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4.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7.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8.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0.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1.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2.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3.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5.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6.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7.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8.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0.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1.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2.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3.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4.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5.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6.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7.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8.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9.xml" ContentType="application/vnd.openxmlformats-officedocument.theme+xml"/>
  <Override PartName="/ppt/slideLayouts/slideLayout397.xml" ContentType="application/vnd.openxmlformats-officedocument.presentationml.slideLayout+xml"/>
  <Override PartName="/ppt/theme/theme40.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41.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42.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43.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44.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5.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6.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7.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8.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9.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50.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51.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52.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53.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54.xml" ContentType="application/vnd.openxmlformats-officedocument.theme+xml"/>
  <Override PartName="/ppt/theme/theme5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2.xml" ContentType="application/vnd.openxmlformats-officedocument.themeOverride+xml"/>
  <Override PartName="/ppt/notesSlides/notesSlide29.xml" ContentType="application/vnd.openxmlformats-officedocument.presentationml.notesSlide+xml"/>
  <Override PartName="/ppt/theme/themeOverride3.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4.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5.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6.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7.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8.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9.xml" ContentType="application/vnd.openxmlformats-officedocument.themeOverr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theme/themeOverride10.xml" ContentType="application/vnd.openxmlformats-officedocument.themeOverride+xml"/>
  <Override PartName="/ppt/notesSlides/notesSlide124.xml" ContentType="application/vnd.openxmlformats-officedocument.presentationml.notesSlide+xml"/>
  <Override PartName="/ppt/theme/themeOverride11.xml" ContentType="application/vnd.openxmlformats-officedocument.themeOverr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theme/themeOverride12.xml" ContentType="application/vnd.openxmlformats-officedocument.themeOverride+xml"/>
  <Override PartName="/ppt/notesSlides/notesSlide130.xml" ContentType="application/vnd.openxmlformats-officedocument.presentationml.notesSlide+xml"/>
  <Override PartName="/ppt/theme/themeOverride13.xml" ContentType="application/vnd.openxmlformats-officedocument.themeOverr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theme/themeOverride14.xml" ContentType="application/vnd.openxmlformats-officedocument.themeOverride+xml"/>
  <Override PartName="/ppt/notesSlides/notesSlide181.xml" ContentType="application/vnd.openxmlformats-officedocument.presentationml.notesSlide+xml"/>
  <Override PartName="/ppt/theme/themeOverride15.xml" ContentType="application/vnd.openxmlformats-officedocument.themeOverride+xml"/>
  <Override PartName="/ppt/notesSlides/notesSlide182.xml" ContentType="application/vnd.openxmlformats-officedocument.presentationml.notesSlide+xml"/>
  <Override PartName="/ppt/theme/themeOverride16.xml" ContentType="application/vnd.openxmlformats-officedocument.themeOverride+xml"/>
  <Override PartName="/ppt/notesSlides/notesSlide183.xml" ContentType="application/vnd.openxmlformats-officedocument.presentationml.notesSlide+xml"/>
  <Override PartName="/ppt/theme/themeOverride17.xml" ContentType="application/vnd.openxmlformats-officedocument.themeOverride+xml"/>
  <Override PartName="/ppt/notesSlides/notesSlide184.xml" ContentType="application/vnd.openxmlformats-officedocument.presentationml.notesSlide+xml"/>
  <Override PartName="/ppt/theme/themeOverride18.xml" ContentType="application/vnd.openxmlformats-officedocument.themeOverride+xml"/>
  <Override PartName="/ppt/notesSlides/notesSlide185.xml" ContentType="application/vnd.openxmlformats-officedocument.presentationml.notesSlide+xml"/>
  <Override PartName="/ppt/theme/themeOverride19.xml" ContentType="application/vnd.openxmlformats-officedocument.themeOverr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theme/themeOverride20.xml" ContentType="application/vnd.openxmlformats-officedocument.themeOverride+xml"/>
  <Override PartName="/ppt/notesSlides/notesSlide200.xml" ContentType="application/vnd.openxmlformats-officedocument.presentationml.notesSlide+xml"/>
  <Override PartName="/ppt/theme/themeOverride21.xml" ContentType="application/vnd.openxmlformats-officedocument.themeOverr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theme/themeOverride22.xml" ContentType="application/vnd.openxmlformats-officedocument.themeOverr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8" r:id="rId2"/>
    <p:sldMasterId id="2147483712" r:id="rId3"/>
    <p:sldMasterId id="2147483815" r:id="rId4"/>
    <p:sldMasterId id="2147483827" r:id="rId5"/>
    <p:sldMasterId id="2147483843" r:id="rId6"/>
    <p:sldMasterId id="2147483854" r:id="rId7"/>
    <p:sldMasterId id="2147483856" r:id="rId8"/>
    <p:sldMasterId id="2147483859" r:id="rId9"/>
    <p:sldMasterId id="2147484281" r:id="rId10"/>
    <p:sldMasterId id="2147484293" r:id="rId11"/>
    <p:sldMasterId id="2147484305" r:id="rId12"/>
    <p:sldMasterId id="2147484317" r:id="rId13"/>
    <p:sldMasterId id="2147484330" r:id="rId14"/>
    <p:sldMasterId id="2147484344" r:id="rId15"/>
    <p:sldMasterId id="2147484348" r:id="rId16"/>
    <p:sldMasterId id="2147484360" r:id="rId17"/>
    <p:sldMasterId id="2147484372" r:id="rId18"/>
    <p:sldMasterId id="2147484397" r:id="rId19"/>
    <p:sldMasterId id="2147484409" r:id="rId20"/>
    <p:sldMasterId id="2147484421" r:id="rId21"/>
    <p:sldMasterId id="2147484433" r:id="rId22"/>
    <p:sldMasterId id="2147484445" r:id="rId23"/>
    <p:sldMasterId id="2147484469" r:id="rId24"/>
    <p:sldMasterId id="2147484493" r:id="rId25"/>
    <p:sldMasterId id="2147484496" r:id="rId26"/>
    <p:sldMasterId id="2147484508" r:id="rId27"/>
    <p:sldMasterId id="2147484520" r:id="rId28"/>
    <p:sldMasterId id="2147484532" r:id="rId29"/>
    <p:sldMasterId id="2147484544" r:id="rId30"/>
    <p:sldMasterId id="2147484556" r:id="rId31"/>
    <p:sldMasterId id="2147484568" r:id="rId32"/>
    <p:sldMasterId id="2147484580" r:id="rId33"/>
    <p:sldMasterId id="2147484592" r:id="rId34"/>
    <p:sldMasterId id="2147484604" r:id="rId35"/>
    <p:sldMasterId id="2147484616" r:id="rId36"/>
    <p:sldMasterId id="2147484628" r:id="rId37"/>
    <p:sldMasterId id="2147484640" r:id="rId38"/>
    <p:sldMasterId id="2147484652" r:id="rId39"/>
    <p:sldMasterId id="2147484664" r:id="rId40"/>
    <p:sldMasterId id="2147484710" r:id="rId41"/>
    <p:sldMasterId id="2147484734" r:id="rId42"/>
    <p:sldMasterId id="2147484775" r:id="rId43"/>
    <p:sldMasterId id="2147484791" r:id="rId44"/>
    <p:sldMasterId id="2147484794" r:id="rId45"/>
    <p:sldMasterId id="2147484797" r:id="rId46"/>
    <p:sldMasterId id="2147484800" r:id="rId47"/>
    <p:sldMasterId id="2147484812" r:id="rId48"/>
    <p:sldMasterId id="2147484824" r:id="rId49"/>
    <p:sldMasterId id="2147484838" r:id="rId50"/>
    <p:sldMasterId id="2147484850" r:id="rId51"/>
    <p:sldMasterId id="2147484862" r:id="rId52"/>
    <p:sldMasterId id="2147484874" r:id="rId53"/>
    <p:sldMasterId id="2147484886" r:id="rId54"/>
  </p:sldMasterIdLst>
  <p:notesMasterIdLst>
    <p:notesMasterId r:id="rId307"/>
  </p:notesMasterIdLst>
  <p:sldIdLst>
    <p:sldId id="4711" r:id="rId55"/>
    <p:sldId id="673" r:id="rId56"/>
    <p:sldId id="4671" r:id="rId57"/>
    <p:sldId id="4672" r:id="rId58"/>
    <p:sldId id="674" r:id="rId59"/>
    <p:sldId id="675" r:id="rId60"/>
    <p:sldId id="981" r:id="rId61"/>
    <p:sldId id="4667" r:id="rId62"/>
    <p:sldId id="733" r:id="rId63"/>
    <p:sldId id="983" r:id="rId64"/>
    <p:sldId id="984" r:id="rId65"/>
    <p:sldId id="985" r:id="rId66"/>
    <p:sldId id="599" r:id="rId67"/>
    <p:sldId id="982" r:id="rId68"/>
    <p:sldId id="986" r:id="rId69"/>
    <p:sldId id="987" r:id="rId70"/>
    <p:sldId id="988" r:id="rId71"/>
    <p:sldId id="1008" r:id="rId72"/>
    <p:sldId id="1009" r:id="rId73"/>
    <p:sldId id="1010" r:id="rId74"/>
    <p:sldId id="1011" r:id="rId75"/>
    <p:sldId id="543" r:id="rId76"/>
    <p:sldId id="544" r:id="rId77"/>
    <p:sldId id="1012" r:id="rId78"/>
    <p:sldId id="1013" r:id="rId79"/>
    <p:sldId id="1014" r:id="rId80"/>
    <p:sldId id="549" r:id="rId81"/>
    <p:sldId id="2515" r:id="rId82"/>
    <p:sldId id="4834" r:id="rId83"/>
    <p:sldId id="4107" r:id="rId84"/>
    <p:sldId id="4027" r:id="rId85"/>
    <p:sldId id="4108" r:id="rId86"/>
    <p:sldId id="4674" r:id="rId87"/>
    <p:sldId id="442" r:id="rId88"/>
    <p:sldId id="4699" r:id="rId89"/>
    <p:sldId id="4835" r:id="rId90"/>
    <p:sldId id="4836" r:id="rId91"/>
    <p:sldId id="4837" r:id="rId92"/>
    <p:sldId id="548" r:id="rId93"/>
    <p:sldId id="4675" r:id="rId94"/>
    <p:sldId id="4676" r:id="rId95"/>
    <p:sldId id="4677" r:id="rId96"/>
    <p:sldId id="4678" r:id="rId97"/>
    <p:sldId id="259" r:id="rId98"/>
    <p:sldId id="4713" r:id="rId99"/>
    <p:sldId id="4679" r:id="rId100"/>
    <p:sldId id="4752" r:id="rId101"/>
    <p:sldId id="4753" r:id="rId102"/>
    <p:sldId id="4754" r:id="rId103"/>
    <p:sldId id="4755" r:id="rId104"/>
    <p:sldId id="4756" r:id="rId105"/>
    <p:sldId id="4757" r:id="rId106"/>
    <p:sldId id="4758" r:id="rId107"/>
    <p:sldId id="4759" r:id="rId108"/>
    <p:sldId id="4760" r:id="rId109"/>
    <p:sldId id="4761" r:id="rId110"/>
    <p:sldId id="4762" r:id="rId111"/>
    <p:sldId id="4763" r:id="rId112"/>
    <p:sldId id="4764" r:id="rId113"/>
    <p:sldId id="4765" r:id="rId114"/>
    <p:sldId id="4766" r:id="rId115"/>
    <p:sldId id="4767" r:id="rId116"/>
    <p:sldId id="4768" r:id="rId117"/>
    <p:sldId id="4769" r:id="rId118"/>
    <p:sldId id="4770" r:id="rId119"/>
    <p:sldId id="4771" r:id="rId120"/>
    <p:sldId id="4772" r:id="rId121"/>
    <p:sldId id="4773" r:id="rId122"/>
    <p:sldId id="4774" r:id="rId123"/>
    <p:sldId id="4775" r:id="rId124"/>
    <p:sldId id="4776" r:id="rId125"/>
    <p:sldId id="4777" r:id="rId126"/>
    <p:sldId id="4778" r:id="rId127"/>
    <p:sldId id="4779" r:id="rId128"/>
    <p:sldId id="4780" r:id="rId129"/>
    <p:sldId id="4781" r:id="rId130"/>
    <p:sldId id="4782" r:id="rId131"/>
    <p:sldId id="4783" r:id="rId132"/>
    <p:sldId id="4784" r:id="rId133"/>
    <p:sldId id="4785" r:id="rId134"/>
    <p:sldId id="4786" r:id="rId135"/>
    <p:sldId id="4787" r:id="rId136"/>
    <p:sldId id="4788" r:id="rId137"/>
    <p:sldId id="4789" r:id="rId138"/>
    <p:sldId id="4790" r:id="rId139"/>
    <p:sldId id="4791" r:id="rId140"/>
    <p:sldId id="4792" r:id="rId141"/>
    <p:sldId id="4793" r:id="rId142"/>
    <p:sldId id="4794" r:id="rId143"/>
    <p:sldId id="4795" r:id="rId144"/>
    <p:sldId id="4796" r:id="rId145"/>
    <p:sldId id="4797" r:id="rId146"/>
    <p:sldId id="4798" r:id="rId147"/>
    <p:sldId id="4799" r:id="rId148"/>
    <p:sldId id="4800" r:id="rId149"/>
    <p:sldId id="4801" r:id="rId150"/>
    <p:sldId id="4802" r:id="rId151"/>
    <p:sldId id="4803" r:id="rId152"/>
    <p:sldId id="4804" r:id="rId153"/>
    <p:sldId id="4805" r:id="rId154"/>
    <p:sldId id="4806" r:id="rId155"/>
    <p:sldId id="4807" r:id="rId156"/>
    <p:sldId id="4808" r:id="rId157"/>
    <p:sldId id="4809" r:id="rId158"/>
    <p:sldId id="4810" r:id="rId159"/>
    <p:sldId id="4811" r:id="rId160"/>
    <p:sldId id="4812" r:id="rId161"/>
    <p:sldId id="4813" r:id="rId162"/>
    <p:sldId id="4814" r:id="rId163"/>
    <p:sldId id="4815" r:id="rId164"/>
    <p:sldId id="4816" r:id="rId165"/>
    <p:sldId id="4817" r:id="rId166"/>
    <p:sldId id="4818" r:id="rId167"/>
    <p:sldId id="4819" r:id="rId168"/>
    <p:sldId id="4820" r:id="rId169"/>
    <p:sldId id="4821" r:id="rId170"/>
    <p:sldId id="4823" r:id="rId171"/>
    <p:sldId id="4716" r:id="rId172"/>
    <p:sldId id="4824" r:id="rId173"/>
    <p:sldId id="532" r:id="rId174"/>
    <p:sldId id="419" r:id="rId175"/>
    <p:sldId id="535" r:id="rId176"/>
    <p:sldId id="534" r:id="rId177"/>
    <p:sldId id="536" r:id="rId178"/>
    <p:sldId id="537" r:id="rId179"/>
    <p:sldId id="538" r:id="rId180"/>
    <p:sldId id="539" r:id="rId181"/>
    <p:sldId id="4746" r:id="rId182"/>
    <p:sldId id="4721" r:id="rId183"/>
    <p:sldId id="4722" r:id="rId184"/>
    <p:sldId id="606" r:id="rId185"/>
    <p:sldId id="4723" r:id="rId186"/>
    <p:sldId id="622" r:id="rId187"/>
    <p:sldId id="610" r:id="rId188"/>
    <p:sldId id="620" r:id="rId189"/>
    <p:sldId id="621" r:id="rId190"/>
    <p:sldId id="618" r:id="rId191"/>
    <p:sldId id="489" r:id="rId192"/>
    <p:sldId id="623" r:id="rId193"/>
    <p:sldId id="628" r:id="rId194"/>
    <p:sldId id="629" r:id="rId195"/>
    <p:sldId id="691" r:id="rId196"/>
    <p:sldId id="714" r:id="rId197"/>
    <p:sldId id="4741" r:id="rId198"/>
    <p:sldId id="4725" r:id="rId199"/>
    <p:sldId id="616" r:id="rId200"/>
    <p:sldId id="4825" r:id="rId201"/>
    <p:sldId id="4727" r:id="rId202"/>
    <p:sldId id="607" r:id="rId203"/>
    <p:sldId id="646" r:id="rId204"/>
    <p:sldId id="4728" r:id="rId205"/>
    <p:sldId id="648" r:id="rId206"/>
    <p:sldId id="649" r:id="rId207"/>
    <p:sldId id="650" r:id="rId208"/>
    <p:sldId id="651" r:id="rId209"/>
    <p:sldId id="652" r:id="rId210"/>
    <p:sldId id="653" r:id="rId211"/>
    <p:sldId id="654" r:id="rId212"/>
    <p:sldId id="4729" r:id="rId213"/>
    <p:sldId id="4742" r:id="rId214"/>
    <p:sldId id="747" r:id="rId215"/>
    <p:sldId id="750" r:id="rId216"/>
    <p:sldId id="751" r:id="rId217"/>
    <p:sldId id="4828" r:id="rId218"/>
    <p:sldId id="668" r:id="rId219"/>
    <p:sldId id="4739" r:id="rId220"/>
    <p:sldId id="823" r:id="rId221"/>
    <p:sldId id="693" r:id="rId222"/>
    <p:sldId id="5709" r:id="rId223"/>
    <p:sldId id="658" r:id="rId224"/>
    <p:sldId id="4731" r:id="rId225"/>
    <p:sldId id="4744" r:id="rId226"/>
    <p:sldId id="4745" r:id="rId227"/>
    <p:sldId id="589" r:id="rId228"/>
    <p:sldId id="4732" r:id="rId229"/>
    <p:sldId id="4826" r:id="rId230"/>
    <p:sldId id="727" r:id="rId231"/>
    <p:sldId id="600" r:id="rId232"/>
    <p:sldId id="4718" r:id="rId233"/>
    <p:sldId id="4827" r:id="rId234"/>
    <p:sldId id="4720" r:id="rId235"/>
    <p:sldId id="855" r:id="rId236"/>
    <p:sldId id="540" r:id="rId237"/>
    <p:sldId id="715" r:id="rId238"/>
    <p:sldId id="717" r:id="rId239"/>
    <p:sldId id="718" r:id="rId240"/>
    <p:sldId id="716" r:id="rId241"/>
    <p:sldId id="719" r:id="rId242"/>
    <p:sldId id="490" r:id="rId243"/>
    <p:sldId id="4734" r:id="rId244"/>
    <p:sldId id="4829" r:id="rId245"/>
    <p:sldId id="4830" r:id="rId246"/>
    <p:sldId id="4831" r:id="rId247"/>
    <p:sldId id="4737" r:id="rId248"/>
    <p:sldId id="4833" r:id="rId249"/>
    <p:sldId id="4750" r:id="rId250"/>
    <p:sldId id="4749" r:id="rId251"/>
    <p:sldId id="482" r:id="rId252"/>
    <p:sldId id="483" r:id="rId253"/>
    <p:sldId id="484" r:id="rId254"/>
    <p:sldId id="485" r:id="rId255"/>
    <p:sldId id="486" r:id="rId256"/>
    <p:sldId id="487" r:id="rId257"/>
    <p:sldId id="529" r:id="rId258"/>
    <p:sldId id="531" r:id="rId259"/>
    <p:sldId id="527" r:id="rId260"/>
    <p:sldId id="4748" r:id="rId261"/>
    <p:sldId id="491" r:id="rId262"/>
    <p:sldId id="492" r:id="rId263"/>
    <p:sldId id="4747" r:id="rId264"/>
    <p:sldId id="493" r:id="rId265"/>
    <p:sldId id="494" r:id="rId266"/>
    <p:sldId id="542" r:id="rId267"/>
    <p:sldId id="523" r:id="rId268"/>
    <p:sldId id="524" r:id="rId269"/>
    <p:sldId id="495" r:id="rId270"/>
    <p:sldId id="496" r:id="rId271"/>
    <p:sldId id="497" r:id="rId272"/>
    <p:sldId id="499" r:id="rId273"/>
    <p:sldId id="500" r:id="rId274"/>
    <p:sldId id="501" r:id="rId275"/>
    <p:sldId id="502" r:id="rId276"/>
    <p:sldId id="503" r:id="rId277"/>
    <p:sldId id="504" r:id="rId278"/>
    <p:sldId id="505" r:id="rId279"/>
    <p:sldId id="506" r:id="rId280"/>
    <p:sldId id="507" r:id="rId281"/>
    <p:sldId id="508" r:id="rId282"/>
    <p:sldId id="509" r:id="rId283"/>
    <p:sldId id="510" r:id="rId284"/>
    <p:sldId id="511" r:id="rId285"/>
    <p:sldId id="512" r:id="rId286"/>
    <p:sldId id="516" r:id="rId287"/>
    <p:sldId id="513" r:id="rId288"/>
    <p:sldId id="514" r:id="rId289"/>
    <p:sldId id="515" r:id="rId290"/>
    <p:sldId id="517" r:id="rId291"/>
    <p:sldId id="518" r:id="rId292"/>
    <p:sldId id="519" r:id="rId293"/>
    <p:sldId id="520" r:id="rId294"/>
    <p:sldId id="521" r:id="rId295"/>
    <p:sldId id="522" r:id="rId296"/>
    <p:sldId id="265" r:id="rId297"/>
    <p:sldId id="541" r:id="rId298"/>
    <p:sldId id="547" r:id="rId299"/>
    <p:sldId id="525" r:id="rId300"/>
    <p:sldId id="528" r:id="rId301"/>
    <p:sldId id="530" r:id="rId302"/>
    <p:sldId id="546" r:id="rId303"/>
    <p:sldId id="545" r:id="rId304"/>
    <p:sldId id="320" r:id="rId305"/>
    <p:sldId id="345" r:id="rId30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7" autoAdjust="0"/>
    <p:restoredTop sz="64770" autoAdjust="0"/>
  </p:normalViewPr>
  <p:slideViewPr>
    <p:cSldViewPr snapToGrid="0" snapToObjects="1">
      <p:cViewPr varScale="1">
        <p:scale>
          <a:sx n="67" d="100"/>
          <a:sy n="67" d="100"/>
        </p:scale>
        <p:origin x="192" y="832"/>
      </p:cViewPr>
      <p:guideLst>
        <p:guide orient="horz" pos="2160"/>
        <p:guide pos="2880"/>
      </p:guideLst>
    </p:cSldViewPr>
  </p:slideViewPr>
  <p:outlineViewPr>
    <p:cViewPr>
      <p:scale>
        <a:sx n="33" d="100"/>
        <a:sy n="33" d="100"/>
      </p:scale>
      <p:origin x="0" y="-7080"/>
    </p:cViewPr>
  </p:outlineViewPr>
  <p:notesTextViewPr>
    <p:cViewPr>
      <p:scale>
        <a:sx n="225" d="100"/>
        <a:sy n="225"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3.xml"/><Relationship Id="rId299" Type="http://schemas.openxmlformats.org/officeDocument/2006/relationships/slide" Target="slides/slide245.xml"/><Relationship Id="rId21" Type="http://schemas.openxmlformats.org/officeDocument/2006/relationships/slideMaster" Target="slideMasters/slideMaster21.xml"/><Relationship Id="rId63" Type="http://schemas.openxmlformats.org/officeDocument/2006/relationships/slide" Target="slides/slide9.xml"/><Relationship Id="rId159" Type="http://schemas.openxmlformats.org/officeDocument/2006/relationships/slide" Target="slides/slide105.xml"/><Relationship Id="rId170" Type="http://schemas.openxmlformats.org/officeDocument/2006/relationships/slide" Target="slides/slide116.xml"/><Relationship Id="rId226" Type="http://schemas.openxmlformats.org/officeDocument/2006/relationships/slide" Target="slides/slide172.xml"/><Relationship Id="rId268" Type="http://schemas.openxmlformats.org/officeDocument/2006/relationships/slide" Target="slides/slide214.xml"/><Relationship Id="rId32" Type="http://schemas.openxmlformats.org/officeDocument/2006/relationships/slideMaster" Target="slideMasters/slideMaster32.xml"/><Relationship Id="rId74" Type="http://schemas.openxmlformats.org/officeDocument/2006/relationships/slide" Target="slides/slide20.xml"/><Relationship Id="rId128" Type="http://schemas.openxmlformats.org/officeDocument/2006/relationships/slide" Target="slides/slide74.xml"/><Relationship Id="rId5" Type="http://schemas.openxmlformats.org/officeDocument/2006/relationships/slideMaster" Target="slideMasters/slideMaster5.xml"/><Relationship Id="rId181" Type="http://schemas.openxmlformats.org/officeDocument/2006/relationships/slide" Target="slides/slide127.xml"/><Relationship Id="rId237" Type="http://schemas.openxmlformats.org/officeDocument/2006/relationships/slide" Target="slides/slide183.xml"/><Relationship Id="rId279" Type="http://schemas.openxmlformats.org/officeDocument/2006/relationships/slide" Target="slides/slide225.xml"/><Relationship Id="rId43" Type="http://schemas.openxmlformats.org/officeDocument/2006/relationships/slideMaster" Target="slideMasters/slideMaster43.xml"/><Relationship Id="rId139" Type="http://schemas.openxmlformats.org/officeDocument/2006/relationships/slide" Target="slides/slide85.xml"/><Relationship Id="rId290" Type="http://schemas.openxmlformats.org/officeDocument/2006/relationships/slide" Target="slides/slide236.xml"/><Relationship Id="rId304" Type="http://schemas.openxmlformats.org/officeDocument/2006/relationships/slide" Target="slides/slide250.xml"/><Relationship Id="rId85" Type="http://schemas.openxmlformats.org/officeDocument/2006/relationships/slide" Target="slides/slide31.xml"/><Relationship Id="rId150" Type="http://schemas.openxmlformats.org/officeDocument/2006/relationships/slide" Target="slides/slide96.xml"/><Relationship Id="rId192" Type="http://schemas.openxmlformats.org/officeDocument/2006/relationships/slide" Target="slides/slide138.xml"/><Relationship Id="rId206" Type="http://schemas.openxmlformats.org/officeDocument/2006/relationships/slide" Target="slides/slide152.xml"/><Relationship Id="rId248" Type="http://schemas.openxmlformats.org/officeDocument/2006/relationships/slide" Target="slides/slide194.xml"/><Relationship Id="rId12" Type="http://schemas.openxmlformats.org/officeDocument/2006/relationships/slideMaster" Target="slideMasters/slideMaster12.xml"/><Relationship Id="rId108" Type="http://schemas.openxmlformats.org/officeDocument/2006/relationships/slide" Target="slides/slide54.xml"/><Relationship Id="rId54" Type="http://schemas.openxmlformats.org/officeDocument/2006/relationships/slideMaster" Target="slideMasters/slideMaster54.xml"/><Relationship Id="rId96" Type="http://schemas.openxmlformats.org/officeDocument/2006/relationships/slide" Target="slides/slide42.xml"/><Relationship Id="rId161" Type="http://schemas.openxmlformats.org/officeDocument/2006/relationships/slide" Target="slides/slide107.xml"/><Relationship Id="rId217" Type="http://schemas.openxmlformats.org/officeDocument/2006/relationships/slide" Target="slides/slide163.xml"/><Relationship Id="rId259" Type="http://schemas.openxmlformats.org/officeDocument/2006/relationships/slide" Target="slides/slide205.xml"/><Relationship Id="rId23" Type="http://schemas.openxmlformats.org/officeDocument/2006/relationships/slideMaster" Target="slideMasters/slideMaster23.xml"/><Relationship Id="rId119" Type="http://schemas.openxmlformats.org/officeDocument/2006/relationships/slide" Target="slides/slide65.xml"/><Relationship Id="rId270" Type="http://schemas.openxmlformats.org/officeDocument/2006/relationships/slide" Target="slides/slide216.xml"/><Relationship Id="rId44" Type="http://schemas.openxmlformats.org/officeDocument/2006/relationships/slideMaster" Target="slideMasters/slideMaster44.xml"/><Relationship Id="rId65" Type="http://schemas.openxmlformats.org/officeDocument/2006/relationships/slide" Target="slides/slide11.xml"/><Relationship Id="rId86" Type="http://schemas.openxmlformats.org/officeDocument/2006/relationships/slide" Target="slides/slide32.xml"/><Relationship Id="rId130" Type="http://schemas.openxmlformats.org/officeDocument/2006/relationships/slide" Target="slides/slide76.xml"/><Relationship Id="rId151" Type="http://schemas.openxmlformats.org/officeDocument/2006/relationships/slide" Target="slides/slide97.xml"/><Relationship Id="rId172" Type="http://schemas.openxmlformats.org/officeDocument/2006/relationships/slide" Target="slides/slide118.xml"/><Relationship Id="rId193" Type="http://schemas.openxmlformats.org/officeDocument/2006/relationships/slide" Target="slides/slide139.xml"/><Relationship Id="rId207" Type="http://schemas.openxmlformats.org/officeDocument/2006/relationships/slide" Target="slides/slide153.xml"/><Relationship Id="rId228" Type="http://schemas.openxmlformats.org/officeDocument/2006/relationships/slide" Target="slides/slide174.xml"/><Relationship Id="rId249" Type="http://schemas.openxmlformats.org/officeDocument/2006/relationships/slide" Target="slides/slide195.xml"/><Relationship Id="rId13" Type="http://schemas.openxmlformats.org/officeDocument/2006/relationships/slideMaster" Target="slideMasters/slideMaster13.xml"/><Relationship Id="rId109" Type="http://schemas.openxmlformats.org/officeDocument/2006/relationships/slide" Target="slides/slide55.xml"/><Relationship Id="rId260" Type="http://schemas.openxmlformats.org/officeDocument/2006/relationships/slide" Target="slides/slide206.xml"/><Relationship Id="rId281" Type="http://schemas.openxmlformats.org/officeDocument/2006/relationships/slide" Target="slides/slide227.xml"/><Relationship Id="rId34" Type="http://schemas.openxmlformats.org/officeDocument/2006/relationships/slideMaster" Target="slideMasters/slideMaster34.xml"/><Relationship Id="rId55" Type="http://schemas.openxmlformats.org/officeDocument/2006/relationships/slide" Target="slides/slide1.xml"/><Relationship Id="rId76" Type="http://schemas.openxmlformats.org/officeDocument/2006/relationships/slide" Target="slides/slide22.xml"/><Relationship Id="rId97" Type="http://schemas.openxmlformats.org/officeDocument/2006/relationships/slide" Target="slides/slide43.xml"/><Relationship Id="rId120" Type="http://schemas.openxmlformats.org/officeDocument/2006/relationships/slide" Target="slides/slide66.xml"/><Relationship Id="rId141" Type="http://schemas.openxmlformats.org/officeDocument/2006/relationships/slide" Target="slides/slide87.xml"/><Relationship Id="rId7" Type="http://schemas.openxmlformats.org/officeDocument/2006/relationships/slideMaster" Target="slideMasters/slideMaster7.xml"/><Relationship Id="rId162" Type="http://schemas.openxmlformats.org/officeDocument/2006/relationships/slide" Target="slides/slide108.xml"/><Relationship Id="rId183" Type="http://schemas.openxmlformats.org/officeDocument/2006/relationships/slide" Target="slides/slide129.xml"/><Relationship Id="rId218" Type="http://schemas.openxmlformats.org/officeDocument/2006/relationships/slide" Target="slides/slide164.xml"/><Relationship Id="rId239" Type="http://schemas.openxmlformats.org/officeDocument/2006/relationships/slide" Target="slides/slide185.xml"/><Relationship Id="rId250" Type="http://schemas.openxmlformats.org/officeDocument/2006/relationships/slide" Target="slides/slide196.xml"/><Relationship Id="rId271" Type="http://schemas.openxmlformats.org/officeDocument/2006/relationships/slide" Target="slides/slide217.xml"/><Relationship Id="rId292" Type="http://schemas.openxmlformats.org/officeDocument/2006/relationships/slide" Target="slides/slide238.xml"/><Relationship Id="rId306" Type="http://schemas.openxmlformats.org/officeDocument/2006/relationships/slide" Target="slides/slide252.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2.xml"/><Relationship Id="rId87" Type="http://schemas.openxmlformats.org/officeDocument/2006/relationships/slide" Target="slides/slide33.xml"/><Relationship Id="rId110" Type="http://schemas.openxmlformats.org/officeDocument/2006/relationships/slide" Target="slides/slide56.xml"/><Relationship Id="rId131" Type="http://schemas.openxmlformats.org/officeDocument/2006/relationships/slide" Target="slides/slide77.xml"/><Relationship Id="rId152" Type="http://schemas.openxmlformats.org/officeDocument/2006/relationships/slide" Target="slides/slide98.xml"/><Relationship Id="rId173" Type="http://schemas.openxmlformats.org/officeDocument/2006/relationships/slide" Target="slides/slide119.xml"/><Relationship Id="rId194" Type="http://schemas.openxmlformats.org/officeDocument/2006/relationships/slide" Target="slides/slide140.xml"/><Relationship Id="rId208" Type="http://schemas.openxmlformats.org/officeDocument/2006/relationships/slide" Target="slides/slide154.xml"/><Relationship Id="rId229" Type="http://schemas.openxmlformats.org/officeDocument/2006/relationships/slide" Target="slides/slide175.xml"/><Relationship Id="rId240" Type="http://schemas.openxmlformats.org/officeDocument/2006/relationships/slide" Target="slides/slide186.xml"/><Relationship Id="rId261" Type="http://schemas.openxmlformats.org/officeDocument/2006/relationships/slide" Target="slides/slide207.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2.xml"/><Relationship Id="rId77" Type="http://schemas.openxmlformats.org/officeDocument/2006/relationships/slide" Target="slides/slide23.xml"/><Relationship Id="rId100" Type="http://schemas.openxmlformats.org/officeDocument/2006/relationships/slide" Target="slides/slide46.xml"/><Relationship Id="rId282" Type="http://schemas.openxmlformats.org/officeDocument/2006/relationships/slide" Target="slides/slide228.xml"/><Relationship Id="rId8" Type="http://schemas.openxmlformats.org/officeDocument/2006/relationships/slideMaster" Target="slideMasters/slideMaster8.xml"/><Relationship Id="rId98" Type="http://schemas.openxmlformats.org/officeDocument/2006/relationships/slide" Target="slides/slide44.xml"/><Relationship Id="rId121" Type="http://schemas.openxmlformats.org/officeDocument/2006/relationships/slide" Target="slides/slide67.xml"/><Relationship Id="rId142" Type="http://schemas.openxmlformats.org/officeDocument/2006/relationships/slide" Target="slides/slide88.xml"/><Relationship Id="rId163" Type="http://schemas.openxmlformats.org/officeDocument/2006/relationships/slide" Target="slides/slide109.xml"/><Relationship Id="rId184" Type="http://schemas.openxmlformats.org/officeDocument/2006/relationships/slide" Target="slides/slide130.xml"/><Relationship Id="rId219" Type="http://schemas.openxmlformats.org/officeDocument/2006/relationships/slide" Target="slides/slide165.xml"/><Relationship Id="rId230" Type="http://schemas.openxmlformats.org/officeDocument/2006/relationships/slide" Target="slides/slide176.xml"/><Relationship Id="rId251" Type="http://schemas.openxmlformats.org/officeDocument/2006/relationships/slide" Target="slides/slide197.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3.xml"/><Relationship Id="rId272" Type="http://schemas.openxmlformats.org/officeDocument/2006/relationships/slide" Target="slides/slide218.xml"/><Relationship Id="rId293" Type="http://schemas.openxmlformats.org/officeDocument/2006/relationships/slide" Target="slides/slide239.xml"/><Relationship Id="rId307" Type="http://schemas.openxmlformats.org/officeDocument/2006/relationships/notesMaster" Target="notesMasters/notesMaster1.xml"/><Relationship Id="rId88" Type="http://schemas.openxmlformats.org/officeDocument/2006/relationships/slide" Target="slides/slide34.xml"/><Relationship Id="rId111" Type="http://schemas.openxmlformats.org/officeDocument/2006/relationships/slide" Target="slides/slide57.xml"/><Relationship Id="rId132" Type="http://schemas.openxmlformats.org/officeDocument/2006/relationships/slide" Target="slides/slide78.xml"/><Relationship Id="rId153" Type="http://schemas.openxmlformats.org/officeDocument/2006/relationships/slide" Target="slides/slide99.xml"/><Relationship Id="rId174" Type="http://schemas.openxmlformats.org/officeDocument/2006/relationships/slide" Target="slides/slide120.xml"/><Relationship Id="rId195" Type="http://schemas.openxmlformats.org/officeDocument/2006/relationships/slide" Target="slides/slide141.xml"/><Relationship Id="rId209" Type="http://schemas.openxmlformats.org/officeDocument/2006/relationships/slide" Target="slides/slide155.xml"/><Relationship Id="rId220" Type="http://schemas.openxmlformats.org/officeDocument/2006/relationships/slide" Target="slides/slide166.xml"/><Relationship Id="rId241" Type="http://schemas.openxmlformats.org/officeDocument/2006/relationships/slide" Target="slides/slide18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3.xml"/><Relationship Id="rId262" Type="http://schemas.openxmlformats.org/officeDocument/2006/relationships/slide" Target="slides/slide208.xml"/><Relationship Id="rId283" Type="http://schemas.openxmlformats.org/officeDocument/2006/relationships/slide" Target="slides/slide229.xml"/><Relationship Id="rId78" Type="http://schemas.openxmlformats.org/officeDocument/2006/relationships/slide" Target="slides/slide24.xml"/><Relationship Id="rId99" Type="http://schemas.openxmlformats.org/officeDocument/2006/relationships/slide" Target="slides/slide45.xml"/><Relationship Id="rId101" Type="http://schemas.openxmlformats.org/officeDocument/2006/relationships/slide" Target="slides/slide47.xml"/><Relationship Id="rId122" Type="http://schemas.openxmlformats.org/officeDocument/2006/relationships/slide" Target="slides/slide68.xml"/><Relationship Id="rId143" Type="http://schemas.openxmlformats.org/officeDocument/2006/relationships/slide" Target="slides/slide89.xml"/><Relationship Id="rId164" Type="http://schemas.openxmlformats.org/officeDocument/2006/relationships/slide" Target="slides/slide110.xml"/><Relationship Id="rId185" Type="http://schemas.openxmlformats.org/officeDocument/2006/relationships/slide" Target="slides/slide131.xml"/><Relationship Id="rId9" Type="http://schemas.openxmlformats.org/officeDocument/2006/relationships/slideMaster" Target="slideMasters/slideMaster9.xml"/><Relationship Id="rId210" Type="http://schemas.openxmlformats.org/officeDocument/2006/relationships/slide" Target="slides/slide156.xml"/><Relationship Id="rId26" Type="http://schemas.openxmlformats.org/officeDocument/2006/relationships/slideMaster" Target="slideMasters/slideMaster26.xml"/><Relationship Id="rId231" Type="http://schemas.openxmlformats.org/officeDocument/2006/relationships/slide" Target="slides/slide177.xml"/><Relationship Id="rId252" Type="http://schemas.openxmlformats.org/officeDocument/2006/relationships/slide" Target="slides/slide198.xml"/><Relationship Id="rId273" Type="http://schemas.openxmlformats.org/officeDocument/2006/relationships/slide" Target="slides/slide219.xml"/><Relationship Id="rId294" Type="http://schemas.openxmlformats.org/officeDocument/2006/relationships/slide" Target="slides/slide240.xml"/><Relationship Id="rId308" Type="http://schemas.openxmlformats.org/officeDocument/2006/relationships/presProps" Target="presProps.xml"/><Relationship Id="rId47" Type="http://schemas.openxmlformats.org/officeDocument/2006/relationships/slideMaster" Target="slideMasters/slideMaster47.xml"/><Relationship Id="rId68" Type="http://schemas.openxmlformats.org/officeDocument/2006/relationships/slide" Target="slides/slide14.xml"/><Relationship Id="rId89" Type="http://schemas.openxmlformats.org/officeDocument/2006/relationships/slide" Target="slides/slide35.xml"/><Relationship Id="rId112" Type="http://schemas.openxmlformats.org/officeDocument/2006/relationships/slide" Target="slides/slide58.xml"/><Relationship Id="rId133" Type="http://schemas.openxmlformats.org/officeDocument/2006/relationships/slide" Target="slides/slide79.xml"/><Relationship Id="rId154" Type="http://schemas.openxmlformats.org/officeDocument/2006/relationships/slide" Target="slides/slide100.xml"/><Relationship Id="rId175" Type="http://schemas.openxmlformats.org/officeDocument/2006/relationships/slide" Target="slides/slide121.xml"/><Relationship Id="rId196" Type="http://schemas.openxmlformats.org/officeDocument/2006/relationships/slide" Target="slides/slide142.xml"/><Relationship Id="rId200" Type="http://schemas.openxmlformats.org/officeDocument/2006/relationships/slide" Target="slides/slide146.xml"/><Relationship Id="rId16" Type="http://schemas.openxmlformats.org/officeDocument/2006/relationships/slideMaster" Target="slideMasters/slideMaster16.xml"/><Relationship Id="rId221" Type="http://schemas.openxmlformats.org/officeDocument/2006/relationships/slide" Target="slides/slide167.xml"/><Relationship Id="rId242" Type="http://schemas.openxmlformats.org/officeDocument/2006/relationships/slide" Target="slides/slide188.xml"/><Relationship Id="rId263" Type="http://schemas.openxmlformats.org/officeDocument/2006/relationships/slide" Target="slides/slide209.xml"/><Relationship Id="rId284" Type="http://schemas.openxmlformats.org/officeDocument/2006/relationships/slide" Target="slides/slide230.xml"/><Relationship Id="rId37" Type="http://schemas.openxmlformats.org/officeDocument/2006/relationships/slideMaster" Target="slideMasters/slideMaster37.xml"/><Relationship Id="rId58" Type="http://schemas.openxmlformats.org/officeDocument/2006/relationships/slide" Target="slides/slide4.xml"/><Relationship Id="rId79" Type="http://schemas.openxmlformats.org/officeDocument/2006/relationships/slide" Target="slides/slide25.xml"/><Relationship Id="rId102" Type="http://schemas.openxmlformats.org/officeDocument/2006/relationships/slide" Target="slides/slide48.xml"/><Relationship Id="rId123" Type="http://schemas.openxmlformats.org/officeDocument/2006/relationships/slide" Target="slides/slide69.xml"/><Relationship Id="rId144" Type="http://schemas.openxmlformats.org/officeDocument/2006/relationships/slide" Target="slides/slide90.xml"/><Relationship Id="rId90" Type="http://schemas.openxmlformats.org/officeDocument/2006/relationships/slide" Target="slides/slide36.xml"/><Relationship Id="rId165" Type="http://schemas.openxmlformats.org/officeDocument/2006/relationships/slide" Target="slides/slide111.xml"/><Relationship Id="rId186" Type="http://schemas.openxmlformats.org/officeDocument/2006/relationships/slide" Target="slides/slide132.xml"/><Relationship Id="rId211" Type="http://schemas.openxmlformats.org/officeDocument/2006/relationships/slide" Target="slides/slide157.xml"/><Relationship Id="rId232" Type="http://schemas.openxmlformats.org/officeDocument/2006/relationships/slide" Target="slides/slide178.xml"/><Relationship Id="rId253" Type="http://schemas.openxmlformats.org/officeDocument/2006/relationships/slide" Target="slides/slide199.xml"/><Relationship Id="rId274" Type="http://schemas.openxmlformats.org/officeDocument/2006/relationships/slide" Target="slides/slide220.xml"/><Relationship Id="rId295" Type="http://schemas.openxmlformats.org/officeDocument/2006/relationships/slide" Target="slides/slide241.xml"/><Relationship Id="rId309"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5.xml"/><Relationship Id="rId113" Type="http://schemas.openxmlformats.org/officeDocument/2006/relationships/slide" Target="slides/slide59.xml"/><Relationship Id="rId134" Type="http://schemas.openxmlformats.org/officeDocument/2006/relationships/slide" Target="slides/slide80.xml"/><Relationship Id="rId80" Type="http://schemas.openxmlformats.org/officeDocument/2006/relationships/slide" Target="slides/slide26.xml"/><Relationship Id="rId155" Type="http://schemas.openxmlformats.org/officeDocument/2006/relationships/slide" Target="slides/slide101.xml"/><Relationship Id="rId176" Type="http://schemas.openxmlformats.org/officeDocument/2006/relationships/slide" Target="slides/slide122.xml"/><Relationship Id="rId197" Type="http://schemas.openxmlformats.org/officeDocument/2006/relationships/slide" Target="slides/slide143.xml"/><Relationship Id="rId201" Type="http://schemas.openxmlformats.org/officeDocument/2006/relationships/slide" Target="slides/slide147.xml"/><Relationship Id="rId222" Type="http://schemas.openxmlformats.org/officeDocument/2006/relationships/slide" Target="slides/slide168.xml"/><Relationship Id="rId243" Type="http://schemas.openxmlformats.org/officeDocument/2006/relationships/slide" Target="slides/slide189.xml"/><Relationship Id="rId264" Type="http://schemas.openxmlformats.org/officeDocument/2006/relationships/slide" Target="slides/slide210.xml"/><Relationship Id="rId285" Type="http://schemas.openxmlformats.org/officeDocument/2006/relationships/slide" Target="slides/slide23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5.xml"/><Relationship Id="rId103" Type="http://schemas.openxmlformats.org/officeDocument/2006/relationships/slide" Target="slides/slide49.xml"/><Relationship Id="rId124" Type="http://schemas.openxmlformats.org/officeDocument/2006/relationships/slide" Target="slides/slide70.xml"/><Relationship Id="rId310" Type="http://schemas.openxmlformats.org/officeDocument/2006/relationships/theme" Target="theme/theme1.xml"/><Relationship Id="rId70" Type="http://schemas.openxmlformats.org/officeDocument/2006/relationships/slide" Target="slides/slide16.xml"/><Relationship Id="rId91" Type="http://schemas.openxmlformats.org/officeDocument/2006/relationships/slide" Target="slides/slide37.xml"/><Relationship Id="rId145" Type="http://schemas.openxmlformats.org/officeDocument/2006/relationships/slide" Target="slides/slide91.xml"/><Relationship Id="rId166" Type="http://schemas.openxmlformats.org/officeDocument/2006/relationships/slide" Target="slides/slide112.xml"/><Relationship Id="rId187" Type="http://schemas.openxmlformats.org/officeDocument/2006/relationships/slide" Target="slides/slide133.xml"/><Relationship Id="rId1" Type="http://schemas.openxmlformats.org/officeDocument/2006/relationships/slideMaster" Target="slideMasters/slideMaster1.xml"/><Relationship Id="rId212" Type="http://schemas.openxmlformats.org/officeDocument/2006/relationships/slide" Target="slides/slide158.xml"/><Relationship Id="rId233" Type="http://schemas.openxmlformats.org/officeDocument/2006/relationships/slide" Target="slides/slide179.xml"/><Relationship Id="rId254" Type="http://schemas.openxmlformats.org/officeDocument/2006/relationships/slide" Target="slides/slide20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0.xml"/><Relationship Id="rId275" Type="http://schemas.openxmlformats.org/officeDocument/2006/relationships/slide" Target="slides/slide221.xml"/><Relationship Id="rId296" Type="http://schemas.openxmlformats.org/officeDocument/2006/relationships/slide" Target="slides/slide242.xml"/><Relationship Id="rId300" Type="http://schemas.openxmlformats.org/officeDocument/2006/relationships/slide" Target="slides/slide246.xml"/><Relationship Id="rId60" Type="http://schemas.openxmlformats.org/officeDocument/2006/relationships/slide" Target="slides/slide6.xml"/><Relationship Id="rId81" Type="http://schemas.openxmlformats.org/officeDocument/2006/relationships/slide" Target="slides/slide27.xml"/><Relationship Id="rId135" Type="http://schemas.openxmlformats.org/officeDocument/2006/relationships/slide" Target="slides/slide81.xml"/><Relationship Id="rId156" Type="http://schemas.openxmlformats.org/officeDocument/2006/relationships/slide" Target="slides/slide102.xml"/><Relationship Id="rId177" Type="http://schemas.openxmlformats.org/officeDocument/2006/relationships/slide" Target="slides/slide123.xml"/><Relationship Id="rId198" Type="http://schemas.openxmlformats.org/officeDocument/2006/relationships/slide" Target="slides/slide144.xml"/><Relationship Id="rId202" Type="http://schemas.openxmlformats.org/officeDocument/2006/relationships/slide" Target="slides/slide148.xml"/><Relationship Id="rId223" Type="http://schemas.openxmlformats.org/officeDocument/2006/relationships/slide" Target="slides/slide169.xml"/><Relationship Id="rId244" Type="http://schemas.openxmlformats.org/officeDocument/2006/relationships/slide" Target="slides/slide19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1.xml"/><Relationship Id="rId286" Type="http://schemas.openxmlformats.org/officeDocument/2006/relationships/slide" Target="slides/slide232.xml"/><Relationship Id="rId50" Type="http://schemas.openxmlformats.org/officeDocument/2006/relationships/slideMaster" Target="slideMasters/slideMaster50.xml"/><Relationship Id="rId104" Type="http://schemas.openxmlformats.org/officeDocument/2006/relationships/slide" Target="slides/slide50.xml"/><Relationship Id="rId125" Type="http://schemas.openxmlformats.org/officeDocument/2006/relationships/slide" Target="slides/slide71.xml"/><Relationship Id="rId146" Type="http://schemas.openxmlformats.org/officeDocument/2006/relationships/slide" Target="slides/slide92.xml"/><Relationship Id="rId167" Type="http://schemas.openxmlformats.org/officeDocument/2006/relationships/slide" Target="slides/slide113.xml"/><Relationship Id="rId188" Type="http://schemas.openxmlformats.org/officeDocument/2006/relationships/slide" Target="slides/slide134.xml"/><Relationship Id="rId311" Type="http://schemas.openxmlformats.org/officeDocument/2006/relationships/tableStyles" Target="tableStyles.xml"/><Relationship Id="rId71" Type="http://schemas.openxmlformats.org/officeDocument/2006/relationships/slide" Target="slides/slide17.xml"/><Relationship Id="rId92" Type="http://schemas.openxmlformats.org/officeDocument/2006/relationships/slide" Target="slides/slide38.xml"/><Relationship Id="rId213" Type="http://schemas.openxmlformats.org/officeDocument/2006/relationships/slide" Target="slides/slide159.xml"/><Relationship Id="rId234"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1.xml"/><Relationship Id="rId276" Type="http://schemas.openxmlformats.org/officeDocument/2006/relationships/slide" Target="slides/slide222.xml"/><Relationship Id="rId297" Type="http://schemas.openxmlformats.org/officeDocument/2006/relationships/slide" Target="slides/slide243.xml"/><Relationship Id="rId40" Type="http://schemas.openxmlformats.org/officeDocument/2006/relationships/slideMaster" Target="slideMasters/slideMaster40.xml"/><Relationship Id="rId115" Type="http://schemas.openxmlformats.org/officeDocument/2006/relationships/slide" Target="slides/slide61.xml"/><Relationship Id="rId136" Type="http://schemas.openxmlformats.org/officeDocument/2006/relationships/slide" Target="slides/slide82.xml"/><Relationship Id="rId157" Type="http://schemas.openxmlformats.org/officeDocument/2006/relationships/slide" Target="slides/slide103.xml"/><Relationship Id="rId178" Type="http://schemas.openxmlformats.org/officeDocument/2006/relationships/slide" Target="slides/slide124.xml"/><Relationship Id="rId301" Type="http://schemas.openxmlformats.org/officeDocument/2006/relationships/slide" Target="slides/slide247.xml"/><Relationship Id="rId61" Type="http://schemas.openxmlformats.org/officeDocument/2006/relationships/slide" Target="slides/slide7.xml"/><Relationship Id="rId82" Type="http://schemas.openxmlformats.org/officeDocument/2006/relationships/slide" Target="slides/slide28.xml"/><Relationship Id="rId199" Type="http://schemas.openxmlformats.org/officeDocument/2006/relationships/slide" Target="slides/slide145.xml"/><Relationship Id="rId203" Type="http://schemas.openxmlformats.org/officeDocument/2006/relationships/slide" Target="slides/slide149.xml"/><Relationship Id="rId19" Type="http://schemas.openxmlformats.org/officeDocument/2006/relationships/slideMaster" Target="slideMasters/slideMaster19.xml"/><Relationship Id="rId224" Type="http://schemas.openxmlformats.org/officeDocument/2006/relationships/slide" Target="slides/slide170.xml"/><Relationship Id="rId245" Type="http://schemas.openxmlformats.org/officeDocument/2006/relationships/slide" Target="slides/slide191.xml"/><Relationship Id="rId266" Type="http://schemas.openxmlformats.org/officeDocument/2006/relationships/slide" Target="slides/slide212.xml"/><Relationship Id="rId287" Type="http://schemas.openxmlformats.org/officeDocument/2006/relationships/slide" Target="slides/slide233.xml"/><Relationship Id="rId30" Type="http://schemas.openxmlformats.org/officeDocument/2006/relationships/slideMaster" Target="slideMasters/slideMaster30.xml"/><Relationship Id="rId105" Type="http://schemas.openxmlformats.org/officeDocument/2006/relationships/slide" Target="slides/slide51.xml"/><Relationship Id="rId126" Type="http://schemas.openxmlformats.org/officeDocument/2006/relationships/slide" Target="slides/slide72.xml"/><Relationship Id="rId147" Type="http://schemas.openxmlformats.org/officeDocument/2006/relationships/slide" Target="slides/slide93.xml"/><Relationship Id="rId168" Type="http://schemas.openxmlformats.org/officeDocument/2006/relationships/slide" Target="slides/slide114.xml"/><Relationship Id="rId51" Type="http://schemas.openxmlformats.org/officeDocument/2006/relationships/slideMaster" Target="slideMasters/slideMaster51.xml"/><Relationship Id="rId72" Type="http://schemas.openxmlformats.org/officeDocument/2006/relationships/slide" Target="slides/slide18.xml"/><Relationship Id="rId93" Type="http://schemas.openxmlformats.org/officeDocument/2006/relationships/slide" Target="slides/slide39.xml"/><Relationship Id="rId189" Type="http://schemas.openxmlformats.org/officeDocument/2006/relationships/slide" Target="slides/slide135.xml"/><Relationship Id="rId3" Type="http://schemas.openxmlformats.org/officeDocument/2006/relationships/slideMaster" Target="slideMasters/slideMaster3.xml"/><Relationship Id="rId214" Type="http://schemas.openxmlformats.org/officeDocument/2006/relationships/slide" Target="slides/slide160.xml"/><Relationship Id="rId235" Type="http://schemas.openxmlformats.org/officeDocument/2006/relationships/slide" Target="slides/slide181.xml"/><Relationship Id="rId256" Type="http://schemas.openxmlformats.org/officeDocument/2006/relationships/slide" Target="slides/slide202.xml"/><Relationship Id="rId277" Type="http://schemas.openxmlformats.org/officeDocument/2006/relationships/slide" Target="slides/slide223.xml"/><Relationship Id="rId298" Type="http://schemas.openxmlformats.org/officeDocument/2006/relationships/slide" Target="slides/slide244.xml"/><Relationship Id="rId116" Type="http://schemas.openxmlformats.org/officeDocument/2006/relationships/slide" Target="slides/slide62.xml"/><Relationship Id="rId137" Type="http://schemas.openxmlformats.org/officeDocument/2006/relationships/slide" Target="slides/slide83.xml"/><Relationship Id="rId158" Type="http://schemas.openxmlformats.org/officeDocument/2006/relationships/slide" Target="slides/slide104.xml"/><Relationship Id="rId302" Type="http://schemas.openxmlformats.org/officeDocument/2006/relationships/slide" Target="slides/slide24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8.xml"/><Relationship Id="rId83" Type="http://schemas.openxmlformats.org/officeDocument/2006/relationships/slide" Target="slides/slide29.xml"/><Relationship Id="rId179" Type="http://schemas.openxmlformats.org/officeDocument/2006/relationships/slide" Target="slides/slide125.xml"/><Relationship Id="rId190" Type="http://schemas.openxmlformats.org/officeDocument/2006/relationships/slide" Target="slides/slide136.xml"/><Relationship Id="rId204" Type="http://schemas.openxmlformats.org/officeDocument/2006/relationships/slide" Target="slides/slide150.xml"/><Relationship Id="rId225" Type="http://schemas.openxmlformats.org/officeDocument/2006/relationships/slide" Target="slides/slide171.xml"/><Relationship Id="rId246" Type="http://schemas.openxmlformats.org/officeDocument/2006/relationships/slide" Target="slides/slide192.xml"/><Relationship Id="rId267" Type="http://schemas.openxmlformats.org/officeDocument/2006/relationships/slide" Target="slides/slide213.xml"/><Relationship Id="rId288" Type="http://schemas.openxmlformats.org/officeDocument/2006/relationships/slide" Target="slides/slide234.xml"/><Relationship Id="rId106" Type="http://schemas.openxmlformats.org/officeDocument/2006/relationships/slide" Target="slides/slide52.xml"/><Relationship Id="rId127" Type="http://schemas.openxmlformats.org/officeDocument/2006/relationships/slide" Target="slides/slide7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9.xml"/><Relationship Id="rId94" Type="http://schemas.openxmlformats.org/officeDocument/2006/relationships/slide" Target="slides/slide40.xml"/><Relationship Id="rId148" Type="http://schemas.openxmlformats.org/officeDocument/2006/relationships/slide" Target="slides/slide94.xml"/><Relationship Id="rId169" Type="http://schemas.openxmlformats.org/officeDocument/2006/relationships/slide" Target="slides/slide115.xml"/><Relationship Id="rId4" Type="http://schemas.openxmlformats.org/officeDocument/2006/relationships/slideMaster" Target="slideMasters/slideMaster4.xml"/><Relationship Id="rId180" Type="http://schemas.openxmlformats.org/officeDocument/2006/relationships/slide" Target="slides/slide126.xml"/><Relationship Id="rId215" Type="http://schemas.openxmlformats.org/officeDocument/2006/relationships/slide" Target="slides/slide161.xml"/><Relationship Id="rId236" Type="http://schemas.openxmlformats.org/officeDocument/2006/relationships/slide" Target="slides/slide182.xml"/><Relationship Id="rId257" Type="http://schemas.openxmlformats.org/officeDocument/2006/relationships/slide" Target="slides/slide203.xml"/><Relationship Id="rId278" Type="http://schemas.openxmlformats.org/officeDocument/2006/relationships/slide" Target="slides/slide224.xml"/><Relationship Id="rId303" Type="http://schemas.openxmlformats.org/officeDocument/2006/relationships/slide" Target="slides/slide249.xml"/><Relationship Id="rId42" Type="http://schemas.openxmlformats.org/officeDocument/2006/relationships/slideMaster" Target="slideMasters/slideMaster42.xml"/><Relationship Id="rId84" Type="http://schemas.openxmlformats.org/officeDocument/2006/relationships/slide" Target="slides/slide30.xml"/><Relationship Id="rId138" Type="http://schemas.openxmlformats.org/officeDocument/2006/relationships/slide" Target="slides/slide84.xml"/><Relationship Id="rId191" Type="http://schemas.openxmlformats.org/officeDocument/2006/relationships/slide" Target="slides/slide137.xml"/><Relationship Id="rId205" Type="http://schemas.openxmlformats.org/officeDocument/2006/relationships/slide" Target="slides/slide151.xml"/><Relationship Id="rId247" Type="http://schemas.openxmlformats.org/officeDocument/2006/relationships/slide" Target="slides/slide193.xml"/><Relationship Id="rId107" Type="http://schemas.openxmlformats.org/officeDocument/2006/relationships/slide" Target="slides/slide53.xml"/><Relationship Id="rId289" Type="http://schemas.openxmlformats.org/officeDocument/2006/relationships/slide" Target="slides/slide235.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5.xml"/><Relationship Id="rId95" Type="http://schemas.openxmlformats.org/officeDocument/2006/relationships/slide" Target="slides/slide41.xml"/><Relationship Id="rId160" Type="http://schemas.openxmlformats.org/officeDocument/2006/relationships/slide" Target="slides/slide106.xml"/><Relationship Id="rId216" Type="http://schemas.openxmlformats.org/officeDocument/2006/relationships/slide" Target="slides/slide162.xml"/><Relationship Id="rId258" Type="http://schemas.openxmlformats.org/officeDocument/2006/relationships/slide" Target="slides/slide204.xml"/><Relationship Id="rId22" Type="http://schemas.openxmlformats.org/officeDocument/2006/relationships/slideMaster" Target="slideMasters/slideMaster22.xml"/><Relationship Id="rId64" Type="http://schemas.openxmlformats.org/officeDocument/2006/relationships/slide" Target="slides/slide10.xml"/><Relationship Id="rId118" Type="http://schemas.openxmlformats.org/officeDocument/2006/relationships/slide" Target="slides/slide64.xml"/><Relationship Id="rId171" Type="http://schemas.openxmlformats.org/officeDocument/2006/relationships/slide" Target="slides/slide117.xml"/><Relationship Id="rId227" Type="http://schemas.openxmlformats.org/officeDocument/2006/relationships/slide" Target="slides/slide173.xml"/><Relationship Id="rId269" Type="http://schemas.openxmlformats.org/officeDocument/2006/relationships/slide" Target="slides/slide215.xml"/><Relationship Id="rId33" Type="http://schemas.openxmlformats.org/officeDocument/2006/relationships/slideMaster" Target="slideMasters/slideMaster33.xml"/><Relationship Id="rId129" Type="http://schemas.openxmlformats.org/officeDocument/2006/relationships/slide" Target="slides/slide75.xml"/><Relationship Id="rId280" Type="http://schemas.openxmlformats.org/officeDocument/2006/relationships/slide" Target="slides/slide226.xml"/><Relationship Id="rId75" Type="http://schemas.openxmlformats.org/officeDocument/2006/relationships/slide" Target="slides/slide21.xml"/><Relationship Id="rId140" Type="http://schemas.openxmlformats.org/officeDocument/2006/relationships/slide" Target="slides/slide86.xml"/><Relationship Id="rId182" Type="http://schemas.openxmlformats.org/officeDocument/2006/relationships/slide" Target="slides/slide128.xml"/><Relationship Id="rId6" Type="http://schemas.openxmlformats.org/officeDocument/2006/relationships/slideMaster" Target="slideMasters/slideMaster6.xml"/><Relationship Id="rId238" Type="http://schemas.openxmlformats.org/officeDocument/2006/relationships/slide" Target="slides/slide184.xml"/><Relationship Id="rId291" Type="http://schemas.openxmlformats.org/officeDocument/2006/relationships/slide" Target="slides/slide237.xml"/><Relationship Id="rId305" Type="http://schemas.openxmlformats.org/officeDocument/2006/relationships/slide" Target="slides/slide2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3/21/24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8" Type="http://schemas.openxmlformats.org/officeDocument/2006/relationships/hyperlink" Target="https://en.wikipedia.org/wiki/Coele_Syria" TargetMode="External"/><Relationship Id="rId13" Type="http://schemas.openxmlformats.org/officeDocument/2006/relationships/hyperlink" Target="https://en.wikipedia.org/wiki/Transjordan_(region)" TargetMode="External"/><Relationship Id="rId3" Type="http://schemas.openxmlformats.org/officeDocument/2006/relationships/hyperlink" Target="https://en.wikipedia.org/wiki/Perea_(region)" TargetMode="External"/><Relationship Id="rId7" Type="http://schemas.openxmlformats.org/officeDocument/2006/relationships/hyperlink" Target="https://en.wikipedia.org/wiki/Aleppo" TargetMode="External"/><Relationship Id="rId12" Type="http://schemas.openxmlformats.org/officeDocument/2006/relationships/hyperlink" Target="https://en.wikipedia.org/wiki/Ebionites" TargetMode="External"/><Relationship Id="rId2" Type="http://schemas.openxmlformats.org/officeDocument/2006/relationships/slide" Target="../slides/slide164.xml"/><Relationship Id="rId1" Type="http://schemas.openxmlformats.org/officeDocument/2006/relationships/notesMaster" Target="../notesMasters/notesMaster1.xml"/><Relationship Id="rId6" Type="http://schemas.openxmlformats.org/officeDocument/2006/relationships/hyperlink" Target="https://en.wikipedia.org/wiki/Nazarene_(sect)" TargetMode="External"/><Relationship Id="rId11" Type="http://schemas.openxmlformats.org/officeDocument/2006/relationships/hyperlink" Target="https://en.wikipedia.org/wiki/Panarion" TargetMode="External"/><Relationship Id="rId5" Type="http://schemas.openxmlformats.org/officeDocument/2006/relationships/hyperlink" Target="https://en.wikipedia.org/wiki/Church_History_(Eusebius)" TargetMode="External"/><Relationship Id="rId15" Type="http://schemas.openxmlformats.org/officeDocument/2006/relationships/hyperlink" Target="http://oud.tukampen.nl/uploads/documents/124.pdf" TargetMode="External"/><Relationship Id="rId10" Type="http://schemas.openxmlformats.org/officeDocument/2006/relationships/hyperlink" Target="https://en.wikipedia.org/w/index.php?title=Kokaba&amp;action=edit&amp;redlink=1" TargetMode="External"/><Relationship Id="rId4" Type="http://schemas.openxmlformats.org/officeDocument/2006/relationships/hyperlink" Target="https://en.wikipedia.org/wiki/Judaea" TargetMode="External"/><Relationship Id="rId9" Type="http://schemas.openxmlformats.org/officeDocument/2006/relationships/hyperlink" Target="https://en.wikipedia.org/w/index.php?title=Basanitis&amp;action=edit&amp;redlink=1" TargetMode="External"/><Relationship Id="rId14" Type="http://schemas.openxmlformats.org/officeDocument/2006/relationships/hyperlink" Target="https://web.archive.org/web/20150403123403/http:/oud.tukampen.nl/uploads/documents/124.pdf" TargetMode="Externa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newversenews.blogspot.com/2020/04/passover-in-plague-time.html"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creativecommons.org/licenses/by-nc-nd/3.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ewversenews.blogspot.com/2020/04/passover-in-plague-time.htm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creativecommons.org/licenses/by-nc-nd/3.0/"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Here is Part 1 of the 4-part study on The Inheritance of the Believer.</a:t>
            </a:r>
          </a:p>
        </p:txBody>
      </p:sp>
    </p:spTree>
    <p:extLst>
      <p:ext uri="{BB962C8B-B14F-4D97-AF65-F5344CB8AC3E}">
        <p14:creationId xmlns:p14="http://schemas.microsoft.com/office/powerpoint/2010/main" val="1385748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2F16E9-3B9B-DB43-B0E2-64F5EDB32C5A}"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rPr>
              <a:t>The lamb depicted the real Passover Lamb (John 1:29).</a:t>
            </a:r>
          </a:p>
          <a:p>
            <a:pPr eaLnBrk="1" hangingPunct="1"/>
            <a:r>
              <a:rPr lang="en-US" altLang="zh-CN" dirty="0">
                <a:latin typeface="Times New Roman" charset="0"/>
              </a:rPr>
              <a:t>(So what is the typology here?)</a:t>
            </a:r>
          </a:p>
          <a:p>
            <a:pPr eaLnBrk="1" hangingPunct="1"/>
            <a:endParaRPr lang="zh-CN" altLang="en-US" dirty="0">
              <a:latin typeface="Times New Roman" charset="0"/>
            </a:endParaRPr>
          </a:p>
        </p:txBody>
      </p:sp>
    </p:spTree>
    <p:extLst>
      <p:ext uri="{BB962C8B-B14F-4D97-AF65-F5344CB8AC3E}">
        <p14:creationId xmlns:p14="http://schemas.microsoft.com/office/powerpoint/2010/main" val="27684821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1A5D74-CD8A-2946-82C4-77B076DC567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63C2CB-4B9F-F045-93C8-CBA2D7CC971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6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530766-A2C4-6041-9665-5A616800F0B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C838F7-7BB9-EE46-8426-03269C77E5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8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D4D169-871D-534A-ABB5-01047FD1F639}"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109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On the left are three ways we can balance assurance with apostasy.</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NS-24-2John-135</a:t>
            </a:r>
          </a:p>
          <a:p>
            <a:r>
              <a:rPr lang="en-US" dirty="0">
                <a:latin typeface="Times New Roman" charset="0"/>
                <a:ea typeface="ＭＳ Ｐゴシック" charset="0"/>
                <a:cs typeface="ＭＳ Ｐゴシック" charset="0"/>
              </a:rPr>
              <a:t>SA-15-Inheritance-109</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3604097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Bible teaches both assurance and apostasy—so believers can lose rewards but not salvation (MI restated).</a:t>
            </a:r>
          </a:p>
        </p:txBody>
      </p:sp>
    </p:spTree>
    <p:extLst>
      <p:ext uri="{BB962C8B-B14F-4D97-AF65-F5344CB8AC3E}">
        <p14:creationId xmlns:p14="http://schemas.microsoft.com/office/powerpoint/2010/main" val="285509994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[Christ saves from sin’s slavery like the Passover lamb saved Israel from Egypt’s slavery.]</a:t>
            </a:r>
          </a:p>
          <a:p>
            <a:endParaRPr lang="en-US" dirty="0">
              <a:cs typeface="ＭＳ Ｐゴシック" charset="0"/>
            </a:endParaRPr>
          </a:p>
        </p:txBody>
      </p:sp>
    </p:spTree>
    <p:extLst>
      <p:ext uri="{BB962C8B-B14F-4D97-AF65-F5344CB8AC3E}">
        <p14:creationId xmlns:p14="http://schemas.microsoft.com/office/powerpoint/2010/main" val="263908889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abandon Jesus will not reign with him after he returns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1378165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Here is Part 3 of the 4-part study on The Inheritance of the Believer.</a:t>
            </a:r>
          </a:p>
        </p:txBody>
      </p:sp>
    </p:spTree>
    <p:extLst>
      <p:ext uri="{BB962C8B-B14F-4D97-AF65-F5344CB8AC3E}">
        <p14:creationId xmlns:p14="http://schemas.microsoft.com/office/powerpoint/2010/main" val="148390596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guess that you have never seen a nametag like this.</a:t>
            </a:r>
          </a:p>
          <a:p>
            <a:r>
              <a:rPr lang="en-US" dirty="0"/>
              <a:t>• That’s because apostates don’t wear nametags.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399458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Believers have failed to fight apostasy for the past 200+ years</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Apostates are believers who turn away from Christ and yet live among the saints and destroy the church within. This has happened significantly in what used to be called the </a:t>
            </a:r>
            <a:r>
              <a:rPr lang="mr-IN" sz="1200" kern="1200" dirty="0">
                <a:solidFill>
                  <a:schemeClr val="tx1"/>
                </a:solidFill>
                <a:effectLst/>
                <a:latin typeface="Arial" panose="020B0604020202020204" pitchFamily="34" charset="0"/>
                <a:ea typeface="ＭＳ Ｐゴシック" charset="0"/>
                <a:cs typeface="ＭＳ Ｐゴシック" charset="0"/>
              </a:rPr>
              <a: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Christian West.</a:t>
            </a:r>
            <a:r>
              <a:rPr lang="mr-IN" sz="1200" kern="1200" dirty="0">
                <a:solidFill>
                  <a:schemeClr val="tx1"/>
                </a:solidFill>
                <a:effectLst/>
                <a:latin typeface="Arial" panose="020B0604020202020204" pitchFamily="34" charset="0"/>
                <a:ea typeface="ＭＳ Ｐゴシック" charset="0"/>
                <a:cs typeface="ＭＳ Ｐゴシック" charset="0"/>
              </a:rPr>
              <a: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B2899F-37A6-974E-BB32-E906C72B040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08635730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includes many well-known men of the past—and even moderns like Ernest Hemingway and Lady Gaga. One thing they all have in common is that they all grew up in Christian homes but later turned away from the faith. The word “apostate” means to turn away so they originally trusted in Christ but then turned away. Notice that none of </a:t>
            </a:r>
            <a:r>
              <a:rPr lang="en-US"/>
              <a:t>them smile.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912437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Kevin Swanson chronicles the history of Western apostasy in his book called </a:t>
            </a:r>
            <a:r>
              <a:rPr lang="en-SG" sz="1200" i="1" kern="1200" dirty="0">
                <a:solidFill>
                  <a:schemeClr val="tx1"/>
                </a:solidFill>
                <a:effectLst/>
                <a:latin typeface="+mn-lt"/>
                <a:ea typeface="+mn-ea"/>
                <a:cs typeface="+mn-cs"/>
              </a:rPr>
              <a:t>Apostate</a:t>
            </a:r>
            <a:r>
              <a:rPr lang="en-US" sz="1200" i="1"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906141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John Dewey founded the US public education system to eliminate home schools.</a:t>
            </a:r>
          </a:p>
          <a:p>
            <a:r>
              <a:rPr lang="en-US" dirty="0"/>
              <a:t>• Darwin convinced the world to believe in evolution instead of creation.</a:t>
            </a:r>
          </a:p>
          <a:p>
            <a:r>
              <a:rPr lang="en-US" dirty="0"/>
              <a:t>• And Marx was an atheist.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336785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9BFACC3-4DA6-784E-96B6-3F5FC2AF6BC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06" name="Rectangle 2"/>
          <p:cNvSpPr>
            <a:spLocks noGrp="1" noRot="1" noChangeAspect="1" noChangeArrowheads="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Nietzsche popularized the saying, “God is dead” in 1883. </a:t>
            </a:r>
          </a:p>
          <a:p>
            <a:r>
              <a:rPr lang="en-US" dirty="0"/>
              <a:t>• But God responded 17 years later, “Nietzsche is dead.”</a:t>
            </a:r>
          </a:p>
          <a:p>
            <a:endParaRPr lang="en-US" dirty="0"/>
          </a:p>
        </p:txBody>
      </p:sp>
    </p:spTree>
    <p:extLst>
      <p:ext uri="{BB962C8B-B14F-4D97-AF65-F5344CB8AC3E}">
        <p14:creationId xmlns:p14="http://schemas.microsoft.com/office/powerpoint/2010/main" val="426332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7BC120-92EF-8C40-A4CC-C4811D284E92}"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Jesus takes away our sin like Israel placed their faith in a lamb.</a:t>
            </a:r>
          </a:p>
          <a:p>
            <a:pPr eaLnBrk="1" hangingPunct="1"/>
            <a:r>
              <a:rPr lang="en-US" altLang="zh-CN" dirty="0">
                <a:latin typeface="Arial" charset="0"/>
              </a:rPr>
              <a:t>John told his disciples that Jesus would atone for sin like the Passover lamb atoned for Israel’s sin.</a:t>
            </a:r>
            <a:endParaRPr lang="zh-CN" altLang="en-US" dirty="0">
              <a:latin typeface="Arial" charset="0"/>
            </a:endParaRPr>
          </a:p>
        </p:txBody>
      </p:sp>
    </p:spTree>
    <p:extLst>
      <p:ext uri="{BB962C8B-B14F-4D97-AF65-F5344CB8AC3E}">
        <p14:creationId xmlns:p14="http://schemas.microsoft.com/office/powerpoint/2010/main" val="20304618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Modern apostates who also grew up in Christian homes include Rob Bell (author of </a:t>
            </a:r>
            <a:r>
              <a:rPr lang="en-US" sz="1200" i="1" kern="1200" dirty="0">
                <a:solidFill>
                  <a:schemeClr val="tx1"/>
                </a:solidFill>
                <a:effectLst/>
                <a:latin typeface="+mn-lt"/>
                <a:ea typeface="+mn-ea"/>
                <a:cs typeface="+mn-cs"/>
              </a:rPr>
              <a:t>Love Wins</a:t>
            </a:r>
            <a:r>
              <a:rPr lang="en-US" sz="1200" kern="1200" dirty="0">
                <a:solidFill>
                  <a:schemeClr val="tx1"/>
                </a:solidFill>
                <a:effectLst/>
                <a:latin typeface="+mn-lt"/>
                <a:ea typeface="+mn-ea"/>
                <a:cs typeface="+mn-cs"/>
              </a:rPr>
              <a:t>, a universalist book), and Oprah Winfrey—the most popular apostate in the world as the most influential woman who teaches the same belief that all are saved.</a:t>
            </a:r>
            <a:endParaRPr lang="en-US" dirty="0">
              <a:cs typeface="ＭＳ Ｐゴシック" charset="0"/>
            </a:endParaRPr>
          </a:p>
        </p:txBody>
      </p:sp>
    </p:spTree>
    <p:extLst>
      <p:ext uri="{BB962C8B-B14F-4D97-AF65-F5344CB8AC3E}">
        <p14:creationId xmlns:p14="http://schemas.microsoft.com/office/powerpoint/2010/main" val="172508727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Here is Part 3 of the 4-part study on The Inheritance of the Believer.</a:t>
            </a:r>
          </a:p>
        </p:txBody>
      </p:sp>
    </p:spTree>
    <p:extLst>
      <p:ext uri="{BB962C8B-B14F-4D97-AF65-F5344CB8AC3E}">
        <p14:creationId xmlns:p14="http://schemas.microsoft.com/office/powerpoint/2010/main" val="405000365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is message 3 of my 4-part series on the Inheritance of the Believer. In the first message, we saw this key truth: We come into a right relationship with God by placing our trust in Christ—but that is just the beginning as we need to obey him to be fully blessed (MI restated).</a:t>
            </a:r>
          </a:p>
          <a:p>
            <a:r>
              <a:rPr lang="en-US" sz="1800" dirty="0">
                <a:effectLst/>
                <a:latin typeface="Arial" panose="020B0604020202020204" pitchFamily="34" charset="0"/>
                <a:ea typeface="Times New Roman" panose="02020603050405020304" pitchFamily="18" charset="0"/>
              </a:rPr>
              <a:t>Then, the second message concluded that…</a:t>
            </a:r>
            <a:r>
              <a:rPr lang="en-US" dirty="0">
                <a:effectLst/>
              </a:rPr>
              <a:t> </a:t>
            </a:r>
            <a:endParaRPr lang="en-US" dirty="0"/>
          </a:p>
        </p:txBody>
      </p:sp>
    </p:spTree>
    <p:extLst>
      <p:ext uri="{BB962C8B-B14F-4D97-AF65-F5344CB8AC3E}">
        <p14:creationId xmlns:p14="http://schemas.microsoft.com/office/powerpoint/2010/main" val="56078325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Then we learned that the Bible teaches both assurance and apostasy—so believers can lose rewards but not salvation (MI restated).</a:t>
            </a:r>
          </a:p>
        </p:txBody>
      </p:sp>
    </p:spTree>
    <p:extLst>
      <p:ext uri="{BB962C8B-B14F-4D97-AF65-F5344CB8AC3E}">
        <p14:creationId xmlns:p14="http://schemas.microsoft.com/office/powerpoint/2010/main" val="399288199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800" dirty="0">
                <a:effectLst/>
                <a:latin typeface="Arial" panose="020B0604020202020204" pitchFamily="34" charset="0"/>
                <a:ea typeface="Times New Roman" panose="02020603050405020304" pitchFamily="18" charset="0"/>
              </a:rPr>
              <a:t>Today we will see that the book of Hebrews warns Jewish believers from apostasy—do you know what they are warned about?</a:t>
            </a:r>
            <a:r>
              <a:rPr lang="en-US"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whole book assumes they know the OT law and sacrifices.</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also know the readers were Christians.  These are clearly believers—why else would he repeatedly call them "brothers and sisters"?  These Jews were second-generation (2:1-4) believers (3:1; 4:14b-15a; 10:19, 32; cf. 12:7; 13:1, 20-22) who should have matured beyond their present immature state in Christ (5:11-14)</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These believing Jews were undergoing so much difficulty that they were considering a return to Judaism—a temptation to turn away or turn back to their Jewish roots.</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8F32B57-3A86-9244-B6D8-8C7527F5CF6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So the writer sought to convince them that Jesus is better than anything they ever experienced in Judaism.</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8F32B57-3A86-9244-B6D8-8C7527F5CF6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writer told them not to reject the superior NT walk with Jesus for the inferior OT law.</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B52F1B1-1C44-8445-8D60-E52F6E9F03A6}"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rPr>
              <a:t>Jesus is our Passover Lamb like the bloody cross on the door (1 Cor 5:7).</a:t>
            </a:r>
          </a:p>
          <a:p>
            <a:pPr eaLnBrk="1" hangingPunct="1"/>
            <a:endParaRPr lang="zh-CN" altLang="en-US" dirty="0">
              <a:latin typeface="Times New Roman" charset="0"/>
            </a:endParaRPr>
          </a:p>
        </p:txBody>
      </p:sp>
    </p:spTree>
    <p:extLst>
      <p:ext uri="{BB962C8B-B14F-4D97-AF65-F5344CB8AC3E}">
        <p14:creationId xmlns:p14="http://schemas.microsoft.com/office/powerpoint/2010/main" val="226854577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8E685C-2084-D544-96D2-43952C24A8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first movement of the book notes that Christ is superior in his person to anyone in the OT.</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Spread throughout the letter are FIVE dire admonitions not to apostatize (read them).</a:t>
            </a:r>
          </a:p>
          <a:p>
            <a:r>
              <a:rPr lang="en-US" dirty="0"/>
              <a:t>• Subject: Today we will see two key warnings from Hebrews about apostasy. </a:t>
            </a:r>
          </a:p>
          <a:p>
            <a:r>
              <a:rPr lang="en-US" dirty="0"/>
              <a:t>There are 5 warnings in total.</a:t>
            </a:r>
          </a:p>
          <a:p>
            <a:r>
              <a:rPr lang="en-US" dirty="0"/>
              <a:t>But we do not have time for all 5 today.</a:t>
            </a:r>
          </a:p>
          <a:p>
            <a:r>
              <a:rPr lang="en-US" dirty="0"/>
              <a:t>Preview: We will look only at Warning 3 and Warning 4.</a:t>
            </a:r>
          </a:p>
          <a:p>
            <a:r>
              <a:rPr lang="en-US" dirty="0"/>
              <a:t>Text: These are the two most controversial texts in Hebrews—and probably the whole NT.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289844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Turning our backs on Christ makes God turn up the heat in our lives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Turning our backs on Christ disinherits us from our millennial reign with Christ.</a:t>
            </a:r>
            <a:endParaRPr lang="en-US" dirty="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Believers who purposely reject Christ can die before their time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Ignore the Lord and you will experience his discipline rather than his grace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206124120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often we read this as if it says, “For it is impossible to bring back to SALVATION…”</a:t>
            </a:r>
          </a:p>
          <a:p>
            <a:r>
              <a:rPr lang="en-US" dirty="0"/>
              <a:t>But it doesn’t say “SALVATION.” It says “REPENTANCE” and no one can be brought BACK to repentance unless he has already FIRST repented, right? This text refers to Christians!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8511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9E1CA95-9646-1A41-B908-D163A80CB59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Israel’s faith in their lamb ultimately pointed to their faith in the Lamb.</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4807944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two-volume massive commentary series by William Lane addresses questions relevant to us all.</a:t>
            </a:r>
          </a:p>
          <a:p>
            <a:endParaRPr lang="en-US" dirty="0"/>
          </a:p>
        </p:txBody>
      </p:sp>
    </p:spTree>
    <p:extLst>
      <p:ext uri="{BB962C8B-B14F-4D97-AF65-F5344CB8AC3E}">
        <p14:creationId xmlns:p14="http://schemas.microsoft.com/office/powerpoint/2010/main" val="326443142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1E1044E-11B8-2C4E-9A23-174F6214433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Maybe they were even from a secluded community like Qumran.</a:t>
            </a:r>
          </a:p>
          <a:p>
            <a:pPr eaLnBrk="1" hangingPunct="1"/>
            <a:r>
              <a:rPr lang="en-US" sz="1200" kern="1200" dirty="0">
                <a:solidFill>
                  <a:schemeClr val="tx1"/>
                </a:solidFill>
                <a:effectLst/>
                <a:latin typeface="+mn-lt"/>
                <a:ea typeface="+mn-ea"/>
                <a:cs typeface="+mn-cs"/>
              </a:rPr>
              <a:t>• Excavated by Roland De Vaux</a:t>
            </a:r>
            <a:endParaRPr lang="en-US" dirty="0">
              <a:latin typeface="Arial"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During the Jewish Revolt of AD 66-73, all the Jews—believers and unbelievers alike—found refuge in Jerusalem against the Roman armies.</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5C8050-0C84-8B4C-8862-742551BE065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1955" name="Rectangle 2"/>
          <p:cNvSpPr>
            <a:spLocks noGrp="1" noRot="1" noChangeAspect="1" noChangeArrowheads="1"/>
          </p:cNvSpPr>
          <p:nvPr>
            <p:ph type="sldImg"/>
          </p:nvPr>
        </p:nvSpPr>
        <p:spPr>
          <a:solidFill>
            <a:srgbClr val="FFFFFF"/>
          </a:solidFill>
          <a:ln/>
        </p:spPr>
      </p:sp>
      <p:sp>
        <p:nvSpPr>
          <p:cNvPr id="38195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various events of AD 66-70 led to Titus sieging the capital.</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59179E-EE4B-FB40-8115-1A2BFC768B5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Romans built a siege wall to protect their troops from marauding Jewish fanatical defenders who left the city at night to attack the Roman troops.</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5D865E-DD77-8843-B329-7740F82F48F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6051" name="Rectangle 2"/>
          <p:cNvSpPr>
            <a:spLocks noGrp="1" noRot="1" noChangeAspect="1" noChangeArrowheads="1"/>
          </p:cNvSpPr>
          <p:nvPr>
            <p:ph type="sldImg"/>
          </p:nvPr>
        </p:nvSpPr>
        <p:spPr>
          <a:solidFill>
            <a:srgbClr val="FFFFFF"/>
          </a:solidFill>
          <a:ln/>
        </p:spPr>
      </p:sp>
      <p:sp>
        <p:nvSpPr>
          <p:cNvPr id="38605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temple had stood for almost 600 years.</a:t>
            </a:r>
            <a:r>
              <a:rPr lang="en-SG" dirty="0">
                <a:effectLst/>
              </a:rPr>
              <a:t> </a:t>
            </a:r>
            <a:r>
              <a:rPr lang="en-US" dirty="0">
                <a:effectLst/>
                <a:latin typeface="Arial" charset="0"/>
                <a:ea typeface="ＭＳ Ｐゴシック" charset="0"/>
              </a:rPr>
              <a:t>In fact, t</a:t>
            </a:r>
            <a:r>
              <a:rPr lang="en-US" dirty="0">
                <a:latin typeface="Arial" charset="0"/>
                <a:ea typeface="ＭＳ Ｐゴシック" charset="0"/>
                <a:cs typeface="ＭＳ Ｐゴシック" charset="0"/>
              </a:rPr>
              <a:t>his Second Temple had just been completed in AD 64 but Jesus said that not one of its stones would remain on another (Matt 24:2). </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58FEC2-5211-474F-A116-A5FD40BECED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8099" name="Rectangle 2"/>
          <p:cNvSpPr>
            <a:spLocks noGrp="1" noRot="1" noChangeAspect="1" noChangeArrowheads="1"/>
          </p:cNvSpPr>
          <p:nvPr>
            <p:ph type="sldImg"/>
          </p:nvPr>
        </p:nvSpPr>
        <p:spPr>
          <a:solidFill>
            <a:srgbClr val="FFFFFF"/>
          </a:solidFill>
          <a:ln/>
        </p:spPr>
      </p:sp>
      <p:sp>
        <p:nvSpPr>
          <p:cNvPr id="38810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temple was a massive complex that ended up being the last part of the city for the Jews to defend. </a:t>
            </a:r>
            <a:r>
              <a:rPr lang="en-US" sz="1200" kern="1200" dirty="0">
                <a:solidFill>
                  <a:schemeClr val="tx1"/>
                </a:solidFill>
                <a:effectLst/>
                <a:latin typeface="+mn-lt"/>
                <a:ea typeface="+mn-ea"/>
                <a:cs typeface="+mn-cs"/>
              </a:rPr>
              <a:t>Was this temple worth defending?</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7794DF-E4CC-F648-9BF7-9189D5D0BC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0147" name="Rectangle 2"/>
          <p:cNvSpPr>
            <a:spLocks noGrp="1" noRot="1" noChangeAspect="1" noChangeArrowheads="1"/>
          </p:cNvSpPr>
          <p:nvPr>
            <p:ph type="sldImg"/>
          </p:nvPr>
        </p:nvSpPr>
        <p:spPr>
          <a:solidFill>
            <a:srgbClr val="FFFFFF"/>
          </a:solidFill>
          <a:ln/>
        </p:spPr>
      </p:sp>
      <p:sp>
        <p:nvSpPr>
          <p:cNvPr id="39014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Of particular importance was this fortress with four towers overlooking the temple complex.</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FDF6879-5CBE-A947-ACAF-4267921C1B9A}"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rPr>
              <a:t>“This is my body” meant that Jesus’s death paid for our sin.</a:t>
            </a:r>
          </a:p>
          <a:p>
            <a:pPr eaLnBrk="1" hangingPunct="1"/>
            <a:endParaRPr lang="zh-CN" altLang="en-US" dirty="0">
              <a:latin typeface="Times New Roman" charset="0"/>
            </a:endParaRPr>
          </a:p>
        </p:txBody>
      </p:sp>
    </p:spTree>
    <p:extLst>
      <p:ext uri="{BB962C8B-B14F-4D97-AF65-F5344CB8AC3E}">
        <p14:creationId xmlns:p14="http://schemas.microsoft.com/office/powerpoint/2010/main" val="162907449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60BD38-4528-8B45-B410-14330093F9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Romans strategically focused their attack on the northern side to capture Antonia Fortress.</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60BD38-4528-8B45-B410-14330093F9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Finally it was leveled except for one tower that Titus used to command his troops.</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C832A7-D822-3048-A532-306ECC2529C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4243" name="Rectangle 2"/>
          <p:cNvSpPr>
            <a:spLocks noGrp="1" noRot="1" noChangeAspect="1" noChangeArrowheads="1"/>
          </p:cNvSpPr>
          <p:nvPr>
            <p:ph type="sldImg"/>
          </p:nvPr>
        </p:nvSpPr>
        <p:spPr>
          <a:solidFill>
            <a:srgbClr val="FFFFFF"/>
          </a:solidFill>
          <a:ln/>
        </p:spPr>
      </p:sp>
      <p:sp>
        <p:nvSpPr>
          <p:cNvPr id="39424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assault was an absolute bloodbath.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 This was especially against commoners and priests inexperienced in war to face the professional Roman soldiers</a:t>
            </a:r>
            <a:r>
              <a:rPr lang="en-US" sz="1200" kern="1200" dirty="0">
                <a:solidFill>
                  <a:schemeClr val="tx1"/>
                </a:solidFill>
                <a:effectLst/>
                <a:latin typeface="+mn-lt"/>
                <a:ea typeface="+mn-ea"/>
                <a:cs typeface="+mn-cs"/>
              </a:rPr>
              <a:t>, who killed them by the thousands.</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But before this time, Jerusalem also had many Christians. This letter addressed believing Jews during these years of the Jewish-Roman War (AD 66-73)</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question for Christian Jews was simply this: Should they also join with their unbelieving Jewish brothers to fight against Rome?  Should they risk their lives to preserve the obsolete temple system instead of persevering in their belief in a risen Savior?</a:t>
            </a:r>
            <a:r>
              <a:rPr lang="en-SG" dirty="0">
                <a:effectLst/>
              </a:rPr>
              <a:t> </a:t>
            </a:r>
            <a:endParaRPr lang="en-US" dirty="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believers left Jerusalem before Rome destroyed it in AD 70</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 Christian was left in the city—but would these readers go with them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B28826-FF9E-554B-8C5A-44168251331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ja-JP" dirty="0">
                <a:latin typeface="Arial" charset="0"/>
                <a:ea typeface="ＭＳ Ｐゴシック" charset="0"/>
                <a:cs typeface="ＭＳ Ｐゴシック" charset="0"/>
              </a:rPr>
              <a:t>• The church historian Eusebius says that God gave a revelation.</a:t>
            </a:r>
          </a:p>
          <a:p>
            <a:pPr eaLnBrk="1" hangingPunct="1"/>
            <a:r>
              <a:rPr lang="en-US" altLang="ja-JP" dirty="0">
                <a:latin typeface="Arial" charset="0"/>
                <a:ea typeface="ＭＳ Ｐゴシック" charset="0"/>
                <a:cs typeface="ＭＳ Ｐゴシック" charset="0"/>
              </a:rPr>
              <a:t>• So they left Jerusalem, crossed over into modern-day Jordan, and settled in Pella.</a:t>
            </a:r>
          </a:p>
          <a:p>
            <a:pPr eaLnBrk="1" hangingPunct="1"/>
            <a:r>
              <a:rPr lang="en-US" altLang="ja-JP" dirty="0">
                <a:latin typeface="Arial" charset="0"/>
                <a:ea typeface="ＭＳ Ｐゴシック" charset="0"/>
                <a:cs typeface="ＭＳ Ｐゴシック" charset="0"/>
              </a:rPr>
              <a:t>• This peaceful city has the same name today.</a:t>
            </a:r>
          </a:p>
          <a:p>
            <a:pPr eaLnBrk="1" hangingPunct="1"/>
            <a:r>
              <a:rPr lang="en-US" altLang="ja-JP" dirty="0">
                <a:latin typeface="Arial" charset="0"/>
                <a:ea typeface="ＭＳ Ｐゴシック" charset="0"/>
                <a:cs typeface="ＭＳ Ｐゴシック" charset="0"/>
              </a:rPr>
              <a:t>________</a:t>
            </a:r>
          </a:p>
          <a:p>
            <a:pPr eaLnBrk="1" hangingPunct="1"/>
            <a:endParaRPr lang="en-US" altLang="ja-JP" dirty="0">
              <a:latin typeface="Arial" charset="0"/>
              <a:ea typeface="ＭＳ Ｐゴシック" charset="0"/>
              <a:cs typeface="ＭＳ Ｐゴシック" charset="0"/>
            </a:endParaRPr>
          </a:p>
          <a:p>
            <a:pPr eaLnBrk="1" hangingPunct="1"/>
            <a:r>
              <a:rPr lang="en-US" altLang="ja-JP" dirty="0">
                <a:latin typeface="Arial"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Pella/</a:t>
            </a:r>
            <a:r>
              <a:rPr lang="en-US" altLang="ja-JP" sz="1300" dirty="0" err="1">
                <a:solidFill>
                  <a:srgbClr val="000000"/>
                </a:solidFill>
                <a:latin typeface="Verdana" charset="0"/>
                <a:ea typeface="ＭＳ Ｐゴシック" charset="0"/>
                <a:cs typeface="ＭＳ Ｐゴシック" charset="0"/>
              </a:rPr>
              <a:t>Pehel</a:t>
            </a:r>
            <a:r>
              <a:rPr lang="en-US" altLang="ja-JP" sz="13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300" dirty="0" err="1">
                <a:solidFill>
                  <a:srgbClr val="000000"/>
                </a:solidFill>
                <a:latin typeface="Verdana" charset="0"/>
                <a:ea typeface="ＭＳ Ｐゴシック" charset="0"/>
                <a:cs typeface="ＭＳ Ｐゴシック" charset="0"/>
              </a:rPr>
              <a:t>Seti</a:t>
            </a:r>
            <a:r>
              <a:rPr lang="en-US" altLang="ja-JP" sz="13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fr-FR" altLang="ja-JP" sz="1300" dirty="0">
                <a:solidFill>
                  <a:srgbClr val="000000"/>
                </a:solidFill>
                <a:latin typeface="Verdana"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 —</a:t>
            </a:r>
            <a:r>
              <a:rPr lang="en-US" sz="1400" dirty="0">
                <a:latin typeface="Arial" charset="0"/>
                <a:ea typeface="ＭＳ Ｐゴシック" charset="0"/>
                <a:cs typeface="ＭＳ Ｐゴシック" charset="0"/>
              </a:rPr>
              <a:t>Todd Bolen, </a:t>
            </a:r>
            <a:r>
              <a:rPr lang="en-US" sz="1400" dirty="0" err="1">
                <a:latin typeface="Arial" charset="0"/>
                <a:ea typeface="ＭＳ Ｐゴシック" charset="0"/>
                <a:cs typeface="ＭＳ Ｐゴシック" charset="0"/>
              </a:rPr>
              <a:t>BIblePlaces.com</a:t>
            </a:r>
            <a:endParaRPr lang="en-US" sz="1400" dirty="0">
              <a:latin typeface="Arial" charset="0"/>
              <a:ea typeface="ＭＳ Ｐゴシック" charset="0"/>
              <a:cs typeface="ＭＳ Ｐゴシック" charset="0"/>
            </a:endParaRPr>
          </a:p>
          <a:p>
            <a:pPr eaLnBrk="1" hangingPunct="1"/>
            <a:r>
              <a:rPr lang="en-US" sz="1400" dirty="0">
                <a:solidFill>
                  <a:srgbClr val="000000"/>
                </a:solidFill>
                <a:latin typeface="Arial" charset="0"/>
                <a:ea typeface="ＭＳ Ｐゴシック" charset="0"/>
                <a:cs typeface="ＭＳ Ｐゴシック" charset="0"/>
              </a:rPr>
              <a:t>___________</a:t>
            </a:r>
          </a:p>
          <a:p>
            <a:pPr eaLnBrk="1" hangingPunct="1"/>
            <a:r>
              <a:rPr lang="en-US" sz="1400" dirty="0">
                <a:solidFill>
                  <a:srgbClr val="000000"/>
                </a:solidFill>
                <a:latin typeface="Arial" charset="0"/>
                <a:ea typeface="ＭＳ Ｐゴシック" charset="0"/>
                <a:cs typeface="ＭＳ Ｐゴシック" charset="0"/>
              </a:rPr>
              <a:t>https://</a:t>
            </a:r>
            <a:r>
              <a:rPr lang="en-US" sz="1400" dirty="0" err="1">
                <a:solidFill>
                  <a:srgbClr val="000000"/>
                </a:solidFill>
                <a:latin typeface="Arial" charset="0"/>
                <a:ea typeface="ＭＳ Ｐゴシック" charset="0"/>
                <a:cs typeface="ＭＳ Ｐゴシック" charset="0"/>
              </a:rPr>
              <a:t>en.wikipedia.org</a:t>
            </a:r>
            <a:r>
              <a:rPr lang="en-US" sz="1400" dirty="0">
                <a:solidFill>
                  <a:srgbClr val="000000"/>
                </a:solidFill>
                <a:latin typeface="Arial" charset="0"/>
                <a:ea typeface="ＭＳ Ｐゴシック" charset="0"/>
                <a:cs typeface="ＭＳ Ｐゴシック" charset="0"/>
              </a:rPr>
              <a:t>/wiki/</a:t>
            </a:r>
            <a:r>
              <a:rPr lang="en-US" sz="1400" dirty="0" err="1">
                <a:solidFill>
                  <a:srgbClr val="000000"/>
                </a:solidFill>
                <a:latin typeface="Arial" charset="0"/>
                <a:ea typeface="ＭＳ Ｐゴシック" charset="0"/>
                <a:cs typeface="ＭＳ Ｐゴシック" charset="0"/>
              </a:rPr>
              <a:t>Flight_to_Pella</a:t>
            </a:r>
            <a:endParaRPr lang="en-US" sz="1400" dirty="0">
              <a:solidFill>
                <a:srgbClr val="000000"/>
              </a:solidFill>
              <a:latin typeface="Arial" charset="0"/>
              <a:ea typeface="ＭＳ Ｐゴシック" charset="0"/>
              <a:cs typeface="ＭＳ Ｐゴシック" charset="0"/>
            </a:endParaRPr>
          </a:p>
          <a:p>
            <a:pPr eaLnBrk="1" hangingPunct="1"/>
            <a:r>
              <a:rPr lang="en-US" sz="1400" dirty="0">
                <a:solidFill>
                  <a:srgbClr val="000000"/>
                </a:solidFill>
                <a:latin typeface="Arial" charset="0"/>
                <a:ea typeface="ＭＳ Ｐゴシック" charset="0"/>
                <a:cs typeface="ＭＳ Ｐゴシック" charset="0"/>
              </a:rPr>
              <a:t>Accessed 29 Oct 2023</a:t>
            </a:r>
          </a:p>
          <a:p>
            <a:pPr eaLnBrk="1" hangingPunct="1"/>
            <a:endParaRPr lang="en-US" sz="1400" dirty="0">
              <a:solidFill>
                <a:srgbClr val="000000"/>
              </a:solidFill>
              <a:latin typeface="Arial" charset="0"/>
              <a:ea typeface="ＭＳ Ｐゴシック" charset="0"/>
              <a:cs typeface="ＭＳ Ｐゴシック" charset="0"/>
            </a:endParaRPr>
          </a:p>
          <a:p>
            <a:r>
              <a:rPr lang="en-US" sz="2000" b="1" dirty="0"/>
              <a:t>Ancient sources</a:t>
            </a:r>
          </a:p>
          <a:p>
            <a:r>
              <a:rPr lang="en-US" sz="2000" dirty="0"/>
              <a:t>The people of the Church in Jerusalem were commanded by an oracle given by revelation before the war to those in the city who were worthy of it to depart and dwell in one of the cities of </a:t>
            </a:r>
            <a:r>
              <a:rPr lang="en-US" sz="2000" dirty="0">
                <a:hlinkClick r:id="rId3" tooltip="Perea (region)"/>
              </a:rPr>
              <a:t>Perea</a:t>
            </a:r>
            <a:r>
              <a:rPr lang="en-US" sz="2000" dirty="0"/>
              <a:t> which they called Pella. To it those who believed on Christ traveled from Jerusalem, so that when holy men had altogether deserted the royal capital of the Jews and the whole land of </a:t>
            </a:r>
            <a:r>
              <a:rPr lang="en-US" sz="2000" dirty="0">
                <a:hlinkClick r:id="rId4" tooltip="Judaea"/>
              </a:rPr>
              <a:t>Judaea</a:t>
            </a:r>
            <a:r>
              <a:rPr lang="en-US" sz="2000" dirty="0"/>
              <a:t>…" </a:t>
            </a:r>
          </a:p>
          <a:p>
            <a:r>
              <a:rPr lang="en-US" sz="2000" dirty="0"/>
              <a:t>— </a:t>
            </a:r>
            <a:r>
              <a:rPr lang="en-US" sz="2000" i="1" dirty="0"/>
              <a:t>Eusebius, </a:t>
            </a:r>
            <a:r>
              <a:rPr lang="en-US" sz="2000" i="1" dirty="0">
                <a:hlinkClick r:id="rId5" tooltip="Church History (Eusebius)"/>
              </a:rPr>
              <a:t>Church History</a:t>
            </a:r>
            <a:r>
              <a:rPr lang="en-US" sz="2000" i="1" dirty="0"/>
              <a:t> 3, 5, 3</a:t>
            </a:r>
            <a:endParaRPr lang="en-US" sz="2000" dirty="0"/>
          </a:p>
          <a:p>
            <a:r>
              <a:rPr lang="en-US" sz="2000" dirty="0"/>
              <a:t>This heresy of the </a:t>
            </a:r>
            <a:r>
              <a:rPr lang="en-US" sz="2000" dirty="0">
                <a:hlinkClick r:id="rId6" tooltip="Nazarene (sect)"/>
              </a:rPr>
              <a:t>Nazoraeans</a:t>
            </a:r>
            <a:r>
              <a:rPr lang="en-US" sz="2000" dirty="0"/>
              <a:t> exists in </a:t>
            </a:r>
            <a:r>
              <a:rPr lang="en-US" sz="2000" dirty="0">
                <a:hlinkClick r:id="rId7" tooltip="Aleppo"/>
              </a:rPr>
              <a:t>Beroea</a:t>
            </a:r>
            <a:r>
              <a:rPr lang="en-US" sz="2000" dirty="0"/>
              <a:t> in the </a:t>
            </a:r>
            <a:r>
              <a:rPr lang="en-US" sz="2000" dirty="0" err="1"/>
              <a:t>neighbourhood</a:t>
            </a:r>
            <a:r>
              <a:rPr lang="en-US" sz="2000" dirty="0"/>
              <a:t> of </a:t>
            </a:r>
            <a:r>
              <a:rPr lang="en-US" sz="2000" dirty="0">
                <a:hlinkClick r:id="rId8" tooltip="Coele Syria"/>
              </a:rPr>
              <a:t>Coele Syria</a:t>
            </a:r>
            <a:r>
              <a:rPr lang="en-US" sz="2000" dirty="0"/>
              <a:t> and the Decapolis in the region of Pella and in </a:t>
            </a:r>
            <a:r>
              <a:rPr lang="en-US" sz="2000" dirty="0">
                <a:hlinkClick r:id="rId9" tooltip="Basanitis (page does not exist)"/>
              </a:rPr>
              <a:t>Basanitis</a:t>
            </a:r>
            <a:r>
              <a:rPr lang="en-US" sz="2000" dirty="0"/>
              <a:t> in the so-called </a:t>
            </a:r>
            <a:r>
              <a:rPr lang="en-US" sz="2000" dirty="0">
                <a:hlinkClick r:id="rId10" tooltip="Kokaba (page does not exist)"/>
              </a:rPr>
              <a:t>Kokaba</a:t>
            </a:r>
            <a:r>
              <a:rPr lang="en-US" sz="2000" dirty="0"/>
              <a:t> (</a:t>
            </a:r>
            <a:r>
              <a:rPr lang="en-US" sz="2000" dirty="0" err="1"/>
              <a:t>Chochabe</a:t>
            </a:r>
            <a:r>
              <a:rPr lang="en-US" sz="2000" dirty="0"/>
              <a:t> in Hebrew). From there it took its beginning after the exodus from Jerusalem when all the disciples went to live in Pella because Christ had told them to leave Jerusalem and to go away since it would undergo a siege. Because of this advice they lived in Perea after having moved to that place, as I said."</a:t>
            </a:r>
          </a:p>
          <a:p>
            <a:r>
              <a:rPr lang="en-US" sz="2000" dirty="0"/>
              <a:t>— </a:t>
            </a:r>
            <a:r>
              <a:rPr lang="en-US" sz="2000" i="1" dirty="0"/>
              <a:t>Epiphanius, </a:t>
            </a:r>
            <a:r>
              <a:rPr lang="en-US" sz="2000" i="1" dirty="0">
                <a:hlinkClick r:id="rId11" tooltip="Panarion"/>
              </a:rPr>
              <a:t>Panarion</a:t>
            </a:r>
            <a:r>
              <a:rPr lang="en-US" sz="2000" i="1" dirty="0"/>
              <a:t> 29,7,7-8</a:t>
            </a:r>
            <a:endParaRPr lang="en-US" sz="2000" dirty="0"/>
          </a:p>
          <a:p>
            <a:r>
              <a:rPr lang="en-US" sz="2000" dirty="0"/>
              <a:t>For after all those who believed in Christ had generally come to live in Perea, in a city called Pella of the Decapolis of which it is written in the Gospel that it is situated in the </a:t>
            </a:r>
            <a:r>
              <a:rPr lang="en-US" sz="2000" dirty="0" err="1"/>
              <a:t>neighbourhood</a:t>
            </a:r>
            <a:r>
              <a:rPr lang="en-US" sz="2000" dirty="0"/>
              <a:t> of the region of </a:t>
            </a:r>
            <a:r>
              <a:rPr lang="en-US" sz="2000" dirty="0" err="1"/>
              <a:t>Batanaea</a:t>
            </a:r>
            <a:r>
              <a:rPr lang="en-US" sz="2000" dirty="0"/>
              <a:t> and </a:t>
            </a:r>
            <a:r>
              <a:rPr lang="en-US" sz="2000" dirty="0" err="1"/>
              <a:t>Basanitis</a:t>
            </a:r>
            <a:r>
              <a:rPr lang="en-US" sz="2000" dirty="0"/>
              <a:t>, </a:t>
            </a:r>
            <a:r>
              <a:rPr lang="en-US" sz="2000" dirty="0">
                <a:hlinkClick r:id="rId12" tooltip="Ebionites"/>
              </a:rPr>
              <a:t>Ebion's</a:t>
            </a:r>
            <a:r>
              <a:rPr lang="en-US" sz="2000" dirty="0"/>
              <a:t> preaching originated here after they had moved to this place and had lived there." </a:t>
            </a:r>
          </a:p>
          <a:p>
            <a:r>
              <a:rPr lang="en-US" sz="2000" dirty="0"/>
              <a:t>— </a:t>
            </a:r>
            <a:r>
              <a:rPr lang="en-US" sz="2000" i="1" dirty="0"/>
              <a:t>Epiphanius, Panarion 30, 2, 7</a:t>
            </a:r>
            <a:endParaRPr lang="en-US" sz="2000" dirty="0"/>
          </a:p>
          <a:p>
            <a:r>
              <a:rPr lang="en-US" sz="2000" dirty="0"/>
              <a:t>So Aquila, while he was in Jerusalem, also saw the disciples of the disciples of the apostles flourishing in the faith and working great signs, healings, and other miracles. For they were such as had come back from the city of Pella to Jerusalem and were living there and teaching. For when the city was about to be taken and destroyed by the Romans, it was revealed in advance to all the disciples by an angel of God that they should remove from the city, as it was going to be completely destroyed. They sojourned as emigrants in Pella, the city above mentioned in </a:t>
            </a:r>
            <a:r>
              <a:rPr lang="en-US" sz="2000" dirty="0">
                <a:hlinkClick r:id="rId13" tooltip="Transjordan (region)"/>
              </a:rPr>
              <a:t>Transjordania</a:t>
            </a:r>
            <a:r>
              <a:rPr lang="en-US" sz="2000" dirty="0"/>
              <a:t>. And this city is said to be of the Decapolis." </a:t>
            </a:r>
          </a:p>
          <a:p>
            <a:r>
              <a:rPr lang="en-US" sz="2000" dirty="0"/>
              <a:t>— </a:t>
            </a:r>
            <a:r>
              <a:rPr lang="en-US" sz="2000" i="1" dirty="0"/>
              <a:t>Epiphanius, On Weights and Measures 15</a:t>
            </a:r>
            <a:endParaRPr lang="en-US" sz="2000" dirty="0"/>
          </a:p>
          <a:p>
            <a:r>
              <a:rPr lang="en-US" sz="2000" b="1" dirty="0"/>
              <a:t>References</a:t>
            </a:r>
          </a:p>
          <a:p>
            <a:r>
              <a:rPr lang="en-US" sz="2000" dirty="0"/>
              <a:t>G. </a:t>
            </a:r>
            <a:r>
              <a:rPr lang="en-US" sz="2000" dirty="0" err="1"/>
              <a:t>Uhlhorn</a:t>
            </a:r>
            <a:r>
              <a:rPr lang="en-US" sz="2000" dirty="0"/>
              <a:t>, "Ebionites", in: </a:t>
            </a:r>
            <a:r>
              <a:rPr lang="en-US" sz="2000" i="1" dirty="0"/>
              <a:t>A Religious Encyclopaedia or Dictionary of Biblical, Historical, Doctrinal, and Practical Theology</a:t>
            </a:r>
            <a:r>
              <a:rPr lang="en-US" sz="2000" dirty="0"/>
              <a:t>, 3rd ed. (edited by Philip Schaff), p. 684–685 (vol. 2). O. Cullmann, "</a:t>
            </a:r>
            <a:r>
              <a:rPr lang="en-US" sz="2000" dirty="0" err="1"/>
              <a:t>Ebioniten</a:t>
            </a:r>
            <a:r>
              <a:rPr lang="en-US" sz="2000" dirty="0"/>
              <a:t>", in: </a:t>
            </a:r>
            <a:r>
              <a:rPr lang="en-US" sz="2000" i="1" dirty="0"/>
              <a:t>Religion in Geschichte und </a:t>
            </a:r>
            <a:r>
              <a:rPr lang="en-US" sz="2000" i="1" dirty="0" err="1"/>
              <a:t>Gegenwart</a:t>
            </a:r>
            <a:r>
              <a:rPr lang="en-US" sz="2000" dirty="0"/>
              <a:t>, p. 7435 (vol. 2). </a:t>
            </a:r>
            <a:r>
              <a:rPr lang="en-US" sz="2000" i="1" dirty="0"/>
              <a:t>van </a:t>
            </a:r>
            <a:r>
              <a:rPr lang="en-US" sz="2000" i="1" dirty="0" err="1"/>
              <a:t>Houwelingen</a:t>
            </a:r>
            <a:r>
              <a:rPr lang="en-US" sz="2000" i="1" dirty="0"/>
              <a:t>, P. H. R. (2003). </a:t>
            </a:r>
            <a:r>
              <a:rPr lang="en-US" sz="2000" i="1" dirty="0">
                <a:hlinkClick r:id="rId14"/>
              </a:rPr>
              <a:t>"Fleeing forward: The departure of Christians from Jerusalem to Pella"</a:t>
            </a:r>
            <a:r>
              <a:rPr lang="en-US" sz="2000" i="1" dirty="0"/>
              <a:t> (PDF). Westminster Theological Journal. </a:t>
            </a:r>
            <a:r>
              <a:rPr lang="en-US" sz="2000" b="1" i="1" dirty="0"/>
              <a:t>65</a:t>
            </a:r>
            <a:r>
              <a:rPr lang="en-US" sz="2000" i="1" dirty="0"/>
              <a:t>. Archived from </a:t>
            </a:r>
            <a:r>
              <a:rPr lang="en-US" sz="2000" i="1" dirty="0">
                <a:hlinkClick r:id="rId15"/>
              </a:rPr>
              <a:t>the original</a:t>
            </a:r>
            <a:r>
              <a:rPr lang="en-US" sz="2000" i="1" dirty="0"/>
              <a:t> (PDF) on April 3, 2015.</a:t>
            </a:r>
            <a:endParaRPr lang="en-US" sz="1300" dirty="0">
              <a:solidFill>
                <a:srgbClr val="000000"/>
              </a:solidFill>
              <a:latin typeface="Verdana"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sz="1200" kern="1200" dirty="0">
                <a:solidFill>
                  <a:schemeClr val="tx1"/>
                </a:solidFill>
                <a:effectLst/>
                <a:latin typeface="+mn-lt"/>
                <a:ea typeface="+mn-ea"/>
                <a:cs typeface="+mn-cs"/>
              </a:rPr>
              <a:t>—so they cannot repent!</a:t>
            </a:r>
            <a:endParaRPr lang="en-US" dirty="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deliberately turn away from Jesus can die before their time</a:t>
            </a:r>
            <a:r>
              <a:rPr lang="en-SG" sz="1200" kern="1200" dirty="0">
                <a:solidFill>
                  <a:schemeClr val="tx1"/>
                </a:solidFill>
                <a:effectLst/>
                <a:latin typeface="+mn-lt"/>
                <a:ea typeface="+mn-ea"/>
                <a:cs typeface="+mn-cs"/>
              </a:rPr>
              <a:t>.</a:t>
            </a:r>
          </a:p>
          <a:p>
            <a:r>
              <a:rPr lang="en-US" sz="1800" dirty="0">
                <a:effectLst/>
                <a:latin typeface="Arial" panose="020B0604020202020204" pitchFamily="34" charset="0"/>
                <a:ea typeface="Times New Roman" panose="02020603050405020304" pitchFamily="18" charset="0"/>
              </a:rPr>
              <a:t>Believers who purposely reject Christ can enter heaven earlier than God intended.</a:t>
            </a:r>
            <a:endParaRPr lang="en-US" dirty="0">
              <a:cs typeface="ＭＳ Ｐゴシック" charset="0"/>
            </a:endParaRPr>
          </a:p>
        </p:txBody>
      </p:sp>
    </p:spTree>
    <p:extLst>
      <p:ext uri="{BB962C8B-B14F-4D97-AF65-F5344CB8AC3E}">
        <p14:creationId xmlns:p14="http://schemas.microsoft.com/office/powerpoint/2010/main" val="2242099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55CDEA1-B29B-714F-AF9B-82217709261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81341147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There are many verses in Hebrews 10 that show them to be believers in Christ.</a:t>
            </a:r>
            <a:endParaRPr lang="en-US"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would be God’s judgment on these readers if they turned away?</a:t>
            </a:r>
          </a:p>
          <a:p>
            <a:r>
              <a:rPr lang="en-US" dirty="0"/>
              <a:t>• Verses 26-27 define God's judgment as “the raging fire that will consume his enemies." The readers would not be forgiven and would be judged with unbelievers. But when and how?</a:t>
            </a:r>
          </a:p>
          <a:p>
            <a:r>
              <a:rPr lang="en-US" dirty="0"/>
              <a:t>• Most commentaries claim that this means the readers would go to hell.</a:t>
            </a:r>
          </a:p>
          <a:p>
            <a:r>
              <a:rPr lang="en-US" dirty="0"/>
              <a:t>But is this hell fire? If so, that would mean these Christians would then go to hell! This is against all that the NT teaches about believers having eternal life.</a:t>
            </a:r>
          </a:p>
          <a:p>
            <a:r>
              <a:rPr lang="en-US" dirty="0"/>
              <a:t>• No, it refers to Jerusalem fire! Their salvation was secure—but their apostasy would lead to being killed along with the unbelieving Jews who stayed in Jerusalem to protect them temple! The letter consistently calls them believers, but they would bear a punishment of unbelievers by identifying with them. Yet t</a:t>
            </a:r>
            <a:r>
              <a:rPr lang="en-US" sz="1200" kern="1200" dirty="0">
                <a:solidFill>
                  <a:schemeClr val="tx1"/>
                </a:solidFill>
                <a:effectLst/>
                <a:latin typeface="+mn-lt"/>
                <a:ea typeface="+mn-ea"/>
                <a:cs typeface="+mn-cs"/>
              </a:rPr>
              <a:t>he fire of 10:27 is not hell fire but Jerusalem fire</a:t>
            </a:r>
            <a:r>
              <a:rPr lang="en-SG" sz="1200" kern="1200" dirty="0">
                <a:solidFill>
                  <a:schemeClr val="tx1"/>
                </a:solidFill>
                <a:effectLst/>
                <a:latin typeface="+mn-lt"/>
                <a:ea typeface="+mn-ea"/>
                <a:cs typeface="+mn-cs"/>
              </a:rPr>
              <a:t>. It was not eternal fire but temporal fire that would take their lives along with the godless who gave their lives in AD 70 while trying to preserve a temple system that was already a generation obsolete.</a:t>
            </a:r>
            <a:endParaRPr lang="en-US" dirty="0"/>
          </a:p>
          <a:p>
            <a:r>
              <a:rPr lang="en-US" dirty="0"/>
              <a:t>__________</a:t>
            </a:r>
          </a:p>
          <a:p>
            <a:r>
              <a:rPr lang="en-US" dirty="0"/>
              <a:t>Common-465</a:t>
            </a:r>
          </a:p>
          <a:p>
            <a:r>
              <a:rPr lang="en-US" dirty="0"/>
              <a:t>BE-58-Hebrews Be Uncompromising-80</a:t>
            </a:r>
          </a:p>
          <a:p>
            <a:r>
              <a:rPr lang="en-US" dirty="0"/>
              <a:t>BS-09-Read Paragraphs-33</a:t>
            </a:r>
          </a:p>
          <a:p>
            <a:r>
              <a:rPr lang="en-US" dirty="0"/>
              <a:t>ES-10-Other Events at the Rapture-52</a:t>
            </a:r>
          </a:p>
          <a:p>
            <a:r>
              <a:rPr lang="en-US" dirty="0"/>
              <a:t>HS-03-Spirit Ministries to Believer-19</a:t>
            </a:r>
          </a:p>
          <a:p>
            <a:r>
              <a:rPr lang="en-US" dirty="0"/>
              <a:t>NP-19-Hebrews Be Uncompromising-80</a:t>
            </a:r>
          </a:p>
          <a:p>
            <a:r>
              <a:rPr lang="en-US" dirty="0"/>
              <a:t>NS-19-Hebrews-421, 458</a:t>
            </a:r>
          </a:p>
          <a:p>
            <a:r>
              <a:rPr lang="en-US" dirty="0"/>
              <a:t>OS-36-Zephaniah-38</a:t>
            </a:r>
          </a:p>
          <a:p>
            <a:r>
              <a:rPr lang="en-US" dirty="0"/>
              <a:t>SA-09-Perseverance-42, 66</a:t>
            </a:r>
          </a:p>
          <a:p>
            <a:r>
              <a:rPr lang="en-US" dirty="0"/>
              <a:t>SA-14-Eternal Security-66</a:t>
            </a:r>
          </a:p>
          <a:p>
            <a:r>
              <a:rPr lang="en-US" dirty="0"/>
              <a:t>SA-15-Inheritance-169</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04660268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372EC7-9752-FF4A-95EF-E36F6757503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Hebrews 8:13 appropriately warns that the old covenant would soon disappear in the temple destruction.</a:t>
            </a:r>
          </a:p>
          <a:p>
            <a:pPr eaLnBrk="1" hangingPunct="1"/>
            <a:r>
              <a:rPr lang="en-US" dirty="0">
                <a:latin typeface="Arial" charset="0"/>
                <a:ea typeface="ＭＳ Ｐゴシック" charset="0"/>
                <a:cs typeface="ＭＳ Ｐゴシック" charset="0"/>
              </a:rPr>
              <a:t>• The arrival of the new covenant in Jesus meant that God no longer wanted us to follow the old covenant under Moses. It became obsolete at the death of Christ in AD 33.</a:t>
            </a:r>
          </a:p>
          <a:p>
            <a:pPr eaLnBrk="1" hangingPunct="1"/>
            <a:r>
              <a:rPr lang="en-US" dirty="0">
                <a:latin typeface="Arial" charset="0"/>
                <a:ea typeface="ＭＳ Ｐゴシック" charset="0"/>
                <a:cs typeface="ＭＳ Ｐゴシック" charset="0"/>
              </a:rPr>
              <a:t>• Hebrews was written about 35 years later when the sacrificial system still operated. I guess someone sewed the veil of the temple back together!</a:t>
            </a:r>
          </a:p>
          <a:p>
            <a:pPr eaLnBrk="1" hangingPunct="1"/>
            <a:r>
              <a:rPr lang="en-US" dirty="0">
                <a:latin typeface="Arial" charset="0"/>
                <a:ea typeface="ＭＳ Ｐゴシック" charset="0"/>
                <a:cs typeface="ＭＳ Ｐゴシック" charset="0"/>
              </a:rPr>
              <a:t>• The writer then amazingly wrote that this obsolete old covenant would soon disappear—the event that happened in AD 70 with the destruction of the temple and the sacrificial system. Since then a Jew has not been able to offer sacrifices even if he wanted to do so.</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Turning away from Jesus—apostasy—can result in the Lord not only taking away our rewards but also taking away our lives!</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69779191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deliberately turn away from Jesus can die before their time</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88377629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already saw in message 2 how God disciplined believers with death for the serious sin of apostasy.</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EC1B3F-AC84-4F48-9B35-2A5EABCCF64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Partakers View sees death for apostasy while maintaining eternal security.</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 There is a future reign of the Servant Kings—that is you and me!</a:t>
            </a:r>
          </a:p>
          <a:p>
            <a:r>
              <a:rPr lang="en-US" dirty="0">
                <a:latin typeface="Times New Roman" charset="0"/>
                <a:ea typeface="ＭＳ Ｐゴシック" charset="0"/>
                <a:cs typeface="ＭＳ Ｐゴシック" charset="0"/>
              </a:rPr>
              <a:t>• Our future inheritance is well articulated by Joseph Dillow in his massive book, </a:t>
            </a:r>
            <a:r>
              <a:rPr lang="en-US" i="1" dirty="0">
                <a:latin typeface="Times New Roman" charset="0"/>
                <a:ea typeface="ＭＳ Ｐゴシック" charset="0"/>
                <a:cs typeface="ＭＳ Ｐゴシック" charset="0"/>
              </a:rPr>
              <a:t>Final Destiny</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 Dillow is the key author of what he calls the Partakers View.</a:t>
            </a:r>
          </a:p>
          <a:p>
            <a:r>
              <a:rPr lang="en-US" dirty="0">
                <a:latin typeface="Times New Roman" charset="0"/>
                <a:ea typeface="ＭＳ Ｐゴシック" charset="0"/>
                <a:cs typeface="ＭＳ Ｐゴシック" charset="0"/>
              </a:rPr>
              <a:t>This view explains inheritance in the OT.</a:t>
            </a:r>
          </a:p>
          <a:p>
            <a:r>
              <a:rPr lang="en-US" dirty="0">
                <a:latin typeface="Times New Roman" charset="0"/>
                <a:ea typeface="ＭＳ Ｐゴシック" charset="0"/>
                <a:cs typeface="ＭＳ Ｐゴシック" charset="0"/>
              </a:rPr>
              <a:t>Inheritance in the OT was of two types:</a:t>
            </a:r>
          </a:p>
          <a:p>
            <a:r>
              <a:rPr lang="en-US" dirty="0">
                <a:latin typeface="Times New Roman" charset="0"/>
                <a:ea typeface="ＭＳ Ｐゴシック" charset="0"/>
                <a:cs typeface="ＭＳ Ｐゴシック" charset="0"/>
              </a:rPr>
              <a:t>All Israelites who believed in the LORD would have God as their inheritance—or be saved.</a:t>
            </a:r>
          </a:p>
          <a:p>
            <a:r>
              <a:rPr lang="en-US" dirty="0">
                <a:latin typeface="Times New Roman" charset="0"/>
                <a:ea typeface="ＭＳ Ｐゴシック" charset="0"/>
                <a:cs typeface="ＭＳ Ｐゴシック" charset="0"/>
              </a:rPr>
              <a:t>But only those Israelites that obeyed the LORD wholeheartedly would inherit Canaan—or be rewarded.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Dillow calls this view the Partakers View based on Hebrews 3:14 that promises believers who persevere to be partakers or sharers with Jesus in his future rule.</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Common-257</a:t>
            </a:r>
          </a:p>
          <a:p>
            <a:r>
              <a:rPr lang="en-US" dirty="0">
                <a:latin typeface="Times New Roman" charset="0"/>
                <a:ea typeface="ＭＳ Ｐゴシック" charset="0"/>
                <a:cs typeface="ＭＳ Ｐゴシック" charset="0"/>
              </a:rPr>
              <a:t>OS-04-Numbers-148</a:t>
            </a:r>
          </a:p>
          <a:p>
            <a:r>
              <a:rPr lang="en-US" dirty="0">
                <a:latin typeface="Times New Roman" charset="0"/>
                <a:ea typeface="ＭＳ Ｐゴシック" charset="0"/>
                <a:cs typeface="ＭＳ Ｐゴシック" charset="0"/>
              </a:rPr>
              <a:t>OS-06-Joshua-175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NS-19-Hebrews-58, 186, 448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SA-15-Inheritance-35, 173</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TP-03-Our Inheritance Hebrews Warnings-56</a:t>
            </a:r>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2219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Passover Angel of Death depicts God seeing us through the blood of Christ.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342420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59179E-EE4B-FB40-8115-1A2BFC768B5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application for the Hebrews was to leave Jerusalem (13:13).</a:t>
            </a: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application for you is to commit yourself to him (leave sin).</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TP Topical Preaching</a:t>
            </a:r>
          </a:p>
        </p:txBody>
      </p:sp>
    </p:spTree>
    <p:extLst>
      <p:ext uri="{BB962C8B-B14F-4D97-AF65-F5344CB8AC3E}">
        <p14:creationId xmlns:p14="http://schemas.microsoft.com/office/powerpoint/2010/main" val="408509708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Here is Part 4 of the 4-part study on The Inheritance of the Believer.</a:t>
            </a:r>
          </a:p>
        </p:txBody>
      </p:sp>
    </p:spTree>
    <p:extLst>
      <p:ext uri="{BB962C8B-B14F-4D97-AF65-F5344CB8AC3E}">
        <p14:creationId xmlns:p14="http://schemas.microsoft.com/office/powerpoint/2010/main" val="337023286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What reasons can you give to remain faithful to Jesus?</a:t>
            </a:r>
            <a:r>
              <a:rPr lang="en-US" dirty="0">
                <a:effectLst/>
              </a:rPr>
              <a:t> </a:t>
            </a:r>
          </a:p>
          <a:p>
            <a:r>
              <a:rPr lang="en-US" dirty="0"/>
              <a:t>The Book of Hebrews warns Christians from abandoning the Christian race. They needed reasons to stay in the race.</a:t>
            </a:r>
          </a:p>
          <a:p>
            <a:r>
              <a:rPr lang="en-US" dirty="0"/>
              <a:t>We already addressed last week their need to press on to avoid God’s discipline.</a:t>
            </a:r>
          </a:p>
          <a:p>
            <a:r>
              <a:rPr lang="en-US" dirty="0"/>
              <a:t>The Five Warning Passages have at least five different ways to view the salvation race (intro to 5 white slides).</a:t>
            </a:r>
          </a:p>
          <a:p>
            <a:endParaRPr lang="en-US" dirty="0"/>
          </a:p>
        </p:txBody>
      </p:sp>
    </p:spTree>
    <p:extLst>
      <p:ext uri="{BB962C8B-B14F-4D97-AF65-F5344CB8AC3E}">
        <p14:creationId xmlns:p14="http://schemas.microsoft.com/office/powerpoint/2010/main" val="198119363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Arminian View</a:t>
            </a:r>
          </a:p>
          <a:p>
            <a:r>
              <a:rPr lang="en-US" dirty="0"/>
              <a:t>Summary: A Christian may turn away from his faith and thus may lose his salvation.</a:t>
            </a:r>
          </a:p>
          <a:p>
            <a:endParaRPr lang="en-US" dirty="0"/>
          </a:p>
          <a:p>
            <a:r>
              <a:rPr lang="en-US" dirty="0"/>
              <a:t>Main elements: </a:t>
            </a:r>
          </a:p>
          <a:p>
            <a:r>
              <a:rPr lang="en-US" dirty="0"/>
              <a:t>Those warned are genuine believers.</a:t>
            </a:r>
          </a:p>
          <a:p>
            <a:r>
              <a:rPr lang="en-US" dirty="0"/>
              <a:t>Future salvation is not assured (no eternal security).</a:t>
            </a:r>
          </a:p>
          <a:p>
            <a:r>
              <a:rPr lang="en-US" dirty="0"/>
              <a:t>The warning concerns eternal judgment (hell).</a:t>
            </a:r>
          </a:p>
          <a:p>
            <a:endParaRPr lang="en-US" dirty="0"/>
          </a:p>
          <a:p>
            <a:r>
              <a:rPr lang="en-US" dirty="0"/>
              <a:t>Positive aspects:</a:t>
            </a:r>
          </a:p>
          <a:p>
            <a:r>
              <a:rPr lang="en-US" dirty="0"/>
              <a:t>It appears to take the description of those warned at face value.</a:t>
            </a:r>
          </a:p>
          <a:p>
            <a:r>
              <a:rPr lang="en-US" dirty="0"/>
              <a:t>It appears to take the warnings literally.</a:t>
            </a:r>
          </a:p>
          <a:p>
            <a:endParaRPr lang="en-US" dirty="0"/>
          </a:p>
          <a:p>
            <a:r>
              <a:rPr lang="en-US" dirty="0"/>
              <a:t>Concerns: </a:t>
            </a:r>
          </a:p>
          <a:p>
            <a:r>
              <a:rPr lang="en-US" dirty="0"/>
              <a:t>It contradicts the doctrine of eternal security and raises doubt as to the certainty of one attaining salvation.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Calvinistic View</a:t>
            </a:r>
          </a:p>
          <a:p>
            <a:r>
              <a:rPr lang="en-US" dirty="0"/>
              <a:t>Summary: If an apparent Christian apostatizes (falls away by denying the faith), then we know he was never really saved in the first place.</a:t>
            </a:r>
          </a:p>
          <a:p>
            <a:endParaRPr lang="en-US" dirty="0"/>
          </a:p>
          <a:p>
            <a:r>
              <a:rPr lang="en-US" dirty="0"/>
              <a:t>Main elements:</a:t>
            </a:r>
          </a:p>
          <a:p>
            <a:r>
              <a:rPr lang="en-US" dirty="0"/>
              <a:t>Those warned and disciplined are not true believers.</a:t>
            </a:r>
          </a:p>
          <a:p>
            <a:r>
              <a:rPr lang="en-US" dirty="0"/>
              <a:t>Only an unbeliever can apostatize or fall away from the faith.</a:t>
            </a:r>
          </a:p>
          <a:p>
            <a:r>
              <a:rPr lang="en-US" dirty="0"/>
              <a:t>The warning of eternal judgment is for unbelievers.</a:t>
            </a:r>
          </a:p>
          <a:p>
            <a:endParaRPr lang="en-US" dirty="0"/>
          </a:p>
          <a:p>
            <a:r>
              <a:rPr lang="en-US" dirty="0"/>
              <a:t>Positive aspects:</a:t>
            </a:r>
          </a:p>
          <a:p>
            <a:r>
              <a:rPr lang="en-US" dirty="0"/>
              <a:t>It is consistent with the doctrine of eternal security.</a:t>
            </a:r>
          </a:p>
          <a:p>
            <a:r>
              <a:rPr lang="en-US" dirty="0"/>
              <a:t>It means that a Christian can never lose his faith.</a:t>
            </a:r>
          </a:p>
          <a:p>
            <a:r>
              <a:rPr lang="en-US" dirty="0"/>
              <a:t>It takes the warning of judgment seriously (for unbelievers).</a:t>
            </a:r>
          </a:p>
          <a:p>
            <a:endParaRPr lang="en-US" dirty="0"/>
          </a:p>
          <a:p>
            <a:r>
              <a:rPr lang="en-US" dirty="0"/>
              <a:t>Difficulties:</a:t>
            </a:r>
          </a:p>
          <a:p>
            <a:r>
              <a:rPr lang="en-US" dirty="0"/>
              <a:t>Can those described in verses 4-5 really be unsaved?</a:t>
            </a:r>
          </a:p>
          <a:p>
            <a:r>
              <a:rPr lang="en-US" dirty="0"/>
              <a:t>The emphasis falls on unbelievers, rather than believers (to whom the author appears to have</a:t>
            </a:r>
          </a:p>
          <a:p>
            <a:r>
              <a:rPr lang="en-US" dirty="0"/>
              <a:t>consistently been speaking up to this point).</a:t>
            </a:r>
          </a:p>
          <a:p>
            <a:r>
              <a:rPr lang="en-US" dirty="0"/>
              <a:t>Does this view undermine the confidence and assurance of believers in their confession? Will true believers always be doubtful of their salvation?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Hypothetical View</a:t>
            </a:r>
          </a:p>
          <a:p>
            <a:r>
              <a:rPr lang="en-US" dirty="0"/>
              <a:t>Summary: If a believer </a:t>
            </a:r>
            <a:r>
              <a:rPr lang="en-US" i="1" dirty="0"/>
              <a:t>could</a:t>
            </a:r>
            <a:r>
              <a:rPr lang="en-US" dirty="0"/>
              <a:t> apostatize, he would be eternally doomed (which will never happen), and thus there is no reason to continue to dwell on the ABC’s of the faith. This is the reason for moving from milk to meat.</a:t>
            </a:r>
          </a:p>
          <a:p>
            <a:endParaRPr lang="en-US" dirty="0"/>
          </a:p>
          <a:p>
            <a:r>
              <a:rPr lang="en-US" dirty="0"/>
              <a:t>Main elements:</a:t>
            </a:r>
          </a:p>
          <a:p>
            <a:r>
              <a:rPr lang="en-US" dirty="0"/>
              <a:t>It addresses believers hypothetically.</a:t>
            </a:r>
          </a:p>
          <a:p>
            <a:r>
              <a:rPr lang="en-US" dirty="0"/>
              <a:t>An apostate cannot be restored to salvation.</a:t>
            </a:r>
          </a:p>
          <a:p>
            <a:r>
              <a:rPr lang="en-US" dirty="0"/>
              <a:t>One should press on toward maturity.</a:t>
            </a:r>
          </a:p>
          <a:p>
            <a:endParaRPr lang="en-US" dirty="0"/>
          </a:p>
          <a:p>
            <a:r>
              <a:rPr lang="en-US" dirty="0"/>
              <a:t>Positive aspects:</a:t>
            </a:r>
          </a:p>
          <a:p>
            <a:r>
              <a:rPr lang="en-US" dirty="0"/>
              <a:t>It is consistent with the doctrine of eternal security.</a:t>
            </a:r>
          </a:p>
          <a:p>
            <a:r>
              <a:rPr lang="en-US" dirty="0"/>
              <a:t>It seeks to urge people on to maturity.</a:t>
            </a:r>
          </a:p>
          <a:p>
            <a:endParaRPr lang="en-US" dirty="0"/>
          </a:p>
          <a:p>
            <a:r>
              <a:rPr lang="en-US" dirty="0"/>
              <a:t>Difficulties:</a:t>
            </a:r>
          </a:p>
          <a:p>
            <a:r>
              <a:rPr lang="en-US" dirty="0"/>
              <a:t>It is only a theoretical view.</a:t>
            </a:r>
          </a:p>
          <a:p>
            <a:r>
              <a:rPr lang="en-US" dirty="0"/>
              <a:t>It doesn’t mean what the text appears to say.</a:t>
            </a:r>
          </a:p>
          <a:p>
            <a:r>
              <a:rPr lang="en-US" dirty="0"/>
              <a:t>It undermines the warnings.</a:t>
            </a:r>
          </a:p>
          <a:p>
            <a:r>
              <a:rPr lang="en-US" dirty="0"/>
              <a:t>It is an inferior motivation for growth.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Loss of Rewards View</a:t>
            </a:r>
          </a:p>
          <a:p>
            <a:r>
              <a:rPr lang="en-US" dirty="0"/>
              <a:t>Summary: A Christian may fall away and thus lose future rewards, </a:t>
            </a:r>
            <a:r>
              <a:rPr lang="en-US" i="1" dirty="0">
                <a:effectLst/>
              </a:rPr>
              <a:t>as well as encounter severe discipline in this life.</a:t>
            </a:r>
            <a:endParaRPr lang="en-US" i="1" baseline="30000" dirty="0">
              <a:effectLst/>
            </a:endParaRPr>
          </a:p>
          <a:p>
            <a:endParaRPr lang="en-US" dirty="0"/>
          </a:p>
          <a:p>
            <a:r>
              <a:rPr lang="en-US" dirty="0"/>
              <a:t>Main elements:</a:t>
            </a:r>
          </a:p>
          <a:p>
            <a:r>
              <a:rPr lang="en-US" dirty="0"/>
              <a:t>Those warned are viewed as genuine Christians.</a:t>
            </a:r>
          </a:p>
          <a:p>
            <a:r>
              <a:rPr lang="en-US" dirty="0"/>
              <a:t>Future salvation is assured for every true believer.</a:t>
            </a:r>
          </a:p>
          <a:p>
            <a:r>
              <a:rPr lang="en-US" dirty="0"/>
              <a:t>The warnings concern future rewards </a:t>
            </a:r>
            <a:r>
              <a:rPr lang="en-US" i="1" dirty="0">
                <a:effectLst/>
              </a:rPr>
              <a:t>and earthly discipline</a:t>
            </a:r>
            <a:r>
              <a:rPr lang="en-US" dirty="0"/>
              <a:t>.</a:t>
            </a:r>
          </a:p>
          <a:p>
            <a:endParaRPr lang="en-US" dirty="0"/>
          </a:p>
          <a:p>
            <a:r>
              <a:rPr lang="en-US" dirty="0"/>
              <a:t>Positive aspects:</a:t>
            </a:r>
          </a:p>
          <a:p>
            <a:r>
              <a:rPr lang="en-US" dirty="0"/>
              <a:t>The warnings apply to Christians (just as the exhortations do).</a:t>
            </a:r>
          </a:p>
          <a:p>
            <a:r>
              <a:rPr lang="en-US" dirty="0"/>
              <a:t>The warnings are taken seriously, as a very real possibility.</a:t>
            </a:r>
          </a:p>
          <a:p>
            <a:r>
              <a:rPr lang="en-US" dirty="0"/>
              <a:t>This view undergirds assurance and confidence in one’s confession.</a:t>
            </a:r>
          </a:p>
          <a:p>
            <a:endParaRPr lang="en-US" dirty="0"/>
          </a:p>
          <a:p>
            <a:r>
              <a:rPr lang="en-US" dirty="0"/>
              <a:t>Difficulties: </a:t>
            </a:r>
          </a:p>
          <a:p>
            <a:r>
              <a:rPr lang="en-US" dirty="0"/>
              <a:t>Is "earthly discipline" as severe as the description of the judgment on the one who falls away? </a:t>
            </a:r>
          </a:p>
          <a:p>
            <a:r>
              <a:rPr lang="en-US" dirty="0"/>
              <a:t>Is "earthly discipline" severe enough to match the description of judgment?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Loss of Life View (This is my view as I do not find the other</a:t>
            </a:r>
            <a:r>
              <a:rPr lang="en-US" b="1" baseline="0" dirty="0"/>
              <a:t> four views satisfactory)</a:t>
            </a:r>
            <a:endParaRPr lang="en-US" b="1" dirty="0"/>
          </a:p>
          <a:p>
            <a:r>
              <a:rPr lang="en-US" dirty="0"/>
              <a:t>Summary: A Christian may fall away and thus lose future rewards, </a:t>
            </a:r>
            <a:r>
              <a:rPr lang="en-US" i="1" dirty="0">
                <a:effectLst/>
              </a:rPr>
              <a:t>as well as encounter severe discipline in this life</a:t>
            </a:r>
            <a:r>
              <a:rPr lang="en-US" i="1" baseline="0" dirty="0">
                <a:effectLst/>
              </a:rPr>
              <a:t> TO THE POINT OF GOD TAKING THEIR LIFE.</a:t>
            </a:r>
          </a:p>
          <a:p>
            <a:endParaRPr lang="en-US" dirty="0"/>
          </a:p>
          <a:p>
            <a:r>
              <a:rPr lang="en-US" dirty="0"/>
              <a:t>Main elements:</a:t>
            </a:r>
          </a:p>
          <a:p>
            <a:r>
              <a:rPr lang="en-US" dirty="0"/>
              <a:t>Those warned are viewed as genuine Christians.</a:t>
            </a:r>
          </a:p>
          <a:p>
            <a:r>
              <a:rPr lang="en-US" dirty="0"/>
              <a:t>Future salvation is assured for every true believer.</a:t>
            </a:r>
          </a:p>
          <a:p>
            <a:r>
              <a:rPr lang="en-US" dirty="0"/>
              <a:t>The warnings concern future rewards </a:t>
            </a:r>
            <a:r>
              <a:rPr lang="en-US" i="1" dirty="0">
                <a:effectLst/>
              </a:rPr>
              <a:t>and earthly discipline</a:t>
            </a:r>
            <a:r>
              <a:rPr lang="en-US" dirty="0"/>
              <a:t>.</a:t>
            </a:r>
          </a:p>
          <a:p>
            <a:endParaRPr lang="en-US" dirty="0"/>
          </a:p>
          <a:p>
            <a:r>
              <a:rPr lang="en-US" dirty="0"/>
              <a:t>Positive aspects:</a:t>
            </a:r>
          </a:p>
          <a:p>
            <a:r>
              <a:rPr lang="en-US" dirty="0"/>
              <a:t>The warnings apply to Christians (just as the exhortations do).</a:t>
            </a:r>
          </a:p>
          <a:p>
            <a:r>
              <a:rPr lang="en-US" dirty="0"/>
              <a:t>The warnings are taken seriously, as a very real possibility.</a:t>
            </a:r>
          </a:p>
          <a:p>
            <a:r>
              <a:rPr lang="en-US" dirty="0"/>
              <a:t>This view undergirds assurance and confidence in one’s confession.</a:t>
            </a:r>
          </a:p>
          <a:p>
            <a:r>
              <a:rPr lang="en-US" dirty="0"/>
              <a:t>This takes the fire of Hebrews 10:27</a:t>
            </a:r>
            <a:r>
              <a:rPr lang="en-US" baseline="0" dirty="0"/>
              <a:t> in its normal sense of Jerusalem fires.</a:t>
            </a:r>
          </a:p>
          <a:p>
            <a:endParaRPr lang="en-US" dirty="0"/>
          </a:p>
          <a:p>
            <a:r>
              <a:rPr lang="en-US" dirty="0"/>
              <a:t>Difficulties: </a:t>
            </a:r>
          </a:p>
          <a:p>
            <a:r>
              <a:rPr lang="en-US" dirty="0"/>
              <a:t>This view seems to lack the deficiencies</a:t>
            </a:r>
            <a:r>
              <a:rPr lang="en-US" baseline="0" dirty="0"/>
              <a:t> of the other views.</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BC29467-D7D4-6E40-90D0-BF8BECB8DD1B}"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rPr>
              <a:t>The common thread to the Exodus and the Cross is deliverance.</a:t>
            </a:r>
          </a:p>
          <a:p>
            <a:pPr eaLnBrk="1" hangingPunct="1"/>
            <a:endParaRPr lang="zh-CN" altLang="en-US" dirty="0">
              <a:latin typeface="Times New Roman" charset="0"/>
            </a:endParaRPr>
          </a:p>
        </p:txBody>
      </p:sp>
    </p:spTree>
    <p:extLst>
      <p:ext uri="{BB962C8B-B14F-4D97-AF65-F5344CB8AC3E}">
        <p14:creationId xmlns:p14="http://schemas.microsoft.com/office/powerpoint/2010/main" val="367130189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8483D8-84FB-4B47-A9E1-8B546EE222D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By “False Believer” I am referring to one is actually an unbeliever but people—and maybe the person himself—</a:t>
            </a:r>
            <a:r>
              <a:rPr lang="en-US" i="1" dirty="0">
                <a:latin typeface="Arial" charset="0"/>
                <a:ea typeface="ＭＳ Ｐゴシック" charset="0"/>
                <a:cs typeface="ＭＳ Ｐゴシック" charset="0"/>
              </a:rPr>
              <a:t>thinks</a:t>
            </a:r>
            <a:r>
              <a:rPr lang="en-US" i="0" dirty="0">
                <a:latin typeface="Arial" charset="0"/>
                <a:ea typeface="ＭＳ Ｐゴシック" charset="0"/>
                <a:cs typeface="ＭＳ Ｐゴシック" charset="0"/>
              </a:rPr>
              <a:t> he is a Christian.</a:t>
            </a:r>
          </a:p>
          <a:p>
            <a:pPr eaLnBrk="1" hangingPunct="1"/>
            <a:endParaRPr lang="en-US" i="0" dirty="0">
              <a:latin typeface="Arial" charset="0"/>
              <a:ea typeface="ＭＳ Ｐゴシック" charset="0"/>
              <a:cs typeface="ＭＳ Ｐゴシック" charset="0"/>
            </a:endParaRPr>
          </a:p>
          <a:p>
            <a:pPr eaLnBrk="1" hangingPunct="1"/>
            <a:r>
              <a:rPr lang="en-US" i="0" dirty="0">
                <a:latin typeface="Arial" charset="0"/>
                <a:ea typeface="ＭＳ Ｐゴシック" charset="0"/>
                <a:cs typeface="ＭＳ Ｐゴシック" charset="0"/>
              </a:rPr>
              <a:t>By “Former Believer” I mean one who some would say </a:t>
            </a:r>
            <a:r>
              <a:rPr lang="en-US" i="1" dirty="0">
                <a:latin typeface="Arial" charset="0"/>
                <a:ea typeface="ＭＳ Ｐゴシック" charset="0"/>
                <a:cs typeface="ＭＳ Ｐゴシック" charset="0"/>
              </a:rPr>
              <a:t>used</a:t>
            </a:r>
            <a:r>
              <a:rPr lang="en-US" i="0" dirty="0">
                <a:latin typeface="Arial" charset="0"/>
                <a:ea typeface="ＭＳ Ｐゴシック" charset="0"/>
                <a:cs typeface="ＭＳ Ｐゴシック" charset="0"/>
              </a:rPr>
              <a:t> to be a Christian as if our position with Christ is not permanent.</a:t>
            </a:r>
          </a:p>
          <a:p>
            <a:pPr eaLnBrk="1" hangingPunct="1"/>
            <a:endParaRPr lang="en-US" i="0" dirty="0">
              <a:latin typeface="Arial" charset="0"/>
              <a:ea typeface="ＭＳ Ｐゴシック" charset="0"/>
              <a:cs typeface="ＭＳ Ｐゴシック" charset="0"/>
            </a:endParaRPr>
          </a:p>
          <a:p>
            <a:pPr eaLnBrk="1" hangingPunct="1"/>
            <a:r>
              <a:rPr lang="en-US" i="0" dirty="0">
                <a:latin typeface="Arial" charset="0"/>
                <a:ea typeface="ＭＳ Ｐゴシック" charset="0"/>
                <a:cs typeface="ＭＳ Ｐゴシック" charset="0"/>
              </a:rPr>
              <a:t>By “Carnal Believer” I allude to 1 Corinthians 3:1 where it notes that some Christians live according to the flesh rather than the Spirit. “Carnal” is translated “men of flesh” in some translations (e.g., NAU). </a:t>
            </a:r>
          </a:p>
          <a:p>
            <a:pPr eaLnBrk="1" hangingPunct="1"/>
            <a:r>
              <a:rPr lang="en-US" i="0" dirty="0">
                <a:latin typeface="Arial" charset="0"/>
                <a:ea typeface="ＭＳ Ｐゴシック" charset="0"/>
                <a:cs typeface="ＭＳ Ｐゴシック" charset="0"/>
              </a:rPr>
              <a:t>___________</a:t>
            </a:r>
          </a:p>
          <a:p>
            <a:pPr eaLnBrk="1" hangingPunct="1"/>
            <a:r>
              <a:rPr lang="en-US" i="0" dirty="0">
                <a:latin typeface="Arial" charset="0"/>
                <a:ea typeface="ＭＳ Ｐゴシック" charset="0"/>
                <a:cs typeface="ＭＳ Ｐゴシック" charset="0"/>
              </a:rPr>
              <a:t>NP-Inheritance of the Believer Message 4-slide 10</a:t>
            </a:r>
          </a:p>
          <a:p>
            <a:pPr eaLnBrk="1" hangingPunct="1"/>
            <a:r>
              <a:rPr lang="en-US" i="0" dirty="0">
                <a:latin typeface="Arial" charset="0"/>
                <a:ea typeface="ＭＳ Ｐゴシック" charset="0"/>
                <a:cs typeface="ＭＳ Ｐゴシック" charset="0"/>
              </a:rPr>
              <a:t>NT-19-Hebrews-442</a:t>
            </a:r>
          </a:p>
          <a:p>
            <a:pPr eaLnBrk="1" hangingPunct="1"/>
            <a:r>
              <a:rPr lang="en-US" dirty="0">
                <a:latin typeface="Arial" charset="0"/>
                <a:ea typeface="ＭＳ Ｐゴシック" charset="0"/>
                <a:cs typeface="ＭＳ Ｐゴシック" charset="0"/>
              </a:rPr>
              <a:t>SA-15-</a:t>
            </a:r>
            <a:r>
              <a:rPr lang="en-US" i="0" dirty="0">
                <a:latin typeface="Arial" charset="0"/>
                <a:ea typeface="ＭＳ Ｐゴシック" charset="0"/>
                <a:cs typeface="ＭＳ Ｐゴシック" charset="0"/>
              </a:rPr>
              <a:t>Inheritance of the Believer-189</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358B43-549C-794D-8A7E-FB3B7DDB9FE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first two views see the recipients of Hebrews as potentially being non-Christians who are not redeemed in the end. </a:t>
            </a:r>
          </a:p>
          <a:p>
            <a:pPr eaLnBrk="1" hangingPunct="1"/>
            <a:r>
              <a:rPr lang="en-US" i="0" dirty="0">
                <a:latin typeface="Arial" charset="0"/>
                <a:ea typeface="ＭＳ Ｐゴシック" charset="0"/>
                <a:cs typeface="ＭＳ Ｐゴシック" charset="0"/>
              </a:rPr>
              <a:t>___________</a:t>
            </a:r>
          </a:p>
          <a:p>
            <a:pPr eaLnBrk="1" hangingPunct="1"/>
            <a:r>
              <a:rPr lang="en-US" i="0" dirty="0">
                <a:latin typeface="Arial" charset="0"/>
                <a:ea typeface="ＭＳ Ｐゴシック" charset="0"/>
                <a:cs typeface="ＭＳ Ｐゴシック" charset="0"/>
              </a:rPr>
              <a:t>NP-Inheritance of the Believer Message 4-slide 11</a:t>
            </a:r>
          </a:p>
          <a:p>
            <a:pPr eaLnBrk="1" hangingPunct="1"/>
            <a:r>
              <a:rPr lang="en-US" i="0" dirty="0">
                <a:latin typeface="Arial" charset="0"/>
                <a:ea typeface="ＭＳ Ｐゴシック" charset="0"/>
                <a:cs typeface="ＭＳ Ｐゴシック" charset="0"/>
              </a:rPr>
              <a:t>NT-19-Hebrews-443</a:t>
            </a:r>
          </a:p>
          <a:p>
            <a:pPr eaLnBrk="1" hangingPunct="1"/>
            <a:r>
              <a:rPr lang="en-US" dirty="0">
                <a:latin typeface="Arial" charset="0"/>
                <a:ea typeface="ＭＳ Ｐゴシック" charset="0"/>
                <a:cs typeface="ＭＳ Ｐゴシック" charset="0"/>
              </a:rPr>
              <a:t>SA-15-</a:t>
            </a:r>
            <a:r>
              <a:rPr lang="en-US" i="0" dirty="0">
                <a:latin typeface="Arial" charset="0"/>
                <a:ea typeface="ＭＳ Ｐゴシック" charset="0"/>
                <a:cs typeface="ＭＳ Ｐゴシック" charset="0"/>
              </a:rPr>
              <a:t>Inheritance of the Believer-190</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C2452B-614B-9C4A-A215-F538A97DFF4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first two views end up in the same place—hell for unbelievers in the first place and hell for the believer in the second, though they would no longer call the person a believer. </a:t>
            </a:r>
          </a:p>
          <a:p>
            <a:pPr eaLnBrk="1" hangingPunct="1"/>
            <a:r>
              <a:rPr lang="en-US" i="0" dirty="0">
                <a:latin typeface="Arial" charset="0"/>
                <a:ea typeface="ＭＳ Ｐゴシック" charset="0"/>
                <a:cs typeface="ＭＳ Ｐゴシック" charset="0"/>
              </a:rPr>
              <a:t>___________</a:t>
            </a:r>
          </a:p>
          <a:p>
            <a:pPr eaLnBrk="1" hangingPunct="1"/>
            <a:r>
              <a:rPr lang="en-US" i="0" dirty="0">
                <a:latin typeface="Arial" charset="0"/>
                <a:ea typeface="ＭＳ Ｐゴシック" charset="0"/>
                <a:cs typeface="ＭＳ Ｐゴシック" charset="0"/>
              </a:rPr>
              <a:t>NP-Inheritance of the Believer Message 4-slide 12</a:t>
            </a:r>
          </a:p>
          <a:p>
            <a:pPr eaLnBrk="1" hangingPunct="1"/>
            <a:r>
              <a:rPr lang="en-US" i="0" dirty="0">
                <a:latin typeface="Arial" charset="0"/>
                <a:ea typeface="ＭＳ Ｐゴシック" charset="0"/>
                <a:cs typeface="ＭＳ Ｐゴシック" charset="0"/>
              </a:rPr>
              <a:t>NT-19-Hebrews-444</a:t>
            </a:r>
          </a:p>
          <a:p>
            <a:pPr eaLnBrk="1" hangingPunct="1"/>
            <a:r>
              <a:rPr lang="en-US" dirty="0">
                <a:latin typeface="Arial" charset="0"/>
                <a:ea typeface="ＭＳ Ｐゴシック" charset="0"/>
                <a:cs typeface="ＭＳ Ｐゴシック" charset="0"/>
              </a:rPr>
              <a:t>SA-15-</a:t>
            </a:r>
            <a:r>
              <a:rPr lang="en-US" i="0" dirty="0">
                <a:latin typeface="Arial" charset="0"/>
                <a:ea typeface="ＭＳ Ｐゴシック" charset="0"/>
                <a:cs typeface="ＭＳ Ｐゴシック" charset="0"/>
              </a:rPr>
              <a:t>Inheritance of the Believer-191</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E38F80-F8A9-824D-8850-F65B5A2B666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Some will call the first perspective Calvinists since John Calvin argued for the perseverance of the saints during the Reformation, so it is deemed the Reformed view. Of course, Arminians lived in the Reformation also, but the label applies to the first view only.</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During the past 500 years, Christians have traditionally fallen into either the Reformed or Arminian camps. But the Partakers perspective is an intermediate view that has become more popular since the 1990s with Joseph </a:t>
            </a:r>
            <a:r>
              <a:rPr lang="en-US" dirty="0" err="1">
                <a:latin typeface="Arial" charset="0"/>
                <a:ea typeface="ＭＳ Ｐゴシック" charset="0"/>
                <a:cs typeface="ＭＳ Ｐゴシック" charset="0"/>
              </a:rPr>
              <a:t>Dillow’s</a:t>
            </a:r>
            <a:r>
              <a:rPr lang="en-US" dirty="0">
                <a:latin typeface="Arial" charset="0"/>
                <a:ea typeface="ＭＳ Ｐゴシック" charset="0"/>
                <a:cs typeface="ＭＳ Ｐゴシック" charset="0"/>
              </a:rPr>
              <a:t> book, </a:t>
            </a:r>
            <a:r>
              <a:rPr lang="en-US" i="1" dirty="0">
                <a:latin typeface="Arial" charset="0"/>
                <a:ea typeface="ＭＳ Ｐゴシック" charset="0"/>
                <a:cs typeface="ＭＳ Ｐゴシック" charset="0"/>
              </a:rPr>
              <a:t>Final Destiny </a:t>
            </a:r>
            <a:r>
              <a:rPr lang="en-US" i="0" dirty="0">
                <a:latin typeface="Arial" charset="0"/>
                <a:ea typeface="ＭＳ Ｐゴシック" charset="0"/>
                <a:cs typeface="ＭＳ Ｐゴシック" charset="0"/>
              </a:rPr>
              <a:t>(at first titled </a:t>
            </a:r>
            <a:r>
              <a:rPr lang="en-US" i="1" dirty="0">
                <a:latin typeface="Arial" charset="0"/>
                <a:ea typeface="ＭＳ Ｐゴシック" charset="0"/>
                <a:cs typeface="ＭＳ Ｐゴシック" charset="0"/>
              </a:rPr>
              <a:t>The Reign of the Servant Kings</a:t>
            </a:r>
            <a:r>
              <a:rPr lang="en-US" i="0" dirty="0">
                <a:latin typeface="Arial" charset="0"/>
                <a:ea typeface="ＭＳ Ｐゴシック" charset="0"/>
                <a:cs typeface="ＭＳ Ｐゴシック" charset="0"/>
              </a:rPr>
              <a:t>). </a:t>
            </a:r>
          </a:p>
          <a:p>
            <a:pPr eaLnBrk="1" hangingPunct="1"/>
            <a:r>
              <a:rPr lang="en-US" i="0" dirty="0">
                <a:latin typeface="Arial" charset="0"/>
                <a:ea typeface="ＭＳ Ｐゴシック" charset="0"/>
                <a:cs typeface="ＭＳ Ｐゴシック" charset="0"/>
              </a:rPr>
              <a:t>___________</a:t>
            </a:r>
          </a:p>
          <a:p>
            <a:pPr eaLnBrk="1" hangingPunct="1"/>
            <a:r>
              <a:rPr lang="en-US" i="0" dirty="0">
                <a:latin typeface="Arial" charset="0"/>
                <a:ea typeface="ＭＳ Ｐゴシック" charset="0"/>
                <a:cs typeface="ＭＳ Ｐゴシック" charset="0"/>
              </a:rPr>
              <a:t>NP-Inheritance of the Believer Message 4-slide 13</a:t>
            </a:r>
          </a:p>
          <a:p>
            <a:pPr eaLnBrk="1" hangingPunct="1"/>
            <a:r>
              <a:rPr lang="en-US" i="0" dirty="0">
                <a:latin typeface="Arial" charset="0"/>
                <a:ea typeface="ＭＳ Ｐゴシック" charset="0"/>
                <a:cs typeface="ＭＳ Ｐゴシック" charset="0"/>
              </a:rPr>
              <a:t>NT-19-Hebrews-445</a:t>
            </a:r>
          </a:p>
          <a:p>
            <a:pPr eaLnBrk="1" hangingPunct="1"/>
            <a:r>
              <a:rPr lang="en-US" dirty="0">
                <a:latin typeface="Arial" charset="0"/>
                <a:ea typeface="ＭＳ Ｐゴシック" charset="0"/>
                <a:cs typeface="ＭＳ Ｐゴシック" charset="0"/>
              </a:rPr>
              <a:t>SA-15-</a:t>
            </a:r>
            <a:r>
              <a:rPr lang="en-US" i="0" dirty="0">
                <a:latin typeface="Arial" charset="0"/>
                <a:ea typeface="ＭＳ Ｐゴシック" charset="0"/>
                <a:cs typeface="ＭＳ Ｐゴシック" charset="0"/>
              </a:rPr>
              <a:t>Inheritance of the Believer-192</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62D7F8-A8AB-1A4E-863B-844BCDDEA88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All three views see the judgment of “the fire that will consume God’s enemies” (Heb 10:27) as a very severe judgment. But the first two views see it as referring to hell.</a:t>
            </a:r>
          </a:p>
          <a:p>
            <a:pPr eaLnBrk="1" hangingPunct="1"/>
            <a:r>
              <a:rPr lang="en-US" i="0" dirty="0">
                <a:latin typeface="Arial" charset="0"/>
                <a:ea typeface="ＭＳ Ｐゴシック" charset="0"/>
                <a:cs typeface="ＭＳ Ｐゴシック" charset="0"/>
              </a:rPr>
              <a:t>___________</a:t>
            </a:r>
          </a:p>
          <a:p>
            <a:pPr eaLnBrk="1" hangingPunct="1"/>
            <a:r>
              <a:rPr lang="en-US" i="0" dirty="0">
                <a:latin typeface="Arial" charset="0"/>
                <a:ea typeface="ＭＳ Ｐゴシック" charset="0"/>
                <a:cs typeface="ＭＳ Ｐゴシック" charset="0"/>
              </a:rPr>
              <a:t>NP-Inheritance of the Believer Message 4-slide 14</a:t>
            </a:r>
          </a:p>
          <a:p>
            <a:pPr eaLnBrk="1" hangingPunct="1"/>
            <a:r>
              <a:rPr lang="en-US" i="0" dirty="0">
                <a:latin typeface="Arial" charset="0"/>
                <a:ea typeface="ＭＳ Ｐゴシック" charset="0"/>
                <a:cs typeface="ＭＳ Ｐゴシック" charset="0"/>
              </a:rPr>
              <a:t>NT-19-Hebrews-446</a:t>
            </a:r>
          </a:p>
          <a:p>
            <a:pPr eaLnBrk="1" hangingPunct="1"/>
            <a:r>
              <a:rPr lang="en-US" dirty="0">
                <a:latin typeface="Arial" charset="0"/>
                <a:ea typeface="ＭＳ Ｐゴシック" charset="0"/>
                <a:cs typeface="ＭＳ Ｐゴシック" charset="0"/>
              </a:rPr>
              <a:t>SA-15-</a:t>
            </a:r>
            <a:r>
              <a:rPr lang="en-US" i="0" dirty="0">
                <a:latin typeface="Arial" charset="0"/>
                <a:ea typeface="ＭＳ Ｐゴシック" charset="0"/>
                <a:cs typeface="ＭＳ Ｐゴシック" charset="0"/>
              </a:rPr>
              <a:t>Inheritance of the Believer-193</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EED777-DDF2-6F45-8412-30C6D31EEE9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I wrote my 1990 ThD dissertation at Dallas Seminary called “The Eschatological Significance of the Sabbath.” A major part addressed the “Sabbath rest for the people of God” (4</a:t>
            </a:r>
            <a:r>
              <a:rPr lang="en-US" dirty="0">
                <a:latin typeface="Arial" charset="0"/>
                <a:ea typeface="ＭＳ Ｐゴシック" charset="0"/>
                <a:cs typeface="ＭＳ Ｐゴシック" charset="0"/>
                <a:sym typeface="Wingdings" pitchFamily="2" charset="2"/>
              </a:rPr>
              <a:t>:9). To argue my point, I felt the need to address the recipients of the letter as unbelievers like the False Believer (Reformed) view, but I always felt uncomfortable with that, given the many times the readers are addressed as Christians. </a:t>
            </a:r>
          </a:p>
          <a:p>
            <a:pPr eaLnBrk="1" hangingPunct="1"/>
            <a:endParaRPr lang="en-US" dirty="0">
              <a:latin typeface="Arial" charset="0"/>
              <a:ea typeface="ＭＳ Ｐゴシック" charset="0"/>
              <a:cs typeface="ＭＳ Ｐゴシック" charset="0"/>
              <a:sym typeface="Wingdings" pitchFamily="2" charset="2"/>
            </a:endParaRPr>
          </a:p>
          <a:p>
            <a:pPr eaLnBrk="1" hangingPunct="1"/>
            <a:r>
              <a:rPr lang="en-US" dirty="0">
                <a:latin typeface="Arial" charset="0"/>
                <a:ea typeface="ＭＳ Ｐゴシック" charset="0"/>
                <a:cs typeface="ＭＳ Ｐゴシック" charset="0"/>
                <a:sym typeface="Wingdings" pitchFamily="2" charset="2"/>
              </a:rPr>
              <a:t>Yet I felt that the second view had even more difficulties to deny eternal life to those truly saved.</a:t>
            </a:r>
          </a:p>
          <a:p>
            <a:pPr eaLnBrk="1" hangingPunct="1"/>
            <a:endParaRPr lang="en-US" dirty="0">
              <a:latin typeface="Arial" charset="0"/>
              <a:ea typeface="ＭＳ Ｐゴシック" charset="0"/>
              <a:cs typeface="ＭＳ Ｐゴシック" charset="0"/>
              <a:sym typeface="Wingdings" pitchFamily="2" charset="2"/>
            </a:endParaRPr>
          </a:p>
          <a:p>
            <a:pPr eaLnBrk="1" hangingPunct="1"/>
            <a:r>
              <a:rPr lang="en-US" dirty="0">
                <a:latin typeface="Arial" charset="0"/>
                <a:ea typeface="ＭＳ Ｐゴシック" charset="0"/>
                <a:cs typeface="ＭＳ Ｐゴシック" charset="0"/>
                <a:sym typeface="Wingdings" pitchFamily="2" charset="2"/>
              </a:rPr>
              <a:t>I also resisted the third view—to say that only their works are judged denies the clear teaching of 10:27 where the enemies themselves experience the fire.</a:t>
            </a:r>
          </a:p>
          <a:p>
            <a:pPr eaLnBrk="1" hangingPunct="1"/>
            <a:endParaRPr lang="en-US" dirty="0">
              <a:latin typeface="Arial" charset="0"/>
              <a:ea typeface="ＭＳ Ｐゴシック" charset="0"/>
              <a:cs typeface="ＭＳ Ｐゴシック" charset="0"/>
              <a:sym typeface="Wingdings" pitchFamily="2" charset="2"/>
            </a:endParaRPr>
          </a:p>
          <a:p>
            <a:pPr eaLnBrk="1" hangingPunct="1"/>
            <a:r>
              <a:rPr lang="en-US" dirty="0">
                <a:latin typeface="Arial" charset="0"/>
                <a:ea typeface="ＭＳ Ｐゴシック" charset="0"/>
                <a:cs typeface="ＭＳ Ｐゴシック" charset="0"/>
                <a:sym typeface="Wingdings" pitchFamily="2" charset="2"/>
              </a:rPr>
              <a:t>So I settled on a modified version of the Carnal Believer View where the people—not their deeds—experience fire. But that fire is not hell so that these believers lose their salvation. Instead, it is the AD 70 fire of Jerusalem where the Romans set the city on fire. This keeps the literal sense, which is the normal sense of genuine fire (actually, all three views see the fire as literal). But, better than that, it has a literal sense that avoids the weaknesses of both of the first two views. </a:t>
            </a:r>
          </a:p>
          <a:p>
            <a:pPr eaLnBrk="1" hangingPunct="1"/>
            <a:r>
              <a:rPr lang="en-US" i="0" dirty="0">
                <a:latin typeface="Arial" charset="0"/>
                <a:ea typeface="ＭＳ Ｐゴシック" charset="0"/>
                <a:cs typeface="ＭＳ Ｐゴシック" charset="0"/>
              </a:rPr>
              <a:t>___________</a:t>
            </a:r>
          </a:p>
          <a:p>
            <a:pPr eaLnBrk="1" hangingPunct="1"/>
            <a:r>
              <a:rPr lang="en-US" i="0" dirty="0">
                <a:latin typeface="Arial" charset="0"/>
                <a:ea typeface="ＭＳ Ｐゴシック" charset="0"/>
                <a:cs typeface="ＭＳ Ｐゴシック" charset="0"/>
              </a:rPr>
              <a:t>NP-Inheritance of the Believer Message 4-slide 15</a:t>
            </a:r>
          </a:p>
          <a:p>
            <a:pPr eaLnBrk="1" hangingPunct="1"/>
            <a:r>
              <a:rPr lang="en-US" i="0" dirty="0">
                <a:latin typeface="Arial" charset="0"/>
                <a:ea typeface="ＭＳ Ｐゴシック" charset="0"/>
                <a:cs typeface="ＭＳ Ｐゴシック" charset="0"/>
              </a:rPr>
              <a:t>NT-19-Hebrews-447</a:t>
            </a:r>
          </a:p>
          <a:p>
            <a:pPr eaLnBrk="1" hangingPunct="1"/>
            <a:r>
              <a:rPr lang="en-US" dirty="0">
                <a:latin typeface="Arial" charset="0"/>
                <a:ea typeface="ＭＳ Ｐゴシック" charset="0"/>
                <a:cs typeface="ＭＳ Ｐゴシック" charset="0"/>
              </a:rPr>
              <a:t>SA-15-</a:t>
            </a:r>
            <a:r>
              <a:rPr lang="en-US" i="0" dirty="0">
                <a:latin typeface="Arial" charset="0"/>
                <a:ea typeface="ＭＳ Ｐゴシック" charset="0"/>
                <a:cs typeface="ＭＳ Ｐゴシック" charset="0"/>
              </a:rPr>
              <a:t>Inheritance of the Believer-194</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Only God knows our state as nothing is hidden from him (Heb 4:12-13).</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What concerns you about the fact that, "Nothing in all creation is hidden from God. Everything is naked and exposed before his eyes, and he is the one to whom we are accountable" (4:13)?  Confess this to God</a:t>
            </a:r>
            <a:r>
              <a:rPr lang="en-SG" sz="1200" kern="1200" dirty="0">
                <a:solidFill>
                  <a:schemeClr val="tx1"/>
                </a:solidFill>
                <a:effectLst/>
                <a:latin typeface="+mn-lt"/>
                <a:ea typeface="+mn-ea"/>
                <a:cs typeface="+mn-cs"/>
              </a:rPr>
              <a:t>.</a:t>
            </a:r>
            <a:endParaRPr dirty="0"/>
          </a:p>
        </p:txBody>
      </p:sp>
    </p:spTree>
    <p:extLst>
      <p:ext uri="{BB962C8B-B14F-4D97-AF65-F5344CB8AC3E}">
        <p14:creationId xmlns:p14="http://schemas.microsoft.com/office/powerpoint/2010/main" val="42344928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[Perseverance in the Christian race leads to reigning with Jesus for 1000 years.]</a:t>
            </a:r>
          </a:p>
          <a:p>
            <a:endParaRPr lang="en-US" dirty="0"/>
          </a:p>
        </p:txBody>
      </p:sp>
    </p:spTree>
    <p:extLst>
      <p:ext uri="{BB962C8B-B14F-4D97-AF65-F5344CB8AC3E}">
        <p14:creationId xmlns:p14="http://schemas.microsoft.com/office/powerpoint/2010/main" val="395620669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208D85F-BD92-0E4B-8FD8-600C4341E69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rPr>
              <a:t>The Exodus pictures redemption in that all in the Exodus were saved.</a:t>
            </a:r>
          </a:p>
          <a:p>
            <a:pPr eaLnBrk="1" hangingPunct="1"/>
            <a:endParaRPr lang="zh-CN" altLang="en-US" dirty="0">
              <a:latin typeface="Times New Roman" charset="0"/>
            </a:endParaRPr>
          </a:p>
        </p:txBody>
      </p:sp>
    </p:spTree>
    <p:extLst>
      <p:ext uri="{BB962C8B-B14F-4D97-AF65-F5344CB8AC3E}">
        <p14:creationId xmlns:p14="http://schemas.microsoft.com/office/powerpoint/2010/main" val="149183082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7249329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[Perseverance in the Christian race leads to a “restful rule” for 1000 years.]</a:t>
            </a:r>
          </a:p>
          <a:p>
            <a:endParaRPr lang="en-US" dirty="0"/>
          </a:p>
        </p:txBody>
      </p:sp>
    </p:spTree>
    <p:extLst>
      <p:ext uri="{BB962C8B-B14F-4D97-AF65-F5344CB8AC3E}">
        <p14:creationId xmlns:p14="http://schemas.microsoft.com/office/powerpoint/2010/main" val="78046159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dirty="0"/>
              <a:t>The OT Jews believers who stopped believing failed to enter Canaan rest as an example of the same judgment happening to us (4:1-3a).</a:t>
            </a:r>
          </a:p>
          <a:p>
            <a:endParaRPr dirty="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But the readers could be guilty of also not continuing to trust Christ and thus miss the millennial Sabbath rest.</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millennial view best explains the "work" in 4:10: "for anyone who enters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also rests from his own work, just as God did from his."  Most commentators see the work here as a figurative "abstention from servile work" or sinful deeds at all times.  However, ceasing work in a literal sense makes better sense since the text compares man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with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from His literal work of creation; certainly God does not rest from sinful deeds</a:t>
            </a:r>
            <a:r>
              <a:rPr lang="en-SG" sz="1200" kern="1200" dirty="0">
                <a:solidFill>
                  <a:schemeClr val="tx1"/>
                </a:solidFill>
                <a:effectLst/>
                <a:latin typeface="+mn-lt"/>
                <a:ea typeface="+mn-ea"/>
                <a:cs typeface="+mn-cs"/>
              </a:rPr>
              <a:t>.</a:t>
            </a:r>
            <a:endParaRPr dirty="0"/>
          </a:p>
        </p:txBody>
      </p:sp>
    </p:spTree>
    <p:extLst>
      <p:ext uri="{BB962C8B-B14F-4D97-AF65-F5344CB8AC3E}">
        <p14:creationId xmlns:p14="http://schemas.microsoft.com/office/powerpoint/2010/main" val="3491124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BEEBD54-8A5F-1C44-97AD-BB169B5E0DAA}"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Turn to the person next to you and give your answer (YES or NO) and why.</a:t>
            </a:r>
            <a:r>
              <a:rPr lang="en-US" dirty="0">
                <a:effectLst/>
              </a:rPr>
              <a:t> </a:t>
            </a:r>
          </a:p>
          <a:p>
            <a:pPr eaLnBrk="1" hangingPunct="1"/>
            <a:r>
              <a:rPr lang="en-US" altLang="zh-CN" dirty="0">
                <a:latin typeface="Times New Roman" charset="0"/>
              </a:rPr>
              <a:t>Some say these Israelites were mostly unbelievers as we see them as idolaters in the wilderness—so they were not saved from sin.</a:t>
            </a:r>
          </a:p>
          <a:p>
            <a:pPr eaLnBrk="1" hangingPunct="1"/>
            <a:r>
              <a:rPr lang="en-US" altLang="zh-CN" dirty="0">
                <a:latin typeface="Times New Roman" charset="0"/>
              </a:rPr>
              <a:t>Others say that they were saved from sin since they rejected the gods of Egypt—but they were not rewarded.</a:t>
            </a:r>
          </a:p>
          <a:p>
            <a:pPr eaLnBrk="1" hangingPunct="1"/>
            <a:endParaRPr lang="zh-CN" altLang="en-US" dirty="0">
              <a:latin typeface="Times New Roman" charset="0"/>
            </a:endParaRPr>
          </a:p>
        </p:txBody>
      </p:sp>
    </p:spTree>
    <p:extLst>
      <p:ext uri="{BB962C8B-B14F-4D97-AF65-F5344CB8AC3E}">
        <p14:creationId xmlns:p14="http://schemas.microsoft.com/office/powerpoint/2010/main" val="2070333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97B7216-8FE1-BA47-9C2E-8839EC83965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454658" name="Rectangle 2"/>
          <p:cNvSpPr>
            <a:spLocks noGrp="1" noRot="1" noChangeAspect="1" noChangeArrowheads="1"/>
          </p:cNvSpPr>
          <p:nvPr>
            <p:ph type="sldImg"/>
          </p:nvPr>
        </p:nvSpPr>
        <p:spPr>
          <a:solidFill>
            <a:srgbClr val="FFFFFF"/>
          </a:solidFill>
          <a:ln/>
        </p:spPr>
      </p:sp>
      <p:sp>
        <p:nvSpPr>
          <p:cNvPr id="454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rPr>
              <a:t>All delivered from Egypt were believers but most were judged (1 Cor 10:1-5).</a:t>
            </a:r>
          </a:p>
          <a:p>
            <a:endParaRPr lang="en-US" dirty="0">
              <a:latin typeface="Times New Roman" charset="0"/>
            </a:endParaRPr>
          </a:p>
        </p:txBody>
      </p:sp>
    </p:spTree>
    <p:extLst>
      <p:ext uri="{BB962C8B-B14F-4D97-AF65-F5344CB8AC3E}">
        <p14:creationId xmlns:p14="http://schemas.microsoft.com/office/powerpoint/2010/main" val="335858239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8E685C-2084-D544-96D2-43952C24A8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5105795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4CDCEA1-2163-0349-BC05-982EB9126F4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1226266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Believers are designated "companions" (</a:t>
            </a:r>
            <a:r>
              <a:rPr lang="en-US" i="1" dirty="0"/>
              <a:t>metochoi</a:t>
            </a:r>
            <a:r>
              <a:rPr lang="en-US" dirty="0"/>
              <a:t>) with Christ in His anointing by God as messianic King (1:9 quoting Ps. 45:6-7). </a:t>
            </a: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victory over His enemies before the Millennium (1:13) is linked with the promise that believers will share in that victory (cf. 3:14)</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In contrast, angels are but servants who care for us (1:14)</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Angels will not control the future world, but Christ will share this rule with man in "the world to come," or millennium (2:5)</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219</a:t>
            </a:fld>
            <a:endParaRPr lang="en-US">
              <a:solidFill>
                <a:prstClr val="black"/>
              </a:solidFill>
              <a:latin typeface="Calibri"/>
            </a:endParaRPr>
          </a:p>
        </p:txBody>
      </p:sp>
    </p:spTree>
    <p:extLst>
      <p:ext uri="{BB962C8B-B14F-4D97-AF65-F5344CB8AC3E}">
        <p14:creationId xmlns:p14="http://schemas.microsoft.com/office/powerpoint/2010/main" val="173264596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We are partners with Jesus (3:1)—but only IF “we keep our courage and remain confident in our hope in Christ” (3:6).</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en-US" sz="1200" i="1" kern="1200" dirty="0">
                <a:solidFill>
                  <a:schemeClr val="tx1"/>
                </a:solidFill>
                <a:effectLst/>
                <a:latin typeface="+mn-lt"/>
                <a:ea typeface="+mn-ea"/>
                <a:cs typeface="+mn-cs"/>
              </a:rPr>
              <a:t>glory</a:t>
            </a:r>
            <a:r>
              <a:rPr lang="en-US" sz="1200" kern="1200" dirty="0">
                <a:solidFill>
                  <a:schemeClr val="tx1"/>
                </a:solidFill>
                <a:effectLst/>
                <a:latin typeface="+mn-lt"/>
                <a:ea typeface="+mn-ea"/>
                <a:cs typeface="+mn-cs"/>
              </a:rPr>
              <a:t> supersedes Moses since Jesus is Apostle, High Priest and Creator (3:1-4)</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Jesus was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messenger, sent directly from God while Moses was only human.  The word can be rendered "Apostle" here—the only time this word is used of Christ, showing that he has the authority of the one who sent him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Jesus was High Priest while Moses </a:t>
            </a:r>
            <a:r>
              <a:rPr lang="en-US" sz="1200" kern="1200" dirty="0" err="1">
                <a:solidFill>
                  <a:schemeClr val="tx1"/>
                </a:solidFill>
                <a:effectLst/>
                <a:latin typeface="+mn-lt"/>
                <a:ea typeface="+mn-ea"/>
                <a:cs typeface="+mn-cs"/>
              </a:rPr>
              <a:t>wasn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a:t>
            </a:r>
            <a:r>
              <a:rPr lang="en-SG" dirty="0">
                <a:effectLst/>
              </a:rPr>
              <a:t> </a:t>
            </a:r>
            <a:endParaRPr dirty="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We are partners with Jesus (3:1)—but only IF “we keep our courage and remain confident in our hope in Christ” (3:6).</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en-US" sz="1200" i="1" kern="1200" dirty="0">
                <a:solidFill>
                  <a:schemeClr val="tx1"/>
                </a:solidFill>
                <a:effectLst/>
                <a:latin typeface="+mn-lt"/>
                <a:ea typeface="+mn-ea"/>
                <a:cs typeface="+mn-cs"/>
              </a:rPr>
              <a:t>position</a:t>
            </a:r>
            <a:r>
              <a:rPr lang="en-US" sz="1200" kern="1200" dirty="0">
                <a:solidFill>
                  <a:schemeClr val="tx1"/>
                </a:solidFill>
                <a:effectLst/>
                <a:latin typeface="+mn-lt"/>
                <a:ea typeface="+mn-ea"/>
                <a:cs typeface="+mn-cs"/>
              </a:rPr>
              <a:t> supersedes Moses because He </a:t>
            </a:r>
            <a:r>
              <a:rPr lang="en-US" sz="1200" kern="1200" dirty="0" err="1">
                <a:solidFill>
                  <a:schemeClr val="tx1"/>
                </a:solidFill>
                <a:effectLst/>
                <a:latin typeface="+mn-lt"/>
                <a:ea typeface="+mn-ea"/>
                <a:cs typeface="+mn-cs"/>
              </a:rPr>
              <a:t>doesn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just serve along with those destined to rule, but he reigns supremely as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Son (3:5-6)</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222</a:t>
            </a:fld>
            <a:endParaRPr lang="en-US"/>
          </a:p>
        </p:txBody>
      </p:sp>
    </p:spTree>
    <p:extLst>
      <p:ext uri="{BB962C8B-B14F-4D97-AF65-F5344CB8AC3E}">
        <p14:creationId xmlns:p14="http://schemas.microsoft.com/office/powerpoint/2010/main" val="367498346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Hebrews 3–4 quotes Psalm 95 five times (3:7-11, 15; 4:3, 5, 7) to emphasize millennial rest in Canaan.  Surely the "rest" of Psalm 95 is not eternal rest in heaven or the spiritual rest of salvation, but the repose Israel sought in having her own land. Psalm 95 is an enthronement psalm that depicts the time of the Messiah</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rule, it is appropriate that the author of Hebrews use this particular psalm to refer to the millennial rest</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55943CD-3602-0540-A6DB-1EF1FA5E3194}"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rPr>
              <a:t>“All of them were guided by a cloud that moved ahead of them”</a:t>
            </a:r>
          </a:p>
        </p:txBody>
      </p:sp>
    </p:spTree>
    <p:extLst>
      <p:ext uri="{BB962C8B-B14F-4D97-AF65-F5344CB8AC3E}">
        <p14:creationId xmlns:p14="http://schemas.microsoft.com/office/powerpoint/2010/main" val="304975426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"rest" in this passage must be something that Joshua could have offered his people had they believed.  Certainly he could not have offered them salvation (spiritual peace) or eternal life (heaven).  But what he did offer was access to the land so that wherever the people would tread, that land would be theirs (Josh. 1:3).</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224</a:t>
            </a:fld>
            <a:endParaRPr lang="en-US">
              <a:solidFill>
                <a:prstClr val="black"/>
              </a:solidFill>
              <a:latin typeface="Calibri"/>
            </a:endParaRPr>
          </a:p>
        </p:txBody>
      </p:sp>
    </p:spTree>
    <p:extLst>
      <p:ext uri="{BB962C8B-B14F-4D97-AF65-F5344CB8AC3E}">
        <p14:creationId xmlns:p14="http://schemas.microsoft.com/office/powerpoint/2010/main" val="187002390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The millennial view best explains the "work" in 4:10: "for anyone who enters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also rests from his own work, just as God did from his."  Most commentators see the work here as a figurative "abstention from servile work" or sinful deeds at all times.  However, ceasing work in a literal sense makes better sense since the text compares man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with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from His literal work of creation; certainly God does not rest from sinful deeds</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Psalm 132:14 </a:t>
            </a:r>
            <a:r>
              <a:rPr lang="en-US" sz="1200" kern="1200" dirty="0">
                <a:solidFill>
                  <a:schemeClr val="tx1"/>
                </a:solidFill>
                <a:effectLst/>
                <a:latin typeface="+mn-lt"/>
                <a:ea typeface="+mn-ea"/>
                <a:cs typeface="+mn-cs"/>
              </a:rPr>
              <a:t>depicts God as resting in the millennial age</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Isaiah 14:2-3 say that God will give the nation rest from pain and turmoil and harsh service in which it has been enslaved.</a:t>
            </a:r>
            <a:endParaRPr dirty="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He also promises, "My people will live in peaceful dwelling places, in secure homes, in undisturbed places of rest" (Isa. 32:18; cf. Ezek. 34:15).</a:t>
            </a:r>
            <a:r>
              <a:rPr lang="en-SG" dirty="0">
                <a:effectLst/>
              </a:rPr>
              <a:t> </a:t>
            </a:r>
          </a:p>
          <a:p>
            <a:endParaRPr lang="en-SG" dirty="0">
              <a:effectLst/>
            </a:endParaRPr>
          </a:p>
          <a:p>
            <a:r>
              <a:rPr lang="en-US" sz="1200" kern="1200" dirty="0">
                <a:solidFill>
                  <a:schemeClr val="tx1"/>
                </a:solidFill>
                <a:effectLst/>
                <a:latin typeface="+mn-lt"/>
                <a:ea typeface="+mn-ea"/>
                <a:cs typeface="+mn-cs"/>
              </a:rPr>
              <a:t>The kingdom age is spoken of as a time in which God "will rest in His love" (Zeph. 3:17)</a:t>
            </a:r>
            <a:r>
              <a:rPr lang="en-SG" dirty="0">
                <a:effectLst/>
              </a:rPr>
              <a:t> </a:t>
            </a:r>
            <a:endParaRPr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E64B0E-97C8-4348-B13A-6C6B6441C664}" type="slidenum">
              <a:rPr lang="en-US" sz="1200">
                <a:solidFill>
                  <a:prstClr val="black"/>
                </a:solidFill>
              </a:rPr>
              <a:pPr/>
              <a:t>230</a:t>
            </a:fld>
            <a:endParaRPr lang="en-US" sz="1200">
              <a:solidFill>
                <a:prstClr val="black"/>
              </a:solidFill>
            </a:endParaRPr>
          </a:p>
        </p:txBody>
      </p:sp>
      <p:sp>
        <p:nvSpPr>
          <p:cNvPr id="256002" name="Rectangle 2"/>
          <p:cNvSpPr>
            <a:spLocks noGrp="1" noRot="1" noChangeAspect="1" noChangeArrowheads="1" noTextEdit="1"/>
          </p:cNvSpPr>
          <p:nvPr>
            <p:ph type="sldImg"/>
          </p:nvPr>
        </p:nvSpPr>
        <p:spPr>
          <a:solidFill>
            <a:srgbClr val="FFFFFF"/>
          </a:solidFill>
          <a:ln/>
        </p:spPr>
      </p:sp>
      <p:sp>
        <p:nvSpPr>
          <p:cNvPr id="2560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Ezekiel 47–48 show that, in the millennium, the 12 tribal allotments under Joshua will all lie on the west side of the Jordan River.</a:t>
            </a: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p:cNvSpPr>
          <p:nvPr>
            <p:ph type="sldImg"/>
          </p:nvPr>
        </p:nvSpPr>
        <p:spPr>
          <a:ln/>
        </p:spPr>
      </p:sp>
      <p:sp>
        <p:nvSpPr>
          <p:cNvPr id="2580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The significant differences between the two depictions of the leadership territory is due to two views on the measuring rod used.  </a:t>
            </a:r>
          </a:p>
        </p:txBody>
      </p:sp>
      <p:sp>
        <p:nvSpPr>
          <p:cNvPr id="2580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F696D6-1E6D-EA41-B7EE-8BD71BD8E79B}" type="slidenum">
              <a:rPr lang="en-US" sz="1200">
                <a:solidFill>
                  <a:prstClr val="black"/>
                </a:solidFill>
              </a:rPr>
              <a:pPr/>
              <a:t>231</a:t>
            </a:fld>
            <a:endParaRPr lang="en-US" sz="1200">
              <a:solidFill>
                <a:prstClr val="black"/>
              </a:solidFill>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either case, the center of Canaan will comprise land for the priests, Levites, and Prince.</a:t>
            </a:r>
          </a:p>
        </p:txBody>
      </p:sp>
      <p:sp>
        <p:nvSpPr>
          <p:cNvPr id="4" name="Slide Number Placeholder 3"/>
          <p:cNvSpPr>
            <a:spLocks noGrp="1"/>
          </p:cNvSpPr>
          <p:nvPr>
            <p:ph type="sldNum" sz="quarter" idx="5"/>
          </p:nvPr>
        </p:nvSpPr>
        <p:spPr/>
        <p:txBody>
          <a:bodyPr/>
          <a:lstStyle/>
          <a:p>
            <a:fld id="{A079FDE9-4B2D-884B-BE4B-021913485B06}" type="slidenum">
              <a:rPr lang="en-US" smtClean="0"/>
              <a:t>232</a:t>
            </a:fld>
            <a:endParaRPr lang="en-US"/>
          </a:p>
        </p:txBody>
      </p:sp>
    </p:spTree>
    <p:extLst>
      <p:ext uri="{BB962C8B-B14F-4D97-AF65-F5344CB8AC3E}">
        <p14:creationId xmlns:p14="http://schemas.microsoft.com/office/powerpoint/2010/main" val="184310050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01196C-BD1C-064B-9063-98B38F032BB3}" type="slidenum">
              <a:rPr lang="en-GB" sz="1200">
                <a:solidFill>
                  <a:prstClr val="white"/>
                </a:solidFill>
              </a:rPr>
              <a:pPr/>
              <a:t>233</a:t>
            </a:fld>
            <a:endParaRPr lang="en-GB" sz="1200">
              <a:solidFill>
                <a:prstClr val="white"/>
              </a:solidFill>
            </a:endParaRPr>
          </a:p>
        </p:txBody>
      </p:sp>
      <p:sp>
        <p:nvSpPr>
          <p:cNvPr id="1104898" name="Rectangle 2"/>
          <p:cNvSpPr>
            <a:spLocks noGrp="1" noRot="1" noChangeAspect="1" noChangeArrowheads="1"/>
          </p:cNvSpPr>
          <p:nvPr>
            <p:ph type="sldImg"/>
          </p:nvPr>
        </p:nvSpPr>
        <p:spPr>
          <a:solidFill>
            <a:srgbClr val="FFFFFF"/>
          </a:solidFill>
          <a:ln/>
        </p:spPr>
      </p:sp>
      <p:sp>
        <p:nvSpPr>
          <p:cNvPr id="1104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Believers</a:t>
            </a:r>
            <a:r>
              <a:rPr lang="en-US" baseline="0" dirty="0">
                <a:latin typeface="Arial"/>
                <a:ea typeface="ＭＳ Ｐゴシック" charset="0"/>
                <a:cs typeface="Arial"/>
              </a:rPr>
              <a:t> will reign with Christ for 1000 years! It makes sense that this period is between Christ’s return in Rev 19 and the eternal state in Rev 21–22.</a:t>
            </a:r>
          </a:p>
          <a:p>
            <a:r>
              <a:rPr lang="en-US" baseline="0" dirty="0">
                <a:latin typeface="Arial"/>
                <a:ea typeface="ＭＳ Ｐゴシック" charset="0"/>
                <a:cs typeface="Arial"/>
              </a:rPr>
              <a:t>___________</a:t>
            </a:r>
          </a:p>
          <a:p>
            <a:r>
              <a:rPr lang="en-US" dirty="0">
                <a:latin typeface="Arial"/>
                <a:ea typeface="ＭＳ Ｐゴシック" charset="0"/>
                <a:cs typeface="Arial"/>
              </a:rPr>
              <a:t>FU-</a:t>
            </a:r>
          </a:p>
          <a:p>
            <a:r>
              <a:rPr lang="en-US" dirty="0">
                <a:latin typeface="Arial"/>
                <a:ea typeface="ＭＳ Ｐゴシック" charset="0"/>
                <a:cs typeface="Arial"/>
              </a:rPr>
              <a:t>OS-17-Esther-146</a:t>
            </a:r>
          </a:p>
          <a:p>
            <a:r>
              <a:rPr lang="en-US" dirty="0">
                <a:latin typeface="Arial"/>
                <a:ea typeface="ＭＳ Ｐゴシック" charset="0"/>
                <a:cs typeface="Arial"/>
              </a:rPr>
              <a:t>NS-27-Rev20-22-slide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2E907DCC-0C4C-7348-B17F-4059EFEC84B6}" type="slidenum">
              <a:rPr lang="en-US" sz="1200">
                <a:solidFill>
                  <a:prstClr val="black"/>
                </a:solidFill>
              </a:rPr>
              <a:pPr/>
              <a:t>235</a:t>
            </a:fld>
            <a:endParaRPr lang="en-US" sz="1200">
              <a:solidFill>
                <a:prstClr val="black"/>
              </a:solidFill>
            </a:endParaRPr>
          </a:p>
        </p:txBody>
      </p:sp>
      <p:sp>
        <p:nvSpPr>
          <p:cNvPr id="51203" name="Rectangle 2"/>
          <p:cNvSpPr>
            <a:spLocks noGrp="1" noRot="1" noChangeAspect="1" noChangeArrowheads="1"/>
          </p:cNvSpPr>
          <p:nvPr>
            <p:ph type="sldImg"/>
          </p:nvPr>
        </p:nvSpPr>
        <p:spPr>
          <a:xfrm>
            <a:off x="1143000" y="685800"/>
            <a:ext cx="4572000" cy="3429000"/>
          </a:xfrm>
          <a:solidFill>
            <a:srgbClr val="FFFFFF"/>
          </a:solidFill>
          <a:ln/>
        </p:spPr>
      </p:sp>
      <p:sp>
        <p:nvSpPr>
          <p:cNvPr id="51204"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r>
              <a:rPr lang="en-US" sz="1200" kern="1200" dirty="0">
                <a:solidFill>
                  <a:schemeClr val="tx1"/>
                </a:solidFill>
                <a:effectLst/>
                <a:latin typeface="+mn-lt"/>
                <a:ea typeface="+mn-ea"/>
                <a:cs typeface="+mn-cs"/>
              </a:rPr>
              <a:t>The rabbis around the time of Christ were the first teach the millennial Sabbath.  Many taught that the "Present Age" would last 6000 years, followed by a Sabbath in the "Age to Come" of a literal 1000 years</a:t>
            </a:r>
            <a:r>
              <a:rPr lang="en-SG"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1FE9EA-643B-8B4C-90C8-726109CEC5A7}"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458754" name="Rectangle 2"/>
          <p:cNvSpPr>
            <a:spLocks noGrp="1" noRot="1" noChangeAspect="1" noChangeArrowheads="1"/>
          </p:cNvSpPr>
          <p:nvPr>
            <p:ph type="sldImg"/>
          </p:nvPr>
        </p:nvSpPr>
        <p:spPr>
          <a:solidFill>
            <a:srgbClr val="FFFFFF"/>
          </a:solidFill>
          <a:ln/>
        </p:spPr>
      </p:sp>
      <p:sp>
        <p:nvSpPr>
          <p:cNvPr id="458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rPr>
              <a:t>“All of them walked through the sea on dry ground.”</a:t>
            </a:r>
          </a:p>
        </p:txBody>
      </p:sp>
    </p:spTree>
    <p:extLst>
      <p:ext uri="{BB962C8B-B14F-4D97-AF65-F5344CB8AC3E}">
        <p14:creationId xmlns:p14="http://schemas.microsoft.com/office/powerpoint/2010/main" val="84553351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2E907DCC-0C4C-7348-B17F-4059EFEC84B6}" type="slidenum">
              <a:rPr lang="en-US" sz="1200">
                <a:solidFill>
                  <a:prstClr val="black"/>
                </a:solidFill>
              </a:rPr>
              <a:pPr/>
              <a:t>236</a:t>
            </a:fld>
            <a:endParaRPr lang="en-US" sz="1200">
              <a:solidFill>
                <a:prstClr val="black"/>
              </a:solidFill>
            </a:endParaRPr>
          </a:p>
        </p:txBody>
      </p:sp>
      <p:sp>
        <p:nvSpPr>
          <p:cNvPr id="51203" name="Rectangle 2"/>
          <p:cNvSpPr>
            <a:spLocks noGrp="1" noRot="1" noChangeAspect="1" noChangeArrowheads="1"/>
          </p:cNvSpPr>
          <p:nvPr>
            <p:ph type="sldImg"/>
          </p:nvPr>
        </p:nvSpPr>
        <p:spPr>
          <a:xfrm>
            <a:off x="1143000" y="685800"/>
            <a:ext cx="4572000" cy="3429000"/>
          </a:xfrm>
          <a:solidFill>
            <a:srgbClr val="FFFFFF"/>
          </a:solidFill>
          <a:ln/>
        </p:spPr>
      </p:sp>
      <p:sp>
        <p:nvSpPr>
          <p:cNvPr id="51204"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r>
              <a:rPr lang="en-US" dirty="0">
                <a:latin typeface="Times New Roman" charset="0"/>
                <a:ea typeface="ＭＳ Ｐゴシック" charset="0"/>
                <a:cs typeface="ＭＳ Ｐゴシック" charset="0"/>
              </a:rPr>
              <a:t>The early church for the first 300 years taught the same as the Jewish rabbis—a literal millennium to follow Christ’s return.</a:t>
            </a: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b="1" u="sng" kern="1200" dirty="0">
                <a:solidFill>
                  <a:schemeClr val="tx1"/>
                </a:solidFill>
                <a:effectLst/>
                <a:latin typeface="+mn-lt"/>
                <a:ea typeface="+mn-ea"/>
                <a:cs typeface="+mn-cs"/>
              </a:rPr>
              <a:t>Hebrews 4:8</a:t>
            </a:r>
            <a:r>
              <a:rPr lang="en-US" sz="1200" kern="1200" dirty="0">
                <a:solidFill>
                  <a:schemeClr val="tx1"/>
                </a:solidFill>
                <a:effectLst/>
                <a:latin typeface="+mn-lt"/>
                <a:ea typeface="+mn-ea"/>
                <a:cs typeface="+mn-cs"/>
              </a:rPr>
              <a:t> refers to the Sabbath rest as a time period: "For if Joshua had given them rest, God would not have spoken later about another day."  Obviously "day" refers to another time period, not another state of being.  This does not definitively argue for the millennial view since the heavenly rest view relates to a future time period; however, it is consistent with the kingdom view and inconsistent with the "present spiritual rest" orientation</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Hebrews 4:8 refers to the Sabbath rest (</a:t>
            </a:r>
            <a:r>
              <a:rPr lang="en-US" sz="1200" i="1" kern="1200" dirty="0" err="1">
                <a:solidFill>
                  <a:schemeClr val="tx1"/>
                </a:solidFill>
                <a:effectLst/>
                <a:latin typeface="+mn-lt"/>
                <a:ea typeface="+mn-ea"/>
                <a:cs typeface="+mn-cs"/>
              </a:rPr>
              <a:t>katapausin</a:t>
            </a:r>
            <a:r>
              <a:rPr lang="en-US" sz="1200" i="0" kern="1200" dirty="0">
                <a:solidFill>
                  <a:schemeClr val="tx1"/>
                </a:solidFill>
                <a:effectLst/>
                <a:latin typeface="+mn-lt"/>
                <a:ea typeface="+mn-ea"/>
                <a:cs typeface="+mn-cs"/>
              </a:rPr>
              <a:t>) as</a:t>
            </a:r>
            <a:r>
              <a:rPr lang="en-US" sz="1200" kern="1200" dirty="0">
                <a:solidFill>
                  <a:schemeClr val="tx1"/>
                </a:solidFill>
                <a:effectLst/>
                <a:latin typeface="+mn-lt"/>
                <a:ea typeface="+mn-ea"/>
                <a:cs typeface="+mn-cs"/>
              </a:rPr>
              <a:t> ”rest” (NIV, NAU) or “place of rest” (NLT). Where else would this place be but the same place Israel entered—Canaan itself?</a:t>
            </a:r>
            <a:endParaRPr dirty="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dirty="0"/>
              <a:t>But is that rest today? Certainly what we do today determines if we will enter Canaan rest in the millennium. But note also what the author says in verse 11…</a:t>
            </a:r>
            <a:endParaRPr dirty="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dirty="0"/>
              <a:t>Verse 11 shows that the readers had not yet entered rest since they are commanded to be faithful to enter in the future.</a:t>
            </a:r>
            <a:endParaRPr dirty="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What reasons can you give to remain faithful to Jesus?</a:t>
            </a:r>
            <a:r>
              <a:rPr lang="en-US" dirty="0">
                <a:effectLst/>
              </a:rPr>
              <a:t> </a:t>
            </a:r>
          </a:p>
          <a:p>
            <a:pPr lvl="0" rtl="0"/>
            <a:r>
              <a:rPr lang="en-US" sz="1200" b="1" kern="1200" dirty="0">
                <a:solidFill>
                  <a:schemeClr val="tx1"/>
                </a:solidFill>
                <a:effectLst/>
                <a:latin typeface="+mn-lt"/>
                <a:ea typeface="+mn-ea"/>
                <a:cs typeface="+mn-cs"/>
              </a:rPr>
              <a:t>I.	Press on to enter your millennial </a:t>
            </a:r>
            <a:r>
              <a:rPr lang="en-US" sz="1200" b="1" u="sng" kern="1200" dirty="0">
                <a:solidFill>
                  <a:schemeClr val="tx1"/>
                </a:solidFill>
                <a:effectLst/>
                <a:latin typeface="+mn-lt"/>
                <a:ea typeface="+mn-ea"/>
                <a:cs typeface="+mn-cs"/>
              </a:rPr>
              <a:t>rule</a:t>
            </a:r>
            <a:r>
              <a:rPr lang="en-US" sz="1200" b="1" kern="1200" dirty="0">
                <a:solidFill>
                  <a:schemeClr val="tx1"/>
                </a:solidFill>
                <a:effectLst/>
                <a:latin typeface="+mn-lt"/>
                <a:ea typeface="+mn-ea"/>
                <a:cs typeface="+mn-cs"/>
              </a:rPr>
              <a:t> (Heb 3:7-19).</a:t>
            </a:r>
          </a:p>
          <a:p>
            <a:r>
              <a:rPr lang="en-US" sz="1200" kern="1200" dirty="0">
                <a:solidFill>
                  <a:schemeClr val="tx1"/>
                </a:solidFill>
                <a:effectLst/>
                <a:latin typeface="+mn-lt"/>
                <a:ea typeface="+mn-ea"/>
                <a:cs typeface="+mn-cs"/>
              </a:rPr>
              <a:t>[Perseverance in the Christian race leads to reigning with Jesus for 1000 years.]</a:t>
            </a:r>
          </a:p>
          <a:p>
            <a:pPr lvl="0" rtl="0"/>
            <a:r>
              <a:rPr lang="en-US" sz="1200" b="1" kern="1200" dirty="0">
                <a:solidFill>
                  <a:schemeClr val="tx1"/>
                </a:solidFill>
                <a:effectLst/>
                <a:latin typeface="+mn-lt"/>
                <a:ea typeface="+mn-ea"/>
                <a:cs typeface="+mn-cs"/>
              </a:rPr>
              <a:t>II.	Press on to enter your millennial </a:t>
            </a:r>
            <a:r>
              <a:rPr lang="en-US" sz="1200" b="1" u="sng" kern="1200" dirty="0">
                <a:solidFill>
                  <a:schemeClr val="tx1"/>
                </a:solidFill>
                <a:effectLst/>
                <a:latin typeface="+mn-lt"/>
                <a:ea typeface="+mn-ea"/>
                <a:cs typeface="+mn-cs"/>
              </a:rPr>
              <a:t>rest</a:t>
            </a:r>
            <a:r>
              <a:rPr lang="en-US" sz="1200" b="1" kern="1200" dirty="0">
                <a:solidFill>
                  <a:schemeClr val="tx1"/>
                </a:solidFill>
                <a:effectLst/>
                <a:latin typeface="+mn-lt"/>
                <a:ea typeface="+mn-ea"/>
                <a:cs typeface="+mn-cs"/>
              </a:rPr>
              <a:t> (Heb 4:1-13).</a:t>
            </a:r>
          </a:p>
          <a:p>
            <a:r>
              <a:rPr lang="en-US" sz="1200" kern="1200" dirty="0">
                <a:solidFill>
                  <a:schemeClr val="tx1"/>
                </a:solidFill>
                <a:effectLst/>
                <a:latin typeface="+mn-lt"/>
                <a:ea typeface="+mn-ea"/>
                <a:cs typeface="+mn-cs"/>
              </a:rPr>
              <a:t>[Perseverance in the Christian race leads to a “restful rule” for 1000 years.]</a:t>
            </a: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Instead of God’s discipline, choose his blessing of </a:t>
            </a:r>
            <a:r>
              <a:rPr lang="en-US" u="sng" dirty="0">
                <a:latin typeface="Arial" charset="0"/>
                <a:ea typeface="ＭＳ Ｐゴシック" charset="0"/>
                <a:cs typeface="ＭＳ Ｐゴシック" charset="0"/>
              </a:rPr>
              <a:t>reigning</a:t>
            </a:r>
            <a:r>
              <a:rPr lang="en-US" dirty="0">
                <a:latin typeface="Arial" charset="0"/>
                <a:ea typeface="ＭＳ Ｐゴシック" charset="0"/>
                <a:cs typeface="ＭＳ Ｐゴシック" charset="0"/>
              </a:rPr>
              <a:t> with him in the future </a:t>
            </a:r>
            <a:r>
              <a:rPr lang="en-US" u="sng" dirty="0">
                <a:latin typeface="Arial" charset="0"/>
                <a:ea typeface="ＭＳ Ｐゴシック" charset="0"/>
                <a:cs typeface="ＭＳ Ｐゴシック" charset="0"/>
              </a:rPr>
              <a:t>Sabbath rest</a:t>
            </a:r>
            <a:r>
              <a:rPr lang="en-US" dirty="0">
                <a:latin typeface="Arial" charset="0"/>
                <a:ea typeface="ＭＳ Ｐゴシック" charset="0"/>
                <a:cs typeface="ＭＳ Ｐゴシック" charset="0"/>
              </a:rPr>
              <a:t> in the kingdom (millennial) age (MI restated).</a:t>
            </a:r>
          </a:p>
        </p:txBody>
      </p:sp>
    </p:spTree>
    <p:extLst>
      <p:ext uri="{BB962C8B-B14F-4D97-AF65-F5344CB8AC3E}">
        <p14:creationId xmlns:p14="http://schemas.microsoft.com/office/powerpoint/2010/main" val="1073026282"/>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abandon Jesus will not reign with him after he returns</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117351320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believers whose hearts are soft and lives are faithful will experience a wonderful rule and rest (4:9-11).</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246</a:t>
            </a:fld>
            <a:endParaRPr lang="en-US"/>
          </a:p>
        </p:txBody>
      </p:sp>
    </p:spTree>
    <p:extLst>
      <p:ext uri="{BB962C8B-B14F-4D97-AF65-F5344CB8AC3E}">
        <p14:creationId xmlns:p14="http://schemas.microsoft.com/office/powerpoint/2010/main" val="3128442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644E132-13AF-B54A-B55E-B859C2562FF9}"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460802" name="Rectangle 2"/>
          <p:cNvSpPr>
            <a:spLocks noGrp="1" noRot="1" noChangeAspect="1" noChangeArrowheads="1"/>
          </p:cNvSpPr>
          <p:nvPr>
            <p:ph type="sldImg"/>
          </p:nvPr>
        </p:nvSpPr>
        <p:spPr>
          <a:solidFill>
            <a:srgbClr val="FFFFFF"/>
          </a:solidFill>
          <a:ln/>
        </p:spPr>
      </p:sp>
      <p:sp>
        <p:nvSpPr>
          <p:cNvPr id="460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rPr>
              <a:t>“All of them were baptized as followers of Moses.”</a:t>
            </a:r>
          </a:p>
        </p:txBody>
      </p:sp>
    </p:spTree>
    <p:extLst>
      <p:ext uri="{BB962C8B-B14F-4D97-AF65-F5344CB8AC3E}">
        <p14:creationId xmlns:p14="http://schemas.microsoft.com/office/powerpoint/2010/main" val="12877074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BA0A6DA-E337-AF41-92F8-2C1B86EDDC4B}" type="slidenum">
              <a:rPr lang="en-GB" sz="1200">
                <a:solidFill>
                  <a:prstClr val="white"/>
                </a:solidFill>
              </a:rPr>
              <a:pPr/>
              <a:t>247</a:t>
            </a:fld>
            <a:endParaRPr lang="en-GB" sz="1200">
              <a:solidFill>
                <a:prstClr val="white"/>
              </a:solidFill>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GB" dirty="0">
                <a:latin typeface="Times New Roman" charset="0"/>
                <a:ea typeface="ＭＳ Ｐゴシック" charset="0"/>
                <a:cs typeface="ＭＳ Ｐゴシック" charset="0"/>
              </a:rPr>
              <a:t>Are you committed to help reach people “from every tribe, nation, language, and people” (Rev 5:9)?</a:t>
            </a:r>
          </a:p>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dirty="0"/>
              <a:t>Let’s be “faithful to the end, trusting God just as firmly as when we first believed [so] we will share in all that belongs to Christ” (Heb 3:14). </a:t>
            </a:r>
          </a:p>
          <a:p>
            <a:endParaRPr dirty="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What concerns you about the fact that, "Nothing in all creation is hidden from God. Everything is naked and exposed before his eyes, and he is the one to whom we are accountable" (4:13)?  Confess this to God</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______________</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Only God knows our state as nothing is hidden from him (Heb 4:12-13).</a:t>
            </a:r>
            <a:endParaRPr dirty="0"/>
          </a:p>
        </p:txBody>
      </p:sp>
    </p:spTree>
    <p:extLst>
      <p:ext uri="{BB962C8B-B14F-4D97-AF65-F5344CB8AC3E}">
        <p14:creationId xmlns:p14="http://schemas.microsoft.com/office/powerpoint/2010/main" val="2312272420"/>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Three times the author told them not let their hearts harden (3:7, 15; 4:7). Is God also telling you?  Let's bow for prayer.</a:t>
            </a:r>
            <a:endParaRPr lang="en-SG" sz="1200" kern="1200" dirty="0">
              <a:solidFill>
                <a:schemeClr val="tx1"/>
              </a:solidFill>
              <a:effectLst/>
              <a:latin typeface="+mn-lt"/>
              <a:ea typeface="+mn-ea"/>
              <a:cs typeface="+mn-cs"/>
            </a:endParaRPr>
          </a:p>
          <a:p>
            <a:endParaRPr lang="en-SG" sz="1200" kern="1200" dirty="0">
              <a:solidFill>
                <a:schemeClr val="tx1"/>
              </a:solidFill>
              <a:effectLst/>
              <a:latin typeface="+mn-lt"/>
              <a:ea typeface="+mn-ea"/>
              <a:cs typeface="+mn-cs"/>
            </a:endParaRPr>
          </a:p>
          <a:p>
            <a:r>
              <a:rPr lang="en-US" dirty="0">
                <a:cs typeface="ＭＳ Ｐゴシック" charset="0"/>
              </a:rPr>
              <a:t>Are you softer or harder towards Jesus than 5 years ago?  Why?  Tell him that you want to be softened.</a:t>
            </a:r>
          </a:p>
        </p:txBody>
      </p:sp>
    </p:spTree>
    <p:extLst>
      <p:ext uri="{BB962C8B-B14F-4D97-AF65-F5344CB8AC3E}">
        <p14:creationId xmlns:p14="http://schemas.microsoft.com/office/powerpoint/2010/main" val="2411769924"/>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252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E0C07E-9EA1-F943-ADF0-40D12C7C10A3}"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462850" name="Rectangle 2"/>
          <p:cNvSpPr>
            <a:spLocks noGrp="1" noRot="1" noChangeAspect="1" noChangeArrowheads="1"/>
          </p:cNvSpPr>
          <p:nvPr>
            <p:ph type="sldImg"/>
          </p:nvPr>
        </p:nvSpPr>
        <p:spPr>
          <a:solidFill>
            <a:srgbClr val="FFFFFF"/>
          </a:solidFill>
          <a:ln/>
        </p:spPr>
      </p:sp>
      <p:sp>
        <p:nvSpPr>
          <p:cNvPr id="462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rPr>
              <a:t>“All of them ate the same spiritual food.”</a:t>
            </a:r>
          </a:p>
        </p:txBody>
      </p:sp>
    </p:spTree>
    <p:extLst>
      <p:ext uri="{BB962C8B-B14F-4D97-AF65-F5344CB8AC3E}">
        <p14:creationId xmlns:p14="http://schemas.microsoft.com/office/powerpoint/2010/main" val="1354718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91F6ED-9102-EC4F-BB69-A32F1D9ECEC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464898" name="Rectangle 2"/>
          <p:cNvSpPr>
            <a:spLocks noGrp="1" noRot="1" noChangeAspect="1" noChangeArrowheads="1"/>
          </p:cNvSpPr>
          <p:nvPr>
            <p:ph type="sldImg"/>
          </p:nvPr>
        </p:nvSpPr>
        <p:spPr>
          <a:solidFill>
            <a:srgbClr val="FFFFFF"/>
          </a:solidFill>
          <a:ln/>
        </p:spPr>
      </p:sp>
      <p:sp>
        <p:nvSpPr>
          <p:cNvPr id="464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rPr>
              <a:t>“All of them drank the same spiritual water. For they drank from the spiritual rock that traveled with them, and that rock was Christ.”</a:t>
            </a:r>
          </a:p>
        </p:txBody>
      </p:sp>
    </p:spTree>
    <p:extLst>
      <p:ext uri="{BB962C8B-B14F-4D97-AF65-F5344CB8AC3E}">
        <p14:creationId xmlns:p14="http://schemas.microsoft.com/office/powerpoint/2010/main" val="291464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endParaRPr lang="en-US" b="0" baseline="0"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Salvation has always been by faith alone.</a:t>
            </a:r>
            <a:endParaRPr lang="en-US" b="0" baseline="0" dirty="0">
              <a:latin typeface="Arial" panose="020B0604020202020204" pitchFamily="34" charset="0"/>
              <a:ea typeface="ＭＳ Ｐゴシック" charset="0"/>
              <a:cs typeface="Arial" panose="020B0604020202020204" pitchFamily="34" charset="0"/>
            </a:endParaRP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BE-03-Lev-27</a:t>
            </a:r>
          </a:p>
          <a:p>
            <a:pPr eaLnBrk="1" hangingPunct="1"/>
            <a:r>
              <a:rPr lang="en-US" b="1"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1" dirty="0">
                <a:latin typeface="Arial" panose="020B0604020202020204" pitchFamily="34" charset="0"/>
                <a:ea typeface="ＭＳ Ｐゴシック" charset="0"/>
                <a:cs typeface="Arial" panose="020B0604020202020204" pitchFamily="34" charset="0"/>
              </a:rPr>
              <a:t>OB-39-Salvation-2</a:t>
            </a:r>
          </a:p>
          <a:p>
            <a:pPr eaLnBrk="1" hangingPunct="1"/>
            <a:r>
              <a:rPr lang="en-US" b="1" dirty="0">
                <a:latin typeface="Arial" panose="020B0604020202020204" pitchFamily="34" charset="0"/>
                <a:ea typeface="ＭＳ Ｐゴシック" charset="0"/>
                <a:cs typeface="Arial" panose="020B0604020202020204" pitchFamily="34" charset="0"/>
              </a:rPr>
              <a:t>OS-03-Leviticus-13</a:t>
            </a:r>
          </a:p>
          <a:p>
            <a:pPr eaLnBrk="1" hangingPunct="1"/>
            <a:r>
              <a:rPr lang="en-US" b="1" dirty="0">
                <a:latin typeface="Arial" panose="020B0604020202020204" pitchFamily="34" charset="0"/>
                <a:ea typeface="ＭＳ Ｐゴシック" charset="0"/>
                <a:cs typeface="Arial" panose="020B0604020202020204" pitchFamily="34" charset="0"/>
              </a:rPr>
              <a:t>OP-03-Lev-27</a:t>
            </a:r>
          </a:p>
          <a:p>
            <a:pPr eaLnBrk="1" hangingPunct="1"/>
            <a:r>
              <a:rPr lang="en-US" b="1"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NP-Acts_15v1-35_Dont_Be_Law_Abiding_(</a:t>
            </a:r>
            <a:r>
              <a:rPr lang="en-US" b="1" dirty="0" err="1">
                <a:latin typeface="Arial" panose="020B0604020202020204" pitchFamily="34" charset="0"/>
                <a:ea typeface="ＭＳ Ｐゴシック" charset="0"/>
                <a:cs typeface="Arial" panose="020B0604020202020204" pitchFamily="34" charset="0"/>
              </a:rPr>
              <a:t>Rick_Griffith</a:t>
            </a:r>
            <a:r>
              <a:rPr lang="en-US" b="1" dirty="0">
                <a:latin typeface="Arial" panose="020B0604020202020204" pitchFamily="34" charset="0"/>
                <a:ea typeface="ＭＳ Ｐゴシック" charset="0"/>
                <a:cs typeface="Arial" panose="020B0604020202020204" pitchFamily="34" charset="0"/>
              </a:rPr>
              <a:t>)-61_eng_pr_v4—slide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NS-Rom3-4-slide 77</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NS-09-Galatians-48</a:t>
            </a:r>
          </a:p>
          <a:p>
            <a:pPr eaLnBrk="1" hangingPunct="1"/>
            <a:r>
              <a:rPr lang="en-US" b="1"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SA-15-Inheritance-26</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D2EBCD-85F4-8044-A412-B83E3B8B6D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cross while those of us after Jesus look back at the cross. In other words… </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50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Summary-29</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5431BE-5D92-9A46-8599-E34E26FB0A5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 The OT plan of salvation is mirrored in the NT—both by simple faith in the Lamb pictured in the Passover.</a:t>
            </a:r>
          </a:p>
          <a:p>
            <a:pPr eaLnBrk="1" hangingPunct="1"/>
            <a:r>
              <a:rPr lang="en-US" dirty="0">
                <a:latin typeface="Times New Roman" charset="0"/>
                <a:ea typeface="ＭＳ Ｐゴシック" charset="0"/>
                <a:cs typeface="ＭＳ Ｐゴシック" charset="0"/>
              </a:rPr>
              <a:t>• Exodus from Egypt is a type of the believer who leaves his slavery to sin—all believers in the Lamb are saved, including all Israelites who left Egypt as they demonstrated that faith by putting the blood on the doorposts of their homes (=positional sanctification).</a:t>
            </a:r>
          </a:p>
          <a:p>
            <a:pPr eaLnBrk="1" hangingPunct="1"/>
            <a:r>
              <a:rPr lang="en-US" dirty="0">
                <a:latin typeface="Times New Roman" charset="0"/>
                <a:ea typeface="ＭＳ Ｐゴシック" charset="0"/>
                <a:cs typeface="ＭＳ Ｐゴシック" charset="0"/>
              </a:rPr>
              <a:t>• But both OT and NT believers must live a life of faith in God, pictured in Israel’s journey to Canaan and mirrored in the Christian’s growth or progressive sanctification.</a:t>
            </a:r>
          </a:p>
          <a:p>
            <a:pPr eaLnBrk="1" hangingPunct="1"/>
            <a:r>
              <a:rPr lang="en-US" dirty="0">
                <a:latin typeface="Times New Roman" charset="0"/>
                <a:ea typeface="ＭＳ Ｐゴシック" charset="0"/>
                <a:cs typeface="ＭＳ Ｐゴシック" charset="0"/>
              </a:rPr>
              <a:t>• Finally, as OT believers confessed their ongoing sins in the sin and guilt sacrifices (for restoring fellowship with God—NOT for salvation!), so NT believers confess sins even after they are saved to restore their fellowship (NOT relationship!) with God.</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Common English-78</a:t>
            </a:r>
          </a:p>
          <a:p>
            <a:pPr eaLnBrk="1" hangingPunct="1"/>
            <a:r>
              <a:rPr lang="en-US" dirty="0">
                <a:latin typeface="Times New Roman" charset="0"/>
                <a:ea typeface="ＭＳ Ｐゴシック" charset="0"/>
                <a:cs typeface="ＭＳ Ｐゴシック" charset="0"/>
              </a:rPr>
              <a:t>OB-37-Sacrifices-18</a:t>
            </a:r>
          </a:p>
          <a:p>
            <a:pPr eaLnBrk="1" hangingPunct="1"/>
            <a:r>
              <a:rPr lang="en-US" dirty="0">
                <a:latin typeface="Times New Roman" charset="0"/>
                <a:ea typeface="ＭＳ Ｐゴシック" charset="0"/>
                <a:cs typeface="ＭＳ Ｐゴシック" charset="0"/>
              </a:rPr>
              <a:t>OS-00-Book Overviews-73</a:t>
            </a:r>
          </a:p>
          <a:p>
            <a:pPr eaLnBrk="1" hangingPunct="1"/>
            <a:r>
              <a:rPr lang="en-US" dirty="0">
                <a:latin typeface="Times New Roman" charset="0"/>
                <a:ea typeface="ＭＳ Ｐゴシック" charset="0"/>
                <a:cs typeface="ＭＳ Ｐゴシック" charset="0"/>
              </a:rPr>
              <a:t>OS-04-Numbers-13</a:t>
            </a:r>
          </a:p>
          <a:p>
            <a:pPr eaLnBrk="1" hangingPunct="1"/>
            <a:r>
              <a:rPr lang="en-US" dirty="0">
                <a:latin typeface="Times New Roman" charset="0"/>
                <a:ea typeface="ＭＳ Ｐゴシック" charset="0"/>
                <a:cs typeface="ＭＳ Ｐゴシック" charset="0"/>
              </a:rPr>
              <a:t>NS-09-Galatians-49</a:t>
            </a:r>
          </a:p>
          <a:p>
            <a:pPr eaLnBrk="1" hangingPunct="1"/>
            <a:r>
              <a:rPr lang="en-US" dirty="0">
                <a:latin typeface="Times New Roman" charset="0"/>
                <a:ea typeface="ＭＳ Ｐゴシック" charset="0"/>
                <a:cs typeface="ＭＳ Ｐゴシック" charset="0"/>
              </a:rPr>
              <a:t>NS-20-James-31</a:t>
            </a:r>
          </a:p>
          <a:p>
            <a:pPr eaLnBrk="1" hangingPunct="1"/>
            <a:r>
              <a:rPr lang="en-US" dirty="0">
                <a:latin typeface="Arial" panose="020B0604020202020204" pitchFamily="34" charset="0"/>
                <a:ea typeface="ＭＳ Ｐゴシック" charset="0"/>
                <a:cs typeface="Arial" panose="020B0604020202020204" pitchFamily="34" charset="0"/>
              </a:rPr>
              <a:t>SA-03-Biblical Terms-7</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SA-15-Inheritance-26</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But believers—then and now—still need confession.</a:t>
            </a:r>
          </a:p>
          <a:p>
            <a:pPr eaLnBrk="1" hangingPunct="1"/>
            <a:r>
              <a:rPr lang="en-US" dirty="0">
                <a:latin typeface="Arial" panose="020B0604020202020204" pitchFamily="34" charset="0"/>
                <a:ea typeface="ＭＳ Ｐゴシック" charset="0"/>
                <a:cs typeface="Arial" panose="020B0604020202020204" pitchFamily="34" charset="0"/>
              </a:rPr>
              <a:t>Did Israelites still have a relationship with God when they sinned?</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did not hinder their relationship with God but their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eaLnBrk="1" hangingPunct="1"/>
            <a:r>
              <a:rPr lang="en-US" dirty="0">
                <a:latin typeface="Arial" panose="020B0604020202020204" pitchFamily="34" charset="0"/>
                <a:ea typeface="ＭＳ Ｐゴシック" charset="0"/>
                <a:cs typeface="Arial" panose="020B0604020202020204" pitchFamily="34" charset="0"/>
              </a:rPr>
              <a:t>OS-03-Leviticus-14</a:t>
            </a:r>
          </a:p>
          <a:p>
            <a:pPr eaLnBrk="1" hangingPunct="1"/>
            <a:r>
              <a:rPr lang="en-US" dirty="0">
                <a:latin typeface="Arial" panose="020B0604020202020204" pitchFamily="34" charset="0"/>
                <a:ea typeface="ＭＳ Ｐゴシック" charset="0"/>
                <a:cs typeface="Arial" panose="020B0604020202020204" pitchFamily="34" charset="0"/>
              </a:rPr>
              <a:t>OS-04-Num-29</a:t>
            </a:r>
          </a:p>
          <a:p>
            <a:pPr eaLnBrk="1" hangingPunct="1"/>
            <a:r>
              <a:rPr lang="en-US" dirty="0">
                <a:latin typeface="Arial" panose="020B0604020202020204" pitchFamily="34" charset="0"/>
                <a:ea typeface="ＭＳ Ｐゴシック" charset="0"/>
                <a:cs typeface="Arial" panose="020B0604020202020204" pitchFamily="34" charset="0"/>
              </a:rPr>
              <a:t>OP-02-Lev-28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SA-15-Inheritance-27</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8517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these Israelites saved? Our answer to this question will impact how we look at many OT and NT texts.</a:t>
            </a:r>
          </a:p>
          <a:p>
            <a:r>
              <a:rPr lang="en-US" dirty="0"/>
              <a:t>Was Canaan for them representative of entering heaven? There are huge theological implications of this question, so we will take four weeks to explore such issues.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50014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gets a clog—like sin—that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NS-23-1Jn-59</a:t>
            </a:r>
          </a:p>
          <a:p>
            <a:pPr eaLnBrk="1" hangingPunct="1"/>
            <a:r>
              <a:rPr lang="en-US" dirty="0">
                <a:latin typeface="Arial" panose="020B0604020202020204" pitchFamily="34" charset="0"/>
                <a:ea typeface="ＭＳ Ｐゴシック" charset="0"/>
                <a:cs typeface="Arial" panose="020B0604020202020204" pitchFamily="34" charset="0"/>
              </a:rPr>
              <a:t>SA-03-Biblical Terms-9</a:t>
            </a:r>
          </a:p>
          <a:p>
            <a:pPr eaLnBrk="1" hangingPunct="1"/>
            <a:r>
              <a:rPr lang="en-US" dirty="0">
                <a:latin typeface="Arial" panose="020B0604020202020204" pitchFamily="34" charset="0"/>
                <a:ea typeface="ＭＳ Ｐゴシック" charset="0"/>
                <a:cs typeface="Arial" panose="020B0604020202020204" pitchFamily="34" charset="0"/>
              </a:rPr>
              <a:t>SA-15-Inheritance-28</a:t>
            </a:r>
          </a:p>
        </p:txBody>
      </p:sp>
    </p:spTree>
    <p:extLst>
      <p:ext uri="{BB962C8B-B14F-4D97-AF65-F5344CB8AC3E}">
        <p14:creationId xmlns:p14="http://schemas.microsoft.com/office/powerpoint/2010/main" val="4249589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if the Israelites of the Exodus were saved, why didn’t they enter Canaan?)</a:t>
            </a:r>
          </a:p>
          <a:p>
            <a:endParaRPr lang="en-US" dirty="0">
              <a:cs typeface="ＭＳ Ｐゴシック" charset="0"/>
            </a:endParaRPr>
          </a:p>
        </p:txBody>
      </p:sp>
    </p:spTree>
    <p:extLst>
      <p:ext uri="{BB962C8B-B14F-4D97-AF65-F5344CB8AC3E}">
        <p14:creationId xmlns:p14="http://schemas.microsoft.com/office/powerpoint/2010/main" val="583495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OT teaches two inheritances—one by faith and one by works.]</a:t>
            </a:r>
          </a:p>
          <a:p>
            <a:endParaRPr lang="en-US" dirty="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 There is a future reign of the Servant Kings—that is you and me!</a:t>
            </a:r>
          </a:p>
          <a:p>
            <a:r>
              <a:rPr lang="en-US" dirty="0">
                <a:latin typeface="Times New Roman" charset="0"/>
                <a:ea typeface="ＭＳ Ｐゴシック" charset="0"/>
                <a:cs typeface="ＭＳ Ｐゴシック" charset="0"/>
              </a:rPr>
              <a:t>• Our future inheritance is well articulated by Joseph Dillow in his massive book, </a:t>
            </a:r>
            <a:r>
              <a:rPr lang="en-US" i="1" dirty="0">
                <a:latin typeface="Times New Roman" charset="0"/>
                <a:ea typeface="ＭＳ Ｐゴシック" charset="0"/>
                <a:cs typeface="ＭＳ Ｐゴシック" charset="0"/>
              </a:rPr>
              <a:t>Final Destiny</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 Dillow is the key author of what he calls the Partakers View.</a:t>
            </a:r>
          </a:p>
          <a:p>
            <a:r>
              <a:rPr lang="en-US" dirty="0">
                <a:latin typeface="Times New Roman" charset="0"/>
                <a:ea typeface="ＭＳ Ｐゴシック" charset="0"/>
                <a:cs typeface="ＭＳ Ｐゴシック" charset="0"/>
              </a:rPr>
              <a:t>This view explains inheritance in the OT.</a:t>
            </a:r>
          </a:p>
          <a:p>
            <a:r>
              <a:rPr lang="en-US" dirty="0">
                <a:latin typeface="Times New Roman" charset="0"/>
                <a:ea typeface="ＭＳ Ｐゴシック" charset="0"/>
                <a:cs typeface="ＭＳ Ｐゴシック" charset="0"/>
              </a:rPr>
              <a:t>Inheritance in the OT was of two types:</a:t>
            </a:r>
          </a:p>
          <a:p>
            <a:r>
              <a:rPr lang="en-US" dirty="0">
                <a:latin typeface="Times New Roman" charset="0"/>
                <a:ea typeface="ＭＳ Ｐゴシック" charset="0"/>
                <a:cs typeface="ＭＳ Ｐゴシック" charset="0"/>
              </a:rPr>
              <a:t>All Israelites who believed in the LORD would have God as their inheritance—or be saved.</a:t>
            </a:r>
          </a:p>
          <a:p>
            <a:r>
              <a:rPr lang="en-US" dirty="0">
                <a:latin typeface="Times New Roman" charset="0"/>
                <a:ea typeface="ＭＳ Ｐゴシック" charset="0"/>
                <a:cs typeface="ＭＳ Ｐゴシック" charset="0"/>
              </a:rPr>
              <a:t>But only those Israelites that obeyed the LORD wholeheartedly would inherit Canaan—or be rewarded.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Dillow calls this view the Partakers View based on Hebrews 3:14 that promises believers who persevere to be partakers or sharers with Jesus in his future rule.</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Common-257</a:t>
            </a:r>
          </a:p>
          <a:p>
            <a:r>
              <a:rPr lang="en-US" dirty="0">
                <a:latin typeface="Times New Roman" charset="0"/>
                <a:ea typeface="ＭＳ Ｐゴシック" charset="0"/>
                <a:cs typeface="ＭＳ Ｐゴシック" charset="0"/>
              </a:rPr>
              <a:t>OS-04-Numbers-148</a:t>
            </a:r>
          </a:p>
          <a:p>
            <a:r>
              <a:rPr lang="en-US" dirty="0">
                <a:latin typeface="Times New Roman" charset="0"/>
                <a:ea typeface="ＭＳ Ｐゴシック" charset="0"/>
                <a:cs typeface="ＭＳ Ｐゴシック" charset="0"/>
              </a:rPr>
              <a:t>OS-06-Joshua-175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NS-19-Hebrews-58, 186, 448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SA-15-Inheritance-35, 173</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TP-03-Our Inheritance Hebrews Warnings-56</a:t>
            </a:r>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22194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ＭＳ Ｐゴシック" charset="0"/>
              </a:rPr>
              <a:t>Dillow sums up the OT inheritance in six truths…</a:t>
            </a:r>
          </a:p>
          <a:p>
            <a:r>
              <a:rPr lang="en-US" sz="1200" kern="1200" dirty="0">
                <a:solidFill>
                  <a:schemeClr val="tx1"/>
                </a:solidFill>
                <a:effectLst/>
                <a:latin typeface="+mn-lt"/>
                <a:ea typeface="+mn-ea"/>
                <a:cs typeface="+mn-cs"/>
              </a:rPr>
              <a:t>These first two show that inheritance was conditioned on obedience. That is why only two men out of the more than 600,000 fighting men who left Egypt made it into Canaan. Even Moses, Aaron, and Miriam did not enter the land, so the inheritance obviously does not signify heaven!</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Common-259</a:t>
            </a:r>
          </a:p>
          <a:p>
            <a:r>
              <a:rPr lang="en-US" sz="1200" kern="1200" dirty="0">
                <a:solidFill>
                  <a:schemeClr val="tx1"/>
                </a:solidFill>
                <a:effectLst/>
                <a:latin typeface="+mn-lt"/>
                <a:ea typeface="+mn-ea"/>
                <a:cs typeface="+mn-cs"/>
              </a:rPr>
              <a:t>OP-04-Numbers-88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OS-04-Numbers-147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NS-19-Hebrews-60, 188</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Summary-36</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796749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Inheritance is the earthly reward for perseverance.</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Common-260</a:t>
            </a:r>
          </a:p>
          <a:p>
            <a:r>
              <a:rPr lang="en-US" sz="1200" kern="1200" dirty="0">
                <a:solidFill>
                  <a:schemeClr val="tx1"/>
                </a:solidFill>
                <a:effectLst/>
                <a:latin typeface="+mn-lt"/>
                <a:ea typeface="+mn-ea"/>
                <a:cs typeface="+mn-cs"/>
              </a:rPr>
              <a:t>OP-04-Numbers-89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OS-04-Numbers-137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OS-06-Joshua-176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NS-19-Hebrews-61, 189</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Summary-37</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428874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All Israelites and the rabble (Egyptians who believed) who came out of Egypt placed the lamb's blood on their doors, signifying their trust in the LORD instead of the Egyptian gods. Thus they had the inheritance of salvation. Yet the great majority did not continue to believe in God to bring them into Canaan, as this was an inheritance only for those who persevered. Likewise, the NT has two types of inheritance: salvation for those who believe and reward for the saved who persevere.</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Common-261</a:t>
            </a:r>
          </a:p>
          <a:p>
            <a:r>
              <a:rPr lang="en-US" sz="1200" kern="1200" dirty="0">
                <a:solidFill>
                  <a:schemeClr val="tx1"/>
                </a:solidFill>
                <a:effectLst/>
                <a:latin typeface="+mn-lt"/>
                <a:ea typeface="+mn-ea"/>
                <a:cs typeface="+mn-cs"/>
              </a:rPr>
              <a:t>OP-04-Numbers-90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OS-04-Numbers-138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OS-06-Joshua-177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NS-19-Hebrews-62, 190</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Summary-38</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306993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firstborn sons in the OT by right were promised the double portion of their father's estate. Yet this was conditioned on faithfulness. Reuben was Jacob's firstborn, but his unfaithfulness caused the rights of the firstborn to pass to Joseph, whose two sons each received an inheritance (1 Chronicles 5:1-2). Yet this did not relate to the salvation of Reuben, who was saved by faith. It only spoke of his reward. Likewise, NT inheritance for the believer is conditioned on continued obedience.</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Common-262</a:t>
            </a:r>
          </a:p>
          <a:p>
            <a:r>
              <a:rPr lang="en-US" sz="1200" kern="1200" dirty="0">
                <a:solidFill>
                  <a:schemeClr val="tx1"/>
                </a:solidFill>
                <a:effectLst/>
                <a:latin typeface="+mn-lt"/>
                <a:ea typeface="+mn-ea"/>
                <a:cs typeface="+mn-cs"/>
              </a:rPr>
              <a:t>OP-04-Numbers-92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OS-04-Numbers-139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OS-06-Joshua-178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NS-19-Hebrews-63, 191</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Summary-39</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423319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We come into a right relationship with God by placing our trust in Christ—but that is just the beginning as we need to obey him to be fully blessed (MI restated).</a:t>
            </a:r>
          </a:p>
          <a:p>
            <a:endParaRPr lang="en-US" dirty="0"/>
          </a:p>
        </p:txBody>
      </p:sp>
    </p:spTree>
    <p:extLst>
      <p:ext uri="{BB962C8B-B14F-4D97-AF65-F5344CB8AC3E}">
        <p14:creationId xmlns:p14="http://schemas.microsoft.com/office/powerpoint/2010/main" val="222418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Exodus generation was saved by faith shown in killing a Passover lamb.]</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hlinkClick r:id="rId3" tooltip="https://newversenews.blogspot.com/2020/04/passover-in-plague-time.htm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hlinkClick r:id="rId3" tooltip="https://newversenews.blogspot.com/2020/04/passover-in-plague-time.html"/>
              </a:rPr>
              <a:t>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hlinkClick r:id="rId3" tooltip="https://newversenews.blogspot.com/2020/04/passover-in-plague-time.htm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hlinkClick r:id="rId3" tooltip="https://newversenews.blogspot.com/2020/04/passover-in-plague-time.html"/>
              </a:rPr>
              <a:t>This Photo</a:t>
            </a:r>
            <a:r>
              <a:rPr lang="en-US" sz="1200" dirty="0"/>
              <a:t> by Unknown Author is licensed under </a:t>
            </a:r>
            <a:r>
              <a:rPr lang="en-US" sz="1200" dirty="0">
                <a:hlinkClick r:id="rId4" tooltip="https://creativecommons.org/licenses/by-nc-nd/3.0/"/>
              </a:rPr>
              <a:t>CC BY-NC-ND</a:t>
            </a:r>
            <a:endParaRPr lang="en-US" sz="1200" dirty="0"/>
          </a:p>
          <a:p>
            <a:endParaRPr lang="en-US" dirty="0"/>
          </a:p>
        </p:txBody>
      </p:sp>
    </p:spTree>
    <p:extLst>
      <p:ext uri="{BB962C8B-B14F-4D97-AF65-F5344CB8AC3E}">
        <p14:creationId xmlns:p14="http://schemas.microsoft.com/office/powerpoint/2010/main" val="2599437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Exodus generation was saved by faith shown in killing a Passover lamb.]</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hlinkClick r:id="rId3" tooltip="https://newversenews.blogspot.com/2020/04/passover-in-plague-time.htm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hlinkClick r:id="rId3" tooltip="https://newversenews.blogspot.com/2020/04/passover-in-plague-time.html"/>
              </a:rPr>
              <a:t>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hlinkClick r:id="rId3" tooltip="https://newversenews.blogspot.com/2020/04/passover-in-plague-time.htm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hlinkClick r:id="rId3" tooltip="https://newversenews.blogspot.com/2020/04/passover-in-plague-time.html"/>
              </a:rPr>
              <a:t>This Photo</a:t>
            </a:r>
            <a:r>
              <a:rPr lang="en-US" sz="1200" dirty="0"/>
              <a:t> by Unknown Author is licensed under </a:t>
            </a:r>
            <a:r>
              <a:rPr lang="en-US" sz="1200" dirty="0">
                <a:hlinkClick r:id="rId4" tooltip="https://creativecommons.org/licenses/by-nc-nd/3.0/"/>
              </a:rPr>
              <a:t>CC BY-NC-ND</a:t>
            </a:r>
            <a:endParaRPr lang="en-US" sz="1200" dirty="0"/>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[Christ saves from sin’s slavery like the Passover lamb saved Israel from Egypt’s slavery.]</a:t>
            </a:r>
          </a:p>
          <a:p>
            <a:endParaRPr lang="en-US" dirty="0">
              <a:cs typeface="ＭＳ Ｐゴシック" charset="0"/>
            </a:endParaRPr>
          </a:p>
        </p:txBody>
      </p:sp>
    </p:spTree>
    <p:extLst>
      <p:ext uri="{BB962C8B-B14F-4D97-AF65-F5344CB8AC3E}">
        <p14:creationId xmlns:p14="http://schemas.microsoft.com/office/powerpoint/2010/main" val="23379700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OT teaches two inheritances—one by faith and one by works.]</a:t>
            </a:r>
          </a:p>
          <a:p>
            <a:endParaRPr lang="en-US" dirty="0">
              <a:cs typeface="ＭＳ Ｐゴシック" charset="0"/>
            </a:endParaRPr>
          </a:p>
        </p:txBody>
      </p:sp>
    </p:spTree>
    <p:extLst>
      <p:ext uri="{BB962C8B-B14F-4D97-AF65-F5344CB8AC3E}">
        <p14:creationId xmlns:p14="http://schemas.microsoft.com/office/powerpoint/2010/main" val="14098431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Exhortation: Are you also “in the wilderness”? How can you better press on in your own journey of faith?</a:t>
            </a:r>
          </a:p>
          <a:p>
            <a:r>
              <a:rPr lang="en-US" dirty="0"/>
              <a:t>If you feel like your fellowship with God is hindered now, do you need to “clean the pipe”? What must you confess?</a:t>
            </a:r>
          </a:p>
          <a:p>
            <a:r>
              <a:rPr lang="en-US" dirty="0"/>
              <a:t>Do things seem dark now? Do not fail to trust God in the darkness what he has revealed in the light.</a:t>
            </a:r>
          </a:p>
          <a:p>
            <a:endParaRPr lang="en-US" dirty="0"/>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Here is Part 2 of the 4-part study on The Inheritance of the Believer.</a:t>
            </a:r>
          </a:p>
        </p:txBody>
      </p:sp>
    </p:spTree>
    <p:extLst>
      <p:ext uri="{BB962C8B-B14F-4D97-AF65-F5344CB8AC3E}">
        <p14:creationId xmlns:p14="http://schemas.microsoft.com/office/powerpoint/2010/main" val="13857488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I suspect every one of us knows someone who used to walk with Jesus but doesn't follow Christ anymore. What do you think of this person now? It raises this key question:</a:t>
            </a:r>
          </a:p>
          <a:p>
            <a:r>
              <a:rPr lang="en-US" dirty="0">
                <a:cs typeface="ＭＳ Ｐゴシック" charset="0"/>
              </a:rPr>
              <a:t>• Will each genuine Christ persevere in faithfulness at death?</a:t>
            </a:r>
          </a:p>
          <a:p>
            <a:r>
              <a:rPr lang="en-US" dirty="0">
                <a:cs typeface="ＭＳ Ｐゴシック" charset="0"/>
              </a:rPr>
              <a:t>We are talking ONLY about TRUE Christians here—not those who THINK they are believers but are not.</a:t>
            </a:r>
          </a:p>
          <a:p>
            <a:r>
              <a:rPr lang="en-US" dirty="0">
                <a:cs typeface="ＭＳ Ｐゴシック" charset="0"/>
              </a:rPr>
              <a:t>We all still struggle with sin after trusting Christ, but this question asks if every REAL Christian will continue to walk with Christ to the extent that he or she will die believing.</a:t>
            </a:r>
          </a:p>
          <a:p>
            <a:r>
              <a:rPr lang="en-US" dirty="0">
                <a:cs typeface="ＭＳ Ｐゴシック" charset="0"/>
              </a:rPr>
              <a:t>Or can that genuine believer deny Jesus during his or her life and die in that state of disbelief?</a:t>
            </a:r>
          </a:p>
          <a:p>
            <a:r>
              <a:rPr lang="en-US" dirty="0">
                <a:cs typeface="ＭＳ Ｐゴシック" charset="0"/>
              </a:rPr>
              <a:t>Turn to your neighbor and answer YES, NO, or DON’T KNOW.</a:t>
            </a:r>
          </a:p>
        </p:txBody>
      </p:sp>
    </p:spTree>
    <p:extLst>
      <p:ext uri="{BB962C8B-B14F-4D97-AF65-F5344CB8AC3E}">
        <p14:creationId xmlns:p14="http://schemas.microsoft.com/office/powerpoint/2010/main" val="34588460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Two often we use these terms interchangeably, but they are distinct.</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wants us to have both eternal security and assurance of salvation.</a:t>
            </a:r>
          </a:p>
          <a:p>
            <a:r>
              <a:rPr lang="en-US"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Essentially three views are possible to answer the perseverance question. 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 English-155</a:t>
            </a:r>
          </a:p>
          <a:p>
            <a:r>
              <a:rPr lang="en-US" dirty="0">
                <a:latin typeface="Times New Roman" charset="0"/>
                <a:ea typeface="ＭＳ Ｐゴシック" charset="0"/>
                <a:cs typeface="ＭＳ Ｐゴシック" charset="0"/>
              </a:rPr>
              <a:t>NS-19-Hebrews-52</a:t>
            </a:r>
          </a:p>
          <a:p>
            <a:r>
              <a:rPr lang="en-US" dirty="0">
                <a:latin typeface="Times New Roman" charset="0"/>
                <a:ea typeface="ＭＳ Ｐゴシック" charset="0"/>
                <a:cs typeface="ＭＳ Ｐゴシック" charset="0"/>
              </a:rPr>
              <a:t>NS-20-James-115</a:t>
            </a:r>
          </a:p>
          <a:p>
            <a:r>
              <a:rPr lang="en-US" dirty="0">
                <a:latin typeface="Times New Roman" charset="0"/>
                <a:ea typeface="ＭＳ Ｐゴシック" charset="0"/>
                <a:cs typeface="ＭＳ Ｐゴシック" charset="0"/>
              </a:rPr>
              <a:t>SA-15-Inheritance-47</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52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endParaRPr lang="en-US"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[Both the OT and NT teach that we can be heirs in two ways.]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DC2A45A-1CAD-074E-976A-214CEC2575A9}"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17431308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Partakers View explains inheritance in the OT.</a:t>
            </a:r>
          </a:p>
          <a:p>
            <a:r>
              <a:rPr lang="en-US" dirty="0">
                <a:latin typeface="Times New Roman" charset="0"/>
                <a:ea typeface="ＭＳ Ｐゴシック" charset="0"/>
                <a:cs typeface="ＭＳ Ｐゴシック" charset="0"/>
              </a:rPr>
              <a:t>Inheritance in the OT was of two types:</a:t>
            </a:r>
          </a:p>
          <a:p>
            <a:r>
              <a:rPr lang="en-US" dirty="0">
                <a:latin typeface="Times New Roman" charset="0"/>
                <a:ea typeface="ＭＳ Ｐゴシック" charset="0"/>
                <a:cs typeface="ＭＳ Ｐゴシック" charset="0"/>
              </a:rPr>
              <a:t>All Israelites who believed in the LORD would have God as their inheritance—or be saved.</a:t>
            </a:r>
          </a:p>
          <a:p>
            <a:r>
              <a:rPr lang="en-US" dirty="0">
                <a:latin typeface="Times New Roman" charset="0"/>
                <a:ea typeface="ＭＳ Ｐゴシック" charset="0"/>
                <a:cs typeface="ＭＳ Ｐゴシック" charset="0"/>
              </a:rPr>
              <a:t>But only those Israelites that obeyed the LORD wholeheartedly would inherit Canaan—or be rewarded.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Common English slide 109</a:t>
            </a:r>
          </a:p>
          <a:p>
            <a:r>
              <a:rPr lang="en-US" dirty="0">
                <a:latin typeface="Times New Roman" charset="0"/>
                <a:ea typeface="ＭＳ Ｐゴシック" charset="0"/>
                <a:cs typeface="ＭＳ Ｐゴシック" charset="0"/>
              </a:rPr>
              <a:t>NS-19-Hebrews-419</a:t>
            </a:r>
          </a:p>
          <a:p>
            <a:r>
              <a:rPr lang="en-US" dirty="0">
                <a:latin typeface="Times New Roman" charset="0"/>
                <a:ea typeface="ＭＳ Ｐゴシック" charset="0"/>
                <a:cs typeface="ＭＳ Ｐゴシック" charset="0"/>
              </a:rPr>
              <a:t>SA-15-Inheritance-35, 173</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22194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Being "heirs of God" and "co-heirs with Christ" are different blessings in Romans 8:17. We know this because the latter has a conditional "if"—"if indeed we share in his sufferings." </a:t>
            </a:r>
          </a:p>
          <a:p>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All Christians are "heirs of God" by faith in Jesus Christ, leading to salvation. This means that they all have eternal life and a new standing (position) with God as sons. Paul explains this much in Romans 8.</a:t>
            </a:r>
          </a:p>
          <a:p>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But not all believers share in his sufferings, as Paul notes in 1 Corinthians 2:14–3:5 which shows many to be carnal (fleshly), or not walking with Christ in a consistent manner as is true of the "spiritual man." However, those Christians that sacrifice for Christ will also suffer with Christ and then "share in his glory" as "co-heirs with Christ," meaning that they will reign with him on the earth after Jesus returns (1 Cor 6:1-2; Rev 20:4-6). </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Common-264</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OP-04-Numbers-93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OS-04-Numbers-141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OS-37-Haggai-148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NP-02-Inheritance NT Summary-11</a:t>
            </a:r>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NS-Rom5-8-Slide127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NS-19-Hebrews-66, 193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SA-15-Inheritance-35</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52422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u="none" strike="noStrike" kern="1200" dirty="0">
                <a:solidFill>
                  <a:schemeClr val="tx1"/>
                </a:solidFill>
                <a:effectLst/>
                <a:latin typeface="+mn-lt"/>
                <a:ea typeface="+mn-ea"/>
                <a:cs typeface="+mn-cs"/>
              </a:rPr>
              <a:t>"There are two kinds of inheritance  - a salvation inheritance and a reward inheritance  - see chapter 4.  There are also several kinds of 'entering'—e.g., entering into salvation or into a way of kingdom living, a call to discipleship.  E.g. Matt 5:19-20</a:t>
            </a:r>
            <a:r>
              <a:rPr lang="en-US" sz="1200" dirty="0">
                <a:effectLst/>
                <a:latin typeface="TimesNewRoman"/>
              </a:rPr>
              <a:t>" (taught by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but I cannot find the exact quote.</a:t>
            </a:r>
            <a:endParaRPr lang="en-US" sz="1200" b="0" i="0" u="none" strike="noStrike" kern="1200" dirty="0">
              <a:solidFill>
                <a:schemeClr val="tx1"/>
              </a:solidFill>
              <a:effectLst/>
              <a:latin typeface="+mn-lt"/>
              <a:ea typeface="+mn-ea"/>
              <a:cs typeface="+mn-cs"/>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632430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Arial,Italic"/>
              </a:rPr>
              <a:t>Matthew certainly believed in salvation by faith alone, but here he says that some disciples who are not very faithful will still be in the kingdom. "</a:t>
            </a:r>
            <a:r>
              <a:rPr lang="en-US" sz="1800" dirty="0">
                <a:effectLst/>
                <a:latin typeface="TimesNewRoman"/>
              </a:rPr>
              <a:t>Jesus has made it clear in Matthew 5:19 that a life of good works is </a:t>
            </a:r>
            <a:r>
              <a:rPr lang="en-US" sz="1800" dirty="0">
                <a:effectLst/>
                <a:latin typeface="TimesNewRoman,Italic"/>
              </a:rPr>
              <a:t>not </a:t>
            </a:r>
            <a:r>
              <a:rPr lang="en-US" sz="1800" dirty="0">
                <a:effectLst/>
                <a:latin typeface="TimesNewRoman"/>
              </a:rPr>
              <a:t>necessary to be in the kingdom" (Joseph Dillow, </a:t>
            </a:r>
            <a:r>
              <a:rPr lang="en-US" sz="1800" i="1" dirty="0">
                <a:effectLst/>
                <a:latin typeface="TimesNewRoman"/>
              </a:rPr>
              <a:t>Final Destiny</a:t>
            </a:r>
            <a:r>
              <a:rPr lang="en-US" sz="1800" i="0" dirty="0">
                <a:effectLst/>
                <a:latin typeface="TimesNewRoman"/>
              </a:rPr>
              <a:t>, 4</a:t>
            </a:r>
            <a:r>
              <a:rPr lang="en-US" sz="1800" i="0" baseline="30000" dirty="0">
                <a:effectLst/>
                <a:latin typeface="TimesNewRoman"/>
              </a:rPr>
              <a:t>th</a:t>
            </a:r>
            <a:r>
              <a:rPr lang="en-US" sz="1800" i="0" dirty="0">
                <a:effectLst/>
                <a:latin typeface="TimesNewRoman"/>
              </a:rPr>
              <a:t> ed., 242).</a:t>
            </a:r>
            <a:endParaRPr lang="en-US" sz="1800" dirty="0">
              <a:effectLst/>
              <a:latin typeface="Arial,Italic"/>
            </a:endParaRPr>
          </a:p>
          <a:p>
            <a:r>
              <a:rPr lang="en-US" sz="1800" dirty="0">
                <a:effectLst/>
                <a:latin typeface="Arial,Italic"/>
              </a:rPr>
              <a:t>_____________</a:t>
            </a:r>
          </a:p>
          <a:p>
            <a:r>
              <a:rPr lang="en-US" sz="1800" dirty="0">
                <a:effectLst/>
                <a:latin typeface="Arial,Italic"/>
              </a:rPr>
              <a:t>"Are Works a Condition for Entering the Kingdom? </a:t>
            </a:r>
            <a:endParaRPr lang="en-US" dirty="0"/>
          </a:p>
          <a:p>
            <a:r>
              <a:rPr lang="en-US" sz="1800" dirty="0">
                <a:effectLst/>
                <a:latin typeface="TimesNewRoman"/>
              </a:rPr>
              <a:t>The New Testament includes 23 references to entering the kingdom, entering into “life,” seeking “life,” or seeking the kingdom. These passages, commonly called the “entry sayings,” are usually understood to refer to entrance into personal salvation either now or in the eschatological future. However, in many of these passages, entry into the kingdom or into “life” appears to be predicated on works. If the traditional idea that “the kingdom” always refers to individual salvation and that “entrance into the kingdom” always refers to “getting saved” or going to heaven when one dies is accepted, as Bill did, then there emerges an apparent conflict with the faith-alone gospel of the New Testament. </a:t>
            </a:r>
            <a:endParaRPr lang="en-US" dirty="0"/>
          </a:p>
          <a:p>
            <a:r>
              <a:rPr lang="en-US" sz="1800" dirty="0">
                <a:effectLst/>
                <a:latin typeface="TimesNewRoman"/>
              </a:rPr>
              <a:t>For example to “enter the kingdom” requires a righteousness that is greater than that of the scribes and Pharisees (Matthew 5:20). Those who enter the kingdom must do so through the path of discipleship, the narrow gate (Matthew 7:13, 14). In order to enter the kingdom, one must do the “will of the Father,” that is, obey the precepts taught in the Sermon on the Mount (Matthew 7:21). To “enter into life,” which is an equivalent phrase, one must deal radically with sin, reject it, and remove it from one’s lifestyle (Matthew 18:3, 9). To enter the kingdom, one must be “converted” (Matthew 18:3, 9). Jesus tells the rich young ruler that to “enter into life” (which he equates with entering the kingdom, v. 23) one must “keep the commandments” (Matthew 19:17). Strenuous moral effort is required if one is to enter the kingdom (Mark 10:24, “how hard”). </a:t>
            </a:r>
            <a:endParaRPr lang="en-US" sz="2800" dirty="0"/>
          </a:p>
          <a:p>
            <a:r>
              <a:rPr lang="en-US" sz="1800" dirty="0">
                <a:effectLst/>
                <a:latin typeface="TimesNewRoman"/>
              </a:rPr>
              <a:t>It should be obvious to any unbiased reader that the calls to enter the kingdom are conditioned upon works" (Joseph Dillow, </a:t>
            </a:r>
            <a:r>
              <a:rPr lang="en-US" sz="1800" i="1" dirty="0">
                <a:effectLst/>
                <a:latin typeface="TimesNewRoman"/>
              </a:rPr>
              <a:t>Final Destiny</a:t>
            </a:r>
            <a:r>
              <a:rPr lang="en-US" sz="1800" i="0" dirty="0">
                <a:effectLst/>
                <a:latin typeface="TimesNewRoman"/>
              </a:rPr>
              <a:t>, 4</a:t>
            </a:r>
            <a:r>
              <a:rPr lang="en-US" sz="1800" i="0" baseline="30000" dirty="0">
                <a:effectLst/>
                <a:latin typeface="TimesNewRoman"/>
              </a:rPr>
              <a:t>th</a:t>
            </a:r>
            <a:r>
              <a:rPr lang="en-US" sz="1800" i="0" dirty="0">
                <a:effectLst/>
                <a:latin typeface="TimesNewRoman"/>
              </a:rPr>
              <a:t> ed., 230-31).</a:t>
            </a:r>
            <a:endParaRPr lang="en-US" dirty="0"/>
          </a:p>
        </p:txBody>
      </p:sp>
    </p:spTree>
    <p:extLst>
      <p:ext uri="{BB962C8B-B14F-4D97-AF65-F5344CB8AC3E}">
        <p14:creationId xmlns:p14="http://schemas.microsoft.com/office/powerpoint/2010/main" val="21404481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Is this imputed righteousness? "</a:t>
            </a:r>
            <a:r>
              <a:rPr lang="en-US" sz="1800" dirty="0">
                <a:effectLst/>
                <a:latin typeface="TimesNewRoman"/>
              </a:rPr>
              <a:t>The factor causing most scholars to reject this view is that Matthew himself defines what he means by “righteousness.” The word “righteousness” in Matthew’s gospel never means “imputed righteousness.” In this sermon righteousness refers to ethical kingdom behavior as will be demonstrated in the following discussion</a:t>
            </a:r>
            <a:r>
              <a:rPr lang="en-US" sz="1800" i="0" dirty="0">
                <a:effectLst/>
                <a:latin typeface="TimesNewRoman"/>
              </a:rPr>
              <a:t>….</a:t>
            </a:r>
          </a:p>
          <a:p>
            <a:r>
              <a:rPr lang="en-US" sz="1800" i="0" dirty="0">
                <a:effectLst/>
                <a:latin typeface="TimesNewRoman"/>
              </a:rPr>
              <a:t>"</a:t>
            </a:r>
            <a:r>
              <a:rPr lang="en-US" sz="1800" dirty="0">
                <a:effectLst/>
                <a:latin typeface="TimesNewRoman"/>
              </a:rPr>
              <a:t>The view that most closely fits the immediate context is that the greater righteousness is the ethical behavior described in the Sermon on the Mount. This behavior is achieved by daily dependence upon Christ and reflects an inner attitude that complies with the spirit of the Law. When the Law is obeyed with this spirit, it leads to a kingdom way of living and higher status in the kingdom. The Pharisees had reduced Torah to external legalisms and specific acts of obedience.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NewRoman"/>
              </a:rPr>
              <a:t>Matthew is writing to a Jewish audience, an audience steeped in the Old Testament. Therefore, a starting place to understanding righteousness is their Scripture744 which speaks of righteousness in two ways. First, and fundamentally, they knew that their faith could be counted as righteousness, as the encounter with Abraham clearly explained (Genesis 15:6). That kind of righteousness led to personal salvation. But the Old Testament also spoke of righteousness as ethical behavior, just like Matthew does</a:t>
            </a:r>
            <a:r>
              <a:rPr lang="en-US" sz="1200" dirty="0">
                <a:effectLst/>
                <a:latin typeface="TimesNewRoman"/>
              </a:rPr>
              <a:t>"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233).</a:t>
            </a:r>
          </a:p>
        </p:txBody>
      </p:sp>
    </p:spTree>
    <p:extLst>
      <p:ext uri="{BB962C8B-B14F-4D97-AF65-F5344CB8AC3E}">
        <p14:creationId xmlns:p14="http://schemas.microsoft.com/office/powerpoint/2010/main" val="15699274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a:t>
            </a:r>
            <a:r>
              <a:rPr lang="en-US" sz="1800" dirty="0">
                <a:effectLst/>
                <a:latin typeface="TimesNewRoman"/>
              </a:rPr>
              <a:t>Entering the kingdom now involves entering into an aspect of the future kingdom available under the New Covenant, a new way of life now, a rich way of living before God by means of the Spirit" (Joseph Dillow, </a:t>
            </a:r>
            <a:r>
              <a:rPr lang="en-US" sz="1800" i="1" dirty="0">
                <a:effectLst/>
                <a:latin typeface="TimesNewRoman"/>
              </a:rPr>
              <a:t>Final Destiny</a:t>
            </a:r>
            <a:r>
              <a:rPr lang="en-US" sz="1800" i="0" dirty="0">
                <a:effectLst/>
                <a:latin typeface="TimesNewRoman"/>
              </a:rPr>
              <a:t>, 4</a:t>
            </a:r>
            <a:r>
              <a:rPr lang="en-US" sz="1800" i="0" baseline="30000" dirty="0">
                <a:effectLst/>
                <a:latin typeface="TimesNewRoman"/>
              </a:rPr>
              <a:t>th</a:t>
            </a:r>
            <a:r>
              <a:rPr lang="en-US" sz="1800" i="0" dirty="0">
                <a:effectLst/>
                <a:latin typeface="TimesNewRoman"/>
              </a:rPr>
              <a:t> ed., 254).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dirty="0">
                <a:effectLst/>
                <a:latin typeface="TimesNewRoman"/>
              </a:rPr>
              <a:t>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dirty="0">
                <a:effectLst/>
                <a:latin typeface="TimesNewRoman"/>
              </a:rPr>
              <a:t>Footnote </a:t>
            </a:r>
            <a:r>
              <a:rPr lang="en-US" sz="1800" dirty="0">
                <a:effectLst/>
                <a:latin typeface="TimesNewRoman"/>
              </a:rPr>
              <a:t>731: "The “entry sayings” refer to these phrases: (1) “enter the kingdom of heaven” (Matthew 5:20; 7:21; 18:3; 19:23, 24; 23:13; Mark 9:47; 10:15, 25; Luke 18:17, 24, 25; John 3:5; Acts 14:22); (2) “entering into life” (Matthew 18:8, 9; 19:17; Mark 9:43; (3) “seeking life” (Luke 17:33; Romans 2:7); (4) “seeking the kingdom” (Matthew 6:33; 13:45; Luke 12:31). These seem to be parallel and explain one another" (Dillow, 230).</a:t>
            </a:r>
            <a:endParaRPr lang="en-US" dirty="0"/>
          </a:p>
        </p:txBody>
      </p:sp>
    </p:spTree>
    <p:extLst>
      <p:ext uri="{BB962C8B-B14F-4D97-AF65-F5344CB8AC3E}">
        <p14:creationId xmlns:p14="http://schemas.microsoft.com/office/powerpoint/2010/main" val="25885076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charset="0"/>
                <a:ea typeface="ＭＳ Ｐゴシック" charset="0"/>
                <a:cs typeface="ＭＳ Ｐゴシック" charset="0"/>
              </a:rPr>
              <a:t>"</a:t>
            </a:r>
            <a:r>
              <a:rPr lang="en-US" sz="1200" dirty="0">
                <a:effectLst/>
                <a:latin typeface="TimesNewRoman"/>
              </a:rPr>
              <a:t>Jesus tells the rich young ruler that to “enter into life” (which he equates with entering the kingdom, v. 23) one must “keep the commandments” (Matthew 19:17)…</a:t>
            </a:r>
            <a:endParaRPr lang="en-US" sz="1800" dirty="0"/>
          </a:p>
          <a:p>
            <a:r>
              <a:rPr lang="en-US" sz="1200" dirty="0">
                <a:effectLst/>
                <a:latin typeface="TimesNewRoman"/>
              </a:rPr>
              <a:t>It should be obvious to any unbiased reader that the calls to enter the kingdom are conditioned upon works"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231).</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00452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BE-02-Exodus-52</a:t>
            </a:r>
          </a:p>
          <a:p>
            <a:r>
              <a:rPr lang="en-US" dirty="0"/>
              <a:t>OS-02-Exodus-70</a:t>
            </a:r>
          </a:p>
          <a:p>
            <a:r>
              <a:rPr lang="en-US" dirty="0"/>
              <a:t>SA-15-Inheritance-6</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When we "do wrong" do we then not have salvation? Are we saved by faith plus not "doing wrong"? No, this verse does not show the requirements for salvation. It warns believers that sin keeps us from inheriting rewards after salvation. </a:t>
            </a:r>
          </a:p>
        </p:txBody>
      </p:sp>
    </p:spTree>
    <p:extLst>
      <p:ext uri="{BB962C8B-B14F-4D97-AF65-F5344CB8AC3E}">
        <p14:creationId xmlns:p14="http://schemas.microsoft.com/office/powerpoint/2010/main" val="42180016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Being greedy doesn't keep one from maintaining salvation. It keeps us from entering into a rich experience of life with Christ—that is, sin keeps us from fully appreciating our reward.</a:t>
            </a:r>
          </a:p>
        </p:txBody>
      </p:sp>
    </p:spTree>
    <p:extLst>
      <p:ext uri="{BB962C8B-B14F-4D97-AF65-F5344CB8AC3E}">
        <p14:creationId xmlns:p14="http://schemas.microsoft.com/office/powerpoint/2010/main" val="21269911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indent="0">
              <a:buNone/>
            </a:pPr>
            <a:r>
              <a:rPr lang="en-US" sz="1200" kern="1200" dirty="0">
                <a:solidFill>
                  <a:schemeClr val="tx1"/>
                </a:solidFill>
                <a:effectLst/>
                <a:latin typeface="+mn-lt"/>
                <a:ea typeface="+mn-ea"/>
                <a:cs typeface="+mn-cs"/>
              </a:rPr>
              <a:t>Rick Griffith, Eschatology notes, 189</a:t>
            </a:r>
          </a:p>
          <a:p>
            <a:pPr marL="0" indent="0">
              <a:buNone/>
            </a:pPr>
            <a:r>
              <a:rPr lang="en-US" sz="1200" kern="1200" dirty="0">
                <a:solidFill>
                  <a:schemeClr val="tx1"/>
                </a:solidFill>
                <a:effectLst/>
                <a:latin typeface="+mn-lt"/>
                <a:ea typeface="+mn-ea"/>
                <a:cs typeface="+mn-cs"/>
              </a:rPr>
              <a:t>2. What is the nature of the heavenly rewards?  What will these rewards be like?</a:t>
            </a:r>
          </a:p>
          <a:p>
            <a:pPr marL="228600" indent="-228600">
              <a:buAutoNum type="arabicPeriod" startAt="2"/>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	Rewards of Possession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Five crowns (</a:t>
            </a:r>
            <a:r>
              <a:rPr lang="en-US" sz="1200" i="1" kern="1200" dirty="0">
                <a:solidFill>
                  <a:schemeClr val="tx1"/>
                </a:solidFill>
                <a:effectLst/>
                <a:latin typeface="+mn-lt"/>
                <a:ea typeface="+mn-ea"/>
                <a:cs typeface="+mn-cs"/>
              </a:rPr>
              <a:t>stephanos</a:t>
            </a:r>
            <a:r>
              <a:rPr lang="en-US" sz="1200" kern="1200" dirty="0">
                <a:solidFill>
                  <a:schemeClr val="tx1"/>
                </a:solidFill>
                <a:effectLst/>
                <a:latin typeface="+mn-lt"/>
                <a:ea typeface="+mn-ea"/>
                <a:cs typeface="+mn-cs"/>
              </a:rPr>
              <a:t>) are noted as personal possessions in heaven (cf. p. 76).  These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crowns are not kingly crowns (</a:t>
            </a:r>
            <a:r>
              <a:rPr lang="en-US" sz="1200" i="1" kern="1200" dirty="0">
                <a:solidFill>
                  <a:schemeClr val="tx1"/>
                </a:solidFill>
                <a:effectLst/>
                <a:latin typeface="+mn-lt"/>
                <a:ea typeface="+mn-ea"/>
                <a:cs typeface="+mn-cs"/>
              </a:rPr>
              <a:t>diadems</a:t>
            </a:r>
            <a:r>
              <a:rPr lang="en-US" sz="1200" kern="1200" dirty="0">
                <a:solidFill>
                  <a:schemeClr val="tx1"/>
                </a:solidFill>
                <a:effectLst/>
                <a:latin typeface="+mn-lt"/>
                <a:ea typeface="+mn-ea"/>
                <a:cs typeface="+mn-cs"/>
              </a:rPr>
              <a:t>) but victor’s wreaths made of vines or leaves (or even gold and silver in the form of a garland or wreath):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marL="228600" indent="-228600">
              <a:buAutoNum type="alphaLcParenR"/>
            </a:pPr>
            <a:r>
              <a:rPr lang="en-US" sz="1200" kern="1200" dirty="0">
                <a:solidFill>
                  <a:schemeClr val="tx1"/>
                </a:solidFill>
                <a:effectLst/>
                <a:latin typeface="+mn-lt"/>
                <a:ea typeface="+mn-ea"/>
                <a:cs typeface="+mn-cs"/>
              </a:rPr>
              <a:t>An </a:t>
            </a:r>
            <a:r>
              <a:rPr lang="en-US" sz="1200" i="1" kern="1200" dirty="0">
                <a:solidFill>
                  <a:schemeClr val="tx1"/>
                </a:solidFill>
                <a:effectLst/>
                <a:latin typeface="+mn-lt"/>
                <a:ea typeface="+mn-ea"/>
                <a:cs typeface="+mn-cs"/>
              </a:rPr>
              <a:t>incorruptible crown</a:t>
            </a:r>
            <a:r>
              <a:rPr lang="en-US" sz="1200" kern="1200" dirty="0">
                <a:solidFill>
                  <a:schemeClr val="tx1"/>
                </a:solidFill>
                <a:effectLst/>
                <a:latin typeface="+mn-lt"/>
                <a:ea typeface="+mn-ea"/>
                <a:cs typeface="+mn-cs"/>
              </a:rPr>
              <a:t> is for those who master their flesh (1 Cor. 9:25).</a:t>
            </a:r>
            <a:endParaRPr lang="en-SG" sz="1200" kern="1200" dirty="0">
              <a:solidFill>
                <a:schemeClr val="tx1"/>
              </a:solidFill>
              <a:effectLst/>
              <a:latin typeface="+mn-lt"/>
              <a:ea typeface="+mn-ea"/>
              <a:cs typeface="+mn-cs"/>
            </a:endParaRPr>
          </a:p>
          <a:p>
            <a:pPr marL="228600" indent="-228600">
              <a:buAutoNum type="alphaLcParenR" startAt="2"/>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hope or joy</a:t>
            </a:r>
            <a:r>
              <a:rPr lang="en-US" sz="1200" kern="1200" dirty="0">
                <a:solidFill>
                  <a:schemeClr val="tx1"/>
                </a:solidFill>
                <a:effectLst/>
                <a:latin typeface="+mn-lt"/>
                <a:ea typeface="+mn-ea"/>
                <a:cs typeface="+mn-cs"/>
              </a:rPr>
              <a:t> is for those who bore fruit in others’ lives for Christ (1 Thess. 2:19).  This is sometimes called the soul-winner’s crown.</a:t>
            </a:r>
            <a:endParaRPr lang="en-SG" sz="1200" kern="1200" dirty="0">
              <a:solidFill>
                <a:schemeClr val="tx1"/>
              </a:solidFill>
              <a:effectLst/>
              <a:latin typeface="+mn-lt"/>
              <a:ea typeface="+mn-ea"/>
              <a:cs typeface="+mn-cs"/>
            </a:endParaRPr>
          </a:p>
          <a:p>
            <a:pPr marL="228600" indent="-228600">
              <a:buAutoNum type="alphaLcParenR" startAt="3"/>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life</a:t>
            </a:r>
            <a:r>
              <a:rPr lang="en-US" sz="1200" kern="1200" dirty="0">
                <a:solidFill>
                  <a:schemeClr val="tx1"/>
                </a:solidFill>
                <a:effectLst/>
                <a:latin typeface="+mn-lt"/>
                <a:ea typeface="+mn-ea"/>
                <a:cs typeface="+mn-cs"/>
              </a:rPr>
              <a:t> is for believers who patiently endure trials and suffering (James 1:12; Rev. 2:10).</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glory</a:t>
            </a:r>
            <a:r>
              <a:rPr lang="en-US" sz="1200" kern="1200" dirty="0">
                <a:solidFill>
                  <a:schemeClr val="tx1"/>
                </a:solidFill>
                <a:effectLst/>
                <a:latin typeface="+mn-lt"/>
                <a:ea typeface="+mn-ea"/>
                <a:cs typeface="+mn-cs"/>
              </a:rPr>
              <a:t> rewards spiritual shepherds who feed the flock (1 Pet. 5:4).</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righteousness</a:t>
            </a:r>
            <a:r>
              <a:rPr lang="en-US" sz="1200" kern="1200" dirty="0">
                <a:solidFill>
                  <a:schemeClr val="tx1"/>
                </a:solidFill>
                <a:effectLst/>
                <a:latin typeface="+mn-lt"/>
                <a:ea typeface="+mn-ea"/>
                <a:cs typeface="+mn-cs"/>
              </a:rPr>
              <a:t> is for one longing for Christ’s return (2 Tim. 4:8).</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Rewards of Responsibility (cf. W. A. Criswell and Paige Patterson, </a:t>
            </a:r>
            <a:r>
              <a:rPr lang="en-US" sz="1200" i="1" kern="1200" dirty="0">
                <a:solidFill>
                  <a:schemeClr val="tx1"/>
                </a:solidFill>
                <a:effectLst/>
                <a:latin typeface="+mn-lt"/>
                <a:ea typeface="+mn-ea"/>
                <a:cs typeface="+mn-cs"/>
              </a:rPr>
              <a:t>Heaven</a:t>
            </a:r>
            <a:r>
              <a:rPr lang="en-US" sz="1200" kern="1200" dirty="0">
                <a:solidFill>
                  <a:schemeClr val="tx1"/>
                </a:solidFill>
                <a:effectLst/>
                <a:latin typeface="+mn-lt"/>
                <a:ea typeface="+mn-ea"/>
                <a:cs typeface="+mn-cs"/>
              </a:rPr>
              <a:t>, 208-14)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 Luke 19:11-27 (Parable of the Ten Minas) Jesus taught that before going on a journey, a nobleman gave each of his ten servants the same amount of money—one mina each.  Upon returning, the master rewarded each accordingly with differing degrees of responsibility based on their faithfulness.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Matthew 25:14-30  (Parable of the Talents) records a similar story, except each man received a different amount of money to invest for his master (the one who buried his master’s money depicts an unsaved man, v. 30).  This parable also depicts varying degrees of reward: “His master replied, ‘Well done, good and faithful servant!   You have been faithful with a few things; I will put you in charge of many things.  Come and share your master’s happiness’” (v. 21).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We too often view ownership as sinful, though this is not scriptural.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As joint-heirs with Christ (Rom. 8:17; Heb. 1:2), we own what He owns!  This is joint-ownership in a communal sense but “to deny private property inevitably ends in denying privacy” (Gilmore, 302) much like the mystical idea of blending into the “Total One.”  Ownership in heaven will not include the sinful possessiveness of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We have a heavenly inheritance which is “imperishable and undefiled, and will not fade away, reserved in heaven for you” (1 Pet. 1:4 NASB).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However, a recent article argues against levels of reward (Craig L. Blomberg, “Degrees of Reward in the Kingdom of Heaven?” </a:t>
            </a:r>
            <a:r>
              <a:rPr lang="en-US" sz="1200" i="1" kern="1200" dirty="0">
                <a:solidFill>
                  <a:schemeClr val="tx1"/>
                </a:solidFill>
                <a:effectLst/>
                <a:latin typeface="+mn-lt"/>
                <a:ea typeface="+mn-ea"/>
                <a:cs typeface="+mn-cs"/>
              </a:rPr>
              <a:t>Journal of the Evangelical Theological Society</a:t>
            </a:r>
            <a:r>
              <a:rPr lang="en-US" sz="1200" kern="1200" dirty="0">
                <a:solidFill>
                  <a:schemeClr val="tx1"/>
                </a:solidFill>
                <a:effectLst/>
                <a:latin typeface="+mn-lt"/>
                <a:ea typeface="+mn-ea"/>
                <a:cs typeface="+mn-cs"/>
              </a:rPr>
              <a:t> 35 [June 1992]: 159-72).  He provides some interesting thoughts: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vineyard worker parable teaches that each worker received the same pay no matter how long he worked (Matt. 20:1-16).  This teaches that all believers are rewarded equally since all receive pay by grace.  The ending, “the last shall be first, and the first, last” (v. 16), means that all positions in heaven are interchangeable.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Do they indeed receive pay by grace?  In each case the pay was for work, not faith.  The main point that “the last shall be first, and the first, last” (v. 16) may better indicate that God’s system of ranking people in heaven differs from that which man uses on earth.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Scholars do not agree on the form these differing heavenly rewards will take.  Suggestions include capacity for service, added responsibilities, degree of bliss, possessions, and an enriched relationship with God.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Our ignorance of the type of reward does not deny its existence (see preceding discussion for more details on types of reward).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If heaven is perfection, how can there be varying degrees of perfection?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This may seem inappropriate from our vantage point since we are not God, but he has made many perfect things which differ in quality even in our present world.  For example, plants are perfectly made yet less durable than jewels.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Blomberg considers passages generally used to teach rewards not convincing.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The crown passages speak of the reward of eternal life itself, not something in addition to it (1 Cor. 9:25; 1 Thess. 2:19; 2 Tim. 4:8; Jas. 1:12; 1 Pet. 5:4).  [But this does not seem to be the normal reading of each passage.]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texts about those who are the “least” or “greatest” relate only to the “present aspects of the kingdom” (Matt. 5:19; 11:11; 18:4; Mark 9:34-35; Luke 9:48).  [No, for people here are compared with the least of the people there.]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quality of each man’s work and their rewards (1 Cor. 3:11-15) relates to degree of shame or satisfaction at the judgment (cf. 1 John 2:28), not the lasting results of it which persist for all time in an everlasting hierarchy.  [Even this is not correct, since verse 14 declares that “if what he has built survives, he will receive his reward.”  It is true that the nature of the reward is not stated, so the belief that it is merely momentary satisfaction may be true or false—no one knows.  However, 2 Corinthians 5:10 does indicate that each will be judged for his deeds and “will receive what is due him.”]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arguments of Blomberg should be considered.  This article is worth reading.  Perhaps we need to re-evaluate long-held views in this area.</a:t>
            </a:r>
            <a:endParaRPr lang="en-SG" sz="1200" kern="1200" dirty="0">
              <a:solidFill>
                <a:schemeClr val="tx1"/>
              </a:solidFill>
              <a:effectLst/>
              <a:latin typeface="+mn-lt"/>
              <a:ea typeface="+mn-ea"/>
              <a:cs typeface="+mn-cs"/>
            </a:endParaRPr>
          </a:p>
          <a:p>
            <a:pPr algn="l" rtl="1"/>
            <a:r>
              <a:rPr lang="en-US" dirty="0">
                <a:cs typeface="ＭＳ Ｐゴシック" charset="0"/>
              </a:rPr>
              <a:t>______________</a:t>
            </a:r>
          </a:p>
          <a:p>
            <a:r>
              <a:rPr lang="en-US" sz="1200" kern="1200" dirty="0">
                <a:solidFill>
                  <a:schemeClr val="tx1"/>
                </a:solidFill>
                <a:effectLst/>
                <a:latin typeface="+mn-lt"/>
                <a:ea typeface="+mn-ea"/>
                <a:cs typeface="+mn-cs"/>
              </a:rPr>
              <a:t>Common-269</a:t>
            </a:r>
          </a:p>
          <a:p>
            <a:r>
              <a:rPr lang="en-US" sz="1200" kern="1200" dirty="0">
                <a:solidFill>
                  <a:schemeClr val="tx1"/>
                </a:solidFill>
                <a:effectLst/>
                <a:latin typeface="+mn-lt"/>
                <a:ea typeface="+mn-ea"/>
                <a:cs typeface="+mn-cs"/>
              </a:rPr>
              <a:t>BE-04-Numbers-183</a:t>
            </a:r>
          </a:p>
          <a:p>
            <a:pPr marL="0" indent="0">
              <a:buNone/>
            </a:pPr>
            <a:r>
              <a:rPr lang="en-US" sz="1200" kern="1200" dirty="0">
                <a:solidFill>
                  <a:schemeClr val="tx1"/>
                </a:solidFill>
                <a:effectLst/>
                <a:latin typeface="+mn-lt"/>
                <a:ea typeface="+mn-ea"/>
                <a:cs typeface="+mn-cs"/>
              </a:rPr>
              <a:t>OP-04-Numbers-183</a:t>
            </a:r>
            <a:endParaRPr lang="en-US" dirty="0">
              <a:cs typeface="ＭＳ Ｐゴシック" charset="0"/>
            </a:endParaRPr>
          </a:p>
          <a:p>
            <a:pPr marL="0" marR="0" lvl="0" indent="0" algn="l"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cs typeface="ＭＳ Ｐゴシック" charset="0"/>
              </a:rPr>
              <a:t>OS-04-Numbers-269</a:t>
            </a:r>
          </a:p>
          <a:p>
            <a:pPr marL="0" marR="0" lvl="0" indent="0" algn="l"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NS-19-Hebrews-68</a:t>
            </a:r>
          </a:p>
          <a:p>
            <a:pPr marL="0" marR="0" lvl="0" indent="0" algn="l"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atin typeface="Times New Roman" charset="0"/>
                <a:ea typeface="ＭＳ Ｐゴシック" charset="0"/>
                <a:cs typeface="ＭＳ Ｐゴシック" charset="0"/>
              </a:rPr>
              <a:t>SA-15-Inheritance-65</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67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sz="1200" kern="1200" dirty="0">
                <a:solidFill>
                  <a:schemeClr val="tx1"/>
                </a:solidFill>
                <a:effectLst/>
                <a:latin typeface="+mn-lt"/>
                <a:ea typeface="+mn-ea"/>
                <a:cs typeface="+mn-cs"/>
              </a:rPr>
              <a:t>[The privilege to rule with Jesus is reserved for the faithful.]</a:t>
            </a:r>
          </a:p>
        </p:txBody>
      </p:sp>
    </p:spTree>
    <p:extLst>
      <p:ext uri="{BB962C8B-B14F-4D97-AF65-F5344CB8AC3E}">
        <p14:creationId xmlns:p14="http://schemas.microsoft.com/office/powerpoint/2010/main" val="41114862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the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a:p>
            <a:r>
              <a:rPr lang="en-US" dirty="0">
                <a:latin typeface="Times New Roman" charset="0"/>
                <a:ea typeface="ＭＳ Ｐゴシック" charset="0"/>
                <a:cs typeface="ＭＳ Ｐゴシック" charset="0"/>
              </a:rPr>
              <a:t>_______________</a:t>
            </a:r>
          </a:p>
          <a:p>
            <a:r>
              <a:rPr lang="en-US" dirty="0">
                <a:latin typeface="Times New Roman" charset="0"/>
                <a:ea typeface="ＭＳ Ｐゴシック" charset="0"/>
                <a:cs typeface="ＭＳ Ｐゴシック" charset="0"/>
              </a:rPr>
              <a:t>NP-02-Inheritance NT Summary-23</a:t>
            </a:r>
          </a:p>
          <a:p>
            <a:r>
              <a:rPr lang="en-US" dirty="0">
                <a:latin typeface="Times New Roman" charset="0"/>
                <a:ea typeface="ＭＳ Ｐゴシック" charset="0"/>
                <a:cs typeface="ＭＳ Ｐゴシック" charset="0"/>
              </a:rPr>
              <a:t>NS-27-Rev2-slide 6</a:t>
            </a:r>
          </a:p>
          <a:p>
            <a:r>
              <a:rPr lang="en-US" dirty="0">
                <a:latin typeface="Times New Roman" charset="0"/>
                <a:ea typeface="ＭＳ Ｐゴシック" charset="0"/>
                <a:cs typeface="ＭＳ Ｐゴシック" charset="0"/>
              </a:rPr>
              <a:t>SA-15-Inheritance-69</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9573189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5140200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E6AA23-D1A1-EA42-AF30-26BFA04CA62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392035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073F9B7-95CB-E942-8523-8C57416E2699}"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50562" name="Rectangle 2"/>
          <p:cNvSpPr>
            <a:spLocks noGrp="1" noRot="1" noChangeAspect="1" noChangeArrowheads="1" noTextEdit="1"/>
          </p:cNvSpPr>
          <p:nvPr>
            <p:ph type="sldImg"/>
          </p:nvPr>
        </p:nvSpPr>
        <p:spPr>
          <a:ln/>
        </p:spPr>
      </p:sp>
      <p:sp>
        <p:nvSpPr>
          <p:cNvPr id="4505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how did God defeat the superpower of the day and bring Israel out of Egypt?)</a:t>
            </a:r>
          </a:p>
          <a:p>
            <a:pPr eaLnBrk="1" hangingPunct="1"/>
            <a:endParaRPr lang="zh-CN" altLang="en-US" dirty="0">
              <a:latin typeface="Times New Roman" charset="0"/>
            </a:endParaRPr>
          </a:p>
        </p:txBody>
      </p:sp>
    </p:spTree>
    <p:extLst>
      <p:ext uri="{BB962C8B-B14F-4D97-AF65-F5344CB8AC3E}">
        <p14:creationId xmlns:p14="http://schemas.microsoft.com/office/powerpoint/2010/main" val="8491437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40858817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921468-4159-074B-90CB-5A9117AB9E3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9C1BFF-C656-4742-92FB-679E2A2E303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F3E285F-C29F-6D4E-883E-74E6F5DAAB6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954922-BA53-EF41-861C-EEA237D863B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944B28-7F30-DA49-97B1-D3C3D68877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F6B80C-2F37-BB41-B64D-C176BAD5CCE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Slide Image Placeholder 1"/>
          <p:cNvSpPr>
            <a:spLocks noGrp="1" noRot="1" noChangeAspect="1"/>
          </p:cNvSpPr>
          <p:nvPr>
            <p:ph type="sldImg"/>
          </p:nvPr>
        </p:nvSpPr>
        <p:spPr>
          <a:ln/>
        </p:spPr>
      </p:sp>
      <p:sp>
        <p:nvSpPr>
          <p:cNvPr id="8202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202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626EF6-0E2E-5F4B-ADBF-E7249DB77FD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F60E32-1191-E043-BCA7-A0AB5AA71693}"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rPr>
              <a:t>Israelites were saved from sin also by doing what seemed silly.</a:t>
            </a:r>
          </a:p>
          <a:p>
            <a:pPr eaLnBrk="1" hangingPunct="1"/>
            <a:r>
              <a:rPr lang="en-US" altLang="zh-CN" dirty="0">
                <a:latin typeface="Times New Roman" charset="0"/>
              </a:rPr>
              <a:t>God commanded blood on the doorposts (Exodus 12:13).</a:t>
            </a:r>
          </a:p>
          <a:p>
            <a:pPr eaLnBrk="1" hangingPunct="1"/>
            <a:endParaRPr lang="zh-CN" altLang="en-US" dirty="0">
              <a:latin typeface="Times New Roman" charset="0"/>
            </a:endParaRPr>
          </a:p>
        </p:txBody>
      </p:sp>
    </p:spTree>
    <p:extLst>
      <p:ext uri="{BB962C8B-B14F-4D97-AF65-F5344CB8AC3E}">
        <p14:creationId xmlns:p14="http://schemas.microsoft.com/office/powerpoint/2010/main" val="11608178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E6AA23-D1A1-EA42-AF30-26BFA04CA62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92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sz="1200" kern="1200" dirty="0">
                <a:solidFill>
                  <a:schemeClr val="tx1"/>
                </a:solidFill>
                <a:effectLst/>
                <a:latin typeface="+mn-lt"/>
                <a:ea typeface="+mn-ea"/>
                <a:cs typeface="+mn-cs"/>
              </a:rPr>
              <a:t>[Apostates will be saved but not rewarded.]</a:t>
            </a:r>
          </a:p>
        </p:txBody>
      </p:sp>
    </p:spTree>
    <p:extLst>
      <p:ext uri="{BB962C8B-B14F-4D97-AF65-F5344CB8AC3E}">
        <p14:creationId xmlns:p14="http://schemas.microsoft.com/office/powerpoint/2010/main" val="31233320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907AD4-1815-E043-884E-ECC37CCF6CF2}"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rPr>
              <a:t>They did this seemingly silly act by faith (Heb 11:28).</a:t>
            </a:r>
          </a:p>
          <a:p>
            <a:pPr eaLnBrk="1" hangingPunct="1"/>
            <a:endParaRPr lang="zh-CN" altLang="en-US" dirty="0">
              <a:latin typeface="Times New Roman" charset="0"/>
            </a:endParaRPr>
          </a:p>
        </p:txBody>
      </p:sp>
    </p:spTree>
    <p:extLst>
      <p:ext uri="{BB962C8B-B14F-4D97-AF65-F5344CB8AC3E}">
        <p14:creationId xmlns:p14="http://schemas.microsoft.com/office/powerpoint/2010/main" val="217191023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415949-F90B-2D46-A552-2B7F90A95D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9CDB00-873C-AD43-8467-36005EE8448A}"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1555" name="Rectangle 2"/>
          <p:cNvSpPr>
            <a:spLocks noGrp="1" noRot="1" noChangeAspect="1" noChangeArrowheads="1"/>
          </p:cNvSpPr>
          <p:nvPr>
            <p:ph type="sldImg"/>
          </p:nvPr>
        </p:nvSpPr>
        <p:spPr>
          <a:xfrm>
            <a:off x="1103313" y="674688"/>
            <a:ext cx="4603750" cy="3452812"/>
          </a:xfrm>
          <a:solidFill>
            <a:srgbClr val="FFFFFF"/>
          </a:solidFill>
          <a:ln/>
        </p:spPr>
      </p:sp>
      <p:sp>
        <p:nvSpPr>
          <p:cNvPr id="151556"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ndParaRPr>
          </a:p>
        </p:txBody>
      </p:sp>
    </p:spTree>
    <p:extLst>
      <p:ext uri="{BB962C8B-B14F-4D97-AF65-F5344CB8AC3E}">
        <p14:creationId xmlns:p14="http://schemas.microsoft.com/office/powerpoint/2010/main" val="2710579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94E197-464C-1D45-A30A-02BCBE622C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93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C6276A-CA3D-2442-BDF8-BAAD9349265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http://corinth.sas.upenn.edu/schola.html</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57F62D-978A-5744-910D-F179481F00E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56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A29D18-5CDE-3C4C-BD27-D33B7D6E63D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5652" name="Rectangle 2"/>
          <p:cNvSpPr>
            <a:spLocks noGrp="1" noRot="1" noChangeAspect="1" noChangeArrowheads="1" noTextEdit="1"/>
          </p:cNvSpPr>
          <p:nvPr>
            <p:ph type="sldImg"/>
          </p:nvPr>
        </p:nvSpPr>
        <p:spPr>
          <a:solidFill>
            <a:srgbClr val="FFFFFF"/>
          </a:solidFill>
          <a:ln/>
        </p:spPr>
      </p:sp>
      <p:sp>
        <p:nvSpPr>
          <p:cNvPr id="15565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6437331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78C98D-6E09-5E4B-A752-DD3BCE75C5A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89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D46D00-879A-F247-805F-B539719475E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19251532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4603F8-2316-7646-88D3-2D7964B940FD}"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6915" name="Rectangle 2"/>
          <p:cNvSpPr>
            <a:spLocks noGrp="1" noRot="1" noChangeAspect="1" noChangeArrowheads="1"/>
          </p:cNvSpPr>
          <p:nvPr>
            <p:ph type="sldImg"/>
          </p:nvPr>
        </p:nvSpPr>
        <p:spPr>
          <a:xfrm>
            <a:off x="1103313" y="676275"/>
            <a:ext cx="4603750" cy="3452813"/>
          </a:xfrm>
          <a:solidFill>
            <a:srgbClr val="FFFFFF"/>
          </a:solidFill>
          <a:ln/>
        </p:spPr>
      </p:sp>
      <p:sp>
        <p:nvSpPr>
          <p:cNvPr id="166916"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Arial" charset="0"/>
            </a:endParaRPr>
          </a:p>
        </p:txBody>
      </p:sp>
    </p:spTree>
    <p:extLst>
      <p:ext uri="{BB962C8B-B14F-4D97-AF65-F5344CB8AC3E}">
        <p14:creationId xmlns:p14="http://schemas.microsoft.com/office/powerpoint/2010/main" val="4370431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9AC0F-C45B-0B45-9B4A-080FBD48824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8304219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9AC0F-C45B-0B45-9B4A-080FBD48824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4312146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4264419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1898450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lvl1pPr>
          </a:lstStyle>
          <a:p>
            <a:pPr>
              <a:defRPr/>
            </a:pPr>
            <a:fld id="{66CC99D8-DCE3-ED41-96F5-5B833DABFD10}" type="slidenum">
              <a:rPr lang="zh-CN" altLang="en-US"/>
              <a:pPr>
                <a:defRPr/>
              </a:pPr>
              <a:t>‹#›</a:t>
            </a:fld>
            <a:endParaRPr lang="en-US" altLang="zh-CN"/>
          </a:p>
        </p:txBody>
      </p:sp>
    </p:spTree>
    <p:extLst>
      <p:ext uri="{BB962C8B-B14F-4D97-AF65-F5344CB8AC3E}">
        <p14:creationId xmlns:p14="http://schemas.microsoft.com/office/powerpoint/2010/main" val="18205392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7ED3FE42-D008-9845-9DF8-D469C3372B82}" type="slidenum">
              <a:rPr lang="zh-CN" altLang="en-US"/>
              <a:pPr>
                <a:defRPr/>
              </a:pPr>
              <a:t>‹#›</a:t>
            </a:fld>
            <a:endParaRPr lang="en-US" altLang="zh-CN"/>
          </a:p>
        </p:txBody>
      </p:sp>
    </p:spTree>
    <p:extLst>
      <p:ext uri="{BB962C8B-B14F-4D97-AF65-F5344CB8AC3E}">
        <p14:creationId xmlns:p14="http://schemas.microsoft.com/office/powerpoint/2010/main" val="32093804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FA5FEF8-047A-0041-BDF8-CC8A8ABF0A9A}" type="slidenum">
              <a:rPr lang="zh-CN" altLang="en-US"/>
              <a:pPr>
                <a:defRPr/>
              </a:pPr>
              <a:t>‹#›</a:t>
            </a:fld>
            <a:endParaRPr lang="en-US" altLang="zh-CN"/>
          </a:p>
        </p:txBody>
      </p:sp>
    </p:spTree>
    <p:extLst>
      <p:ext uri="{BB962C8B-B14F-4D97-AF65-F5344CB8AC3E}">
        <p14:creationId xmlns:p14="http://schemas.microsoft.com/office/powerpoint/2010/main" val="28283990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3A68D18-48F6-5844-86EB-0E95D1F10E15}" type="slidenum">
              <a:rPr lang="zh-CN" altLang="en-US"/>
              <a:pPr>
                <a:defRPr/>
              </a:pPr>
              <a:t>‹#›</a:t>
            </a:fld>
            <a:endParaRPr lang="en-US" altLang="zh-CN"/>
          </a:p>
        </p:txBody>
      </p:sp>
    </p:spTree>
    <p:extLst>
      <p:ext uri="{BB962C8B-B14F-4D97-AF65-F5344CB8AC3E}">
        <p14:creationId xmlns:p14="http://schemas.microsoft.com/office/powerpoint/2010/main" val="15883028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3A88B8EC-A1E3-8A41-85B9-F125DC2EA205}" type="slidenum">
              <a:rPr lang="zh-CN" altLang="en-US"/>
              <a:pPr>
                <a:defRPr/>
              </a:pPr>
              <a:t>‹#›</a:t>
            </a:fld>
            <a:endParaRPr lang="en-US" altLang="zh-CN"/>
          </a:p>
        </p:txBody>
      </p:sp>
    </p:spTree>
    <p:extLst>
      <p:ext uri="{BB962C8B-B14F-4D97-AF65-F5344CB8AC3E}">
        <p14:creationId xmlns:p14="http://schemas.microsoft.com/office/powerpoint/2010/main" val="13017961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A05146C0-8182-2A45-8BA7-1C9FF273DB85}" type="slidenum">
              <a:rPr lang="zh-CN" altLang="en-US"/>
              <a:pPr>
                <a:defRPr/>
              </a:pPr>
              <a:t>‹#›</a:t>
            </a:fld>
            <a:endParaRPr lang="en-US" altLang="zh-CN"/>
          </a:p>
        </p:txBody>
      </p:sp>
    </p:spTree>
    <p:extLst>
      <p:ext uri="{BB962C8B-B14F-4D97-AF65-F5344CB8AC3E}">
        <p14:creationId xmlns:p14="http://schemas.microsoft.com/office/powerpoint/2010/main" val="6414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84F1359E-3989-7543-B7B5-A8D4943EF7FA}" type="slidenum">
              <a:rPr lang="zh-CN" altLang="en-US"/>
              <a:pPr>
                <a:defRPr/>
              </a:pPr>
              <a:t>‹#›</a:t>
            </a:fld>
            <a:endParaRPr lang="en-US" altLang="zh-CN"/>
          </a:p>
        </p:txBody>
      </p:sp>
    </p:spTree>
    <p:extLst>
      <p:ext uri="{BB962C8B-B14F-4D97-AF65-F5344CB8AC3E}">
        <p14:creationId xmlns:p14="http://schemas.microsoft.com/office/powerpoint/2010/main" val="29539216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A22B8E5-5E74-F84A-888B-2DCC2CA04106}" type="slidenum">
              <a:rPr lang="zh-CN" altLang="en-US"/>
              <a:pPr>
                <a:defRPr/>
              </a:pPr>
              <a:t>‹#›</a:t>
            </a:fld>
            <a:endParaRPr lang="en-US" altLang="zh-CN"/>
          </a:p>
        </p:txBody>
      </p:sp>
    </p:spTree>
    <p:extLst>
      <p:ext uri="{BB962C8B-B14F-4D97-AF65-F5344CB8AC3E}">
        <p14:creationId xmlns:p14="http://schemas.microsoft.com/office/powerpoint/2010/main" val="3787782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A1C38140-7133-244E-97FA-316CE4F7CE25}" type="slidenum">
              <a:rPr lang="zh-CN" altLang="en-US"/>
              <a:pPr>
                <a:defRPr/>
              </a:pPr>
              <a:t>‹#›</a:t>
            </a:fld>
            <a:endParaRPr lang="en-US" altLang="zh-CN"/>
          </a:p>
        </p:txBody>
      </p:sp>
    </p:spTree>
    <p:extLst>
      <p:ext uri="{BB962C8B-B14F-4D97-AF65-F5344CB8AC3E}">
        <p14:creationId xmlns:p14="http://schemas.microsoft.com/office/powerpoint/2010/main" val="14653278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99A073E-CB60-FC49-A8D9-FE9A218A5FA8}" type="slidenum">
              <a:rPr lang="zh-CN" altLang="en-US"/>
              <a:pPr>
                <a:defRPr/>
              </a:pPr>
              <a:t>‹#›</a:t>
            </a:fld>
            <a:endParaRPr lang="en-US" altLang="zh-CN"/>
          </a:p>
        </p:txBody>
      </p:sp>
    </p:spTree>
    <p:extLst>
      <p:ext uri="{BB962C8B-B14F-4D97-AF65-F5344CB8AC3E}">
        <p14:creationId xmlns:p14="http://schemas.microsoft.com/office/powerpoint/2010/main" val="15711297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003EABD-D7F1-FF4E-B338-FF63D269855C}" type="slidenum">
              <a:rPr lang="zh-CN" altLang="en-US"/>
              <a:pPr>
                <a:defRPr/>
              </a:pPr>
              <a:t>‹#›</a:t>
            </a:fld>
            <a:endParaRPr lang="en-US" altLang="zh-CN"/>
          </a:p>
        </p:txBody>
      </p:sp>
    </p:spTree>
    <p:extLst>
      <p:ext uri="{BB962C8B-B14F-4D97-AF65-F5344CB8AC3E}">
        <p14:creationId xmlns:p14="http://schemas.microsoft.com/office/powerpoint/2010/main" val="38290425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22028731"/>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89268648"/>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0256756"/>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17029359"/>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66786420"/>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76343046"/>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28272120"/>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0826700"/>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96146868"/>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13910368"/>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12126415"/>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90679538"/>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F1751F9-87F1-A54B-9789-88A597FDB2AF}" type="slidenum">
              <a:rPr lang="zh-CN" altLang="en-US"/>
              <a:pPr>
                <a:defRPr/>
              </a:pPr>
              <a:t>‹#›</a:t>
            </a:fld>
            <a:endParaRPr lang="en-US" altLang="zh-CN"/>
          </a:p>
        </p:txBody>
      </p:sp>
    </p:spTree>
    <p:extLst>
      <p:ext uri="{BB962C8B-B14F-4D97-AF65-F5344CB8AC3E}">
        <p14:creationId xmlns:p14="http://schemas.microsoft.com/office/powerpoint/2010/main" val="26813049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64A651FF-8522-1A46-BE6F-0A33CED84E00}" type="slidenum">
              <a:rPr lang="zh-CN" altLang="en-US"/>
              <a:pPr>
                <a:defRPr/>
              </a:pPr>
              <a:t>‹#›</a:t>
            </a:fld>
            <a:endParaRPr lang="en-US" altLang="zh-CN"/>
          </a:p>
        </p:txBody>
      </p:sp>
    </p:spTree>
    <p:extLst>
      <p:ext uri="{BB962C8B-B14F-4D97-AF65-F5344CB8AC3E}">
        <p14:creationId xmlns:p14="http://schemas.microsoft.com/office/powerpoint/2010/main" val="37173557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1445DBC-D89A-544F-80F8-37D42A0615D0}" type="slidenum">
              <a:rPr lang="zh-CN" altLang="en-US"/>
              <a:pPr>
                <a:defRPr/>
              </a:pPr>
              <a:t>‹#›</a:t>
            </a:fld>
            <a:endParaRPr lang="en-US" altLang="zh-CN"/>
          </a:p>
        </p:txBody>
      </p:sp>
    </p:spTree>
    <p:extLst>
      <p:ext uri="{BB962C8B-B14F-4D97-AF65-F5344CB8AC3E}">
        <p14:creationId xmlns:p14="http://schemas.microsoft.com/office/powerpoint/2010/main" val="37261911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DF05BA87-50AB-3A4C-BF13-57B77B4357A6}" type="slidenum">
              <a:rPr lang="zh-CN" altLang="en-US"/>
              <a:pPr>
                <a:defRPr/>
              </a:pPr>
              <a:t>‹#›</a:t>
            </a:fld>
            <a:endParaRPr lang="en-US" altLang="zh-CN"/>
          </a:p>
        </p:txBody>
      </p:sp>
    </p:spTree>
    <p:extLst>
      <p:ext uri="{BB962C8B-B14F-4D97-AF65-F5344CB8AC3E}">
        <p14:creationId xmlns:p14="http://schemas.microsoft.com/office/powerpoint/2010/main" val="2797234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097440F4-4205-1746-850F-3F0935F7AEBE}" type="slidenum">
              <a:rPr lang="zh-CN" altLang="en-US"/>
              <a:pPr>
                <a:defRPr/>
              </a:pPr>
              <a:t>‹#›</a:t>
            </a:fld>
            <a:endParaRPr lang="en-US" altLang="zh-CN"/>
          </a:p>
        </p:txBody>
      </p:sp>
    </p:spTree>
    <p:extLst>
      <p:ext uri="{BB962C8B-B14F-4D97-AF65-F5344CB8AC3E}">
        <p14:creationId xmlns:p14="http://schemas.microsoft.com/office/powerpoint/2010/main" val="3191894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EB572834-F494-5A4A-9D87-F8C801F5DB48}" type="slidenum">
              <a:rPr lang="zh-CN" altLang="en-US"/>
              <a:pPr>
                <a:defRPr/>
              </a:pPr>
              <a:t>‹#›</a:t>
            </a:fld>
            <a:endParaRPr lang="en-US" altLang="zh-CN"/>
          </a:p>
        </p:txBody>
      </p:sp>
    </p:spTree>
    <p:extLst>
      <p:ext uri="{BB962C8B-B14F-4D97-AF65-F5344CB8AC3E}">
        <p14:creationId xmlns:p14="http://schemas.microsoft.com/office/powerpoint/2010/main" val="17979652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4F0344BF-D17E-2A41-9B40-E13EF86D15E3}" type="slidenum">
              <a:rPr lang="zh-CN" altLang="en-US"/>
              <a:pPr>
                <a:defRPr/>
              </a:pPr>
              <a:t>‹#›</a:t>
            </a:fld>
            <a:endParaRPr lang="en-US" altLang="zh-CN"/>
          </a:p>
        </p:txBody>
      </p:sp>
    </p:spTree>
    <p:extLst>
      <p:ext uri="{BB962C8B-B14F-4D97-AF65-F5344CB8AC3E}">
        <p14:creationId xmlns:p14="http://schemas.microsoft.com/office/powerpoint/2010/main" val="41353366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A4048F95-7B1E-194F-8970-5DE776787908}" type="slidenum">
              <a:rPr lang="zh-CN" altLang="en-US"/>
              <a:pPr>
                <a:defRPr/>
              </a:pPr>
              <a:t>‹#›</a:t>
            </a:fld>
            <a:endParaRPr lang="en-US" altLang="zh-CN"/>
          </a:p>
        </p:txBody>
      </p:sp>
    </p:spTree>
    <p:extLst>
      <p:ext uri="{BB962C8B-B14F-4D97-AF65-F5344CB8AC3E}">
        <p14:creationId xmlns:p14="http://schemas.microsoft.com/office/powerpoint/2010/main" val="35332510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7F8A8601-1047-6847-A303-9541EAABACEF}" type="slidenum">
              <a:rPr lang="zh-CN" altLang="en-US"/>
              <a:pPr>
                <a:defRPr/>
              </a:pPr>
              <a:t>‹#›</a:t>
            </a:fld>
            <a:endParaRPr lang="en-US" altLang="zh-CN"/>
          </a:p>
        </p:txBody>
      </p:sp>
    </p:spTree>
    <p:extLst>
      <p:ext uri="{BB962C8B-B14F-4D97-AF65-F5344CB8AC3E}">
        <p14:creationId xmlns:p14="http://schemas.microsoft.com/office/powerpoint/2010/main" val="835057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AA99AF2F-9CD3-6C49-8A9E-71499F92949E}" type="slidenum">
              <a:rPr lang="zh-CN" altLang="en-US"/>
              <a:pPr>
                <a:defRPr/>
              </a:pPr>
              <a:t>‹#›</a:t>
            </a:fld>
            <a:endParaRPr lang="en-US" altLang="zh-CN"/>
          </a:p>
        </p:txBody>
      </p:sp>
    </p:spTree>
    <p:extLst>
      <p:ext uri="{BB962C8B-B14F-4D97-AF65-F5344CB8AC3E}">
        <p14:creationId xmlns:p14="http://schemas.microsoft.com/office/powerpoint/2010/main" val="14401431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F57B38F2-97D8-924D-8250-5BDB944BE306}" type="slidenum">
              <a:rPr lang="zh-CN" altLang="en-US"/>
              <a:pPr>
                <a:defRPr/>
              </a:pPr>
              <a:t>‹#›</a:t>
            </a:fld>
            <a:endParaRPr lang="en-US" altLang="zh-CN"/>
          </a:p>
        </p:txBody>
      </p:sp>
    </p:spTree>
    <p:extLst>
      <p:ext uri="{BB962C8B-B14F-4D97-AF65-F5344CB8AC3E}">
        <p14:creationId xmlns:p14="http://schemas.microsoft.com/office/powerpoint/2010/main" val="12944250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pPr>
              <a:defRPr/>
            </a:pPr>
            <a:endParaRPr lang="en-US"/>
          </a:p>
        </p:txBody>
      </p:sp>
      <p:sp>
        <p:nvSpPr>
          <p:cNvPr id="7" name="Rectangle 40"/>
          <p:cNvSpPr>
            <a:spLocks noGrp="1" noChangeArrowheads="1"/>
          </p:cNvSpPr>
          <p:nvPr>
            <p:ph type="ftr" sz="quarter" idx="11"/>
          </p:nvPr>
        </p:nvSpPr>
        <p:spPr/>
        <p:txBody>
          <a:bodyPr/>
          <a:lstStyle>
            <a:lvl1pPr>
              <a:defRPr/>
            </a:lvl1pPr>
          </a:lstStyle>
          <a:p>
            <a:pPr>
              <a:defRPr/>
            </a:pPr>
            <a:endParaRPr lang="en-US"/>
          </a:p>
        </p:txBody>
      </p:sp>
      <p:sp>
        <p:nvSpPr>
          <p:cNvPr id="8" name="Rectangle 41"/>
          <p:cNvSpPr>
            <a:spLocks noGrp="1" noChangeArrowheads="1"/>
          </p:cNvSpPr>
          <p:nvPr>
            <p:ph type="sldNum" sz="quarter" idx="12"/>
          </p:nvPr>
        </p:nvSpPr>
        <p:spPr/>
        <p:txBody>
          <a:bodyPr/>
          <a:lstStyle>
            <a:lvl1pPr>
              <a:defRPr>
                <a:latin typeface="Times New Roman" charset="0"/>
              </a:defRPr>
            </a:lvl1pPr>
          </a:lstStyle>
          <a:p>
            <a:pPr>
              <a:defRPr/>
            </a:pPr>
            <a:fld id="{75513F9D-839D-4B42-86BE-B83DA27926C8}" type="slidenum">
              <a:rPr lang="zh-CN" altLang="en-US"/>
              <a:pPr>
                <a:defRPr/>
              </a:pPr>
              <a:t>‹#›</a:t>
            </a:fld>
            <a:endParaRPr lang="en-US" altLang="zh-CN"/>
          </a:p>
        </p:txBody>
      </p:sp>
    </p:spTree>
    <p:extLst>
      <p:ext uri="{BB962C8B-B14F-4D97-AF65-F5344CB8AC3E}">
        <p14:creationId xmlns:p14="http://schemas.microsoft.com/office/powerpoint/2010/main" val="35568079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22BBD339-476F-F74E-9521-F3380512DF30}" type="slidenum">
              <a:rPr lang="zh-CN" altLang="en-US"/>
              <a:pPr>
                <a:defRPr/>
              </a:pPr>
              <a:t>‹#›</a:t>
            </a:fld>
            <a:endParaRPr lang="en-US" altLang="zh-CN"/>
          </a:p>
        </p:txBody>
      </p:sp>
    </p:spTree>
    <p:extLst>
      <p:ext uri="{BB962C8B-B14F-4D97-AF65-F5344CB8AC3E}">
        <p14:creationId xmlns:p14="http://schemas.microsoft.com/office/powerpoint/2010/main" val="865117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A99D491-EA4C-F743-8040-0302D18E0041}" type="slidenum">
              <a:rPr lang="en-US"/>
              <a:pPr>
                <a:defRPr/>
              </a:pPr>
              <a:t>‹#›</a:t>
            </a:fld>
            <a:endParaRPr lang="en-US"/>
          </a:p>
        </p:txBody>
      </p:sp>
    </p:spTree>
    <p:extLst>
      <p:ext uri="{BB962C8B-B14F-4D97-AF65-F5344CB8AC3E}">
        <p14:creationId xmlns:p14="http://schemas.microsoft.com/office/powerpoint/2010/main" val="30137246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812FC202-27AC-E34E-89FE-428BD0037ED7}" type="slidenum">
              <a:rPr lang="en-US"/>
              <a:pPr>
                <a:defRPr/>
              </a:pPr>
              <a:t>‹#›</a:t>
            </a:fld>
            <a:endParaRPr lang="en-US"/>
          </a:p>
        </p:txBody>
      </p:sp>
    </p:spTree>
    <p:extLst>
      <p:ext uri="{BB962C8B-B14F-4D97-AF65-F5344CB8AC3E}">
        <p14:creationId xmlns:p14="http://schemas.microsoft.com/office/powerpoint/2010/main" val="1032371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5987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grpSp>
      <p:sp>
        <p:nvSpPr>
          <p:cNvPr id="15365"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5369"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a:lvl1pPr>
          </a:lstStyle>
          <a:p>
            <a:pPr>
              <a:defRPr/>
            </a:pPr>
            <a:fld id="{B9DD8885-9ACC-764E-BBD8-EF21776583BE}" type="slidenum">
              <a:rPr lang="en-US"/>
              <a:pPr>
                <a:defRPr/>
              </a:pPr>
              <a:t>‹#›</a:t>
            </a:fld>
            <a:endParaRPr lang="en-US"/>
          </a:p>
        </p:txBody>
      </p:sp>
    </p:spTree>
    <p:extLst>
      <p:ext uri="{BB962C8B-B14F-4D97-AF65-F5344CB8AC3E}">
        <p14:creationId xmlns:p14="http://schemas.microsoft.com/office/powerpoint/2010/main" val="35986542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503BAD31-4B59-E647-A3A8-418B26F917C5}" type="slidenum">
              <a:rPr lang="en-US"/>
              <a:pPr>
                <a:defRPr/>
              </a:pPr>
              <a:t>‹#›</a:t>
            </a:fld>
            <a:endParaRPr lang="en-US"/>
          </a:p>
        </p:txBody>
      </p:sp>
    </p:spTree>
    <p:extLst>
      <p:ext uri="{BB962C8B-B14F-4D97-AF65-F5344CB8AC3E}">
        <p14:creationId xmlns:p14="http://schemas.microsoft.com/office/powerpoint/2010/main" val="12905609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651EE10D-BB98-7D4F-AFA1-5D1A1C69AD71}" type="slidenum">
              <a:rPr lang="en-US"/>
              <a:pPr>
                <a:defRPr/>
              </a:pPr>
              <a:t>‹#›</a:t>
            </a:fld>
            <a:endParaRPr lang="en-US"/>
          </a:p>
        </p:txBody>
      </p:sp>
    </p:spTree>
    <p:extLst>
      <p:ext uri="{BB962C8B-B14F-4D97-AF65-F5344CB8AC3E}">
        <p14:creationId xmlns:p14="http://schemas.microsoft.com/office/powerpoint/2010/main" val="23535051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7EFC4D29-81D7-AA43-B89B-409D39A6FFA1}" type="slidenum">
              <a:rPr lang="en-US"/>
              <a:pPr>
                <a:defRPr/>
              </a:pPr>
              <a:t>‹#›</a:t>
            </a:fld>
            <a:endParaRPr lang="en-US"/>
          </a:p>
        </p:txBody>
      </p:sp>
    </p:spTree>
    <p:extLst>
      <p:ext uri="{BB962C8B-B14F-4D97-AF65-F5344CB8AC3E}">
        <p14:creationId xmlns:p14="http://schemas.microsoft.com/office/powerpoint/2010/main" val="2120997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8427B4ED-99BF-7849-9A10-02577B8BB651}" type="slidenum">
              <a:rPr lang="en-US"/>
              <a:pPr>
                <a:defRPr/>
              </a:pPr>
              <a:t>‹#›</a:t>
            </a:fld>
            <a:endParaRPr lang="en-US"/>
          </a:p>
        </p:txBody>
      </p:sp>
    </p:spTree>
    <p:extLst>
      <p:ext uri="{BB962C8B-B14F-4D97-AF65-F5344CB8AC3E}">
        <p14:creationId xmlns:p14="http://schemas.microsoft.com/office/powerpoint/2010/main" val="8252669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lgn="l">
              <a:defRPr/>
            </a:lvl1pPr>
          </a:lstStyle>
          <a:p>
            <a:pPr>
              <a:defRPr/>
            </a:pPr>
            <a:fld id="{1B286F86-F529-F343-866E-522CC42375BF}" type="slidenum">
              <a:rPr lang="en-US"/>
              <a:pPr>
                <a:defRPr/>
              </a:pPr>
              <a:t>‹#›</a:t>
            </a:fld>
            <a:endParaRPr lang="en-US"/>
          </a:p>
        </p:txBody>
      </p:sp>
    </p:spTree>
    <p:extLst>
      <p:ext uri="{BB962C8B-B14F-4D97-AF65-F5344CB8AC3E}">
        <p14:creationId xmlns:p14="http://schemas.microsoft.com/office/powerpoint/2010/main" val="25758930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lgn="l">
              <a:defRPr/>
            </a:lvl1pPr>
          </a:lstStyle>
          <a:p>
            <a:pPr>
              <a:defRPr/>
            </a:pPr>
            <a:fld id="{A44E8EE4-2F08-2C42-8E21-88B5E66760ED}" type="slidenum">
              <a:rPr lang="en-US"/>
              <a:pPr>
                <a:defRPr/>
              </a:pPr>
              <a:t>‹#›</a:t>
            </a:fld>
            <a:endParaRPr lang="en-US"/>
          </a:p>
        </p:txBody>
      </p:sp>
    </p:spTree>
    <p:extLst>
      <p:ext uri="{BB962C8B-B14F-4D97-AF65-F5344CB8AC3E}">
        <p14:creationId xmlns:p14="http://schemas.microsoft.com/office/powerpoint/2010/main" val="36204363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lgn="l">
              <a:defRPr/>
            </a:lvl1pPr>
          </a:lstStyle>
          <a:p>
            <a:pPr>
              <a:defRPr/>
            </a:pPr>
            <a:fld id="{9942FEA5-F500-854E-8572-1DE1B775C468}" type="slidenum">
              <a:rPr lang="en-US"/>
              <a:pPr>
                <a:defRPr/>
              </a:pPr>
              <a:t>‹#›</a:t>
            </a:fld>
            <a:endParaRPr lang="en-US"/>
          </a:p>
        </p:txBody>
      </p:sp>
    </p:spTree>
    <p:extLst>
      <p:ext uri="{BB962C8B-B14F-4D97-AF65-F5344CB8AC3E}">
        <p14:creationId xmlns:p14="http://schemas.microsoft.com/office/powerpoint/2010/main" val="34658987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1159AC05-6B3F-064C-BAE6-73EE881D3EEE}" type="slidenum">
              <a:rPr lang="en-US"/>
              <a:pPr>
                <a:defRPr/>
              </a:pPr>
              <a:t>‹#›</a:t>
            </a:fld>
            <a:endParaRPr lang="en-US"/>
          </a:p>
        </p:txBody>
      </p:sp>
    </p:spTree>
    <p:extLst>
      <p:ext uri="{BB962C8B-B14F-4D97-AF65-F5344CB8AC3E}">
        <p14:creationId xmlns:p14="http://schemas.microsoft.com/office/powerpoint/2010/main" val="18466264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B891D8F5-11F9-954B-997B-126760EBD671}" type="slidenum">
              <a:rPr lang="en-US"/>
              <a:pPr>
                <a:defRPr/>
              </a:pPr>
              <a:t>‹#›</a:t>
            </a:fld>
            <a:endParaRPr lang="en-US"/>
          </a:p>
        </p:txBody>
      </p:sp>
    </p:spTree>
    <p:extLst>
      <p:ext uri="{BB962C8B-B14F-4D97-AF65-F5344CB8AC3E}">
        <p14:creationId xmlns:p14="http://schemas.microsoft.com/office/powerpoint/2010/main" val="398262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4572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CC080854-62FC-1742-A262-21D154967E85}" type="slidenum">
              <a:rPr lang="en-US"/>
              <a:pPr>
                <a:defRPr/>
              </a:pPr>
              <a:t>‹#›</a:t>
            </a:fld>
            <a:endParaRPr lang="en-US"/>
          </a:p>
        </p:txBody>
      </p:sp>
    </p:spTree>
    <p:extLst>
      <p:ext uri="{BB962C8B-B14F-4D97-AF65-F5344CB8AC3E}">
        <p14:creationId xmlns:p14="http://schemas.microsoft.com/office/powerpoint/2010/main" val="11925822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8A841534-0D54-8D40-92CF-DE8891D26082}" type="slidenum">
              <a:rPr lang="en-US"/>
              <a:pPr>
                <a:defRPr/>
              </a:pPr>
              <a:t>‹#›</a:t>
            </a:fld>
            <a:endParaRPr lang="en-US"/>
          </a:p>
        </p:txBody>
      </p:sp>
    </p:spTree>
    <p:extLst>
      <p:ext uri="{BB962C8B-B14F-4D97-AF65-F5344CB8AC3E}">
        <p14:creationId xmlns:p14="http://schemas.microsoft.com/office/powerpoint/2010/main" val="32501978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6F809B5B-3368-754E-B025-2BD63234B0BF}" type="slidenum">
              <a:rPr lang="en-US"/>
              <a:pPr>
                <a:defRPr/>
              </a:pPr>
              <a:t>‹#›</a:t>
            </a:fld>
            <a:endParaRPr lang="en-US"/>
          </a:p>
        </p:txBody>
      </p:sp>
    </p:spTree>
    <p:extLst>
      <p:ext uri="{BB962C8B-B14F-4D97-AF65-F5344CB8AC3E}">
        <p14:creationId xmlns:p14="http://schemas.microsoft.com/office/powerpoint/2010/main" val="2559254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974001A3-5964-DA44-AE16-E9C0FDA7B92B}" type="slidenum">
              <a:rPr lang="en-US"/>
              <a:pPr>
                <a:defRPr/>
              </a:pPr>
              <a:t>‹#›</a:t>
            </a:fld>
            <a:endParaRPr lang="en-US"/>
          </a:p>
        </p:txBody>
      </p:sp>
    </p:spTree>
    <p:extLst>
      <p:ext uri="{BB962C8B-B14F-4D97-AF65-F5344CB8AC3E}">
        <p14:creationId xmlns:p14="http://schemas.microsoft.com/office/powerpoint/2010/main" val="41904215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EB4ED416-BC54-7D45-9DCF-E3C2200BA9FA}" type="slidenum">
              <a:rPr lang="en-US"/>
              <a:pPr>
                <a:defRPr/>
              </a:pPr>
              <a:t>‹#›</a:t>
            </a:fld>
            <a:endParaRPr lang="en-US"/>
          </a:p>
        </p:txBody>
      </p:sp>
    </p:spTree>
    <p:extLst>
      <p:ext uri="{BB962C8B-B14F-4D97-AF65-F5344CB8AC3E}">
        <p14:creationId xmlns:p14="http://schemas.microsoft.com/office/powerpoint/2010/main" val="26761080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863744CA-583C-1445-9782-9099550989AD}" type="slidenum">
              <a:rPr lang="en-US"/>
              <a:pPr>
                <a:defRPr/>
              </a:pPr>
              <a:t>‹#›</a:t>
            </a:fld>
            <a:endParaRPr lang="en-US"/>
          </a:p>
        </p:txBody>
      </p:sp>
    </p:spTree>
    <p:extLst>
      <p:ext uri="{BB962C8B-B14F-4D97-AF65-F5344CB8AC3E}">
        <p14:creationId xmlns:p14="http://schemas.microsoft.com/office/powerpoint/2010/main" val="25865837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lgn="l">
              <a:defRPr/>
            </a:lvl1pPr>
          </a:lstStyle>
          <a:p>
            <a:pPr>
              <a:defRPr/>
            </a:pPr>
            <a:fld id="{55855ED3-F128-5042-94B0-0AE79A47899A}" type="slidenum">
              <a:rPr lang="en-US"/>
              <a:pPr>
                <a:defRPr/>
              </a:pPr>
              <a:t>‹#›</a:t>
            </a:fld>
            <a:endParaRPr lang="en-US"/>
          </a:p>
        </p:txBody>
      </p:sp>
    </p:spTree>
    <p:extLst>
      <p:ext uri="{BB962C8B-B14F-4D97-AF65-F5344CB8AC3E}">
        <p14:creationId xmlns:p14="http://schemas.microsoft.com/office/powerpoint/2010/main" val="29060142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lgn="l">
              <a:defRPr/>
            </a:lvl1pPr>
          </a:lstStyle>
          <a:p>
            <a:pPr>
              <a:defRPr/>
            </a:pPr>
            <a:fld id="{2A2C9300-0429-8C4E-9D83-F27A72CE0A13}" type="slidenum">
              <a:rPr lang="en-US"/>
              <a:pPr>
                <a:defRPr/>
              </a:pPr>
              <a:t>‹#›</a:t>
            </a:fld>
            <a:endParaRPr lang="en-US"/>
          </a:p>
        </p:txBody>
      </p:sp>
    </p:spTree>
    <p:extLst>
      <p:ext uri="{BB962C8B-B14F-4D97-AF65-F5344CB8AC3E}">
        <p14:creationId xmlns:p14="http://schemas.microsoft.com/office/powerpoint/2010/main" val="202492141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lgn="l">
              <a:defRPr/>
            </a:lvl1pPr>
          </a:lstStyle>
          <a:p>
            <a:pPr>
              <a:defRPr/>
            </a:pPr>
            <a:fld id="{70AEF70A-4CB0-C047-97CF-B197EC927EF2}" type="slidenum">
              <a:rPr lang="en-US"/>
              <a:pPr>
                <a:defRPr/>
              </a:pPr>
              <a:t>‹#›</a:t>
            </a:fld>
            <a:endParaRPr lang="en-US"/>
          </a:p>
        </p:txBody>
      </p:sp>
    </p:spTree>
    <p:extLst>
      <p:ext uri="{BB962C8B-B14F-4D97-AF65-F5344CB8AC3E}">
        <p14:creationId xmlns:p14="http://schemas.microsoft.com/office/powerpoint/2010/main" val="239826124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05147BB6-A381-664A-B710-36957C107088}" type="slidenum">
              <a:rPr lang="en-US"/>
              <a:pPr>
                <a:defRPr/>
              </a:pPr>
              <a:t>‹#›</a:t>
            </a:fld>
            <a:endParaRPr lang="en-US"/>
          </a:p>
        </p:txBody>
      </p:sp>
    </p:spTree>
    <p:extLst>
      <p:ext uri="{BB962C8B-B14F-4D97-AF65-F5344CB8AC3E}">
        <p14:creationId xmlns:p14="http://schemas.microsoft.com/office/powerpoint/2010/main" val="44487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4626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7B36DFAE-2770-8048-A6F3-689C0F4C42BF}" type="slidenum">
              <a:rPr lang="en-US"/>
              <a:pPr>
                <a:defRPr/>
              </a:pPr>
              <a:t>‹#›</a:t>
            </a:fld>
            <a:endParaRPr lang="en-US"/>
          </a:p>
        </p:txBody>
      </p:sp>
    </p:spTree>
    <p:extLst>
      <p:ext uri="{BB962C8B-B14F-4D97-AF65-F5344CB8AC3E}">
        <p14:creationId xmlns:p14="http://schemas.microsoft.com/office/powerpoint/2010/main" val="21101611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0F5D3837-4D13-D845-8CB8-641813B61944}" type="slidenum">
              <a:rPr lang="en-US"/>
              <a:pPr>
                <a:defRPr/>
              </a:pPr>
              <a:t>‹#›</a:t>
            </a:fld>
            <a:endParaRPr lang="en-US"/>
          </a:p>
        </p:txBody>
      </p:sp>
    </p:spTree>
    <p:extLst>
      <p:ext uri="{BB962C8B-B14F-4D97-AF65-F5344CB8AC3E}">
        <p14:creationId xmlns:p14="http://schemas.microsoft.com/office/powerpoint/2010/main" val="3357336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3A61C5A4-9705-7C46-8FAE-343EF0BF469D}" type="slidenum">
              <a:rPr lang="en-US"/>
              <a:pPr>
                <a:defRPr/>
              </a:pPr>
              <a:t>‹#›</a:t>
            </a:fld>
            <a:endParaRPr lang="en-US"/>
          </a:p>
        </p:txBody>
      </p:sp>
    </p:spTree>
    <p:extLst>
      <p:ext uri="{BB962C8B-B14F-4D97-AF65-F5344CB8AC3E}">
        <p14:creationId xmlns:p14="http://schemas.microsoft.com/office/powerpoint/2010/main" val="30732030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135050124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22991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06135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59414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31706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92107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2681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608649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13756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90015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747247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82032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32689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pPr>
              <a:defRPr/>
            </a:pPr>
            <a:fld id="{75177E2C-CB54-4045-B7B7-B71AB7EA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85580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61CA131-B6C6-6043-9015-CED182AB5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57356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611D814-1A51-FF47-9F20-6065B5E55E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63021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39E099-62B8-5C4B-B65B-1D3CD85473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675775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6CD2F22-2D72-F544-B863-D516D45107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5054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64068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D16529B-4949-E84F-868F-004171585E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83471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03276B5C-BFB1-0E4F-A2DD-2BE75BC914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70101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A056596-39D9-C64E-8E1E-A41335A58E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02187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CC74B3-4FAB-5E4B-B43C-7816EF0FF6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83151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5BF0F7E-FC0A-EE4A-B88E-890BEB1D84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5237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C09113D-EFDC-4843-9603-86017D2001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303747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0285952"/>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177446"/>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751787"/>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5404721"/>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7008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71501"/>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2995671"/>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1205363"/>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9391591"/>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1760240"/>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7723281"/>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128246"/>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453EFFF2-66C9-0346-AC95-C33432FCBDE0}" type="slidenum">
              <a:rPr lang="en-US"/>
              <a:pPr>
                <a:defRPr/>
              </a:pPr>
              <a:t>‹#›</a:t>
            </a:fld>
            <a:endParaRPr lang="en-US"/>
          </a:p>
        </p:txBody>
      </p:sp>
    </p:spTree>
    <p:extLst>
      <p:ext uri="{BB962C8B-B14F-4D97-AF65-F5344CB8AC3E}">
        <p14:creationId xmlns:p14="http://schemas.microsoft.com/office/powerpoint/2010/main" val="493252929"/>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016BAC6-F990-1A49-BC0E-EE1E5A1BC5F0}" type="slidenum">
              <a:rPr lang="en-US"/>
              <a:pPr>
                <a:defRPr/>
              </a:pPr>
              <a:t>‹#›</a:t>
            </a:fld>
            <a:endParaRPr lang="en-US"/>
          </a:p>
        </p:txBody>
      </p:sp>
    </p:spTree>
    <p:extLst>
      <p:ext uri="{BB962C8B-B14F-4D97-AF65-F5344CB8AC3E}">
        <p14:creationId xmlns:p14="http://schemas.microsoft.com/office/powerpoint/2010/main" val="903720658"/>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E1EC9F-788E-7F42-A972-FDB0C55607F9}" type="slidenum">
              <a:rPr lang="en-US"/>
              <a:pPr>
                <a:defRPr/>
              </a:pPr>
              <a:t>‹#›</a:t>
            </a:fld>
            <a:endParaRPr lang="en-US"/>
          </a:p>
        </p:txBody>
      </p:sp>
    </p:spTree>
    <p:extLst>
      <p:ext uri="{BB962C8B-B14F-4D97-AF65-F5344CB8AC3E}">
        <p14:creationId xmlns:p14="http://schemas.microsoft.com/office/powerpoint/2010/main" val="274224361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88223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BE69991-5F48-F845-8FDC-8320D80E8A1D}" type="slidenum">
              <a:rPr lang="en-US"/>
              <a:pPr>
                <a:defRPr/>
              </a:pPr>
              <a:t>‹#›</a:t>
            </a:fld>
            <a:endParaRPr lang="en-US"/>
          </a:p>
        </p:txBody>
      </p:sp>
    </p:spTree>
    <p:extLst>
      <p:ext uri="{BB962C8B-B14F-4D97-AF65-F5344CB8AC3E}">
        <p14:creationId xmlns:p14="http://schemas.microsoft.com/office/powerpoint/2010/main" val="1927808817"/>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8A44FB-2B33-1F4A-9C07-5F372061D6CC}" type="slidenum">
              <a:rPr lang="en-US"/>
              <a:pPr>
                <a:defRPr/>
              </a:pPr>
              <a:t>‹#›</a:t>
            </a:fld>
            <a:endParaRPr lang="en-US"/>
          </a:p>
        </p:txBody>
      </p:sp>
    </p:spTree>
    <p:extLst>
      <p:ext uri="{BB962C8B-B14F-4D97-AF65-F5344CB8AC3E}">
        <p14:creationId xmlns:p14="http://schemas.microsoft.com/office/powerpoint/2010/main" val="4050368650"/>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B1919D2-EC93-1741-B685-63728A299849}" type="slidenum">
              <a:rPr lang="en-US"/>
              <a:pPr>
                <a:defRPr/>
              </a:pPr>
              <a:t>‹#›</a:t>
            </a:fld>
            <a:endParaRPr lang="en-US"/>
          </a:p>
        </p:txBody>
      </p:sp>
    </p:spTree>
    <p:extLst>
      <p:ext uri="{BB962C8B-B14F-4D97-AF65-F5344CB8AC3E}">
        <p14:creationId xmlns:p14="http://schemas.microsoft.com/office/powerpoint/2010/main" val="2566035735"/>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6D695-3252-984A-BEB8-B07E0D7C1D22}" type="slidenum">
              <a:rPr lang="en-US"/>
              <a:pPr>
                <a:defRPr/>
              </a:pPr>
              <a:t>‹#›</a:t>
            </a:fld>
            <a:endParaRPr lang="en-US"/>
          </a:p>
        </p:txBody>
      </p:sp>
    </p:spTree>
    <p:extLst>
      <p:ext uri="{BB962C8B-B14F-4D97-AF65-F5344CB8AC3E}">
        <p14:creationId xmlns:p14="http://schemas.microsoft.com/office/powerpoint/2010/main" val="2588942385"/>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AB08D2-69D2-934E-AB6D-B128170422E4}" type="slidenum">
              <a:rPr lang="en-US"/>
              <a:pPr>
                <a:defRPr/>
              </a:pPr>
              <a:t>‹#›</a:t>
            </a:fld>
            <a:endParaRPr lang="en-US"/>
          </a:p>
        </p:txBody>
      </p:sp>
    </p:spTree>
    <p:extLst>
      <p:ext uri="{BB962C8B-B14F-4D97-AF65-F5344CB8AC3E}">
        <p14:creationId xmlns:p14="http://schemas.microsoft.com/office/powerpoint/2010/main" val="2256083686"/>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516CB-B253-1F4E-91FF-6EBA64FDCECC}" type="slidenum">
              <a:rPr lang="en-US"/>
              <a:pPr>
                <a:defRPr/>
              </a:pPr>
              <a:t>‹#›</a:t>
            </a:fld>
            <a:endParaRPr lang="en-US"/>
          </a:p>
        </p:txBody>
      </p:sp>
    </p:spTree>
    <p:extLst>
      <p:ext uri="{BB962C8B-B14F-4D97-AF65-F5344CB8AC3E}">
        <p14:creationId xmlns:p14="http://schemas.microsoft.com/office/powerpoint/2010/main" val="1708049087"/>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0AD376-29FD-9640-93F9-AFFD99D8D487}" type="slidenum">
              <a:rPr lang="en-US"/>
              <a:pPr>
                <a:defRPr/>
              </a:pPr>
              <a:t>‹#›</a:t>
            </a:fld>
            <a:endParaRPr lang="en-US"/>
          </a:p>
        </p:txBody>
      </p:sp>
    </p:spTree>
    <p:extLst>
      <p:ext uri="{BB962C8B-B14F-4D97-AF65-F5344CB8AC3E}">
        <p14:creationId xmlns:p14="http://schemas.microsoft.com/office/powerpoint/2010/main" val="3018799329"/>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5C6826-F46B-4246-823F-A99F9AD4C3B3}" type="slidenum">
              <a:rPr lang="en-US"/>
              <a:pPr>
                <a:defRPr/>
              </a:pPr>
              <a:t>‹#›</a:t>
            </a:fld>
            <a:endParaRPr lang="en-US"/>
          </a:p>
        </p:txBody>
      </p:sp>
    </p:spTree>
    <p:extLst>
      <p:ext uri="{BB962C8B-B14F-4D97-AF65-F5344CB8AC3E}">
        <p14:creationId xmlns:p14="http://schemas.microsoft.com/office/powerpoint/2010/main" val="106131545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056227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077312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3004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8983151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39843694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414801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39578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8056799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8495693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22651021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847278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1795035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B48F8FD-8D8F-1542-9F9F-5B4A599BC244}" type="slidenum">
              <a:rPr lang="en-GB"/>
              <a:pPr>
                <a:defRPr/>
              </a:pPr>
              <a:t>‹#›</a:t>
            </a:fld>
            <a:endParaRPr lang="en-GB"/>
          </a:p>
        </p:txBody>
      </p:sp>
    </p:spTree>
    <p:extLst>
      <p:ext uri="{BB962C8B-B14F-4D97-AF65-F5344CB8AC3E}">
        <p14:creationId xmlns:p14="http://schemas.microsoft.com/office/powerpoint/2010/main" val="75684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15915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297C5A6-73BD-F447-B448-35F57FF97E9E}" type="slidenum">
              <a:rPr lang="en-GB"/>
              <a:pPr>
                <a:defRPr/>
              </a:pPr>
              <a:t>‹#›</a:t>
            </a:fld>
            <a:endParaRPr lang="en-GB"/>
          </a:p>
        </p:txBody>
      </p:sp>
    </p:spTree>
    <p:extLst>
      <p:ext uri="{BB962C8B-B14F-4D97-AF65-F5344CB8AC3E}">
        <p14:creationId xmlns:p14="http://schemas.microsoft.com/office/powerpoint/2010/main" val="269771532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6487F3E-FEA1-754F-9EF3-65D299D32633}" type="slidenum">
              <a:rPr lang="en-GB"/>
              <a:pPr>
                <a:defRPr/>
              </a:pPr>
              <a:t>‹#›</a:t>
            </a:fld>
            <a:endParaRPr lang="en-GB"/>
          </a:p>
        </p:txBody>
      </p:sp>
    </p:spTree>
    <p:extLst>
      <p:ext uri="{BB962C8B-B14F-4D97-AF65-F5344CB8AC3E}">
        <p14:creationId xmlns:p14="http://schemas.microsoft.com/office/powerpoint/2010/main" val="325906328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5EDC4B1-556E-6A4F-AB08-74127D129026}" type="slidenum">
              <a:rPr lang="en-GB"/>
              <a:pPr>
                <a:defRPr/>
              </a:pPr>
              <a:t>‹#›</a:t>
            </a:fld>
            <a:endParaRPr lang="en-GB"/>
          </a:p>
        </p:txBody>
      </p:sp>
    </p:spTree>
    <p:extLst>
      <p:ext uri="{BB962C8B-B14F-4D97-AF65-F5344CB8AC3E}">
        <p14:creationId xmlns:p14="http://schemas.microsoft.com/office/powerpoint/2010/main" val="188668195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08BE91F-DF5D-0C44-8AA7-49F621774346}" type="slidenum">
              <a:rPr lang="en-GB"/>
              <a:pPr>
                <a:defRPr/>
              </a:pPr>
              <a:t>‹#›</a:t>
            </a:fld>
            <a:endParaRPr lang="en-GB"/>
          </a:p>
        </p:txBody>
      </p:sp>
    </p:spTree>
    <p:extLst>
      <p:ext uri="{BB962C8B-B14F-4D97-AF65-F5344CB8AC3E}">
        <p14:creationId xmlns:p14="http://schemas.microsoft.com/office/powerpoint/2010/main" val="189545497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316D0A3-AEA1-974B-BA28-DFC9AD87BE20}" type="slidenum">
              <a:rPr lang="en-GB"/>
              <a:pPr>
                <a:defRPr/>
              </a:pPr>
              <a:t>‹#›</a:t>
            </a:fld>
            <a:endParaRPr lang="en-GB"/>
          </a:p>
        </p:txBody>
      </p:sp>
    </p:spTree>
    <p:extLst>
      <p:ext uri="{BB962C8B-B14F-4D97-AF65-F5344CB8AC3E}">
        <p14:creationId xmlns:p14="http://schemas.microsoft.com/office/powerpoint/2010/main" val="331454936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E54CFFF-DD71-E943-932D-6E60181D9079}" type="slidenum">
              <a:rPr lang="en-GB"/>
              <a:pPr>
                <a:defRPr/>
              </a:pPr>
              <a:t>‹#›</a:t>
            </a:fld>
            <a:endParaRPr lang="en-GB"/>
          </a:p>
        </p:txBody>
      </p:sp>
    </p:spTree>
    <p:extLst>
      <p:ext uri="{BB962C8B-B14F-4D97-AF65-F5344CB8AC3E}">
        <p14:creationId xmlns:p14="http://schemas.microsoft.com/office/powerpoint/2010/main" val="405097776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E2A27D4-C8A1-EE4E-935A-8A80184163CA}" type="slidenum">
              <a:rPr lang="en-GB"/>
              <a:pPr>
                <a:defRPr/>
              </a:pPr>
              <a:t>‹#›</a:t>
            </a:fld>
            <a:endParaRPr lang="en-GB"/>
          </a:p>
        </p:txBody>
      </p:sp>
    </p:spTree>
    <p:extLst>
      <p:ext uri="{BB962C8B-B14F-4D97-AF65-F5344CB8AC3E}">
        <p14:creationId xmlns:p14="http://schemas.microsoft.com/office/powerpoint/2010/main" val="212415968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C0EC42-157E-A34F-BC7D-3AB2BAE89D8A}" type="slidenum">
              <a:rPr lang="en-GB"/>
              <a:pPr>
                <a:defRPr/>
              </a:pPr>
              <a:t>‹#›</a:t>
            </a:fld>
            <a:endParaRPr lang="en-GB"/>
          </a:p>
        </p:txBody>
      </p:sp>
    </p:spTree>
    <p:extLst>
      <p:ext uri="{BB962C8B-B14F-4D97-AF65-F5344CB8AC3E}">
        <p14:creationId xmlns:p14="http://schemas.microsoft.com/office/powerpoint/2010/main" val="55620234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F21ADE8-86B5-C44A-A8D2-BF25E553CED8}" type="slidenum">
              <a:rPr lang="en-GB"/>
              <a:pPr>
                <a:defRPr/>
              </a:pPr>
              <a:t>‹#›</a:t>
            </a:fld>
            <a:endParaRPr lang="en-GB"/>
          </a:p>
        </p:txBody>
      </p:sp>
    </p:spTree>
    <p:extLst>
      <p:ext uri="{BB962C8B-B14F-4D97-AF65-F5344CB8AC3E}">
        <p14:creationId xmlns:p14="http://schemas.microsoft.com/office/powerpoint/2010/main" val="12765153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7AF62AE-41B1-6941-BE69-C7FF2B72CD22}" type="slidenum">
              <a:rPr lang="en-GB"/>
              <a:pPr>
                <a:defRPr/>
              </a:pPr>
              <a:t>‹#›</a:t>
            </a:fld>
            <a:endParaRPr lang="en-GB"/>
          </a:p>
        </p:txBody>
      </p:sp>
    </p:spTree>
    <p:extLst>
      <p:ext uri="{BB962C8B-B14F-4D97-AF65-F5344CB8AC3E}">
        <p14:creationId xmlns:p14="http://schemas.microsoft.com/office/powerpoint/2010/main" val="1649030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546378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820089-5FCE-4541-8A05-0972E0506E0E}" type="slidenum">
              <a:rPr lang="en-US"/>
              <a:pPr>
                <a:defRPr/>
              </a:pPr>
              <a:t>‹#›</a:t>
            </a:fld>
            <a:endParaRPr lang="en-US"/>
          </a:p>
        </p:txBody>
      </p:sp>
    </p:spTree>
    <p:extLst>
      <p:ext uri="{BB962C8B-B14F-4D97-AF65-F5344CB8AC3E}">
        <p14:creationId xmlns:p14="http://schemas.microsoft.com/office/powerpoint/2010/main" val="21831783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F7698-3E37-7C4D-9CF9-1C672CB7D9CE}" type="slidenum">
              <a:rPr lang="en-US"/>
              <a:pPr>
                <a:defRPr/>
              </a:pPr>
              <a:t>‹#›</a:t>
            </a:fld>
            <a:endParaRPr lang="en-US"/>
          </a:p>
        </p:txBody>
      </p:sp>
    </p:spTree>
    <p:extLst>
      <p:ext uri="{BB962C8B-B14F-4D97-AF65-F5344CB8AC3E}">
        <p14:creationId xmlns:p14="http://schemas.microsoft.com/office/powerpoint/2010/main" val="47327026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7F871B-25F9-D645-AB05-686B7C6137DE}" type="slidenum">
              <a:rPr lang="en-US"/>
              <a:pPr>
                <a:defRPr/>
              </a:pPr>
              <a:t>‹#›</a:t>
            </a:fld>
            <a:endParaRPr lang="en-US"/>
          </a:p>
        </p:txBody>
      </p:sp>
    </p:spTree>
    <p:extLst>
      <p:ext uri="{BB962C8B-B14F-4D97-AF65-F5344CB8AC3E}">
        <p14:creationId xmlns:p14="http://schemas.microsoft.com/office/powerpoint/2010/main" val="13834917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1870DF-9919-D443-9A79-B3CB2989379A}" type="slidenum">
              <a:rPr lang="en-US"/>
              <a:pPr>
                <a:defRPr/>
              </a:pPr>
              <a:t>‹#›</a:t>
            </a:fld>
            <a:endParaRPr lang="en-US"/>
          </a:p>
        </p:txBody>
      </p:sp>
    </p:spTree>
    <p:extLst>
      <p:ext uri="{BB962C8B-B14F-4D97-AF65-F5344CB8AC3E}">
        <p14:creationId xmlns:p14="http://schemas.microsoft.com/office/powerpoint/2010/main" val="358599514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C8F451-46F5-8543-BB79-65D29133072C}" type="slidenum">
              <a:rPr lang="en-US"/>
              <a:pPr>
                <a:defRPr/>
              </a:pPr>
              <a:t>‹#›</a:t>
            </a:fld>
            <a:endParaRPr lang="en-US"/>
          </a:p>
        </p:txBody>
      </p:sp>
    </p:spTree>
    <p:extLst>
      <p:ext uri="{BB962C8B-B14F-4D97-AF65-F5344CB8AC3E}">
        <p14:creationId xmlns:p14="http://schemas.microsoft.com/office/powerpoint/2010/main" val="392654685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1B8F33-D69D-BC4B-B12E-5D2A65A866A6}" type="slidenum">
              <a:rPr lang="en-US"/>
              <a:pPr>
                <a:defRPr/>
              </a:pPr>
              <a:t>‹#›</a:t>
            </a:fld>
            <a:endParaRPr lang="en-US"/>
          </a:p>
        </p:txBody>
      </p:sp>
    </p:spTree>
    <p:extLst>
      <p:ext uri="{BB962C8B-B14F-4D97-AF65-F5344CB8AC3E}">
        <p14:creationId xmlns:p14="http://schemas.microsoft.com/office/powerpoint/2010/main" val="409912454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D967910-FA83-F348-A1A4-C71900E0AFD1}" type="slidenum">
              <a:rPr lang="en-US"/>
              <a:pPr>
                <a:defRPr/>
              </a:pPr>
              <a:t>‹#›</a:t>
            </a:fld>
            <a:endParaRPr lang="en-US"/>
          </a:p>
        </p:txBody>
      </p:sp>
    </p:spTree>
    <p:extLst>
      <p:ext uri="{BB962C8B-B14F-4D97-AF65-F5344CB8AC3E}">
        <p14:creationId xmlns:p14="http://schemas.microsoft.com/office/powerpoint/2010/main" val="110297284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33CA4F-E32E-4445-91A5-72D138860384}" type="slidenum">
              <a:rPr lang="en-US"/>
              <a:pPr>
                <a:defRPr/>
              </a:pPr>
              <a:t>‹#›</a:t>
            </a:fld>
            <a:endParaRPr lang="en-US"/>
          </a:p>
        </p:txBody>
      </p:sp>
    </p:spTree>
    <p:extLst>
      <p:ext uri="{BB962C8B-B14F-4D97-AF65-F5344CB8AC3E}">
        <p14:creationId xmlns:p14="http://schemas.microsoft.com/office/powerpoint/2010/main" val="402537365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8899ED-27D3-AF4E-ADBD-F4BDFDCCBC25}" type="slidenum">
              <a:rPr lang="en-US"/>
              <a:pPr>
                <a:defRPr/>
              </a:pPr>
              <a:t>‹#›</a:t>
            </a:fld>
            <a:endParaRPr lang="en-US"/>
          </a:p>
        </p:txBody>
      </p:sp>
    </p:spTree>
    <p:extLst>
      <p:ext uri="{BB962C8B-B14F-4D97-AF65-F5344CB8AC3E}">
        <p14:creationId xmlns:p14="http://schemas.microsoft.com/office/powerpoint/2010/main" val="19100300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4FF2E6-843B-A545-850C-F57B4EC5CB33}" type="slidenum">
              <a:rPr lang="en-US"/>
              <a:pPr>
                <a:defRPr/>
              </a:pPr>
              <a:t>‹#›</a:t>
            </a:fld>
            <a:endParaRPr lang="en-US"/>
          </a:p>
        </p:txBody>
      </p:sp>
    </p:spTree>
    <p:extLst>
      <p:ext uri="{BB962C8B-B14F-4D97-AF65-F5344CB8AC3E}">
        <p14:creationId xmlns:p14="http://schemas.microsoft.com/office/powerpoint/2010/main" val="3879298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57764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BA45D-DCC8-7141-9A3B-B1B71FEB3D4D}" type="slidenum">
              <a:rPr lang="en-US"/>
              <a:pPr>
                <a:defRPr/>
              </a:pPr>
              <a:t>‹#›</a:t>
            </a:fld>
            <a:endParaRPr lang="en-US"/>
          </a:p>
        </p:txBody>
      </p:sp>
    </p:spTree>
    <p:extLst>
      <p:ext uri="{BB962C8B-B14F-4D97-AF65-F5344CB8AC3E}">
        <p14:creationId xmlns:p14="http://schemas.microsoft.com/office/powerpoint/2010/main" val="3596677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27971677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35104838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3/21/24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9849299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3/21/24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63824881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3/21/24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6903377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3/21/24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0620796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3/21/24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821047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3/21/24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78100883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3/21/24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178119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291867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3/21/24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12478744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3/21/24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28501802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3/21/24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4746925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3/21/24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5792945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ea typeface="ＭＳ Ｐゴシック"/>
              </a:rPr>
              <a:pPr/>
              <a:t>3/21/24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27063369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ea typeface="ＭＳ Ｐゴシック"/>
              </a:rPr>
              <a:pPr/>
              <a:t>3/21/24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19734826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ea typeface="ＭＳ Ｐゴシック"/>
              </a:rPr>
              <a:pPr/>
              <a:t>3/21/24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252417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ea typeface="ＭＳ Ｐゴシック"/>
              </a:rPr>
              <a:pPr/>
              <a:t>3/21/24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2531262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ea typeface="ＭＳ Ｐゴシック"/>
              </a:rPr>
              <a:pPr/>
              <a:t>3/21/24</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0840696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ea typeface="ＭＳ Ｐゴシック"/>
              </a:rPr>
              <a:pPr/>
              <a:t>3/21/24</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96669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586810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ea typeface="ＭＳ Ｐゴシック"/>
              </a:rPr>
              <a:pPr/>
              <a:t>3/21/24</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303124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ea typeface="ＭＳ Ｐゴシック"/>
              </a:rPr>
              <a:pPr/>
              <a:t>3/21/24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957392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ea typeface="ＭＳ Ｐゴシック"/>
              </a:rPr>
              <a:pPr/>
              <a:t>3/21/24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16470042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ea typeface="ＭＳ Ｐゴシック"/>
              </a:rPr>
              <a:pPr/>
              <a:t>3/21/24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29072517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ea typeface="ＭＳ Ｐゴシック"/>
              </a:rPr>
              <a:pPr/>
              <a:t>3/21/24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2076168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0B3A6D6-0C55-514D-8ED7-DFEF4E0015E1}" type="datetimeFigureOut">
              <a:rPr lang="en-US">
                <a:solidFill>
                  <a:srgbClr val="000000"/>
                </a:solidFill>
                <a:latin typeface="Arial"/>
                <a:ea typeface="ＭＳ Ｐゴシック"/>
                <a:cs typeface="ＭＳ Ｐゴシック"/>
              </a:rPr>
              <a:pPr/>
              <a:t>3/21/24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0FFF1B3-6813-1447-81BC-310090C8DDF4}"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7446970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15D5A19-27A8-B94B-BD54-A15C67D66691}" type="datetimeFigureOut">
              <a:rPr lang="en-US">
                <a:solidFill>
                  <a:srgbClr val="000000"/>
                </a:solidFill>
                <a:latin typeface="Arial"/>
                <a:ea typeface="ＭＳ Ｐゴシック"/>
                <a:cs typeface="ＭＳ Ｐゴシック"/>
              </a:rPr>
              <a:pPr/>
              <a:t>3/21/24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F6615F2-222B-9545-AAC3-D5F50832176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23567925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7424749-0C97-374C-95DE-F4E1B70B4638}" type="datetimeFigureOut">
              <a:rPr lang="en-US">
                <a:solidFill>
                  <a:srgbClr val="000000"/>
                </a:solidFill>
                <a:latin typeface="Arial"/>
                <a:ea typeface="ＭＳ Ｐゴシック"/>
                <a:cs typeface="ＭＳ Ｐゴシック"/>
              </a:rPr>
              <a:pPr/>
              <a:t>3/21/24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B536FAA-86DB-0945-8D90-AD64F29B71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21169594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6973F7F-9933-E744-9421-7FFDB0AF4467}" type="datetimeFigureOut">
              <a:rPr lang="en-US">
                <a:solidFill>
                  <a:srgbClr val="000000"/>
                </a:solidFill>
                <a:latin typeface="Arial"/>
                <a:ea typeface="ＭＳ Ｐゴシック"/>
                <a:cs typeface="ＭＳ Ｐゴシック"/>
              </a:rPr>
              <a:pPr/>
              <a:t>3/21/24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512582D-10CB-0A44-B3A9-B26CA6E39BF6}"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54255649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11938CC-6702-AF40-84BA-C975283F95AC}" type="datetimeFigureOut">
              <a:rPr lang="en-US">
                <a:solidFill>
                  <a:srgbClr val="000000"/>
                </a:solidFill>
                <a:latin typeface="Arial"/>
                <a:ea typeface="ＭＳ Ｐゴシック"/>
                <a:cs typeface="ＭＳ Ｐゴシック"/>
              </a:rPr>
              <a:pPr/>
              <a:t>3/21/24</a:t>
            </a:fld>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91127BA1-7FA4-AD48-BF14-DF80AF04B0E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23647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6495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4F0EA8B-C751-5D4E-A979-F6C3B4CBF093}" type="datetimeFigureOut">
              <a:rPr lang="en-US">
                <a:solidFill>
                  <a:srgbClr val="000000"/>
                </a:solidFill>
                <a:latin typeface="Arial"/>
                <a:ea typeface="ＭＳ Ｐゴシック"/>
                <a:cs typeface="ＭＳ Ｐゴシック"/>
              </a:rPr>
              <a:pPr/>
              <a:t>3/21/24</a:t>
            </a:fld>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6AE755D0-30B4-7F4A-BA57-A7211BAF2EF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411033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DC2277A-1F56-4E4C-BB60-DA02097F68A7}" type="datetimeFigureOut">
              <a:rPr lang="en-US">
                <a:solidFill>
                  <a:srgbClr val="000000"/>
                </a:solidFill>
                <a:latin typeface="Arial"/>
                <a:ea typeface="ＭＳ Ｐゴシック"/>
                <a:cs typeface="ＭＳ Ｐゴシック"/>
              </a:rPr>
              <a:pPr/>
              <a:t>3/21/24</a:t>
            </a:fld>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36159893-49DF-D648-A8CA-A0FEB1DD168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71492116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A42E214-FDF0-8D40-B77A-3DC3538B20F3}" type="datetimeFigureOut">
              <a:rPr lang="en-US">
                <a:solidFill>
                  <a:srgbClr val="000000"/>
                </a:solidFill>
                <a:latin typeface="Arial"/>
                <a:ea typeface="ＭＳ Ｐゴシック"/>
                <a:cs typeface="ＭＳ Ｐゴシック"/>
              </a:rPr>
              <a:pPr/>
              <a:t>3/21/24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AFF09A1-6C10-4842-B883-8EB086E256D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9514404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DC29376-3AD8-004C-956D-59D27A8CFC4E}" type="datetimeFigureOut">
              <a:rPr lang="en-US">
                <a:solidFill>
                  <a:srgbClr val="000000"/>
                </a:solidFill>
                <a:latin typeface="Arial"/>
                <a:ea typeface="ＭＳ Ｐゴシック"/>
                <a:cs typeface="ＭＳ Ｐゴシック"/>
              </a:rPr>
              <a:pPr/>
              <a:t>3/21/24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3DE2127-154F-3A48-BE52-85BCFBD6E99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2304509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BC48AA5-CEF8-064C-9F86-7A492DA3C755}" type="datetimeFigureOut">
              <a:rPr lang="en-US">
                <a:solidFill>
                  <a:srgbClr val="000000"/>
                </a:solidFill>
                <a:latin typeface="Arial"/>
                <a:ea typeface="ＭＳ Ｐゴシック"/>
                <a:cs typeface="ＭＳ Ｐゴシック"/>
              </a:rPr>
              <a:pPr/>
              <a:t>3/21/24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0153377-4BAF-3347-8274-673D51D9C7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7248318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706157-53B7-D54E-BD45-A497DF24FA34}" type="datetimeFigureOut">
              <a:rPr lang="en-US">
                <a:solidFill>
                  <a:srgbClr val="000000"/>
                </a:solidFill>
                <a:latin typeface="Arial"/>
                <a:ea typeface="ＭＳ Ｐゴシック"/>
                <a:cs typeface="ＭＳ Ｐゴシック"/>
              </a:rPr>
              <a:pPr/>
              <a:t>3/21/24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B62358-BAB2-F647-930D-341BF5181A6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74848642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ea typeface="ＭＳ Ｐゴシック"/>
              </a:rPr>
              <a:pPr/>
              <a:t>3/21/24</a:t>
            </a:fld>
            <a:endParaRPr lang="en-US">
              <a:solidFill>
                <a:srgbClr val="000000"/>
              </a:solidFill>
              <a:latin typeface="Aria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a typeface="ＭＳ Ｐゴシック"/>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55848099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ea typeface="ＭＳ Ｐゴシック"/>
              </a:rPr>
              <a:pPr/>
              <a:t>3/21/24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4268529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ea typeface="ＭＳ Ｐゴシック"/>
              </a:rPr>
              <a:pPr/>
              <a:t>3/21/24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2236377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ea typeface="ＭＳ Ｐゴシック"/>
              </a:rPr>
              <a:pPr/>
              <a:t>3/21/24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03945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50276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ea typeface="ＭＳ Ｐゴシック"/>
              </a:rPr>
              <a:pPr/>
              <a:t>3/21/24</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72515026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ea typeface="ＭＳ Ｐゴシック"/>
              </a:rPr>
              <a:pPr/>
              <a:t>3/21/24</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7312577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ea typeface="ＭＳ Ｐゴシック"/>
              </a:rPr>
              <a:pPr/>
              <a:t>3/21/24</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7528232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ea typeface="ＭＳ Ｐゴシック"/>
              </a:rPr>
              <a:pPr/>
              <a:t>3/21/24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57148737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ea typeface="ＭＳ Ｐゴシック"/>
              </a:rPr>
              <a:pPr/>
              <a:t>3/21/24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9523653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ea typeface="ＭＳ Ｐゴシック"/>
              </a:rPr>
              <a:pPr/>
              <a:t>3/21/24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728801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ea typeface="ＭＳ Ｐゴシック"/>
              </a:rPr>
              <a:pPr/>
              <a:t>3/21/24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76994045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ea typeface="ＭＳ Ｐゴシック"/>
                <a:cs typeface="ＭＳ Ｐゴシック"/>
              </a:rPr>
              <a:pPr/>
              <a:t>3/21/24</a:t>
            </a:fld>
            <a:endParaRPr lang="en-US">
              <a:solidFill>
                <a:srgbClr val="000000"/>
              </a:solidFill>
              <a:latin typeface="Tahoma"/>
              <a:ea typeface="ＭＳ Ｐゴシック"/>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98316957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ea typeface="ＭＳ Ｐゴシック"/>
                <a:cs typeface="ＭＳ Ｐゴシック"/>
              </a:rPr>
              <a:pPr/>
              <a:t>3/21/24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89671287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ea typeface="ＭＳ Ｐゴシック"/>
                <a:cs typeface="ＭＳ Ｐゴシック"/>
              </a:rPr>
              <a:pPr/>
              <a:t>3/21/24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916935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99112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ea typeface="ＭＳ Ｐゴシック"/>
                <a:cs typeface="ＭＳ Ｐゴシック"/>
              </a:rPr>
              <a:pPr/>
              <a:t>3/21/24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42831925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ea typeface="ＭＳ Ｐゴシック"/>
                <a:cs typeface="ＭＳ Ｐゴシック"/>
              </a:rPr>
              <a:pPr/>
              <a:t>3/21/24</a:t>
            </a:fld>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34219608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ea typeface="ＭＳ Ｐゴシック"/>
                <a:cs typeface="ＭＳ Ｐゴシック"/>
              </a:rPr>
              <a:pPr/>
              <a:t>3/21/24</a:t>
            </a:fld>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72311294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ea typeface="ＭＳ Ｐゴシック"/>
                <a:cs typeface="ＭＳ Ｐゴシック"/>
              </a:rPr>
              <a:pPr/>
              <a:t>3/21/24</a:t>
            </a:fld>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51711099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ea typeface="ＭＳ Ｐゴシック"/>
                <a:cs typeface="ＭＳ Ｐゴシック"/>
              </a:rPr>
              <a:pPr/>
              <a:t>3/21/24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88609084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ea typeface="ＭＳ Ｐゴシック"/>
                <a:cs typeface="ＭＳ Ｐゴシック"/>
              </a:rPr>
              <a:pPr/>
              <a:t>3/21/24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1230118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ea typeface="ＭＳ Ｐゴシック"/>
                <a:cs typeface="ＭＳ Ｐゴシック"/>
              </a:rPr>
              <a:pPr/>
              <a:t>3/21/24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82755300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ea typeface="ＭＳ Ｐゴシック"/>
                <a:cs typeface="ＭＳ Ｐゴシック"/>
              </a:rPr>
              <a:pPr/>
              <a:t>3/21/24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00289341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628799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88671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48096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3026005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9849434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0906139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9604960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5941599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1993730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4251238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1120555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4766664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738F4C5-E432-4348-B21A-2F1B3B954B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340589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36292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1CFD649-2593-1949-AF94-0209476CB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8366556"/>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3AC191-4690-AC48-8FF9-ADA4E9FC1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8417514"/>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ABEB82-B2A4-354F-9C38-3B1658EF29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8585389"/>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5E93CBF-8163-F741-B1BB-3C7335F3F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9427517"/>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45C0264-6752-C945-BD53-F7A7E749F2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8697402"/>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AF109C2-0C55-564A-B53F-3DDDCEE17F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3672787"/>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426FD3-193F-4A40-AA35-37A88F1FF0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9094813"/>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44CEF-0812-8840-8B17-130CD26B15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7940131"/>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0812706-6CF0-5048-8AA6-B5FFCC0EF3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9401373"/>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F596DE-4245-0C49-AD5A-6C60575DD7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364586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44154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C1874D-6019-5945-A8E3-23F7962A3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689488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9138B3-563A-E345-A4ED-466FA728DF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236051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BAB2AE-31C3-6A4A-A4FB-55758049B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398034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55A88F-EC0F-3344-8D08-2EE8C9907C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007081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65CB87-F8ED-5848-A418-7BD78FB67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648093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EAB572-478D-4D42-B9E9-514FCCDDE7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559890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1D378F-257D-354F-9698-5E91A9AD9E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645455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206BC1-9BAB-4B46-A03C-CC3B71BF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036443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F9D990-5BB7-7D4D-AB17-EDCDCB7AA6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964479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4DFF75-E2A9-1C49-A0C8-AE51C9FF55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1604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7400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040ABC-8DFA-8841-8C06-6B7B452129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79435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AC07BF-83E0-F344-B763-134C914763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155729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35FB99-BB75-0940-BEDC-4A3AED16CE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191382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6DCD40-5EE7-C341-9182-9E29512498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543374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7C4427-193E-5541-A98F-5EBB73736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434252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6912855-A899-5A40-B4E1-D0A4808796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178648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B92D98D-E287-7744-AFFE-CF8C183C36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86065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FBF9FE0-0FB3-654C-962C-E18AF103FF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69845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322881-C3D7-364F-A32F-160E5C5DE0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217982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EF36EF2-F2C7-3D4B-B70E-CC7FD0746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3862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697017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CFE5FF-2BF6-6E44-8777-367A0CDC44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212713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B957793-EC15-A44C-94CD-1C81726C0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645350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C6384E-5C59-9544-B981-9B0B1BF72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839016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8C8B02-A65E-5C43-A2F4-882C5A57D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760487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925639-6D86-5248-B822-DD2A208557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30732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5DB0B5-D805-BA44-A15C-37BC1056F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055806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9C96E0-CEB6-BB40-9817-863E92C0B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341642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1F1EE6-9B57-FC46-8C21-D6996A604B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9466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066C97E-00B2-9D4E-A71E-18A2836CB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964006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4318D1-646D-884B-AFD7-BBB16F9FA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0418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55839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67B689-5C79-FC48-80F6-D4BC1BA5BA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840056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723718-0ECB-9F46-AD59-CBD1C7DD9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35655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521CF9-BB6F-3D46-B355-2EEEF840C4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94054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17362018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414662479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61014218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45225761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14215693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81645911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122523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848599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417396336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76469483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67254920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98792837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AA40-39EF-5647-B662-2C19DFCABF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302412"/>
      </p:ext>
    </p:extLst>
  </p:cSld>
  <p:clrMapOvr>
    <a:masterClrMapping/>
  </p:clrMapOvr>
  <p:transition>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E8720-31A4-9141-93BC-468D794BE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1319757"/>
      </p:ext>
    </p:extLst>
  </p:cSld>
  <p:clrMapOvr>
    <a:masterClrMapping/>
  </p:clrMapOvr>
  <p:transition>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F3F7F-8144-6744-B725-62B38CCEC4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9169942"/>
      </p:ext>
    </p:extLst>
  </p:cSld>
  <p:clrMapOvr>
    <a:masterClrMapping/>
  </p:clrMapOvr>
  <p:transition>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7E63-1A9F-2140-B771-ED8DDF5F3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6767773"/>
      </p:ext>
    </p:extLst>
  </p:cSld>
  <p:clrMapOvr>
    <a:masterClrMapping/>
  </p:clrMapOvr>
  <p:transition>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C42415-86E9-0A42-9E59-AC28AAFA2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7894181"/>
      </p:ext>
    </p:extLst>
  </p:cSld>
  <p:clrMapOvr>
    <a:masterClrMapping/>
  </p:clrMapOvr>
  <p:transition>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14335-2C15-A447-AA59-EB094CF8C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19481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917937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F4099-C770-ED40-A742-B53C179C70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4822897"/>
      </p:ext>
    </p:extLst>
  </p:cSld>
  <p:clrMapOvr>
    <a:masterClrMapping/>
  </p:clrMapOvr>
  <p:transitio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6C719-03C8-5245-9F7D-6EA185D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2660977"/>
      </p:ext>
    </p:extLst>
  </p:cSld>
  <p:clrMapOvr>
    <a:masterClrMapping/>
  </p:clrMapOvr>
  <p:transition>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1E116A-D42C-F14C-AD8A-9C1E16F0C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2189527"/>
      </p:ext>
    </p:extLst>
  </p:cSld>
  <p:clrMapOvr>
    <a:masterClrMapping/>
  </p:clrMapOvr>
  <p:transitio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8D7618-D461-7B4B-BC06-34DEB6ECE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0756963"/>
      </p:ext>
    </p:extLst>
  </p:cSld>
  <p:clrMapOvr>
    <a:masterClrMapping/>
  </p:clrMapOvr>
  <p:transition>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FDA2F-3DD0-FA49-9074-FB8ED4F3A6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7390515"/>
      </p:ext>
    </p:extLst>
  </p:cSld>
  <p:clrMapOvr>
    <a:masterClrMapping/>
  </p:clrMapOvr>
  <p:transition>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3/21/24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4785811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3/21/24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0139415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3/21/24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758577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3/21/24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4796133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3/21/24</a:t>
            </a:fld>
            <a:endParaRPr lang="en-US">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2399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124190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3/21/24</a:t>
            </a:fld>
            <a:endParaRPr lang="en-US">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0374318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3/21/24</a:t>
            </a:fld>
            <a:endParaRPr lang="en-US">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5145417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3/21/24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0465390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3/21/24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2473596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3/21/24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6561294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3/21/24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2727761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291439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015229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3772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1647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677440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900651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8160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08992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100359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617253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646101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159386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34386277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306859619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167245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3/21/24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97433293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01728784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35517791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46248580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32625140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04188018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23832940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64793771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85460595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91831046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560909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3/21/24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6096470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35783878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9403230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0679281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9700022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39330988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2271755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7377767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5696838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5675248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79471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3/21/24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2942106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7106109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0122263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202559513"/>
      </p:ext>
    </p:extLst>
  </p:cSld>
  <p:clrMapOvr>
    <a:masterClrMapping/>
  </p:clrMapOvr>
  <p:transition spd="med">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a:solidFill>
            <a:srgbClr val="004E82"/>
          </a:solidFill>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a:defRPr/>
              </a:pPr>
              <a:endParaRPr lang="en-US">
                <a:solidFill>
                  <a:srgbClr val="FFFFFF"/>
                </a:solidFill>
              </a:endParaRPr>
            </a:p>
          </p:txBody>
        </p:sp>
        <p:grpSp>
          <p:nvGrpSpPr>
            <p:cNvPr id="6" name="Group 4"/>
            <p:cNvGrpSpPr>
              <a:grpSpLocks/>
            </p:cNvGrpSpPr>
            <p:nvPr/>
          </p:nvGrpSpPr>
          <p:grpSpPr bwMode="auto">
            <a:xfrm>
              <a:off x="3528" y="3715"/>
              <a:ext cx="792" cy="521"/>
              <a:chOff x="3527" y="3715"/>
              <a:chExt cx="792" cy="521"/>
            </a:xfrm>
            <a:grpFill/>
          </p:grpSpPr>
          <p:sp>
            <p:nvSpPr>
              <p:cNvPr id="57" name="Oval 5"/>
              <p:cNvSpPr>
                <a:spLocks noChangeArrowheads="1"/>
              </p:cNvSpPr>
              <p:nvPr/>
            </p:nvSpPr>
            <p:spPr bwMode="hidden">
              <a:xfrm>
                <a:off x="3686" y="3810"/>
                <a:ext cx="532" cy="32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58" name="Oval 6"/>
              <p:cNvSpPr>
                <a:spLocks noChangeArrowheads="1"/>
              </p:cNvSpPr>
              <p:nvPr/>
            </p:nvSpPr>
            <p:spPr bwMode="hidden">
              <a:xfrm>
                <a:off x="3726" y="3840"/>
                <a:ext cx="452" cy="27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59" name="Oval 7"/>
              <p:cNvSpPr>
                <a:spLocks noChangeArrowheads="1"/>
              </p:cNvSpPr>
              <p:nvPr/>
            </p:nvSpPr>
            <p:spPr bwMode="hidden">
              <a:xfrm>
                <a:off x="3782" y="3872"/>
                <a:ext cx="344" cy="2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0" name="Oval 8"/>
              <p:cNvSpPr>
                <a:spLocks noChangeArrowheads="1"/>
              </p:cNvSpPr>
              <p:nvPr/>
            </p:nvSpPr>
            <p:spPr bwMode="hidden">
              <a:xfrm>
                <a:off x="3822" y="3896"/>
                <a:ext cx="262" cy="15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1" name="Oval 9"/>
              <p:cNvSpPr>
                <a:spLocks noChangeArrowheads="1"/>
              </p:cNvSpPr>
              <p:nvPr/>
            </p:nvSpPr>
            <p:spPr bwMode="hidden">
              <a:xfrm>
                <a:off x="3856" y="3922"/>
                <a:ext cx="192" cy="1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7" name="Oval 15"/>
              <p:cNvSpPr>
                <a:spLocks noChangeArrowheads="1"/>
              </p:cNvSpPr>
              <p:nvPr/>
            </p:nvSpPr>
            <p:spPr bwMode="hidden">
              <a:xfrm>
                <a:off x="3910" y="3948"/>
                <a:ext cx="84" cy="5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7" name="Group 16"/>
            <p:cNvGrpSpPr>
              <a:grpSpLocks/>
            </p:cNvGrpSpPr>
            <p:nvPr/>
          </p:nvGrpSpPr>
          <p:grpSpPr bwMode="auto">
            <a:xfrm>
              <a:off x="1776" y="3631"/>
              <a:ext cx="1626" cy="683"/>
              <a:chOff x="1776" y="3631"/>
              <a:chExt cx="1626" cy="683"/>
            </a:xfrm>
            <a:grpFill/>
          </p:grpSpPr>
          <p:sp>
            <p:nvSpPr>
              <p:cNvPr id="39" name="Oval 17"/>
              <p:cNvSpPr>
                <a:spLocks noChangeArrowheads="1"/>
              </p:cNvSpPr>
              <p:nvPr/>
            </p:nvSpPr>
            <p:spPr bwMode="hidden">
              <a:xfrm>
                <a:off x="2268" y="3934"/>
                <a:ext cx="638" cy="3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0" name="Oval 18"/>
              <p:cNvSpPr>
                <a:spLocks noChangeArrowheads="1"/>
              </p:cNvSpPr>
              <p:nvPr/>
            </p:nvSpPr>
            <p:spPr bwMode="hidden">
              <a:xfrm>
                <a:off x="2314" y="3958"/>
                <a:ext cx="543" cy="33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1" name="Oval 19"/>
              <p:cNvSpPr>
                <a:spLocks noChangeArrowheads="1"/>
              </p:cNvSpPr>
              <p:nvPr/>
            </p:nvSpPr>
            <p:spPr bwMode="hidden">
              <a:xfrm>
                <a:off x="2341" y="3979"/>
                <a:ext cx="501" cy="29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2" name="Oval 20"/>
              <p:cNvSpPr>
                <a:spLocks noChangeArrowheads="1"/>
              </p:cNvSpPr>
              <p:nvPr/>
            </p:nvSpPr>
            <p:spPr bwMode="hidden">
              <a:xfrm>
                <a:off x="2368" y="3997"/>
                <a:ext cx="444" cy="258"/>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3" name="Oval 21"/>
              <p:cNvSpPr>
                <a:spLocks noChangeArrowheads="1"/>
              </p:cNvSpPr>
              <p:nvPr/>
            </p:nvSpPr>
            <p:spPr bwMode="hidden">
              <a:xfrm>
                <a:off x="2385" y="4005"/>
                <a:ext cx="413" cy="24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4" name="Oval 22"/>
              <p:cNvSpPr>
                <a:spLocks noChangeArrowheads="1"/>
              </p:cNvSpPr>
              <p:nvPr/>
            </p:nvSpPr>
            <p:spPr bwMode="hidden">
              <a:xfrm>
                <a:off x="2437" y="4026"/>
                <a:ext cx="306" cy="19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5" name="Oval 23"/>
              <p:cNvSpPr>
                <a:spLocks noChangeArrowheads="1"/>
              </p:cNvSpPr>
              <p:nvPr/>
            </p:nvSpPr>
            <p:spPr bwMode="hidden">
              <a:xfrm>
                <a:off x="2476" y="4056"/>
                <a:ext cx="227" cy="13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6" name="Oval 24"/>
              <p:cNvSpPr>
                <a:spLocks noChangeArrowheads="1"/>
              </p:cNvSpPr>
              <p:nvPr/>
            </p:nvSpPr>
            <p:spPr bwMode="hidden">
              <a:xfrm>
                <a:off x="2542" y="4097"/>
                <a:ext cx="90" cy="6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a:defRPr/>
                </a:pPr>
                <a:endParaRPr lang="en-US">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a:defRPr/>
                </a:pPr>
                <a:endParaRPr lang="en-US">
                  <a:solidFill>
                    <a:srgbClr val="FFFFFF"/>
                  </a:solidFill>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a:defRPr/>
                </a:pPr>
                <a:endParaRPr lang="en-US">
                  <a:solidFill>
                    <a:srgbClr val="FFFFFF"/>
                  </a:solidFill>
                </a:endParaRPr>
              </a:p>
            </p:txBody>
          </p:sp>
        </p:grpSp>
        <p:grpSp>
          <p:nvGrpSpPr>
            <p:cNvPr id="8" name="Group 35"/>
            <p:cNvGrpSpPr>
              <a:grpSpLocks/>
            </p:cNvGrpSpPr>
            <p:nvPr/>
          </p:nvGrpSpPr>
          <p:grpSpPr bwMode="auto">
            <a:xfrm>
              <a:off x="4128" y="3360"/>
              <a:ext cx="1351" cy="821"/>
              <a:chOff x="4128" y="3360"/>
              <a:chExt cx="1351" cy="821"/>
            </a:xfrm>
            <a:grpFill/>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a:defRPr/>
                </a:pPr>
                <a:endParaRPr lang="en-US">
                  <a:solidFill>
                    <a:srgbClr val="FFFFFF"/>
                  </a:solidFill>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3" name="Oval 47"/>
              <p:cNvSpPr>
                <a:spLocks noChangeArrowheads="1"/>
              </p:cNvSpPr>
              <p:nvPr/>
            </p:nvSpPr>
            <p:spPr bwMode="hidden">
              <a:xfrm>
                <a:off x="4546" y="3608"/>
                <a:ext cx="518" cy="31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4" name="Oval 48"/>
              <p:cNvSpPr>
                <a:spLocks noChangeArrowheads="1"/>
              </p:cNvSpPr>
              <p:nvPr/>
            </p:nvSpPr>
            <p:spPr bwMode="hidden">
              <a:xfrm>
                <a:off x="4578" y="3630"/>
                <a:ext cx="446" cy="27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5" name="Oval 49"/>
              <p:cNvSpPr>
                <a:spLocks noChangeArrowheads="1"/>
              </p:cNvSpPr>
              <p:nvPr/>
            </p:nvSpPr>
            <p:spPr bwMode="hidden">
              <a:xfrm>
                <a:off x="4610" y="3650"/>
                <a:ext cx="386" cy="23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6" name="Oval 50"/>
              <p:cNvSpPr>
                <a:spLocks noChangeArrowheads="1"/>
              </p:cNvSpPr>
              <p:nvPr/>
            </p:nvSpPr>
            <p:spPr bwMode="hidden">
              <a:xfrm>
                <a:off x="4654" y="3678"/>
                <a:ext cx="298" cy="1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7" name="Oval 51"/>
              <p:cNvSpPr>
                <a:spLocks noChangeArrowheads="1"/>
              </p:cNvSpPr>
              <p:nvPr/>
            </p:nvSpPr>
            <p:spPr bwMode="hidden">
              <a:xfrm>
                <a:off x="4690" y="3698"/>
                <a:ext cx="222" cy="13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8" name="Oval 52"/>
              <p:cNvSpPr>
                <a:spLocks noChangeArrowheads="1"/>
              </p:cNvSpPr>
              <p:nvPr/>
            </p:nvSpPr>
            <p:spPr bwMode="hidden">
              <a:xfrm>
                <a:off x="4738" y="3728"/>
                <a:ext cx="126" cy="8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9" name="Group 53"/>
            <p:cNvGrpSpPr>
              <a:grpSpLocks/>
            </p:cNvGrpSpPr>
            <p:nvPr/>
          </p:nvGrpSpPr>
          <p:grpSpPr bwMode="auto">
            <a:xfrm>
              <a:off x="5280" y="3024"/>
              <a:ext cx="425" cy="258"/>
              <a:chOff x="5280" y="3024"/>
              <a:chExt cx="425" cy="258"/>
            </a:xfrm>
            <a:grpFill/>
          </p:grpSpPr>
          <p:sp>
            <p:nvSpPr>
              <p:cNvPr id="10" name="Freeform 54"/>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a:defRPr/>
                </a:pPr>
                <a:endParaRPr lang="en-US">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a:defRPr/>
                </a:pPr>
                <a:endParaRPr lang="en-US">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a:defRPr/>
                </a:pPr>
                <a:endParaRPr lang="en-US">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a:defRPr/>
                </a:pPr>
                <a:endParaRPr lang="en-US">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a:defRPr/>
                </a:pPr>
                <a:endParaRPr lang="en-US">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a:defRPr/>
                </a:pPr>
                <a:endParaRPr lang="en-US">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a:defRPr/>
                </a:pPr>
                <a:endParaRPr lang="en-US">
                  <a:solidFill>
                    <a:srgbClr val="FFFFFF"/>
                  </a:solidFill>
                </a:endParaRPr>
              </a:p>
            </p:txBody>
          </p:sp>
          <p:grpSp>
            <p:nvGrpSpPr>
              <p:cNvPr id="17" name="Group 61"/>
              <p:cNvGrpSpPr>
                <a:grpSpLocks/>
              </p:cNvGrpSpPr>
              <p:nvPr/>
            </p:nvGrpSpPr>
            <p:grpSpPr bwMode="auto">
              <a:xfrm>
                <a:off x="5381" y="3085"/>
                <a:ext cx="227" cy="132"/>
                <a:chOff x="5381" y="3085"/>
                <a:chExt cx="227" cy="132"/>
              </a:xfrm>
              <a:grpFill/>
            </p:grpSpPr>
            <p:sp>
              <p:nvSpPr>
                <p:cNvPr id="18" name="Oval 62"/>
                <p:cNvSpPr>
                  <a:spLocks noChangeArrowheads="1"/>
                </p:cNvSpPr>
                <p:nvPr/>
              </p:nvSpPr>
              <p:spPr bwMode="hidden">
                <a:xfrm>
                  <a:off x="5381" y="3085"/>
                  <a:ext cx="227" cy="132"/>
                </a:xfrm>
                <a:prstGeom prst="ellipse">
                  <a:avLst/>
                </a:prstGeom>
                <a:grpFill/>
                <a:ln>
                  <a:noFill/>
                </a:ln>
              </p:spPr>
              <p:txBody>
                <a:bodyPr/>
                <a:lstStyle/>
                <a:p>
                  <a:pPr>
                    <a:defRPr/>
                  </a:pPr>
                  <a:endParaRPr lang="en-US">
                    <a:solidFill>
                      <a:srgbClr val="FFFFFF"/>
                    </a:solidFill>
                  </a:endParaRPr>
                </a:p>
              </p:txBody>
            </p:sp>
            <p:sp>
              <p:nvSpPr>
                <p:cNvPr id="19" name="Oval 63"/>
                <p:cNvSpPr>
                  <a:spLocks noChangeArrowheads="1"/>
                </p:cNvSpPr>
                <p:nvPr/>
              </p:nvSpPr>
              <p:spPr bwMode="hidden">
                <a:xfrm>
                  <a:off x="5403" y="3099"/>
                  <a:ext cx="182" cy="102"/>
                </a:xfrm>
                <a:prstGeom prst="ellipse">
                  <a:avLst/>
                </a:prstGeom>
                <a:grpFill/>
                <a:ln>
                  <a:noFill/>
                </a:ln>
              </p:spPr>
              <p:txBody>
                <a:bodyPr/>
                <a:lstStyle/>
                <a:p>
                  <a:pPr>
                    <a:defRPr/>
                  </a:pPr>
                  <a:endParaRPr lang="en-US">
                    <a:solidFill>
                      <a:srgbClr val="FFFFFF"/>
                    </a:solidFill>
                  </a:endParaRPr>
                </a:p>
              </p:txBody>
            </p:sp>
            <p:sp>
              <p:nvSpPr>
                <p:cNvPr id="20" name="Oval 64"/>
                <p:cNvSpPr>
                  <a:spLocks noChangeArrowheads="1"/>
                </p:cNvSpPr>
                <p:nvPr/>
              </p:nvSpPr>
              <p:spPr bwMode="hidden">
                <a:xfrm>
                  <a:off x="5431" y="3109"/>
                  <a:ext cx="125" cy="82"/>
                </a:xfrm>
                <a:prstGeom prst="ellipse">
                  <a:avLst/>
                </a:prstGeom>
                <a:grpFill/>
                <a:ln>
                  <a:noFill/>
                </a:ln>
              </p:spPr>
              <p:txBody>
                <a:bodyPr/>
                <a:lstStyle/>
                <a:p>
                  <a:pPr>
                    <a:defRPr/>
                  </a:pPr>
                  <a:endParaRPr lang="en-US">
                    <a:solidFill>
                      <a:srgbClr val="FFFFFF"/>
                    </a:solidFill>
                  </a:endParaRPr>
                </a:p>
              </p:txBody>
            </p:sp>
            <p:sp>
              <p:nvSpPr>
                <p:cNvPr id="21" name="Oval 65"/>
                <p:cNvSpPr>
                  <a:spLocks noChangeArrowheads="1"/>
                </p:cNvSpPr>
                <p:nvPr/>
              </p:nvSpPr>
              <p:spPr bwMode="hidden">
                <a:xfrm>
                  <a:off x="5458" y="3125"/>
                  <a:ext cx="73" cy="47"/>
                </a:xfrm>
                <a:prstGeom prst="ellipse">
                  <a:avLst/>
                </a:prstGeom>
                <a:grpFill/>
                <a:ln>
                  <a:noFill/>
                </a:ln>
              </p:spPr>
              <p:txBody>
                <a:bodyPr/>
                <a:lstStyle/>
                <a:p>
                  <a:pPr>
                    <a:defRPr/>
                  </a:pPr>
                  <a:endParaRPr lang="en-US">
                    <a:solidFill>
                      <a:srgbClr val="FFFFFF"/>
                    </a:solidFill>
                  </a:endParaRPr>
                </a:p>
              </p:txBody>
            </p:sp>
          </p:grpSp>
        </p:grpSp>
      </p:grpSp>
      <p:sp>
        <p:nvSpPr>
          <p:cNvPr id="13378"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solidFill>
                <a:srgbClr val="FFFFFF"/>
              </a:solidFill>
              <a:latin typeface="Aria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Aria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fld id="{A396028A-E68B-AC46-88B8-7F3DC9E0918E}"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62657147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3688B77C-3DE9-514B-9B83-6A79626DE5A7}"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15269851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3C0081B6-69C5-6B4C-BCA1-445CC8BCD3B8}"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0799648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E6267522-C44E-E94B-8317-505AFBC9150C}"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36111139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71"/>
          <p:cNvSpPr>
            <a:spLocks noGrp="1" noChangeArrowheads="1"/>
          </p:cNvSpPr>
          <p:nvPr>
            <p:ph type="sldNum" sz="quarter" idx="12"/>
          </p:nvPr>
        </p:nvSpPr>
        <p:spPr>
          <a:ln/>
        </p:spPr>
        <p:txBody>
          <a:bodyPr/>
          <a:lstStyle>
            <a:lvl1pPr>
              <a:defRPr/>
            </a:lvl1pPr>
          </a:lstStyle>
          <a:p>
            <a:fld id="{CFC40E04-9084-2A4C-A231-F24D797B2771}"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91025962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71"/>
          <p:cNvSpPr>
            <a:spLocks noGrp="1" noChangeArrowheads="1"/>
          </p:cNvSpPr>
          <p:nvPr>
            <p:ph type="sldNum" sz="quarter" idx="12"/>
          </p:nvPr>
        </p:nvSpPr>
        <p:spPr>
          <a:ln/>
        </p:spPr>
        <p:txBody>
          <a:bodyPr/>
          <a:lstStyle>
            <a:lvl1pPr>
              <a:defRPr/>
            </a:lvl1pPr>
          </a:lstStyle>
          <a:p>
            <a:fld id="{3282F323-272E-B243-B770-C16E8B0EDE6D}"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70352871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71"/>
          <p:cNvSpPr>
            <a:spLocks noGrp="1" noChangeArrowheads="1"/>
          </p:cNvSpPr>
          <p:nvPr>
            <p:ph type="sldNum" sz="quarter" idx="12"/>
          </p:nvPr>
        </p:nvSpPr>
        <p:spPr>
          <a:ln/>
        </p:spPr>
        <p:txBody>
          <a:bodyPr/>
          <a:lstStyle>
            <a:lvl1pPr>
              <a:defRPr/>
            </a:lvl1pPr>
          </a:lstStyle>
          <a:p>
            <a:fld id="{12BD8539-64EB-854E-AB38-D5C6F4E9FCEC}"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616999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3/21/24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3542490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08471418-BC75-694D-9919-DEBC4E53F4E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72547118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7D2F988E-9414-5A4D-926D-7C61A7DCDFF1}"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412759143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1E6C7165-6B16-AC43-935E-83670B065C3B}"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21815918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A06D5BF7-B2CD-2745-9211-C6B18DEB32C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13152879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81159E9B-65F6-EE44-8197-22BC723FD7D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06349897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71"/>
          <p:cNvSpPr>
            <a:spLocks noGrp="1" noChangeArrowheads="1"/>
          </p:cNvSpPr>
          <p:nvPr>
            <p:ph type="sldNum" sz="quarter" idx="12"/>
          </p:nvPr>
        </p:nvSpPr>
        <p:spPr>
          <a:ln/>
        </p:spPr>
        <p:txBody>
          <a:bodyPr/>
          <a:lstStyle>
            <a:lvl1pPr>
              <a:defRPr/>
            </a:lvl1pPr>
          </a:lstStyle>
          <a:p>
            <a:fld id="{912A509C-1FD8-C340-945D-F484F85253F5}"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49186681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71"/>
          <p:cNvSpPr>
            <a:spLocks noGrp="1" noChangeArrowheads="1"/>
          </p:cNvSpPr>
          <p:nvPr>
            <p:ph type="sldNum" sz="quarter" idx="12"/>
          </p:nvPr>
        </p:nvSpPr>
        <p:spPr>
          <a:ln/>
        </p:spPr>
        <p:txBody>
          <a:bodyPr/>
          <a:lstStyle>
            <a:lvl1pPr>
              <a:defRPr/>
            </a:lvl1pPr>
          </a:lstStyle>
          <a:p>
            <a:fld id="{C71FB22D-81DE-E649-9472-2B7AD2F9DA94}"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96175265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9C6E5ACD-BD47-764C-A0D8-55D787A46B1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51242783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137C58D-494C-0C47-A9F6-EA1895DABF28}" type="slidenum">
              <a:rPr lang="en-US">
                <a:ea typeface="Arial"/>
              </a:rPr>
              <a:pPr>
                <a:defRPr/>
              </a:pPr>
              <a:t>‹#›</a:t>
            </a:fld>
            <a:endParaRPr lang="en-US">
              <a:ea typeface="Arial"/>
            </a:endParaRPr>
          </a:p>
        </p:txBody>
      </p:sp>
    </p:spTree>
    <p:extLst>
      <p:ext uri="{BB962C8B-B14F-4D97-AF65-F5344CB8AC3E}">
        <p14:creationId xmlns:p14="http://schemas.microsoft.com/office/powerpoint/2010/main" val="138135428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1974A-01AC-1D4F-81BD-B8C562CA6EEF}" type="datetimeFigureOut">
              <a:rPr lang="en-US" smtClean="0">
                <a:solidFill>
                  <a:prstClr val="black">
                    <a:tint val="75000"/>
                  </a:prstClr>
                </a:solidFill>
              </a:rPr>
              <a:pPr/>
              <a:t>3/21/24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ea typeface="Arial"/>
              </a:rPr>
              <a:pPr/>
              <a:t>‹#›</a:t>
            </a:fld>
            <a:endParaRPr lang="en-US">
              <a:solidFill>
                <a:prstClr val="black">
                  <a:tint val="75000"/>
                </a:prstClr>
              </a:solidFill>
              <a:latin typeface="Arial"/>
              <a:ea typeface="Arial"/>
            </a:endParaRPr>
          </a:p>
        </p:txBody>
      </p:sp>
    </p:spTree>
    <p:extLst>
      <p:ext uri="{BB962C8B-B14F-4D97-AF65-F5344CB8AC3E}">
        <p14:creationId xmlns:p14="http://schemas.microsoft.com/office/powerpoint/2010/main" val="10461739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3/21/24</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49856014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9695EC0-FCA8-E340-8CA9-AD348539379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439634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CBFB9B4-689E-0041-843B-634C57F24A1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924883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10333326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356996429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826CECD9-28BE-7E4E-B5F4-923261943CF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1668112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8855623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5260087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5926772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6525736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199311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3/21/24</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2354893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0158182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8475265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2211682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5003557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4048566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2240007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078514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6039684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577576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591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3/21/24</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3832525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810490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41454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8360722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7901773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213214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858131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122F9C8-7249-6741-A1E8-5FF501FBE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341932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4AC2D33-AFE0-694E-A7A3-D65CA7A7227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3115536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5F1A16C-1EA9-5F4B-8C4A-BD9C13880EC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747580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6022A3F-558F-0C42-A698-84BF1DFC831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95168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3/21/24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4765494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84C89ED-4133-2F44-B0B2-596AE9C3F94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1222311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603BB3-8A7A-1749-99AC-2C18392983A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1189958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970FE3D-FA31-4944-8012-5EC295F887CF}"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7658530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94AB7C7-420E-7349-AF98-E9F395A785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0658702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EF1AC3-D348-9240-9A26-25E28BFE43B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0280830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784C9A2-AB19-C24C-A4A8-EEDA88FB5B1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4270848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12C4C2-349C-A349-BBDE-9BA9B1465BC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8371450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480DC6C-852A-A44A-8E30-4823828E3F8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9835778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BF7D496-A184-B64E-8FE9-22C0485284B0}"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832751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84345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3/21/24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7143809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265092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052300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757555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3132864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432613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282179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846277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295318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314052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72628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3/21/24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34791459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32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932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8" name="Rectangle 28"/>
          <p:cNvSpPr>
            <a:spLocks noGrp="1" noChangeArrowheads="1"/>
          </p:cNvSpPr>
          <p:nvPr>
            <p:ph type="sldNum" sz="quarter" idx="12"/>
          </p:nvPr>
        </p:nvSpPr>
        <p:spPr/>
        <p:txBody>
          <a:bodyPr/>
          <a:lstStyle>
            <a:lvl1pPr>
              <a:defRPr/>
            </a:lvl1pPr>
          </a:lstStyle>
          <a:p>
            <a:fld id="{3E6B6975-B4E4-BF48-906C-73B5ECA59E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8488861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D8DF91F4-7D56-A04B-BF89-500C2690A389}"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233088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8B3D87F2-168D-8B43-9194-DB9388F904A7}"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6002463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12B60913-5BA8-CF49-A4C7-9CCA75F44F1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774221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27"/>
          <p:cNvSpPr>
            <a:spLocks noGrp="1" noChangeArrowheads="1"/>
          </p:cNvSpPr>
          <p:nvPr>
            <p:ph type="sldNum" sz="quarter" idx="11"/>
          </p:nvPr>
        </p:nvSpPr>
        <p:spPr>
          <a:ln/>
        </p:spPr>
        <p:txBody>
          <a:bodyPr/>
          <a:lstStyle>
            <a:lvl1pPr>
              <a:defRPr/>
            </a:lvl1pPr>
          </a:lstStyle>
          <a:p>
            <a:fld id="{EB49C8AF-F3D0-9B4D-9456-68494F3CD7AE}" type="slidenum">
              <a:rPr lang="en-US">
                <a:solidFill>
                  <a:srgbClr val="FFFFFF"/>
                </a:solidFill>
              </a: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5323704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27"/>
          <p:cNvSpPr>
            <a:spLocks noGrp="1" noChangeArrowheads="1"/>
          </p:cNvSpPr>
          <p:nvPr>
            <p:ph type="sldNum" sz="quarter" idx="11"/>
          </p:nvPr>
        </p:nvSpPr>
        <p:spPr>
          <a:ln/>
        </p:spPr>
        <p:txBody>
          <a:bodyPr/>
          <a:lstStyle>
            <a:lvl1pPr>
              <a:defRPr/>
            </a:lvl1pPr>
          </a:lstStyle>
          <a:p>
            <a:fld id="{8B68D33C-F418-1E45-BBCC-0636A3331E4D}" type="slidenum">
              <a:rPr lang="en-US">
                <a:solidFill>
                  <a:srgbClr val="FFFFFF"/>
                </a:solidFill>
              </a: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9064125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27"/>
          <p:cNvSpPr>
            <a:spLocks noGrp="1" noChangeArrowheads="1"/>
          </p:cNvSpPr>
          <p:nvPr>
            <p:ph type="sldNum" sz="quarter" idx="11"/>
          </p:nvPr>
        </p:nvSpPr>
        <p:spPr>
          <a:ln/>
        </p:spPr>
        <p:txBody>
          <a:bodyPr/>
          <a:lstStyle>
            <a:lvl1pPr>
              <a:defRPr/>
            </a:lvl1pPr>
          </a:lstStyle>
          <a:p>
            <a:fld id="{A577AED0-1479-ED41-8D71-7654D56363C8}" type="slidenum">
              <a:rPr lang="en-US">
                <a:solidFill>
                  <a:srgbClr val="FFFFFF"/>
                </a:solidFill>
              </a: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7440291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8274A8CA-B934-664A-B2C5-F2A16B6D235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1696079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9A709412-84BF-6243-80E9-A2D801E00C39}"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2642471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1E558748-7DC6-6D44-8EA3-6190655C1DFD}"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1301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3/21/24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0596204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49A637A1-45AF-9B42-82A5-077535E5BFB6}"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3305803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48680245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0073276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49346022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02514390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88389367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66620319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17427945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55209021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931417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476110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91749128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21704416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sz="2400">
                <a:solidFill>
                  <a:srgbClr val="FFFFFF"/>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sz="2400">
                <a:solidFill>
                  <a:srgbClr val="FFFFFF"/>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sz="2400"/>
            </a:lvl1pPr>
          </a:lstStyle>
          <a:p>
            <a:pPr>
              <a:defRPr/>
            </a:pPr>
            <a:fld id="{FB9D1381-8EC7-4D4A-8FF6-A5D440AB2D6C}" type="slidenum">
              <a:rPr lang="en-US" altLang="ja-JP"/>
              <a:pPr>
                <a:defRPr/>
              </a:pPr>
              <a:t>‹#›</a:t>
            </a:fld>
            <a:endParaRPr lang="en-US" altLang="ja-JP"/>
          </a:p>
        </p:txBody>
      </p:sp>
    </p:spTree>
    <p:extLst>
      <p:ext uri="{BB962C8B-B14F-4D97-AF65-F5344CB8AC3E}">
        <p14:creationId xmlns:p14="http://schemas.microsoft.com/office/powerpoint/2010/main" val="4405920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4EA364B6-C098-4042-9224-7E72134C71F5}" type="slidenum">
              <a:rPr lang="en-US" altLang="ja-JP"/>
              <a:pPr>
                <a:defRPr/>
              </a:pPr>
              <a:t>‹#›</a:t>
            </a:fld>
            <a:endParaRPr lang="en-US" altLang="ja-JP"/>
          </a:p>
        </p:txBody>
      </p:sp>
    </p:spTree>
    <p:extLst>
      <p:ext uri="{BB962C8B-B14F-4D97-AF65-F5344CB8AC3E}">
        <p14:creationId xmlns:p14="http://schemas.microsoft.com/office/powerpoint/2010/main" val="216269206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10CFC75-9CC2-034D-966A-8BF08238E7EA}" type="slidenum">
              <a:rPr lang="en-US" altLang="ja-JP"/>
              <a:pPr>
                <a:defRPr/>
              </a:pPr>
              <a:t>‹#›</a:t>
            </a:fld>
            <a:endParaRPr lang="en-US" altLang="ja-JP"/>
          </a:p>
        </p:txBody>
      </p:sp>
    </p:spTree>
    <p:extLst>
      <p:ext uri="{BB962C8B-B14F-4D97-AF65-F5344CB8AC3E}">
        <p14:creationId xmlns:p14="http://schemas.microsoft.com/office/powerpoint/2010/main" val="269484886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1EE68894-970D-6E47-A5A2-7FA813FAA928}" type="slidenum">
              <a:rPr lang="en-US" altLang="ja-JP"/>
              <a:pPr>
                <a:defRPr/>
              </a:pPr>
              <a:t>‹#›</a:t>
            </a:fld>
            <a:endParaRPr lang="en-US" altLang="ja-JP"/>
          </a:p>
        </p:txBody>
      </p:sp>
    </p:spTree>
    <p:extLst>
      <p:ext uri="{BB962C8B-B14F-4D97-AF65-F5344CB8AC3E}">
        <p14:creationId xmlns:p14="http://schemas.microsoft.com/office/powerpoint/2010/main" val="159178282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8"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9" name="Rectangle 1094"/>
          <p:cNvSpPr>
            <a:spLocks noGrp="1" noChangeArrowheads="1"/>
          </p:cNvSpPr>
          <p:nvPr>
            <p:ph type="sldNum" sz="quarter" idx="12"/>
          </p:nvPr>
        </p:nvSpPr>
        <p:spPr/>
        <p:txBody>
          <a:bodyPr/>
          <a:lstStyle>
            <a:lvl1pPr>
              <a:defRPr sz="2400"/>
            </a:lvl1pPr>
          </a:lstStyle>
          <a:p>
            <a:pPr>
              <a:defRPr/>
            </a:pPr>
            <a:fld id="{54E17048-A456-0540-89D5-E595CE540900}" type="slidenum">
              <a:rPr lang="en-US" altLang="ja-JP"/>
              <a:pPr>
                <a:defRPr/>
              </a:pPr>
              <a:t>‹#›</a:t>
            </a:fld>
            <a:endParaRPr lang="en-US" altLang="ja-JP"/>
          </a:p>
        </p:txBody>
      </p:sp>
    </p:spTree>
    <p:extLst>
      <p:ext uri="{BB962C8B-B14F-4D97-AF65-F5344CB8AC3E}">
        <p14:creationId xmlns:p14="http://schemas.microsoft.com/office/powerpoint/2010/main" val="263855895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4"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5" name="Rectangle 1094"/>
          <p:cNvSpPr>
            <a:spLocks noGrp="1" noChangeArrowheads="1"/>
          </p:cNvSpPr>
          <p:nvPr>
            <p:ph type="sldNum" sz="quarter" idx="12"/>
          </p:nvPr>
        </p:nvSpPr>
        <p:spPr/>
        <p:txBody>
          <a:bodyPr/>
          <a:lstStyle>
            <a:lvl1pPr>
              <a:defRPr sz="2400"/>
            </a:lvl1pPr>
          </a:lstStyle>
          <a:p>
            <a:pPr>
              <a:defRPr/>
            </a:pPr>
            <a:fld id="{680E2F08-1C23-5048-BE48-784A188118CD}" type="slidenum">
              <a:rPr lang="en-US" altLang="ja-JP"/>
              <a:pPr>
                <a:defRPr/>
              </a:pPr>
              <a:t>‹#›</a:t>
            </a:fld>
            <a:endParaRPr lang="en-US" altLang="ja-JP"/>
          </a:p>
        </p:txBody>
      </p:sp>
    </p:spTree>
    <p:extLst>
      <p:ext uri="{BB962C8B-B14F-4D97-AF65-F5344CB8AC3E}">
        <p14:creationId xmlns:p14="http://schemas.microsoft.com/office/powerpoint/2010/main" val="133280644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3"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4" name="Rectangle 1094"/>
          <p:cNvSpPr>
            <a:spLocks noGrp="1" noChangeArrowheads="1"/>
          </p:cNvSpPr>
          <p:nvPr>
            <p:ph type="sldNum" sz="quarter" idx="12"/>
          </p:nvPr>
        </p:nvSpPr>
        <p:spPr/>
        <p:txBody>
          <a:bodyPr/>
          <a:lstStyle>
            <a:lvl1pPr>
              <a:defRPr sz="2400"/>
            </a:lvl1pPr>
          </a:lstStyle>
          <a:p>
            <a:pPr>
              <a:defRPr/>
            </a:pPr>
            <a:fld id="{761E3AC5-4881-8043-81DA-000BAD7B5E0D}" type="slidenum">
              <a:rPr lang="en-US" altLang="ja-JP"/>
              <a:pPr>
                <a:defRPr/>
              </a:pPr>
              <a:t>‹#›</a:t>
            </a:fld>
            <a:endParaRPr lang="en-US" altLang="ja-JP"/>
          </a:p>
        </p:txBody>
      </p:sp>
    </p:spTree>
    <p:extLst>
      <p:ext uri="{BB962C8B-B14F-4D97-AF65-F5344CB8AC3E}">
        <p14:creationId xmlns:p14="http://schemas.microsoft.com/office/powerpoint/2010/main" val="268489516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0FC5FA9F-AF67-1B42-AEF8-636C03D06E2D}" type="slidenum">
              <a:rPr lang="en-US" altLang="ja-JP"/>
              <a:pPr>
                <a:defRPr/>
              </a:pPr>
              <a:t>‹#›</a:t>
            </a:fld>
            <a:endParaRPr lang="en-US" altLang="ja-JP"/>
          </a:p>
        </p:txBody>
      </p:sp>
    </p:spTree>
    <p:extLst>
      <p:ext uri="{BB962C8B-B14F-4D97-AF65-F5344CB8AC3E}">
        <p14:creationId xmlns:p14="http://schemas.microsoft.com/office/powerpoint/2010/main" val="11579801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4490215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C3715575-7C1E-FF4B-9175-723D8B1CDAB6}" type="slidenum">
              <a:rPr lang="en-US" altLang="ja-JP"/>
              <a:pPr>
                <a:defRPr/>
              </a:pPr>
              <a:t>‹#›</a:t>
            </a:fld>
            <a:endParaRPr lang="en-US" altLang="ja-JP"/>
          </a:p>
        </p:txBody>
      </p:sp>
    </p:spTree>
    <p:extLst>
      <p:ext uri="{BB962C8B-B14F-4D97-AF65-F5344CB8AC3E}">
        <p14:creationId xmlns:p14="http://schemas.microsoft.com/office/powerpoint/2010/main" val="217760612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639BD26-76DC-584A-9B15-EBFF59688F7D}" type="slidenum">
              <a:rPr lang="en-US" altLang="ja-JP"/>
              <a:pPr>
                <a:defRPr/>
              </a:pPr>
              <a:t>‹#›</a:t>
            </a:fld>
            <a:endParaRPr lang="en-US" altLang="ja-JP"/>
          </a:p>
        </p:txBody>
      </p:sp>
    </p:spTree>
    <p:extLst>
      <p:ext uri="{BB962C8B-B14F-4D97-AF65-F5344CB8AC3E}">
        <p14:creationId xmlns:p14="http://schemas.microsoft.com/office/powerpoint/2010/main" val="54441466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2C317D4E-7CC3-9A47-AA22-E7AD29751CC0}" type="slidenum">
              <a:rPr lang="en-US" altLang="ja-JP"/>
              <a:pPr>
                <a:defRPr/>
              </a:pPr>
              <a:t>‹#›</a:t>
            </a:fld>
            <a:endParaRPr lang="en-US" altLang="ja-JP"/>
          </a:p>
        </p:txBody>
      </p:sp>
    </p:spTree>
    <p:extLst>
      <p:ext uri="{BB962C8B-B14F-4D97-AF65-F5344CB8AC3E}">
        <p14:creationId xmlns:p14="http://schemas.microsoft.com/office/powerpoint/2010/main" val="33231461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165888713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23495124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837262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42665509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10394499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25208132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326073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334145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7536700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34133673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82265697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3418438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469109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208202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6616625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3376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705980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34260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75385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128692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053968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175893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796377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720611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14C114CC-2C18-E343-B34D-723EB8CF7030}"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721688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1EB4D69-722D-9047-95E1-93C1431C8212}"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088511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2BFBE6AD-E9A2-1D49-8FA2-36E2E415F58F}"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564672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3995C92C-DC71-6749-8DF4-4A56999C30C5}" type="slidenum">
              <a:rPr lang="en-US">
                <a:solidFill>
                  <a:srgbClr val="FFFFFF"/>
                </a:solidFill>
                <a:latin typeface="Garamond"/>
              </a:rPr>
              <a:pPr>
                <a:defRPr/>
              </a:pPr>
              <a:t>‹#›</a:t>
            </a:fld>
            <a:endParaRPr lang="en-US">
              <a:solidFill>
                <a:srgbClr val="FFFFFF"/>
              </a:solidFill>
              <a:latin typeface="Garamond"/>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93398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0A7E3FE8-0DC5-C946-8F06-DEB75C0081F9}" type="slidenum">
              <a:rPr lang="en-US">
                <a:solidFill>
                  <a:srgbClr val="FFFFFF"/>
                </a:solidFill>
                <a:latin typeface="Garamond"/>
              </a:rPr>
              <a:pPr>
                <a:defRPr/>
              </a:pPr>
              <a:t>‹#›</a:t>
            </a:fld>
            <a:endParaRPr lang="en-US">
              <a:solidFill>
                <a:srgbClr val="FFFFFF"/>
              </a:solidFill>
              <a:latin typeface="Garamond"/>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056515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3A0F5012-ECF9-0D4D-9A77-319D014DFA1D}" type="slidenum">
              <a:rPr lang="en-US">
                <a:solidFill>
                  <a:srgbClr val="FFFFFF"/>
                </a:solidFill>
                <a:latin typeface="Garamond"/>
              </a:rPr>
              <a:pPr>
                <a:defRPr/>
              </a:pPr>
              <a:t>‹#›</a:t>
            </a:fld>
            <a:endParaRPr lang="en-US">
              <a:solidFill>
                <a:srgbClr val="FFFFFF"/>
              </a:solidFill>
              <a:latin typeface="Garamond"/>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244398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B42BD684-2E07-EA4C-9EAC-8DBEF8EC7080}"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764131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C2C87B67-8105-2D40-ADC3-B911B1CF796E}"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769253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2A835882-526F-6042-8547-0BCD4EC9D855}"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430974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6716EFA-94C9-3949-8134-E2049F11A01D}"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704144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9623606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19991162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a:defRPr>
                <a:solidFill>
                  <a:srgbClr val="808080"/>
                </a:solidFill>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pPr>
              <a:defRPr/>
            </a:pPr>
            <a:fld id="{AF0FB989-1F49-8F4E-92F9-079AC96FB9E8}" type="slidenum">
              <a:rPr lang="en-US"/>
              <a:pPr>
                <a:defRPr/>
              </a:pPr>
              <a:t>‹#›</a:t>
            </a:fld>
            <a:endParaRPr lang="en-US"/>
          </a:p>
        </p:txBody>
      </p:sp>
    </p:spTree>
    <p:extLst>
      <p:ext uri="{BB962C8B-B14F-4D97-AF65-F5344CB8AC3E}">
        <p14:creationId xmlns:p14="http://schemas.microsoft.com/office/powerpoint/2010/main" val="4553981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1974A-01AC-1D4F-81BD-B8C562CA6EEF}" type="datetimeFigureOut">
              <a:rPr lang="en-US" smtClean="0">
                <a:solidFill>
                  <a:prstClr val="black">
                    <a:tint val="75000"/>
                  </a:prstClr>
                </a:solidFill>
              </a:rPr>
              <a:pPr/>
              <a:t>3/21/24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ea typeface="Arial"/>
              </a:rPr>
              <a:pPr/>
              <a:t>‹#›</a:t>
            </a:fld>
            <a:endParaRPr lang="en-US">
              <a:solidFill>
                <a:prstClr val="black">
                  <a:tint val="75000"/>
                </a:prstClr>
              </a:solidFill>
              <a:latin typeface="Arial"/>
              <a:ea typeface="Arial"/>
            </a:endParaRPr>
          </a:p>
        </p:txBody>
      </p:sp>
    </p:spTree>
    <p:extLst>
      <p:ext uri="{BB962C8B-B14F-4D97-AF65-F5344CB8AC3E}">
        <p14:creationId xmlns:p14="http://schemas.microsoft.com/office/powerpoint/2010/main" val="3180119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4957789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6795124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2540006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3316216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650665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5105671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0684779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2908971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066295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652315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865149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latin typeface="Times New Roman"/>
              </a:rPr>
              <a:pPr>
                <a:defRPr/>
              </a:pPr>
              <a:t>‹#›</a:t>
            </a:fld>
            <a:endParaRPr lang="en-US" altLang="zh-CN">
              <a:latin typeface="Times New Roman"/>
            </a:endParaRPr>
          </a:p>
        </p:txBody>
      </p:sp>
    </p:spTree>
    <p:extLst>
      <p:ext uri="{BB962C8B-B14F-4D97-AF65-F5344CB8AC3E}">
        <p14:creationId xmlns:p14="http://schemas.microsoft.com/office/powerpoint/2010/main" val="24595132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4501401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273090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42009529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4471953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4168035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6477220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8486179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671634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2.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3.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image" Target="../media/image2.jpeg"/><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40.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3.jpe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6.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image" Target="../media/image4.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3.jpe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7.xml"/><Relationship Id="rId17" Type="http://schemas.openxmlformats.org/officeDocument/2006/relationships/image" Target="../media/image4.png"/><Relationship Id="rId2" Type="http://schemas.openxmlformats.org/officeDocument/2006/relationships/slideLayout" Target="../slideLayouts/slideLayout153.xml"/><Relationship Id="rId16" Type="http://schemas.openxmlformats.org/officeDocument/2006/relationships/image" Target="../media/image7.png"/><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image" Target="../media/image6.png"/><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image" Target="../media/image5.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theme" Target="../theme/theme18.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image" Target="../media/image8.jpe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9.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20.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image" Target="../media/image10.jpeg"/><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1.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image" Target="../media/image11.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2.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image" Target="../media/image13.png"/><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3.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4.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42.xml"/><Relationship Id="rId1" Type="http://schemas.openxmlformats.org/officeDocument/2006/relationships/slideLayout" Target="../slideLayouts/slideLayout24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6.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7.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8.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14.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9.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6.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30.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31.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7.pn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32.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3.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4.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5.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16.jpe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6.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image" Target="../media/image17.png"/><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7.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8.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9.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9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5.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41.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slideLayout" Target="../slideLayouts/slideLayout421.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slideLayout" Target="../slideLayouts/slideLayout420.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5" Type="http://schemas.openxmlformats.org/officeDocument/2006/relationships/theme" Target="../theme/theme42.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 Id="rId14" Type="http://schemas.openxmlformats.org/officeDocument/2006/relationships/slideLayout" Target="../slideLayouts/slideLayout42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slideLayout" Target="../slideLayouts/slideLayout435.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slideLayout" Target="../slideLayouts/slideLayout434.xml"/><Relationship Id="rId2" Type="http://schemas.openxmlformats.org/officeDocument/2006/relationships/slideLayout" Target="../slideLayouts/slideLayout424.xml"/><Relationship Id="rId16" Type="http://schemas.openxmlformats.org/officeDocument/2006/relationships/theme" Target="../theme/theme43.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5" Type="http://schemas.openxmlformats.org/officeDocument/2006/relationships/slideLayout" Target="../slideLayouts/slideLayout43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 Id="rId14" Type="http://schemas.openxmlformats.org/officeDocument/2006/relationships/slideLayout" Target="../slideLayouts/slideLayout436.xml"/></Relationships>
</file>

<file path=ppt/slideMasters/_rels/slideMaster44.xml.rels><?xml version="1.0" encoding="UTF-8" standalone="yes"?>
<Relationships xmlns="http://schemas.openxmlformats.org/package/2006/relationships"><Relationship Id="rId3" Type="http://schemas.openxmlformats.org/officeDocument/2006/relationships/theme" Target="../theme/theme44.xml"/><Relationship Id="rId2" Type="http://schemas.openxmlformats.org/officeDocument/2006/relationships/slideLayout" Target="../slideLayouts/slideLayout439.xml"/><Relationship Id="rId1" Type="http://schemas.openxmlformats.org/officeDocument/2006/relationships/slideLayout" Target="../slideLayouts/slideLayout438.xml"/></Relationships>
</file>

<file path=ppt/slideMasters/_rels/slideMaster45.xml.rels><?xml version="1.0" encoding="UTF-8" standalone="yes"?>
<Relationships xmlns="http://schemas.openxmlformats.org/package/2006/relationships"><Relationship Id="rId3" Type="http://schemas.openxmlformats.org/officeDocument/2006/relationships/theme" Target="../theme/theme45.xml"/><Relationship Id="rId2" Type="http://schemas.openxmlformats.org/officeDocument/2006/relationships/slideLayout" Target="../slideLayouts/slideLayout441.xml"/><Relationship Id="rId1" Type="http://schemas.openxmlformats.org/officeDocument/2006/relationships/slideLayout" Target="../slideLayouts/slideLayout440.xml"/></Relationships>
</file>

<file path=ppt/slideMasters/_rels/slideMaster46.xml.rels><?xml version="1.0" encoding="UTF-8" standalone="yes"?>
<Relationships xmlns="http://schemas.openxmlformats.org/package/2006/relationships"><Relationship Id="rId3" Type="http://schemas.openxmlformats.org/officeDocument/2006/relationships/theme" Target="../theme/theme46.xml"/><Relationship Id="rId2" Type="http://schemas.openxmlformats.org/officeDocument/2006/relationships/slideLayout" Target="../slideLayouts/slideLayout443.xml"/><Relationship Id="rId1" Type="http://schemas.openxmlformats.org/officeDocument/2006/relationships/slideLayout" Target="../slideLayouts/slideLayout442.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7.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8.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slideLayout" Target="../slideLayouts/slideLayout478.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slideLayout" Target="../slideLayouts/slideLayout477.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50.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97.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5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08.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theme" Target="../theme/theme52.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19.xml"/><Relationship Id="rId13" Type="http://schemas.openxmlformats.org/officeDocument/2006/relationships/image" Target="../media/image18.emf"/><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theme" Target="../theme/theme53.xml"/><Relationship Id="rId2" Type="http://schemas.openxmlformats.org/officeDocument/2006/relationships/slideLayout" Target="../slideLayouts/slideLayout513.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30.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theme" Target="../theme/theme5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theme" Target="../theme/theme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3051769183"/>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421731262"/>
      </p:ext>
    </p:extLst>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26978"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2697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26980"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26981"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26982"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26983"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6985"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3300"/>
                </a:solidFill>
                <a:latin typeface="Times New Roman" pitchFamily="-112" charset="0"/>
                <a:ea typeface="+mn-ea"/>
                <a:cs typeface="+mn-cs"/>
              </a:defRPr>
            </a:lvl1pPr>
          </a:lstStyle>
          <a:p>
            <a:pPr defTabSz="914400" eaLnBrk="0" fontAlgn="base" hangingPunct="0">
              <a:spcAft>
                <a:spcPct val="0"/>
              </a:spcAft>
              <a:defRPr/>
            </a:pPr>
            <a:endParaRPr lang="en-US"/>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3300"/>
                </a:solidFill>
                <a:latin typeface="Times New Roman" pitchFamily="-112" charset="0"/>
                <a:ea typeface="+mn-ea"/>
                <a:cs typeface="+mn-cs"/>
              </a:defRPr>
            </a:lvl1pPr>
          </a:lstStyle>
          <a:p>
            <a:pPr defTabSz="914400" eaLnBrk="0" fontAlgn="base" hangingPunct="0">
              <a:spcAft>
                <a:spcPct val="0"/>
              </a:spcAft>
              <a:defRPr/>
            </a:pPr>
            <a:endParaRPr lang="en-US"/>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ea typeface="MS PGothic" charset="0"/>
                <a:cs typeface="MS PGothic" charset="0"/>
              </a:defRPr>
            </a:lvl1pPr>
          </a:lstStyle>
          <a:p>
            <a:pPr defTabSz="914400" eaLnBrk="0" fontAlgn="base" hangingPunct="0">
              <a:spcAft>
                <a:spcPct val="0"/>
              </a:spcAft>
              <a:defRPr/>
            </a:pPr>
            <a:fld id="{20040EA3-D65A-4A4E-B9CF-3D6970B61326}" type="slidenum">
              <a:rPr lang="zh-CN" altLang="en-US">
                <a:latin typeface="Times New Roman" charset="0"/>
              </a:rPr>
              <a:pPr defTabSz="914400" eaLnBrk="0" fontAlgn="base" hangingPunct="0">
                <a:spcAft>
                  <a:spcPct val="0"/>
                </a:spcAft>
                <a:defRPr/>
              </a:pPr>
              <a:t>‹#›</a:t>
            </a:fld>
            <a:endParaRPr lang="en-US" altLang="zh-CN">
              <a:latin typeface="Times New Roman" charset="0"/>
            </a:endParaRPr>
          </a:p>
        </p:txBody>
      </p:sp>
    </p:spTree>
    <p:extLst>
      <p:ext uri="{BB962C8B-B14F-4D97-AF65-F5344CB8AC3E}">
        <p14:creationId xmlns:p14="http://schemas.microsoft.com/office/powerpoint/2010/main" val="2314504652"/>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1488747367"/>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327" r:id="rId10"/>
    <p:sldLayoutId id="2147484328" r:id="rId11"/>
    <p:sldLayoutId id="214748432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3926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07" charset="-52"/>
                <a:ea typeface="+mn-ea"/>
                <a:cs typeface="+mn-cs"/>
              </a:defRPr>
            </a:lvl1pPr>
          </a:lstStyle>
          <a:p>
            <a:pPr defTabSz="914400" fontAlgn="base">
              <a:spcBef>
                <a:spcPct val="0"/>
              </a:spcBef>
              <a:spcAft>
                <a:spcPct val="0"/>
              </a:spcAft>
              <a:defRPr/>
            </a:pPr>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07" charset="-52"/>
                <a:ea typeface="+mn-ea"/>
                <a:cs typeface="+mn-cs"/>
              </a:defRPr>
            </a:lvl1pPr>
          </a:lstStyle>
          <a:p>
            <a:pPr defTabSz="914400" fontAlgn="base">
              <a:spcBef>
                <a:spcPct val="0"/>
              </a:spcBef>
              <a:spcAft>
                <a:spcPct val="0"/>
              </a:spcAft>
              <a:defRPr/>
            </a:pPr>
            <a:endParaRPr 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ea typeface="MS PGothic" charset="0"/>
                <a:cs typeface="MS PGothic" charset="0"/>
              </a:defRPr>
            </a:lvl1pPr>
          </a:lstStyle>
          <a:p>
            <a:pPr defTabSz="914400" fontAlgn="base">
              <a:spcBef>
                <a:spcPct val="0"/>
              </a:spcBef>
              <a:spcAft>
                <a:spcPct val="0"/>
              </a:spcAft>
              <a:defRPr/>
            </a:pPr>
            <a:fld id="{EEED4791-0736-394E-BFF9-705FC5E23218}" type="slidenum">
              <a:rPr lang="zh-CN" altLang="en-US"/>
              <a:pPr defTabSz="914400" fontAlgn="base">
                <a:spcBef>
                  <a:spcPct val="0"/>
                </a:spcBef>
                <a:spcAft>
                  <a:spcPct val="0"/>
                </a:spcAft>
                <a:defRPr/>
              </a:pPr>
              <a:t>‹#›</a:t>
            </a:fld>
            <a:endParaRPr lang="en-US" altLang="zh-CN"/>
          </a:p>
        </p:txBody>
      </p:sp>
    </p:spTree>
    <p:extLst>
      <p:ext uri="{BB962C8B-B14F-4D97-AF65-F5344CB8AC3E}">
        <p14:creationId xmlns:p14="http://schemas.microsoft.com/office/powerpoint/2010/main" val="191456686"/>
      </p:ext>
    </p:extLst>
  </p:cSld>
  <p:clrMap bg1="dk2" tx1="lt1" bg2="dk1" tx2="lt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 id="2147484342" r:id="rId12"/>
    <p:sldLayoutId id="2147484343"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S PGothic" charset="0"/>
          <a:cs typeface="MS PGothic"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S PGothic" charset="0"/>
          <a:cs typeface="MS PGothic"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433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grpSp>
      <p:sp>
        <p:nvSpPr>
          <p:cNvPr id="1434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44"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4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defTabSz="914400" fontAlgn="base">
              <a:spcBef>
                <a:spcPct val="0"/>
              </a:spcBef>
              <a:spcAft>
                <a:spcPct val="0"/>
              </a:spcAft>
              <a:defRPr/>
            </a:pPr>
            <a:fld id="{84A4FCC2-70D9-734B-A604-2E5C4AD8DB17}" type="slidenum">
              <a:rPr lang="en-US">
                <a:latin typeface="Tahoma" charset="0"/>
                <a:ea typeface="ＭＳ Ｐゴシック" charset="0"/>
                <a:cs typeface="ＭＳ Ｐゴシック" charset="0"/>
              </a:rPr>
              <a:pPr defTabSz="914400" fontAlgn="base">
                <a:spcBef>
                  <a:spcPct val="0"/>
                </a:spcBef>
                <a:spcAft>
                  <a:spcPct val="0"/>
                </a:spcAft>
                <a:defRPr/>
              </a:pPr>
              <a:t>‹#›</a:t>
            </a:fld>
            <a:endParaRPr lang="en-US">
              <a:latin typeface="Tahoma" charset="0"/>
              <a:ea typeface="ＭＳ Ｐゴシック" charset="0"/>
              <a:cs typeface="ＭＳ Ｐゴシック" charset="0"/>
            </a:endParaRPr>
          </a:p>
        </p:txBody>
      </p:sp>
    </p:spTree>
    <p:extLst>
      <p:ext uri="{BB962C8B-B14F-4D97-AF65-F5344CB8AC3E}">
        <p14:creationId xmlns:p14="http://schemas.microsoft.com/office/powerpoint/2010/main" val="4056771934"/>
      </p:ext>
    </p:extLst>
  </p:cSld>
  <p:clrMap bg1="dk2" tx1="lt1" bg2="dk1" tx2="lt2" accent1="accent1" accent2="accent2" accent3="accent3" accent4="accent4" accent5="accent5" accent6="accent6" hlink="hlink" folHlink="folHlink"/>
  <p:sldLayoutIdLst>
    <p:sldLayoutId id="2147484345" r:id="rId1"/>
    <p:sldLayoutId id="2147484346" r:id="rId2"/>
    <p:sldLayoutId id="2147484347"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6610"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6611"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endParaRPr lang="en-US">
              <a:ea typeface="ＭＳ Ｐゴシック" charset="0"/>
            </a:endParaRPr>
          </a:p>
        </p:txBody>
      </p:sp>
      <p:sp>
        <p:nvSpPr>
          <p:cNvPr id="5"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endParaRPr lang="en-US">
              <a:ea typeface="ＭＳ Ｐゴシック" charset="0"/>
            </a:endParaRPr>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fld id="{BABB8F32-F51C-2E49-BBC2-C9CD5F26CD71}"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191466463"/>
      </p:ext>
    </p:extLst>
  </p:cSld>
  <p:clrMap bg1="dk2" tx1="lt1" bg2="dk1" tx2="lt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Lst>
  <p:txStyles>
    <p:titleStyle>
      <a:lvl1pPr algn="ctr" rtl="0" eaLnBrk="0" fontAlgn="base" hangingPunct="0">
        <a:spcBef>
          <a:spcPct val="0"/>
        </a:spcBef>
        <a:spcAft>
          <a:spcPct val="0"/>
        </a:spcAft>
        <a:defRPr sz="4800">
          <a:solidFill>
            <a:schemeClr val="tx1"/>
          </a:solidFill>
          <a:latin typeface="Arial"/>
          <a:ea typeface="+mj-ea"/>
          <a:cs typeface="Arial"/>
        </a:defRPr>
      </a:lvl1pPr>
      <a:lvl2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4"/>
        </a:buBlip>
        <a:defRPr sz="2200">
          <a:solidFill>
            <a:schemeClr val="tx1"/>
          </a:solidFill>
          <a:latin typeface="Arial"/>
          <a:ea typeface="+mn-ea"/>
          <a:cs typeface="Arial"/>
        </a:defRPr>
      </a:lvl1pPr>
      <a:lvl2pPr marL="685800" indent="-336550" algn="l" rtl="0" eaLnBrk="0" fontAlgn="base" hangingPunct="0">
        <a:spcBef>
          <a:spcPts val="600"/>
        </a:spcBef>
        <a:spcAft>
          <a:spcPct val="0"/>
        </a:spcAft>
        <a:buBlip>
          <a:blip r:embed="rId14"/>
        </a:buBlip>
        <a:defRPr sz="2000">
          <a:solidFill>
            <a:schemeClr val="tx1"/>
          </a:solidFill>
          <a:latin typeface="Arial"/>
          <a:ea typeface="+mn-ea"/>
          <a:cs typeface="Arial"/>
        </a:defRPr>
      </a:lvl2pPr>
      <a:lvl3pPr marL="1035050" indent="-349250" algn="l" rtl="0" eaLnBrk="0" fontAlgn="base" hangingPunct="0">
        <a:spcBef>
          <a:spcPts val="600"/>
        </a:spcBef>
        <a:spcAft>
          <a:spcPct val="0"/>
        </a:spcAft>
        <a:buBlip>
          <a:blip r:embed="rId14"/>
        </a:buBlip>
        <a:defRPr>
          <a:solidFill>
            <a:schemeClr val="tx1"/>
          </a:solidFill>
          <a:latin typeface="Arial"/>
          <a:ea typeface="+mn-ea"/>
          <a:cs typeface="Arial"/>
        </a:defRPr>
      </a:lvl3pPr>
      <a:lvl4pPr marL="1371600" indent="-336550" algn="l" rtl="0" eaLnBrk="0" fontAlgn="base" hangingPunct="0">
        <a:spcBef>
          <a:spcPts val="600"/>
        </a:spcBef>
        <a:spcAft>
          <a:spcPct val="0"/>
        </a:spcAft>
        <a:buBlip>
          <a:blip r:embed="rId14"/>
        </a:buBlip>
        <a:defRPr>
          <a:solidFill>
            <a:schemeClr val="tx1"/>
          </a:solidFill>
          <a:latin typeface="Arial"/>
          <a:ea typeface="+mn-ea"/>
          <a:cs typeface="Arial"/>
        </a:defRPr>
      </a:lvl4pPr>
      <a:lvl5pPr marL="1720850" indent="-349250" algn="l" rtl="0" eaLnBrk="0" fontAlgn="base" hangingPunct="0">
        <a:spcBef>
          <a:spcPts val="600"/>
        </a:spcBef>
        <a:spcAft>
          <a:spcPct val="0"/>
        </a:spcAft>
        <a:buBlip>
          <a:blip r:embed="rId14"/>
        </a:buBlip>
        <a:defRPr>
          <a:solidFill>
            <a:schemeClr val="tx1"/>
          </a:solidFill>
          <a:latin typeface="Arial"/>
          <a:ea typeface="+mn-ea"/>
          <a:cs typeface="Arial"/>
        </a:defRPr>
      </a:lvl5pPr>
      <a:lvl6pPr marL="2178050" indent="-349250" algn="l" rtl="0" fontAlgn="base">
        <a:spcBef>
          <a:spcPts val="600"/>
        </a:spcBef>
        <a:spcAft>
          <a:spcPct val="0"/>
        </a:spcAft>
        <a:buBlip>
          <a:blip r:embed="rId14"/>
        </a:buBlip>
        <a:defRPr>
          <a:solidFill>
            <a:schemeClr val="tx1"/>
          </a:solidFill>
          <a:latin typeface="+mn-lt"/>
          <a:ea typeface="+mn-ea"/>
        </a:defRPr>
      </a:lvl6pPr>
      <a:lvl7pPr marL="2635250" indent="-349250" algn="l" rtl="0" fontAlgn="base">
        <a:spcBef>
          <a:spcPts val="600"/>
        </a:spcBef>
        <a:spcAft>
          <a:spcPct val="0"/>
        </a:spcAft>
        <a:buBlip>
          <a:blip r:embed="rId14"/>
        </a:buBlip>
        <a:defRPr>
          <a:solidFill>
            <a:schemeClr val="tx1"/>
          </a:solidFill>
          <a:latin typeface="+mn-lt"/>
          <a:ea typeface="+mn-ea"/>
        </a:defRPr>
      </a:lvl7pPr>
      <a:lvl8pPr marL="3092450" indent="-349250" algn="l" rtl="0" fontAlgn="base">
        <a:spcBef>
          <a:spcPts val="600"/>
        </a:spcBef>
        <a:spcAft>
          <a:spcPct val="0"/>
        </a:spcAft>
        <a:buBlip>
          <a:blip r:embed="rId14"/>
        </a:buBlip>
        <a:defRPr>
          <a:solidFill>
            <a:schemeClr val="tx1"/>
          </a:solidFill>
          <a:latin typeface="+mn-lt"/>
          <a:ea typeface="+mn-ea"/>
        </a:defRPr>
      </a:lvl8pPr>
      <a:lvl9pPr marL="3549650" indent="-349250" algn="l" rtl="0" fontAlgn="base">
        <a:spcBef>
          <a:spcPts val="600"/>
        </a:spcBef>
        <a:spcAft>
          <a:spcPct val="0"/>
        </a:spcAft>
        <a:buBlip>
          <a:blip r:embed="rId14"/>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8898"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00" y="1755775"/>
            <a:ext cx="1096963" cy="55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8899"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8900"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901"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8902"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endParaRPr lang="en-US">
              <a:ea typeface="ＭＳ Ｐゴシック" charset="0"/>
            </a:endParaRPr>
          </a:p>
        </p:txBody>
      </p:sp>
      <p:sp>
        <p:nvSpPr>
          <p:cNvPr id="11"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endParaRPr lang="en-US">
              <a:ea typeface="ＭＳ Ｐゴシック" charset="0"/>
            </a:endParaRPr>
          </a:p>
        </p:txBody>
      </p:sp>
      <p:sp>
        <p:nvSpPr>
          <p:cNvPr id="12"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fld id="{E90BAA4E-2E2D-8846-B855-7E11021C8FCE}"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93569866"/>
      </p:ext>
    </p:extLst>
  </p:cSld>
  <p:clrMap bg1="dk2" tx1="lt1" bg2="dk1" tx2="lt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7"/>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17"/>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17"/>
        </a:buBlip>
        <a:defRPr>
          <a:solidFill>
            <a:schemeClr val="tx1"/>
          </a:solidFill>
          <a:latin typeface="+mn-lt"/>
          <a:ea typeface="+mn-ea"/>
        </a:defRPr>
      </a:lvl3pPr>
      <a:lvl4pPr marL="1371600" indent="-336550" algn="l" rtl="0" eaLnBrk="0" fontAlgn="base" hangingPunct="0">
        <a:spcBef>
          <a:spcPts val="600"/>
        </a:spcBef>
        <a:spcAft>
          <a:spcPct val="0"/>
        </a:spcAft>
        <a:buBlip>
          <a:blip r:embed="rId17"/>
        </a:buBlip>
        <a:defRPr>
          <a:solidFill>
            <a:schemeClr val="tx1"/>
          </a:solidFill>
          <a:latin typeface="+mn-lt"/>
          <a:ea typeface="+mn-ea"/>
        </a:defRPr>
      </a:lvl4pPr>
      <a:lvl5pPr marL="1720850" indent="-349250" algn="l" rtl="0" eaLnBrk="0" fontAlgn="base" hangingPunct="0">
        <a:spcBef>
          <a:spcPts val="600"/>
        </a:spcBef>
        <a:spcAft>
          <a:spcPct val="0"/>
        </a:spcAft>
        <a:buBlip>
          <a:blip r:embed="rId17"/>
        </a:buBlip>
        <a:defRPr>
          <a:solidFill>
            <a:schemeClr val="tx1"/>
          </a:solidFill>
          <a:latin typeface="+mn-lt"/>
          <a:ea typeface="+mn-ea"/>
        </a:defRPr>
      </a:lvl5pPr>
      <a:lvl6pPr marL="2178050" indent="-349250" algn="l" rtl="0" fontAlgn="base">
        <a:spcBef>
          <a:spcPts val="600"/>
        </a:spcBef>
        <a:spcAft>
          <a:spcPct val="0"/>
        </a:spcAft>
        <a:buBlip>
          <a:blip r:embed="rId17"/>
        </a:buBlip>
        <a:defRPr>
          <a:solidFill>
            <a:schemeClr val="tx1"/>
          </a:solidFill>
          <a:latin typeface="+mn-lt"/>
          <a:ea typeface="+mn-ea"/>
        </a:defRPr>
      </a:lvl6pPr>
      <a:lvl7pPr marL="2635250" indent="-349250" algn="l" rtl="0" fontAlgn="base">
        <a:spcBef>
          <a:spcPts val="600"/>
        </a:spcBef>
        <a:spcAft>
          <a:spcPct val="0"/>
        </a:spcAft>
        <a:buBlip>
          <a:blip r:embed="rId17"/>
        </a:buBlip>
        <a:defRPr>
          <a:solidFill>
            <a:schemeClr val="tx1"/>
          </a:solidFill>
          <a:latin typeface="+mn-lt"/>
          <a:ea typeface="+mn-ea"/>
        </a:defRPr>
      </a:lvl7pPr>
      <a:lvl8pPr marL="3092450" indent="-349250" algn="l" rtl="0" fontAlgn="base">
        <a:spcBef>
          <a:spcPts val="600"/>
        </a:spcBef>
        <a:spcAft>
          <a:spcPct val="0"/>
        </a:spcAft>
        <a:buBlip>
          <a:blip r:embed="rId17"/>
        </a:buBlip>
        <a:defRPr>
          <a:solidFill>
            <a:schemeClr val="tx1"/>
          </a:solidFill>
          <a:latin typeface="+mn-lt"/>
          <a:ea typeface="+mn-ea"/>
        </a:defRPr>
      </a:lvl8pPr>
      <a:lvl9pPr marL="3549650" indent="-349250"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1695326958"/>
      </p:ext>
    </p:extLst>
  </p:cSld>
  <p:clrMap bg1="dk2" tx1="lt1" bg2="dk1" tx2="lt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 id="2147484379" r:id="rId7"/>
    <p:sldLayoutId id="2147484380" r:id="rId8"/>
    <p:sldLayoutId id="2147484381" r:id="rId9"/>
    <p:sldLayoutId id="2147484382" r:id="rId10"/>
    <p:sldLayoutId id="2147484383" r:id="rId11"/>
    <p:sldLayoutId id="2147484384"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cs typeface="Times New Roman" charset="0"/>
              </a:defRPr>
            </a:lvl1pPr>
          </a:lstStyle>
          <a:p>
            <a:pPr algn="r" defTabSz="914400" eaLnBrk="0" fontAlgn="base" hangingPunct="0">
              <a:spcBef>
                <a:spcPct val="0"/>
              </a:spcBef>
              <a:spcAft>
                <a:spcPct val="0"/>
              </a:spcAft>
              <a:defRPr/>
            </a:pPr>
            <a:fld id="{EB34BEC7-1D4D-9A40-AC40-87224257A5D3}" type="slidenum">
              <a:rPr lang="en-US" sz="1400">
                <a:solidFill>
                  <a:srgbClr val="FFFFFF"/>
                </a:solidFill>
                <a:ea typeface="ＭＳ Ｐゴシック" charset="0"/>
              </a:rPr>
              <a:pPr algn="r" defTabSz="914400" eaLnBrk="0" fontAlgn="base" hangingPunct="0">
                <a:spcBef>
                  <a:spcPct val="0"/>
                </a:spcBef>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2646665230"/>
      </p:ext>
    </p:extLst>
  </p:cSld>
  <p:clrMap bg1="dk2" tx1="lt1" bg2="dk1" tx2="lt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0340134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4201535742"/>
      </p:ext>
    </p:extLst>
  </p:cSld>
  <p:clrMap bg1="lt1" tx1="dk1" bg2="lt2" tx2="dk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72776"/>
                </a:solidFill>
                <a:latin typeface="Arial" charset="0"/>
                <a:ea typeface="ＭＳ Ｐゴシック" charset="-128"/>
                <a:cs typeface="ＭＳ Ｐゴシック" charset="-128"/>
              </a:defRPr>
            </a:lvl1pPr>
          </a:lstStyle>
          <a:p>
            <a:pPr defTabSz="914400" fontAlgn="base">
              <a:spcBef>
                <a:spcPct val="0"/>
              </a:spcBef>
              <a:spcAft>
                <a:spcPct val="0"/>
              </a:spcAft>
              <a:defRPr/>
            </a:pPr>
            <a:fld id="{9D0BEB1D-05AC-264A-9AEA-D90780F74C3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27358416"/>
      </p:ext>
    </p:extLst>
  </p:cSld>
  <p:clrMap bg1="lt1" tx1="dk1" bg2="lt2" tx2="dk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0CC0019-6A88-B74B-BA64-757D8614B7E0}"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1958587235"/>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6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defTabSz="449263" eaLnBrk="1" hangingPunct="1">
              <a:defRPr/>
            </a:pPr>
            <a:fld id="{96395530-D8BC-C14D-98A9-4D646B3D422C}" type="slidenum">
              <a:rPr lang="en-GB"/>
              <a:pPr defTabSz="449263" eaLnBrk="1" hangingPunct="1">
                <a:defRPr/>
              </a:pPr>
              <a:t>‹#›</a:t>
            </a:fld>
            <a:endParaRPr lang="en-GB"/>
          </a:p>
        </p:txBody>
      </p:sp>
    </p:spTree>
    <p:extLst>
      <p:ext uri="{BB962C8B-B14F-4D97-AF65-F5344CB8AC3E}">
        <p14:creationId xmlns:p14="http://schemas.microsoft.com/office/powerpoint/2010/main" val="2180667706"/>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606425"/>
            <a:ext cx="89995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p:cNvSpPr>
            <a:spLocks noGrp="1" noChangeArrowheads="1"/>
          </p:cNvSpPr>
          <p:nvPr>
            <p:ph type="body" idx="1"/>
          </p:nvPr>
        </p:nvSpPr>
        <p:spPr bwMode="auto">
          <a:xfrm>
            <a:off x="34925" y="1978025"/>
            <a:ext cx="899953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07683298-ABEA-8448-B24B-309F9D2224F2}" type="slidenum">
              <a:rPr lang="en-US"/>
              <a:pPr>
                <a:defRPr/>
              </a:pPr>
              <a:t>‹#›</a:t>
            </a:fld>
            <a:endParaRPr lang="en-US"/>
          </a:p>
        </p:txBody>
      </p:sp>
      <p:sp>
        <p:nvSpPr>
          <p:cNvPr id="1031" name="TextBox 1"/>
          <p:cNvSpPr txBox="1">
            <a:spLocks noChangeArrowheads="1"/>
          </p:cNvSpPr>
          <p:nvPr userDrawn="1"/>
        </p:nvSpPr>
        <p:spPr bwMode="auto">
          <a:xfrm>
            <a:off x="8172450" y="44450"/>
            <a:ext cx="9207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Page</a:t>
            </a:r>
          </a:p>
        </p:txBody>
      </p:sp>
    </p:spTree>
    <p:extLst>
      <p:ext uri="{BB962C8B-B14F-4D97-AF65-F5344CB8AC3E}">
        <p14:creationId xmlns:p14="http://schemas.microsoft.com/office/powerpoint/2010/main" val="2937478268"/>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xStyles>
    <p:title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a:solidFill>
            <a:srgbClr val="FFFFFF"/>
          </a:solidFill>
          <a:effectLst>
            <a:glow rad="292100">
              <a:schemeClr val="tx1">
                <a:alpha val="92000"/>
              </a:schemeClr>
            </a:glow>
          </a:effectLst>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3031392050"/>
      </p:ext>
    </p:extLst>
  </p:cSld>
  <p:clrMap bg1="lt1" tx1="dk1" bg2="lt2" tx2="dk2" accent1="accent1" accent2="accent2" accent3="accent3" accent4="accent4" accent5="accent5" accent6="accent6" hlink="hlink" folHlink="folHlink"/>
  <p:sldLayoutIdLst>
    <p:sldLayoutId id="2147484494" r:id="rId1"/>
    <p:sldLayoutId id="2147484495"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059699729"/>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fontAlgn="base">
              <a:spcBef>
                <a:spcPct val="0"/>
              </a:spcBef>
              <a:spcAft>
                <a:spcPct val="0"/>
              </a:spcAft>
            </a:pPr>
            <a:fld id="{00ED357E-1B23-CC42-849D-CC0799D96B69}" type="datetimeFigureOut">
              <a:rPr lang="en-US" smtClean="0">
                <a:solidFill>
                  <a:srgbClr val="000000"/>
                </a:solidFill>
                <a:latin typeface="Arial"/>
                <a:ea typeface="ＭＳ Ｐゴシック" charset="0"/>
                <a:cs typeface="ＭＳ Ｐゴシック" charset="0"/>
              </a:rPr>
              <a:pPr defTabSz="914400" fontAlgn="base">
                <a:spcBef>
                  <a:spcPct val="0"/>
                </a:spcBef>
                <a:spcAft>
                  <a:spcPct val="0"/>
                </a:spcAft>
              </a:pPr>
              <a:t>3/21/24</a:t>
            </a:fld>
            <a:endParaRPr lang="en-US">
              <a:solidFill>
                <a:srgbClr val="000000"/>
              </a:solidFill>
              <a:latin typeface="Arial"/>
              <a:ea typeface="ＭＳ Ｐゴシック" charset="0"/>
              <a:cs typeface="ＭＳ Ｐゴシック" charset="0"/>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fontAlgn="base">
              <a:spcBef>
                <a:spcPct val="0"/>
              </a:spcBef>
              <a:spcAft>
                <a:spcPct val="0"/>
              </a:spcAft>
            </a:pPr>
            <a:endParaRPr lang="en-US">
              <a:solidFill>
                <a:srgbClr val="000000"/>
              </a:solidFill>
              <a:latin typeface="Arial"/>
              <a:ea typeface="ＭＳ Ｐゴシック" charset="0"/>
              <a:cs typeface="ＭＳ Ｐゴシック" charset="0"/>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fontAlgn="base">
              <a:spcBef>
                <a:spcPct val="0"/>
              </a:spcBef>
              <a:spcAft>
                <a:spcPct val="0"/>
              </a:spcAft>
            </a:pPr>
            <a:fld id="{774807BB-DAC6-BA41-919B-40B57FF455EC}" type="slidenum">
              <a:rPr lang="en-US" smtClean="0">
                <a:solidFill>
                  <a:srgbClr val="000000"/>
                </a:solidFill>
                <a:latin typeface="Arial"/>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2732144731"/>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8BA6D373-8BE0-3D42-BAFE-1BEA5E1A247A}" type="datetimeFigureOut">
              <a:rPr lang="en-US" smtClean="0">
                <a:solidFill>
                  <a:srgbClr val="000000"/>
                </a:solidFill>
                <a:latin typeface="Arial"/>
                <a:ea typeface="ＭＳ Ｐゴシック" charset="0"/>
                <a:cs typeface="ＭＳ Ｐゴシック"/>
              </a:rPr>
              <a:pPr defTabSz="914400" fontAlgn="base">
                <a:spcBef>
                  <a:spcPct val="0"/>
                </a:spcBef>
                <a:spcAft>
                  <a:spcPct val="0"/>
                </a:spcAft>
              </a:pPr>
              <a:t>3/21/24</a:t>
            </a:fld>
            <a:endParaRPr lang="en-US">
              <a:solidFill>
                <a:srgbClr val="000000"/>
              </a:solidFill>
              <a:latin typeface="Arial"/>
              <a:ea typeface="ＭＳ Ｐゴシック" charset="0"/>
              <a:cs typeface="ＭＳ Ｐゴシック"/>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a:solidFill>
                <a:srgbClr val="000000"/>
              </a:solidFill>
              <a:latin typeface="Arial"/>
              <a:ea typeface="ＭＳ Ｐゴシック" charset="0"/>
              <a:cs typeface="ＭＳ Ｐゴシック"/>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44304AD0-CBFA-C841-AA24-4A7DABF4A149}" type="slidenum">
              <a:rPr lang="en-US" smtClean="0">
                <a:solidFill>
                  <a:srgbClr val="000000"/>
                </a:solidFill>
                <a:latin typeface="Arial"/>
                <a:ea typeface="ＭＳ Ｐゴシック" charset="0"/>
                <a:cs typeface="ＭＳ Ｐゴシック"/>
              </a:rPr>
              <a:pPr defTabSz="914400" fontAlgn="base">
                <a:spcBef>
                  <a:spcPct val="0"/>
                </a:spcBef>
                <a:spcAft>
                  <a:spcPct val="0"/>
                </a:spcAft>
              </a:pPr>
              <a:t>‹#›</a:t>
            </a:fld>
            <a:endParaRPr lang="en-US">
              <a:solidFill>
                <a:srgbClr val="000000"/>
              </a:solidFill>
              <a:latin typeface="Arial"/>
              <a:ea typeface="ＭＳ Ｐゴシック" charset="0"/>
              <a:cs typeface="ＭＳ Ｐゴシック"/>
            </a:endParaRPr>
          </a:p>
        </p:txBody>
      </p:sp>
    </p:spTree>
    <p:extLst>
      <p:ext uri="{BB962C8B-B14F-4D97-AF65-F5344CB8AC3E}">
        <p14:creationId xmlns:p14="http://schemas.microsoft.com/office/powerpoint/2010/main" val="2908730270"/>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pPr defTabSz="914400" fontAlgn="base">
              <a:spcAft>
                <a:spcPct val="0"/>
              </a:spcAft>
            </a:pPr>
            <a:fld id="{C028FD83-1C87-FF4C-A638-BCE5B165E080}" type="datetimeFigureOut">
              <a:rPr lang="en-US" smtClean="0">
                <a:solidFill>
                  <a:srgbClr val="000000"/>
                </a:solidFill>
                <a:latin typeface="Arial"/>
                <a:ea typeface="ＭＳ Ｐゴシック" charset="0"/>
                <a:cs typeface="ＭＳ Ｐゴシック" charset="0"/>
              </a:rPr>
              <a:pPr defTabSz="914400" fontAlgn="base">
                <a:spcAft>
                  <a:spcPct val="0"/>
                </a:spcAft>
              </a:pPr>
              <a:t>3/21/24</a:t>
            </a:fld>
            <a:endParaRPr lang="en-US">
              <a:solidFill>
                <a:srgbClr val="000000"/>
              </a:solidFill>
              <a:latin typeface="Arial"/>
              <a:ea typeface="ＭＳ Ｐゴシック" charset="0"/>
              <a:cs typeface="ＭＳ Ｐゴシック" charset="0"/>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pPr defTabSz="914400" fontAlgn="base">
              <a:spcAft>
                <a:spcPct val="0"/>
              </a:spcAft>
            </a:pPr>
            <a:endParaRPr lang="en-US">
              <a:solidFill>
                <a:srgbClr val="000000"/>
              </a:solidFill>
              <a:latin typeface="Arial"/>
              <a:ea typeface="ＭＳ Ｐゴシック" charset="0"/>
              <a:cs typeface="ＭＳ Ｐゴシック" charset="0"/>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pPr defTabSz="914400" fontAlgn="base">
              <a:spcAft>
                <a:spcPct val="0"/>
              </a:spcAft>
            </a:pPr>
            <a:fld id="{7CFC9A5A-7D04-2A48-B7BF-DB5E21C5C841}" type="slidenum">
              <a:rPr lang="en-US" smtClean="0">
                <a:solidFill>
                  <a:srgbClr val="000000"/>
                </a:solidFill>
                <a:latin typeface="Arial"/>
                <a:ea typeface="ＭＳ Ｐゴシック" charset="0"/>
                <a:cs typeface="ＭＳ Ｐゴシック" charset="0"/>
              </a:rPr>
              <a:pPr defTabSz="914400" fontAlgn="base">
                <a:spcAft>
                  <a:spcPct val="0"/>
                </a:spcAft>
              </a:pPr>
              <a:t>‹#›</a:t>
            </a:fld>
            <a:endParaRPr lang="en-US">
              <a:solidFill>
                <a:srgbClr val="000000"/>
              </a:solidFill>
              <a:latin typeface="Arial"/>
              <a:ea typeface="ＭＳ Ｐゴシック" charset="0"/>
              <a:cs typeface="ＭＳ Ｐゴシック" charset="0"/>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866635"/>
      </p:ext>
    </p:extLst>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22730468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CC539648-AB91-3440-8F16-A95E4083D57B}" type="datetimeFigureOut">
              <a:rPr lang="en-US" smtClean="0">
                <a:solidFill>
                  <a:srgbClr val="000000"/>
                </a:solidFill>
                <a:latin typeface="Tahoma"/>
                <a:ea typeface="ＭＳ Ｐゴシック" charset="0"/>
                <a:cs typeface="ＭＳ Ｐゴシック"/>
              </a:rPr>
              <a:pPr defTabSz="914400" fontAlgn="base">
                <a:spcBef>
                  <a:spcPct val="0"/>
                </a:spcBef>
                <a:spcAft>
                  <a:spcPct val="0"/>
                </a:spcAft>
              </a:pPr>
              <a:t>3/21/24</a:t>
            </a:fld>
            <a:endParaRPr lang="en-US">
              <a:solidFill>
                <a:srgbClr val="000000"/>
              </a:solidFill>
              <a:latin typeface="Tahoma"/>
              <a:ea typeface="ＭＳ Ｐゴシック" charset="0"/>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a:solidFill>
                <a:srgbClr val="000000"/>
              </a:solidFill>
              <a:latin typeface="Tahoma"/>
              <a:ea typeface="ＭＳ Ｐゴシック" charset="0"/>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2510E871-F0BA-3C4D-8414-9A58F9011B22}" type="slidenum">
              <a:rPr lang="en-US" smtClean="0">
                <a:solidFill>
                  <a:srgbClr val="000000"/>
                </a:solidFill>
                <a:latin typeface="Tahoma"/>
                <a:ea typeface="ＭＳ Ｐゴシック" charset="0"/>
                <a:cs typeface="ＭＳ Ｐゴシック"/>
              </a:rPr>
              <a:pPr defTabSz="914400" fontAlgn="base">
                <a:spcBef>
                  <a:spcPct val="0"/>
                </a:spcBef>
                <a:spcAft>
                  <a:spcPct val="0"/>
                </a:spcAft>
              </a:pPr>
              <a:t>‹#›</a:t>
            </a:fld>
            <a:endParaRPr lang="en-US">
              <a:solidFill>
                <a:srgbClr val="000000"/>
              </a:solidFill>
              <a:latin typeface="Tahoma"/>
              <a:ea typeface="ＭＳ Ｐゴシック" charset="0"/>
              <a:cs typeface="ＭＳ Ｐゴシック"/>
            </a:endParaRPr>
          </a:p>
        </p:txBody>
      </p:sp>
    </p:spTree>
    <p:extLst>
      <p:ext uri="{BB962C8B-B14F-4D97-AF65-F5344CB8AC3E}">
        <p14:creationId xmlns:p14="http://schemas.microsoft.com/office/powerpoint/2010/main" val="958823069"/>
      </p:ext>
    </p:extLst>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E96FFD9D-FB4A-5F4E-86CA-E1E188EF93F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4808845"/>
      </p:ext>
    </p:extLst>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E782B8D-6800-A54D-8A67-CB154D52C7C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3120244807"/>
      </p:ext>
    </p:extLst>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586441EB-B7B6-D543-83BD-CA0D5169F943}" type="slidenum">
              <a:rPr lang="en-US">
                <a:solidFill>
                  <a:srgbClr val="000000"/>
                </a:solidFill>
                <a:latin typeface="Arial" charset="0"/>
              </a:rPr>
              <a:pPr eaLnBrk="0" hangingPunct="0">
                <a:defRPr/>
              </a:pPr>
              <a:t>‹#›</a:t>
            </a:fld>
            <a:endParaRPr lang="en-US">
              <a:solidFill>
                <a:srgbClr val="000000"/>
              </a:solidFill>
              <a:latin typeface="Arial" charset="0"/>
            </a:endParaRPr>
          </a:p>
        </p:txBody>
      </p:sp>
    </p:spTree>
    <p:extLst>
      <p:ext uri="{BB962C8B-B14F-4D97-AF65-F5344CB8AC3E}">
        <p14:creationId xmlns:p14="http://schemas.microsoft.com/office/powerpoint/2010/main" val="1449165390"/>
      </p:ext>
    </p:extLst>
  </p:cSld>
  <p:clrMap bg1="lt1" tx1="dk1" bg2="lt2" tx2="dk2" accent1="accent1" accent2="accent2" accent3="accent3" accent4="accent4" accent5="accent5" accent6="accent6" hlink="hlink" folHlink="folHlink"/>
  <p:sldLayoutIdLst>
    <p:sldLayoutId id="2147484581" r:id="rId1"/>
    <p:sldLayoutId id="2147484582" r:id="rId2"/>
    <p:sldLayoutId id="2147484583" r:id="rId3"/>
    <p:sldLayoutId id="2147484584" r:id="rId4"/>
    <p:sldLayoutId id="2147484585" r:id="rId5"/>
    <p:sldLayoutId id="2147484586" r:id="rId6"/>
    <p:sldLayoutId id="2147484587" r:id="rId7"/>
    <p:sldLayoutId id="2147484588" r:id="rId8"/>
    <p:sldLayoutId id="2147484589" r:id="rId9"/>
    <p:sldLayoutId id="2147484590" r:id="rId10"/>
    <p:sldLayoutId id="21474845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ED1C0FA4-100B-E84C-A185-BCBA207B9681}"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692006117"/>
      </p:ext>
    </p:extLst>
  </p:cSld>
  <p:clrMap bg1="lt1" tx1="dk1" bg2="lt2" tx2="dk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1B03D28-1D0B-524D-835C-308A3CBCE763}"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205992525"/>
      </p:ext>
    </p:extLst>
  </p:cSld>
  <p:clrMap bg1="lt1" tx1="dk1" bg2="lt2" tx2="dk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0" hangingPunct="0">
              <a:defRPr/>
            </a:pPr>
            <a:endParaRPr lang="en-US" b="0">
              <a:solidFill>
                <a:srgbClr val="000000"/>
              </a:solidFill>
              <a:latin typeface="Tahoma"/>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en-US" b="0">
              <a:solidFill>
                <a:srgbClr val="000000"/>
              </a:solidFill>
              <a:latin typeface="Tahoma"/>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807F9DF9-8CC9-2F4A-B98C-E70A2EDCC6AE}" type="slidenum">
              <a:rPr lang="en-US" b="0">
                <a:solidFill>
                  <a:srgbClr val="000000"/>
                </a:solidFill>
                <a:latin typeface="Tahoma"/>
              </a:rPr>
              <a:pPr eaLnBrk="0" hangingPunct="0">
                <a:defRPr/>
              </a:pPr>
              <a:t>‹#›</a:t>
            </a:fld>
            <a:endParaRPr lang="en-US" b="0">
              <a:solidFill>
                <a:srgbClr val="000000"/>
              </a:solidFill>
              <a:latin typeface="Tahoma"/>
            </a:endParaRPr>
          </a:p>
        </p:txBody>
      </p:sp>
    </p:spTree>
    <p:extLst>
      <p:ext uri="{BB962C8B-B14F-4D97-AF65-F5344CB8AC3E}">
        <p14:creationId xmlns:p14="http://schemas.microsoft.com/office/powerpoint/2010/main" val="1587336479"/>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73A5920-463F-8A4B-AB2E-5D90C1B9769B}"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732834529"/>
      </p:ext>
    </p:extLst>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905430580"/>
      </p:ext>
    </p:extLst>
  </p:cSld>
  <p:clrMap bg1="lt1" tx1="dk1" bg2="lt2" tx2="dk2" accent1="accent1" accent2="accent2" accent3="accent3" accent4="accent4" accent5="accent5" accent6="accent6" hlink="hlink" folHlink="folHlink"/>
  <p:sldLayoutIdLst>
    <p:sldLayoutId id="2147484641" r:id="rId1"/>
    <p:sldLayoutId id="2147484642" r:id="rId2"/>
    <p:sldLayoutId id="2147484643" r:id="rId3"/>
    <p:sldLayoutId id="2147484644" r:id="rId4"/>
    <p:sldLayoutId id="2147484645" r:id="rId5"/>
    <p:sldLayoutId id="2147484646" r:id="rId6"/>
    <p:sldLayoutId id="2147484647" r:id="rId7"/>
    <p:sldLayoutId id="2147484648" r:id="rId8"/>
    <p:sldLayoutId id="2147484649" r:id="rId9"/>
    <p:sldLayoutId id="2147484650" r:id="rId10"/>
    <p:sldLayoutId id="2147484651"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defTabSz="914400" eaLnBrk="0" fontAlgn="base" hangingPunct="0">
              <a:spcBef>
                <a:spcPct val="0"/>
              </a:spcBef>
              <a:spcAft>
                <a:spcPct val="0"/>
              </a:spcAft>
              <a:defRPr/>
            </a:pPr>
            <a:fld id="{B76732AD-70A6-7E45-A486-BEE1C3E32EC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99588064"/>
      </p:ext>
    </p:extLst>
  </p:cSld>
  <p:clrMap bg1="lt1" tx1="dk1" bg2="lt2" tx2="dk2" accent1="accent1" accent2="accent2" accent3="accent3" accent4="accent4" accent5="accent5" accent6="accent6" hlink="hlink" folHlink="folHlink"/>
  <p:sldLayoutIdLst>
    <p:sldLayoutId id="2147484653" r:id="rId1"/>
    <p:sldLayoutId id="2147484654" r:id="rId2"/>
    <p:sldLayoutId id="2147484655" r:id="rId3"/>
    <p:sldLayoutId id="2147484656" r:id="rId4"/>
    <p:sldLayoutId id="2147484657" r:id="rId5"/>
    <p:sldLayoutId id="2147484658" r:id="rId6"/>
    <p:sldLayoutId id="2147484659" r:id="rId7"/>
    <p:sldLayoutId id="2147484660" r:id="rId8"/>
    <p:sldLayoutId id="2147484661" r:id="rId9"/>
    <p:sldLayoutId id="2147484662" r:id="rId10"/>
    <p:sldLayoutId id="21474846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F1974A-01AC-1D4F-81BD-B8C562CA6EEF}" type="datetimeFigureOut">
              <a:rPr lang="en-US" smtClean="0">
                <a:solidFill>
                  <a:prstClr val="black">
                    <a:tint val="75000"/>
                  </a:prstClr>
                </a:solidFill>
                <a:latin typeface="Arial"/>
              </a:rPr>
              <a:pPr/>
              <a:t>3/21/24</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03609466"/>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defTabSz="457200" rtl="0" eaLnBrk="1" latinLnBrk="0" hangingPunct="1">
        <a:spcBef>
          <a:spcPct val="0"/>
        </a:spcBef>
        <a:buNone/>
        <a:defRPr sz="44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8E2534C-D3BD-DD4A-88D5-AFCF41E224CA}"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1075301"/>
      </p:ext>
    </p:extLst>
  </p:cSld>
  <p:clrMap bg1="lt1" tx1="dk1" bg2="lt2" tx2="dk2" accent1="accent1" accent2="accent2" accent3="accent3" accent4="accent4" accent5="accent5" accent6="accent6" hlink="hlink" folHlink="folHlink"/>
  <p:sldLayoutIdLst>
    <p:sldLayoutId id="214748466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4924058"/>
      </p:ext>
    </p:extLst>
  </p:cSld>
  <p:clrMap bg1="dk2" tx1="lt1" bg2="dk1" tx2="lt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430143227"/>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290"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2" name="Group 3"/>
          <p:cNvGrpSpPr>
            <a:grpSpLocks/>
          </p:cNvGrpSpPr>
          <p:nvPr/>
        </p:nvGrpSpPr>
        <p:grpSpPr bwMode="auto">
          <a:xfrm>
            <a:off x="3175" y="4267200"/>
            <a:ext cx="9140825" cy="2590800"/>
            <a:chOff x="2" y="2688"/>
            <a:chExt cx="5758" cy="1632"/>
          </a:xfrm>
          <a:solidFill>
            <a:schemeClr val="bg1">
              <a:lumMod val="75000"/>
            </a:schemeClr>
          </a:solidFill>
        </p:grpSpPr>
        <p:sp>
          <p:nvSpPr>
            <p:cNvPr id="125961"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a:defRPr/>
              </a:pPr>
              <a:endParaRPr lang="en-US">
                <a:solidFill>
                  <a:srgbClr val="FFFFFF"/>
                </a:solidFill>
              </a:endParaRPr>
            </a:p>
          </p:txBody>
        </p:sp>
        <p:grpSp>
          <p:nvGrpSpPr>
            <p:cNvPr id="3" name="Group 5"/>
            <p:cNvGrpSpPr>
              <a:grpSpLocks/>
            </p:cNvGrpSpPr>
            <p:nvPr/>
          </p:nvGrpSpPr>
          <p:grpSpPr bwMode="auto">
            <a:xfrm>
              <a:off x="3528" y="3715"/>
              <a:ext cx="792" cy="521"/>
              <a:chOff x="3527" y="3715"/>
              <a:chExt cx="792" cy="521"/>
            </a:xfrm>
            <a:grpFill/>
          </p:grpSpPr>
          <p:sp>
            <p:nvSpPr>
              <p:cNvPr id="12294" name="Oval 6"/>
              <p:cNvSpPr>
                <a:spLocks noChangeArrowheads="1"/>
              </p:cNvSpPr>
              <p:nvPr/>
            </p:nvSpPr>
            <p:spPr bwMode="hidden">
              <a:xfrm>
                <a:off x="3686" y="3810"/>
                <a:ext cx="532" cy="32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5" name="Oval 7"/>
              <p:cNvSpPr>
                <a:spLocks noChangeArrowheads="1"/>
              </p:cNvSpPr>
              <p:nvPr/>
            </p:nvSpPr>
            <p:spPr bwMode="hidden">
              <a:xfrm>
                <a:off x="3726" y="3840"/>
                <a:ext cx="452" cy="27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6" name="Oval 8"/>
              <p:cNvSpPr>
                <a:spLocks noChangeArrowheads="1"/>
              </p:cNvSpPr>
              <p:nvPr/>
            </p:nvSpPr>
            <p:spPr bwMode="hidden">
              <a:xfrm>
                <a:off x="3782" y="3872"/>
                <a:ext cx="344" cy="2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7" name="Oval 9"/>
              <p:cNvSpPr>
                <a:spLocks noChangeArrowheads="1"/>
              </p:cNvSpPr>
              <p:nvPr/>
            </p:nvSpPr>
            <p:spPr bwMode="hidden">
              <a:xfrm>
                <a:off x="3822" y="3896"/>
                <a:ext cx="262" cy="15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8" name="Oval 10"/>
              <p:cNvSpPr>
                <a:spLocks noChangeArrowheads="1"/>
              </p:cNvSpPr>
              <p:nvPr/>
            </p:nvSpPr>
            <p:spPr bwMode="hidden">
              <a:xfrm>
                <a:off x="3856" y="3922"/>
                <a:ext cx="192" cy="1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9"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0"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1"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2"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3"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4" name="Oval 16"/>
              <p:cNvSpPr>
                <a:spLocks noChangeArrowheads="1"/>
              </p:cNvSpPr>
              <p:nvPr/>
            </p:nvSpPr>
            <p:spPr bwMode="hidden">
              <a:xfrm>
                <a:off x="3910" y="3948"/>
                <a:ext cx="84" cy="5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4" name="Group 17"/>
            <p:cNvGrpSpPr>
              <a:grpSpLocks/>
            </p:cNvGrpSpPr>
            <p:nvPr/>
          </p:nvGrpSpPr>
          <p:grpSpPr bwMode="auto">
            <a:xfrm>
              <a:off x="1776" y="3631"/>
              <a:ext cx="1626" cy="683"/>
              <a:chOff x="1776" y="3631"/>
              <a:chExt cx="1626" cy="683"/>
            </a:xfrm>
            <a:grpFill/>
          </p:grpSpPr>
          <p:sp>
            <p:nvSpPr>
              <p:cNvPr id="12306" name="Oval 18"/>
              <p:cNvSpPr>
                <a:spLocks noChangeArrowheads="1"/>
              </p:cNvSpPr>
              <p:nvPr/>
            </p:nvSpPr>
            <p:spPr bwMode="hidden">
              <a:xfrm>
                <a:off x="2268" y="3934"/>
                <a:ext cx="638" cy="3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7" name="Oval 19"/>
              <p:cNvSpPr>
                <a:spLocks noChangeArrowheads="1"/>
              </p:cNvSpPr>
              <p:nvPr/>
            </p:nvSpPr>
            <p:spPr bwMode="hidden">
              <a:xfrm>
                <a:off x="2314" y="3958"/>
                <a:ext cx="543" cy="33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8" name="Oval 20"/>
              <p:cNvSpPr>
                <a:spLocks noChangeArrowheads="1"/>
              </p:cNvSpPr>
              <p:nvPr/>
            </p:nvSpPr>
            <p:spPr bwMode="hidden">
              <a:xfrm>
                <a:off x="2341" y="3979"/>
                <a:ext cx="501" cy="29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9" name="Oval 21"/>
              <p:cNvSpPr>
                <a:spLocks noChangeArrowheads="1"/>
              </p:cNvSpPr>
              <p:nvPr/>
            </p:nvSpPr>
            <p:spPr bwMode="hidden">
              <a:xfrm>
                <a:off x="2368" y="3997"/>
                <a:ext cx="444" cy="258"/>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0" name="Oval 22"/>
              <p:cNvSpPr>
                <a:spLocks noChangeArrowheads="1"/>
              </p:cNvSpPr>
              <p:nvPr/>
            </p:nvSpPr>
            <p:spPr bwMode="hidden">
              <a:xfrm>
                <a:off x="2385" y="4005"/>
                <a:ext cx="413" cy="24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1" name="Oval 23"/>
              <p:cNvSpPr>
                <a:spLocks noChangeArrowheads="1"/>
              </p:cNvSpPr>
              <p:nvPr/>
            </p:nvSpPr>
            <p:spPr bwMode="hidden">
              <a:xfrm>
                <a:off x="2437" y="4026"/>
                <a:ext cx="306" cy="19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2" name="Oval 24"/>
              <p:cNvSpPr>
                <a:spLocks noChangeArrowheads="1"/>
              </p:cNvSpPr>
              <p:nvPr/>
            </p:nvSpPr>
            <p:spPr bwMode="hidden">
              <a:xfrm>
                <a:off x="2476" y="4056"/>
                <a:ext cx="227" cy="13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3" name="Oval 25"/>
              <p:cNvSpPr>
                <a:spLocks noChangeArrowheads="1"/>
              </p:cNvSpPr>
              <p:nvPr/>
            </p:nvSpPr>
            <p:spPr bwMode="hidden">
              <a:xfrm>
                <a:off x="2542" y="4097"/>
                <a:ext cx="90" cy="6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4"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5"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6"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7"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6007"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a:defRPr/>
                </a:pPr>
                <a:endParaRPr lang="en-US">
                  <a:solidFill>
                    <a:srgbClr val="FFFFFF"/>
                  </a:solidFill>
                </a:endParaRPr>
              </a:p>
            </p:txBody>
          </p:sp>
          <p:sp>
            <p:nvSpPr>
              <p:cNvPr id="126008"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a:defRPr/>
                </a:pPr>
                <a:endParaRPr lang="en-US">
                  <a:solidFill>
                    <a:srgbClr val="FFFFFF"/>
                  </a:solidFill>
                </a:endParaRPr>
              </a:p>
            </p:txBody>
          </p:sp>
          <p:sp>
            <p:nvSpPr>
              <p:cNvPr id="12320"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1"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2"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6012"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a:defRPr/>
                </a:pPr>
                <a:endParaRPr lang="en-US">
                  <a:solidFill>
                    <a:srgbClr val="FFFFFF"/>
                  </a:solidFill>
                </a:endParaRPr>
              </a:p>
            </p:txBody>
          </p:sp>
        </p:grpSp>
        <p:grpSp>
          <p:nvGrpSpPr>
            <p:cNvPr id="5" name="Group 36"/>
            <p:cNvGrpSpPr>
              <a:grpSpLocks/>
            </p:cNvGrpSpPr>
            <p:nvPr/>
          </p:nvGrpSpPr>
          <p:grpSpPr bwMode="auto">
            <a:xfrm>
              <a:off x="4128" y="3360"/>
              <a:ext cx="1351" cy="821"/>
              <a:chOff x="4128" y="3360"/>
              <a:chExt cx="1351" cy="821"/>
            </a:xfrm>
            <a:grpFill/>
          </p:grpSpPr>
          <p:sp>
            <p:nvSpPr>
              <p:cNvPr id="12325"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6"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7"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8"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9"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0"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1"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5985"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a:defRPr/>
                </a:pPr>
                <a:endParaRPr lang="en-US">
                  <a:solidFill>
                    <a:srgbClr val="FFFFFF"/>
                  </a:solidFill>
                </a:endParaRPr>
              </a:p>
            </p:txBody>
          </p:sp>
          <p:sp>
            <p:nvSpPr>
              <p:cNvPr id="12333"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4"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5"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6" name="Oval 48"/>
              <p:cNvSpPr>
                <a:spLocks noChangeArrowheads="1"/>
              </p:cNvSpPr>
              <p:nvPr/>
            </p:nvSpPr>
            <p:spPr bwMode="hidden">
              <a:xfrm>
                <a:off x="4546" y="3608"/>
                <a:ext cx="518" cy="31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7" name="Oval 49"/>
              <p:cNvSpPr>
                <a:spLocks noChangeArrowheads="1"/>
              </p:cNvSpPr>
              <p:nvPr/>
            </p:nvSpPr>
            <p:spPr bwMode="hidden">
              <a:xfrm>
                <a:off x="4578" y="3630"/>
                <a:ext cx="446" cy="27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8" name="Oval 50"/>
              <p:cNvSpPr>
                <a:spLocks noChangeArrowheads="1"/>
              </p:cNvSpPr>
              <p:nvPr/>
            </p:nvSpPr>
            <p:spPr bwMode="hidden">
              <a:xfrm>
                <a:off x="4610" y="3650"/>
                <a:ext cx="386" cy="23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9" name="Oval 51"/>
              <p:cNvSpPr>
                <a:spLocks noChangeArrowheads="1"/>
              </p:cNvSpPr>
              <p:nvPr/>
            </p:nvSpPr>
            <p:spPr bwMode="hidden">
              <a:xfrm>
                <a:off x="4654" y="3678"/>
                <a:ext cx="298" cy="1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40" name="Oval 52"/>
              <p:cNvSpPr>
                <a:spLocks noChangeArrowheads="1"/>
              </p:cNvSpPr>
              <p:nvPr/>
            </p:nvSpPr>
            <p:spPr bwMode="hidden">
              <a:xfrm>
                <a:off x="4690" y="3698"/>
                <a:ext cx="222" cy="13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41" name="Oval 53"/>
              <p:cNvSpPr>
                <a:spLocks noChangeArrowheads="1"/>
              </p:cNvSpPr>
              <p:nvPr/>
            </p:nvSpPr>
            <p:spPr bwMode="hidden">
              <a:xfrm>
                <a:off x="4738" y="3728"/>
                <a:ext cx="126" cy="8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6" name="Group 54"/>
            <p:cNvGrpSpPr>
              <a:grpSpLocks/>
            </p:cNvGrpSpPr>
            <p:nvPr/>
          </p:nvGrpSpPr>
          <p:grpSpPr bwMode="auto">
            <a:xfrm>
              <a:off x="5280" y="3024"/>
              <a:ext cx="425" cy="258"/>
              <a:chOff x="5280" y="3024"/>
              <a:chExt cx="425" cy="258"/>
            </a:xfrm>
            <a:grpFill/>
          </p:grpSpPr>
          <p:sp>
            <p:nvSpPr>
              <p:cNvPr id="125966"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a:defRPr/>
                </a:pPr>
                <a:endParaRPr lang="en-US">
                  <a:solidFill>
                    <a:srgbClr val="FFFFFF"/>
                  </a:solidFill>
                </a:endParaRPr>
              </a:p>
            </p:txBody>
          </p:sp>
          <p:sp>
            <p:nvSpPr>
              <p:cNvPr id="125967"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a:defRPr/>
                </a:pPr>
                <a:endParaRPr lang="en-US">
                  <a:solidFill>
                    <a:srgbClr val="FFFFFF"/>
                  </a:solidFill>
                </a:endParaRPr>
              </a:p>
            </p:txBody>
          </p:sp>
          <p:sp>
            <p:nvSpPr>
              <p:cNvPr id="125968"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a:defRPr/>
                </a:pPr>
                <a:endParaRPr lang="en-US">
                  <a:solidFill>
                    <a:srgbClr val="FFFFFF"/>
                  </a:solidFill>
                </a:endParaRPr>
              </a:p>
            </p:txBody>
          </p:sp>
          <p:sp>
            <p:nvSpPr>
              <p:cNvPr id="125969"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a:defRPr/>
                </a:pPr>
                <a:endParaRPr lang="en-US">
                  <a:solidFill>
                    <a:srgbClr val="FFFFFF"/>
                  </a:solidFill>
                </a:endParaRPr>
              </a:p>
            </p:txBody>
          </p:sp>
          <p:sp>
            <p:nvSpPr>
              <p:cNvPr id="125970"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a:defRPr/>
                </a:pPr>
                <a:endParaRPr lang="en-US">
                  <a:solidFill>
                    <a:srgbClr val="FFFFFF"/>
                  </a:solidFill>
                </a:endParaRPr>
              </a:p>
            </p:txBody>
          </p:sp>
          <p:sp>
            <p:nvSpPr>
              <p:cNvPr id="125971"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a:defRPr/>
                </a:pPr>
                <a:endParaRPr lang="en-US">
                  <a:solidFill>
                    <a:srgbClr val="FFFFFF"/>
                  </a:solidFill>
                </a:endParaRPr>
              </a:p>
            </p:txBody>
          </p:sp>
          <p:sp>
            <p:nvSpPr>
              <p:cNvPr id="125972"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a:defRPr/>
                </a:pPr>
                <a:endParaRPr lang="en-US">
                  <a:solidFill>
                    <a:srgbClr val="FFFFFF"/>
                  </a:solidFill>
                </a:endParaRPr>
              </a:p>
            </p:txBody>
          </p:sp>
          <p:grpSp>
            <p:nvGrpSpPr>
              <p:cNvPr id="7" name="Group 62"/>
              <p:cNvGrpSpPr>
                <a:grpSpLocks/>
              </p:cNvGrpSpPr>
              <p:nvPr/>
            </p:nvGrpSpPr>
            <p:grpSpPr bwMode="auto">
              <a:xfrm>
                <a:off x="5381" y="3085"/>
                <a:ext cx="227" cy="132"/>
                <a:chOff x="5381" y="3085"/>
                <a:chExt cx="227" cy="132"/>
              </a:xfrm>
              <a:grpFill/>
            </p:grpSpPr>
            <p:sp>
              <p:nvSpPr>
                <p:cNvPr id="125974" name="Oval 63"/>
                <p:cNvSpPr>
                  <a:spLocks noChangeArrowheads="1"/>
                </p:cNvSpPr>
                <p:nvPr/>
              </p:nvSpPr>
              <p:spPr bwMode="hidden">
                <a:xfrm>
                  <a:off x="5381" y="3085"/>
                  <a:ext cx="227" cy="132"/>
                </a:xfrm>
                <a:prstGeom prst="ellipse">
                  <a:avLst/>
                </a:prstGeom>
                <a:grpFill/>
                <a:ln>
                  <a:noFill/>
                </a:ln>
              </p:spPr>
              <p:txBody>
                <a:bodyPr/>
                <a:lstStyle/>
                <a:p>
                  <a:pPr>
                    <a:defRPr/>
                  </a:pPr>
                  <a:endParaRPr lang="en-US">
                    <a:solidFill>
                      <a:srgbClr val="FFFFFF"/>
                    </a:solidFill>
                  </a:endParaRPr>
                </a:p>
              </p:txBody>
            </p:sp>
            <p:sp>
              <p:nvSpPr>
                <p:cNvPr id="125975" name="Oval 64"/>
                <p:cNvSpPr>
                  <a:spLocks noChangeArrowheads="1"/>
                </p:cNvSpPr>
                <p:nvPr/>
              </p:nvSpPr>
              <p:spPr bwMode="hidden">
                <a:xfrm>
                  <a:off x="5403" y="3099"/>
                  <a:ext cx="182" cy="102"/>
                </a:xfrm>
                <a:prstGeom prst="ellipse">
                  <a:avLst/>
                </a:prstGeom>
                <a:grpFill/>
                <a:ln>
                  <a:noFill/>
                </a:ln>
              </p:spPr>
              <p:txBody>
                <a:bodyPr/>
                <a:lstStyle/>
                <a:p>
                  <a:pPr>
                    <a:defRPr/>
                  </a:pPr>
                  <a:endParaRPr lang="en-US">
                    <a:solidFill>
                      <a:srgbClr val="FFFFFF"/>
                    </a:solidFill>
                  </a:endParaRPr>
                </a:p>
              </p:txBody>
            </p:sp>
            <p:sp>
              <p:nvSpPr>
                <p:cNvPr id="125976" name="Oval 65"/>
                <p:cNvSpPr>
                  <a:spLocks noChangeArrowheads="1"/>
                </p:cNvSpPr>
                <p:nvPr/>
              </p:nvSpPr>
              <p:spPr bwMode="hidden">
                <a:xfrm>
                  <a:off x="5431" y="3109"/>
                  <a:ext cx="125" cy="82"/>
                </a:xfrm>
                <a:prstGeom prst="ellipse">
                  <a:avLst/>
                </a:prstGeom>
                <a:grpFill/>
                <a:ln>
                  <a:noFill/>
                </a:ln>
              </p:spPr>
              <p:txBody>
                <a:bodyPr/>
                <a:lstStyle/>
                <a:p>
                  <a:pPr>
                    <a:defRPr/>
                  </a:pPr>
                  <a:endParaRPr lang="en-US">
                    <a:solidFill>
                      <a:srgbClr val="FFFFFF"/>
                    </a:solidFill>
                  </a:endParaRPr>
                </a:p>
              </p:txBody>
            </p:sp>
            <p:sp>
              <p:nvSpPr>
                <p:cNvPr id="125977" name="Oval 66"/>
                <p:cNvSpPr>
                  <a:spLocks noChangeArrowheads="1"/>
                </p:cNvSpPr>
                <p:nvPr/>
              </p:nvSpPr>
              <p:spPr bwMode="hidden">
                <a:xfrm>
                  <a:off x="5458" y="3125"/>
                  <a:ext cx="73" cy="47"/>
                </a:xfrm>
                <a:prstGeom prst="ellipse">
                  <a:avLst/>
                </a:prstGeom>
                <a:grpFill/>
                <a:ln>
                  <a:noFill/>
                </a:ln>
              </p:spPr>
              <p:txBody>
                <a:bodyPr/>
                <a:lstStyle/>
                <a:p>
                  <a:pPr>
                    <a:defRPr/>
                  </a:pPr>
                  <a:endParaRPr lang="en-US">
                    <a:solidFill>
                      <a:srgbClr val="FFFFFF"/>
                    </a:solidFill>
                  </a:endParaRPr>
                </a:p>
              </p:txBody>
            </p:sp>
          </p:grpSp>
        </p:grpSp>
      </p:grpSp>
      <p:sp>
        <p:nvSpPr>
          <p:cNvPr id="12355"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356"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57"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2358"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2359"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EDBA8A87-EC4F-1C4D-86CB-4773BD2246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2215297"/>
      </p:ext>
    </p:extLst>
  </p:cSld>
  <p:clrMap bg1="dk2" tx1="lt1" bg2="dk1" tx2="lt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 id="2147484787" r:id="rId12"/>
    <p:sldLayoutId id="2147484788" r:id="rId13"/>
    <p:sldLayoutId id="2147484789" r:id="rId14"/>
    <p:sldLayoutId id="2147484790"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defTabSz="914400" fontAlgn="base">
              <a:spcBef>
                <a:spcPct val="0"/>
              </a:spcBef>
              <a:spcAft>
                <a:spcPct val="0"/>
              </a:spcAft>
              <a:defRPr/>
            </a:pPr>
            <a:fld id="{64CD5B50-C309-A74C-B0D8-E0C788AC0953}"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504082089"/>
      </p:ext>
    </p:extLst>
  </p:cSld>
  <p:clrMap bg1="lt1" tx1="dk1" bg2="lt2" tx2="dk2" accent1="accent1" accent2="accent2" accent3="accent3" accent4="accent4" accent5="accent5" accent6="accent6" hlink="hlink" folHlink="folHlink"/>
  <p:sldLayoutIdLst>
    <p:sldLayoutId id="2147484792" r:id="rId1"/>
    <p:sldLayoutId id="2147484793" r:id="rId2"/>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56DBDE26-1AA0-614B-91A4-44AA64ABAA3D}"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70659670"/>
      </p:ext>
    </p:extLst>
  </p:cSld>
  <p:clrMap bg1="lt1" tx1="dk1" bg2="lt2" tx2="dk2" accent1="accent1" accent2="accent2" accent3="accent3" accent4="accent4" accent5="accent5" accent6="accent6" hlink="hlink" folHlink="folHlink"/>
  <p:sldLayoutIdLst>
    <p:sldLayoutId id="2147484795" r:id="rId1"/>
    <p:sldLayoutId id="2147484796"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pPr>
                <a:defRPr/>
              </a:pPr>
              <a:t>‹#›</a:t>
            </a:fld>
            <a:endParaRPr lang="en-US"/>
          </a:p>
        </p:txBody>
      </p:sp>
    </p:spTree>
    <p:extLst>
      <p:ext uri="{BB962C8B-B14F-4D97-AF65-F5344CB8AC3E}">
        <p14:creationId xmlns:p14="http://schemas.microsoft.com/office/powerpoint/2010/main" val="916989035"/>
      </p:ext>
    </p:extLst>
  </p:cSld>
  <p:clrMap bg1="lt1" tx1="dk1" bg2="lt2" tx2="dk2" accent1="accent1" accent2="accent2" accent3="accent3" accent4="accent4" accent5="accent5" accent6="accent6" hlink="hlink" folHlink="folHlink"/>
  <p:sldLayoutIdLst>
    <p:sldLayoutId id="2147484798" r:id="rId1"/>
    <p:sldLayoutId id="2147484799"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1" y="1"/>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4541267"/>
      </p:ext>
    </p:extLst>
  </p:cSld>
  <p:clrMap bg1="dk2" tx1="lt1" bg2="dk1" tx2="lt2" accent1="accent1" accent2="accent2" accent3="accent3" accent4="accent4" accent5="accent5" accent6="accent6" hlink="hlink" folHlink="folHlink"/>
  <p:sldLayoutIdLst>
    <p:sldLayoutId id="2147484801" r:id="rId1"/>
    <p:sldLayoutId id="2147484802" r:id="rId2"/>
    <p:sldLayoutId id="2147484803" r:id="rId3"/>
    <p:sldLayoutId id="2147484804" r:id="rId4"/>
    <p:sldLayoutId id="2147484805" r:id="rId5"/>
    <p:sldLayoutId id="2147484806" r:id="rId6"/>
    <p:sldLayoutId id="2147484807" r:id="rId7"/>
    <p:sldLayoutId id="2147484808" r:id="rId8"/>
    <p:sldLayoutId id="2147484809" r:id="rId9"/>
    <p:sldLayoutId id="2147484810" r:id="rId10"/>
    <p:sldLayoutId id="214748481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24422487"/>
      </p:ext>
    </p:extLst>
  </p:cSld>
  <p:clrMap bg1="dk2" tx1="lt1" bg2="dk1" tx2="lt2" accent1="accent1" accent2="accent2" accent3="accent3" accent4="accent4" accent5="accent5" accent6="accent6" hlink="hlink" folHlink="folHlink"/>
  <p:sldLayoutIdLst>
    <p:sldLayoutId id="2147484813" r:id="rId1"/>
    <p:sldLayoutId id="2147484814" r:id="rId2"/>
    <p:sldLayoutId id="2147484815" r:id="rId3"/>
    <p:sldLayoutId id="2147484816" r:id="rId4"/>
    <p:sldLayoutId id="2147484817" r:id="rId5"/>
    <p:sldLayoutId id="2147484818" r:id="rId6"/>
    <p:sldLayoutId id="2147484819" r:id="rId7"/>
    <p:sldLayoutId id="2147484820" r:id="rId8"/>
    <p:sldLayoutId id="2147484821" r:id="rId9"/>
    <p:sldLayoutId id="2147484822" r:id="rId10"/>
    <p:sldLayoutId id="214748482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defTabSz="914400" fontAlgn="base">
              <a:spcBef>
                <a:spcPct val="0"/>
              </a:spcBef>
              <a:spcAft>
                <a:spcPct val="0"/>
              </a:spcAft>
              <a:defRPr/>
            </a:pPr>
            <a:fld id="{2468BFBC-2051-C045-8CB9-E21D54743C62}"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pitchFamily="-111" charset="0"/>
                <a:ea typeface="+mn-ea"/>
                <a:cs typeface="+mn-cs"/>
              </a:defRPr>
            </a:lvl1pPr>
          </a:lstStyle>
          <a:p>
            <a:pPr algn="ctr" defTabSz="914400" fontAlgn="base">
              <a:spcBef>
                <a:spcPct val="0"/>
              </a:spcBef>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0392722"/>
      </p:ext>
    </p:extLst>
  </p:cSld>
  <p:clrMap bg1="dk2" tx1="lt1" bg2="dk1" tx2="lt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29" r:id="rId5"/>
    <p:sldLayoutId id="2147484830" r:id="rId6"/>
    <p:sldLayoutId id="2147484831" r:id="rId7"/>
    <p:sldLayoutId id="2147484832" r:id="rId8"/>
    <p:sldLayoutId id="2147484833" r:id="rId9"/>
    <p:sldLayoutId id="2147484834" r:id="rId10"/>
    <p:sldLayoutId id="2147484835" r:id="rId11"/>
    <p:sldLayoutId id="2147484836" r:id="rId12"/>
    <p:sldLayoutId id="2147484837"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2622502"/>
      </p:ext>
    </p:extLst>
  </p:cSld>
  <p:clrMap bg1="dk2" tx1="lt1" bg2="dk1"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24013CB3-BC7C-DF43-8C05-DD0C0462FBD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96928042"/>
      </p:ext>
    </p:extLst>
  </p:cSld>
  <p:clrMap bg1="lt1" tx1="dk1" bg2="lt2" tx2="dk2" accent1="accent1" accent2="accent2" accent3="accent3" accent4="accent4" accent5="accent5" accent6="accent6" hlink="hlink" folHlink="folHlink"/>
  <p:sldLayoutIdLst>
    <p:sldLayoutId id="2147484839" r:id="rId1"/>
    <p:sldLayoutId id="2147484840" r:id="rId2"/>
    <p:sldLayoutId id="2147484841" r:id="rId3"/>
    <p:sldLayoutId id="2147484842" r:id="rId4"/>
    <p:sldLayoutId id="2147484843" r:id="rId5"/>
    <p:sldLayoutId id="2147484844" r:id="rId6"/>
    <p:sldLayoutId id="2147484845" r:id="rId7"/>
    <p:sldLayoutId id="2147484846" r:id="rId8"/>
    <p:sldLayoutId id="2147484847" r:id="rId9"/>
    <p:sldLayoutId id="2147484848" r:id="rId10"/>
    <p:sldLayoutId id="214748484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 y="0"/>
            <a:ext cx="9159875" cy="6858000"/>
            <a:chOff x="0" y="0"/>
            <a:chExt cx="5770" cy="4320"/>
          </a:xfrm>
        </p:grpSpPr>
        <p:sp>
          <p:nvSpPr>
            <p:cNvPr id="921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09"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0"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1"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2"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3"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921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16"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7"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8"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9"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1"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3"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5"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26"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27"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21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2184" name="Rectangle 24"/>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a:t>Click to edit Master title style</a:t>
            </a:r>
          </a:p>
        </p:txBody>
      </p:sp>
      <p:sp>
        <p:nvSpPr>
          <p:cNvPr id="92185" name="Rectangle 25"/>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6" name="Rectangle 2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solidFill>
                <a:srgbClr val="FFFFFF"/>
              </a:solidFill>
            </a:endParaRPr>
          </a:p>
        </p:txBody>
      </p:sp>
      <p:sp>
        <p:nvSpPr>
          <p:cNvPr id="921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charset="0"/>
              </a:defRPr>
            </a:lvl1pPr>
          </a:lstStyle>
          <a:p>
            <a:fld id="{0233C5E4-C16C-E94B-A7B1-8B62E69B3B31}" type="slidenum">
              <a:rPr lang="en-US">
                <a:solidFill>
                  <a:srgbClr val="FFFFFF"/>
                </a:solidFill>
              </a:rPr>
              <a:pPr/>
              <a:t>‹#›</a:t>
            </a:fld>
            <a:endParaRPr lang="en-US">
              <a:solidFill>
                <a:srgbClr val="FFFFFF"/>
              </a:solidFill>
            </a:endParaRPr>
          </a:p>
        </p:txBody>
      </p:sp>
      <p:sp>
        <p:nvSpPr>
          <p:cNvPr id="921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solidFill>
                <a:srgbClr val="FFFFFF"/>
              </a:solidFill>
            </a:endParaRPr>
          </a:p>
        </p:txBody>
      </p:sp>
    </p:spTree>
    <p:extLst>
      <p:ext uri="{BB962C8B-B14F-4D97-AF65-F5344CB8AC3E}">
        <p14:creationId xmlns:p14="http://schemas.microsoft.com/office/powerpoint/2010/main" val="4192971827"/>
      </p:ext>
    </p:extLst>
  </p:cSld>
  <p:clrMap bg1="dk2" tx1="lt1" bg2="dk1" tx2="lt2" accent1="accent1" accent2="accent2" accent3="accent3" accent4="accent4" accent5="accent5" accent6="accent6" hlink="hlink" folHlink="folHlink"/>
  <p:sldLayoutIdLst>
    <p:sldLayoutId id="2147484851" r:id="rId1"/>
    <p:sldLayoutId id="2147484852" r:id="rId2"/>
    <p:sldLayoutId id="2147484853" r:id="rId3"/>
    <p:sldLayoutId id="2147484854" r:id="rId4"/>
    <p:sldLayoutId id="2147484855" r:id="rId5"/>
    <p:sldLayoutId id="2147484856" r:id="rId6"/>
    <p:sldLayoutId id="2147484857" r:id="rId7"/>
    <p:sldLayoutId id="2147484858" r:id="rId8"/>
    <p:sldLayoutId id="2147484859" r:id="rId9"/>
    <p:sldLayoutId id="2147484860" r:id="rId10"/>
    <p:sldLayoutId id="2147484861"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5C2F5268-F079-4549-B7BC-B8D4242C6860}" type="slidenum">
              <a:rPr lang="en-US" smtClean="0">
                <a:solidFill>
                  <a:srgbClr val="000000"/>
                </a:solidFill>
                <a:ea typeface="ヒラギノ角ゴ Pro W3" charset="0"/>
                <a:cs typeface="ヒラギノ角ゴ Pro W3" charset="0"/>
              </a:rPr>
              <a:pPr/>
              <a:t>‹#›</a:t>
            </a:fld>
            <a:endParaRPr lang="en-US">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1884829411"/>
      </p:ext>
    </p:extLst>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7458" name="Group 1026"/>
          <p:cNvGrpSpPr>
            <a:grpSpLocks/>
          </p:cNvGrpSpPr>
          <p:nvPr/>
        </p:nvGrpSpPr>
        <p:grpSpPr bwMode="auto">
          <a:xfrm>
            <a:off x="0" y="2286000"/>
            <a:ext cx="9144000" cy="3581400"/>
            <a:chOff x="0" y="1968"/>
            <a:chExt cx="5760" cy="2256"/>
          </a:xfrm>
        </p:grpSpPr>
        <p:sp>
          <p:nvSpPr>
            <p:cNvPr id="14746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14745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746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3CDEB587-DAB5-9547-B1D1-C4B995D91E04}" type="slidenum">
              <a:rPr lang="en-US" altLang="ja-JP"/>
              <a:pPr>
                <a:defRPr/>
              </a:pPr>
              <a:t>‹#›</a:t>
            </a:fld>
            <a:endParaRPr lang="en-US" altLang="ja-JP"/>
          </a:p>
        </p:txBody>
      </p:sp>
      <p:pic>
        <p:nvPicPr>
          <p:cNvPr id="14746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5316955"/>
      </p:ext>
    </p:extLst>
  </p:cSld>
  <p:clrMap bg1="dk2" tx1="lt1" bg2="dk1" tx2="lt2" accent1="accent1" accent2="accent2" accent3="accent3" accent4="accent4" accent5="accent5" accent6="accent6" hlink="hlink" folHlink="folHlink"/>
  <p:sldLayoutIdLst>
    <p:sldLayoutId id="2147484875" r:id="rId1"/>
    <p:sldLayoutId id="2147484876" r:id="rId2"/>
    <p:sldLayoutId id="2147484877" r:id="rId3"/>
    <p:sldLayoutId id="2147484878" r:id="rId4"/>
    <p:sldLayoutId id="2147484879" r:id="rId5"/>
    <p:sldLayoutId id="2147484880" r:id="rId6"/>
    <p:sldLayoutId id="2147484881" r:id="rId7"/>
    <p:sldLayoutId id="2147484882" r:id="rId8"/>
    <p:sldLayoutId id="2147484883" r:id="rId9"/>
    <p:sldLayoutId id="2147484884" r:id="rId10"/>
    <p:sldLayoutId id="214748488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E298D5E9-7021-BD46-94F8-8A53CA04E4B1}" type="slidenum">
              <a:rPr lang="en-US">
                <a:solidFill>
                  <a:srgbClr val="FFFFFF"/>
                </a:solidFill>
              </a:rPr>
              <a:pPr/>
              <a:t>‹#›</a:t>
            </a:fld>
            <a:endParaRPr lang="en-US">
              <a:solidFill>
                <a:srgbClr val="FFFFFF"/>
              </a:solidFill>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6480783"/>
      </p:ext>
    </p:extLst>
  </p:cSld>
  <p:clrMap bg1="dk2" tx1="lt1" bg2="dk1" tx2="lt2" accent1="accent1" accent2="accent2" accent3="accent3" accent4="accent4" accent5="accent5" accent6="accent6" hlink="hlink" folHlink="folHlink"/>
  <p:sldLayoutIdLst>
    <p:sldLayoutId id="2147484887" r:id="rId1"/>
    <p:sldLayoutId id="2147484888" r:id="rId2"/>
    <p:sldLayoutId id="2147484889" r:id="rId3"/>
    <p:sldLayoutId id="2147484890" r:id="rId4"/>
    <p:sldLayoutId id="2147484891" r:id="rId5"/>
    <p:sldLayoutId id="2147484892" r:id="rId6"/>
    <p:sldLayoutId id="2147484893" r:id="rId7"/>
    <p:sldLayoutId id="2147484894" r:id="rId8"/>
    <p:sldLayoutId id="2147484895" r:id="rId9"/>
    <p:sldLayoutId id="2147484896" r:id="rId10"/>
    <p:sldLayoutId id="214748489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D0FCE1FB-D80E-654A-B82B-A8C731B458DB}"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7585910"/>
      </p:ext>
    </p:extLst>
  </p:cSld>
  <p:clrMap bg1="dk2" tx1="lt1" bg2="dk1"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2471037"/>
      </p:ext>
    </p:extLst>
  </p:cSld>
  <p:clrMap bg1="lt1" tx1="dk1" bg2="lt2" tx2="dk2" accent1="accent1" accent2="accent2" accent3="accent3" accent4="accent4" accent5="accent5" accent6="accent6" hlink="hlink" folHlink="folHlink"/>
  <p:sldLayoutIdLst>
    <p:sldLayoutId id="2147483855"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78741673-53ED-8C4A-A531-67B05A11595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51397918"/>
      </p:ext>
    </p:extLst>
  </p:cSld>
  <p:clrMap bg1="lt1" tx1="dk1" bg2="lt2" tx2="dk2" accent1="accent1" accent2="accent2" accent3="accent3" accent4="accent4" accent5="accent5" accent6="accent6" hlink="hlink" folHlink="folHlink"/>
  <p:sldLayoutIdLst>
    <p:sldLayoutId id="2147483857" r:id="rId1"/>
    <p:sldLayoutId id="2147483858" r:id="rId2"/>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defTabSz="914400" fontAlgn="base">
              <a:spcBef>
                <a:spcPct val="0"/>
              </a:spcBef>
              <a:spcAft>
                <a:spcPct val="0"/>
              </a:spcAft>
              <a:defRPr/>
            </a:pPr>
            <a:fld id="{64CD5B50-C309-A74C-B0D8-E0C788AC0953}"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346357767"/>
      </p:ext>
    </p:extLst>
  </p:cSld>
  <p:clrMap bg1="lt1" tx1="dk1" bg2="lt2" tx2="dk2" accent1="accent1" accent2="accent2" accent3="accent3" accent4="accent4" accent5="accent5" accent6="accent6" hlink="hlink" folHlink="folHlink"/>
  <p:sldLayoutIdLst>
    <p:sldLayoutId id="2147483861"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10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6.xml"/><Relationship Id="rId1" Type="http://schemas.openxmlformats.org/officeDocument/2006/relationships/slideLayout" Target="../slideLayouts/slideLayout353.xml"/><Relationship Id="rId4" Type="http://schemas.openxmlformats.org/officeDocument/2006/relationships/image" Target="../media/image90.png"/></Relationships>
</file>

<file path=ppt/slides/_rels/slide10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7.xml"/><Relationship Id="rId1" Type="http://schemas.openxmlformats.org/officeDocument/2006/relationships/slideLayout" Target="../slideLayouts/slideLayout353.xml"/><Relationship Id="rId4" Type="http://schemas.openxmlformats.org/officeDocument/2006/relationships/image" Target="../media/image92.png"/></Relationships>
</file>

<file path=ppt/slides/_rels/slide10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70.xml"/></Relationships>
</file>

<file path=ppt/slides/_rels/slide10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76.xml"/><Relationship Id="rId1" Type="http://schemas.openxmlformats.org/officeDocument/2006/relationships/themeOverride" Target="../theme/themeOverride7.xml"/><Relationship Id="rId4" Type="http://schemas.openxmlformats.org/officeDocument/2006/relationships/image" Target="../media/image96.png"/></Relationships>
</file>

<file path=ppt/slides/_rels/slide10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0.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1.xml"/><Relationship Id="rId1" Type="http://schemas.openxmlformats.org/officeDocument/2006/relationships/slideLayout" Target="../slideLayouts/slideLayout392.xml"/></Relationships>
</file>

<file path=ppt/slides/_rels/slide10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2.xml"/><Relationship Id="rId1" Type="http://schemas.openxmlformats.org/officeDocument/2006/relationships/slideLayout" Target="../slideLayouts/slideLayout392.xml"/></Relationships>
</file>

<file path=ppt/slides/_rels/slide10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3.xml"/><Relationship Id="rId1" Type="http://schemas.openxmlformats.org/officeDocument/2006/relationships/slideLayout" Target="../slideLayouts/slideLayout397.xml"/></Relationships>
</file>

<file path=ppt/slides/_rels/slide10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4.xml"/><Relationship Id="rId1" Type="http://schemas.openxmlformats.org/officeDocument/2006/relationships/slideLayout" Target="../slideLayouts/slideLayout225.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19.xml"/></Relationships>
</file>

<file path=ppt/slides/_rels/slide1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19.xml"/></Relationships>
</file>

<file path=ppt/slides/_rels/slide1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4.xml"/><Relationship Id="rId1" Type="http://schemas.openxmlformats.org/officeDocument/2006/relationships/slideLayout" Target="../slideLayouts/slideLayout440.xml"/></Relationships>
</file>

<file path=ppt/slides/_rels/slide12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5.xml"/><Relationship Id="rId1" Type="http://schemas.openxmlformats.org/officeDocument/2006/relationships/slideLayout" Target="../slideLayouts/slideLayout442.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440.xml"/><Relationship Id="rId1" Type="http://schemas.openxmlformats.org/officeDocument/2006/relationships/themeOverride" Target="../theme/themeOverride8.xml"/><Relationship Id="rId4" Type="http://schemas.openxmlformats.org/officeDocument/2006/relationships/image" Target="../media/image108.png"/></Relationships>
</file>

<file path=ppt/slides/_rels/slide12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7.xml"/><Relationship Id="rId1" Type="http://schemas.openxmlformats.org/officeDocument/2006/relationships/slideLayout" Target="../slideLayouts/slideLayout440.xml"/></Relationships>
</file>

<file path=ppt/slides/_rels/slide12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40.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440.xml"/><Relationship Id="rId1" Type="http://schemas.openxmlformats.org/officeDocument/2006/relationships/themeOverride" Target="../theme/themeOverride9.xml"/><Relationship Id="rId4" Type="http://schemas.openxmlformats.org/officeDocument/2006/relationships/image" Target="../media/image108.png"/></Relationships>
</file>

<file path=ppt/slides/_rels/slide12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9.xml"/><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22.xml"/><Relationship Id="rId1" Type="http://schemas.openxmlformats.org/officeDocument/2006/relationships/slideLayout" Target="../slideLayouts/slideLayout1.xml"/><Relationship Id="rId4" Type="http://schemas.openxmlformats.org/officeDocument/2006/relationships/hyperlink" Target="http://epitemnein-epitomic.blogspot.com/2010/10/steadfastness-and-rewards-for.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51.xml"/><Relationship Id="rId1" Type="http://schemas.openxmlformats.org/officeDocument/2006/relationships/themeOverride" Target="../theme/themeOverride10.xml"/><Relationship Id="rId5" Type="http://schemas.openxmlformats.org/officeDocument/2006/relationships/image" Target="../media/image115.png"/><Relationship Id="rId4" Type="http://schemas.openxmlformats.org/officeDocument/2006/relationships/image" Target="../media/image114.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51.xml"/><Relationship Id="rId1" Type="http://schemas.openxmlformats.org/officeDocument/2006/relationships/themeOverride" Target="../theme/themeOverride11.xml"/><Relationship Id="rId4" Type="http://schemas.openxmlformats.org/officeDocument/2006/relationships/image" Target="../media/image116.png"/></Relationships>
</file>

<file path=ppt/slides/_rels/slide13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8.xml"/><Relationship Id="rId1" Type="http://schemas.openxmlformats.org/officeDocument/2006/relationships/slideLayout" Target="../slideLayouts/slideLayout51.xml"/></Relationships>
</file>

<file path=ppt/slides/_rels/slide1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9.xml"/><Relationship Id="rId1" Type="http://schemas.openxmlformats.org/officeDocument/2006/relationships/slideLayout" Target="../slideLayouts/slideLayout51.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52.xml"/><Relationship Id="rId1" Type="http://schemas.openxmlformats.org/officeDocument/2006/relationships/themeOverride" Target="../theme/themeOverride12.xml"/><Relationship Id="rId5" Type="http://schemas.openxmlformats.org/officeDocument/2006/relationships/image" Target="../media/image122.jpeg"/><Relationship Id="rId4" Type="http://schemas.openxmlformats.org/officeDocument/2006/relationships/image" Target="../media/image121.emf"/></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123.png"/></Relationships>
</file>

<file path=ppt/slides/_rels/slide1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26.xml"/><Relationship Id="rId6" Type="http://schemas.openxmlformats.org/officeDocument/2006/relationships/image" Target="../media/image32.jpeg"/><Relationship Id="rId5"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4" Type="http://schemas.openxmlformats.org/officeDocument/2006/relationships/image" Target="../media/image31.jpeg"/></Relationships>
</file>

<file path=ppt/slides/_rels/slide1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5.xml"/><Relationship Id="rId1" Type="http://schemas.openxmlformats.org/officeDocument/2006/relationships/slideLayout" Target="../slideLayouts/slideLayout409.xml"/></Relationships>
</file>

<file path=ppt/slides/_rels/slide1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6.xml"/><Relationship Id="rId1" Type="http://schemas.openxmlformats.org/officeDocument/2006/relationships/slideLayout" Target="../slideLayouts/slideLayout409.xml"/></Relationships>
</file>

<file path=ppt/slides/_rels/slide1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9.xml"/><Relationship Id="rId1" Type="http://schemas.openxmlformats.org/officeDocument/2006/relationships/slideLayout" Target="../slideLayouts/slideLayout445.xml"/></Relationships>
</file>

<file path=ppt/slides/_rels/slide1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2.xml"/><Relationship Id="rId1" Type="http://schemas.openxmlformats.org/officeDocument/2006/relationships/slideLayout" Target="../slideLayouts/slideLayout461.xml"/><Relationship Id="rId4" Type="http://schemas.openxmlformats.org/officeDocument/2006/relationships/image" Target="../media/image130.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19.xml"/></Relationships>
</file>

<file path=ppt/slides/_rels/slide15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3.xml"/><Relationship Id="rId1" Type="http://schemas.openxmlformats.org/officeDocument/2006/relationships/slideLayout" Target="../slideLayouts/slideLayout467.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15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45.xml"/><Relationship Id="rId1" Type="http://schemas.openxmlformats.org/officeDocument/2006/relationships/slideLayout" Target="../slideLayouts/slideLayout399.xml"/><Relationship Id="rId4" Type="http://schemas.openxmlformats.org/officeDocument/2006/relationships/image" Target="../media/image137.jpeg"/></Relationships>
</file>

<file path=ppt/slides/_rels/slide15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46.xml"/><Relationship Id="rId1" Type="http://schemas.openxmlformats.org/officeDocument/2006/relationships/slideLayout" Target="../slideLayouts/slideLayout399.xml"/><Relationship Id="rId4" Type="http://schemas.openxmlformats.org/officeDocument/2006/relationships/image" Target="../media/image139.jpeg"/></Relationships>
</file>

<file path=ppt/slides/_rels/slide15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47.xml"/><Relationship Id="rId1" Type="http://schemas.openxmlformats.org/officeDocument/2006/relationships/slideLayout" Target="../slideLayouts/slideLayout480.xml"/></Relationships>
</file>

<file path=ppt/slides/_rels/slide15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8.xml"/><Relationship Id="rId1" Type="http://schemas.openxmlformats.org/officeDocument/2006/relationships/slideLayout" Target="../slideLayouts/slideLayout480.xml"/></Relationships>
</file>

<file path=ppt/slides/_rels/slide15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9.xml"/><Relationship Id="rId1" Type="http://schemas.openxmlformats.org/officeDocument/2006/relationships/slideLayout" Target="../slideLayouts/slideLayout404.xml"/></Relationships>
</file>

<file path=ppt/slides/_rels/slide15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0.xml"/><Relationship Id="rId1" Type="http://schemas.openxmlformats.org/officeDocument/2006/relationships/slideLayout" Target="../slideLayouts/slideLayout399.xml"/></Relationships>
</file>

<file path=ppt/slides/_rels/slide15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51.xml"/><Relationship Id="rId1" Type="http://schemas.openxmlformats.org/officeDocument/2006/relationships/slideLayout" Target="../slideLayouts/slideLayout399.xml"/><Relationship Id="rId4" Type="http://schemas.openxmlformats.org/officeDocument/2006/relationships/image" Target="../media/image145.jpeg"/></Relationships>
</file>

<file path=ppt/slides/_rels/slide15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52.xml"/><Relationship Id="rId1" Type="http://schemas.openxmlformats.org/officeDocument/2006/relationships/slideLayout" Target="../slideLayouts/slideLayout399.xml"/><Relationship Id="rId4" Type="http://schemas.openxmlformats.org/officeDocument/2006/relationships/image" Target="../media/image147.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19.xml"/></Relationships>
</file>

<file path=ppt/slides/_rels/slide1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6.xml"/><Relationship Id="rId1" Type="http://schemas.openxmlformats.org/officeDocument/2006/relationships/slideLayout" Target="../slideLayouts/slideLayout1.xml"/><Relationship Id="rId4" Type="http://schemas.openxmlformats.org/officeDocument/2006/relationships/image" Target="../media/image152.png"/></Relationships>
</file>

<file path=ppt/slides/_rels/slide16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7.xml"/><Relationship Id="rId1" Type="http://schemas.openxmlformats.org/officeDocument/2006/relationships/slideLayout" Target="../slideLayouts/slideLayout398.xml"/><Relationship Id="rId4" Type="http://schemas.openxmlformats.org/officeDocument/2006/relationships/image" Target="../media/image153.png"/></Relationships>
</file>

<file path=ppt/slides/_rels/slide1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9.xml"/><Relationship Id="rId1" Type="http://schemas.openxmlformats.org/officeDocument/2006/relationships/slideLayout" Target="../slideLayouts/slideLayout409.xml"/></Relationships>
</file>

<file path=ppt/slides/_rels/slide167.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60.xml"/><Relationship Id="rId1" Type="http://schemas.openxmlformats.org/officeDocument/2006/relationships/slideLayout" Target="../slideLayouts/slideLayout409.xml"/><Relationship Id="rId4" Type="http://schemas.openxmlformats.org/officeDocument/2006/relationships/hyperlink" Target="https://www.publicdomainpictures.net/view-image.php?image=222432&amp;picture=fire" TargetMode="Externa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409.xml"/></Relationships>
</file>

<file path=ppt/slides/_rels/slide16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62.xml"/><Relationship Id="rId1" Type="http://schemas.openxmlformats.org/officeDocument/2006/relationships/slideLayout" Target="../slideLayouts/slideLayout524.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19.xml"/></Relationships>
</file>

<file path=ppt/slides/_rels/slide170.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163.xml"/><Relationship Id="rId1" Type="http://schemas.openxmlformats.org/officeDocument/2006/relationships/slideLayout" Target="../slideLayouts/slideLayout404.xml"/></Relationships>
</file>

<file path=ppt/slides/_rels/slide17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66.xml"/><Relationship Id="rId1" Type="http://schemas.openxmlformats.org/officeDocument/2006/relationships/slideLayout" Target="../slideLayouts/slideLayout409.xml"/></Relationships>
</file>

<file path=ppt/slides/_rels/slide17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7.xml"/><Relationship Id="rId1" Type="http://schemas.openxmlformats.org/officeDocument/2006/relationships/slideLayout" Target="../slideLayouts/slideLayout1.xml"/><Relationship Id="rId4" Type="http://schemas.microsoft.com/office/2007/relationships/hdphoto" Target="../media/hdphoto1.wdp"/></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495.xml"/></Relationships>
</file>

<file path=ppt/slides/_rels/slide1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9.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7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70.xml"/><Relationship Id="rId1" Type="http://schemas.openxmlformats.org/officeDocument/2006/relationships/slideLayout" Target="../slideLayouts/slideLayout399.xml"/><Relationship Id="rId4" Type="http://schemas.openxmlformats.org/officeDocument/2006/relationships/image" Target="../media/image139.jpeg"/></Relationships>
</file>

<file path=ppt/slides/_rels/slide17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2.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3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501.xml"/></Relationships>
</file>

<file path=ppt/slides/_rels/slide18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4.xml"/><Relationship Id="rId1" Type="http://schemas.openxmlformats.org/officeDocument/2006/relationships/slideLayout" Target="../slideLayouts/slideLayout1.xml"/><Relationship Id="rId4" Type="http://schemas.openxmlformats.org/officeDocument/2006/relationships/image" Target="../media/image163.png"/></Relationships>
</file>

<file path=ppt/slides/_rels/slide18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75.xml"/><Relationship Id="rId1" Type="http://schemas.openxmlformats.org/officeDocument/2006/relationships/slideLayout" Target="../slideLayouts/slideLayout409.xml"/></Relationships>
</file>

<file path=ppt/slides/_rels/slide18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6.xml"/><Relationship Id="rId1" Type="http://schemas.openxmlformats.org/officeDocument/2006/relationships/slideLayout" Target="../slideLayouts/slideLayout409.xml"/></Relationships>
</file>

<file path=ppt/slides/_rels/slide18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7.xml"/><Relationship Id="rId1" Type="http://schemas.openxmlformats.org/officeDocument/2006/relationships/slideLayout" Target="../slideLayouts/slideLayout409.xml"/></Relationships>
</file>

<file path=ppt/slides/_rels/slide18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78.xml"/><Relationship Id="rId1" Type="http://schemas.openxmlformats.org/officeDocument/2006/relationships/slideLayout" Target="../slideLayouts/slideLayout409.xml"/></Relationships>
</file>

<file path=ppt/slides/_rels/slide18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79.xml"/><Relationship Id="rId1" Type="http://schemas.openxmlformats.org/officeDocument/2006/relationships/slideLayout" Target="../slideLayouts/slideLayout409.xml"/></Relationships>
</file>

<file path=ppt/slides/_rels/slide18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0.xml"/><Relationship Id="rId1" Type="http://schemas.openxmlformats.org/officeDocument/2006/relationships/slideLayout" Target="../slideLayouts/slideLayout1.xml"/><Relationship Id="rId4" Type="http://schemas.openxmlformats.org/officeDocument/2006/relationships/image" Target="../media/image169.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437.xml"/><Relationship Id="rId1" Type="http://schemas.openxmlformats.org/officeDocument/2006/relationships/themeOverride" Target="../theme/themeOverride14.xml"/><Relationship Id="rId4" Type="http://schemas.openxmlformats.org/officeDocument/2006/relationships/image" Target="../media/image170.emf"/></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437.xml"/><Relationship Id="rId1" Type="http://schemas.openxmlformats.org/officeDocument/2006/relationships/themeOverride" Target="../theme/themeOverride15.xml"/><Relationship Id="rId4" Type="http://schemas.openxmlformats.org/officeDocument/2006/relationships/image" Target="../media/image170.emf"/></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437.xml"/><Relationship Id="rId1" Type="http://schemas.openxmlformats.org/officeDocument/2006/relationships/themeOverride" Target="../theme/themeOverride16.xml"/><Relationship Id="rId4" Type="http://schemas.openxmlformats.org/officeDocument/2006/relationships/image" Target="../media/image170.emf"/></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437.xml"/><Relationship Id="rId1" Type="http://schemas.openxmlformats.org/officeDocument/2006/relationships/themeOverride" Target="../theme/themeOverride17.xml"/><Relationship Id="rId4" Type="http://schemas.openxmlformats.org/officeDocument/2006/relationships/image" Target="../media/image170.emf"/></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437.xml"/><Relationship Id="rId1" Type="http://schemas.openxmlformats.org/officeDocument/2006/relationships/themeOverride" Target="../theme/themeOverride18.xml"/><Relationship Id="rId4" Type="http://schemas.openxmlformats.org/officeDocument/2006/relationships/image" Target="../media/image170.emf"/></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437.xml"/><Relationship Id="rId1" Type="http://schemas.openxmlformats.org/officeDocument/2006/relationships/themeOverride" Target="../theme/themeOverride19.xml"/><Relationship Id="rId4" Type="http://schemas.openxmlformats.org/officeDocument/2006/relationships/image" Target="../media/image170.emf"/></Relationships>
</file>

<file path=ppt/slides/_rels/slide19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87.xml"/><Relationship Id="rId1" Type="http://schemas.openxmlformats.org/officeDocument/2006/relationships/slideLayout" Target="../slideLayouts/slideLayout46.xml"/></Relationships>
</file>

<file path=ppt/slides/_rels/slide19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8.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0.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80.xml"/><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19.xml"/><Relationship Id="rId4" Type="http://schemas.openxmlformats.org/officeDocument/2006/relationships/image" Target="../media/image39.jpeg"/></Relationships>
</file>

<file path=ppt/slides/_rels/slide20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1.xml"/><Relationship Id="rId1" Type="http://schemas.openxmlformats.org/officeDocument/2006/relationships/slideLayout" Target="../slideLayouts/slideLayout46.xml"/></Relationships>
</file>

<file path=ppt/slides/_rels/slide20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2.xml"/><Relationship Id="rId1" Type="http://schemas.openxmlformats.org/officeDocument/2006/relationships/slideLayout" Target="../slideLayouts/slideLayout46.xml"/></Relationships>
</file>

<file path=ppt/slides/_rels/slide20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3.xml"/><Relationship Id="rId1" Type="http://schemas.openxmlformats.org/officeDocument/2006/relationships/slideLayout" Target="../slideLayouts/slideLayout46.xml"/></Relationships>
</file>

<file path=ppt/slides/_rels/slide20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4.xml"/><Relationship Id="rId1" Type="http://schemas.openxmlformats.org/officeDocument/2006/relationships/slideLayout" Target="../slideLayouts/slideLayout46.xml"/></Relationships>
</file>

<file path=ppt/slides/_rels/slide204.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438.xml"/></Relationships>
</file>

<file path=ppt/slides/_rels/slide20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95.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32.xml"/><Relationship Id="rId4" Type="http://schemas.openxmlformats.org/officeDocument/2006/relationships/image" Target="../media/image176.jpeg"/></Relationships>
</file>

<file path=ppt/slides/_rels/slide20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96.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97.xml"/><Relationship Id="rId1" Type="http://schemas.openxmlformats.org/officeDocument/2006/relationships/slideLayout" Target="../slideLayouts/slideLayout1.xml"/><Relationship Id="rId4" Type="http://schemas.openxmlformats.org/officeDocument/2006/relationships/image" Target="../media/image169.png"/></Relationships>
</file>

<file path=ppt/slides/_rels/slide20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19.xml"/><Relationship Id="rId6" Type="http://schemas.openxmlformats.org/officeDocument/2006/relationships/image" Target="../media/image42.jpeg"/><Relationship Id="rId5" Type="http://schemas.openxmlformats.org/officeDocument/2006/relationships/image" Target="../media/image34.jpeg"/><Relationship Id="rId4" Type="http://schemas.openxmlformats.org/officeDocument/2006/relationships/image" Target="../media/image41.jpeg"/></Relationships>
</file>

<file path=ppt/slides/_rels/slide21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9.xml"/><Relationship Id="rId1" Type="http://schemas.openxmlformats.org/officeDocument/2006/relationships/slideLayout" Target="../slideLayouts/slideLayout57.xml"/></Relationships>
</file>

<file path=ppt/slides/_rels/slide21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56.xml"/></Relationships>
</file>

<file path=ppt/slides/_rels/slide21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56.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52.xml"/><Relationship Id="rId1" Type="http://schemas.openxmlformats.org/officeDocument/2006/relationships/themeOverride" Target="../theme/themeOverride20.xml"/><Relationship Id="rId5" Type="http://schemas.openxmlformats.org/officeDocument/2006/relationships/image" Target="../media/image122.jpeg"/><Relationship Id="rId4" Type="http://schemas.openxmlformats.org/officeDocument/2006/relationships/image" Target="../media/image121.emf"/></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52.xml"/><Relationship Id="rId1" Type="http://schemas.openxmlformats.org/officeDocument/2006/relationships/themeOverride" Target="../theme/themeOverride21.xml"/><Relationship Id="rId4" Type="http://schemas.openxmlformats.org/officeDocument/2006/relationships/image" Target="../media/image180.emf"/></Relationships>
</file>

<file path=ppt/slides/_rels/slide215.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image" Target="../media/image181.jpeg"/><Relationship Id="rId1" Type="http://schemas.openxmlformats.org/officeDocument/2006/relationships/slideLayout" Target="../slideLayouts/slideLayout56.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04.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52.xml"/><Relationship Id="rId1" Type="http://schemas.openxmlformats.org/officeDocument/2006/relationships/themeOverride" Target="../theme/themeOverride22.xml"/><Relationship Id="rId4" Type="http://schemas.openxmlformats.org/officeDocument/2006/relationships/image" Target="../media/image184.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47.xml"/></Relationships>
</file>

<file path=ppt/slides/_rels/slide22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06.xml"/><Relationship Id="rId1" Type="http://schemas.openxmlformats.org/officeDocument/2006/relationships/slideLayout" Target="../slideLayouts/slideLayout57.xml"/></Relationships>
</file>

<file path=ppt/slides/_rels/slide22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07.xml"/><Relationship Id="rId1" Type="http://schemas.openxmlformats.org/officeDocument/2006/relationships/slideLayout" Target="../slideLayouts/slideLayout57.xml"/></Relationships>
</file>

<file path=ppt/slides/_rels/slide22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08.xml"/><Relationship Id="rId1" Type="http://schemas.openxmlformats.org/officeDocument/2006/relationships/slideLayout" Target="../slideLayouts/slideLayout56.xml"/></Relationships>
</file>

<file path=ppt/slides/_rels/slide22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09.xml"/><Relationship Id="rId1" Type="http://schemas.openxmlformats.org/officeDocument/2006/relationships/slideLayout" Target="../slideLayouts/slideLayout46.xml"/></Relationships>
</file>

<file path=ppt/slides/_rels/slide224.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210.xml"/><Relationship Id="rId1" Type="http://schemas.openxmlformats.org/officeDocument/2006/relationships/slideLayout" Target="../slideLayouts/slideLayout56.xml"/></Relationships>
</file>

<file path=ppt/slides/_rels/slide22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11.xml"/><Relationship Id="rId1" Type="http://schemas.openxmlformats.org/officeDocument/2006/relationships/slideLayout" Target="../slideLayouts/slideLayout57.xml"/></Relationships>
</file>

<file path=ppt/slides/_rels/slide22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56.xml"/></Relationships>
</file>

<file path=ppt/slides/_rels/slide22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12.xml"/><Relationship Id="rId1" Type="http://schemas.openxmlformats.org/officeDocument/2006/relationships/slideLayout" Target="../slideLayouts/slideLayout57.xml"/></Relationships>
</file>

<file path=ppt/slides/_rels/slide22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13.xml"/><Relationship Id="rId1" Type="http://schemas.openxmlformats.org/officeDocument/2006/relationships/slideLayout" Target="../slideLayouts/slideLayout57.xml"/></Relationships>
</file>

<file path=ppt/slides/_rels/slide22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14.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53.xml"/></Relationships>
</file>

<file path=ppt/slides/_rels/slide23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15.xml"/><Relationship Id="rId1" Type="http://schemas.openxmlformats.org/officeDocument/2006/relationships/slideLayout" Target="../slideLayouts/slideLayout66.xml"/><Relationship Id="rId4" Type="http://schemas.openxmlformats.org/officeDocument/2006/relationships/image" Target="../media/image189.png"/></Relationships>
</file>

<file path=ppt/slides/_rels/slide23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16.xml"/><Relationship Id="rId1" Type="http://schemas.openxmlformats.org/officeDocument/2006/relationships/slideLayout" Target="../slideLayouts/slideLayout66.xml"/><Relationship Id="rId4" Type="http://schemas.openxmlformats.org/officeDocument/2006/relationships/image" Target="../media/image191.jpeg"/></Relationships>
</file>

<file path=ppt/slides/_rels/slide23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17.xml"/><Relationship Id="rId1" Type="http://schemas.openxmlformats.org/officeDocument/2006/relationships/slideLayout" Target="../slideLayouts/slideLayout66.xml"/><Relationship Id="rId4" Type="http://schemas.openxmlformats.org/officeDocument/2006/relationships/image" Target="../media/image193.jpeg"/></Relationships>
</file>

<file path=ppt/slides/_rels/slide2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18.xml"/><Relationship Id="rId1" Type="http://schemas.openxmlformats.org/officeDocument/2006/relationships/slideLayout" Target="../slideLayouts/slideLayout30.xml"/><Relationship Id="rId6" Type="http://schemas.openxmlformats.org/officeDocument/2006/relationships/image" Target="../media/image78.jpeg"/><Relationship Id="rId5" Type="http://schemas.openxmlformats.org/officeDocument/2006/relationships/image" Target="../media/image194.png"/><Relationship Id="rId4" Type="http://schemas.openxmlformats.org/officeDocument/2006/relationships/image" Target="../media/image76.jpeg"/></Relationships>
</file>

<file path=ppt/slides/_rels/slide23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56.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76.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76.xml"/></Relationships>
</file>

<file path=ppt/slides/_rels/slide23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56.xml"/></Relationships>
</file>

<file path=ppt/slides/_rels/slide23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21.xml"/><Relationship Id="rId1" Type="http://schemas.openxmlformats.org/officeDocument/2006/relationships/slideLayout" Target="../slideLayouts/slideLayout46.xml"/></Relationships>
</file>

<file path=ppt/slides/_rels/slide23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22.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153.xml"/><Relationship Id="rId4" Type="http://schemas.openxmlformats.org/officeDocument/2006/relationships/image" Target="../media/image46.jpeg"/></Relationships>
</file>

<file path=ppt/slides/_rels/slide24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23.xml"/><Relationship Id="rId1" Type="http://schemas.openxmlformats.org/officeDocument/2006/relationships/slideLayout" Target="../slideLayouts/slideLayout46.xml"/></Relationships>
</file>

<file path=ppt/slides/_rels/slide24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24.xml"/><Relationship Id="rId1" Type="http://schemas.openxmlformats.org/officeDocument/2006/relationships/slideLayout" Target="../slideLayouts/slideLayout46.xml"/></Relationships>
</file>

<file path=ppt/slides/_rels/slide24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25.xml"/><Relationship Id="rId1" Type="http://schemas.openxmlformats.org/officeDocument/2006/relationships/slideLayout" Target="../slideLayouts/slideLayout46.xml"/></Relationships>
</file>

<file path=ppt/slides/_rels/slide24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26.xml"/><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notesSlide" Target="../notesSlides/notesSlide227.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28.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29.xml"/><Relationship Id="rId1" Type="http://schemas.openxmlformats.org/officeDocument/2006/relationships/slideLayout" Target="../slideLayouts/slideLayout56.xml"/></Relationships>
</file>

<file path=ppt/slides/_rels/slide24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30.xml"/><Relationship Id="rId1" Type="http://schemas.openxmlformats.org/officeDocument/2006/relationships/slideLayout" Target="../slideLayouts/slideLayout77.xml"/></Relationships>
</file>

<file path=ppt/slides/_rels/slide24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31.xml"/><Relationship Id="rId1" Type="http://schemas.openxmlformats.org/officeDocument/2006/relationships/slideLayout" Target="../slideLayouts/slideLayout79.xml"/></Relationships>
</file>

<file path=ppt/slides/_rels/slide24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32.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53.xml"/></Relationships>
</file>

<file path=ppt/slides/_rels/slide25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33.xml"/><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4.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153.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53.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163.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512.xml"/></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hyperlink" Target="https://creativecommons.org/licenses/by/3.0/" TargetMode="External"/><Relationship Id="rId4" Type="http://schemas.openxmlformats.org/officeDocument/2006/relationships/hyperlink" Target="https://www.flickr.com/photos/61056899@N06/5751301741"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87.xml"/><Relationship Id="rId1" Type="http://schemas.openxmlformats.org/officeDocument/2006/relationships/themeOverride" Target="../theme/themeOverride2.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87.xml"/><Relationship Id="rId1" Type="http://schemas.openxmlformats.org/officeDocument/2006/relationships/themeOverride" Target="../theme/themeOverride3.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newversenews.blogspot.com/2020/04/passover-in-plague-time.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hyperlink" Target="http://epitemnein-epitomic.blogspot.com/2010/10/steadfastness-and-rewards-for.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hyperlink" Target="https://newversenews.blogspot.com/2020/04/passover-in-plague-time.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hyperlink" Target="https://creativecommons.org/licenses/by-nc-nd/3.0/" TargetMode="External"/><Relationship Id="rId4" Type="http://schemas.openxmlformats.org/officeDocument/2006/relationships/hyperlink" Target="https://epitemnein-epitomic.blogspot.com/2013/03/the-resilience-of-all-conquering-faith.html?m=0"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3.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14.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25.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236.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236.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6.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236.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236.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236.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236.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236.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xml"/><Relationship Id="rId1" Type="http://schemas.openxmlformats.org/officeDocument/2006/relationships/themeOverride" Target="../theme/themeOverride4.xml"/><Relationship Id="rId5" Type="http://schemas.openxmlformats.org/officeDocument/2006/relationships/image" Target="../media/image68.pn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225.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2.xml"/><Relationship Id="rId1" Type="http://schemas.openxmlformats.org/officeDocument/2006/relationships/themeOverride" Target="../theme/themeOverride5.xml"/><Relationship Id="rId4" Type="http://schemas.openxmlformats.org/officeDocument/2006/relationships/image" Target="../media/image71.jpeg"/></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7.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8.xml"/><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1.xml"/><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3.xml"/><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4.xml"/><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5.xml"/><Relationship Id="rId1" Type="http://schemas.openxmlformats.org/officeDocument/2006/relationships/slideLayout" Target="../slideLayouts/slideLayout32.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6.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7.xml"/><Relationship Id="rId1" Type="http://schemas.openxmlformats.org/officeDocument/2006/relationships/slideLayout" Target="../slideLayouts/slideLayout32.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8.xml"/><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41.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48.xml"/><Relationship Id="rId1" Type="http://schemas.openxmlformats.org/officeDocument/2006/relationships/themeOverride" Target="../theme/themeOverride6.xml"/><Relationship Id="rId4" Type="http://schemas.openxmlformats.org/officeDocument/2006/relationships/image" Target="../media/image71.jpeg"/></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0.xml"/><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2.xml"/><Relationship Id="rId1" Type="http://schemas.openxmlformats.org/officeDocument/2006/relationships/slideLayout" Target="../slideLayouts/slideLayout255.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3.xml"/><Relationship Id="rId1" Type="http://schemas.openxmlformats.org/officeDocument/2006/relationships/slideLayout" Target="../slideLayouts/slideLayout268.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7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8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08.xml"/></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8.xml"/><Relationship Id="rId1" Type="http://schemas.openxmlformats.org/officeDocument/2006/relationships/slideLayout" Target="../slideLayouts/slideLayout225.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0.xml"/><Relationship Id="rId1" Type="http://schemas.openxmlformats.org/officeDocument/2006/relationships/slideLayout" Target="../slideLayouts/slideLayout298.xml"/><Relationship Id="rId4" Type="http://schemas.openxmlformats.org/officeDocument/2006/relationships/image" Target="../media/image83.png"/></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1.xml"/><Relationship Id="rId1" Type="http://schemas.openxmlformats.org/officeDocument/2006/relationships/slideLayout" Target="../slideLayouts/slideLayout315.xml"/></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2.xml"/><Relationship Id="rId1" Type="http://schemas.openxmlformats.org/officeDocument/2006/relationships/slideLayout" Target="../slideLayouts/slideLayout326.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3.xml"/><Relationship Id="rId1" Type="http://schemas.openxmlformats.org/officeDocument/2006/relationships/slideLayout" Target="../slideLayouts/slideLayout337.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4.xml"/><Relationship Id="rId1" Type="http://schemas.openxmlformats.org/officeDocument/2006/relationships/slideLayout" Target="../slideLayouts/slideLayout348.xml"/></Relationships>
</file>

<file path=ppt/slides/_rels/slide9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5.xml"/><Relationship Id="rId1" Type="http://schemas.openxmlformats.org/officeDocument/2006/relationships/slideLayout" Target="../slideLayouts/slideLayout3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Soteriology: God’s Rescue Program</a:t>
            </a:r>
            <a:r>
              <a:rPr kumimoji="0" lang="en-SG" sz="3200" b="0"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Inheritance of the Believer</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7" name="Rectangle 2">
            <a:extLst>
              <a:ext uri="{FF2B5EF4-FFF2-40B4-BE49-F238E27FC236}">
                <a16:creationId xmlns:a16="http://schemas.microsoft.com/office/drawing/2014/main" id="{FBCFA1EE-A9A5-844B-A6BA-518C00F2939C}"/>
              </a:ext>
            </a:extLst>
          </p:cNvPr>
          <p:cNvSpPr txBox="1">
            <a:spLocks noChangeArrowheads="1"/>
          </p:cNvSpPr>
          <p:nvPr/>
        </p:nvSpPr>
        <p:spPr bwMode="auto">
          <a:xfrm>
            <a:off x="14749" y="1301882"/>
            <a:ext cx="9120187" cy="1011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Old Testament Summary</a:t>
            </a:r>
          </a:p>
        </p:txBody>
      </p:sp>
      <p:sp>
        <p:nvSpPr>
          <p:cNvPr id="2" name="Rectangle 2">
            <a:extLst>
              <a:ext uri="{FF2B5EF4-FFF2-40B4-BE49-F238E27FC236}">
                <a16:creationId xmlns:a16="http://schemas.microsoft.com/office/drawing/2014/main" id="{86D59B6B-870D-88C6-C58F-8DF67AE3C054}"/>
              </a:ext>
            </a:extLst>
          </p:cNvPr>
          <p:cNvSpPr txBox="1">
            <a:spLocks noChangeArrowheads="1"/>
          </p:cNvSpPr>
          <p:nvPr/>
        </p:nvSpPr>
        <p:spPr bwMode="auto">
          <a:xfrm>
            <a:off x="30201" y="1961847"/>
            <a:ext cx="9120187" cy="1011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Message 1 of 4</a:t>
            </a:r>
          </a:p>
        </p:txBody>
      </p:sp>
    </p:spTree>
    <p:extLst>
      <p:ext uri="{BB962C8B-B14F-4D97-AF65-F5344CB8AC3E}">
        <p14:creationId xmlns:p14="http://schemas.microsoft.com/office/powerpoint/2010/main" val="108749581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008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008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430084"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7033" name="Text Box 9"/>
          <p:cNvSpPr txBox="1">
            <a:spLocks noChangeArrowheads="1"/>
          </p:cNvSpPr>
          <p:nvPr/>
        </p:nvSpPr>
        <p:spPr bwMode="auto">
          <a:xfrm>
            <a:off x="381000" y="331788"/>
            <a:ext cx="4046984" cy="452431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mr-IN" sz="32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The blood will be a sign for you on the houses where you are; and when I see the blood, I will   pass over you. No destructive plague will touch you when  I strike Egypt.</a:t>
            </a:r>
            <a:r>
              <a:rPr kumimoji="0" lang="mr-IN" sz="3200" b="1" i="1"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57034" name="Text Box 10"/>
          <p:cNvSpPr txBox="1">
            <a:spLocks noChangeArrowheads="1"/>
          </p:cNvSpPr>
          <p:nvPr/>
        </p:nvSpPr>
        <p:spPr bwMode="auto">
          <a:xfrm>
            <a:off x="0" y="5943600"/>
            <a:ext cx="45720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Exodus 12:13 (NIV)</a:t>
            </a:r>
          </a:p>
        </p:txBody>
      </p:sp>
      <p:sp>
        <p:nvSpPr>
          <p:cNvPr id="430090"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en-US" altLang="zh-CN" sz="3200" b="1" dirty="0">
                <a:solidFill>
                  <a:schemeClr val="bg1"/>
                </a:solidFill>
                <a:cs typeface="Arial"/>
              </a:rPr>
              <a:t>Passover Protection</a:t>
            </a:r>
          </a:p>
        </p:txBody>
      </p:sp>
    </p:spTree>
    <p:extLst>
      <p:ext uri="{BB962C8B-B14F-4D97-AF65-F5344CB8AC3E}">
        <p14:creationId xmlns:p14="http://schemas.microsoft.com/office/powerpoint/2010/main" val="23591662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a:t>Lasting Building Materials (3:12a)</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3200" b="1" i="0" u="none" strike="noStrike" kern="1200" cap="none" spc="0" normalizeH="0" baseline="0" noProof="0" dirty="0">
                <a:ln>
                  <a:noFill/>
                </a:ln>
                <a:solidFill>
                  <a:srgbClr val="000000"/>
                </a:solidFill>
                <a:effectLst/>
                <a:uLnTx/>
                <a:uFillTx/>
                <a:latin typeface="Tahoma" charset="0"/>
                <a:ea typeface="ＭＳ Ｐゴシック" charset="0"/>
              </a:rPr>
              <a:t>Gold</a:t>
            </a: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3200" b="1" i="0" u="none" strike="noStrike" kern="1200" cap="none" spc="0" normalizeH="0" baseline="0" noProof="0" dirty="0">
                <a:ln>
                  <a:noFill/>
                </a:ln>
                <a:solidFill>
                  <a:srgbClr val="000000"/>
                </a:solidFill>
                <a:effectLst/>
                <a:uLnTx/>
                <a:uFillTx/>
                <a:latin typeface="Tahoma" charset="0"/>
                <a:ea typeface="ＭＳ Ｐゴシック" charset="0"/>
              </a:rPr>
              <a:t>Jewels</a:t>
            </a: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3200" b="1" i="0" u="none" strike="noStrike" kern="1200" cap="none" spc="0" normalizeH="0" baseline="0" noProof="0" dirty="0">
                <a:ln>
                  <a:noFill/>
                </a:ln>
                <a:solidFill>
                  <a:srgbClr val="000000"/>
                </a:solidFill>
                <a:effectLst/>
                <a:uLnTx/>
                <a:uFillTx/>
                <a:latin typeface="Tahoma" charset="0"/>
                <a:ea typeface="ＭＳ Ｐゴシック" charset="0"/>
              </a:rPr>
              <a:t>Silver</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rPr>
              <a:t>Adapted from Charles R. Swindoll. </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"Spiritual Gifts Study Guide" (IFL, 1983), 7</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dirty="0">
                <a:ln>
                  <a:noFill/>
                </a:ln>
                <a:solidFill>
                  <a:srgbClr val="FFFFFF"/>
                </a:solidFill>
                <a:effectLst/>
                <a:uLnTx/>
                <a:uFillTx/>
                <a:latin typeface="Tahoma" charset="0"/>
                <a:ea typeface="ＭＳ Ｐゴシック" charset="0"/>
              </a:rPr>
              <a:t>Foundation: Apostles &amp; Prophets (Eph. 2:20)</a:t>
            </a:r>
          </a:p>
        </p:txBody>
      </p:sp>
    </p:spTree>
    <p:extLst>
      <p:ext uri="{BB962C8B-B14F-4D97-AF65-F5344CB8AC3E}">
        <p14:creationId xmlns:p14="http://schemas.microsoft.com/office/powerpoint/2010/main" val="2959232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a:t>Perishable Building Materials (3:12b)</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Wood</a:t>
            </a: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Straw</a:t>
            </a: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Hay</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rPr>
              <a:t>Adapted from Charles R. Swindoll. </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"Spiritual Gifts Study Guide" (IFL, 1983), 7</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dirty="0">
                <a:ln>
                  <a:noFill/>
                </a:ln>
                <a:solidFill>
                  <a:srgbClr val="FFFFFF"/>
                </a:solidFill>
                <a:effectLst/>
                <a:uLnTx/>
                <a:uFillTx/>
                <a:latin typeface="Tahoma" charset="0"/>
                <a:ea typeface="ＭＳ Ｐゴシック" charset="0"/>
              </a:rPr>
              <a:t>Foundation: Apostles &amp; Prophets (Eph. 2:20)</a:t>
            </a:r>
          </a:p>
        </p:txBody>
      </p:sp>
    </p:spTree>
    <p:extLst>
      <p:ext uri="{BB962C8B-B14F-4D97-AF65-F5344CB8AC3E}">
        <p14:creationId xmlns:p14="http://schemas.microsoft.com/office/powerpoint/2010/main" val="1705686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9202" name="Rectangle 3"/>
          <p:cNvSpPr>
            <a:spLocks noGrp="1" noChangeArrowheads="1"/>
          </p:cNvSpPr>
          <p:nvPr>
            <p:ph type="title" idx="4294967295"/>
          </p:nvPr>
        </p:nvSpPr>
        <p:spPr>
          <a:xfrm>
            <a:off x="6156176" y="427038"/>
            <a:ext cx="2880320" cy="5594250"/>
          </a:xfrm>
        </p:spPr>
        <p:txBody>
          <a:bodyPr/>
          <a:lstStyle/>
          <a:p>
            <a:pPr eaLnBrk="1" hangingPunct="1"/>
            <a:r>
              <a:rPr lang="en-US" sz="4800" b="1" dirty="0">
                <a:solidFill>
                  <a:schemeClr val="bg1"/>
                </a:solidFill>
                <a:latin typeface="Arial" charset="0"/>
              </a:rPr>
              <a:t>"saved as through fire…" </a:t>
            </a:r>
            <a:br>
              <a:rPr lang="en-US" sz="4800" b="1" dirty="0">
                <a:solidFill>
                  <a:schemeClr val="bg1"/>
                </a:solidFill>
                <a:latin typeface="Arial" charset="0"/>
              </a:rPr>
            </a:br>
            <a:r>
              <a:rPr lang="en-US" sz="4800" b="1" dirty="0">
                <a:solidFill>
                  <a:schemeClr val="bg1"/>
                </a:solidFill>
                <a:latin typeface="Arial" charset="0"/>
              </a:rPr>
              <a:t>(1 Cor 3:15)</a:t>
            </a:r>
            <a:endParaRPr lang="en-US" sz="4800" dirty="0">
              <a:latin typeface="Arial" charset="0"/>
            </a:endParaRPr>
          </a:p>
        </p:txBody>
      </p:sp>
      <p:pic>
        <p:nvPicPr>
          <p:cNvPr id="3" name="Picture 2"/>
          <p:cNvPicPr>
            <a:picLocks noChangeAspect="1"/>
          </p:cNvPicPr>
          <p:nvPr/>
        </p:nvPicPr>
        <p:blipFill>
          <a:blip r:embed="rId2"/>
          <a:stretch>
            <a:fillRect/>
          </a:stretch>
        </p:blipFill>
        <p:spPr>
          <a:xfrm>
            <a:off x="-29838" y="-21599"/>
            <a:ext cx="5118100" cy="4635500"/>
          </a:xfrm>
          <a:prstGeom prst="rect">
            <a:avLst/>
          </a:prstGeom>
        </p:spPr>
      </p:pic>
      <p:pic>
        <p:nvPicPr>
          <p:cNvPr id="2" name="Picture 1"/>
          <p:cNvPicPr>
            <a:picLocks noChangeAspect="1"/>
          </p:cNvPicPr>
          <p:nvPr/>
        </p:nvPicPr>
        <p:blipFill>
          <a:blip r:embed="rId3"/>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27656438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5309"/>
          <a:stretch/>
        </p:blipFill>
        <p:spPr>
          <a:xfrm>
            <a:off x="6372484" y="812376"/>
            <a:ext cx="2805839" cy="60456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782907"/>
          </a:xfrm>
          <a:solidFill>
            <a:srgbClr val="800000"/>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Believers Can Be “Disqualified”</a:t>
            </a:r>
          </a:p>
        </p:txBody>
      </p:sp>
      <p:sp>
        <p:nvSpPr>
          <p:cNvPr id="4" name="Rectangle 2"/>
          <p:cNvSpPr txBox="1">
            <a:spLocks noChangeArrowheads="1"/>
          </p:cNvSpPr>
          <p:nvPr/>
        </p:nvSpPr>
        <p:spPr bwMode="auto">
          <a:xfrm>
            <a:off x="45763" y="812376"/>
            <a:ext cx="6280958" cy="60456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Don’t you realize that in a race everyone runs, but only one person gets the prize? So run to win!  </a:t>
            </a:r>
            <a:r>
              <a:rPr kumimoji="0" lang="en-US"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25</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All athletes are disciplined in their training. They do it to win a prize that will fade away, but we do it for an eternal prize.  </a:t>
            </a:r>
            <a:r>
              <a:rPr kumimoji="0" lang="en-US"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26</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 I run with purpose in every step. I am not just shadowboxing.  </a:t>
            </a:r>
            <a:r>
              <a:rPr kumimoji="0" lang="en-US"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27</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discipline my body like an athlete, training it to do what it should. Otherwise,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I fear that after preaching to others I myself might be disqualified</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 9:24-27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949941632"/>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5188"/>
            <a:ext cx="59436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1328192"/>
          </a:xfrm>
        </p:spPr>
        <p:txBody>
          <a:bodyPr rtlCol="0">
            <a:normAutofit fontScale="90000"/>
          </a:bodyPr>
          <a:lstStyle/>
          <a:p>
            <a:pPr eaLnBrk="1" fontAlgn="auto" hangingPunct="1">
              <a:spcAft>
                <a:spcPts val="0"/>
              </a:spcAft>
              <a:defRPr/>
            </a:pPr>
            <a:r>
              <a:rPr lang="en-US" b="1" dirty="0">
                <a:effectLst>
                  <a:glow rad="165100">
                    <a:schemeClr val="tx1"/>
                  </a:glow>
                </a:effectLst>
              </a:rPr>
              <a:t>Christ promises rewards for perseverance (Rev. 3:11b). </a:t>
            </a:r>
          </a:p>
        </p:txBody>
      </p:sp>
      <p:sp>
        <p:nvSpPr>
          <p:cNvPr id="5" name="Rectangle 2"/>
          <p:cNvSpPr txBox="1">
            <a:spLocks noChangeArrowheads="1"/>
          </p:cNvSpPr>
          <p:nvPr/>
        </p:nvSpPr>
        <p:spPr bwMode="auto">
          <a:xfrm>
            <a:off x="4746888" y="1955109"/>
            <a:ext cx="3929568" cy="4696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I am coming soon. Hold on to what you have, so that no one will take away your crown</a:t>
            </a:r>
            <a:r>
              <a:rPr kumimoji="0" lang="ru-RU"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(NLT).</a:t>
            </a:r>
          </a:p>
        </p:txBody>
      </p:sp>
    </p:spTree>
    <p:extLst>
      <p:ext uri="{BB962C8B-B14F-4D97-AF65-F5344CB8AC3E}">
        <p14:creationId xmlns:p14="http://schemas.microsoft.com/office/powerpoint/2010/main" val="1304201069"/>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p:spPr>
        <p:txBody>
          <a:bodyPr rtlCol="0" anchor="t">
            <a:normAutofit/>
          </a:bodyPr>
          <a:lstStyle/>
          <a:p>
            <a:pPr eaLnBrk="1" fontAlgn="auto" hangingPunct="1">
              <a:spcAft>
                <a:spcPts val="0"/>
              </a:spcAft>
              <a:defRPr/>
            </a:pPr>
            <a:r>
              <a:rPr lang="en-US" b="1" dirty="0">
                <a:effectLst>
                  <a:glow rad="165100">
                    <a:schemeClr val="tx1"/>
                  </a:glow>
                </a:effectLst>
              </a:rPr>
              <a:t>Rewards can be lost!</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I have given you an open door that no one can shut</a:t>
            </a:r>
            <a:r>
              <a:rPr kumimoji="0" lang="ru-RU"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(3:8)</a:t>
            </a:r>
          </a:p>
        </p:txBody>
      </p:sp>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Watch out that you do not lose what we have worked so hard to achieve. Be diligent so that you receive your full reward</a:t>
            </a:r>
            <a:r>
              <a:rPr kumimoji="0" lang="ru-RU"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 (2 John 8 </a:t>
            </a:r>
            <a:r>
              <a:rPr kumimoji="0" lang="en-US" sz="28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NLT</a:t>
            </a:r>
            <a:r>
              <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a:t>
            </a:r>
          </a:p>
        </p:txBody>
      </p:sp>
    </p:spTree>
    <p:extLst>
      <p:ext uri="{BB962C8B-B14F-4D97-AF65-F5344CB8AC3E}">
        <p14:creationId xmlns:p14="http://schemas.microsoft.com/office/powerpoint/2010/main" val="21202938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41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dirty="0">
                <a:solidFill>
                  <a:schemeClr val="bg1"/>
                </a:solidFill>
                <a:latin typeface="Arial" charset="0"/>
                <a:ea typeface="ＭＳ Ｐゴシック" charset="0"/>
                <a:cs typeface="ＭＳ Ｐゴシック" charset="0"/>
              </a:rPr>
              <a:t>1 Corinthians 11:27-29</a:t>
            </a:r>
            <a:r>
              <a:rPr lang="en-US" sz="3600" u="sng" dirty="0">
                <a:solidFill>
                  <a:schemeClr val="bg1"/>
                </a:solidFill>
                <a:latin typeface="Arial" charset="0"/>
                <a:ea typeface="ＭＳ Ｐゴシック" charset="0"/>
                <a:cs typeface="ＭＳ Ｐゴシック" charset="0"/>
              </a:rPr>
              <a:t> (NIV)</a:t>
            </a:r>
          </a:p>
        </p:txBody>
      </p:sp>
      <p:sp>
        <p:nvSpPr>
          <p:cNvPr id="316420" name="Text Box 4"/>
          <p:cNvSpPr txBox="1">
            <a:spLocks noChangeArrowheads="1"/>
          </p:cNvSpPr>
          <p:nvPr/>
        </p:nvSpPr>
        <p:spPr bwMode="auto">
          <a:xfrm>
            <a:off x="365125" y="1143000"/>
            <a:ext cx="61118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27</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Therefore, whoever eats the bread or drinks the cup of the Lord in an unworthy manner will be guilty of sinning against the body and blood of the Lord.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28</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A man ought to examine himself before he eats of the bread and drinks of the cup.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29</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For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anyone who eats and drinks without recognizing the body of the Lord eats and drinks judgment on himself</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a:t>
            </a:r>
          </a:p>
        </p:txBody>
      </p:sp>
    </p:spTree>
    <p:extLst>
      <p:ext uri="{BB962C8B-B14F-4D97-AF65-F5344CB8AC3E}">
        <p14:creationId xmlns:p14="http://schemas.microsoft.com/office/powerpoint/2010/main" val="2108002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dirty="0">
                <a:solidFill>
                  <a:schemeClr val="bg1"/>
                </a:solidFill>
                <a:latin typeface="Arial" charset="0"/>
                <a:ea typeface="ＭＳ Ｐゴシック" charset="0"/>
                <a:cs typeface="ＭＳ Ｐゴシック" charset="0"/>
              </a:rPr>
              <a:t>1 Corinthians 11:30-32</a:t>
            </a:r>
            <a:r>
              <a:rPr lang="en-US" sz="3600" u="sng" dirty="0">
                <a:solidFill>
                  <a:schemeClr val="bg1"/>
                </a:solidFill>
                <a:latin typeface="Arial" charset="0"/>
                <a:ea typeface="ＭＳ Ｐゴシック" charset="0"/>
                <a:cs typeface="ＭＳ Ｐゴシック" charset="0"/>
              </a:rPr>
              <a:t> (NIV)</a:t>
            </a:r>
          </a:p>
        </p:txBody>
      </p:sp>
      <p:sp>
        <p:nvSpPr>
          <p:cNvPr id="318468" name="Text Box 4"/>
          <p:cNvSpPr txBox="1">
            <a:spLocks noChangeArrowheads="1"/>
          </p:cNvSpPr>
          <p:nvPr/>
        </p:nvSpPr>
        <p:spPr bwMode="auto">
          <a:xfrm>
            <a:off x="212725" y="1219200"/>
            <a:ext cx="471931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30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That is why many among you are weak and sick, and a number of you have fallen asleep</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31</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But if we judged ourselves, we would not come under judgment.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32</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When we are judged by the Lord, we are being disciplined so that we will not be condemned with the world.  </a:t>
            </a:r>
          </a:p>
        </p:txBody>
      </p:sp>
    </p:spTree>
    <p:extLst>
      <p:ext uri="{BB962C8B-B14F-4D97-AF65-F5344CB8AC3E}">
        <p14:creationId xmlns:p14="http://schemas.microsoft.com/office/powerpoint/2010/main" val="2156847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1595020"/>
            <a:ext cx="4896669" cy="5262980"/>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28600">
                    <a:srgbClr val="FFFFFF"/>
                  </a:glow>
                </a:effectLst>
                <a:uLnTx/>
                <a:uFillTx/>
                <a:latin typeface="Arial"/>
                <a:ea typeface="ＭＳ Ｐゴシック" charset="0"/>
                <a:cs typeface="Arial"/>
              </a:rPr>
              <a:t>“</a:t>
            </a:r>
            <a:r>
              <a:rPr kumimoji="0" lang="en-SG" sz="2800" b="1" i="0" u="none" strike="noStrike" kern="1200" cap="none" spc="0" normalizeH="0" baseline="0" noProof="0" dirty="0">
                <a:ln>
                  <a:noFill/>
                </a:ln>
                <a:solidFill>
                  <a:srgbClr val="000000"/>
                </a:solidFill>
                <a:effectLst>
                  <a:glow rad="228600">
                    <a:srgbClr val="FFFFFF"/>
                  </a:glow>
                </a:effectLst>
                <a:uLnTx/>
                <a:uFillTx/>
                <a:latin typeface="Arial"/>
                <a:ea typeface="ＭＳ Ｐゴシック" charset="0"/>
                <a:cs typeface="Arial"/>
              </a:rPr>
              <a:t>If anyone sees his brother commit a sin that does not lead to death, he should pray and God will give him life. I refer to those whose sin does not lead to death. </a:t>
            </a:r>
            <a:r>
              <a:rPr kumimoji="0" lang="en-SG" sz="2800" b="1" i="0" u="none" strike="noStrike" kern="1200" cap="none" spc="0" normalizeH="0" baseline="0" noProof="0" dirty="0">
                <a:ln>
                  <a:noFill/>
                </a:ln>
                <a:solidFill>
                  <a:srgbClr val="800000"/>
                </a:solidFill>
                <a:effectLst>
                  <a:glow rad="228600">
                    <a:srgbClr val="FFFFFF"/>
                  </a:glow>
                </a:effectLst>
                <a:uLnTx/>
                <a:uFillTx/>
                <a:latin typeface="Arial"/>
                <a:ea typeface="ＭＳ Ｐゴシック" charset="0"/>
                <a:cs typeface="Arial"/>
              </a:rPr>
              <a:t>There is a sin that leads to death. I am not saying that he should pray about that.</a:t>
            </a:r>
            <a:r>
              <a:rPr kumimoji="0" lang="en-SG" sz="2800" b="1" i="0" u="none" strike="noStrike" kern="1200" cap="none" spc="0" normalizeH="0" baseline="0" noProof="0" dirty="0">
                <a:ln>
                  <a:noFill/>
                </a:ln>
                <a:solidFill>
                  <a:srgbClr val="000000"/>
                </a:solidFill>
                <a:effectLst>
                  <a:glow rad="228600">
                    <a:srgbClr val="FFFFFF"/>
                  </a:glow>
                </a:effectLst>
                <a:uLnTx/>
                <a:uFillTx/>
                <a:latin typeface="Arial"/>
                <a:ea typeface="ＭＳ Ｐゴシック" charset="0"/>
                <a:cs typeface="Arial"/>
              </a:rPr>
              <a:t>  </a:t>
            </a:r>
            <a:r>
              <a:rPr kumimoji="0" lang="en-SG" sz="2800" b="1" i="0" u="none" strike="noStrike" kern="1200" cap="none" spc="0" normalizeH="0" baseline="30000" noProof="0" dirty="0">
                <a:ln>
                  <a:noFill/>
                </a:ln>
                <a:solidFill>
                  <a:srgbClr val="000000"/>
                </a:solidFill>
                <a:effectLst>
                  <a:glow rad="228600">
                    <a:srgbClr val="FFFFFF"/>
                  </a:glow>
                </a:effectLst>
                <a:uLnTx/>
                <a:uFillTx/>
                <a:latin typeface="Arial"/>
                <a:ea typeface="ＭＳ Ｐゴシック" charset="0"/>
                <a:cs typeface="Arial"/>
              </a:rPr>
              <a:t>17</a:t>
            </a:r>
            <a:r>
              <a:rPr kumimoji="0" lang="en-SG" sz="2800" b="1" i="0" u="none" strike="noStrike" kern="1200" cap="none" spc="0" normalizeH="0" baseline="0" noProof="0" dirty="0">
                <a:ln>
                  <a:noFill/>
                </a:ln>
                <a:solidFill>
                  <a:srgbClr val="000000"/>
                </a:solidFill>
                <a:effectLst>
                  <a:glow rad="228600">
                    <a:srgbClr val="FFFFFF"/>
                  </a:glow>
                </a:effectLst>
                <a:uLnTx/>
                <a:uFillTx/>
                <a:latin typeface="Arial"/>
                <a:ea typeface="ＭＳ Ｐゴシック" charset="0"/>
                <a:cs typeface="Arial"/>
              </a:rPr>
              <a:t>All wrongdoing is sin, and there is sin that does not lead to death</a:t>
            </a:r>
            <a:r>
              <a:rPr kumimoji="0" lang="en-US" sz="2800" b="1" i="0" u="none" strike="noStrike" kern="1200" cap="none" spc="0" normalizeH="0" baseline="0" noProof="0" dirty="0">
                <a:ln>
                  <a:noFill/>
                </a:ln>
                <a:solidFill>
                  <a:srgbClr val="000000"/>
                </a:solidFill>
                <a:effectLst>
                  <a:glow rad="228600">
                    <a:srgbClr val="FFFFFF"/>
                  </a:glow>
                </a:effectLst>
                <a:uLnTx/>
                <a:uFillTx/>
                <a:latin typeface="Arial"/>
                <a:ea typeface="ＭＳ Ｐゴシック" charset="0"/>
                <a:cs typeface="Arial"/>
              </a:rPr>
              <a:t>.”</a:t>
            </a: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Some sin leads to premature death (1 John 5:16-17 </a:t>
            </a:r>
            <a:r>
              <a:rPr lang="en-US" sz="20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NIV</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p>
        </p:txBody>
      </p:sp>
    </p:spTree>
    <p:extLst>
      <p:ext uri="{BB962C8B-B14F-4D97-AF65-F5344CB8AC3E}">
        <p14:creationId xmlns:p14="http://schemas.microsoft.com/office/powerpoint/2010/main" val="10386254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rPr>
              <a:t>Assurance and Apostasy</a:t>
            </a: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47" name="Text Box 3"/>
          <p:cNvSpPr txBox="1">
            <a:spLocks noChangeArrowheads="1"/>
          </p:cNvSpPr>
          <p:nvPr/>
        </p:nvSpPr>
        <p:spPr bwMode="auto">
          <a:xfrm>
            <a:off x="1215688" y="673500"/>
            <a:ext cx="166934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Reformed</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(Calvinist)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Eternal</a:t>
            </a:r>
            <a:b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Security</a:t>
            </a: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Arminian</a:t>
            </a:r>
            <a:b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(Wesleyan)</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Apostasy leads to loss of salvation</a:t>
            </a: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128"/>
              <a:cs typeface="+mn-cs"/>
            </a:endParaRPr>
          </a:p>
        </p:txBody>
      </p:sp>
      <p:sp>
        <p:nvSpPr>
          <p:cNvPr id="31753" name="Text Box 9"/>
          <p:cNvSpPr txBox="1">
            <a:spLocks noChangeArrowheads="1"/>
          </p:cNvSpPr>
          <p:nvPr/>
        </p:nvSpPr>
        <p:spPr bwMode="auto">
          <a:xfrm>
            <a:off x="3828712" y="1879121"/>
            <a:ext cx="158759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Partakers</a:t>
            </a: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Possible</a:t>
            </a: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Perseverance of believers</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(Apostasy impossible)</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leads to loss of rewards</a:t>
            </a: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Security but </a:t>
            </a:r>
            <a:b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no assurance</a:t>
            </a: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No security, no assurance</a:t>
            </a: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Assurance</a:t>
            </a:r>
          </a:p>
        </p:txBody>
      </p:sp>
      <p:sp>
        <p:nvSpPr>
          <p:cNvPr id="17" name="Text Box 1">
            <a:extLst>
              <a:ext uri="{FF2B5EF4-FFF2-40B4-BE49-F238E27FC236}">
                <a16:creationId xmlns:a16="http://schemas.microsoft.com/office/drawing/2014/main" id="{0C6F63BB-5E23-C148-80D4-DBFFB37DDDF8}"/>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The Bible distinguishes our two inheritances.</a:t>
            </a:r>
          </a:p>
        </p:txBody>
      </p:sp>
      <p:sp>
        <p:nvSpPr>
          <p:cNvPr id="18" name="Text Box 1">
            <a:extLst>
              <a:ext uri="{FF2B5EF4-FFF2-40B4-BE49-F238E27FC236}">
                <a16:creationId xmlns:a16="http://schemas.microsoft.com/office/drawing/2014/main" id="{553D2268-8314-7C4A-9212-C8C158F1C4C4}"/>
              </a:ext>
            </a:extLst>
          </p:cNvPr>
          <p:cNvSpPr txBox="1">
            <a:spLocks noChangeArrowheads="1"/>
          </p:cNvSpPr>
          <p:nvPr/>
        </p:nvSpPr>
        <p:spPr bwMode="auto">
          <a:xfrm>
            <a:off x="79688" y="2814461"/>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Only overcomers will reign with Christ.</a:t>
            </a:r>
          </a:p>
        </p:txBody>
      </p:sp>
      <p:sp>
        <p:nvSpPr>
          <p:cNvPr id="19" name="Text Box 1">
            <a:extLst>
              <a:ext uri="{FF2B5EF4-FFF2-40B4-BE49-F238E27FC236}">
                <a16:creationId xmlns:a16="http://schemas.microsoft.com/office/drawing/2014/main" id="{89C01CC8-CCC3-4549-95D0-CB61C59F1B6A}"/>
              </a:ext>
            </a:extLst>
          </p:cNvPr>
          <p:cNvSpPr txBox="1">
            <a:spLocks noChangeArrowheads="1"/>
          </p:cNvSpPr>
          <p:nvPr/>
        </p:nvSpPr>
        <p:spPr bwMode="auto">
          <a:xfrm>
            <a:off x="79688" y="4849738"/>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Believers abandoning Jesus lose rewards and rule.</a:t>
            </a:r>
          </a:p>
        </p:txBody>
      </p:sp>
      <p:grpSp>
        <p:nvGrpSpPr>
          <p:cNvPr id="20" name="Group 19">
            <a:extLst>
              <a:ext uri="{FF2B5EF4-FFF2-40B4-BE49-F238E27FC236}">
                <a16:creationId xmlns:a16="http://schemas.microsoft.com/office/drawing/2014/main" id="{7544E47A-2C12-5E41-A7DB-9EB5F550D557}"/>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504DC165-92C1-A34A-B644-8ACF8128C779}"/>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2" name="Left Arrow 21">
              <a:extLst>
                <a:ext uri="{FF2B5EF4-FFF2-40B4-BE49-F238E27FC236}">
                  <a16:creationId xmlns:a16="http://schemas.microsoft.com/office/drawing/2014/main" id="{E7F43746-3AB2-984C-ADC5-3275F086BC5E}"/>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3" name="Text Box 1">
              <a:extLst>
                <a:ext uri="{FF2B5EF4-FFF2-40B4-BE49-F238E27FC236}">
                  <a16:creationId xmlns:a16="http://schemas.microsoft.com/office/drawing/2014/main" id="{FABCAB17-6A6B-AC4B-B10B-A82BCA7738E8}"/>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How can we hold both apostasy and assurance?</a:t>
              </a:r>
            </a:p>
          </p:txBody>
        </p:sp>
      </p:grpSp>
    </p:spTree>
    <p:extLst>
      <p:ext uri="{BB962C8B-B14F-4D97-AF65-F5344CB8AC3E}">
        <p14:creationId xmlns:p14="http://schemas.microsoft.com/office/powerpoint/2010/main" val="31758539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2130"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2131"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432132"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2133"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2134"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2135"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8057" name="Text Box 9"/>
          <p:cNvSpPr txBox="1">
            <a:spLocks noChangeArrowheads="1"/>
          </p:cNvSpPr>
          <p:nvPr/>
        </p:nvSpPr>
        <p:spPr bwMode="auto">
          <a:xfrm>
            <a:off x="251520" y="331788"/>
            <a:ext cx="3888432" cy="403187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mr-IN" sz="32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By faith he kept the Passover and the sprinkling of blood, so that the destroyer of the firstborn would not touch the firstborn of Israel.</a:t>
            </a:r>
            <a:r>
              <a:rPr kumimoji="0" lang="mr-IN" sz="32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 </a:t>
            </a:r>
          </a:p>
        </p:txBody>
      </p:sp>
      <p:sp>
        <p:nvSpPr>
          <p:cNvPr id="258058" name="Text Box 10"/>
          <p:cNvSpPr txBox="1">
            <a:spLocks noChangeArrowheads="1"/>
          </p:cNvSpPr>
          <p:nvPr/>
        </p:nvSpPr>
        <p:spPr bwMode="auto">
          <a:xfrm>
            <a:off x="-36512" y="5949280"/>
            <a:ext cx="46482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Hebrews 11:28 (NIV)</a:t>
            </a:r>
          </a:p>
        </p:txBody>
      </p:sp>
      <p:sp>
        <p:nvSpPr>
          <p:cNvPr id="432138"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en-US" altLang="zh-CN" sz="3200" b="1" dirty="0">
                <a:solidFill>
                  <a:schemeClr val="bg1"/>
                </a:solidFill>
                <a:cs typeface="Arial"/>
              </a:rPr>
              <a:t>Faith Pictured</a:t>
            </a:r>
          </a:p>
        </p:txBody>
      </p:sp>
    </p:spTree>
    <p:extLst>
      <p:ext uri="{BB962C8B-B14F-4D97-AF65-F5344CB8AC3E}">
        <p14:creationId xmlns:p14="http://schemas.microsoft.com/office/powerpoint/2010/main" val="2734766054"/>
      </p:ext>
    </p:extLst>
  </p:cSld>
  <p:clrMapOvr>
    <a:masterClrMapping/>
  </p:clrMapOvr>
  <p:transition spd="med">
    <p:randomBar dir="ver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s Salvation a Reward or a Gift? Yes.">
            <a:extLst>
              <a:ext uri="{FF2B5EF4-FFF2-40B4-BE49-F238E27FC236}">
                <a16:creationId xmlns:a16="http://schemas.microsoft.com/office/drawing/2014/main" id="{D59C91F8-C399-7641-8196-B58DFDA009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62"/>
          <a:stretch/>
        </p:blipFill>
        <p:spPr bwMode="auto">
          <a:xfrm>
            <a:off x="-3" y="206473"/>
            <a:ext cx="9144004" cy="5777881"/>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54325"/>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Our salvation is secure but defectors lose rewards.</a:t>
            </a:r>
          </a:p>
        </p:txBody>
      </p:sp>
      <p:sp>
        <p:nvSpPr>
          <p:cNvPr id="8" name="Rectangle 2">
            <a:extLst>
              <a:ext uri="{FF2B5EF4-FFF2-40B4-BE49-F238E27FC236}">
                <a16:creationId xmlns:a16="http://schemas.microsoft.com/office/drawing/2014/main" id="{8FF032DB-AC0E-FA4B-8602-CC999AF44A98}"/>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Main Idea</a:t>
            </a:r>
          </a:p>
        </p:txBody>
      </p:sp>
    </p:spTree>
    <p:extLst>
      <p:ext uri="{BB962C8B-B14F-4D97-AF65-F5344CB8AC3E}">
        <p14:creationId xmlns:p14="http://schemas.microsoft.com/office/powerpoint/2010/main" val="588224941"/>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1218" y="1665017"/>
            <a:ext cx="7623973" cy="5012762"/>
          </a:xfrm>
          <a:prstGeom prst="rect">
            <a:avLst/>
          </a:prstGeom>
        </p:spPr>
      </p:pic>
      <p:sp>
        <p:nvSpPr>
          <p:cNvPr id="900098" name="Rectangle 2"/>
          <p:cNvSpPr>
            <a:spLocks noGrp="1" noChangeArrowheads="1"/>
          </p:cNvSpPr>
          <p:nvPr>
            <p:ph type="ctrTitle"/>
          </p:nvPr>
        </p:nvSpPr>
        <p:spPr>
          <a:xfrm>
            <a:off x="0" y="29553"/>
            <a:ext cx="9144000" cy="162685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All believers are clothed with Christ’s righteousness.</a:t>
            </a:r>
          </a:p>
        </p:txBody>
      </p:sp>
    </p:spTree>
    <p:extLst>
      <p:ext uri="{BB962C8B-B14F-4D97-AF65-F5344CB8AC3E}">
        <p14:creationId xmlns:p14="http://schemas.microsoft.com/office/powerpoint/2010/main" val="25005450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566"/>
            <a:ext cx="9144000" cy="829727"/>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All believers will enjoy heaven.</a:t>
            </a:r>
          </a:p>
        </p:txBody>
      </p:sp>
    </p:spTree>
    <p:extLst>
      <p:ext uri="{BB962C8B-B14F-4D97-AF65-F5344CB8AC3E}">
        <p14:creationId xmlns:p14="http://schemas.microsoft.com/office/powerpoint/2010/main" val="56376267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But Jesus will judge the earth.</a:t>
            </a:r>
          </a:p>
        </p:txBody>
      </p:sp>
    </p:spTree>
    <p:extLst>
      <p:ext uri="{BB962C8B-B14F-4D97-AF65-F5344CB8AC3E}">
        <p14:creationId xmlns:p14="http://schemas.microsoft.com/office/powerpoint/2010/main" val="74220544"/>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Jesus will reward the faithful.</a:t>
            </a:r>
          </a:p>
        </p:txBody>
      </p:sp>
      <p:pic>
        <p:nvPicPr>
          <p:cNvPr id="2" name="Picture 1"/>
          <p:cNvPicPr>
            <a:picLocks noChangeAspect="1"/>
          </p:cNvPicPr>
          <p:nvPr/>
        </p:nvPicPr>
        <p:blipFill>
          <a:blip r:embed="rId3"/>
          <a:stretch>
            <a:fillRect/>
          </a:stretch>
        </p:blipFill>
        <p:spPr>
          <a:xfrm>
            <a:off x="0" y="868680"/>
            <a:ext cx="9144000" cy="5989320"/>
          </a:xfrm>
          <a:prstGeom prst="rect">
            <a:avLst/>
          </a:prstGeom>
        </p:spPr>
      </p:pic>
    </p:spTree>
    <p:extLst>
      <p:ext uri="{BB962C8B-B14F-4D97-AF65-F5344CB8AC3E}">
        <p14:creationId xmlns:p14="http://schemas.microsoft.com/office/powerpoint/2010/main" val="3782583525"/>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28133"/>
            <a:ext cx="9144000" cy="61298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67834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Live Towards Your Future!</a:t>
            </a:r>
          </a:p>
        </p:txBody>
      </p:sp>
    </p:spTree>
    <p:extLst>
      <p:ext uri="{BB962C8B-B14F-4D97-AF65-F5344CB8AC3E}">
        <p14:creationId xmlns:p14="http://schemas.microsoft.com/office/powerpoint/2010/main" val="2051888525"/>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48719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Turning away from Christ forfeits your future </a:t>
            </a:r>
            <a:r>
              <a:rPr lang="en-US" sz="4800" b="1" dirty="0">
                <a:solidFill>
                  <a:srgbClr val="FFFF00"/>
                </a:solidFill>
                <a:effectLst>
                  <a:glow rad="127000">
                    <a:schemeClr val="tx1"/>
                  </a:glow>
                </a:effectLst>
                <a:latin typeface="Arial" charset="0"/>
                <a:ea typeface="ＭＳ Ｐゴシック" charset="0"/>
                <a:cs typeface="ＭＳ Ｐゴシック" charset="0"/>
              </a:rPr>
              <a:t>rule</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descr="Rule of believers in millenniu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738902"/>
            <a:ext cx="9018649" cy="3119098"/>
          </a:xfrm>
          <a:prstGeom prst="rect">
            <a:avLst/>
          </a:prstGeom>
        </p:spPr>
      </p:pic>
    </p:spTree>
    <p:extLst>
      <p:ext uri="{BB962C8B-B14F-4D97-AF65-F5344CB8AC3E}">
        <p14:creationId xmlns:p14="http://schemas.microsoft.com/office/powerpoint/2010/main" val="1334131436"/>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Salvation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8632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12860348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Soteriology: God’s Rescue Program</a:t>
            </a:r>
            <a:r>
              <a:rPr kumimoji="0" lang="en-SG" sz="3200" b="0"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Inheritance of the Believer</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7" name="Rectangle 2">
            <a:extLst>
              <a:ext uri="{FF2B5EF4-FFF2-40B4-BE49-F238E27FC236}">
                <a16:creationId xmlns:a16="http://schemas.microsoft.com/office/drawing/2014/main" id="{FBCFA1EE-A9A5-844B-A6BA-518C00F2939C}"/>
              </a:ext>
            </a:extLst>
          </p:cNvPr>
          <p:cNvSpPr txBox="1">
            <a:spLocks noChangeArrowheads="1"/>
          </p:cNvSpPr>
          <p:nvPr/>
        </p:nvSpPr>
        <p:spPr bwMode="auto">
          <a:xfrm>
            <a:off x="14749" y="1119000"/>
            <a:ext cx="9120187" cy="1011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Warnings in Hebrews</a:t>
            </a:r>
          </a:p>
        </p:txBody>
      </p:sp>
      <p:sp>
        <p:nvSpPr>
          <p:cNvPr id="2" name="Rectangle 2">
            <a:extLst>
              <a:ext uri="{FF2B5EF4-FFF2-40B4-BE49-F238E27FC236}">
                <a16:creationId xmlns:a16="http://schemas.microsoft.com/office/drawing/2014/main" id="{6CA89F6C-2002-0BF8-8F1A-F122631603DD}"/>
              </a:ext>
            </a:extLst>
          </p:cNvPr>
          <p:cNvSpPr txBox="1">
            <a:spLocks noChangeArrowheads="1"/>
          </p:cNvSpPr>
          <p:nvPr/>
        </p:nvSpPr>
        <p:spPr bwMode="auto">
          <a:xfrm>
            <a:off x="30201" y="1771347"/>
            <a:ext cx="9120187" cy="1011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Message 3 of 4</a:t>
            </a:r>
          </a:p>
        </p:txBody>
      </p:sp>
    </p:spTree>
    <p:extLst>
      <p:ext uri="{BB962C8B-B14F-4D97-AF65-F5344CB8AC3E}">
        <p14:creationId xmlns:p14="http://schemas.microsoft.com/office/powerpoint/2010/main" val="291552378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7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7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434180"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4181"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82"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83"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9081" name="Text Box 9"/>
          <p:cNvSpPr txBox="1">
            <a:spLocks noChangeArrowheads="1"/>
          </p:cNvSpPr>
          <p:nvPr/>
        </p:nvSpPr>
        <p:spPr bwMode="auto">
          <a:xfrm>
            <a:off x="381000" y="331788"/>
            <a:ext cx="4114800"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mr-IN" sz="32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The next day John saw Jesus coming toward him and said, </a:t>
            </a:r>
            <a:r>
              <a:rPr kumimoji="0" lang="fr-FR" sz="32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Look, the Lamb of God, who takes away the sin of the world!</a:t>
            </a:r>
            <a:r>
              <a:rPr kumimoji="0" lang="fr-FR" sz="32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mr-IN" altLang="ja-JP" sz="3200" b="1" i="1"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59082" name="Text Box 10"/>
          <p:cNvSpPr txBox="1">
            <a:spLocks noChangeArrowheads="1"/>
          </p:cNvSpPr>
          <p:nvPr/>
        </p:nvSpPr>
        <p:spPr bwMode="auto">
          <a:xfrm>
            <a:off x="0" y="6074132"/>
            <a:ext cx="45720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John 1:29 (NIV)</a:t>
            </a:r>
          </a:p>
        </p:txBody>
      </p:sp>
      <p:grpSp>
        <p:nvGrpSpPr>
          <p:cNvPr id="434186" name="Group 11"/>
          <p:cNvGrpSpPr>
            <a:grpSpLocks/>
          </p:cNvGrpSpPr>
          <p:nvPr/>
        </p:nvGrpSpPr>
        <p:grpSpPr bwMode="auto">
          <a:xfrm>
            <a:off x="6899275" y="381000"/>
            <a:ext cx="2244725" cy="3867150"/>
            <a:chOff x="3037" y="674"/>
            <a:chExt cx="1414" cy="2436"/>
          </a:xfrm>
        </p:grpSpPr>
        <p:sp>
          <p:nvSpPr>
            <p:cNvPr id="434188"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89"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90"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91"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92"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434187"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en-US" altLang="zh-CN" sz="3200" b="1" dirty="0">
                <a:solidFill>
                  <a:schemeClr val="bg1"/>
                </a:solidFill>
                <a:cs typeface="Arial"/>
              </a:rPr>
              <a:t>The Lamb Pictured</a:t>
            </a:r>
          </a:p>
        </p:txBody>
      </p:sp>
    </p:spTree>
    <p:extLst>
      <p:ext uri="{BB962C8B-B14F-4D97-AF65-F5344CB8AC3E}">
        <p14:creationId xmlns:p14="http://schemas.microsoft.com/office/powerpoint/2010/main" val="30533237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nimBg="1"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0113" y="1052513"/>
            <a:ext cx="7499350" cy="379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en-US" sz="3600" b="1" dirty="0">
                <a:solidFill>
                  <a:schemeClr val="bg1"/>
                </a:solidFill>
                <a:effectLst>
                  <a:outerShdw blurRad="38100" dist="38100" dir="2700000" algn="tl">
                    <a:srgbClr val="000000"/>
                  </a:outerShdw>
                </a:effectLst>
                <a:latin typeface="Arial" charset="0"/>
                <a:ea typeface="ＭＳ Ｐゴシック" charset="0"/>
                <a:cs typeface="Arial" charset="0"/>
              </a:rPr>
              <a:t>Apostates don</a:t>
            </a:r>
            <a:r>
              <a:rPr lang="fr-FR" sz="3600" b="1" dirty="0">
                <a:solidFill>
                  <a:schemeClr val="bg1"/>
                </a:solidFill>
                <a:effectLst>
                  <a:outerShdw blurRad="38100" dist="38100" dir="2700000" algn="tl">
                    <a:srgbClr val="000000"/>
                  </a:outerShdw>
                </a:effectLst>
                <a:latin typeface="Arial" charset="0"/>
                <a:ea typeface="ＭＳ Ｐゴシック" charset="0"/>
                <a:cs typeface="Arial" charset="0"/>
              </a:rPr>
              <a:t>'</a:t>
            </a:r>
            <a:r>
              <a:rPr lang="en-US" sz="3600" b="1" dirty="0">
                <a:solidFill>
                  <a:schemeClr val="bg1"/>
                </a:solidFill>
                <a:effectLst>
                  <a:outerShdw blurRad="38100" dist="38100" dir="2700000" algn="tl">
                    <a:srgbClr val="000000"/>
                  </a:outerShdw>
                </a:effectLst>
                <a:latin typeface="Arial" charset="0"/>
                <a:ea typeface="ＭＳ Ｐゴシック" charset="0"/>
                <a:cs typeface="Arial" charset="0"/>
              </a:rPr>
              <a:t>t wear nametags</a:t>
            </a:r>
          </a:p>
        </p:txBody>
      </p:sp>
    </p:spTree>
    <p:extLst>
      <p:ext uri="{BB962C8B-B14F-4D97-AF65-F5344CB8AC3E}">
        <p14:creationId xmlns:p14="http://schemas.microsoft.com/office/powerpoint/2010/main" val="385991983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en-US" sz="3600" b="1" dirty="0">
                <a:solidFill>
                  <a:schemeClr val="bg1"/>
                </a:solidFill>
                <a:effectLst>
                  <a:outerShdw blurRad="38100" dist="38100" dir="2700000" algn="tl">
                    <a:srgbClr val="000000"/>
                  </a:outerShdw>
                </a:effectLst>
                <a:latin typeface="Arial" charset="0"/>
                <a:ea typeface="ＭＳ Ｐゴシック" charset="0"/>
                <a:cs typeface="Arial" charset="0"/>
              </a:rPr>
              <a:t>Apostates Destroy From Within</a:t>
            </a:r>
          </a:p>
        </p:txBody>
      </p:sp>
      <p:pic>
        <p:nvPicPr>
          <p:cNvPr id="11776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844675"/>
            <a:ext cx="8758237" cy="381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36512" y="4725144"/>
            <a:ext cx="9144000" cy="1143000"/>
          </a:xfrm>
          <a:prstGeom prst="rect">
            <a:avLst/>
          </a:prstGeom>
          <a:solidFill>
            <a:srgbClr val="000514"/>
          </a:solidFill>
          <a:ln>
            <a:noFill/>
            <a:miter lim="800000"/>
            <a:headEnd/>
            <a:tailEnd/>
          </a:ln>
          <a:effectLst>
            <a:outerShdw blurRad="63500" dist="35921" dir="2700000" algn="ctr" rotWithShape="0">
              <a:srgbClr val="000514">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900" cap="none" spc="-10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The Men who Destroyed the Christian West</a:t>
            </a:r>
          </a:p>
        </p:txBody>
      </p:sp>
    </p:spTree>
    <p:extLst>
      <p:ext uri="{BB962C8B-B14F-4D97-AF65-F5344CB8AC3E}">
        <p14:creationId xmlns:p14="http://schemas.microsoft.com/office/powerpoint/2010/main" val="111092700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1 at 4.37.4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Title 1"/>
          <p:cNvSpPr>
            <a:spLocks noGrp="1"/>
          </p:cNvSpPr>
          <p:nvPr>
            <p:ph type="title" idx="4294967295"/>
          </p:nvPr>
        </p:nvSpPr>
        <p:spPr>
          <a:xfrm>
            <a:off x="323529" y="5517232"/>
            <a:ext cx="3888432" cy="1340768"/>
          </a:xfrm>
        </p:spPr>
        <p:txBody>
          <a:bodyPr anchor="t"/>
          <a:lstStyle/>
          <a:p>
            <a:pPr>
              <a:defRPr/>
            </a:pPr>
            <a:r>
              <a:rPr lang="en-US" sz="3600" b="1" kern="1200" dirty="0">
                <a:solidFill>
                  <a:srgbClr val="FFFFFF"/>
                </a:solidFill>
                <a:effectLst>
                  <a:glow rad="152400">
                    <a:schemeClr val="tx1"/>
                  </a:glow>
                </a:effectLst>
                <a:latin typeface="Arial" charset="0"/>
                <a:ea typeface="ＭＳ Ｐゴシック" charset="0"/>
                <a:cs typeface="Arial" charset="0"/>
              </a:rPr>
              <a:t>Who are the apostates?</a:t>
            </a:r>
          </a:p>
        </p:txBody>
      </p:sp>
      <p:sp>
        <p:nvSpPr>
          <p:cNvPr id="9" name="Title 1"/>
          <p:cNvSpPr txBox="1">
            <a:spLocks/>
          </p:cNvSpPr>
          <p:nvPr/>
        </p:nvSpPr>
        <p:spPr bwMode="auto">
          <a:xfrm>
            <a:off x="-108520" y="548680"/>
            <a:ext cx="230425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Nathaniel Hawthorne</a:t>
            </a:r>
          </a:p>
        </p:txBody>
      </p:sp>
      <p:sp>
        <p:nvSpPr>
          <p:cNvPr id="10" name="Title 1"/>
          <p:cNvSpPr txBox="1">
            <a:spLocks/>
          </p:cNvSpPr>
          <p:nvPr/>
        </p:nvSpPr>
        <p:spPr bwMode="auto">
          <a:xfrm>
            <a:off x="827584" y="2852936"/>
            <a:ext cx="151216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Mark Twain</a:t>
            </a:r>
          </a:p>
        </p:txBody>
      </p:sp>
      <p:sp>
        <p:nvSpPr>
          <p:cNvPr id="11" name="Title 1"/>
          <p:cNvSpPr txBox="1">
            <a:spLocks/>
          </p:cNvSpPr>
          <p:nvPr/>
        </p:nvSpPr>
        <p:spPr bwMode="auto">
          <a:xfrm>
            <a:off x="2483768" y="692696"/>
            <a:ext cx="151216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John Dewey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2" name="Title 1"/>
          <p:cNvSpPr txBox="1">
            <a:spLocks/>
          </p:cNvSpPr>
          <p:nvPr/>
        </p:nvSpPr>
        <p:spPr bwMode="auto">
          <a:xfrm>
            <a:off x="6876256" y="3284984"/>
            <a:ext cx="1152128" cy="1518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Karl Marx</a:t>
            </a:r>
          </a:p>
        </p:txBody>
      </p:sp>
      <p:sp>
        <p:nvSpPr>
          <p:cNvPr id="13" name="Title 1"/>
          <p:cNvSpPr txBox="1">
            <a:spLocks/>
          </p:cNvSpPr>
          <p:nvPr/>
        </p:nvSpPr>
        <p:spPr bwMode="auto">
          <a:xfrm>
            <a:off x="4572000" y="404664"/>
            <a:ext cx="1728192"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Charles Darwin</a:t>
            </a:r>
          </a:p>
        </p:txBody>
      </p:sp>
      <p:sp>
        <p:nvSpPr>
          <p:cNvPr id="14" name="Title 1"/>
          <p:cNvSpPr txBox="1">
            <a:spLocks/>
          </p:cNvSpPr>
          <p:nvPr/>
        </p:nvSpPr>
        <p:spPr bwMode="auto">
          <a:xfrm>
            <a:off x="4067944" y="5805264"/>
            <a:ext cx="5076056" cy="105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Ernest Hemingway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Lady Gaga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5" name="Title 1"/>
          <p:cNvSpPr txBox="1">
            <a:spLocks/>
          </p:cNvSpPr>
          <p:nvPr/>
        </p:nvSpPr>
        <p:spPr bwMode="auto">
          <a:xfrm>
            <a:off x="2627784" y="4005064"/>
            <a:ext cx="2592288" cy="100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Jean-Paul Sartre</a:t>
            </a: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Friedrich Nietzsche</a:t>
            </a:r>
          </a:p>
        </p:txBody>
      </p:sp>
    </p:spTree>
    <p:extLst>
      <p:ext uri="{BB962C8B-B14F-4D97-AF65-F5344CB8AC3E}">
        <p14:creationId xmlns:p14="http://schemas.microsoft.com/office/powerpoint/2010/main" val="1832518740"/>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73125"/>
            <a:ext cx="9144000" cy="566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7" name="Title 1"/>
          <p:cNvSpPr>
            <a:spLocks noGrp="1"/>
          </p:cNvSpPr>
          <p:nvPr>
            <p:ph type="title" idx="4294967295"/>
          </p:nvPr>
        </p:nvSpPr>
        <p:spPr>
          <a:xfrm>
            <a:off x="0" y="0"/>
            <a:ext cx="9144000" cy="836613"/>
          </a:xfrm>
        </p:spPr>
        <p:txBody>
          <a:bodyPr/>
          <a:lstStyle/>
          <a:p>
            <a:r>
              <a:rPr lang="en-US">
                <a:solidFill>
                  <a:srgbClr val="FFFFFF"/>
                </a:solidFill>
                <a:latin typeface="Arial" charset="0"/>
                <a:ea typeface="ＭＳ Ｐゴシック" charset="0"/>
                <a:cs typeface="Arial" charset="0"/>
              </a:rPr>
              <a:t>The Book </a:t>
            </a:r>
            <a:r>
              <a:rPr lang="en-US" i="1">
                <a:solidFill>
                  <a:srgbClr val="FFFFFF"/>
                </a:solidFill>
                <a:latin typeface="Arial" charset="0"/>
                <a:ea typeface="ＭＳ Ｐゴシック" charset="0"/>
                <a:cs typeface="Arial" charset="0"/>
              </a:rPr>
              <a:t>Apostate</a:t>
            </a:r>
          </a:p>
        </p:txBody>
      </p:sp>
      <p:sp>
        <p:nvSpPr>
          <p:cNvPr id="5" name="Rectangle 1030"/>
          <p:cNvSpPr txBox="1">
            <a:spLocks noRot="1" noChangeArrowheads="1"/>
          </p:cNvSpPr>
          <p:nvPr/>
        </p:nvSpPr>
        <p:spPr bwMode="auto">
          <a:xfrm>
            <a:off x="-20638" y="6092825"/>
            <a:ext cx="9164638" cy="7921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Kevin Swanson and his family</a:t>
            </a:r>
          </a:p>
        </p:txBody>
      </p:sp>
    </p:spTree>
    <p:extLst>
      <p:ext uri="{BB962C8B-B14F-4D97-AF65-F5344CB8AC3E}">
        <p14:creationId xmlns:p14="http://schemas.microsoft.com/office/powerpoint/2010/main" val="148309373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0"/>
            <a:ext cx="6530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en-US" sz="3600" b="1">
                <a:solidFill>
                  <a:schemeClr val="bg1"/>
                </a:solidFill>
                <a:latin typeface="Arial" charset="0"/>
                <a:ea typeface="ＭＳ Ｐゴシック" charset="0"/>
                <a:cs typeface="Arial" charset="0"/>
              </a:rPr>
              <a:t>Why are they significant?</a:t>
            </a:r>
            <a:endParaRPr lang="en-US" sz="3600" b="1" i="1">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3059113" y="1341438"/>
            <a:ext cx="6084887" cy="417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"This is the story of the decline and fall of Western civilization. It is the story of uncommonly powerful men, unfathomably evil men. . . apostates."</a:t>
            </a:r>
            <a:endParaRPr kumimoji="0" lang="en-US" sz="32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–Kevin Swanson</a:t>
            </a:r>
          </a:p>
        </p:txBody>
      </p:sp>
    </p:spTree>
    <p:extLst>
      <p:ext uri="{BB962C8B-B14F-4D97-AF65-F5344CB8AC3E}">
        <p14:creationId xmlns:p14="http://schemas.microsoft.com/office/powerpoint/2010/main" val="3727318374"/>
      </p:ext>
    </p:extLst>
  </p:cSld>
  <p:clrMapOvr>
    <a:masterClrMapping/>
  </p:clrMapOvr>
  <p:transition>
    <p:randomBar dir="vert"/>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3" descr="Screen Shot 2014-04-01 at 4.37.4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Title 1"/>
          <p:cNvSpPr>
            <a:spLocks noGrp="1"/>
          </p:cNvSpPr>
          <p:nvPr>
            <p:ph type="title" idx="4294967295"/>
          </p:nvPr>
        </p:nvSpPr>
        <p:spPr>
          <a:xfrm>
            <a:off x="0" y="5517232"/>
            <a:ext cx="4355976" cy="1340768"/>
          </a:xfrm>
        </p:spPr>
        <p:txBody>
          <a:bodyPr anchor="t"/>
          <a:lstStyle/>
          <a:p>
            <a:pPr>
              <a:defRPr/>
            </a:pPr>
            <a:r>
              <a:rPr lang="en-US" sz="3600" b="1" kern="1200" dirty="0">
                <a:solidFill>
                  <a:srgbClr val="FFFFFF"/>
                </a:solidFill>
                <a:effectLst>
                  <a:glow rad="152400">
                    <a:schemeClr val="tx1"/>
                  </a:glow>
                </a:effectLst>
                <a:latin typeface="Arial" charset="0"/>
                <a:ea typeface="ＭＳ Ｐゴシック" charset="0"/>
                <a:cs typeface="Arial" charset="0"/>
              </a:rPr>
              <a:t>What did the apostates teach?</a:t>
            </a:r>
          </a:p>
        </p:txBody>
      </p:sp>
      <p:sp>
        <p:nvSpPr>
          <p:cNvPr id="9" name="Title 1"/>
          <p:cNvSpPr txBox="1">
            <a:spLocks/>
          </p:cNvSpPr>
          <p:nvPr/>
        </p:nvSpPr>
        <p:spPr bwMode="auto">
          <a:xfrm>
            <a:off x="-108520" y="548680"/>
            <a:ext cx="230425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Nathaniel Hawthorne</a:t>
            </a:r>
          </a:p>
        </p:txBody>
      </p:sp>
      <p:sp>
        <p:nvSpPr>
          <p:cNvPr id="10" name="Title 1"/>
          <p:cNvSpPr txBox="1">
            <a:spLocks/>
          </p:cNvSpPr>
          <p:nvPr/>
        </p:nvSpPr>
        <p:spPr bwMode="auto">
          <a:xfrm>
            <a:off x="827584" y="2852936"/>
            <a:ext cx="151216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Mark Twain</a:t>
            </a:r>
          </a:p>
        </p:txBody>
      </p:sp>
      <p:sp>
        <p:nvSpPr>
          <p:cNvPr id="11" name="Title 1"/>
          <p:cNvSpPr txBox="1">
            <a:spLocks/>
          </p:cNvSpPr>
          <p:nvPr/>
        </p:nvSpPr>
        <p:spPr bwMode="auto">
          <a:xfrm>
            <a:off x="2483768" y="692696"/>
            <a:ext cx="151216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John Dewey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2" name="Title 1"/>
          <p:cNvSpPr txBox="1">
            <a:spLocks/>
          </p:cNvSpPr>
          <p:nvPr/>
        </p:nvSpPr>
        <p:spPr bwMode="auto">
          <a:xfrm>
            <a:off x="6876256" y="3284984"/>
            <a:ext cx="1152128" cy="1518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Karl Marx</a:t>
            </a:r>
          </a:p>
        </p:txBody>
      </p:sp>
      <p:sp>
        <p:nvSpPr>
          <p:cNvPr id="13" name="Title 1"/>
          <p:cNvSpPr txBox="1">
            <a:spLocks/>
          </p:cNvSpPr>
          <p:nvPr/>
        </p:nvSpPr>
        <p:spPr bwMode="auto">
          <a:xfrm>
            <a:off x="4572000" y="404664"/>
            <a:ext cx="1728192"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Charles Darwin</a:t>
            </a:r>
          </a:p>
        </p:txBody>
      </p:sp>
      <p:sp>
        <p:nvSpPr>
          <p:cNvPr id="15" name="Title 1"/>
          <p:cNvSpPr txBox="1">
            <a:spLocks/>
          </p:cNvSpPr>
          <p:nvPr/>
        </p:nvSpPr>
        <p:spPr bwMode="auto">
          <a:xfrm>
            <a:off x="2627784" y="4005064"/>
            <a:ext cx="2592288" cy="100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Jean-Paul Sartre</a:t>
            </a: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Friedrich Nietzsche</a:t>
            </a:r>
          </a:p>
        </p:txBody>
      </p:sp>
      <p:sp>
        <p:nvSpPr>
          <p:cNvPr id="2" name="Rounded Rectangular Callout 1"/>
          <p:cNvSpPr>
            <a:spLocks noChangeArrowheads="1"/>
          </p:cNvSpPr>
          <p:nvPr/>
        </p:nvSpPr>
        <p:spPr bwMode="auto">
          <a:xfrm>
            <a:off x="0" y="4292600"/>
            <a:ext cx="2987675" cy="1081088"/>
          </a:xfrm>
          <a:prstGeom prst="wedgeRoundRectCallout">
            <a:avLst>
              <a:gd name="adj1" fmla="val 46014"/>
              <a:gd name="adj2" fmla="val -165394"/>
              <a:gd name="adj3" fmla="val 16667"/>
            </a:avLst>
          </a:prstGeom>
          <a:solidFill>
            <a:srgbClr val="800000"/>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"Eliminate home schools!"</a:t>
            </a:r>
          </a:p>
        </p:txBody>
      </p:sp>
      <p:sp>
        <p:nvSpPr>
          <p:cNvPr id="17" name="Rounded Rectangular Callout 16"/>
          <p:cNvSpPr>
            <a:spLocks noChangeArrowheads="1"/>
          </p:cNvSpPr>
          <p:nvPr/>
        </p:nvSpPr>
        <p:spPr bwMode="auto">
          <a:xfrm>
            <a:off x="4067175" y="5661025"/>
            <a:ext cx="3673475" cy="1081088"/>
          </a:xfrm>
          <a:prstGeom prst="wedgeRoundRectCallout">
            <a:avLst>
              <a:gd name="adj1" fmla="val -3310"/>
              <a:gd name="adj2" fmla="val -257463"/>
              <a:gd name="adj3" fmla="val 16667"/>
            </a:avLst>
          </a:prstGeom>
          <a:solidFill>
            <a:srgbClr val="800000"/>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"God </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didn</a:t>
            </a:r>
            <a:r>
              <a:rPr kumimoji="0" lang="fr-F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 create.  We evolved!"</a:t>
            </a:r>
          </a:p>
        </p:txBody>
      </p:sp>
      <p:sp>
        <p:nvSpPr>
          <p:cNvPr id="18" name="Rounded Rectangular Callout 17"/>
          <p:cNvSpPr>
            <a:spLocks noChangeArrowheads="1"/>
          </p:cNvSpPr>
          <p:nvPr/>
        </p:nvSpPr>
        <p:spPr bwMode="auto">
          <a:xfrm>
            <a:off x="5795963" y="4508500"/>
            <a:ext cx="2952750" cy="1008063"/>
          </a:xfrm>
          <a:prstGeom prst="wedgeRoundRectCallout">
            <a:avLst>
              <a:gd name="adj1" fmla="val -17509"/>
              <a:gd name="adj2" fmla="val -195662"/>
              <a:gd name="adj3" fmla="val 16667"/>
            </a:avLst>
          </a:prstGeom>
          <a:solidFill>
            <a:srgbClr val="800000"/>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"There is no God!"</a:t>
            </a:r>
          </a:p>
        </p:txBody>
      </p:sp>
    </p:spTree>
    <p:extLst>
      <p:ext uri="{BB962C8B-B14F-4D97-AF65-F5344CB8AC3E}">
        <p14:creationId xmlns:p14="http://schemas.microsoft.com/office/powerpoint/2010/main" val="2093388168"/>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7" descr="rev 17 USA killed g-n-dead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2188"/>
            <a:ext cx="9144000" cy="3348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Godless Philosophy</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6" name="Rectangle 1026"/>
          <p:cNvSpPr txBox="1">
            <a:spLocks noChangeArrowheads="1"/>
          </p:cNvSpPr>
          <p:nvPr/>
        </p:nvSpPr>
        <p:spPr bwMode="auto">
          <a:xfrm>
            <a:off x="17463" y="4241800"/>
            <a:ext cx="9180512" cy="2514600"/>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Times New Roman"/>
              </a:rPr>
              <a:t>"Nietzsche is dead."</a:t>
            </a:r>
            <a:br>
              <a:rPr kumimoji="0" lang="en-US" sz="6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Times New Roman"/>
              </a:rPr>
            </a:br>
            <a:r>
              <a:rPr kumimoji="0" lang="en-US" sz="6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Times New Roman"/>
              </a:rPr>
              <a:t>– God, 1900</a:t>
            </a: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Times New Roman"/>
            </a:endParaRPr>
          </a:p>
        </p:txBody>
      </p:sp>
      <p:sp>
        <p:nvSpPr>
          <p:cNvPr id="122885" name="Rectangle 1026"/>
          <p:cNvSpPr txBox="1">
            <a:spLocks noChangeArrowheads="1"/>
          </p:cNvSpPr>
          <p:nvPr/>
        </p:nvSpPr>
        <p:spPr bwMode="auto">
          <a:xfrm>
            <a:off x="0" y="977900"/>
            <a:ext cx="9180513"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"God is dead."</a:t>
            </a:r>
            <a:br>
              <a:rPr kumimoji="0" lang="en-US" altLang="ja-JP" sz="66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br>
            <a:r>
              <a:rPr kumimoji="0" lang="en-US" altLang="ja-JP" sz="66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Nietzsche, 1883</a:t>
            </a:r>
            <a:endParaRPr kumimoji="0" lang="en-US" sz="6600" b="1"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525152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080500" cy="6045200"/>
          </a:xfrm>
          <a:prstGeom prst="rect">
            <a:avLst/>
          </a:prstGeom>
        </p:spPr>
      </p:pic>
      <p:sp>
        <p:nvSpPr>
          <p:cNvPr id="900098" name="Rectangle 2"/>
          <p:cNvSpPr>
            <a:spLocks noGrp="1" noChangeArrowheads="1"/>
          </p:cNvSpPr>
          <p:nvPr>
            <p:ph type="ctrTitle"/>
          </p:nvPr>
        </p:nvSpPr>
        <p:spPr>
          <a:xfrm>
            <a:off x="0" y="5920151"/>
            <a:ext cx="9144000" cy="937602"/>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Rob Bell &amp; Oprah Winfrey</a:t>
            </a:r>
          </a:p>
        </p:txBody>
      </p:sp>
    </p:spTree>
    <p:extLst>
      <p:ext uri="{BB962C8B-B14F-4D97-AF65-F5344CB8AC3E}">
        <p14:creationId xmlns:p14="http://schemas.microsoft.com/office/powerpoint/2010/main" val="35615986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Soteriology: God’s Rescue Program</a:t>
            </a:r>
            <a:r>
              <a:rPr kumimoji="0" lang="en-SG" sz="3200" b="0"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Inheritance of the Believer</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7" name="Rectangle 2">
            <a:extLst>
              <a:ext uri="{FF2B5EF4-FFF2-40B4-BE49-F238E27FC236}">
                <a16:creationId xmlns:a16="http://schemas.microsoft.com/office/drawing/2014/main" id="{FBCFA1EE-A9A5-844B-A6BA-518C00F2939C}"/>
              </a:ext>
            </a:extLst>
          </p:cNvPr>
          <p:cNvSpPr txBox="1">
            <a:spLocks noChangeArrowheads="1"/>
          </p:cNvSpPr>
          <p:nvPr/>
        </p:nvSpPr>
        <p:spPr bwMode="auto">
          <a:xfrm>
            <a:off x="14749" y="1119000"/>
            <a:ext cx="9120187" cy="1011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Warnings in Hebrews</a:t>
            </a:r>
          </a:p>
        </p:txBody>
      </p:sp>
      <p:sp>
        <p:nvSpPr>
          <p:cNvPr id="2" name="Rectangle 2">
            <a:extLst>
              <a:ext uri="{FF2B5EF4-FFF2-40B4-BE49-F238E27FC236}">
                <a16:creationId xmlns:a16="http://schemas.microsoft.com/office/drawing/2014/main" id="{6CA89F6C-2002-0BF8-8F1A-F122631603DD}"/>
              </a:ext>
            </a:extLst>
          </p:cNvPr>
          <p:cNvSpPr txBox="1">
            <a:spLocks noChangeArrowheads="1"/>
          </p:cNvSpPr>
          <p:nvPr/>
        </p:nvSpPr>
        <p:spPr bwMode="auto">
          <a:xfrm>
            <a:off x="30201" y="1771347"/>
            <a:ext cx="9120187" cy="1011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Message 3 of 4</a:t>
            </a:r>
          </a:p>
        </p:txBody>
      </p:sp>
    </p:spTree>
    <p:extLst>
      <p:ext uri="{BB962C8B-B14F-4D97-AF65-F5344CB8AC3E}">
        <p14:creationId xmlns:p14="http://schemas.microsoft.com/office/powerpoint/2010/main" val="3230245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 name="Picture 3" descr="Epitome: Steadfastness and the Rewards for Faithfulness">
            <a:extLst>
              <a:ext uri="{FF2B5EF4-FFF2-40B4-BE49-F238E27FC236}">
                <a16:creationId xmlns:a16="http://schemas.microsoft.com/office/drawing/2014/main" id="{D634C4F5-FA39-A04C-9124-58FAC2FCCB8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771525"/>
            <a:ext cx="9144000" cy="6086475"/>
          </a:xfrm>
          <a:prstGeom prst="rect">
            <a:avLst/>
          </a:prstGeom>
        </p:spPr>
      </p:pic>
      <p:sp>
        <p:nvSpPr>
          <p:cNvPr id="900098" name="Rectangle 2"/>
          <p:cNvSpPr>
            <a:spLocks noGrp="1" noChangeArrowheads="1"/>
          </p:cNvSpPr>
          <p:nvPr>
            <p:ph type="ctrTitle"/>
          </p:nvPr>
        </p:nvSpPr>
        <p:spPr>
          <a:xfrm>
            <a:off x="0" y="49784"/>
            <a:ext cx="9144000" cy="1654325"/>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Salvation is by faith,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but rewards are by works.</a:t>
            </a:r>
          </a:p>
        </p:txBody>
      </p:sp>
      <p:sp>
        <p:nvSpPr>
          <p:cNvPr id="8" name="Rectangle 2">
            <a:extLst>
              <a:ext uri="{FF2B5EF4-FFF2-40B4-BE49-F238E27FC236}">
                <a16:creationId xmlns:a16="http://schemas.microsoft.com/office/drawing/2014/main" id="{8FF032DB-AC0E-FA4B-8602-CC999AF44A98}"/>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Main Idea of Message 1</a:t>
            </a:r>
          </a:p>
        </p:txBody>
      </p:sp>
    </p:spTree>
    <p:extLst>
      <p:ext uri="{BB962C8B-B14F-4D97-AF65-F5344CB8AC3E}">
        <p14:creationId xmlns:p14="http://schemas.microsoft.com/office/powerpoint/2010/main" val="174426994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1" y="32226"/>
            <a:ext cx="4572000" cy="682577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2. Jesus is our New Exodus who delivers us from sin as our Passover Lamb. </a:t>
            </a:r>
          </a:p>
        </p:txBody>
      </p:sp>
    </p:spTree>
    <p:extLst>
      <p:ext uri="{BB962C8B-B14F-4D97-AF65-F5344CB8AC3E}">
        <p14:creationId xmlns:p14="http://schemas.microsoft.com/office/powerpoint/2010/main" val="33909486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s Salvation a Reward or a Gift? Yes.">
            <a:extLst>
              <a:ext uri="{FF2B5EF4-FFF2-40B4-BE49-F238E27FC236}">
                <a16:creationId xmlns:a16="http://schemas.microsoft.com/office/drawing/2014/main" id="{D59C91F8-C399-7641-8196-B58DFDA0095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 y="206473"/>
            <a:ext cx="9144004" cy="5777881"/>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54325"/>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Our salvation is secure,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but defectors lose rewards.</a:t>
            </a:r>
          </a:p>
        </p:txBody>
      </p:sp>
      <p:sp>
        <p:nvSpPr>
          <p:cNvPr id="8" name="Rectangle 2">
            <a:extLst>
              <a:ext uri="{FF2B5EF4-FFF2-40B4-BE49-F238E27FC236}">
                <a16:creationId xmlns:a16="http://schemas.microsoft.com/office/drawing/2014/main" id="{8FF032DB-AC0E-FA4B-8602-CC999AF44A98}"/>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Main Idea of Message 2</a:t>
            </a:r>
          </a:p>
        </p:txBody>
      </p:sp>
    </p:spTree>
    <p:extLst>
      <p:ext uri="{BB962C8B-B14F-4D97-AF65-F5344CB8AC3E}">
        <p14:creationId xmlns:p14="http://schemas.microsoft.com/office/powerpoint/2010/main" val="90288211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438218">
              <a:off x="771611" y="2120346"/>
              <a:ext cx="5610005" cy="813713"/>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438218">
              <a:off x="628359" y="1360739"/>
              <a:ext cx="4229084" cy="813713"/>
            </a:xfrm>
            <a:prstGeom prst="rect">
              <a:avLst/>
            </a:prstGeom>
          </p:spPr>
        </p:pic>
      </p:grpSp>
      <p:sp>
        <p:nvSpPr>
          <p:cNvPr id="40962" name="Rectangle 2"/>
          <p:cNvSpPr>
            <a:spLocks noGrp="1" noChangeArrowheads="1"/>
          </p:cNvSpPr>
          <p:nvPr>
            <p:ph type="ctrTitle" sz="quarter"/>
          </p:nvPr>
        </p:nvSpPr>
        <p:spPr>
          <a:xfrm rot="21430521">
            <a:off x="462865" y="1633279"/>
            <a:ext cx="6062338" cy="1447800"/>
          </a:xfrm>
          <a:effectLst/>
        </p:spPr>
        <p:txBody>
          <a:bodyPr anchor="ctr"/>
          <a:lstStyle/>
          <a:p>
            <a:pPr eaLnBrk="1" hangingPunct="1"/>
            <a:r>
              <a:rPr lang="en-AU" sz="9600" b="1" dirty="0">
                <a:solidFill>
                  <a:srgbClr val="B10000"/>
                </a:solidFill>
                <a:effectLst/>
                <a:latin typeface="Times"/>
                <a:ea typeface="ＭＳ Ｐゴシック" charset="0"/>
                <a:cs typeface="Times"/>
              </a:rPr>
              <a:t>Hebrews</a:t>
            </a:r>
            <a:endParaRPr lang="en-US" sz="8800" b="1" dirty="0">
              <a:solidFill>
                <a:srgbClr val="B10000"/>
              </a:solidFill>
              <a:effectLst/>
              <a:latin typeface="Times"/>
              <a:ea typeface="ＭＳ Ｐゴシック" charset="0"/>
              <a:cs typeface="Times"/>
            </a:endParaRPr>
          </a:p>
        </p:txBody>
      </p:sp>
      <p:sp>
        <p:nvSpPr>
          <p:cNvPr id="5" name="Rectangle 2"/>
          <p:cNvSpPr txBox="1">
            <a:spLocks noChangeArrowheads="1"/>
          </p:cNvSpPr>
          <p:nvPr/>
        </p:nvSpPr>
        <p:spPr bwMode="auto">
          <a:xfrm rot="21424823">
            <a:off x="463947" y="878410"/>
            <a:ext cx="4983735" cy="1447800"/>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3600" b="1" i="0" u="none" strike="noStrike" kern="1200" cap="none" spc="0" normalizeH="0" baseline="0" noProof="0" dirty="0">
                <a:ln>
                  <a:noFill/>
                </a:ln>
                <a:solidFill>
                  <a:srgbClr val="000000"/>
                </a:solidFill>
                <a:effectLst/>
                <a:uLnTx/>
                <a:uFillTx/>
                <a:latin typeface="Times"/>
                <a:ea typeface="ＭＳ Ｐゴシック" charset="0"/>
                <a:cs typeface="Times"/>
              </a:rPr>
              <a:t>The Letter to the</a:t>
            </a:r>
            <a:endParaRPr kumimoji="0" lang="en-US" sz="3600" b="1" i="0" u="none" strike="noStrike" kern="1200" cap="none" spc="0" normalizeH="0" baseline="0" noProof="0" dirty="0">
              <a:ln>
                <a:noFill/>
              </a:ln>
              <a:solidFill>
                <a:srgbClr val="000000"/>
              </a:solidFill>
              <a:effectLst/>
              <a:uLnTx/>
              <a:uFillTx/>
              <a:latin typeface="Times"/>
              <a:ea typeface="ＭＳ Ｐゴシック" charset="0"/>
              <a:cs typeface="Times"/>
            </a:endParaRPr>
          </a:p>
        </p:txBody>
      </p:sp>
    </p:spTree>
    <p:extLst>
      <p:ext uri="{BB962C8B-B14F-4D97-AF65-F5344CB8AC3E}">
        <p14:creationId xmlns:p14="http://schemas.microsoft.com/office/powerpoint/2010/main" val="76535255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239600" y="1"/>
            <a:ext cx="3833711" cy="6858000"/>
          </a:xfrm>
          <a:effectLst/>
        </p:spPr>
        <p:txBody>
          <a:bodyPr anchor="ctr"/>
          <a:lstStyle/>
          <a:p>
            <a:pPr eaLnBrk="1" hangingPunct="1"/>
            <a:r>
              <a:rPr lang="en-AU"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How do we know that the readers were Jews?</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4565650" y="1574800"/>
            <a:ext cx="4406900" cy="5283200"/>
          </a:xfrm>
          <a:prstGeom prst="rect">
            <a:avLst/>
          </a:prstGeom>
        </p:spPr>
      </p:pic>
    </p:spTree>
    <p:extLst>
      <p:ext uri="{BB962C8B-B14F-4D97-AF65-F5344CB8AC3E}">
        <p14:creationId xmlns:p14="http://schemas.microsoft.com/office/powerpoint/2010/main" val="2247924392"/>
      </p:ext>
    </p:extLst>
  </p:cSld>
  <p:clrMapOvr>
    <a:overrideClrMapping bg1="dk2" tx1="lt1" bg2="dk1" tx2="lt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85C4266-17A6-E2C6-EE6E-0A2D98A93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40537"/>
            <a:ext cx="7010400" cy="54293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34143"/>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The readers were Jewish Christians</a:t>
            </a:r>
          </a:p>
        </p:txBody>
      </p:sp>
      <p:sp>
        <p:nvSpPr>
          <p:cNvPr id="4" name="Rectangle 2"/>
          <p:cNvSpPr txBox="1">
            <a:spLocks noChangeArrowheads="1"/>
          </p:cNvSpPr>
          <p:nvPr/>
        </p:nvSpPr>
        <p:spPr bwMode="auto">
          <a:xfrm>
            <a:off x="0" y="1034143"/>
            <a:ext cx="4318000"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brothers and sisters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who belong to God and are partners with those called to heaven" (3:1)</a:t>
            </a:r>
          </a:p>
        </p:txBody>
      </p:sp>
      <p:sp>
        <p:nvSpPr>
          <p:cNvPr id="5" name="Rectangle 2"/>
          <p:cNvSpPr txBox="1">
            <a:spLocks noChangeArrowheads="1"/>
          </p:cNvSpPr>
          <p:nvPr/>
        </p:nvSpPr>
        <p:spPr bwMode="auto">
          <a:xfrm>
            <a:off x="4826000" y="1034143"/>
            <a:ext cx="4318000"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"…let us hold firmly to </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what we believe</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This High Priest of ours understands…" </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(4:14b-15a)</a:t>
            </a:r>
          </a:p>
        </p:txBody>
      </p:sp>
      <p:sp>
        <p:nvSpPr>
          <p:cNvPr id="6" name="Rectangle 2"/>
          <p:cNvSpPr txBox="1">
            <a:spLocks noChangeArrowheads="1"/>
          </p:cNvSpPr>
          <p:nvPr/>
        </p:nvSpPr>
        <p:spPr bwMode="auto">
          <a:xfrm>
            <a:off x="-1" y="3882570"/>
            <a:ext cx="4463143"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"…dear </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brothers and sisters</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we can boldly enter heaven</a:t>
            </a:r>
            <a:r>
              <a:rPr kumimoji="0" lang="fr-FR"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Most Holy Place because of the blood of Jesus" (10:19)</a:t>
            </a:r>
          </a:p>
        </p:txBody>
      </p:sp>
      <p:sp>
        <p:nvSpPr>
          <p:cNvPr id="7" name="Rectangle 2"/>
          <p:cNvSpPr txBox="1">
            <a:spLocks noChangeArrowheads="1"/>
          </p:cNvSpPr>
          <p:nvPr/>
        </p:nvSpPr>
        <p:spPr bwMode="auto">
          <a:xfrm>
            <a:off x="4318001" y="3882570"/>
            <a:ext cx="4826000"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"…those early days when you first learned about Christ…</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you remained faithful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even though it meant terrible suffering" (10:32)</a:t>
            </a:r>
          </a:p>
        </p:txBody>
      </p:sp>
    </p:spTree>
    <p:extLst>
      <p:ext uri="{BB962C8B-B14F-4D97-AF65-F5344CB8AC3E}">
        <p14:creationId xmlns:p14="http://schemas.microsoft.com/office/powerpoint/2010/main" val="116167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394" y="0"/>
            <a:ext cx="4572000" cy="6858000"/>
          </a:xfrm>
          <a:prstGeom prst="rect">
            <a:avLst/>
          </a:prstGeom>
        </p:spPr>
      </p:pic>
      <p:sp>
        <p:nvSpPr>
          <p:cNvPr id="3" name="Right Arrow Callout 2"/>
          <p:cNvSpPr/>
          <p:nvPr/>
        </p:nvSpPr>
        <p:spPr bwMode="auto">
          <a:xfrm rot="10800000">
            <a:off x="1665258" y="692727"/>
            <a:ext cx="6697014" cy="3906019"/>
          </a:xfrm>
          <a:prstGeom prst="rightArrowCallout">
            <a:avLst>
              <a:gd name="adj1" fmla="val 25000"/>
              <a:gd name="adj2" fmla="val 25000"/>
              <a:gd name="adj3" fmla="val 36962"/>
              <a:gd name="adj4" fmla="val 64977"/>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900098" name="Rectangle 2"/>
          <p:cNvSpPr>
            <a:spLocks noGrp="1" noChangeArrowheads="1"/>
          </p:cNvSpPr>
          <p:nvPr>
            <p:ph type="ctrTitle"/>
          </p:nvPr>
        </p:nvSpPr>
        <p:spPr>
          <a:xfrm>
            <a:off x="4288954" y="1267846"/>
            <a:ext cx="4073318" cy="258289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"Should I go back?"</a:t>
            </a:r>
          </a:p>
        </p:txBody>
      </p:sp>
      <p:sp>
        <p:nvSpPr>
          <p:cNvPr id="5" name="Rectangle 2"/>
          <p:cNvSpPr txBox="1">
            <a:spLocks noChangeArrowheads="1"/>
          </p:cNvSpPr>
          <p:nvPr/>
        </p:nvSpPr>
        <p:spPr bwMode="auto">
          <a:xfrm>
            <a:off x="-67394" y="5164842"/>
            <a:ext cx="9211394" cy="158699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406400">
                    <a:srgbClr val="000000">
                      <a:alpha val="99000"/>
                    </a:srgbClr>
                  </a:glow>
                </a:effectLst>
                <a:uLnTx/>
                <a:uFillTx/>
                <a:latin typeface="Arial" charset="0"/>
                <a:ea typeface="ＭＳ Ｐゴシック" charset="0"/>
                <a:cs typeface="ＭＳ Ｐゴシック" charset="0"/>
              </a:rPr>
              <a:t>"So we must listen very carefully to the truth we have heard, or we may drift away from it" (Hebrews 2:1 </a:t>
            </a:r>
            <a:r>
              <a:rPr kumimoji="0" lang="en-US" sz="2800" b="1" i="0" u="none" strike="noStrike" kern="1200" cap="none" spc="0" normalizeH="0" baseline="0" noProof="0" dirty="0">
                <a:ln>
                  <a:noFill/>
                </a:ln>
                <a:solidFill>
                  <a:srgbClr val="FFFFFF"/>
                </a:solidFill>
                <a:effectLst>
                  <a:glow rad="406400">
                    <a:srgbClr val="000000">
                      <a:alpha val="99000"/>
                    </a:srgbClr>
                  </a:glow>
                </a:effectLst>
                <a:uLnTx/>
                <a:uFillTx/>
                <a:latin typeface="Arial" charset="0"/>
                <a:ea typeface="ＭＳ Ｐゴシック" charset="0"/>
                <a:cs typeface="ＭＳ Ｐゴシック" charset="0"/>
              </a:rPr>
              <a:t>NLT</a:t>
            </a:r>
            <a:r>
              <a:rPr kumimoji="0" lang="en-US" sz="3200" b="1" i="0" u="none" strike="noStrike" kern="1200" cap="none" spc="0" normalizeH="0" baseline="0" noProof="0" dirty="0">
                <a:ln>
                  <a:noFill/>
                </a:ln>
                <a:solidFill>
                  <a:srgbClr val="FFFFFF"/>
                </a:solidFill>
                <a:effectLst>
                  <a:glow rad="406400">
                    <a:srgbClr val="000000">
                      <a:alpha val="99000"/>
                    </a:srgbClr>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7656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192" y="368300"/>
            <a:ext cx="8032683" cy="6115050"/>
          </a:xfrm>
          <a:prstGeom prst="rect">
            <a:avLst/>
          </a:prstGeom>
        </p:spPr>
      </p:pic>
      <p:sp>
        <p:nvSpPr>
          <p:cNvPr id="14339" name="Rectangle 3"/>
          <p:cNvSpPr>
            <a:spLocks noGrp="1" noChangeArrowheads="1"/>
          </p:cNvSpPr>
          <p:nvPr>
            <p:ph type="ctrTitle"/>
          </p:nvPr>
        </p:nvSpPr>
        <p:spPr>
          <a:xfrm>
            <a:off x="523247" y="5748385"/>
            <a:ext cx="8133736" cy="734965"/>
          </a:xfrm>
          <a:solidFill>
            <a:schemeClr val="accent4">
              <a:lumMod val="10000"/>
            </a:schemeClr>
          </a:solidFill>
          <a:effectLst/>
        </p:spPr>
        <p:txBody>
          <a:bodyPr anchor="ctr"/>
          <a:lstStyle/>
          <a:p>
            <a:pPr eaLnBrk="1" hangingPunct="1"/>
            <a:r>
              <a:rPr lang="en-US" sz="2400" b="1"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The Supremacy of Jesus in the Book of Hebrews</a:t>
            </a:r>
          </a:p>
        </p:txBody>
      </p:sp>
    </p:spTree>
    <p:extLst>
      <p:ext uri="{BB962C8B-B14F-4D97-AF65-F5344CB8AC3E}">
        <p14:creationId xmlns:p14="http://schemas.microsoft.com/office/powerpoint/2010/main" val="1353005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8193" cy="6858000"/>
          </a:xfrm>
          <a:prstGeom prst="rect">
            <a:avLst/>
          </a:prstGeom>
        </p:spPr>
      </p:pic>
      <p:sp>
        <p:nvSpPr>
          <p:cNvPr id="14339" name="Rectangle 3"/>
          <p:cNvSpPr>
            <a:spLocks noGrp="1" noChangeArrowheads="1"/>
          </p:cNvSpPr>
          <p:nvPr>
            <p:ph type="ctrTitle"/>
          </p:nvPr>
        </p:nvSpPr>
        <p:spPr>
          <a:xfrm rot="16200000">
            <a:off x="-2941520" y="2944882"/>
            <a:ext cx="6858002" cy="968238"/>
          </a:xfrm>
          <a:solidFill>
            <a:srgbClr val="000000"/>
          </a:solidFill>
          <a:effectLst/>
        </p:spPr>
        <p:txBody>
          <a:bodyPr anchor="ctr"/>
          <a:lstStyle/>
          <a:p>
            <a:pPr eaLnBrk="1" hangingPunct="1"/>
            <a:r>
              <a:rPr lang="en-US" sz="48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The "Better" Book	</a:t>
            </a:r>
          </a:p>
        </p:txBody>
      </p:sp>
      <p:sp>
        <p:nvSpPr>
          <p:cNvPr id="14340" name="Rectangle 4"/>
          <p:cNvSpPr>
            <a:spLocks noGrp="1" noChangeArrowheads="1"/>
          </p:cNvSpPr>
          <p:nvPr>
            <p:ph type="subTitle" idx="1"/>
          </p:nvPr>
        </p:nvSpPr>
        <p:spPr>
          <a:xfrm>
            <a:off x="1008112" y="620688"/>
            <a:ext cx="8135888" cy="6180393"/>
          </a:xfrm>
          <a:noFill/>
          <a:ln w="9525">
            <a:noFill/>
            <a:miter lim="800000"/>
            <a:headEnd/>
            <a:tailEnd/>
          </a:ln>
          <a:effectLst/>
        </p:spPr>
        <p:txBody>
          <a:bodyPr vert="horz" wrap="square" lIns="91435" tIns="45718" rIns="91435" bIns="45718" numCol="1" anchor="t" anchorCtr="1" compatLnSpc="1">
            <a:prstTxWarp prst="textNoShape">
              <a:avLst/>
            </a:prstTxWarp>
          </a:bodyPr>
          <a:lstStyle/>
          <a:p>
            <a:pPr algn="l" eaLnBrk="1" hangingPunct="1">
              <a:spcBef>
                <a:spcPct val="0"/>
              </a:spcBef>
            </a:pP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1:4 Christ is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than the angels"</a:t>
            </a:r>
          </a:p>
          <a:p>
            <a:pPr algn="l" eaLnBrk="1" hangingPunct="1">
              <a:spcBef>
                <a:spcPct val="0"/>
              </a:spcBef>
            </a:pP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6:9 We are confident of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things in your case"</a:t>
            </a:r>
          </a:p>
          <a:p>
            <a:pPr algn="l" eaLnBrk="1" hangingPunct="1">
              <a:spcBef>
                <a:spcPct val="0"/>
              </a:spcBef>
            </a:pP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7:7 Melchizedek "better" ("greater") than Abraham</a:t>
            </a:r>
          </a:p>
          <a:p>
            <a:pPr algn="l" eaLnBrk="1" hangingPunct="1">
              <a:spcBef>
                <a:spcPct val="0"/>
              </a:spcBef>
            </a:pP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7:19 "We have confidence in a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hope" </a:t>
            </a:r>
            <a:b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b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7:22 Jesus is the "guarantee of a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covenant"</a:t>
            </a:r>
            <a:b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b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8:6 Christ is the "mediator of a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covenant"</a:t>
            </a:r>
          </a:p>
          <a:p>
            <a:pPr algn="l" eaLnBrk="1" hangingPunct="1">
              <a:spcBef>
                <a:spcPct val="0"/>
              </a:spcBef>
            </a:pP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8:6 New covenant "established on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promises" </a:t>
            </a:r>
            <a:b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b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9:23 </a:t>
            </a:r>
            <a:r>
              <a:rPr lang="en-US" sz="24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Priestly garments need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sacrifices"</a:t>
            </a:r>
          </a:p>
          <a:p>
            <a:pPr algn="l" eaLnBrk="1" hangingPunct="1">
              <a:spcBef>
                <a:spcPct val="0"/>
              </a:spcBef>
            </a:pP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10:34 Heaven a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and lasting possession" </a:t>
            </a:r>
          </a:p>
          <a:p>
            <a:pPr algn="l" eaLnBrk="1" hangingPunct="1">
              <a:spcBef>
                <a:spcPct val="0"/>
              </a:spcBef>
            </a:pP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11:16 Heaven a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country"</a:t>
            </a:r>
          </a:p>
          <a:p>
            <a:pPr algn="l" eaLnBrk="1" hangingPunct="1">
              <a:spcBef>
                <a:spcPct val="0"/>
              </a:spcBef>
            </a:pP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11:35 They obtain a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resurrection" experience</a:t>
            </a:r>
            <a:b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b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11:40 God "provided something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for us"</a:t>
            </a:r>
            <a:b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b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12:24 Christ</a:t>
            </a:r>
            <a:r>
              <a:rPr lang="fr-FR"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s blood is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than the blood of Abel"</a:t>
            </a:r>
          </a:p>
          <a:p>
            <a:pPr algn="l" eaLnBrk="1" hangingPunct="1">
              <a:spcBef>
                <a:spcPct val="0"/>
              </a:spcBef>
            </a:pP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a:p>
            <a:pPr algn="l" eaLnBrk="1" hangingPunct="1">
              <a:spcBef>
                <a:spcPct val="0"/>
              </a:spcBef>
            </a:pPr>
            <a:r>
              <a:rPr lang="en-US" sz="18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Note:</a:t>
            </a:r>
          </a:p>
          <a:p>
            <a:pPr algn="l" eaLnBrk="1" hangingPunct="1">
              <a:spcBef>
                <a:spcPct val="0"/>
              </a:spcBef>
            </a:pP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11:4 "Abel offered to God a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sacrifice" uses a different Greek word often translated "better"</a:t>
            </a:r>
          </a:p>
        </p:txBody>
      </p:sp>
      <p:sp>
        <p:nvSpPr>
          <p:cNvPr id="6" name="Rectangle 4"/>
          <p:cNvSpPr txBox="1">
            <a:spLocks noChangeArrowheads="1"/>
          </p:cNvSpPr>
          <p:nvPr/>
        </p:nvSpPr>
        <p:spPr bwMode="auto">
          <a:xfrm>
            <a:off x="0" y="44624"/>
            <a:ext cx="8388424" cy="576064"/>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marL="0" indent="0" algn="ctr" rtl="0" eaLnBrk="0" fontAlgn="base" hangingPunct="0">
              <a:spcBef>
                <a:spcPct val="20000"/>
              </a:spcBef>
              <a:spcAft>
                <a:spcPct val="0"/>
              </a:spcAft>
              <a:buClr>
                <a:schemeClr val="hlink"/>
              </a:buClr>
              <a:buSzPct val="80000"/>
              <a:buFont typeface="Wingdings" pitchFamily="-111" charset="2"/>
              <a:buNone/>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
                <a:srgbClr val="99FF99"/>
              </a:buClr>
              <a:buSzPct val="80000"/>
              <a:buFont typeface="Wingdings" pitchFamily="-111" charset="2"/>
              <a:buNone/>
              <a:tabLst/>
              <a:defRPr/>
            </a:pPr>
            <a:r>
              <a:rPr kumimoji="0" lang="en-US" sz="2800" b="1" i="0" u="none" strike="noStrike" kern="120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Hebrews uses the word "</a:t>
            </a:r>
            <a:r>
              <a:rPr kumimoji="0" lang="en-US" sz="2800" b="1" i="0" u="none" strike="noStrike" kern="1200" cap="none" spc="0" normalizeH="0" baseline="0" noProof="0" dirty="0">
                <a:ln>
                  <a:noFill/>
                </a:ln>
                <a:solidFill>
                  <a:srgbClr val="FFFF00"/>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better</a:t>
            </a:r>
            <a:r>
              <a:rPr kumimoji="0" lang="en-US" sz="2800" b="1" i="0" u="none" strike="noStrike" kern="120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 13 times…</a:t>
            </a:r>
          </a:p>
        </p:txBody>
      </p:sp>
      <p:sp>
        <p:nvSpPr>
          <p:cNvPr id="7" name="Text Box 5"/>
          <p:cNvSpPr txBox="1">
            <a:spLocks noChangeArrowheads="1"/>
          </p:cNvSpPr>
          <p:nvPr/>
        </p:nvSpPr>
        <p:spPr bwMode="auto">
          <a:xfrm>
            <a:off x="8244408" y="60325"/>
            <a:ext cx="915625" cy="523216"/>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t" anchorCtr="1" compatLnSpc="1">
            <a:prstTxWarp prst="textNoShape">
              <a:avLst/>
            </a:prstTxWarp>
          </a:bodyPr>
          <a:lstStyle>
            <a:defPPr>
              <a:defRPr lang="en-US"/>
            </a:defPPr>
            <a:lvl1pPr marL="0" indent="0" eaLnBrk="1" hangingPunct="1">
              <a:buClr>
                <a:schemeClr val="hlink"/>
              </a:buClr>
              <a:buSzPct val="80000"/>
              <a:buFont typeface="Wingdings" pitchFamily="-111" charset="2"/>
              <a:buNone/>
              <a:defRPr sz="2800" b="1">
                <a:solidFill>
                  <a:srgbClr val="FFFFFF"/>
                </a:solidFill>
                <a:effectLst>
                  <a:glow rad="152400">
                    <a:srgbClr val="000000"/>
                  </a:glow>
                  <a:outerShdw blurRad="44450" dist="88900" dir="2700000" algn="tl" rotWithShape="0">
                    <a:srgbClr val="000000">
                      <a:alpha val="92000"/>
                    </a:srgbClr>
                  </a:outerShdw>
                </a:effectLst>
              </a:defRPr>
            </a:lvl1pPr>
            <a:lvl2pPr marL="742912" indent="-285736">
              <a:spcBef>
                <a:spcPct val="20000"/>
              </a:spcBef>
              <a:buClr>
                <a:schemeClr val="tx2"/>
              </a:buClr>
              <a:buSzPct val="50000"/>
              <a:buFont typeface="Wingdings" charset="0"/>
              <a:buChar char="l"/>
              <a:defRPr sz="2800">
                <a:effectLst>
                  <a:outerShdw blurRad="38100" dist="38100" dir="2700000" algn="tl">
                    <a:srgbClr val="000000"/>
                  </a:outerShdw>
                </a:effectLst>
                <a:latin typeface="+mn-lt"/>
                <a:ea typeface="ＭＳ Ｐゴシック" pitchFamily="-111" charset="-128"/>
              </a:defRPr>
            </a:lvl2pPr>
            <a:lvl3pPr marL="1142942" indent="-228588">
              <a:spcBef>
                <a:spcPct val="20000"/>
              </a:spcBef>
              <a:buClr>
                <a:schemeClr val="accent2"/>
              </a:buClr>
              <a:buChar char="•"/>
              <a:defRPr>
                <a:effectLst>
                  <a:outerShdw blurRad="38100" dist="38100" dir="2700000" algn="tl">
                    <a:srgbClr val="000000"/>
                  </a:outerShdw>
                </a:effectLst>
                <a:latin typeface="+mn-lt"/>
                <a:ea typeface="ＭＳ Ｐゴシック" pitchFamily="-111" charset="-128"/>
              </a:defRPr>
            </a:lvl3pPr>
            <a:lvl4pPr marL="1600118" indent="-228588">
              <a:spcBef>
                <a:spcPct val="20000"/>
              </a:spcBef>
              <a:buClr>
                <a:schemeClr val="folHlink"/>
              </a:buClr>
              <a:buSzPct val="50000"/>
              <a:buFont typeface="Wingdings" charset="0"/>
              <a:buChar char="l"/>
              <a:defRPr sz="2000">
                <a:effectLst>
                  <a:outerShdw blurRad="38100" dist="38100" dir="2700000" algn="tl">
                    <a:srgbClr val="000000"/>
                  </a:outerShdw>
                </a:effectLst>
                <a:latin typeface="+mn-lt"/>
                <a:ea typeface="ＭＳ Ｐゴシック" pitchFamily="-111" charset="-128"/>
              </a:defRPr>
            </a:lvl4pPr>
            <a:lvl5pPr marL="2057295" indent="-228588">
              <a:spcBef>
                <a:spcPct val="20000"/>
              </a:spcBef>
              <a:buClr>
                <a:schemeClr val="hlink"/>
              </a:buClr>
              <a:buChar char="•"/>
              <a:defRPr sz="2000">
                <a:effectLst>
                  <a:outerShdw blurRad="38100" dist="38100" dir="2700000" algn="tl">
                    <a:srgbClr val="000000"/>
                  </a:outerShdw>
                </a:effectLst>
                <a:latin typeface="+mn-lt"/>
                <a:ea typeface="ＭＳ Ｐゴシック" pitchFamily="-111" charset="-128"/>
              </a:defRPr>
            </a:lvl5pPr>
            <a:lvl6pPr marL="2514471"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6pPr>
            <a:lvl7pPr marL="2971648"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7pPr>
            <a:lvl8pPr marL="3428825"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8pPr>
            <a:lvl9pPr marL="3886001"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
                <a:srgbClr val="99FF99"/>
              </a:buClr>
              <a:buSzPct val="80000"/>
              <a:buFont typeface="Wingdings" pitchFamily="-111" charset="2"/>
              <a:buNone/>
              <a:tabLst/>
              <a:defRPr/>
            </a:pPr>
            <a:r>
              <a:rPr kumimoji="0" lang="en-US" sz="2400" b="1" i="0" u="none" strike="noStrike" kern="120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266f</a:t>
            </a:r>
          </a:p>
        </p:txBody>
      </p:sp>
    </p:spTree>
    <p:extLst>
      <p:ext uri="{BB962C8B-B14F-4D97-AF65-F5344CB8AC3E}">
        <p14:creationId xmlns:p14="http://schemas.microsoft.com/office/powerpoint/2010/main" val="35328396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67266" name="Picture 2" descr="j022938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1"/>
            <a:ext cx="88392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Rectangle 3"/>
          <p:cNvSpPr>
            <a:spLocks noGrp="1" noChangeArrowheads="1"/>
          </p:cNvSpPr>
          <p:nvPr>
            <p:ph type="title"/>
          </p:nvPr>
        </p:nvSpPr>
        <p:spPr>
          <a:xfrm>
            <a:off x="829816" y="1124744"/>
            <a:ext cx="3958208" cy="4104456"/>
          </a:xfrm>
        </p:spPr>
        <p:txBody>
          <a:bodyPr/>
          <a:lstStyle/>
          <a:p>
            <a:pPr eaLnBrk="1" hangingPunct="1">
              <a:lnSpc>
                <a:spcPct val="130000"/>
              </a:lnSpc>
            </a:pPr>
            <a:r>
              <a:rPr lang="en-US" sz="4800" b="1" dirty="0">
                <a:solidFill>
                  <a:schemeClr val="accent2"/>
                </a:solidFill>
                <a:latin typeface="Arial" charset="0"/>
                <a:ea typeface="ＭＳ Ｐゴシック" charset="0"/>
                <a:cs typeface="ＭＳ Ｐゴシック" charset="0"/>
              </a:rPr>
              <a:t>Christ is Superior in His Person (1:1–4:13)</a:t>
            </a:r>
          </a:p>
        </p:txBody>
      </p:sp>
      <p:pic>
        <p:nvPicPr>
          <p:cNvPr id="3" name="Picture 2" descr="Jesus Close Up.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6016" y="620688"/>
            <a:ext cx="4114800" cy="5486400"/>
          </a:xfrm>
          <a:prstGeom prst="rect">
            <a:avLst/>
          </a:prstGeom>
        </p:spPr>
      </p:pic>
    </p:spTree>
    <p:extLst>
      <p:ext uri="{BB962C8B-B14F-4D97-AF65-F5344CB8AC3E}">
        <p14:creationId xmlns:p14="http://schemas.microsoft.com/office/powerpoint/2010/main" val="71347488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1+#ppt_w/2"/>
                                          </p:val>
                                        </p:tav>
                                        <p:tav tm="100000">
                                          <p:val>
                                            <p:strVal val="#ppt_x"/>
                                          </p:val>
                                        </p:tav>
                                      </p:tavLst>
                                    </p:anim>
                                    <p:anim calcmode="lin" valueType="num">
                                      <p:cBhvr additive="base">
                                        <p:cTn id="8"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7618" name="Rectangle 5"/>
          <p:cNvSpPr>
            <a:spLocks noChangeArrowheads="1"/>
          </p:cNvSpPr>
          <p:nvPr/>
        </p:nvSpPr>
        <p:spPr bwMode="auto">
          <a:xfrm>
            <a:off x="914400" y="781124"/>
            <a:ext cx="6934200" cy="712788"/>
          </a:xfrm>
          <a:prstGeom prst="rect">
            <a:avLst/>
          </a:prstGeom>
          <a:solidFill>
            <a:srgbClr val="000000"/>
          </a:solidFill>
          <a:ln w="19050">
            <a:solidFill>
              <a:schemeClr val="tx1"/>
            </a:solidFill>
            <a:miter lim="800000"/>
            <a:headEnd/>
            <a:tailEnd/>
          </a:ln>
        </p:spPr>
        <p:txBody>
          <a:bodyPr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endParaRPr>
          </a:p>
        </p:txBody>
      </p:sp>
      <p:sp>
        <p:nvSpPr>
          <p:cNvPr id="26630" name="Text Box 6"/>
          <p:cNvSpPr txBox="1">
            <a:spLocks noChangeArrowheads="1"/>
          </p:cNvSpPr>
          <p:nvPr/>
        </p:nvSpPr>
        <p:spPr bwMode="auto">
          <a:xfrm>
            <a:off x="0" y="1895804"/>
            <a:ext cx="9144000" cy="3305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28650" marR="0" lvl="0" indent="-628650" algn="l" defTabSz="914400" rtl="0" eaLnBrk="0" fontAlgn="base" latinLnBrk="0" hangingPunct="0">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dirty="0">
                <a:ln>
                  <a:noFill/>
                </a:ln>
                <a:solidFill>
                  <a:srgbClr val="FFFF00"/>
                </a:solidFill>
                <a:effectLst>
                  <a:glow rad="152400">
                    <a:srgbClr val="000000">
                      <a:alpha val="90000"/>
                    </a:srgbClr>
                  </a:glow>
                </a:effectLst>
                <a:uLnTx/>
                <a:uFillTx/>
                <a:latin typeface="Arial" charset="0"/>
                <a:ea typeface="ＭＳ Ｐゴシック" charset="0"/>
              </a:rPr>
              <a:t>Warning</a:t>
            </a:r>
            <a:r>
              <a:rPr kumimoji="0" lang="en-US"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 </a:t>
            </a:r>
            <a:r>
              <a:rPr kumimoji="0" lang="en-GB"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of drifting from truth (2:1</a:t>
            </a:r>
            <a:r>
              <a:rPr kumimoji="0" lang="en-US"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-4</a:t>
            </a:r>
            <a:r>
              <a:rPr kumimoji="0" lang="en-GB"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a:t>
            </a:r>
            <a:endParaRPr kumimoji="0" lang="en-US"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endParaRPr>
          </a:p>
          <a:p>
            <a:pPr marL="628650" marR="0" lvl="0" indent="-628650" algn="l" defTabSz="914400" rtl="0" eaLnBrk="0" fontAlgn="base" latinLnBrk="0" hangingPunct="0">
              <a:lnSpc>
                <a:spcPct val="100000"/>
              </a:lnSpc>
              <a:spcBef>
                <a:spcPct val="20000"/>
              </a:spcBef>
              <a:spcAft>
                <a:spcPct val="0"/>
              </a:spcAft>
              <a:buClrTx/>
              <a:buSzTx/>
              <a:buFontTx/>
              <a:buAutoNum type="arabicPeriod"/>
              <a:tabLst/>
              <a:defRPr/>
            </a:pPr>
            <a:r>
              <a:rPr kumimoji="0" lang="en-US" sz="3600" b="1" i="0" u="none" strike="noStrike" kern="1200" cap="none" spc="0" normalizeH="0" baseline="0" noProof="0" dirty="0">
                <a:ln>
                  <a:noFill/>
                </a:ln>
                <a:solidFill>
                  <a:srgbClr val="FFFF00"/>
                </a:solidFill>
                <a:effectLst>
                  <a:glow rad="152400">
                    <a:srgbClr val="000000">
                      <a:alpha val="90000"/>
                    </a:srgbClr>
                  </a:glow>
                </a:effectLst>
                <a:uLnTx/>
                <a:uFillTx/>
                <a:latin typeface="Arial" charset="0"/>
                <a:ea typeface="ＭＳ Ｐゴシック" charset="0"/>
              </a:rPr>
              <a:t>Warning</a:t>
            </a:r>
            <a:r>
              <a:rPr kumimoji="0" lang="en-US"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 </a:t>
            </a:r>
            <a:r>
              <a:rPr kumimoji="0" lang="en-GB"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of unbelief (3</a:t>
            </a:r>
            <a:r>
              <a:rPr kumimoji="0" lang="en-US"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:7-19)</a:t>
            </a:r>
          </a:p>
          <a:p>
            <a:pPr marL="628650" marR="0" lvl="0" indent="-628650" algn="l" defTabSz="914400" rtl="0" eaLnBrk="0" fontAlgn="base" latinLnBrk="0" hangingPunct="0">
              <a:lnSpc>
                <a:spcPct val="100000"/>
              </a:lnSpc>
              <a:spcBef>
                <a:spcPct val="20000"/>
              </a:spcBef>
              <a:spcAft>
                <a:spcPct val="0"/>
              </a:spcAft>
              <a:buClrTx/>
              <a:buSzTx/>
              <a:buFontTx/>
              <a:buAutoNum type="arabicPeriod"/>
              <a:tabLst/>
              <a:defRPr/>
            </a:pPr>
            <a:r>
              <a:rPr kumimoji="0" lang="en-US" sz="3600" b="1" i="0" u="none" strike="noStrike" kern="1200" cap="none" spc="0" normalizeH="0" baseline="0" noProof="0" dirty="0">
                <a:ln>
                  <a:noFill/>
                </a:ln>
                <a:solidFill>
                  <a:srgbClr val="FFFF00"/>
                </a:solidFill>
                <a:effectLst>
                  <a:glow rad="152400">
                    <a:srgbClr val="000000">
                      <a:alpha val="90000"/>
                    </a:srgbClr>
                  </a:glow>
                </a:effectLst>
                <a:uLnTx/>
                <a:uFillTx/>
                <a:latin typeface="Arial" charset="0"/>
                <a:ea typeface="ＭＳ Ｐゴシック" charset="0"/>
              </a:rPr>
              <a:t>Warning</a:t>
            </a:r>
            <a:r>
              <a:rPr kumimoji="0" lang="en-US"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 </a:t>
            </a:r>
            <a:r>
              <a:rPr kumimoji="0" lang="en-GB"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of immaturity (5:11–6:12)</a:t>
            </a:r>
            <a:endParaRPr kumimoji="0" lang="en-US"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endParaRPr>
          </a:p>
          <a:p>
            <a:pPr marL="628650" marR="0" lvl="0" indent="-628650" algn="l" defTabSz="914400" rtl="0" eaLnBrk="0" fontAlgn="base" latinLnBrk="0" hangingPunct="0">
              <a:lnSpc>
                <a:spcPct val="100000"/>
              </a:lnSpc>
              <a:spcBef>
                <a:spcPct val="20000"/>
              </a:spcBef>
              <a:spcAft>
                <a:spcPct val="0"/>
              </a:spcAft>
              <a:buClrTx/>
              <a:buSzTx/>
              <a:buFontTx/>
              <a:buAutoNum type="arabicPeriod"/>
              <a:tabLst/>
              <a:defRPr/>
            </a:pPr>
            <a:r>
              <a:rPr kumimoji="0" lang="en-US" sz="3600" b="1" i="0" u="none" strike="noStrike" kern="1200" cap="none" spc="0" normalizeH="0" baseline="0" noProof="0" dirty="0">
                <a:ln>
                  <a:noFill/>
                </a:ln>
                <a:solidFill>
                  <a:srgbClr val="FFFF00"/>
                </a:solidFill>
                <a:effectLst>
                  <a:glow rad="152400">
                    <a:srgbClr val="000000">
                      <a:alpha val="90000"/>
                    </a:srgbClr>
                  </a:glow>
                </a:effectLst>
                <a:uLnTx/>
                <a:uFillTx/>
                <a:latin typeface="Arial" charset="0"/>
                <a:ea typeface="ＭＳ Ｐゴシック" charset="0"/>
              </a:rPr>
              <a:t>Warning</a:t>
            </a:r>
            <a:r>
              <a:rPr kumimoji="0" lang="en-US"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 </a:t>
            </a:r>
            <a:r>
              <a:rPr kumimoji="0" lang="en-GB"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of wilful sin (10:19-39)</a:t>
            </a:r>
            <a:endParaRPr kumimoji="0" lang="en-US"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endParaRPr>
          </a:p>
          <a:p>
            <a:pPr marL="628650" marR="0" lvl="0" indent="-628650" algn="l" defTabSz="914400" rtl="0" eaLnBrk="0" fontAlgn="base" latinLnBrk="0" hangingPunct="0">
              <a:lnSpc>
                <a:spcPct val="100000"/>
              </a:lnSpc>
              <a:spcBef>
                <a:spcPct val="20000"/>
              </a:spcBef>
              <a:spcAft>
                <a:spcPct val="0"/>
              </a:spcAft>
              <a:buClrTx/>
              <a:buSzTx/>
              <a:buFontTx/>
              <a:buAutoNum type="arabicPeriod"/>
              <a:tabLst/>
              <a:defRPr/>
            </a:pPr>
            <a:r>
              <a:rPr kumimoji="0" lang="en-US" sz="3600" b="1" i="0" u="none" strike="noStrike" kern="1200" cap="none" spc="0" normalizeH="0" baseline="0" noProof="0" dirty="0">
                <a:ln>
                  <a:noFill/>
                </a:ln>
                <a:solidFill>
                  <a:srgbClr val="FFFF00"/>
                </a:solidFill>
                <a:effectLst>
                  <a:glow rad="152400">
                    <a:srgbClr val="000000">
                      <a:alpha val="90000"/>
                    </a:srgbClr>
                  </a:glow>
                </a:effectLst>
                <a:uLnTx/>
                <a:uFillTx/>
                <a:latin typeface="Arial" charset="0"/>
                <a:ea typeface="ＭＳ Ｐゴシック" charset="0"/>
              </a:rPr>
              <a:t>Warning</a:t>
            </a:r>
            <a:r>
              <a:rPr kumimoji="0" lang="en-US"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 </a:t>
            </a:r>
            <a:r>
              <a:rPr kumimoji="0" lang="en-GB"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of unconcern</a:t>
            </a:r>
            <a:r>
              <a:rPr kumimoji="0" lang="en-US"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 </a:t>
            </a:r>
            <a:r>
              <a:rPr kumimoji="0" lang="en-GB"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(12:14-29)</a:t>
            </a:r>
          </a:p>
        </p:txBody>
      </p:sp>
      <p:sp>
        <p:nvSpPr>
          <p:cNvPr id="367622" name="Text Box 19"/>
          <p:cNvSpPr txBox="1">
            <a:spLocks noChangeArrowheads="1"/>
          </p:cNvSpPr>
          <p:nvPr/>
        </p:nvSpPr>
        <p:spPr bwMode="auto">
          <a:xfrm>
            <a:off x="8388424" y="87015"/>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258</a:t>
            </a:r>
          </a:p>
        </p:txBody>
      </p:sp>
      <p:sp>
        <p:nvSpPr>
          <p:cNvPr id="367623" name="Title 1"/>
          <p:cNvSpPr>
            <a:spLocks noGrp="1"/>
          </p:cNvSpPr>
          <p:nvPr>
            <p:ph type="title"/>
          </p:nvPr>
        </p:nvSpPr>
        <p:spPr>
          <a:xfrm>
            <a:off x="971550" y="548680"/>
            <a:ext cx="7560890" cy="916657"/>
          </a:xfrm>
          <a:ln w="57150" cmpd="sng">
            <a:solidFill>
              <a:srgbClr val="FFFFFF"/>
            </a:solidFill>
          </a:ln>
        </p:spPr>
        <p:txBody>
          <a:bodyPr/>
          <a:lstStyle/>
          <a:p>
            <a:pPr algn="ctr"/>
            <a:r>
              <a:rPr lang="en-US" b="1" dirty="0">
                <a:solidFill>
                  <a:srgbClr val="FFFF00"/>
                </a:solidFill>
                <a:latin typeface="Arial" charset="0"/>
                <a:ea typeface="ＭＳ Ｐゴシック" charset="0"/>
                <a:cs typeface="ＭＳ Ｐゴシック" charset="0"/>
              </a:rPr>
              <a:t>5 Warnings in Hebrews</a:t>
            </a:r>
            <a:endParaRPr lang="en-US" sz="4800" dirty="0">
              <a:solidFill>
                <a:srgbClr val="FFFF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0" y="369168"/>
            <a:ext cx="1403648" cy="1403648"/>
          </a:xfrm>
          <a:prstGeom prst="rect">
            <a:avLst/>
          </a:prstGeom>
        </p:spPr>
      </p:pic>
      <p:sp>
        <p:nvSpPr>
          <p:cNvPr id="3" name="Pentagon 2">
            <a:extLst>
              <a:ext uri="{FF2B5EF4-FFF2-40B4-BE49-F238E27FC236}">
                <a16:creationId xmlns:a16="http://schemas.microsoft.com/office/drawing/2014/main" id="{B3F46074-ADAC-C24E-B3A1-1A239464F6D4}"/>
              </a:ext>
            </a:extLst>
          </p:cNvPr>
          <p:cNvSpPr/>
          <p:nvPr/>
        </p:nvSpPr>
        <p:spPr bwMode="auto">
          <a:xfrm flipH="1">
            <a:off x="2241710" y="3135612"/>
            <a:ext cx="6902289" cy="1571842"/>
          </a:xfrm>
          <a:prstGeom prst="homePlat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Today we will see two key warnings in Hebrews on apostasy</a:t>
            </a:r>
          </a:p>
        </p:txBody>
      </p:sp>
    </p:spTree>
    <p:extLst>
      <p:ext uri="{BB962C8B-B14F-4D97-AF65-F5344CB8AC3E}">
        <p14:creationId xmlns:p14="http://schemas.microsoft.com/office/powerpoint/2010/main" val="32339593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additive="base">
                                        <p:cTn id="7" dur="500" fill="hold"/>
                                        <p:tgtEl>
                                          <p:spTgt spid="26630"/>
                                        </p:tgtEl>
                                        <p:attrNameLst>
                                          <p:attrName>ppt_x</p:attrName>
                                        </p:attrNameLst>
                                      </p:cBhvr>
                                      <p:tavLst>
                                        <p:tav tm="0">
                                          <p:val>
                                            <p:strVal val="0-#ppt_w/2"/>
                                          </p:val>
                                        </p:tav>
                                        <p:tav tm="100000">
                                          <p:val>
                                            <p:strVal val="#ppt_x"/>
                                          </p:val>
                                        </p:tav>
                                      </p:tavLst>
                                    </p:anim>
                                    <p:anim calcmode="lin" valueType="num">
                                      <p:cBhvr additive="base">
                                        <p:cTn id="8" dur="500" fill="hold"/>
                                        <p:tgtEl>
                                          <p:spTgt spid="266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utoUpdateAnimBg="0"/>
      <p:bldP spid="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1</a:t>
            </a: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Abandoning Jesus </a:t>
            </a:r>
            <a:r>
              <a:rPr kumimoji="0" lang="en-US"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brings discipline</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b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(2:1-4).</a:t>
            </a:r>
          </a:p>
        </p:txBody>
      </p:sp>
    </p:spTree>
    <p:extLst>
      <p:ext uri="{BB962C8B-B14F-4D97-AF65-F5344CB8AC3E}">
        <p14:creationId xmlns:p14="http://schemas.microsoft.com/office/powerpoint/2010/main" val="2636014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700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4344556" y="980728"/>
            <a:ext cx="4835956" cy="3168352"/>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mr-IN"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a:t>
            </a:r>
            <a:r>
              <a:rPr kumimoji="0" lang="en-US"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Look, the Lamb of God, </a:t>
            </a:r>
            <a:br>
              <a:rPr kumimoji="0" lang="en-US"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br>
            <a:r>
              <a:rPr kumimoji="0" lang="en-US" sz="44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who takes away </a:t>
            </a:r>
            <a:br>
              <a:rPr kumimoji="0" lang="en-US" sz="44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br>
            <a:r>
              <a:rPr kumimoji="0" lang="en-US"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the sin of the world!</a:t>
            </a:r>
            <a:r>
              <a:rPr kumimoji="0" lang="mr-IN"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a:t>
            </a:r>
            <a:br>
              <a:rPr kumimoji="0" lang="en-US"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br>
            <a:r>
              <a:rPr kumimoji="0" lang="en-US"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(John 1:29)</a:t>
            </a:r>
          </a:p>
        </p:txBody>
      </p:sp>
      <p:pic>
        <p:nvPicPr>
          <p:cNvPr id="428035" name="Picture 3" descr="John Baptist Look Lamb of Go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4988" y="3644900"/>
            <a:ext cx="4835525" cy="338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defRPr/>
            </a:pPr>
            <a:r>
              <a:rPr lang="en-US">
                <a:solidFill>
                  <a:schemeClr val="tx1"/>
                </a:solidFill>
                <a:latin typeface="Arial" charset="0"/>
                <a:cs typeface="ＭＳ Ｐゴシック" charset="0"/>
              </a:rPr>
              <a:t>The Passover Lamb</a:t>
            </a:r>
          </a:p>
        </p:txBody>
      </p:sp>
      <p:pic>
        <p:nvPicPr>
          <p:cNvPr id="428037" name="Picture 11" descr="lamb">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8038" name="Picture 1" descr="lamb.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2700" y="1573213"/>
            <a:ext cx="4368800" cy="5475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42971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2</a:t>
            </a: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Abandoning Jesus </a:t>
            </a:r>
            <a:r>
              <a:rPr kumimoji="0" lang="en-US"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forfeits our future rule</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(3:7-19).</a:t>
            </a:r>
          </a:p>
        </p:txBody>
      </p:sp>
    </p:spTree>
    <p:extLst>
      <p:ext uri="{BB962C8B-B14F-4D97-AF65-F5344CB8AC3E}">
        <p14:creationId xmlns:p14="http://schemas.microsoft.com/office/powerpoint/2010/main" val="47040590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3</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Rejecting Christ can lead to </a:t>
            </a:r>
            <a:r>
              <a:rPr kumimoji="0" lang="en-US"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physical death</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(5:11–6:20).</a:t>
            </a:r>
          </a:p>
        </p:txBody>
      </p:sp>
    </p:spTree>
    <p:extLst>
      <p:ext uri="{BB962C8B-B14F-4D97-AF65-F5344CB8AC3E}">
        <p14:creationId xmlns:p14="http://schemas.microsoft.com/office/powerpoint/2010/main" val="20021443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4</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Willful sin can lead to </a:t>
            </a:r>
            <a:r>
              <a:rPr kumimoji="0" lang="en-US"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physical death</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b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(10:26-31).</a:t>
            </a:r>
          </a:p>
        </p:txBody>
      </p:sp>
    </p:spTree>
    <p:extLst>
      <p:ext uri="{BB962C8B-B14F-4D97-AF65-F5344CB8AC3E}">
        <p14:creationId xmlns:p14="http://schemas.microsoft.com/office/powerpoint/2010/main" val="384983355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5</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Refusing God has </a:t>
            </a:r>
            <a:r>
              <a:rPr kumimoji="0" lang="en-US"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consequences</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b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(12:25-29).</a:t>
            </a:r>
          </a:p>
        </p:txBody>
      </p:sp>
    </p:spTree>
    <p:extLst>
      <p:ext uri="{BB962C8B-B14F-4D97-AF65-F5344CB8AC3E}">
        <p14:creationId xmlns:p14="http://schemas.microsoft.com/office/powerpoint/2010/main" val="85497718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3</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Rejecting Christ can lead to </a:t>
            </a:r>
            <a:r>
              <a:rPr kumimoji="0" lang="en-US"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physical death</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(5:11–6:20).</a:t>
            </a:r>
          </a:p>
        </p:txBody>
      </p:sp>
    </p:spTree>
    <p:extLst>
      <p:ext uri="{BB962C8B-B14F-4D97-AF65-F5344CB8AC3E}">
        <p14:creationId xmlns:p14="http://schemas.microsoft.com/office/powerpoint/2010/main" val="242376511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3261"/>
            <a:ext cx="9144000" cy="3569368"/>
          </a:xfrm>
          <a:prstGeom prst="rect">
            <a:avLst/>
          </a:prstGeom>
        </p:spPr>
      </p:pic>
      <p:sp>
        <p:nvSpPr>
          <p:cNvPr id="900098" name="Rectangle 2"/>
          <p:cNvSpPr>
            <a:spLocks noGrp="1" noChangeArrowheads="1"/>
          </p:cNvSpPr>
          <p:nvPr>
            <p:ph type="ctrTitle"/>
          </p:nvPr>
        </p:nvSpPr>
        <p:spPr>
          <a:xfrm>
            <a:off x="0" y="3622629"/>
            <a:ext cx="9144000" cy="3235371"/>
          </a:xfrm>
          <a:effectLst>
            <a:outerShdw blurRad="63500" dist="35921" dir="2700000" algn="ctr" rotWithShape="0">
              <a:schemeClr val="tx2">
                <a:alpha val="74998"/>
              </a:schemeClr>
            </a:outerShdw>
          </a:effectLst>
        </p:spPr>
        <p:txBody>
          <a:bodyPr/>
          <a:lstStyle/>
          <a:p>
            <a:pPr>
              <a:defRPr/>
            </a:pPr>
            <a:r>
              <a:rPr lang="en-US" sz="4000" b="1" dirty="0"/>
              <a:t>It is impossible to repent from apostasy because you’re dead </a:t>
            </a:r>
            <a:br>
              <a:rPr lang="en-US" sz="4000" b="1" dirty="0"/>
            </a:br>
            <a:r>
              <a:rPr lang="en-US" sz="4000" b="1" dirty="0"/>
              <a:t>(Hebrews 6:4-8).</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1865790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2" y="-27384"/>
            <a:ext cx="9289032" cy="868362"/>
          </a:xfrm>
          <a:solidFill>
            <a:schemeClr val="bg2"/>
          </a:solidFill>
          <a:ln>
            <a:solidFill>
              <a:schemeClr val="tx1"/>
            </a:solidFill>
          </a:ln>
        </p:spPr>
        <p:txBody>
          <a:bodyPr/>
          <a:lstStyle/>
          <a:p>
            <a:r>
              <a:rPr lang="en-US" dirty="0">
                <a:solidFill>
                  <a:srgbClr val="FFFF00"/>
                </a:solidFill>
                <a:effectLst/>
                <a:latin typeface="Arial" charset="0"/>
                <a:ea typeface="ＭＳ Ｐゴシック" charset="0"/>
                <a:cs typeface="Arial" charset="0"/>
              </a:rPr>
              <a:t>An Impossibility (Heb. 6:4-6 </a:t>
            </a:r>
            <a:r>
              <a:rPr lang="en-US" sz="3600" dirty="0">
                <a:solidFill>
                  <a:srgbClr val="FFFF00"/>
                </a:solidFill>
                <a:effectLst/>
                <a:latin typeface="Arial" charset="0"/>
                <a:ea typeface="ＭＳ Ｐゴシック" charset="0"/>
                <a:cs typeface="Arial" charset="0"/>
              </a:rPr>
              <a:t>NLT</a:t>
            </a:r>
            <a:r>
              <a:rPr lang="en-US" dirty="0">
                <a:solidFill>
                  <a:srgbClr val="FFFF00"/>
                </a:solidFill>
                <a:effectLst/>
                <a:latin typeface="Arial" charset="0"/>
                <a:ea typeface="ＭＳ Ｐゴシック" charset="0"/>
                <a:cs typeface="Arial" charset="0"/>
              </a:rPr>
              <a:t>)</a:t>
            </a:r>
          </a:p>
        </p:txBody>
      </p:sp>
      <p:sp>
        <p:nvSpPr>
          <p:cNvPr id="5" name="Content Placeholder 2"/>
          <p:cNvSpPr txBox="1">
            <a:spLocks/>
          </p:cNvSpPr>
          <p:nvPr/>
        </p:nvSpPr>
        <p:spPr bwMode="auto">
          <a:xfrm>
            <a:off x="117828" y="980728"/>
            <a:ext cx="9102372" cy="5661248"/>
          </a:xfrm>
          <a:prstGeom prst="rect">
            <a:avLst/>
          </a:prstGeom>
          <a:noFill/>
          <a:ln w="9525">
            <a:noFill/>
            <a:miter lim="800000"/>
            <a:headEnd/>
            <a:tailEnd/>
          </a:ln>
          <a:effec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20000"/>
              </a:spcBef>
              <a:spcAft>
                <a:spcPct val="0"/>
              </a:spcAft>
              <a:buClr>
                <a:srgbClr val="00FFFF"/>
              </a:buClr>
              <a:buSzPct val="70000"/>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"For it is </a:t>
            </a:r>
            <a:r>
              <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impossible to bring back to repentance</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those who were once enlightened—those who have experienced the good things of heaven and shared in the Holy Spirit,  </a:t>
            </a:r>
            <a:r>
              <a:rPr kumimoji="0" lang="en-US" sz="32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who have tasted the goodness of the word of God and the power of the age to come—  </a:t>
            </a:r>
            <a:r>
              <a:rPr kumimoji="0" lang="en-US" sz="32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and who then turn away from God. It is impossible to bring such people back to repentance; by rejecting the Son of God, they themselves are nailing him to the cross once again and holding him up to public shame."</a:t>
            </a:r>
          </a:p>
        </p:txBody>
      </p:sp>
    </p:spTree>
    <p:extLst>
      <p:ext uri="{BB962C8B-B14F-4D97-AF65-F5344CB8AC3E}">
        <p14:creationId xmlns:p14="http://schemas.microsoft.com/office/powerpoint/2010/main" val="611375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187" y="-27402"/>
            <a:ext cx="4595731" cy="69421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74048" y="116633"/>
            <a:ext cx="4406014" cy="291532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Will some Christians go to hell?</a:t>
            </a:r>
          </a:p>
        </p:txBody>
      </p:sp>
      <p:sp>
        <p:nvSpPr>
          <p:cNvPr id="3" name="Rectangle 2">
            <a:extLst>
              <a:ext uri="{FF2B5EF4-FFF2-40B4-BE49-F238E27FC236}">
                <a16:creationId xmlns:a16="http://schemas.microsoft.com/office/drawing/2014/main" id="{83272FC8-1D19-5AA1-BD48-FB1DA34F0EFA}"/>
              </a:ext>
            </a:extLst>
          </p:cNvPr>
          <p:cNvSpPr txBox="1">
            <a:spLocks noChangeArrowheads="1"/>
          </p:cNvSpPr>
          <p:nvPr/>
        </p:nvSpPr>
        <p:spPr bwMode="auto">
          <a:xfrm>
            <a:off x="4737986" y="3999464"/>
            <a:ext cx="4237572" cy="29153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says yes.</a:t>
            </a:r>
          </a:p>
        </p:txBody>
      </p:sp>
    </p:spTree>
    <p:extLst>
      <p:ext uri="{BB962C8B-B14F-4D97-AF65-F5344CB8AC3E}">
        <p14:creationId xmlns:p14="http://schemas.microsoft.com/office/powerpoint/2010/main" val="704302709"/>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0"/>
            <a:ext cx="896785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81931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What is the danger in 6:4-8?</a:t>
            </a:r>
          </a:p>
        </p:txBody>
      </p:sp>
      <p:sp>
        <p:nvSpPr>
          <p:cNvPr id="5" name="Rectangle 2"/>
          <p:cNvSpPr txBox="1">
            <a:spLocks noChangeArrowheads="1"/>
          </p:cNvSpPr>
          <p:nvPr/>
        </p:nvSpPr>
        <p:spPr bwMode="auto">
          <a:xfrm>
            <a:off x="7563" y="1141712"/>
            <a:ext cx="9036496" cy="5716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marR="0" lvl="0" indent="-742950" algn="l" defTabSz="457200" rtl="0" eaLnBrk="0" fontAlgn="base" latinLnBrk="0" hangingPunct="0">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 Christian who </a:t>
            </a: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loses</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his salvation?</a:t>
            </a:r>
          </a:p>
          <a:p>
            <a:pPr marL="742950" marR="0" lvl="0" indent="-742950" algn="l" defTabSz="457200" rtl="0" eaLnBrk="0" fontAlgn="base" latinLnBrk="0" hangingPunct="0">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 </a:t>
            </a: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hypothetical</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impossible situation that could never happen?</a:t>
            </a:r>
          </a:p>
          <a:p>
            <a:pPr marL="742950" marR="0" lvl="0" indent="-742950" algn="l" defTabSz="457200" rtl="0" eaLnBrk="0" fontAlgn="base" latinLnBrk="0" hangingPunct="0">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 </a:t>
            </a: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profession</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that really </a:t>
            </a:r>
            <a:r>
              <a:rPr kumimoji="0" lang="en-US" sz="36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wasn</a:t>
            </a:r>
            <a:r>
              <a:rPr kumimoji="0" lang="fr-FR"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 genuine and thus results in hell?</a:t>
            </a:r>
          </a:p>
          <a:p>
            <a:pPr marL="742950" marR="0" lvl="0" indent="-742950" algn="l" defTabSz="457200" rtl="0" eaLnBrk="0" fontAlgn="base" latinLnBrk="0" hangingPunct="0">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 believer who is disqualified for Christian service and will never again return to spiritual commitment due to </a:t>
            </a: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death</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has the best evidence</a:t>
            </a:r>
          </a:p>
        </p:txBody>
      </p:sp>
    </p:spTree>
    <p:extLst>
      <p:ext uri="{BB962C8B-B14F-4D97-AF65-F5344CB8AC3E}">
        <p14:creationId xmlns:p14="http://schemas.microsoft.com/office/powerpoint/2010/main" val="20448943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Israel</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Rome</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169854" y="4910185"/>
            <a:ext cx="6530090" cy="1947815"/>
          </a:xfrm>
          <a:effectLst/>
        </p:spPr>
        <p:txBody>
          <a:bodyPr/>
          <a:lstStyle/>
          <a:p>
            <a:r>
              <a:rPr lang="en-US" sz="4800" b="1" dirty="0">
                <a:solidFill>
                  <a:srgbClr val="FFFFFF"/>
                </a:solidFill>
                <a:effectLst>
                  <a:outerShdw blurRad="50800" dist="88900" dir="2700000" algn="tl" rotWithShape="0">
                    <a:srgbClr val="000000"/>
                  </a:outerShdw>
                </a:effectLst>
                <a:latin typeface="Arial"/>
                <a:cs typeface="Arial"/>
              </a:rPr>
              <a:t>I think the readers lived in Israel</a:t>
            </a: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256</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21" name="Right Arrow 20"/>
          <p:cNvSpPr/>
          <p:nvPr/>
        </p:nvSpPr>
        <p:spPr bwMode="auto">
          <a:xfrm rot="1855015">
            <a:off x="1987338" y="2252567"/>
            <a:ext cx="519876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373670279"/>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par>
                          <p:cTn id="14" fill="hold" nodeType="withGroup">
                            <p:stCondLst>
                              <p:cond delay="500"/>
                            </p:stCondLst>
                            <p:childTnLst>
                              <p:par>
                                <p:cTn id="15" presetID="23" presetClass="entr" presetSubtype="36" fill="hold" grpId="0" nodeType="afterEffect">
                                  <p:stCondLst>
                                    <p:cond delay="0"/>
                                  </p:stCondLst>
                                  <p:childTnLst>
                                    <p:set>
                                      <p:cBhvr>
                                        <p:cTn id="16" dur="1" fill="hold">
                                          <p:stCondLst>
                                            <p:cond delay="0"/>
                                          </p:stCondLst>
                                        </p:cTn>
                                        <p:tgtEl>
                                          <p:spTgt spid="1555514"/>
                                        </p:tgtEl>
                                        <p:attrNameLst>
                                          <p:attrName>style.visibility</p:attrName>
                                        </p:attrNameLst>
                                      </p:cBhvr>
                                      <p:to>
                                        <p:strVal val="visible"/>
                                      </p:to>
                                    </p:set>
                                    <p:anim calcmode="lin" valueType="num">
                                      <p:cBhvr>
                                        <p:cTn id="17" dur="1000" fill="hold"/>
                                        <p:tgtEl>
                                          <p:spTgt spid="1555514"/>
                                        </p:tgtEl>
                                        <p:attrNameLst>
                                          <p:attrName>ppt_w</p:attrName>
                                        </p:attrNameLst>
                                      </p:cBhvr>
                                      <p:tavLst>
                                        <p:tav tm="0">
                                          <p:val>
                                            <p:strVal val="(6*min(max(#ppt_w*#ppt_h,.3),1)-7.4)/-.7*#ppt_w"/>
                                          </p:val>
                                        </p:tav>
                                        <p:tav tm="100000">
                                          <p:val>
                                            <p:strVal val="#ppt_w"/>
                                          </p:val>
                                        </p:tav>
                                      </p:tavLst>
                                    </p:anim>
                                    <p:anim calcmode="lin" valueType="num">
                                      <p:cBhvr>
                                        <p:cTn id="18" dur="1000" fill="hold"/>
                                        <p:tgtEl>
                                          <p:spTgt spid="1555514"/>
                                        </p:tgtEl>
                                        <p:attrNameLst>
                                          <p:attrName>ppt_h</p:attrName>
                                        </p:attrNameLst>
                                      </p:cBhvr>
                                      <p:tavLst>
                                        <p:tav tm="0">
                                          <p:val>
                                            <p:strVal val="(6*min(max(#ppt_w*#ppt_h,.3),1)-7.4)/-.7*#ppt_h"/>
                                          </p:val>
                                        </p:tav>
                                        <p:tav tm="100000">
                                          <p:val>
                                            <p:strVal val="#ppt_h"/>
                                          </p:val>
                                        </p:tav>
                                      </p:tavLst>
                                    </p:anim>
                                    <p:anim calcmode="lin" valueType="num">
                                      <p:cBhvr>
                                        <p:cTn id="19" dur="1000" fill="hold"/>
                                        <p:tgtEl>
                                          <p:spTgt spid="1555514"/>
                                        </p:tgtEl>
                                        <p:attrNameLst>
                                          <p:attrName>ppt_x</p:attrName>
                                        </p:attrNameLst>
                                      </p:cBhvr>
                                      <p:tavLst>
                                        <p:tav tm="0">
                                          <p:val>
                                            <p:fltVal val="0.5"/>
                                          </p:val>
                                        </p:tav>
                                        <p:tav tm="100000">
                                          <p:val>
                                            <p:strVal val="#ppt_x"/>
                                          </p:val>
                                        </p:tav>
                                      </p:tavLst>
                                    </p:anim>
                                    <p:anim calcmode="lin" valueType="num">
                                      <p:cBhvr>
                                        <p:cTn id="20" dur="1000" fill="hold"/>
                                        <p:tgtEl>
                                          <p:spTgt spid="1555514"/>
                                        </p:tgtEl>
                                        <p:attrNameLst>
                                          <p:attrName>ppt_y</p:attrName>
                                        </p:attrNameLst>
                                      </p:cBhvr>
                                      <p:tavLst>
                                        <p:tav tm="0">
                                          <p:val>
                                            <p:strVal val="1+(6*min(max(#ppt_w*#ppt_h,.3),1)-7.4)/-.7*#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15555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26"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27"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436228"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6229"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30"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31"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0105" name="Text Box 9"/>
          <p:cNvSpPr txBox="1">
            <a:spLocks noChangeArrowheads="1"/>
          </p:cNvSpPr>
          <p:nvPr/>
        </p:nvSpPr>
        <p:spPr bwMode="auto">
          <a:xfrm>
            <a:off x="381000" y="331788"/>
            <a:ext cx="41148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mr-IN" sz="32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For Christ, our Passover lamb, has been sacrificed.</a:t>
            </a:r>
            <a:r>
              <a:rPr kumimoji="0" lang="mr-IN" sz="3200" b="1" i="1"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0106" name="Text Box 10"/>
          <p:cNvSpPr txBox="1">
            <a:spLocks noChangeArrowheads="1"/>
          </p:cNvSpPr>
          <p:nvPr/>
        </p:nvSpPr>
        <p:spPr bwMode="auto">
          <a:xfrm>
            <a:off x="-76200" y="5943600"/>
            <a:ext cx="46482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1 Corinthians 5:7 (NIV)</a:t>
            </a:r>
          </a:p>
        </p:txBody>
      </p:sp>
      <p:grpSp>
        <p:nvGrpSpPr>
          <p:cNvPr id="436234" name="Group 11"/>
          <p:cNvGrpSpPr>
            <a:grpSpLocks/>
          </p:cNvGrpSpPr>
          <p:nvPr/>
        </p:nvGrpSpPr>
        <p:grpSpPr bwMode="auto">
          <a:xfrm>
            <a:off x="6899275" y="381000"/>
            <a:ext cx="2244725" cy="3867150"/>
            <a:chOff x="3037" y="674"/>
            <a:chExt cx="1414" cy="2436"/>
          </a:xfrm>
        </p:grpSpPr>
        <p:sp>
          <p:nvSpPr>
            <p:cNvPr id="436236"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37"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38"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39"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40"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436235" name="Rectangle 17"/>
          <p:cNvSpPr>
            <a:spLocks noGrp="1" noChangeArrowheads="1"/>
          </p:cNvSpPr>
          <p:nvPr>
            <p:ph type="title" idx="4294967295"/>
          </p:nvPr>
        </p:nvSpPr>
        <p:spPr>
          <a:xfrm>
            <a:off x="4572000" y="5867400"/>
            <a:ext cx="4572000" cy="762000"/>
          </a:xfrm>
          <a:solidFill>
            <a:srgbClr val="000000"/>
          </a:solidFill>
        </p:spPr>
        <p:txBody>
          <a:bodyPr/>
          <a:lstStyle/>
          <a:p>
            <a:pPr eaLnBrk="1" hangingPunct="1"/>
            <a:r>
              <a:rPr lang="en-US" altLang="zh-CN" sz="3200" b="1" dirty="0">
                <a:solidFill>
                  <a:schemeClr val="bg1"/>
                </a:solidFill>
                <a:cs typeface="Arial"/>
              </a:rPr>
              <a:t>The Cross Pictured</a:t>
            </a:r>
          </a:p>
        </p:txBody>
      </p:sp>
    </p:spTree>
    <p:extLst>
      <p:ext uri="{BB962C8B-B14F-4D97-AF65-F5344CB8AC3E}">
        <p14:creationId xmlns:p14="http://schemas.microsoft.com/office/powerpoint/2010/main" val="1845791093"/>
      </p:ext>
    </p:extLst>
  </p:cSld>
  <p:clrMapOvr>
    <a:masterClrMapping/>
  </p:clrMapOvr>
  <p:transition spd="med">
    <p:randomBar dir="vert"/>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9" descr="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8050" y="1571625"/>
            <a:ext cx="4791075" cy="371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4" name="Picture 10" descr="Qumran"/>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Rectangle 5" descr="Green marble"/>
          <p:cNvSpPr>
            <a:spLocks noGrp="1" noRot="1" noChangeArrowheads="1"/>
          </p:cNvSpPr>
          <p:nvPr>
            <p:ph type="title"/>
          </p:nvPr>
        </p:nvSpPr>
        <p:spPr>
          <a:xfrm>
            <a:off x="3657600" y="274638"/>
            <a:ext cx="5029200" cy="715962"/>
          </a:xfrm>
          <a:blipFill dpi="0" rotWithShape="1">
            <a:blip r:embed="rId5"/>
            <a:srcRect/>
            <a:tile tx="0" ty="0" sx="100000" sy="100000" flip="none" algn="tl"/>
          </a:blipFill>
        </p:spPr>
        <p:txBody>
          <a:bodyPr/>
          <a:lstStyle/>
          <a:p>
            <a:pPr eaLnBrk="1" hangingPunct="1"/>
            <a:r>
              <a:rPr lang="en-US" sz="4000">
                <a:effectLst/>
                <a:latin typeface="Arial" charset="0"/>
                <a:ea typeface="ＭＳ Ｐゴシック" charset="0"/>
                <a:cs typeface="ＭＳ Ｐゴシック" charset="0"/>
              </a:rPr>
              <a:t>The Qumran Ruins</a:t>
            </a:r>
          </a:p>
        </p:txBody>
      </p:sp>
      <p:grpSp>
        <p:nvGrpSpPr>
          <p:cNvPr id="2" name="Group 14"/>
          <p:cNvGrpSpPr>
            <a:grpSpLocks/>
          </p:cNvGrpSpPr>
          <p:nvPr/>
        </p:nvGrpSpPr>
        <p:grpSpPr bwMode="auto">
          <a:xfrm>
            <a:off x="0" y="2667000"/>
            <a:ext cx="2286000" cy="4191000"/>
            <a:chOff x="0" y="1680"/>
            <a:chExt cx="1440" cy="2640"/>
          </a:xfrm>
        </p:grpSpPr>
        <p:pic>
          <p:nvPicPr>
            <p:cNvPr id="100357" name="Picture 12" descr="de Vaux"/>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680"/>
              <a:ext cx="1440" cy="2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7" name="Text Box 13"/>
            <p:cNvSpPr txBox="1">
              <a:spLocks noChangeArrowheads="1"/>
            </p:cNvSpPr>
            <p:nvPr/>
          </p:nvSpPr>
          <p:spPr bwMode="auto">
            <a:xfrm>
              <a:off x="263" y="4052"/>
              <a:ext cx="708" cy="25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charset="0"/>
                  <a:ea typeface="ＭＳ Ｐゴシック" charset="0"/>
                </a:rPr>
                <a:t>De Vaux</a:t>
              </a:r>
            </a:p>
          </p:txBody>
        </p:sp>
      </p:grpSp>
    </p:spTree>
    <p:extLst>
      <p:ext uri="{BB962C8B-B14F-4D97-AF65-F5344CB8AC3E}">
        <p14:creationId xmlns:p14="http://schemas.microsoft.com/office/powerpoint/2010/main" val="199025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343" y="-75311"/>
            <a:ext cx="9428343" cy="69333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4467817" cy="1442557"/>
          </a:xfrm>
          <a:effectLst>
            <a:outerShdw blurRad="63500" dist="35921" dir="2700000" algn="ctr" rotWithShape="0">
              <a:schemeClr val="tx2">
                <a:alpha val="74998"/>
              </a:schemeClr>
            </a:outerShdw>
          </a:effectLst>
        </p:spPr>
        <p:txBody>
          <a:bodyPr anchor="ctr"/>
          <a:lstStyle/>
          <a:p>
            <a:pPr algn="l">
              <a:defRPr/>
            </a:pPr>
            <a:r>
              <a:rPr lang="en-US" sz="7200" b="1" dirty="0">
                <a:effectLst>
                  <a:glow rad="127000">
                    <a:schemeClr val="tx1"/>
                  </a:glow>
                </a:effectLst>
                <a:latin typeface="Arial" charset="0"/>
                <a:ea typeface="ＭＳ Ｐゴシック" charset="0"/>
                <a:cs typeface="ＭＳ Ｐゴシック" charset="0"/>
              </a:rPr>
              <a:t>Israel </a:t>
            </a:r>
            <a:br>
              <a:rPr lang="en-US" sz="6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(AD 67-68)</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991185" y="2978595"/>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4693201" y="2835955"/>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1" name="Right Arrow 10"/>
          <p:cNvSpPr/>
          <p:nvPr/>
        </p:nvSpPr>
        <p:spPr bwMode="auto">
          <a:xfrm rot="1381308">
            <a:off x="3734910" y="257022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2" name="Right Arrow 11"/>
          <p:cNvSpPr/>
          <p:nvPr/>
        </p:nvSpPr>
        <p:spPr bwMode="auto">
          <a:xfrm rot="4036888">
            <a:off x="3884484" y="1956078"/>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3" name="Right Arrow 12"/>
          <p:cNvSpPr/>
          <p:nvPr/>
        </p:nvSpPr>
        <p:spPr bwMode="auto">
          <a:xfrm rot="5652466">
            <a:off x="4009187" y="1346083"/>
            <a:ext cx="2171568"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4" name="Right Arrow 13"/>
          <p:cNvSpPr/>
          <p:nvPr/>
        </p:nvSpPr>
        <p:spPr bwMode="auto">
          <a:xfrm rot="7569010">
            <a:off x="4929790" y="2276706"/>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3038147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5105400" y="908050"/>
            <a:ext cx="4038600" cy="5949950"/>
          </a:xfrm>
        </p:spPr>
        <p:txBody>
          <a:bodyPr/>
          <a:lstStyle/>
          <a:p>
            <a:pPr eaLnBrk="1" hangingPunct="1"/>
            <a:r>
              <a:rPr lang="en-US" sz="2800" b="1" dirty="0">
                <a:latin typeface="Arial" charset="0"/>
                <a:ea typeface="ＭＳ Ｐゴシック" charset="0"/>
                <a:cs typeface="Arial" charset="0"/>
              </a:rPr>
              <a:t>Caesarea desecration</a:t>
            </a:r>
          </a:p>
          <a:p>
            <a:pPr eaLnBrk="1" hangingPunct="1"/>
            <a:r>
              <a:rPr lang="en-US" sz="2800" b="1" dirty="0">
                <a:latin typeface="Arial" charset="0"/>
                <a:ea typeface="ＭＳ Ｐゴシック" charset="0"/>
                <a:cs typeface="Arial" charset="0"/>
              </a:rPr>
              <a:t>Jerusalem revolt</a:t>
            </a:r>
          </a:p>
          <a:p>
            <a:pPr eaLnBrk="1" hangingPunct="1"/>
            <a:r>
              <a:rPr lang="en-US" sz="2800" b="1" dirty="0">
                <a:latin typeface="Arial" charset="0"/>
                <a:ea typeface="ＭＳ Ｐゴシック" charset="0"/>
                <a:cs typeface="Arial" charset="0"/>
              </a:rPr>
              <a:t>Temple sacrifice for Nero stopped</a:t>
            </a:r>
          </a:p>
          <a:p>
            <a:pPr eaLnBrk="1" hangingPunct="1"/>
            <a:r>
              <a:rPr lang="en-US" sz="2800" b="1" dirty="0">
                <a:latin typeface="Arial" charset="0"/>
                <a:ea typeface="ＭＳ Ｐゴシック" charset="0"/>
                <a:cs typeface="Arial" charset="0"/>
              </a:rPr>
              <a:t>Rome sent Vespasian</a:t>
            </a:r>
          </a:p>
          <a:p>
            <a:pPr eaLnBrk="1" hangingPunct="1"/>
            <a:r>
              <a:rPr lang="en-US" sz="2800" b="1" dirty="0">
                <a:latin typeface="Arial" charset="0"/>
                <a:ea typeface="ＭＳ Ｐゴシック" charset="0"/>
                <a:cs typeface="Arial" charset="0"/>
              </a:rPr>
              <a:t>Nero died</a:t>
            </a:r>
          </a:p>
          <a:p>
            <a:pPr eaLnBrk="1" hangingPunct="1"/>
            <a:r>
              <a:rPr lang="en-US" sz="2800" b="1" dirty="0">
                <a:latin typeface="Arial" charset="0"/>
                <a:ea typeface="ＭＳ Ｐゴシック" charset="0"/>
                <a:cs typeface="Arial" charset="0"/>
              </a:rPr>
              <a:t>Siege of Jerusalem by Titus (April-Sept. 70)</a:t>
            </a:r>
          </a:p>
        </p:txBody>
      </p:sp>
      <p:sp>
        <p:nvSpPr>
          <p:cNvPr id="260098" name="Text Box 3"/>
          <p:cNvSpPr txBox="1">
            <a:spLocks noChangeArrowheads="1"/>
          </p:cNvSpPr>
          <p:nvPr/>
        </p:nvSpPr>
        <p:spPr bwMode="auto">
          <a:xfrm>
            <a:off x="8316913" y="44450"/>
            <a:ext cx="696912" cy="461963"/>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257</a:t>
            </a:r>
            <a:endPar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pic>
        <p:nvPicPr>
          <p:cNvPr id="380932" name="Picture 4"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5" name="Picture 5" descr="Ner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181600"/>
            <a:ext cx="12382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6" name="Rectangle 6"/>
          <p:cNvSpPr>
            <a:spLocks noGrp="1" noRot="1" noChangeArrowheads="1"/>
          </p:cNvSpPr>
          <p:nvPr>
            <p:ph type="title"/>
          </p:nvPr>
        </p:nvSpPr>
        <p:spPr>
          <a:xfrm>
            <a:off x="0" y="0"/>
            <a:ext cx="8305800" cy="762000"/>
          </a:xfrm>
          <a:solidFill>
            <a:schemeClr val="bg2"/>
          </a:solidFill>
        </p:spPr>
        <p:txBody>
          <a:bodyPr/>
          <a:lstStyle/>
          <a:p>
            <a:pPr eaLnBrk="1" hangingPunct="1"/>
            <a:r>
              <a:rPr lang="en-US" dirty="0">
                <a:effectLst/>
                <a:latin typeface="Arial" charset="0"/>
                <a:ea typeface="ＭＳ Ｐゴシック" charset="0"/>
                <a:cs typeface="Arial" charset="0"/>
              </a:rPr>
              <a:t>The Jewish War (AD 66-73)</a:t>
            </a:r>
          </a:p>
        </p:txBody>
      </p:sp>
    </p:spTree>
    <p:extLst>
      <p:ext uri="{BB962C8B-B14F-4D97-AF65-F5344CB8AC3E}">
        <p14:creationId xmlns:p14="http://schemas.microsoft.com/office/powerpoint/2010/main" val="4286747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anim calcmode="lin" valueType="num">
                                      <p:cBhvr>
                                        <p:cTn id="7" dur="500" fill="hold"/>
                                        <p:tgtEl>
                                          <p:spTgt spid="66562">
                                            <p:txEl>
                                              <p:pRg st="0" end="0"/>
                                            </p:txEl>
                                          </p:spTgt>
                                        </p:tgtEl>
                                        <p:attrNameLst>
                                          <p:attrName>ppt_w</p:attrName>
                                        </p:attrNameLst>
                                      </p:cBhvr>
                                      <p:tavLst>
                                        <p:tav tm="0">
                                          <p:val>
                                            <p:strVal val="#ppt_w*2.5"/>
                                          </p:val>
                                        </p:tav>
                                        <p:tav tm="100000">
                                          <p:val>
                                            <p:strVal val="#ppt_w"/>
                                          </p:val>
                                        </p:tav>
                                      </p:tavLst>
                                    </p:anim>
                                    <p:anim calcmode="lin" valueType="num">
                                      <p:cBhvr>
                                        <p:cTn id="8" dur="500" fill="hold"/>
                                        <p:tgtEl>
                                          <p:spTgt spid="66562">
                                            <p:txEl>
                                              <p:pRg st="0" end="0"/>
                                            </p:txEl>
                                          </p:spTgt>
                                        </p:tgtEl>
                                        <p:attrNameLst>
                                          <p:attrName>ppt_h</p:attrName>
                                        </p:attrNameLst>
                                      </p:cBhvr>
                                      <p:tavLst>
                                        <p:tav tm="0">
                                          <p:val>
                                            <p:strVal val="#ppt_h*0.01"/>
                                          </p:val>
                                        </p:tav>
                                        <p:tav tm="100000">
                                          <p:val>
                                            <p:strVal val="#ppt_h"/>
                                          </p:val>
                                        </p:tav>
                                      </p:tavLst>
                                    </p:anim>
                                    <p:anim calcmode="lin" valueType="num">
                                      <p:cBhvr>
                                        <p:cTn id="9" dur="500" fill="hold"/>
                                        <p:tgtEl>
                                          <p:spTgt spid="66562">
                                            <p:txEl>
                                              <p:pRg st="0" end="0"/>
                                            </p:txEl>
                                          </p:spTgt>
                                        </p:tgtEl>
                                        <p:attrNameLst>
                                          <p:attrName>ppt_x</p:attrName>
                                        </p:attrNameLst>
                                      </p:cBhvr>
                                      <p:tavLst>
                                        <p:tav tm="0">
                                          <p:val>
                                            <p:strVal val="#ppt_x"/>
                                          </p:val>
                                        </p:tav>
                                        <p:tav tm="100000">
                                          <p:val>
                                            <p:strVal val="#ppt_x"/>
                                          </p:val>
                                        </p:tav>
                                      </p:tavLst>
                                    </p:anim>
                                    <p:anim calcmode="lin" valueType="num">
                                      <p:cBhvr>
                                        <p:cTn id="10" dur="500" fill="hold"/>
                                        <p:tgtEl>
                                          <p:spTgt spid="66562">
                                            <p:txEl>
                                              <p:pRg st="0" end="0"/>
                                            </p:txEl>
                                          </p:spTgt>
                                        </p:tgtEl>
                                        <p:attrNameLst>
                                          <p:attrName>ppt_y</p:attrName>
                                        </p:attrNameLst>
                                      </p:cBhvr>
                                      <p:tavLst>
                                        <p:tav tm="0">
                                          <p:val>
                                            <p:strVal val="#ppt_h+1"/>
                                          </p:val>
                                        </p:tav>
                                        <p:tav tm="100000">
                                          <p:val>
                                            <p:strVal val="#ppt_y"/>
                                          </p:val>
                                        </p:tav>
                                      </p:tavLst>
                                    </p:anim>
                                    <p:animEffect transition="in" filter="fade">
                                      <p:cBhvr>
                                        <p:cTn id="11" dur="500"/>
                                        <p:tgtEl>
                                          <p:spTgt spid="6656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66562">
                                            <p:txEl>
                                              <p:pRg st="1" end="1"/>
                                            </p:txEl>
                                          </p:spTgt>
                                        </p:tgtEl>
                                        <p:attrNameLst>
                                          <p:attrName>style.visibility</p:attrName>
                                        </p:attrNameLst>
                                      </p:cBhvr>
                                      <p:to>
                                        <p:strVal val="visible"/>
                                      </p:to>
                                    </p:set>
                                    <p:anim calcmode="lin" valueType="num">
                                      <p:cBhvr>
                                        <p:cTn id="16" dur="500" fill="hold"/>
                                        <p:tgtEl>
                                          <p:spTgt spid="66562">
                                            <p:txEl>
                                              <p:pRg st="1" end="1"/>
                                            </p:txEl>
                                          </p:spTgt>
                                        </p:tgtEl>
                                        <p:attrNameLst>
                                          <p:attrName>ppt_w</p:attrName>
                                        </p:attrNameLst>
                                      </p:cBhvr>
                                      <p:tavLst>
                                        <p:tav tm="0">
                                          <p:val>
                                            <p:strVal val="#ppt_w*2.5"/>
                                          </p:val>
                                        </p:tav>
                                        <p:tav tm="100000">
                                          <p:val>
                                            <p:strVal val="#ppt_w"/>
                                          </p:val>
                                        </p:tav>
                                      </p:tavLst>
                                    </p:anim>
                                    <p:anim calcmode="lin" valueType="num">
                                      <p:cBhvr>
                                        <p:cTn id="17" dur="500" fill="hold"/>
                                        <p:tgtEl>
                                          <p:spTgt spid="66562">
                                            <p:txEl>
                                              <p:pRg st="1" end="1"/>
                                            </p:txEl>
                                          </p:spTgt>
                                        </p:tgtEl>
                                        <p:attrNameLst>
                                          <p:attrName>ppt_h</p:attrName>
                                        </p:attrNameLst>
                                      </p:cBhvr>
                                      <p:tavLst>
                                        <p:tav tm="0">
                                          <p:val>
                                            <p:strVal val="#ppt_h*0.01"/>
                                          </p:val>
                                        </p:tav>
                                        <p:tav tm="100000">
                                          <p:val>
                                            <p:strVal val="#ppt_h"/>
                                          </p:val>
                                        </p:tav>
                                      </p:tavLst>
                                    </p:anim>
                                    <p:anim calcmode="lin" valueType="num">
                                      <p:cBhvr>
                                        <p:cTn id="18" dur="500" fill="hold"/>
                                        <p:tgtEl>
                                          <p:spTgt spid="66562">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66562">
                                            <p:txEl>
                                              <p:pRg st="1" end="1"/>
                                            </p:txEl>
                                          </p:spTgt>
                                        </p:tgtEl>
                                        <p:attrNameLst>
                                          <p:attrName>ppt_y</p:attrName>
                                        </p:attrNameLst>
                                      </p:cBhvr>
                                      <p:tavLst>
                                        <p:tav tm="0">
                                          <p:val>
                                            <p:strVal val="#ppt_h+1"/>
                                          </p:val>
                                        </p:tav>
                                        <p:tav tm="100000">
                                          <p:val>
                                            <p:strVal val="#ppt_y"/>
                                          </p:val>
                                        </p:tav>
                                      </p:tavLst>
                                    </p:anim>
                                    <p:animEffect transition="in" filter="fade">
                                      <p:cBhvr>
                                        <p:cTn id="20" dur="500"/>
                                        <p:tgtEl>
                                          <p:spTgt spid="6656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8" presetClass="entr" presetSubtype="0" accel="100000" fill="hold" nodeType="clickEffect">
                                  <p:stCondLst>
                                    <p:cond delay="0"/>
                                  </p:stCondLst>
                                  <p:childTnLst>
                                    <p:set>
                                      <p:cBhvr>
                                        <p:cTn id="24" dur="1" fill="hold">
                                          <p:stCondLst>
                                            <p:cond delay="0"/>
                                          </p:stCondLst>
                                        </p:cTn>
                                        <p:tgtEl>
                                          <p:spTgt spid="66562">
                                            <p:txEl>
                                              <p:pRg st="2" end="2"/>
                                            </p:txEl>
                                          </p:spTgt>
                                        </p:tgtEl>
                                        <p:attrNameLst>
                                          <p:attrName>style.visibility</p:attrName>
                                        </p:attrNameLst>
                                      </p:cBhvr>
                                      <p:to>
                                        <p:strVal val="visible"/>
                                      </p:to>
                                    </p:set>
                                    <p:anim calcmode="lin" valueType="num">
                                      <p:cBhvr>
                                        <p:cTn id="25" dur="500" fill="hold"/>
                                        <p:tgtEl>
                                          <p:spTgt spid="66562">
                                            <p:txEl>
                                              <p:pRg st="2" end="2"/>
                                            </p:txEl>
                                          </p:spTgt>
                                        </p:tgtEl>
                                        <p:attrNameLst>
                                          <p:attrName>ppt_w</p:attrName>
                                        </p:attrNameLst>
                                      </p:cBhvr>
                                      <p:tavLst>
                                        <p:tav tm="0">
                                          <p:val>
                                            <p:strVal val="#ppt_w*2.5"/>
                                          </p:val>
                                        </p:tav>
                                        <p:tav tm="100000">
                                          <p:val>
                                            <p:strVal val="#ppt_w"/>
                                          </p:val>
                                        </p:tav>
                                      </p:tavLst>
                                    </p:anim>
                                    <p:anim calcmode="lin" valueType="num">
                                      <p:cBhvr>
                                        <p:cTn id="26" dur="500" fill="hold"/>
                                        <p:tgtEl>
                                          <p:spTgt spid="66562">
                                            <p:txEl>
                                              <p:pRg st="2" end="2"/>
                                            </p:txEl>
                                          </p:spTgt>
                                        </p:tgtEl>
                                        <p:attrNameLst>
                                          <p:attrName>ppt_h</p:attrName>
                                        </p:attrNameLst>
                                      </p:cBhvr>
                                      <p:tavLst>
                                        <p:tav tm="0">
                                          <p:val>
                                            <p:strVal val="#ppt_h*0.01"/>
                                          </p:val>
                                        </p:tav>
                                        <p:tav tm="100000">
                                          <p:val>
                                            <p:strVal val="#ppt_h"/>
                                          </p:val>
                                        </p:tav>
                                      </p:tavLst>
                                    </p:anim>
                                    <p:anim calcmode="lin" valueType="num">
                                      <p:cBhvr>
                                        <p:cTn id="27" dur="500" fill="hold"/>
                                        <p:tgtEl>
                                          <p:spTgt spid="66562">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66562">
                                            <p:txEl>
                                              <p:pRg st="2" end="2"/>
                                            </p:txEl>
                                          </p:spTgt>
                                        </p:tgtEl>
                                        <p:attrNameLst>
                                          <p:attrName>ppt_y</p:attrName>
                                        </p:attrNameLst>
                                      </p:cBhvr>
                                      <p:tavLst>
                                        <p:tav tm="0">
                                          <p:val>
                                            <p:strVal val="#ppt_h+1"/>
                                          </p:val>
                                        </p:tav>
                                        <p:tav tm="100000">
                                          <p:val>
                                            <p:strVal val="#ppt_y"/>
                                          </p:val>
                                        </p:tav>
                                      </p:tavLst>
                                    </p:anim>
                                    <p:animEffect transition="in" filter="fade">
                                      <p:cBhvr>
                                        <p:cTn id="29" dur="500"/>
                                        <p:tgtEl>
                                          <p:spTgt spid="66562">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8" presetClass="entr" presetSubtype="0" accel="100000" fill="hold" nodeType="clickEffect">
                                  <p:stCondLst>
                                    <p:cond delay="0"/>
                                  </p:stCondLst>
                                  <p:childTnLst>
                                    <p:set>
                                      <p:cBhvr>
                                        <p:cTn id="33" dur="1" fill="hold">
                                          <p:stCondLst>
                                            <p:cond delay="0"/>
                                          </p:stCondLst>
                                        </p:cTn>
                                        <p:tgtEl>
                                          <p:spTgt spid="66562">
                                            <p:txEl>
                                              <p:pRg st="3" end="3"/>
                                            </p:txEl>
                                          </p:spTgt>
                                        </p:tgtEl>
                                        <p:attrNameLst>
                                          <p:attrName>style.visibility</p:attrName>
                                        </p:attrNameLst>
                                      </p:cBhvr>
                                      <p:to>
                                        <p:strVal val="visible"/>
                                      </p:to>
                                    </p:set>
                                    <p:anim calcmode="lin" valueType="num">
                                      <p:cBhvr>
                                        <p:cTn id="34" dur="500" fill="hold"/>
                                        <p:tgtEl>
                                          <p:spTgt spid="66562">
                                            <p:txEl>
                                              <p:pRg st="3" end="3"/>
                                            </p:txEl>
                                          </p:spTgt>
                                        </p:tgtEl>
                                        <p:attrNameLst>
                                          <p:attrName>ppt_w</p:attrName>
                                        </p:attrNameLst>
                                      </p:cBhvr>
                                      <p:tavLst>
                                        <p:tav tm="0">
                                          <p:val>
                                            <p:strVal val="#ppt_w*2.5"/>
                                          </p:val>
                                        </p:tav>
                                        <p:tav tm="100000">
                                          <p:val>
                                            <p:strVal val="#ppt_w"/>
                                          </p:val>
                                        </p:tav>
                                      </p:tavLst>
                                    </p:anim>
                                    <p:anim calcmode="lin" valueType="num">
                                      <p:cBhvr>
                                        <p:cTn id="35" dur="500" fill="hold"/>
                                        <p:tgtEl>
                                          <p:spTgt spid="66562">
                                            <p:txEl>
                                              <p:pRg st="3" end="3"/>
                                            </p:txEl>
                                          </p:spTgt>
                                        </p:tgtEl>
                                        <p:attrNameLst>
                                          <p:attrName>ppt_h</p:attrName>
                                        </p:attrNameLst>
                                      </p:cBhvr>
                                      <p:tavLst>
                                        <p:tav tm="0">
                                          <p:val>
                                            <p:strVal val="#ppt_h*0.01"/>
                                          </p:val>
                                        </p:tav>
                                        <p:tav tm="100000">
                                          <p:val>
                                            <p:strVal val="#ppt_h"/>
                                          </p:val>
                                        </p:tav>
                                      </p:tavLst>
                                    </p:anim>
                                    <p:anim calcmode="lin" valueType="num">
                                      <p:cBhvr>
                                        <p:cTn id="36" dur="500" fill="hold"/>
                                        <p:tgtEl>
                                          <p:spTgt spid="66562">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66562">
                                            <p:txEl>
                                              <p:pRg st="3" end="3"/>
                                            </p:txEl>
                                          </p:spTgt>
                                        </p:tgtEl>
                                        <p:attrNameLst>
                                          <p:attrName>ppt_y</p:attrName>
                                        </p:attrNameLst>
                                      </p:cBhvr>
                                      <p:tavLst>
                                        <p:tav tm="0">
                                          <p:val>
                                            <p:strVal val="#ppt_h+1"/>
                                          </p:val>
                                        </p:tav>
                                        <p:tav tm="100000">
                                          <p:val>
                                            <p:strVal val="#ppt_y"/>
                                          </p:val>
                                        </p:tav>
                                      </p:tavLst>
                                    </p:anim>
                                    <p:animEffect transition="in" filter="fade">
                                      <p:cBhvr>
                                        <p:cTn id="38" dur="500"/>
                                        <p:tgtEl>
                                          <p:spTgt spid="66562">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8" presetClass="entr" presetSubtype="0" accel="100000" fill="hold" nodeType="clickEffect">
                                  <p:stCondLst>
                                    <p:cond delay="0"/>
                                  </p:stCondLst>
                                  <p:childTnLst>
                                    <p:set>
                                      <p:cBhvr>
                                        <p:cTn id="42" dur="1" fill="hold">
                                          <p:stCondLst>
                                            <p:cond delay="0"/>
                                          </p:stCondLst>
                                        </p:cTn>
                                        <p:tgtEl>
                                          <p:spTgt spid="66562">
                                            <p:txEl>
                                              <p:pRg st="4" end="4"/>
                                            </p:txEl>
                                          </p:spTgt>
                                        </p:tgtEl>
                                        <p:attrNameLst>
                                          <p:attrName>style.visibility</p:attrName>
                                        </p:attrNameLst>
                                      </p:cBhvr>
                                      <p:to>
                                        <p:strVal val="visible"/>
                                      </p:to>
                                    </p:set>
                                    <p:anim calcmode="lin" valueType="num">
                                      <p:cBhvr>
                                        <p:cTn id="43" dur="500" fill="hold"/>
                                        <p:tgtEl>
                                          <p:spTgt spid="66562">
                                            <p:txEl>
                                              <p:pRg st="4" end="4"/>
                                            </p:txEl>
                                          </p:spTgt>
                                        </p:tgtEl>
                                        <p:attrNameLst>
                                          <p:attrName>ppt_w</p:attrName>
                                        </p:attrNameLst>
                                      </p:cBhvr>
                                      <p:tavLst>
                                        <p:tav tm="0">
                                          <p:val>
                                            <p:strVal val="#ppt_w*2.5"/>
                                          </p:val>
                                        </p:tav>
                                        <p:tav tm="100000">
                                          <p:val>
                                            <p:strVal val="#ppt_w"/>
                                          </p:val>
                                        </p:tav>
                                      </p:tavLst>
                                    </p:anim>
                                    <p:anim calcmode="lin" valueType="num">
                                      <p:cBhvr>
                                        <p:cTn id="44" dur="500" fill="hold"/>
                                        <p:tgtEl>
                                          <p:spTgt spid="66562">
                                            <p:txEl>
                                              <p:pRg st="4" end="4"/>
                                            </p:txEl>
                                          </p:spTgt>
                                        </p:tgtEl>
                                        <p:attrNameLst>
                                          <p:attrName>ppt_h</p:attrName>
                                        </p:attrNameLst>
                                      </p:cBhvr>
                                      <p:tavLst>
                                        <p:tav tm="0">
                                          <p:val>
                                            <p:strVal val="#ppt_h*0.01"/>
                                          </p:val>
                                        </p:tav>
                                        <p:tav tm="100000">
                                          <p:val>
                                            <p:strVal val="#ppt_h"/>
                                          </p:val>
                                        </p:tav>
                                      </p:tavLst>
                                    </p:anim>
                                    <p:anim calcmode="lin" valueType="num">
                                      <p:cBhvr>
                                        <p:cTn id="45" dur="500" fill="hold"/>
                                        <p:tgtEl>
                                          <p:spTgt spid="66562">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66562">
                                            <p:txEl>
                                              <p:pRg st="4" end="4"/>
                                            </p:txEl>
                                          </p:spTgt>
                                        </p:tgtEl>
                                        <p:attrNameLst>
                                          <p:attrName>ppt_y</p:attrName>
                                        </p:attrNameLst>
                                      </p:cBhvr>
                                      <p:tavLst>
                                        <p:tav tm="0">
                                          <p:val>
                                            <p:strVal val="#ppt_h+1"/>
                                          </p:val>
                                        </p:tav>
                                        <p:tav tm="100000">
                                          <p:val>
                                            <p:strVal val="#ppt_y"/>
                                          </p:val>
                                        </p:tav>
                                      </p:tavLst>
                                    </p:anim>
                                    <p:animEffect transition="in" filter="fade">
                                      <p:cBhvr>
                                        <p:cTn id="47" dur="500"/>
                                        <p:tgtEl>
                                          <p:spTgt spid="66562">
                                            <p:txEl>
                                              <p:pRg st="4" end="4"/>
                                            </p:txEl>
                                          </p:spTgt>
                                        </p:tgtEl>
                                      </p:cBhvr>
                                    </p:animEffect>
                                  </p:childTnLst>
                                </p:cTn>
                              </p:par>
                            </p:childTnLst>
                          </p:cTn>
                        </p:par>
                        <p:par>
                          <p:cTn id="48" fill="hold" nodeType="withGroup">
                            <p:stCondLst>
                              <p:cond delay="500"/>
                            </p:stCondLst>
                            <p:childTnLst>
                              <p:par>
                                <p:cTn id="49" presetID="15" presetClass="entr" presetSubtype="0" fill="hold" nodeType="afterEffect">
                                  <p:stCondLst>
                                    <p:cond delay="0"/>
                                  </p:stCondLst>
                                  <p:childTnLst>
                                    <p:set>
                                      <p:cBhvr>
                                        <p:cTn id="50" dur="1" fill="hold">
                                          <p:stCondLst>
                                            <p:cond delay="0"/>
                                          </p:stCondLst>
                                        </p:cTn>
                                        <p:tgtEl>
                                          <p:spTgt spid="66565"/>
                                        </p:tgtEl>
                                        <p:attrNameLst>
                                          <p:attrName>style.visibility</p:attrName>
                                        </p:attrNameLst>
                                      </p:cBhvr>
                                      <p:to>
                                        <p:strVal val="visible"/>
                                      </p:to>
                                    </p:set>
                                    <p:anim calcmode="lin" valueType="num">
                                      <p:cBhvr>
                                        <p:cTn id="51" dur="3000" fill="hold"/>
                                        <p:tgtEl>
                                          <p:spTgt spid="66565"/>
                                        </p:tgtEl>
                                        <p:attrNameLst>
                                          <p:attrName>ppt_w</p:attrName>
                                        </p:attrNameLst>
                                      </p:cBhvr>
                                      <p:tavLst>
                                        <p:tav tm="0">
                                          <p:val>
                                            <p:fltVal val="0"/>
                                          </p:val>
                                        </p:tav>
                                        <p:tav tm="100000">
                                          <p:val>
                                            <p:strVal val="#ppt_w"/>
                                          </p:val>
                                        </p:tav>
                                      </p:tavLst>
                                    </p:anim>
                                    <p:anim calcmode="lin" valueType="num">
                                      <p:cBhvr>
                                        <p:cTn id="52" dur="3000" fill="hold"/>
                                        <p:tgtEl>
                                          <p:spTgt spid="66565"/>
                                        </p:tgtEl>
                                        <p:attrNameLst>
                                          <p:attrName>ppt_h</p:attrName>
                                        </p:attrNameLst>
                                      </p:cBhvr>
                                      <p:tavLst>
                                        <p:tav tm="0">
                                          <p:val>
                                            <p:fltVal val="0"/>
                                          </p:val>
                                        </p:tav>
                                        <p:tav tm="100000">
                                          <p:val>
                                            <p:strVal val="#ppt_h"/>
                                          </p:val>
                                        </p:tav>
                                      </p:tavLst>
                                    </p:anim>
                                    <p:anim calcmode="lin" valueType="num">
                                      <p:cBhvr>
                                        <p:cTn id="53" dur="3000" fill="hold"/>
                                        <p:tgtEl>
                                          <p:spTgt spid="66565"/>
                                        </p:tgtEl>
                                        <p:attrNameLst>
                                          <p:attrName>ppt_x</p:attrName>
                                        </p:attrNameLst>
                                      </p:cBhvr>
                                      <p:tavLst>
                                        <p:tav tm="0" fmla="#ppt_x+(cos(-2*pi*(1-$))*-#ppt_x-sin(-2*pi*(1-$))*(1-#ppt_y))*(1-$)">
                                          <p:val>
                                            <p:fltVal val="0"/>
                                          </p:val>
                                        </p:tav>
                                        <p:tav tm="100000">
                                          <p:val>
                                            <p:fltVal val="1"/>
                                          </p:val>
                                        </p:tav>
                                      </p:tavLst>
                                    </p:anim>
                                    <p:anim calcmode="lin" valueType="num">
                                      <p:cBhvr>
                                        <p:cTn id="54" dur="3000" fill="hold"/>
                                        <p:tgtEl>
                                          <p:spTgt spid="66565"/>
                                        </p:tgtEl>
                                        <p:attrNameLst>
                                          <p:attrName>ppt_y</p:attrName>
                                        </p:attrNameLst>
                                      </p:cBhvr>
                                      <p:tavLst>
                                        <p:tav tm="0" fmla="#ppt_y+(sin(-2*pi*(1-$))*-#ppt_x+cos(-2*pi*(1-$))*(1-#ppt_y))*(1-$)">
                                          <p:val>
                                            <p:fltVal val="0"/>
                                          </p:val>
                                        </p:tav>
                                        <p:tav tm="100000">
                                          <p:val>
                                            <p:fltVal val="1"/>
                                          </p:val>
                                        </p:tav>
                                      </p:tavLst>
                                    </p:anim>
                                  </p:childTnLst>
                                </p:cTn>
                              </p:par>
                              <p:par>
                                <p:cTn id="55" presetID="0" presetClass="path" presetSubtype="0" accel="50000" decel="50000" fill="hold" nodeType="withEffect">
                                  <p:stCondLst>
                                    <p:cond delay="0"/>
                                  </p:stCondLst>
                                  <p:childTnLst>
                                    <p:animMotion origin="layout" path="M -3.05556E-6 -2.35226E-6 C 0.06337 -0.00301 0.0408 0.00163 0.07917 -0.01506 C 0.08108 -0.01668 0.08281 -0.019 0.0849 -0.02016 C 0.08854 -0.02224 0.09618 -0.02526 0.09618 -0.02526 C 0.10243 -0.02433 0.10903 -0.02526 0.11511 -0.02271 C 0.11945 -0.02085 0.12639 -0.01274 0.12639 -0.01274 C 0.12969 -0.00602 0.13004 -0.00347 0.13577 -2.35226E-6 C 0.13941 0.00209 0.14722 0.0051 0.14722 0.0051 C 0.15278 0.00417 0.15868 0.0051 0.16406 0.00255 C 0.1658 0.00163 0.17136 -0.01437 0.1717 -0.01506 C 0.17448 -0.0197 0.17813 -0.0234 0.18108 -0.02781 C 0.18264 -0.03012 0.18368 -0.03267 0.1849 -0.03522 C 0.18611 -0.04032 0.19097 -0.04611 0.18872 -0.05052 C 0.18195 -0.0635 0.17379 -0.07439 0.16406 -0.08319 C 0.15729 -0.0971 0.16268 -0.08389 0.15851 -0.10591 C 0.1559 -0.11981 0.15156 -0.12978 0.14531 -0.14113 C 0.14132 -0.15643 0.14688 -0.14136 0.13403 -0.15365 C 0.13212 -0.1555 0.13229 -0.16014 0.13021 -0.16129 C 0.12552 -0.16384 0.12014 -0.16292 0.11511 -0.16384 C 0.09497 -0.16778 0.07518 -0.17172 0.05469 -0.17381 C 0.03941 -0.17729 0.03594 -0.17729 0.02639 -0.19397 C 0.01788 -0.22781 0.00573 -0.2438 0.02083 -0.28968 C 0.02952 -0.3161 0.06129 -0.33233 0.08108 -0.34252 C 0.10347 -0.33881 0.11563 -0.34206 0.1283 -0.31749 C 0.13073 -0.30428 0.13559 -0.29223 0.13958 -0.27972 C 0.14254 -0.27068 0.14288 -0.2628 0.14722 -0.25446 C 0.14531 -0.2234 0.14514 -0.19212 0.14149 -0.16129 C 0.13993 -0.14808 0.12136 -0.1161 0.11511 -0.10591 C 0.11146 -0.09339 0.10747 -0.08621 0.10573 -0.073 C 0.10833 -0.05492 0.10816 -0.05956 0.12083 -0.05538 C 0.1566 -0.05631 0.19254 -0.05793 0.2283 -0.05793 C 0.23646 -0.05793 0.24844 -0.06465 0.25278 -0.05538 C 0.25886 -0.04264 0.2533 -0.02503 0.25087 -0.01019 C 0.24809 0.00649 0.225 0.05284 0.2132 0.06281 C 0.20469 0.07996 0.21563 0.06026 0.2 0.0781 C 0.19827 0.07996 0.19792 0.08343 0.19618 0.08552 C 0.19271 0.08946 0.1849 0.09572 0.1849 0.09572 C 0.18281 0.09966 0.17917 0.10545 0.17917 0.11078 C 0.17917 0.11866 0.18403 0.13187 0.19063 0.13349 C 0.19861 0.13558 0.20695 0.13511 0.21511 0.13604 C 0.21962 0.13813 0.22292 0.13882 0.22639 0.14346 C 0.23021 0.14855 0.23333 0.15968 0.23577 0.16617 C 0.23663 0.16849 0.23646 0.17173 0.23768 0.17382 C 0.23906 0.17613 0.24149 0.17706 0.2434 0.17868 C 0.25035 0.19351 0.25486 0.21136 0.26597 0.22156 C 0.26823 0.23036 0.26649 0.22735 0.26979 0.23175 " pathEditMode="relative" ptsTypes="fffffffffffffffffffffffffffffffffffffffffffffA">
                                      <p:cBhvr>
                                        <p:cTn id="56" dur="3000" fill="hold"/>
                                        <p:tgtEl>
                                          <p:spTgt spid="66565"/>
                                        </p:tgtEl>
                                        <p:attrNameLst>
                                          <p:attrName>ppt_x</p:attrName>
                                          <p:attrName>ppt_y</p:attrName>
                                        </p:attrNameLst>
                                      </p:cBhvr>
                                    </p:animMotion>
                                  </p:childTnLst>
                                </p:cTn>
                              </p:par>
                            </p:childTnLst>
                          </p:cTn>
                        </p:par>
                      </p:childTnLst>
                    </p:cTn>
                  </p:par>
                  <p:par>
                    <p:cTn id="57" fill="hold" nodeType="clickPar">
                      <p:stCondLst>
                        <p:cond delay="indefinite"/>
                      </p:stCondLst>
                      <p:childTnLst>
                        <p:par>
                          <p:cTn id="58" fill="hold" nodeType="withGroup">
                            <p:stCondLst>
                              <p:cond delay="0"/>
                            </p:stCondLst>
                            <p:childTnLst>
                              <p:par>
                                <p:cTn id="59" presetID="58" presetClass="entr" presetSubtype="0" accel="100000" fill="hold" nodeType="clickEffect">
                                  <p:stCondLst>
                                    <p:cond delay="0"/>
                                  </p:stCondLst>
                                  <p:childTnLst>
                                    <p:set>
                                      <p:cBhvr>
                                        <p:cTn id="60" dur="1" fill="hold">
                                          <p:stCondLst>
                                            <p:cond delay="0"/>
                                          </p:stCondLst>
                                        </p:cTn>
                                        <p:tgtEl>
                                          <p:spTgt spid="66562">
                                            <p:txEl>
                                              <p:pRg st="5" end="5"/>
                                            </p:txEl>
                                          </p:spTgt>
                                        </p:tgtEl>
                                        <p:attrNameLst>
                                          <p:attrName>style.visibility</p:attrName>
                                        </p:attrNameLst>
                                      </p:cBhvr>
                                      <p:to>
                                        <p:strVal val="visible"/>
                                      </p:to>
                                    </p:set>
                                    <p:anim calcmode="lin" valueType="num">
                                      <p:cBhvr>
                                        <p:cTn id="61" dur="500" fill="hold"/>
                                        <p:tgtEl>
                                          <p:spTgt spid="66562">
                                            <p:txEl>
                                              <p:pRg st="5" end="5"/>
                                            </p:txEl>
                                          </p:spTgt>
                                        </p:tgtEl>
                                        <p:attrNameLst>
                                          <p:attrName>ppt_w</p:attrName>
                                        </p:attrNameLst>
                                      </p:cBhvr>
                                      <p:tavLst>
                                        <p:tav tm="0">
                                          <p:val>
                                            <p:strVal val="#ppt_w*2.5"/>
                                          </p:val>
                                        </p:tav>
                                        <p:tav tm="100000">
                                          <p:val>
                                            <p:strVal val="#ppt_w"/>
                                          </p:val>
                                        </p:tav>
                                      </p:tavLst>
                                    </p:anim>
                                    <p:anim calcmode="lin" valueType="num">
                                      <p:cBhvr>
                                        <p:cTn id="62" dur="500" fill="hold"/>
                                        <p:tgtEl>
                                          <p:spTgt spid="66562">
                                            <p:txEl>
                                              <p:pRg st="5" end="5"/>
                                            </p:txEl>
                                          </p:spTgt>
                                        </p:tgtEl>
                                        <p:attrNameLst>
                                          <p:attrName>ppt_h</p:attrName>
                                        </p:attrNameLst>
                                      </p:cBhvr>
                                      <p:tavLst>
                                        <p:tav tm="0">
                                          <p:val>
                                            <p:strVal val="#ppt_h*0.01"/>
                                          </p:val>
                                        </p:tav>
                                        <p:tav tm="100000">
                                          <p:val>
                                            <p:strVal val="#ppt_h"/>
                                          </p:val>
                                        </p:tav>
                                      </p:tavLst>
                                    </p:anim>
                                    <p:anim calcmode="lin" valueType="num">
                                      <p:cBhvr>
                                        <p:cTn id="63" dur="500" fill="hold"/>
                                        <p:tgtEl>
                                          <p:spTgt spid="66562">
                                            <p:txEl>
                                              <p:pRg st="5" end="5"/>
                                            </p:txEl>
                                          </p:spTgt>
                                        </p:tgtEl>
                                        <p:attrNameLst>
                                          <p:attrName>ppt_x</p:attrName>
                                        </p:attrNameLst>
                                      </p:cBhvr>
                                      <p:tavLst>
                                        <p:tav tm="0">
                                          <p:val>
                                            <p:strVal val="#ppt_x"/>
                                          </p:val>
                                        </p:tav>
                                        <p:tav tm="100000">
                                          <p:val>
                                            <p:strVal val="#ppt_x"/>
                                          </p:val>
                                        </p:tav>
                                      </p:tavLst>
                                    </p:anim>
                                    <p:anim calcmode="lin" valueType="num">
                                      <p:cBhvr>
                                        <p:cTn id="64" dur="500" fill="hold"/>
                                        <p:tgtEl>
                                          <p:spTgt spid="66562">
                                            <p:txEl>
                                              <p:pRg st="5" end="5"/>
                                            </p:txEl>
                                          </p:spTgt>
                                        </p:tgtEl>
                                        <p:attrNameLst>
                                          <p:attrName>ppt_y</p:attrName>
                                        </p:attrNameLst>
                                      </p:cBhvr>
                                      <p:tavLst>
                                        <p:tav tm="0">
                                          <p:val>
                                            <p:strVal val="#ppt_h+1"/>
                                          </p:val>
                                        </p:tav>
                                        <p:tav tm="100000">
                                          <p:val>
                                            <p:strVal val="#ppt_y"/>
                                          </p:val>
                                        </p:tav>
                                      </p:tavLst>
                                    </p:anim>
                                    <p:animEffect transition="in" filter="fade">
                                      <p:cBhvr>
                                        <p:cTn id="65" dur="500"/>
                                        <p:tgtEl>
                                          <p:spTgt spid="665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a:xfrm>
            <a:off x="914400" y="152400"/>
            <a:ext cx="8001000" cy="990600"/>
          </a:xfrm>
        </p:spPr>
        <p:txBody>
          <a:bodyPr/>
          <a:lstStyle/>
          <a:p>
            <a:pPr eaLnBrk="1" hangingPunct="1"/>
            <a:r>
              <a:rPr lang="en-US" sz="4000">
                <a:latin typeface="Arial" charset="0"/>
                <a:ea typeface="ＭＳ Ｐゴシック" charset="0"/>
                <a:cs typeface="Arial" charset="0"/>
              </a:rPr>
              <a:t>Jerusalem Siege Wall (AD 70)</a:t>
            </a: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5775" y="2057400"/>
            <a:ext cx="3578225"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Leen</a:t>
            </a:r>
            <a:r>
              <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&amp; Kathleen </a:t>
            </a:r>
            <a:r>
              <a:rPr kumimoji="0" lang="en-US"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Ritmeyer</a:t>
            </a:r>
            <a:r>
              <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Akeldama</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Potter</a:t>
            </a:r>
            <a:r>
              <a:rPr kumimoji="0" lang="fr-FR"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s Field or High Priest</a:t>
            </a:r>
            <a:r>
              <a:rPr kumimoji="0" lang="fr-FR"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s Tomb?" </a:t>
            </a:r>
            <a:r>
              <a:rPr kumimoji="0" lang="en-US" altLang="ja-JP" sz="1400" b="1" i="1" u="none" strike="noStrike" kern="1200" cap="none" spc="0" normalizeH="0" baseline="0" noProof="0" dirty="0">
                <a:ln>
                  <a:noFill/>
                </a:ln>
                <a:solidFill>
                  <a:srgbClr val="DDDDDD"/>
                </a:solidFill>
                <a:effectLst/>
                <a:uLnTx/>
                <a:uFillTx/>
                <a:latin typeface="Arial" charset="0"/>
                <a:ea typeface="ＭＳ Ｐゴシック" charset="0"/>
                <a:cs typeface="Arial" charset="0"/>
              </a:rPr>
              <a:t>BAR</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20 (Nov/Dec 94): 34</a:t>
            </a:r>
            <a:endPar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endParaRPr>
          </a:p>
        </p:txBody>
      </p:sp>
      <p:grpSp>
        <p:nvGrpSpPr>
          <p:cNvPr id="2" name="Group 8"/>
          <p:cNvGrpSpPr>
            <a:grpSpLocks/>
          </p:cNvGrpSpPr>
          <p:nvPr/>
        </p:nvGrpSpPr>
        <p:grpSpPr bwMode="auto">
          <a:xfrm>
            <a:off x="4191000" y="1763713"/>
            <a:ext cx="4953000" cy="4789487"/>
            <a:chOff x="2640" y="1111"/>
            <a:chExt cx="3120" cy="3017"/>
          </a:xfrm>
        </p:grpSpPr>
        <p:sp>
          <p:nvSpPr>
            <p:cNvPr id="382983" name="Text Box 6"/>
            <p:cNvSpPr txBox="1">
              <a:spLocks noChangeArrowheads="1"/>
            </p:cNvSpPr>
            <p:nvPr/>
          </p:nvSpPr>
          <p:spPr bwMode="auto">
            <a:xfrm>
              <a:off x="3504" y="1111"/>
              <a:ext cx="2256" cy="301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Josephus notes that a siege wall surrounded the entire city, including the tomb of </a:t>
              </a:r>
              <a:r>
                <a:rPr kumimoji="0" lang="en-US" sz="28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Annas</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located among the tombs of </a:t>
              </a:r>
              <a:r>
                <a:rPr kumimoji="0" lang="en-US" sz="28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Akeldama</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This lends support to these being a wealthy burial place (not Potter</a:t>
              </a:r>
              <a:r>
                <a:rPr kumimoji="0" lang="fr-FR" altLang="ja-JP"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 Field).</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82984" name="Oval 7"/>
            <p:cNvSpPr>
              <a:spLocks noChangeArrowheads="1"/>
            </p:cNvSpPr>
            <p:nvPr/>
          </p:nvSpPr>
          <p:spPr bwMode="auto">
            <a:xfrm>
              <a:off x="2640" y="2784"/>
              <a:ext cx="864" cy="624"/>
            </a:xfrm>
            <a:prstGeom prst="ellipse">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96065467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800600" y="274638"/>
            <a:ext cx="3886200" cy="6278562"/>
          </a:xfrm>
        </p:spPr>
        <p:txBody>
          <a:bodyPr/>
          <a:lstStyle/>
          <a:p>
            <a:pPr eaLnBrk="1" hangingPunct="1"/>
            <a:r>
              <a:rPr lang="en-US" b="1" dirty="0">
                <a:solidFill>
                  <a:schemeClr val="bg1"/>
                </a:solidFill>
                <a:latin typeface="Arial" charset="0"/>
                <a:ea typeface="ＭＳ Ｐゴシック" charset="0"/>
                <a:cs typeface="ＭＳ Ｐゴシック" charset="0"/>
              </a:rPr>
              <a:t>The Temple Sanctuary</a:t>
            </a:r>
          </a:p>
        </p:txBody>
      </p:sp>
      <p:pic>
        <p:nvPicPr>
          <p:cNvPr id="385027" name="Picture 3" descr="sanctua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381000"/>
            <a:ext cx="4329113"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7776163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0" y="5181600"/>
            <a:ext cx="9144000" cy="1143000"/>
          </a:xfrm>
        </p:spPr>
        <p:txBody>
          <a:bodyPr/>
          <a:lstStyle/>
          <a:p>
            <a:pPr eaLnBrk="1" hangingPunct="1"/>
            <a:r>
              <a:rPr lang="en-US" b="1" dirty="0">
                <a:solidFill>
                  <a:schemeClr val="bg1"/>
                </a:solidFill>
                <a:latin typeface="Arial" charset="0"/>
                <a:ea typeface="ＭＳ Ｐゴシック" charset="0"/>
                <a:cs typeface="ＭＳ Ｐゴシック" charset="0"/>
              </a:rPr>
              <a:t>The Temple from the east</a:t>
            </a:r>
          </a:p>
        </p:txBody>
      </p:sp>
      <p:pic>
        <p:nvPicPr>
          <p:cNvPr id="387075" name="Picture 3" descr="View of the Temple From the 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57213"/>
            <a:ext cx="8305800" cy="424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1495322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2" name="Group 2"/>
          <p:cNvGrpSpPr>
            <a:grpSpLocks/>
          </p:cNvGrpSpPr>
          <p:nvPr/>
        </p:nvGrpSpPr>
        <p:grpSpPr bwMode="auto">
          <a:xfrm>
            <a:off x="-1295400" y="0"/>
            <a:ext cx="10439400" cy="7543800"/>
            <a:chOff x="-816" y="0"/>
            <a:chExt cx="6576" cy="4752"/>
          </a:xfrm>
        </p:grpSpPr>
        <p:pic>
          <p:nvPicPr>
            <p:cNvPr id="38912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
              <a:ext cx="5760" cy="438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89125" name="Rectangle 4"/>
            <p:cNvSpPr>
              <a:spLocks noChangeArrowheads="1"/>
            </p:cNvSpPr>
            <p:nvPr/>
          </p:nvSpPr>
          <p:spPr bwMode="auto">
            <a:xfrm rot="-2737338">
              <a:off x="-418" y="3017"/>
              <a:ext cx="1337" cy="21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89126" name="Rectangle 5"/>
            <p:cNvSpPr>
              <a:spLocks noChangeArrowheads="1"/>
            </p:cNvSpPr>
            <p:nvPr/>
          </p:nvSpPr>
          <p:spPr bwMode="auto">
            <a:xfrm>
              <a:off x="2832" y="0"/>
              <a:ext cx="2928" cy="48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sp>
        <p:nvSpPr>
          <p:cNvPr id="75782" name="Rectangle 6"/>
          <p:cNvSpPr>
            <a:spLocks noGrp="1" noRot="1" noChangeArrowheads="1"/>
          </p:cNvSpPr>
          <p:nvPr>
            <p:ph type="title" idx="4294967295"/>
          </p:nvPr>
        </p:nvSpPr>
        <p:spPr>
          <a:xfrm>
            <a:off x="4495800" y="0"/>
            <a:ext cx="4648200" cy="914400"/>
          </a:xfrm>
          <a:solidFill>
            <a:srgbClr val="FF0000"/>
          </a:solidFill>
        </p:spPr>
        <p:txBody>
          <a:bodyPr/>
          <a:lstStyle/>
          <a:p>
            <a:pPr eaLnBrk="1" hangingPunct="1"/>
            <a:r>
              <a:rPr lang="en-US" sz="4000" dirty="0">
                <a:solidFill>
                  <a:schemeClr val="tx1"/>
                </a:solidFill>
                <a:latin typeface="Arial" charset="0"/>
                <a:ea typeface="ＭＳ Ｐゴシック" charset="0"/>
                <a:cs typeface="Arial" charset="0"/>
              </a:rPr>
              <a:t>Antonia Fortress</a:t>
            </a:r>
          </a:p>
        </p:txBody>
      </p:sp>
    </p:spTree>
    <p:extLst>
      <p:ext uri="{BB962C8B-B14F-4D97-AF65-F5344CB8AC3E}">
        <p14:creationId xmlns:p14="http://schemas.microsoft.com/office/powerpoint/2010/main" val="231169921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5"/>
          <p:cNvSpPr>
            <a:spLocks noGrp="1" noRot="1" noChangeArrowheads="1"/>
          </p:cNvSpPr>
          <p:nvPr>
            <p:ph type="title"/>
          </p:nvPr>
        </p:nvSpPr>
        <p:spPr>
          <a:xfrm>
            <a:off x="0" y="4237038"/>
            <a:ext cx="2895600" cy="2620962"/>
          </a:xfrm>
          <a:effectLst>
            <a:outerShdw blurRad="63500" dist="38099" dir="2700000" algn="ctr" rotWithShape="0">
              <a:schemeClr val="hlink">
                <a:alpha val="74998"/>
              </a:schemeClr>
            </a:outerShdw>
          </a:effectLst>
        </p:spPr>
        <p:txBody>
          <a:bodyPr/>
          <a:lstStyle/>
          <a:p>
            <a:pPr eaLnBrk="1" hangingPunct="1"/>
            <a:r>
              <a:rPr lang="en-US">
                <a:solidFill>
                  <a:schemeClr val="bg2"/>
                </a:solidFill>
                <a:effectLst>
                  <a:outerShdw blurRad="38100" dist="38100" dir="2700000" algn="tl">
                    <a:srgbClr val="FFFFFF"/>
                  </a:outerShdw>
                </a:effectLst>
                <a:latin typeface="Arial" charset="0"/>
                <a:ea typeface="ＭＳ Ｐゴシック" charset="0"/>
                <a:cs typeface="Arial" charset="0"/>
              </a:rPr>
              <a:t>Antonia Fortress Leveled</a:t>
            </a:r>
          </a:p>
        </p:txBody>
      </p:sp>
      <p:pic>
        <p:nvPicPr>
          <p:cNvPr id="2" name="Picture 1"/>
          <p:cNvPicPr>
            <a:picLocks noChangeAspect="1"/>
          </p:cNvPicPr>
          <p:nvPr/>
        </p:nvPicPr>
        <p:blipFill>
          <a:blip r:embed="rId3"/>
          <a:stretch>
            <a:fillRect/>
          </a:stretch>
        </p:blipFill>
        <p:spPr>
          <a:xfrm>
            <a:off x="-20615" y="0"/>
            <a:ext cx="10656837" cy="6957392"/>
          </a:xfrm>
          <a:prstGeom prst="rect">
            <a:avLst/>
          </a:prstGeom>
        </p:spPr>
      </p:pic>
    </p:spTree>
    <p:extLst>
      <p:ext uri="{BB962C8B-B14F-4D97-AF65-F5344CB8AC3E}">
        <p14:creationId xmlns:p14="http://schemas.microsoft.com/office/powerpoint/2010/main" val="276308972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1170" name="Group 2"/>
          <p:cNvGrpSpPr>
            <a:grpSpLocks/>
          </p:cNvGrpSpPr>
          <p:nvPr/>
        </p:nvGrpSpPr>
        <p:grpSpPr bwMode="auto">
          <a:xfrm>
            <a:off x="-152400" y="0"/>
            <a:ext cx="9372600" cy="7543800"/>
            <a:chOff x="432" y="-192"/>
            <a:chExt cx="5904" cy="4752"/>
          </a:xfrm>
        </p:grpSpPr>
        <p:pic>
          <p:nvPicPr>
            <p:cNvPr id="391172" name="Picture 3" descr="Siege Lef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 y="-192"/>
              <a:ext cx="3020" cy="4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1173" name="Picture 4" descr="Siege Righ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9" y="-192"/>
              <a:ext cx="3597" cy="4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7829" name="Rectangle 5"/>
          <p:cNvSpPr>
            <a:spLocks noGrp="1" noRot="1" noChangeArrowheads="1"/>
          </p:cNvSpPr>
          <p:nvPr>
            <p:ph type="title"/>
          </p:nvPr>
        </p:nvSpPr>
        <p:spPr>
          <a:xfrm>
            <a:off x="0" y="4237038"/>
            <a:ext cx="2895600" cy="2620962"/>
          </a:xfrm>
          <a:effectLst>
            <a:outerShdw blurRad="63500" dist="38099" dir="2700000" algn="ctr" rotWithShape="0">
              <a:schemeClr val="hlink">
                <a:alpha val="74998"/>
              </a:schemeClr>
            </a:outerShdw>
          </a:effectLst>
        </p:spPr>
        <p:txBody>
          <a:bodyPr/>
          <a:lstStyle/>
          <a:p>
            <a:pPr eaLnBrk="1" hangingPunct="1"/>
            <a:r>
              <a:rPr lang="en-US">
                <a:solidFill>
                  <a:schemeClr val="bg2"/>
                </a:solidFill>
                <a:effectLst>
                  <a:outerShdw blurRad="38100" dist="38100" dir="2700000" algn="tl">
                    <a:srgbClr val="FFFFFF"/>
                  </a:outerShdw>
                </a:effectLst>
                <a:latin typeface="Arial" charset="0"/>
                <a:ea typeface="ＭＳ Ｐゴシック" charset="0"/>
                <a:cs typeface="Arial" charset="0"/>
              </a:rPr>
              <a:t>Antonia Fortress Leveled</a:t>
            </a:r>
          </a:p>
        </p:txBody>
      </p:sp>
    </p:spTree>
    <p:extLst>
      <p:ext uri="{BB962C8B-B14F-4D97-AF65-F5344CB8AC3E}">
        <p14:creationId xmlns:p14="http://schemas.microsoft.com/office/powerpoint/2010/main" val="167066564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emple Destruction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3208338"/>
            <a:ext cx="4191000" cy="3649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5" name="Picture 3" descr="Temple Destruc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263" y="2209800"/>
            <a:ext cx="5275263"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3220" name="Rectangle 4"/>
          <p:cNvSpPr>
            <a:spLocks noChangeArrowheads="1"/>
          </p:cNvSpPr>
          <p:nvPr/>
        </p:nvSpPr>
        <p:spPr bwMode="auto">
          <a:xfrm>
            <a:off x="2133600" y="2209800"/>
            <a:ext cx="7010400" cy="1143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79877" name="Rectangle 5"/>
          <p:cNvSpPr>
            <a:spLocks noGrp="1" noRot="1" noChangeArrowheads="1"/>
          </p:cNvSpPr>
          <p:nvPr>
            <p:ph type="title"/>
          </p:nvPr>
        </p:nvSpPr>
        <p:spPr>
          <a:xfrm>
            <a:off x="2438400" y="2286000"/>
            <a:ext cx="6096000" cy="762000"/>
          </a:xfrm>
          <a:effectLst>
            <a:outerShdw blurRad="63500" dist="38099" dir="2700000" algn="ctr" rotWithShape="0">
              <a:schemeClr val="hlink">
                <a:alpha val="74998"/>
              </a:schemeClr>
            </a:outerShdw>
          </a:effectLst>
        </p:spPr>
        <p:txBody>
          <a:bodyPr/>
          <a:lstStyle/>
          <a:p>
            <a:pPr eaLnBrk="1" hangingPunct="1"/>
            <a:r>
              <a:rPr lang="en-US">
                <a:solidFill>
                  <a:schemeClr val="bg2"/>
                </a:solidFill>
                <a:effectLst>
                  <a:outerShdw blurRad="38100" dist="38100" dir="2700000" algn="tl">
                    <a:srgbClr val="FFFFFF"/>
                  </a:outerShdw>
                </a:effectLst>
                <a:latin typeface="Arial" charset="0"/>
                <a:ea typeface="ＭＳ Ｐゴシック" charset="0"/>
                <a:cs typeface="Arial" charset="0"/>
              </a:rPr>
              <a:t>The Temple Assault</a:t>
            </a:r>
          </a:p>
        </p:txBody>
      </p:sp>
    </p:spTree>
    <p:extLst>
      <p:ext uri="{BB962C8B-B14F-4D97-AF65-F5344CB8AC3E}">
        <p14:creationId xmlns:p14="http://schemas.microsoft.com/office/powerpoint/2010/main" val="2238813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3000"/>
                                        <p:tgtEl>
                                          <p:spTgt spid="798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79874"/>
                                        </p:tgtEl>
                                        <p:attrNameLst>
                                          <p:attrName>style.visibility</p:attrName>
                                        </p:attrNameLst>
                                      </p:cBhvr>
                                      <p:to>
                                        <p:strVal val="visible"/>
                                      </p:to>
                                    </p:set>
                                    <p:anim calcmode="lin" valueType="num">
                                      <p:cBhvr additive="base">
                                        <p:cTn id="12" dur="500" fill="hold"/>
                                        <p:tgtEl>
                                          <p:spTgt spid="79874"/>
                                        </p:tgtEl>
                                        <p:attrNameLst>
                                          <p:attrName>ppt_x</p:attrName>
                                        </p:attrNameLst>
                                      </p:cBhvr>
                                      <p:tavLst>
                                        <p:tav tm="0">
                                          <p:val>
                                            <p:strVal val="1+#ppt_w/2"/>
                                          </p:val>
                                        </p:tav>
                                        <p:tav tm="100000">
                                          <p:val>
                                            <p:strVal val="#ppt_x"/>
                                          </p:val>
                                        </p:tav>
                                      </p:tavLst>
                                    </p:anim>
                                    <p:anim calcmode="lin" valueType="num">
                                      <p:cBhvr additive="base">
                                        <p:cTn id="13" dur="500" fill="hold"/>
                                        <p:tgtEl>
                                          <p:spTgt spid="798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38274" name="Picture 3" descr="OMSSO0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25" y="0"/>
            <a:ext cx="5819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5" name="Rectangle 4"/>
          <p:cNvSpPr>
            <a:spLocks noGrp="1" noChangeArrowheads="1"/>
          </p:cNvSpPr>
          <p:nvPr>
            <p:ph type="title" idx="4294967295"/>
          </p:nvPr>
        </p:nvSpPr>
        <p:spPr>
          <a:xfrm>
            <a:off x="762000" y="0"/>
            <a:ext cx="7772400" cy="620688"/>
          </a:xfrm>
        </p:spPr>
        <p:txBody>
          <a:bodyPr/>
          <a:lstStyle/>
          <a:p>
            <a:pPr eaLnBrk="1" hangingPunct="1">
              <a:defRPr/>
            </a:pPr>
            <a:r>
              <a:rPr lang="en-US" b="1" dirty="0">
                <a:effectLst>
                  <a:glow rad="152400">
                    <a:srgbClr val="EFE8AD">
                      <a:alpha val="47000"/>
                    </a:srgbClr>
                  </a:glow>
                </a:effectLst>
                <a:cs typeface="Arial"/>
              </a:rPr>
              <a:t>Faith in a Lamb</a:t>
            </a:r>
          </a:p>
        </p:txBody>
      </p:sp>
    </p:spTree>
    <p:extLst>
      <p:ext uri="{BB962C8B-B14F-4D97-AF65-F5344CB8AC3E}">
        <p14:creationId xmlns:p14="http://schemas.microsoft.com/office/powerpoint/2010/main" val="2266348170"/>
      </p:ext>
    </p:extLst>
  </p:cSld>
  <p:clrMapOvr>
    <a:masterClrMapping/>
  </p:clrMapOvr>
  <p:transition spd="med">
    <p:randomBar dir="vert"/>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6878514" cy="6878514"/>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Jerusalem Christians</a:t>
            </a:r>
          </a:p>
        </p:txBody>
      </p:sp>
    </p:spTree>
    <p:extLst>
      <p:ext uri="{BB962C8B-B14F-4D97-AF65-F5344CB8AC3E}">
        <p14:creationId xmlns:p14="http://schemas.microsoft.com/office/powerpoint/2010/main" val="102129594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957392"/>
          </a:xfrm>
          <a:prstGeom prst="rect">
            <a:avLst/>
          </a:prstGeom>
        </p:spPr>
      </p:pic>
      <p:sp>
        <p:nvSpPr>
          <p:cNvPr id="900098" name="Rectangle 2"/>
          <p:cNvSpPr>
            <a:spLocks noGrp="1" noChangeArrowheads="1"/>
          </p:cNvSpPr>
          <p:nvPr>
            <p:ph type="ctrTitle"/>
          </p:nvPr>
        </p:nvSpPr>
        <p:spPr>
          <a:xfrm>
            <a:off x="0" y="5062443"/>
            <a:ext cx="9144000" cy="1678082"/>
          </a:xfrm>
          <a:effectLst>
            <a:outerShdw blurRad="63500" dist="35921" dir="2700000" algn="ctr" rotWithShape="0">
              <a:schemeClr val="tx2">
                <a:alpha val="74998"/>
              </a:schemeClr>
            </a:outerShdw>
          </a:effectLst>
        </p:spPr>
        <p:txBody>
          <a:bodyPr/>
          <a:lstStyle/>
          <a:p>
            <a:pPr>
              <a:defRPr/>
            </a:pPr>
            <a:r>
              <a:rPr lang="en-US" sz="5400" b="1" dirty="0">
                <a:effectLst>
                  <a:glow rad="254000">
                    <a:schemeClr val="tx1"/>
                  </a:glow>
                </a:effectLst>
                <a:latin typeface="Arial" charset="0"/>
                <a:ea typeface="ＭＳ Ｐゴシック" charset="0"/>
                <a:cs typeface="ＭＳ Ｐゴシック" charset="0"/>
              </a:rPr>
              <a:t>Should the Christians </a:t>
            </a:r>
            <a:br>
              <a:rPr lang="en-US" sz="5400" b="1" dirty="0">
                <a:effectLst>
                  <a:glow rad="254000">
                    <a:schemeClr val="tx1"/>
                  </a:glow>
                </a:effectLst>
                <a:latin typeface="Arial" charset="0"/>
                <a:ea typeface="ＭＳ Ｐゴシック" charset="0"/>
                <a:cs typeface="ＭＳ Ｐゴシック" charset="0"/>
              </a:rPr>
            </a:br>
            <a:r>
              <a:rPr lang="en-US" sz="5400" b="1" dirty="0">
                <a:effectLst>
                  <a:glow rad="254000">
                    <a:schemeClr val="tx1"/>
                  </a:glow>
                </a:effectLst>
                <a:latin typeface="Arial" charset="0"/>
                <a:ea typeface="ＭＳ Ｐゴシック" charset="0"/>
                <a:cs typeface="ＭＳ Ｐゴシック" charset="0"/>
              </a:rPr>
              <a:t>stay and fight?</a:t>
            </a:r>
          </a:p>
        </p:txBody>
      </p:sp>
    </p:spTree>
    <p:extLst>
      <p:ext uri="{BB962C8B-B14F-4D97-AF65-F5344CB8AC3E}">
        <p14:creationId xmlns:p14="http://schemas.microsoft.com/office/powerpoint/2010/main" val="54981250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4572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Jerusalem Christians left</a:t>
            </a:r>
          </a:p>
        </p:txBody>
      </p:sp>
    </p:spTree>
    <p:extLst>
      <p:ext uri="{BB962C8B-B14F-4D97-AF65-F5344CB8AC3E}">
        <p14:creationId xmlns:p14="http://schemas.microsoft.com/office/powerpoint/2010/main" val="277633307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97908" y="41670"/>
            <a:ext cx="4452483" cy="527951"/>
          </a:xfrm>
          <a:prstGeom prst="rect">
            <a:avLst/>
          </a:prstGeom>
        </p:spPr>
      </p:pic>
      <p:sp>
        <p:nvSpPr>
          <p:cNvPr id="900098" name="Rectangle 2"/>
          <p:cNvSpPr>
            <a:spLocks noGrp="1" noChangeArrowheads="1"/>
          </p:cNvSpPr>
          <p:nvPr>
            <p:ph type="ctrTitle"/>
          </p:nvPr>
        </p:nvSpPr>
        <p:spPr>
          <a:xfrm>
            <a:off x="0" y="-142691"/>
            <a:ext cx="8619549" cy="861723"/>
          </a:xfrm>
          <a:no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First Century Jerusalem</a:t>
            </a:r>
          </a:p>
        </p:txBody>
      </p:sp>
    </p:spTree>
    <p:extLst>
      <p:ext uri="{BB962C8B-B14F-4D97-AF65-F5344CB8AC3E}">
        <p14:creationId xmlns:p14="http://schemas.microsoft.com/office/powerpoint/2010/main" val="129065203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3" name="Rectangle 3"/>
          <p:cNvSpPr>
            <a:spLocks noGrp="1" noChangeArrowheads="1"/>
          </p:cNvSpPr>
          <p:nvPr>
            <p:ph type="ctrTitle"/>
          </p:nvPr>
        </p:nvSpPr>
        <p:spPr>
          <a:xfrm>
            <a:off x="0" y="152400"/>
            <a:ext cx="7848600" cy="1447800"/>
          </a:xfrm>
          <a:solidFill>
            <a:schemeClr val="bg2">
              <a:lumMod val="85000"/>
              <a:lumOff val="15000"/>
            </a:schemeClr>
          </a:solidFill>
        </p:spPr>
        <p:txBody>
          <a:bodyPr/>
          <a:lstStyle/>
          <a:p>
            <a:pPr eaLnBrk="1" hangingPunct="1"/>
            <a:r>
              <a:rPr lang="en-US" sz="4800">
                <a:latin typeface="Arial" charset="0"/>
                <a:ea typeface="ＭＳ Ｐゴシック" charset="0"/>
                <a:cs typeface="Arial" charset="0"/>
              </a:rPr>
              <a:t>What happened to the Christians in Jerusalem?</a:t>
            </a: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buFont typeface="Wingdings" charset="0"/>
              <a:buNone/>
            </a:pPr>
            <a:r>
              <a:rPr lang="en-US" b="1" dirty="0">
                <a:latin typeface="Arial" charset="0"/>
                <a:ea typeface="ＭＳ Ｐゴシック" charset="0"/>
                <a:cs typeface="Arial" charset="0"/>
              </a:rPr>
              <a:t>A revelation told them to find protection in Pella.</a:t>
            </a: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 typeface="Wingdings" charset="0"/>
              <a:buNone/>
              <a:tabLst/>
              <a:defRPr/>
            </a:pPr>
            <a:r>
              <a:rPr kumimoji="0" lang="en-US" sz="2800" b="1" i="0" u="none" strike="noStrike" kern="1200" cap="none" spc="0" normalizeH="0" baseline="0" noProof="0">
                <a:ln>
                  <a:noFill/>
                </a:ln>
                <a:solidFill>
                  <a:srgbClr val="51596D"/>
                </a:solidFill>
                <a:effectLst>
                  <a:glow rad="139700">
                    <a:srgbClr val="FFFFFF">
                      <a:alpha val="91000"/>
                    </a:srgbClr>
                  </a:glow>
                </a:effectLst>
                <a:uLnTx/>
                <a:uFillTx/>
                <a:latin typeface="Arial"/>
                <a:ea typeface="ＭＳ Ｐゴシック" charset="0"/>
                <a:cs typeface="Arial"/>
              </a:rPr>
              <a:t>Pella</a:t>
            </a: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 typeface="Wingdings" charset="0"/>
              <a:buNone/>
              <a:tabLst/>
              <a:defRPr/>
            </a:pPr>
            <a:r>
              <a:rPr kumimoji="0" lang="en-US" sz="2800" b="1" i="0" u="none" strike="noStrike" kern="1200" cap="none" spc="0" normalizeH="0" baseline="0" noProof="0" dirty="0">
                <a:ln>
                  <a:noFill/>
                </a:ln>
                <a:solidFill>
                  <a:srgbClr val="FF0000"/>
                </a:solidFill>
                <a:effectLst>
                  <a:glow rad="139700">
                    <a:srgbClr val="FFFFFF">
                      <a:alpha val="91000"/>
                    </a:srgbClr>
                  </a:glow>
                </a:effectLst>
                <a:uLnTx/>
                <a:uFillTx/>
                <a:latin typeface="Arial"/>
                <a:ea typeface="ＭＳ Ｐゴシック" charset="0"/>
                <a:cs typeface="Arial"/>
              </a:rPr>
              <a:t>Jerusalem</a:t>
            </a: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5016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3</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Rejecting Christ can lead to </a:t>
            </a:r>
            <a:r>
              <a:rPr kumimoji="0" lang="en-US"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physical death</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(5:11–6:20).</a:t>
            </a:r>
          </a:p>
        </p:txBody>
      </p:sp>
    </p:spTree>
    <p:extLst>
      <p:ext uri="{BB962C8B-B14F-4D97-AF65-F5344CB8AC3E}">
        <p14:creationId xmlns:p14="http://schemas.microsoft.com/office/powerpoint/2010/main" val="174332982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4</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Willful sin can lead to </a:t>
            </a:r>
            <a:r>
              <a:rPr kumimoji="0" lang="en-US"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physical death</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b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(10:26-31).</a:t>
            </a:r>
          </a:p>
        </p:txBody>
      </p:sp>
    </p:spTree>
    <p:extLst>
      <p:ext uri="{BB962C8B-B14F-4D97-AF65-F5344CB8AC3E}">
        <p14:creationId xmlns:p14="http://schemas.microsoft.com/office/powerpoint/2010/main" val="341283815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re Free Stock Photo - Public Domain Pictures">
            <a:extLst>
              <a:ext uri="{FF2B5EF4-FFF2-40B4-BE49-F238E27FC236}">
                <a16:creationId xmlns:a16="http://schemas.microsoft.com/office/drawing/2014/main" id="{CAFF6AA2-3930-1B72-83D5-85425DE54BC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982343" y="44062"/>
            <a:ext cx="5143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4062"/>
            <a:ext cx="5714708" cy="6813937"/>
          </a:xfrm>
          <a:noFill/>
          <a:effectLst>
            <a:outerShdw blurRad="63500" dist="35921" dir="2700000" algn="ctr" rotWithShape="0">
              <a:schemeClr val="tx2">
                <a:alpha val="74998"/>
              </a:schemeClr>
            </a:outerShdw>
          </a:effectLst>
        </p:spPr>
        <p:txBody>
          <a:bodyPr anchor="t"/>
          <a:lstStyle/>
          <a:p>
            <a:pPr>
              <a:defRPr/>
            </a:pPr>
            <a:r>
              <a:rPr lang="en-US" sz="3600" b="1" dirty="0">
                <a:effectLst>
                  <a:glow rad="381000">
                    <a:schemeClr val="tx1"/>
                  </a:glow>
                </a:effectLst>
                <a:latin typeface="Arial" charset="0"/>
                <a:ea typeface="ＭＳ Ｐゴシック" charset="0"/>
                <a:cs typeface="ＭＳ Ｐゴシック" charset="0"/>
              </a:rPr>
              <a:t>"…if we deliberately continue sinning after we have received knowledge of the truth, there is no longer any sacrifice that will cover these sins.  </a:t>
            </a:r>
            <a:r>
              <a:rPr lang="en-US" sz="3600" b="1" baseline="30000" dirty="0">
                <a:effectLst>
                  <a:glow rad="381000">
                    <a:schemeClr val="tx1"/>
                  </a:glow>
                </a:effectLst>
                <a:latin typeface="Arial" charset="0"/>
                <a:ea typeface="ＭＳ Ｐゴシック" charset="0"/>
                <a:cs typeface="ＭＳ Ｐゴシック" charset="0"/>
              </a:rPr>
              <a:t>27</a:t>
            </a:r>
            <a:r>
              <a:rPr lang="en-US" sz="3600" b="1" dirty="0">
                <a:effectLst>
                  <a:glow rad="381000">
                    <a:schemeClr val="tx1"/>
                  </a:glow>
                </a:effectLst>
                <a:latin typeface="Arial" charset="0"/>
                <a:ea typeface="ＭＳ Ｐゴシック" charset="0"/>
                <a:cs typeface="ＭＳ Ｐゴシック" charset="0"/>
              </a:rPr>
              <a:t>There is only the terrible expectation of God</a:t>
            </a:r>
            <a:r>
              <a:rPr lang="fr-FR" sz="3600" b="1" dirty="0">
                <a:effectLst>
                  <a:glow rad="381000">
                    <a:schemeClr val="tx1"/>
                  </a:glow>
                </a:effectLst>
                <a:latin typeface="Arial" charset="0"/>
                <a:ea typeface="ＭＳ Ｐゴシック" charset="0"/>
                <a:cs typeface="ＭＳ Ｐゴシック" charset="0"/>
              </a:rPr>
              <a:t>'</a:t>
            </a:r>
            <a:r>
              <a:rPr lang="en-US" sz="3600" b="1" dirty="0">
                <a:effectLst>
                  <a:glow rad="381000">
                    <a:schemeClr val="tx1"/>
                  </a:glow>
                </a:effectLst>
                <a:latin typeface="Arial" charset="0"/>
                <a:ea typeface="ＭＳ Ｐゴシック" charset="0"/>
                <a:cs typeface="ＭＳ Ｐゴシック" charset="0"/>
              </a:rPr>
              <a:t>s judgment and the raging fire that will consume his enemies" </a:t>
            </a:r>
            <a:br>
              <a:rPr lang="en-US" sz="3600" b="1" dirty="0">
                <a:effectLst>
                  <a:glow rad="381000">
                    <a:schemeClr val="tx1"/>
                  </a:glow>
                </a:effectLst>
                <a:latin typeface="Arial" charset="0"/>
                <a:ea typeface="ＭＳ Ｐゴシック" charset="0"/>
                <a:cs typeface="ＭＳ Ｐゴシック" charset="0"/>
              </a:rPr>
            </a:br>
            <a:r>
              <a:rPr lang="en-US" sz="3600" b="1" dirty="0">
                <a:effectLst>
                  <a:glow rad="381000">
                    <a:schemeClr val="tx1"/>
                  </a:glow>
                </a:effectLst>
                <a:latin typeface="Arial" charset="0"/>
                <a:ea typeface="ＭＳ Ｐゴシック" charset="0"/>
                <a:cs typeface="ＭＳ Ｐゴシック" charset="0"/>
              </a:rPr>
              <a:t>(10:26-27 </a:t>
            </a:r>
            <a:r>
              <a:rPr lang="en-US" sz="3200" b="1" dirty="0">
                <a:effectLst>
                  <a:glow rad="381000">
                    <a:schemeClr val="tx1"/>
                  </a:glow>
                </a:effectLst>
                <a:latin typeface="Arial" charset="0"/>
                <a:ea typeface="ＭＳ Ｐゴシック" charset="0"/>
                <a:cs typeface="ＭＳ Ｐゴシック" charset="0"/>
              </a:rPr>
              <a:t>NLT</a:t>
            </a:r>
            <a:r>
              <a:rPr lang="en-US" sz="3600" b="1" dirty="0">
                <a:effectLst>
                  <a:glow rad="381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rot="20895119">
            <a:off x="3739272" y="869955"/>
            <a:ext cx="5315520" cy="37700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381000">
                    <a:srgbClr val="000000"/>
                  </a:glow>
                </a:effectLst>
                <a:uLnTx/>
                <a:uFillTx/>
                <a:latin typeface="Arial" charset="0"/>
                <a:ea typeface="ＭＳ Ｐゴシック" charset="0"/>
                <a:cs typeface="ＭＳ Ｐゴシック" charset="0"/>
              </a:rPr>
              <a:t>ARE THESE PEOPLE </a:t>
            </a:r>
            <a:r>
              <a:rPr kumimoji="0" lang="en-US" sz="6000" b="1" i="0" u="none" strike="noStrike" kern="1200" cap="none" spc="0" normalizeH="0" baseline="0" noProof="0" dirty="0">
                <a:ln>
                  <a:noFill/>
                </a:ln>
                <a:solidFill>
                  <a:srgbClr val="FFFF00"/>
                </a:solidFill>
                <a:effectLst>
                  <a:glow rad="381000">
                    <a:srgbClr val="000000"/>
                  </a:glow>
                </a:effectLst>
                <a:uLnTx/>
                <a:uFillTx/>
                <a:latin typeface="Arial" charset="0"/>
                <a:ea typeface="ＭＳ Ｐゴシック" charset="0"/>
                <a:cs typeface="ＭＳ Ｐゴシック" charset="0"/>
              </a:rPr>
              <a:t>CHRISTIANS</a:t>
            </a:r>
            <a:r>
              <a:rPr kumimoji="0" lang="en-US" sz="6000" b="1" i="0" u="none" strike="noStrike" kern="1200" cap="none" spc="0" normalizeH="0" baseline="0" noProof="0" dirty="0">
                <a:ln>
                  <a:noFill/>
                </a:ln>
                <a:solidFill>
                  <a:srgbClr val="FFFFFF"/>
                </a:solidFill>
                <a:effectLst>
                  <a:glow rad="381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277087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36065"/>
            <a:ext cx="9144000" cy="977080"/>
          </a:xfrm>
          <a:noFill/>
          <a:ln>
            <a:solidFill>
              <a:schemeClr val="bg1"/>
            </a:solidFill>
          </a:ln>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Why believers?</a:t>
            </a:r>
          </a:p>
        </p:txBody>
      </p:sp>
      <p:sp>
        <p:nvSpPr>
          <p:cNvPr id="4" name="Rectangle 2"/>
          <p:cNvSpPr txBox="1">
            <a:spLocks noChangeArrowheads="1"/>
          </p:cNvSpPr>
          <p:nvPr/>
        </p:nvSpPr>
        <p:spPr bwMode="auto">
          <a:xfrm>
            <a:off x="0" y="1587413"/>
            <a:ext cx="9144000" cy="5270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The letter repeatedly refers to the readers as believers.</a:t>
            </a:r>
            <a:endPar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They had already professed this hope in Christ (10:23).</a:t>
            </a:r>
            <a:endPar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They should build one another up in the faith (10:24-25).</a:t>
            </a:r>
            <a:endPar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They had "received the knowledge of the truth" (10:26).</a:t>
            </a:r>
            <a:endPar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The author also could sin like this (10:26).</a:t>
            </a:r>
            <a:endPar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They had been "sanctified" (10:29).</a:t>
            </a:r>
            <a:endPar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They had faithfully suffered for Christ (10:32-34).</a:t>
            </a:r>
            <a:endPar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They had confidence in the Lord (10:35).</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 </a:t>
            </a:r>
            <a:r>
              <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They needed only to persevere in that faith (10:36).</a:t>
            </a:r>
            <a:r>
              <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They were deemed among "the righteous" (10:38).</a:t>
            </a:r>
            <a:endPar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222846612"/>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116632"/>
            <a:ext cx="8229600" cy="868362"/>
          </a:xfrm>
          <a:solidFill>
            <a:schemeClr val="bg2"/>
          </a:solidFill>
          <a:ln>
            <a:solidFill>
              <a:schemeClr val="tx1"/>
            </a:solidFill>
          </a:ln>
        </p:spPr>
        <p:txBody>
          <a:bodyPr/>
          <a:lstStyle/>
          <a:p>
            <a:r>
              <a:rPr lang="en-US" dirty="0">
                <a:solidFill>
                  <a:schemeClr val="tx1"/>
                </a:solidFill>
                <a:effectLst/>
                <a:latin typeface="Arial" charset="0"/>
                <a:ea typeface="ＭＳ Ｐゴシック" charset="0"/>
                <a:cs typeface="Arial" charset="0"/>
              </a:rPr>
              <a:t>The Fire</a:t>
            </a:r>
          </a:p>
        </p:txBody>
      </p:sp>
      <p:sp>
        <p:nvSpPr>
          <p:cNvPr id="5" name="Content Placeholder 2"/>
          <p:cNvSpPr txBox="1">
            <a:spLocks/>
          </p:cNvSpPr>
          <p:nvPr/>
        </p:nvSpPr>
        <p:spPr bwMode="auto">
          <a:xfrm>
            <a:off x="395288" y="1052736"/>
            <a:ext cx="8748712" cy="3505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20000"/>
              </a:spcBef>
              <a:spcAft>
                <a:spcPct val="0"/>
              </a:spcAft>
              <a:buClr>
                <a:srgbClr val="00FFFF"/>
              </a:buClr>
              <a:buSzPct val="70000"/>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"Dear friends, if we deliberately continue sinning after we have received knowledge of the truth, there is no longer any sacrifice that will cover these sins. </a:t>
            </a:r>
            <a:r>
              <a:rPr kumimoji="0" lang="en-US" sz="32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27 </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There is only the terrible expectation of God</a:t>
            </a:r>
            <a:r>
              <a:rPr kumimoji="0" lang="fr-FR"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judgment and </a:t>
            </a:r>
            <a:r>
              <a:rPr kumimoji="0" 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raging fire that will consume his enemies</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(Hebrews 10:26-27 </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NLT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7" name="Title 1"/>
          <p:cNvSpPr txBox="1">
            <a:spLocks/>
          </p:cNvSpPr>
          <p:nvPr/>
        </p:nvSpPr>
        <p:spPr bwMode="auto">
          <a:xfrm>
            <a:off x="76200" y="4509120"/>
            <a:ext cx="37338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Hell fire?</a:t>
            </a:r>
          </a:p>
        </p:txBody>
      </p:sp>
      <p:sp>
        <p:nvSpPr>
          <p:cNvPr id="8" name="Title 1"/>
          <p:cNvSpPr txBox="1">
            <a:spLocks/>
          </p:cNvSpPr>
          <p:nvPr/>
        </p:nvSpPr>
        <p:spPr bwMode="auto">
          <a:xfrm>
            <a:off x="3733800" y="4509120"/>
            <a:ext cx="5410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No, Jerusalem fire!</a:t>
            </a:r>
          </a:p>
        </p:txBody>
      </p:sp>
    </p:spTree>
    <p:extLst>
      <p:ext uri="{BB962C8B-B14F-4D97-AF65-F5344CB8AC3E}">
        <p14:creationId xmlns:p14="http://schemas.microsoft.com/office/powerpoint/2010/main" val="3014756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NPSST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533400"/>
            <a:ext cx="92202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8"/>
              </a:srgbClr>
            </a:outerShdw>
          </a:effectLst>
        </p:spPr>
        <p:txBody>
          <a:bodyPr/>
          <a:lstStyle/>
          <a:p>
            <a:pPr eaLnBrk="1" hangingPunct="1">
              <a:defRPr/>
            </a:pPr>
            <a:r>
              <a:rPr lang="mr-IN" altLang="ja-JP" b="1" dirty="0">
                <a:solidFill>
                  <a:schemeClr val="bg1"/>
                </a:solidFill>
                <a:cs typeface="Arial"/>
              </a:rPr>
              <a:t>"</a:t>
            </a:r>
            <a:r>
              <a:rPr lang="en-US" b="1" dirty="0">
                <a:solidFill>
                  <a:schemeClr val="bg1"/>
                </a:solidFill>
                <a:cs typeface="Arial"/>
              </a:rPr>
              <a:t>This is my body…</a:t>
            </a:r>
            <a:r>
              <a:rPr lang="mr-IN" altLang="ja-JP" b="1" dirty="0">
                <a:solidFill>
                  <a:schemeClr val="bg1"/>
                </a:solidFill>
                <a:cs typeface="Arial"/>
              </a:rPr>
              <a:t>"</a:t>
            </a:r>
            <a:endParaRPr lang="en-US" dirty="0">
              <a:cs typeface="Arial"/>
            </a:endParaRPr>
          </a:p>
        </p:txBody>
      </p:sp>
    </p:spTree>
    <p:extLst>
      <p:ext uri="{BB962C8B-B14F-4D97-AF65-F5344CB8AC3E}">
        <p14:creationId xmlns:p14="http://schemas.microsoft.com/office/powerpoint/2010/main" val="886851820"/>
      </p:ext>
    </p:extLst>
  </p:cSld>
  <p:clrMapOvr>
    <a:masterClrMapping/>
  </p:clrMapOvr>
  <p:transition spd="med">
    <p:randomBar dir="vert"/>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1" name="Rectangle 3"/>
          <p:cNvSpPr>
            <a:spLocks noRot="1" noChangeArrowheads="1"/>
          </p:cNvSpPr>
          <p:nvPr/>
        </p:nvSpPr>
        <p:spPr bwMode="auto">
          <a:xfrm>
            <a:off x="1607015" y="700919"/>
            <a:ext cx="6766520" cy="247836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"By calling this covenant </a:t>
            </a:r>
            <a:r>
              <a:rPr kumimoji="0" lang="fr-FR"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t>
            </a:r>
            <a: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new,</a:t>
            </a:r>
            <a:r>
              <a:rPr kumimoji="0" lang="fr-FR"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t>
            </a:r>
            <a: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 </a:t>
            </a:r>
            <a:b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he has made the first one </a:t>
            </a:r>
            <a:r>
              <a:rPr kumimoji="0" lang="en-US" altLang="zh-CN" sz="32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obsolete</a:t>
            </a:r>
            <a: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 and what is obsolete and aging will soon </a:t>
            </a:r>
            <a:r>
              <a:rPr kumimoji="0" lang="en-US" altLang="zh-CN" sz="32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disappear</a:t>
            </a:r>
            <a: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t>
            </a:r>
            <a:endParaRPr kumimoji="0" lang="en-US" sz="32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2" name="Rectangle 4"/>
          <p:cNvSpPr>
            <a:spLocks noRot="1" noChangeArrowheads="1"/>
          </p:cNvSpPr>
          <p:nvPr/>
        </p:nvSpPr>
        <p:spPr bwMode="auto">
          <a:xfrm>
            <a:off x="10182" y="3501008"/>
            <a:ext cx="2286000" cy="1066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zh-CN" sz="32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Obsolete</a:t>
            </a:r>
            <a:b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AD 33</a:t>
            </a:r>
            <a:endParaRPr kumimoji="0" lang="en-US" sz="32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3" name="Rectangle 5"/>
          <p:cNvSpPr>
            <a:spLocks noRot="1" noChangeArrowheads="1"/>
          </p:cNvSpPr>
          <p:nvPr/>
        </p:nvSpPr>
        <p:spPr bwMode="auto">
          <a:xfrm>
            <a:off x="2702580" y="3501008"/>
            <a:ext cx="3429000" cy="1066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Hebrews Written</a:t>
            </a:r>
            <a:b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AD 67-68</a:t>
            </a:r>
            <a:endParaRPr kumimoji="0" lang="en-US" sz="32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4" name="Rectangle 6"/>
          <p:cNvSpPr>
            <a:spLocks noRot="1" noChangeArrowheads="1"/>
          </p:cNvSpPr>
          <p:nvPr/>
        </p:nvSpPr>
        <p:spPr bwMode="auto">
          <a:xfrm>
            <a:off x="6427912" y="3501008"/>
            <a:ext cx="2743200" cy="1066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zh-CN" sz="32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Disappeared</a:t>
            </a:r>
            <a:b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en-US" altLang="zh-CN"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AD 70</a:t>
            </a:r>
            <a:endParaRPr kumimoji="0" lang="en-US" sz="32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5" name="AutoShape 7"/>
          <p:cNvSpPr>
            <a:spLocks noChangeArrowheads="1"/>
          </p:cNvSpPr>
          <p:nvPr/>
        </p:nvSpPr>
        <p:spPr bwMode="auto">
          <a:xfrm rot="10800000">
            <a:off x="2169180" y="4034408"/>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3976" name="AutoShape 8"/>
          <p:cNvSpPr>
            <a:spLocks noChangeArrowheads="1"/>
          </p:cNvSpPr>
          <p:nvPr/>
        </p:nvSpPr>
        <p:spPr bwMode="auto">
          <a:xfrm>
            <a:off x="5826780" y="4034408"/>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3977" name="Rectangle 9"/>
          <p:cNvSpPr>
            <a:spLocks noGrp="1" noRot="1" noChangeArrowheads="1"/>
          </p:cNvSpPr>
          <p:nvPr>
            <p:ph type="title" idx="4294967295"/>
          </p:nvPr>
        </p:nvSpPr>
        <p:spPr>
          <a:xfrm>
            <a:off x="228600" y="-27384"/>
            <a:ext cx="8229600" cy="685800"/>
          </a:xfrm>
        </p:spPr>
        <p:txBody>
          <a:bodyPr anchor="t"/>
          <a:lstStyle/>
          <a:p>
            <a:pPr eaLnBrk="1" hangingPunct="1"/>
            <a:r>
              <a:rPr lang="en-US" altLang="zh-CN" sz="4000" u="sng">
                <a:solidFill>
                  <a:schemeClr val="tx1"/>
                </a:solidFill>
                <a:latin typeface="Arial" charset="0"/>
                <a:ea typeface="ＭＳ Ｐゴシック" charset="0"/>
                <a:cs typeface="SimSun" charset="0"/>
              </a:rPr>
              <a:t>Hebrews 8:13</a:t>
            </a:r>
            <a:endParaRPr lang="en-US">
              <a:latin typeface="Garamond" charset="0"/>
              <a:ea typeface="ＭＳ Ｐゴシック" charset="0"/>
              <a:cs typeface="ＭＳ Ｐゴシック" charset="0"/>
            </a:endParaRPr>
          </a:p>
        </p:txBody>
      </p:sp>
      <p:sp>
        <p:nvSpPr>
          <p:cNvPr id="2" name="Down Arrow 1"/>
          <p:cNvSpPr/>
          <p:nvPr/>
        </p:nvSpPr>
        <p:spPr bwMode="auto">
          <a:xfrm rot="2291666">
            <a:off x="1040778" y="286160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Down Arrow 10"/>
          <p:cNvSpPr/>
          <p:nvPr/>
        </p:nvSpPr>
        <p:spPr bwMode="auto">
          <a:xfrm rot="18814447">
            <a:off x="7182969" y="284660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1345577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down)">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83976"/>
                                        </p:tgtEl>
                                        <p:attrNameLst>
                                          <p:attrName>style.visibility</p:attrName>
                                        </p:attrNameLst>
                                      </p:cBhvr>
                                      <p:to>
                                        <p:strVal val="visible"/>
                                      </p:to>
                                    </p:set>
                                    <p:animEffect transition="in" filter="wipe(down)">
                                      <p:cBhvr>
                                        <p:cTn id="27" dur="500"/>
                                        <p:tgtEl>
                                          <p:spTgt spid="83976"/>
                                        </p:tgtEl>
                                      </p:cBhvr>
                                    </p:animEffect>
                                  </p:childTnLst>
                                </p:cTn>
                              </p:par>
                            </p:childTnLst>
                          </p:cTn>
                        </p:par>
                        <p:par>
                          <p:cTn id="28" fill="hold">
                            <p:stCondLst>
                              <p:cond delay="1000"/>
                            </p:stCondLst>
                            <p:childTnLst>
                              <p:par>
                                <p:cTn id="29" presetID="1" presetClass="entr" presetSubtype="0" fill="hold" grpId="0" nodeType="afterEffect">
                                  <p:stCondLst>
                                    <p:cond delay="0"/>
                                  </p:stCondLst>
                                  <p:iterate type="wd">
                                    <p:tmAbs val="300"/>
                                  </p:iterate>
                                  <p:childTnLst>
                                    <p:set>
                                      <p:cBhvr>
                                        <p:cTn id="30"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66963" y="0"/>
            <a:ext cx="5377037" cy="6858000"/>
          </a:xfrm>
          <a:prstGeom prst="rect">
            <a:avLst/>
          </a:prstGeom>
        </p:spPr>
      </p:pic>
      <p:sp>
        <p:nvSpPr>
          <p:cNvPr id="900098" name="Rectangle 2"/>
          <p:cNvSpPr>
            <a:spLocks noGrp="1" noChangeArrowheads="1"/>
          </p:cNvSpPr>
          <p:nvPr>
            <p:ph type="ctrTitle"/>
          </p:nvPr>
        </p:nvSpPr>
        <p:spPr>
          <a:xfrm>
            <a:off x="0" y="0"/>
            <a:ext cx="3933123" cy="685800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Don</a:t>
            </a:r>
            <a:r>
              <a:rPr lang="fr-FR"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 convince God to bring you to heaven early!  </a:t>
            </a:r>
          </a:p>
        </p:txBody>
      </p:sp>
      <p:sp>
        <p:nvSpPr>
          <p:cNvPr id="5" name="Rectangle 2">
            <a:extLst>
              <a:ext uri="{FF2B5EF4-FFF2-40B4-BE49-F238E27FC236}">
                <a16:creationId xmlns:a16="http://schemas.microsoft.com/office/drawing/2014/main" id="{6FF94250-62F2-B84E-B417-19E1853089BC}"/>
              </a:ext>
            </a:extLst>
          </p:cNvPr>
          <p:cNvSpPr txBox="1">
            <a:spLocks noChangeArrowheads="1"/>
          </p:cNvSpPr>
          <p:nvPr/>
        </p:nvSpPr>
        <p:spPr bwMode="auto">
          <a:xfrm>
            <a:off x="3766964" y="5869259"/>
            <a:ext cx="5377036" cy="831954"/>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a:t>
            </a:r>
          </a:p>
        </p:txBody>
      </p:sp>
    </p:spTree>
    <p:extLst>
      <p:ext uri="{BB962C8B-B14F-4D97-AF65-F5344CB8AC3E}">
        <p14:creationId xmlns:p14="http://schemas.microsoft.com/office/powerpoint/2010/main" val="4193017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3</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Rejecting Christ can lead to </a:t>
            </a:r>
            <a:r>
              <a:rPr kumimoji="0" lang="en-US"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physical death</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(5:11–6:20).</a:t>
            </a:r>
          </a:p>
        </p:txBody>
      </p:sp>
    </p:spTree>
    <p:extLst>
      <p:ext uri="{BB962C8B-B14F-4D97-AF65-F5344CB8AC3E}">
        <p14:creationId xmlns:p14="http://schemas.microsoft.com/office/powerpoint/2010/main" val="427185833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4</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Willful sin can lead to </a:t>
            </a:r>
            <a:r>
              <a:rPr kumimoji="0" lang="en-US"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physical death</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b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(10:26-31).</a:t>
            </a:r>
          </a:p>
        </p:txBody>
      </p:sp>
    </p:spTree>
    <p:extLst>
      <p:ext uri="{BB962C8B-B14F-4D97-AF65-F5344CB8AC3E}">
        <p14:creationId xmlns:p14="http://schemas.microsoft.com/office/powerpoint/2010/main" val="25639900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9158301" cy="6894604"/>
          </a:xfrm>
          <a:prstGeom prst="rect">
            <a:avLst/>
          </a:prstGeom>
        </p:spPr>
      </p:pic>
      <p:sp>
        <p:nvSpPr>
          <p:cNvPr id="900098" name="Rectangle 2"/>
          <p:cNvSpPr>
            <a:spLocks noGrp="1" noChangeArrowheads="1"/>
          </p:cNvSpPr>
          <p:nvPr>
            <p:ph type="ctrTitle"/>
          </p:nvPr>
        </p:nvSpPr>
        <p:spPr>
          <a:xfrm>
            <a:off x="14301" y="53381"/>
            <a:ext cx="9144000" cy="868532"/>
          </a:xfrm>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It</a:t>
            </a:r>
            <a:r>
              <a:rPr lang="fr-FR"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s happened.</a:t>
            </a:r>
          </a:p>
        </p:txBody>
      </p:sp>
      <p:sp>
        <p:nvSpPr>
          <p:cNvPr id="4" name="Rectangle 2"/>
          <p:cNvSpPr txBox="1">
            <a:spLocks noChangeArrowheads="1"/>
          </p:cNvSpPr>
          <p:nvPr/>
        </p:nvSpPr>
        <p:spPr bwMode="auto">
          <a:xfrm>
            <a:off x="0" y="1132632"/>
            <a:ext cx="9144000" cy="52684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Ananias &amp; Sapphira died </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5:1-11)</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Lord</a:t>
            </a:r>
            <a:r>
              <a:rPr kumimoji="0" lang="fr-FR"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Supper abuses </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 11:30)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Some sin leads to death </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 5:16-17)</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Some escape "as through fire" </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 3:15)</a:t>
            </a:r>
          </a:p>
        </p:txBody>
      </p:sp>
    </p:spTree>
    <p:extLst>
      <p:ext uri="{BB962C8B-B14F-4D97-AF65-F5344CB8AC3E}">
        <p14:creationId xmlns:p14="http://schemas.microsoft.com/office/powerpoint/2010/main" val="425976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27384"/>
            <a:ext cx="9144000" cy="945580"/>
          </a:xfrm>
          <a:solidFill>
            <a:schemeClr val="accent6"/>
          </a:solidFill>
        </p:spPr>
        <p:txBody>
          <a:bodyPr/>
          <a:lstStyle/>
          <a:p>
            <a:pPr eaLnBrk="1" hangingPunct="1"/>
            <a:r>
              <a:rPr lang="en-US" sz="3600" b="1" dirty="0">
                <a:latin typeface="Arial" charset="0"/>
                <a:ea typeface="ＭＳ Ｐゴシック" charset="0"/>
                <a:cs typeface="Arial" charset="0"/>
              </a:rPr>
              <a:t>The Problem with Labels</a:t>
            </a:r>
          </a:p>
        </p:txBody>
      </p:sp>
      <p:sp>
        <p:nvSpPr>
          <p:cNvPr id="402475" name="Text Box 43"/>
          <p:cNvSpPr txBox="1">
            <a:spLocks noChangeArrowheads="1"/>
          </p:cNvSpPr>
          <p:nvPr/>
        </p:nvSpPr>
        <p:spPr bwMode="auto">
          <a:xfrm>
            <a:off x="8305800" y="76200"/>
            <a:ext cx="706198" cy="373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266c</a:t>
            </a:r>
          </a:p>
        </p:txBody>
      </p:sp>
      <p:sp>
        <p:nvSpPr>
          <p:cNvPr id="5" name="Rectangle 2"/>
          <p:cNvSpPr txBox="1">
            <a:spLocks noChangeArrowheads="1"/>
          </p:cNvSpPr>
          <p:nvPr/>
        </p:nvSpPr>
        <p:spPr bwMode="auto">
          <a:xfrm>
            <a:off x="-22715" y="836712"/>
            <a:ext cx="9144000" cy="86409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Must we be one or the other…?</a:t>
            </a:r>
          </a:p>
        </p:txBody>
      </p:sp>
      <p:sp>
        <p:nvSpPr>
          <p:cNvPr id="6" name="Rectangle 2"/>
          <p:cNvSpPr txBox="1">
            <a:spLocks noChangeArrowheads="1"/>
          </p:cNvSpPr>
          <p:nvPr/>
        </p:nvSpPr>
        <p:spPr bwMode="auto">
          <a:xfrm>
            <a:off x="6011024"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Arminian?</a:t>
            </a:r>
          </a:p>
        </p:txBody>
      </p:sp>
      <p:sp>
        <p:nvSpPr>
          <p:cNvPr id="7" name="Rectangle 2"/>
          <p:cNvSpPr txBox="1">
            <a:spLocks noChangeArrowheads="1"/>
          </p:cNvSpPr>
          <p:nvPr/>
        </p:nvSpPr>
        <p:spPr bwMode="auto">
          <a:xfrm>
            <a:off x="3114092" y="1700808"/>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…or…</a:t>
            </a:r>
          </a:p>
        </p:txBody>
      </p:sp>
      <p:sp>
        <p:nvSpPr>
          <p:cNvPr id="8" name="Rectangle 2"/>
          <p:cNvSpPr txBox="1">
            <a:spLocks noChangeArrowheads="1"/>
          </p:cNvSpPr>
          <p:nvPr/>
        </p:nvSpPr>
        <p:spPr bwMode="auto">
          <a:xfrm>
            <a:off x="0"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Reformed?</a:t>
            </a:r>
          </a:p>
        </p:txBody>
      </p:sp>
      <p:sp>
        <p:nvSpPr>
          <p:cNvPr id="9" name="Rectangle 2"/>
          <p:cNvSpPr txBox="1">
            <a:spLocks noChangeArrowheads="1"/>
          </p:cNvSpPr>
          <p:nvPr/>
        </p:nvSpPr>
        <p:spPr bwMode="auto">
          <a:xfrm>
            <a:off x="6012160" y="3861048"/>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Reality of Apostasy</a:t>
            </a:r>
          </a:p>
        </p:txBody>
      </p:sp>
      <p:sp>
        <p:nvSpPr>
          <p:cNvPr id="10" name="Rectangle 2"/>
          <p:cNvSpPr txBox="1">
            <a:spLocks noChangeArrowheads="1"/>
          </p:cNvSpPr>
          <p:nvPr/>
        </p:nvSpPr>
        <p:spPr bwMode="auto">
          <a:xfrm>
            <a:off x="0" y="3861048"/>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Eternal Security</a:t>
            </a:r>
          </a:p>
        </p:txBody>
      </p:sp>
      <p:grpSp>
        <p:nvGrpSpPr>
          <p:cNvPr id="4" name="Group 3"/>
          <p:cNvGrpSpPr/>
          <p:nvPr/>
        </p:nvGrpSpPr>
        <p:grpSpPr>
          <a:xfrm>
            <a:off x="2807804" y="3933056"/>
            <a:ext cx="3456384" cy="1224136"/>
            <a:chOff x="2915816" y="4077072"/>
            <a:chExt cx="3096344" cy="1224136"/>
          </a:xfrm>
        </p:grpSpPr>
        <p:sp>
          <p:nvSpPr>
            <p:cNvPr id="17" name="Left-Right Arrow 16"/>
            <p:cNvSpPr/>
            <p:nvPr/>
          </p:nvSpPr>
          <p:spPr bwMode="auto">
            <a:xfrm>
              <a:off x="2915816" y="407707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Rectangle 2"/>
            <p:cNvSpPr txBox="1">
              <a:spLocks noChangeArrowheads="1"/>
            </p:cNvSpPr>
            <p:nvPr/>
          </p:nvSpPr>
          <p:spPr bwMode="auto">
            <a:xfrm>
              <a:off x="3059832" y="4315471"/>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Strengths</a:t>
              </a:r>
            </a:p>
          </p:txBody>
        </p:sp>
      </p:grpSp>
      <p:sp>
        <p:nvSpPr>
          <p:cNvPr id="12" name="Rectangle 2"/>
          <p:cNvSpPr txBox="1">
            <a:spLocks noChangeArrowheads="1"/>
          </p:cNvSpPr>
          <p:nvPr/>
        </p:nvSpPr>
        <p:spPr bwMode="auto">
          <a:xfrm>
            <a:off x="6012160" y="2492896"/>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Loss of Salvation</a:t>
            </a:r>
          </a:p>
        </p:txBody>
      </p:sp>
      <p:sp>
        <p:nvSpPr>
          <p:cNvPr id="13" name="Rectangle 2"/>
          <p:cNvSpPr txBox="1">
            <a:spLocks noChangeArrowheads="1"/>
          </p:cNvSpPr>
          <p:nvPr/>
        </p:nvSpPr>
        <p:spPr bwMode="auto">
          <a:xfrm>
            <a:off x="0" y="2492896"/>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Many do Fall Away</a:t>
            </a:r>
          </a:p>
        </p:txBody>
      </p:sp>
      <p:grpSp>
        <p:nvGrpSpPr>
          <p:cNvPr id="3" name="Group 2"/>
          <p:cNvGrpSpPr/>
          <p:nvPr/>
        </p:nvGrpSpPr>
        <p:grpSpPr>
          <a:xfrm>
            <a:off x="2807804" y="2492896"/>
            <a:ext cx="3456384" cy="1224136"/>
            <a:chOff x="2843808" y="2636912"/>
            <a:chExt cx="3096344" cy="1224136"/>
          </a:xfrm>
        </p:grpSpPr>
        <p:sp>
          <p:nvSpPr>
            <p:cNvPr id="2" name="Left-Right Arrow 1"/>
            <p:cNvSpPr/>
            <p:nvPr/>
          </p:nvSpPr>
          <p:spPr bwMode="auto">
            <a:xfrm>
              <a:off x="2843808" y="263691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4" name="Rectangle 2"/>
            <p:cNvSpPr txBox="1">
              <a:spLocks noChangeArrowheads="1"/>
            </p:cNvSpPr>
            <p:nvPr/>
          </p:nvSpPr>
          <p:spPr bwMode="auto">
            <a:xfrm>
              <a:off x="2843808" y="2852936"/>
              <a:ext cx="3059832"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Weaknesses</a:t>
              </a:r>
            </a:p>
          </p:txBody>
        </p:sp>
      </p:grpSp>
      <p:sp>
        <p:nvSpPr>
          <p:cNvPr id="15" name="Rectangle 2"/>
          <p:cNvSpPr txBox="1">
            <a:spLocks noChangeArrowheads="1"/>
          </p:cNvSpPr>
          <p:nvPr/>
        </p:nvSpPr>
        <p:spPr bwMode="auto">
          <a:xfrm>
            <a:off x="2123728" y="5229200"/>
            <a:ext cx="5040560" cy="151216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Partakers View Has Both Strengths &amp; Neither Weakness</a:t>
            </a:r>
          </a:p>
        </p:txBody>
      </p:sp>
    </p:spTree>
    <p:extLst>
      <p:ext uri="{BB962C8B-B14F-4D97-AF65-F5344CB8AC3E}">
        <p14:creationId xmlns:p14="http://schemas.microsoft.com/office/powerpoint/2010/main" val="207055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par>
                          <p:cTn id="17" fill="hold">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par>
                          <p:cTn id="23" fill="hold">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0.70"/>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0.70"/>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strVal val="#ppt_w*0.70"/>
                                          </p:val>
                                        </p:tav>
                                        <p:tav tm="100000">
                                          <p:val>
                                            <p:strVal val="#ppt_w"/>
                                          </p:val>
                                        </p:tav>
                                      </p:tavLst>
                                    </p:anim>
                                    <p:anim calcmode="lin" valueType="num">
                                      <p:cBhvr>
                                        <p:cTn id="48" dur="1000" fill="hold"/>
                                        <p:tgtEl>
                                          <p:spTgt spid="12"/>
                                        </p:tgtEl>
                                        <p:attrNameLst>
                                          <p:attrName>ppt_h</p:attrName>
                                        </p:attrNameLst>
                                      </p:cBhvr>
                                      <p:tavLst>
                                        <p:tav tm="0">
                                          <p:val>
                                            <p:strVal val="#ppt_h"/>
                                          </p:val>
                                        </p:tav>
                                        <p:tav tm="100000">
                                          <p:val>
                                            <p:strVal val="#ppt_h"/>
                                          </p:val>
                                        </p:tav>
                                      </p:tavLst>
                                    </p:anim>
                                    <p:animEffect transition="in" filter="fade">
                                      <p:cBhvr>
                                        <p:cTn id="49" dur="1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1000" fill="hold"/>
                                        <p:tgtEl>
                                          <p:spTgt spid="4"/>
                                        </p:tgtEl>
                                        <p:attrNameLst>
                                          <p:attrName>ppt_w</p:attrName>
                                        </p:attrNameLst>
                                      </p:cBhvr>
                                      <p:tavLst>
                                        <p:tav tm="0">
                                          <p:val>
                                            <p:strVal val="#ppt_w*0.70"/>
                                          </p:val>
                                        </p:tav>
                                        <p:tav tm="100000">
                                          <p:val>
                                            <p:strVal val="#ppt_w"/>
                                          </p:val>
                                        </p:tav>
                                      </p:tavLst>
                                    </p:anim>
                                    <p:anim calcmode="lin" valueType="num">
                                      <p:cBhvr>
                                        <p:cTn id="55" dur="1000" fill="hold"/>
                                        <p:tgtEl>
                                          <p:spTgt spid="4"/>
                                        </p:tgtEl>
                                        <p:attrNameLst>
                                          <p:attrName>ppt_h</p:attrName>
                                        </p:attrNameLst>
                                      </p:cBhvr>
                                      <p:tavLst>
                                        <p:tav tm="0">
                                          <p:val>
                                            <p:strVal val="#ppt_h"/>
                                          </p:val>
                                        </p:tav>
                                        <p:tav tm="100000">
                                          <p:val>
                                            <p:strVal val="#ppt_h"/>
                                          </p:val>
                                        </p:tav>
                                      </p:tavLst>
                                    </p:anim>
                                    <p:animEffect transition="in" filter="fade">
                                      <p:cBhvr>
                                        <p:cTn id="56" dur="10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1000" fill="hold"/>
                                        <p:tgtEl>
                                          <p:spTgt spid="10"/>
                                        </p:tgtEl>
                                        <p:attrNameLst>
                                          <p:attrName>ppt_w</p:attrName>
                                        </p:attrNameLst>
                                      </p:cBhvr>
                                      <p:tavLst>
                                        <p:tav tm="0">
                                          <p:val>
                                            <p:strVal val="#ppt_w*0.70"/>
                                          </p:val>
                                        </p:tav>
                                        <p:tav tm="100000">
                                          <p:val>
                                            <p:strVal val="#ppt_w"/>
                                          </p:val>
                                        </p:tav>
                                      </p:tavLst>
                                    </p:anim>
                                    <p:anim calcmode="lin" valueType="num">
                                      <p:cBhvr>
                                        <p:cTn id="62" dur="1000" fill="hold"/>
                                        <p:tgtEl>
                                          <p:spTgt spid="10"/>
                                        </p:tgtEl>
                                        <p:attrNameLst>
                                          <p:attrName>ppt_h</p:attrName>
                                        </p:attrNameLst>
                                      </p:cBhvr>
                                      <p:tavLst>
                                        <p:tav tm="0">
                                          <p:val>
                                            <p:strVal val="#ppt_h"/>
                                          </p:val>
                                        </p:tav>
                                        <p:tav tm="100000">
                                          <p:val>
                                            <p:strVal val="#ppt_h"/>
                                          </p:val>
                                        </p:tav>
                                      </p:tavLst>
                                    </p:anim>
                                    <p:animEffect transition="in" filter="fade">
                                      <p:cBhvr>
                                        <p:cTn id="63" dur="10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1000" fill="hold"/>
                                        <p:tgtEl>
                                          <p:spTgt spid="9"/>
                                        </p:tgtEl>
                                        <p:attrNameLst>
                                          <p:attrName>ppt_w</p:attrName>
                                        </p:attrNameLst>
                                      </p:cBhvr>
                                      <p:tavLst>
                                        <p:tav tm="0">
                                          <p:val>
                                            <p:strVal val="#ppt_w*0.70"/>
                                          </p:val>
                                        </p:tav>
                                        <p:tav tm="100000">
                                          <p:val>
                                            <p:strVal val="#ppt_w"/>
                                          </p:val>
                                        </p:tav>
                                      </p:tavLst>
                                    </p:anim>
                                    <p:anim calcmode="lin" valueType="num">
                                      <p:cBhvr>
                                        <p:cTn id="69" dur="1000" fill="hold"/>
                                        <p:tgtEl>
                                          <p:spTgt spid="9"/>
                                        </p:tgtEl>
                                        <p:attrNameLst>
                                          <p:attrName>ppt_h</p:attrName>
                                        </p:attrNameLst>
                                      </p:cBhvr>
                                      <p:tavLst>
                                        <p:tav tm="0">
                                          <p:val>
                                            <p:strVal val="#ppt_h"/>
                                          </p:val>
                                        </p:tav>
                                        <p:tav tm="100000">
                                          <p:val>
                                            <p:strVal val="#ppt_h"/>
                                          </p:val>
                                        </p:tav>
                                      </p:tavLst>
                                    </p:anim>
                                    <p:animEffect transition="in" filter="fade">
                                      <p:cBhvr>
                                        <p:cTn id="70" dur="10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1000" fill="hold"/>
                                        <p:tgtEl>
                                          <p:spTgt spid="15"/>
                                        </p:tgtEl>
                                        <p:attrNameLst>
                                          <p:attrName>ppt_w</p:attrName>
                                        </p:attrNameLst>
                                      </p:cBhvr>
                                      <p:tavLst>
                                        <p:tav tm="0">
                                          <p:val>
                                            <p:strVal val="#ppt_w*0.70"/>
                                          </p:val>
                                        </p:tav>
                                        <p:tav tm="100000">
                                          <p:val>
                                            <p:strVal val="#ppt_w"/>
                                          </p:val>
                                        </p:tav>
                                      </p:tavLst>
                                    </p:anim>
                                    <p:anim calcmode="lin" valueType="num">
                                      <p:cBhvr>
                                        <p:cTn id="76" dur="1000" fill="hold"/>
                                        <p:tgtEl>
                                          <p:spTgt spid="15"/>
                                        </p:tgtEl>
                                        <p:attrNameLst>
                                          <p:attrName>ppt_h</p:attrName>
                                        </p:attrNameLst>
                                      </p:cBhvr>
                                      <p:tavLst>
                                        <p:tav tm="0">
                                          <p:val>
                                            <p:strVal val="#ppt_h"/>
                                          </p:val>
                                        </p:tav>
                                        <p:tav tm="100000">
                                          <p:val>
                                            <p:strVal val="#ppt_h"/>
                                          </p:val>
                                        </p:tav>
                                      </p:tavLst>
                                    </p:anim>
                                    <p:animEffect transition="in" filter="fade">
                                      <p:cBhvr>
                                        <p:cTn id="7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9" grpId="0"/>
      <p:bldP spid="10" grpId="0"/>
      <p:bldP spid="12" grpId="0"/>
      <p:bldP spid="13" grpId="0"/>
      <p:bldP spid="15"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915937" y="665235"/>
            <a:ext cx="4144601" cy="6309608"/>
          </a:xfrm>
        </p:spPr>
        <p:txBody>
          <a:bodyPr/>
          <a:lstStyle/>
          <a:p>
            <a:r>
              <a:rPr lang="en-US" sz="6000" b="1" i="1" dirty="0">
                <a:effectLst>
                  <a:glow rad="177800">
                    <a:schemeClr val="tx1"/>
                  </a:glow>
                </a:effectLst>
                <a:latin typeface="Arial" charset="0"/>
                <a:ea typeface="ＭＳ Ｐゴシック" charset="0"/>
              </a:rPr>
              <a:t>The Reign of the Servant Kings</a:t>
            </a:r>
          </a:p>
        </p:txBody>
      </p:sp>
      <p:grpSp>
        <p:nvGrpSpPr>
          <p:cNvPr id="4" name="Group 3"/>
          <p:cNvGrpSpPr/>
          <p:nvPr/>
        </p:nvGrpSpPr>
        <p:grpSpPr>
          <a:xfrm>
            <a:off x="0" y="66355"/>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77800">
                      <a:srgbClr val="000000"/>
                    </a:glow>
                  </a:effectLst>
                  <a:uLnTx/>
                  <a:uFillTx/>
                  <a:latin typeface="Lucida Bright"/>
                  <a:ea typeface="ＭＳ Ｐゴシック" charset="0"/>
                  <a:cs typeface="Lucida Bright"/>
                </a:rPr>
                <a:t>Final Destiny</a:t>
              </a: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Joseph Dillow</a:t>
              </a: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The Future Reign of the Servant Kings</a:t>
              </a: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Jody Dillow is the key author of the Partakers View</a:t>
            </a:r>
          </a:p>
        </p:txBody>
      </p:sp>
    </p:spTree>
    <p:extLst>
      <p:ext uri="{BB962C8B-B14F-4D97-AF65-F5344CB8AC3E}">
        <p14:creationId xmlns:p14="http://schemas.microsoft.com/office/powerpoint/2010/main" val="403617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3" name="Text Box 6"/>
          <p:cNvSpPr txBox="1">
            <a:spLocks noChangeArrowheads="1"/>
          </p:cNvSpPr>
          <p:nvPr/>
        </p:nvSpPr>
        <p:spPr bwMode="auto">
          <a:xfrm>
            <a:off x="5580112" y="1025032"/>
            <a:ext cx="3563888" cy="3262432"/>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So also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rPr>
              <a:t>Jesus suffered and died outside the city</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 gates to make his people holy by means of his own blood"</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105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(Heb. 13:12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8610" name="Rectangle 2"/>
          <p:cNvSpPr>
            <a:spLocks noGrp="1" noRot="1" noChangeArrowheads="1"/>
          </p:cNvSpPr>
          <p:nvPr>
            <p:ph type="title"/>
          </p:nvPr>
        </p:nvSpPr>
        <p:spPr>
          <a:xfrm>
            <a:off x="7441" y="75067"/>
            <a:ext cx="9136559" cy="936104"/>
          </a:xfrm>
        </p:spPr>
        <p:txBody>
          <a:bodyPr/>
          <a:lstStyle/>
          <a:p>
            <a:pPr eaLnBrk="1" hangingPunct="1"/>
            <a:r>
              <a:rPr lang="en-US" sz="4000" dirty="0">
                <a:solidFill>
                  <a:schemeClr val="tx1"/>
                </a:solidFill>
                <a:latin typeface="Arial" charset="0"/>
                <a:ea typeface="ＭＳ Ｐゴシック" charset="0"/>
                <a:cs typeface="Arial" charset="0"/>
              </a:rPr>
              <a:t>Application: "Leave Jerusalem"</a:t>
            </a: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2560" y="1844824"/>
            <a:ext cx="3578225"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Left Arrow 2"/>
          <p:cNvSpPr/>
          <p:nvPr/>
        </p:nvSpPr>
        <p:spPr bwMode="auto">
          <a:xfrm>
            <a:off x="-5490" y="3645024"/>
            <a:ext cx="2016224" cy="1008112"/>
          </a:xfrm>
          <a:prstGeom prst="leftArrow">
            <a:avLst/>
          </a:prstGeom>
          <a:solidFill>
            <a:schemeClr val="accent2">
              <a:lumMod val="60000"/>
              <a:lumOff val="40000"/>
            </a:schemeClr>
          </a:solidFill>
          <a:ln w="285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0" name="Left Arrow 9"/>
          <p:cNvSpPr/>
          <p:nvPr/>
        </p:nvSpPr>
        <p:spPr bwMode="auto">
          <a:xfrm rot="9753399">
            <a:off x="3596618" y="2771911"/>
            <a:ext cx="2016224" cy="1008112"/>
          </a:xfrm>
          <a:prstGeom prst="leftArrow">
            <a:avLst/>
          </a:prstGeom>
          <a:solidFill>
            <a:schemeClr val="accent2">
              <a:lumMod val="60000"/>
              <a:lumOff val="40000"/>
            </a:schemeClr>
          </a:solidFill>
          <a:ln w="285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Left Arrow 10"/>
          <p:cNvSpPr/>
          <p:nvPr/>
        </p:nvSpPr>
        <p:spPr bwMode="auto">
          <a:xfrm rot="19019980">
            <a:off x="611560" y="5301208"/>
            <a:ext cx="2016224" cy="1008112"/>
          </a:xfrm>
          <a:prstGeom prst="leftArrow">
            <a:avLst/>
          </a:prstGeom>
          <a:solidFill>
            <a:schemeClr val="accent2">
              <a:lumMod val="60000"/>
              <a:lumOff val="40000"/>
            </a:schemeClr>
          </a:solidFill>
          <a:ln w="285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2" name="Left Arrow 11"/>
          <p:cNvSpPr/>
          <p:nvPr/>
        </p:nvSpPr>
        <p:spPr bwMode="auto">
          <a:xfrm rot="13792571">
            <a:off x="3158825" y="4956740"/>
            <a:ext cx="2016224" cy="1008112"/>
          </a:xfrm>
          <a:prstGeom prst="leftArrow">
            <a:avLst/>
          </a:prstGeom>
          <a:solidFill>
            <a:schemeClr val="accent2">
              <a:lumMod val="60000"/>
              <a:lumOff val="40000"/>
            </a:schemeClr>
          </a:solidFill>
          <a:ln w="285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3" name="Left Arrow 12"/>
          <p:cNvSpPr/>
          <p:nvPr/>
        </p:nvSpPr>
        <p:spPr bwMode="auto">
          <a:xfrm rot="2198088">
            <a:off x="353150" y="1986763"/>
            <a:ext cx="2016224" cy="1008112"/>
          </a:xfrm>
          <a:prstGeom prst="leftArrow">
            <a:avLst/>
          </a:prstGeom>
          <a:solidFill>
            <a:srgbClr val="FFFF00"/>
          </a:solidFill>
          <a:ln w="38100" cap="flat" cmpd="sng" algn="ctr">
            <a:solidFill>
              <a:srgbClr val="1616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4" name="Left Arrow 13"/>
          <p:cNvSpPr/>
          <p:nvPr/>
        </p:nvSpPr>
        <p:spPr bwMode="auto">
          <a:xfrm rot="7048919">
            <a:off x="2460053" y="1387607"/>
            <a:ext cx="2016224" cy="1008112"/>
          </a:xfrm>
          <a:prstGeom prst="leftArrow">
            <a:avLst/>
          </a:prstGeom>
          <a:solidFill>
            <a:schemeClr val="accent2">
              <a:lumMod val="60000"/>
              <a:lumOff val="40000"/>
            </a:schemeClr>
          </a:solidFill>
          <a:ln w="285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5" name="Text Box 6"/>
          <p:cNvSpPr txBox="1">
            <a:spLocks noChangeArrowheads="1"/>
          </p:cNvSpPr>
          <p:nvPr/>
        </p:nvSpPr>
        <p:spPr bwMode="auto">
          <a:xfrm>
            <a:off x="5580112" y="4261324"/>
            <a:ext cx="3563888" cy="2469907"/>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rPr>
              <a:t>13 </a:t>
            </a:r>
            <a:r>
              <a:rPr kumimoji="0" lang="en-US" sz="2400" b="1" i="0" u="none" strike="noStrike" kern="1200" cap="none" spc="0" normalizeH="0" baseline="0" noProof="0" dirty="0">
                <a:ln>
                  <a:noFill/>
                </a:ln>
                <a:solidFill>
                  <a:srgbClr val="339966">
                    <a:lumMod val="60000"/>
                    <a:lumOff val="40000"/>
                  </a:srgbClr>
                </a:solidFill>
                <a:effectLst/>
                <a:uLnTx/>
                <a:uFillTx/>
                <a:latin typeface="Arial" charset="0"/>
                <a:ea typeface="ＭＳ Ｐゴシック" charset="0"/>
              </a:rPr>
              <a:t>So let us go out to him, outside the camp</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 and bear the disgrace he bore" </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br>
              <a:rPr kumimoji="0" lang="en-US" sz="105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(Heb. 13:13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Leen</a:t>
            </a:r>
            <a:r>
              <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&amp; Kathleen </a:t>
            </a:r>
            <a:r>
              <a:rPr kumimoji="0" lang="en-US"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Ritmeyer</a:t>
            </a:r>
            <a:r>
              <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Akeldama</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Potter</a:t>
            </a:r>
            <a:r>
              <a:rPr kumimoji="0" lang="fr-FR"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s Field or High Priest</a:t>
            </a:r>
            <a:r>
              <a:rPr kumimoji="0" lang="fr-FR"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s Tomb?" </a:t>
            </a:r>
            <a:r>
              <a:rPr kumimoji="0" lang="en-US" altLang="ja-JP" sz="1400" b="1" i="1" u="none" strike="noStrike" kern="1200" cap="none" spc="0" normalizeH="0" baseline="0" noProof="0" dirty="0">
                <a:ln>
                  <a:noFill/>
                </a:ln>
                <a:solidFill>
                  <a:srgbClr val="DDDDDD"/>
                </a:solidFill>
                <a:effectLst/>
                <a:uLnTx/>
                <a:uFillTx/>
                <a:latin typeface="Arial" charset="0"/>
                <a:ea typeface="ＭＳ Ｐゴシック" charset="0"/>
                <a:cs typeface="Arial" charset="0"/>
              </a:rPr>
              <a:t>BAR</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20 (Nov/Dec 94): 34</a:t>
            </a:r>
            <a:endPar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7017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2983"/>
                                        </p:tgtEl>
                                        <p:attrNameLst>
                                          <p:attrName>style.visibility</p:attrName>
                                        </p:attrNameLst>
                                      </p:cBhvr>
                                      <p:to>
                                        <p:strVal val="visible"/>
                                      </p:to>
                                    </p:set>
                                    <p:anim calcmode="lin" valueType="num">
                                      <p:cBhvr>
                                        <p:cTn id="7" dur="1000" fill="hold"/>
                                        <p:tgtEl>
                                          <p:spTgt spid="382983"/>
                                        </p:tgtEl>
                                        <p:attrNameLst>
                                          <p:attrName>ppt_w</p:attrName>
                                        </p:attrNameLst>
                                      </p:cBhvr>
                                      <p:tavLst>
                                        <p:tav tm="0">
                                          <p:val>
                                            <p:strVal val="#ppt_w*0.70"/>
                                          </p:val>
                                        </p:tav>
                                        <p:tav tm="100000">
                                          <p:val>
                                            <p:strVal val="#ppt_w"/>
                                          </p:val>
                                        </p:tav>
                                      </p:tavLst>
                                    </p:anim>
                                    <p:anim calcmode="lin" valueType="num">
                                      <p:cBhvr>
                                        <p:cTn id="8" dur="1000" fill="hold"/>
                                        <p:tgtEl>
                                          <p:spTgt spid="382983"/>
                                        </p:tgtEl>
                                        <p:attrNameLst>
                                          <p:attrName>ppt_h</p:attrName>
                                        </p:attrNameLst>
                                      </p:cBhvr>
                                      <p:tavLst>
                                        <p:tav tm="0">
                                          <p:val>
                                            <p:strVal val="#ppt_h"/>
                                          </p:val>
                                        </p:tav>
                                        <p:tav tm="100000">
                                          <p:val>
                                            <p:strVal val="#ppt_h"/>
                                          </p:val>
                                        </p:tav>
                                      </p:tavLst>
                                    </p:anim>
                                    <p:animEffect transition="in" filter="fade">
                                      <p:cBhvr>
                                        <p:cTn id="9" dur="1000"/>
                                        <p:tgtEl>
                                          <p:spTgt spid="3829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3" grpId="0" animBg="1"/>
      <p:bldP spid="3" grpId="0" animBg="1"/>
      <p:bldP spid="10" grpId="0" animBg="1"/>
      <p:bldP spid="11" grpId="0" animBg="1"/>
      <p:bldP spid="12" grpId="0" animBg="1"/>
      <p:bldP spid="13" grpId="0" animBg="1"/>
      <p:bldP spid="14" grpId="0" animBg="1"/>
      <p:bldP spid="15"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4514" y="72835"/>
            <a:ext cx="9036496" cy="67405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Commit yourself to him.</a:t>
            </a:r>
          </a:p>
        </p:txBody>
      </p:sp>
      <p:pic>
        <p:nvPicPr>
          <p:cNvPr id="4" name="Picture 3"/>
          <p:cNvPicPr>
            <a:picLocks noChangeAspect="1"/>
          </p:cNvPicPr>
          <p:nvPr/>
        </p:nvPicPr>
        <p:blipFill>
          <a:blip r:embed="rId3"/>
          <a:stretch>
            <a:fillRect/>
          </a:stretch>
        </p:blipFill>
        <p:spPr>
          <a:xfrm>
            <a:off x="0" y="790687"/>
            <a:ext cx="9144000" cy="6067313"/>
          </a:xfrm>
          <a:prstGeom prst="rect">
            <a:avLst/>
          </a:prstGeom>
        </p:spPr>
      </p:pic>
    </p:spTree>
    <p:extLst>
      <p:ext uri="{BB962C8B-B14F-4D97-AF65-F5344CB8AC3E}">
        <p14:creationId xmlns:p14="http://schemas.microsoft.com/office/powerpoint/2010/main" val="3281342433"/>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Topical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5949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ath on Cros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en-US" sz="4800" b="1" dirty="0">
                <a:latin typeface="Tahoma" charset="0"/>
                <a:ea typeface="ＭＳ Ｐゴシック" charset="0"/>
                <a:cs typeface="ＭＳ Ｐゴシック" charset="0"/>
              </a:rPr>
              <a:t>Jesus</a:t>
            </a:r>
            <a:r>
              <a:rPr lang="fr-FR" altLang="ja-JP" sz="4800" b="1" dirty="0">
                <a:latin typeface="Tahoma" charset="0"/>
                <a:ea typeface="ＭＳ Ｐゴシック" charset="0"/>
                <a:cs typeface="ＭＳ Ｐゴシック" charset="0"/>
              </a:rPr>
              <a:t>'</a:t>
            </a:r>
            <a:r>
              <a:rPr lang="en-US" sz="4800" b="1" dirty="0">
                <a:latin typeface="Tahoma" charset="0"/>
                <a:ea typeface="ＭＳ Ｐゴシック" charset="0"/>
                <a:cs typeface="ＭＳ Ｐゴシック" charset="0"/>
              </a:rPr>
              <a:t> death paid for our sin </a:t>
            </a:r>
            <a:endParaRPr lang="en-US" sz="4800" dirty="0">
              <a:latin typeface="Tahoma" charset="0"/>
              <a:ea typeface="ＭＳ Ｐゴシック" charset="0"/>
              <a:cs typeface="ＭＳ Ｐゴシック" charset="0"/>
            </a:endParaRPr>
          </a:p>
        </p:txBody>
      </p:sp>
    </p:spTree>
    <p:extLst>
      <p:ext uri="{BB962C8B-B14F-4D97-AF65-F5344CB8AC3E}">
        <p14:creationId xmlns:p14="http://schemas.microsoft.com/office/powerpoint/2010/main" val="112423043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105972659"/>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Soteriology: God’s Rescue Program</a:t>
            </a:r>
            <a:r>
              <a:rPr kumimoji="0" lang="en-SG" sz="3200" b="0"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Inheritance of the Believer</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7" name="Rectangle 2">
            <a:extLst>
              <a:ext uri="{FF2B5EF4-FFF2-40B4-BE49-F238E27FC236}">
                <a16:creationId xmlns:a16="http://schemas.microsoft.com/office/drawing/2014/main" id="{FBCFA1EE-A9A5-844B-A6BA-518C00F2939C}"/>
              </a:ext>
            </a:extLst>
          </p:cNvPr>
          <p:cNvSpPr txBox="1">
            <a:spLocks noChangeArrowheads="1"/>
          </p:cNvSpPr>
          <p:nvPr/>
        </p:nvSpPr>
        <p:spPr bwMode="auto">
          <a:xfrm>
            <a:off x="14749" y="1301882"/>
            <a:ext cx="9120187" cy="1011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Blessings in Hebrews</a:t>
            </a:r>
          </a:p>
        </p:txBody>
      </p:sp>
      <p:sp>
        <p:nvSpPr>
          <p:cNvPr id="2" name="Rectangle 2">
            <a:extLst>
              <a:ext uri="{FF2B5EF4-FFF2-40B4-BE49-F238E27FC236}">
                <a16:creationId xmlns:a16="http://schemas.microsoft.com/office/drawing/2014/main" id="{0E043E0C-6138-BE2E-CD72-325954F583DC}"/>
              </a:ext>
            </a:extLst>
          </p:cNvPr>
          <p:cNvSpPr txBox="1">
            <a:spLocks noChangeArrowheads="1"/>
          </p:cNvSpPr>
          <p:nvPr/>
        </p:nvSpPr>
        <p:spPr bwMode="auto">
          <a:xfrm>
            <a:off x="30201" y="1961847"/>
            <a:ext cx="9120187" cy="1011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Message 4 of 4</a:t>
            </a:r>
          </a:p>
        </p:txBody>
      </p:sp>
    </p:spTree>
    <p:extLst>
      <p:ext uri="{BB962C8B-B14F-4D97-AF65-F5344CB8AC3E}">
        <p14:creationId xmlns:p14="http://schemas.microsoft.com/office/powerpoint/2010/main" val="1265182637"/>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282" y="4380282"/>
            <a:ext cx="9144000" cy="2036231"/>
          </a:xfrm>
          <a:noFill/>
          <a:ln>
            <a:noFill/>
          </a:ln>
        </p:spPr>
        <p:txBody>
          <a:bodyPr vert="horz" wrap="square" lIns="91440" tIns="45720" rIns="91440" bIns="45720" numCol="1" anchor="ctr" anchorCtr="0" compatLnSpc="1">
            <a:prstTxWarp prst="textNoShape">
              <a:avLst/>
            </a:prstTxWarp>
          </a:bodyPr>
          <a:lstStyle/>
          <a:p>
            <a:pPr defTabSz="457200"/>
            <a:r>
              <a:rPr lang="en-US" b="1" kern="1200" dirty="0">
                <a:solidFill>
                  <a:srgbClr val="FFFFFF"/>
                </a:solidFill>
                <a:effectLst>
                  <a:outerShdw blurRad="50800" dist="63500" dir="2700000" algn="tl" rotWithShape="0">
                    <a:srgbClr val="000000"/>
                  </a:outerShdw>
                </a:effectLst>
                <a:cs typeface="Arial"/>
              </a:rPr>
              <a:t>Have you ever met someone with too high a view of Jesus?</a:t>
            </a:r>
          </a:p>
        </p:txBody>
      </p:sp>
      <p:sp>
        <p:nvSpPr>
          <p:cNvPr id="6" name="Rectangle 5"/>
          <p:cNvSpPr/>
          <p:nvPr/>
        </p:nvSpPr>
        <p:spPr>
          <a:xfrm>
            <a:off x="0" y="1844824"/>
            <a:ext cx="9144000" cy="264687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Times New Roman"/>
                <a:ea typeface="ヒラギノ角ゴ Pro W3" charset="0"/>
                <a:cs typeface="Times New Roman"/>
              </a:rPr>
              <a:t>JESUS</a:t>
            </a:r>
            <a:endParaRPr kumimoji="0" lang="en-US" sz="16600" b="0" i="0" u="none" strike="noStrike" kern="1200" cap="none" spc="0" normalizeH="0" baseline="0" noProof="0" dirty="0">
              <a:ln>
                <a:noFill/>
              </a:ln>
              <a:solidFill>
                <a:srgbClr val="000000"/>
              </a:solidFill>
              <a:effectLst/>
              <a:uLnTx/>
              <a:uFillTx/>
              <a:latin typeface="Times New Roman"/>
              <a:ea typeface="ヒラギノ角ゴ Pro W3" charset="0"/>
              <a:cs typeface="Times New Roman"/>
            </a:endParaRPr>
          </a:p>
        </p:txBody>
      </p:sp>
      <p:pic>
        <p:nvPicPr>
          <p:cNvPr id="7" name="Picture 6" descr="Crown Screen Shot 2014-12-20 at 12.44.56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96814" y="980511"/>
            <a:ext cx="2365217" cy="1206165"/>
          </a:xfrm>
          <a:prstGeom prst="rect">
            <a:avLst/>
          </a:prstGeom>
        </p:spPr>
      </p:pic>
    </p:spTree>
    <p:extLst>
      <p:ext uri="{BB962C8B-B14F-4D97-AF65-F5344CB8AC3E}">
        <p14:creationId xmlns:p14="http://schemas.microsoft.com/office/powerpoint/2010/main" val="223334752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3" y="413036"/>
            <a:ext cx="9036496" cy="2232247"/>
          </a:xfrm>
          <a:effectLst>
            <a:outerShdw blurRad="63500" dist="35921" dir="2700000" algn="ctr" rotWithShape="0">
              <a:schemeClr val="tx2">
                <a:alpha val="74998"/>
              </a:schemeClr>
            </a:outerShdw>
          </a:effectLst>
        </p:spPr>
        <p:txBody>
          <a:bodyPr/>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Why</a:t>
            </a:r>
            <a:r>
              <a:rPr lang="en-US" sz="5400" b="1" dirty="0">
                <a:effectLst>
                  <a:glow rad="127000">
                    <a:schemeClr val="tx1"/>
                  </a:glow>
                </a:effectLst>
                <a:latin typeface="Arial" charset="0"/>
                <a:ea typeface="ＭＳ Ｐゴシック" charset="0"/>
                <a:cs typeface="ＭＳ Ｐゴシック" charset="0"/>
              </a:rPr>
              <a:t> press on with Christ?</a:t>
            </a:r>
          </a:p>
        </p:txBody>
      </p:sp>
      <p:pic>
        <p:nvPicPr>
          <p:cNvPr id="2" name="Picture 1"/>
          <p:cNvPicPr>
            <a:picLocks noChangeAspect="1"/>
          </p:cNvPicPr>
          <p:nvPr/>
        </p:nvPicPr>
        <p:blipFill>
          <a:blip r:embed="rId3"/>
          <a:stretch>
            <a:fillRect/>
          </a:stretch>
        </p:blipFill>
        <p:spPr>
          <a:xfrm>
            <a:off x="10077" y="3175000"/>
            <a:ext cx="2435042" cy="3683000"/>
          </a:xfrm>
          <a:prstGeom prst="rect">
            <a:avLst/>
          </a:prstGeom>
        </p:spPr>
      </p:pic>
      <p:pic>
        <p:nvPicPr>
          <p:cNvPr id="3" name="Picture 2"/>
          <p:cNvPicPr>
            <a:picLocks noChangeAspect="1"/>
          </p:cNvPicPr>
          <p:nvPr/>
        </p:nvPicPr>
        <p:blipFill>
          <a:blip r:embed="rId4"/>
          <a:stretch>
            <a:fillRect/>
          </a:stretch>
        </p:blipFill>
        <p:spPr>
          <a:xfrm>
            <a:off x="2866570" y="3201244"/>
            <a:ext cx="6277429" cy="3656755"/>
          </a:xfrm>
          <a:prstGeom prst="rect">
            <a:avLst/>
          </a:prstGeom>
        </p:spPr>
      </p:pic>
    </p:spTree>
    <p:extLst>
      <p:ext uri="{BB962C8B-B14F-4D97-AF65-F5344CB8AC3E}">
        <p14:creationId xmlns:p14="http://schemas.microsoft.com/office/powerpoint/2010/main" val="3718281262"/>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386" y="1861518"/>
            <a:ext cx="9151479" cy="4807842"/>
            <a:chOff x="-2386" y="1861518"/>
            <a:chExt cx="9151479" cy="4807842"/>
          </a:xfrm>
        </p:grpSpPr>
        <p:pic>
          <p:nvPicPr>
            <p:cNvPr id="3" name="Picture 2"/>
            <p:cNvPicPr>
              <a:picLocks noChangeAspect="1"/>
            </p:cNvPicPr>
            <p:nvPr/>
          </p:nvPicPr>
          <p:blipFill>
            <a:blip r:embed="rId3"/>
            <a:stretch>
              <a:fillRect/>
            </a:stretch>
          </p:blipFill>
          <p:spPr>
            <a:xfrm>
              <a:off x="-2386" y="1861518"/>
              <a:ext cx="9151479" cy="4807842"/>
            </a:xfrm>
            <a:prstGeom prst="rect">
              <a:avLst/>
            </a:prstGeom>
          </p:spPr>
        </p:pic>
        <p:sp>
          <p:nvSpPr>
            <p:cNvPr id="10" name="Rectangle 9"/>
            <p:cNvSpPr/>
            <p:nvPr/>
          </p:nvSpPr>
          <p:spPr bwMode="auto">
            <a:xfrm>
              <a:off x="2265359" y="2420888"/>
              <a:ext cx="2520280" cy="1368152"/>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Rectangle 13"/>
            <p:cNvSpPr/>
            <p:nvPr/>
          </p:nvSpPr>
          <p:spPr bwMode="auto">
            <a:xfrm>
              <a:off x="6012160" y="4941168"/>
              <a:ext cx="2952328" cy="86409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ounded Rectangular Callout 7"/>
            <p:cNvSpPr/>
            <p:nvPr/>
          </p:nvSpPr>
          <p:spPr bwMode="auto">
            <a:xfrm>
              <a:off x="6009775" y="2492896"/>
              <a:ext cx="2585765" cy="1584176"/>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66238"/>
            <a:ext cx="9143999" cy="1057898"/>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Arminian View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of Hebrews 6:4-8</a:t>
            </a:r>
          </a:p>
        </p:txBody>
      </p:sp>
      <p:sp>
        <p:nvSpPr>
          <p:cNvPr id="5" name="Rectangle 2"/>
          <p:cNvSpPr txBox="1">
            <a:spLocks noChangeArrowheads="1"/>
          </p:cNvSpPr>
          <p:nvPr/>
        </p:nvSpPr>
        <p:spPr bwMode="auto">
          <a:xfrm>
            <a:off x="0" y="1340768"/>
            <a:ext cx="9143999" cy="5092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Bob </a:t>
            </a:r>
            <a:r>
              <a:rPr kumimoji="0" lang="en-US" sz="1600" b="1" i="0" u="none" strike="noStrike" kern="120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Deffinbaugh</a:t>
            </a:r>
            <a:r>
              <a:rPr kumimoji="0" lang="en-US" sz="1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"13. Dairy Queen or Steak and Ale (Hebrews 6:4-8)"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https://</a:t>
            </a:r>
            <a:r>
              <a:rPr kumimoji="0" lang="en-US" sz="1600" b="1" i="0" u="none" strike="noStrike" kern="120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bible.org</a:t>
            </a:r>
            <a:r>
              <a:rPr kumimoji="0" lang="en-US" sz="1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en-US" sz="1600" b="1" i="0" u="none" strike="noStrike" kern="120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seriespage</a:t>
            </a:r>
            <a:r>
              <a:rPr kumimoji="0" lang="en-US" sz="1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/13-dairy-queen-or-steak-and-ale-hebrews-64-8</a:t>
            </a:r>
          </a:p>
        </p:txBody>
      </p:sp>
      <p:sp>
        <p:nvSpPr>
          <p:cNvPr id="6" name="Rectangle 2"/>
          <p:cNvSpPr txBox="1">
            <a:spLocks noChangeArrowheads="1"/>
          </p:cNvSpPr>
          <p:nvPr/>
        </p:nvSpPr>
        <p:spPr bwMode="auto">
          <a:xfrm>
            <a:off x="1" y="5966450"/>
            <a:ext cx="9143999" cy="85884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The race track represents salvation.</a:t>
            </a:r>
            <a:br>
              <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Christians may abandon the race and lose salvation.</a:t>
            </a:r>
            <a:endParaRPr kumimoji="0" lang="en-US" sz="2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107504" y="5157192"/>
            <a:ext cx="1896921" cy="64807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Already </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6156176" y="2492896"/>
            <a:ext cx="2304256" cy="151216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The prize is salvation, </a:t>
            </a:r>
            <a:b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eternal life.</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1979712" y="2132856"/>
            <a:ext cx="3168352" cy="187220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Warnings and admonitions raise doubts of receiving the prize.</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6804248" y="5085184"/>
            <a:ext cx="1896921" cy="648072"/>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Not Yet</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037075"/>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p:cNvGrpSpPr/>
          <p:nvPr/>
        </p:nvGrpSpPr>
        <p:grpSpPr>
          <a:xfrm>
            <a:off x="291605" y="407344"/>
            <a:ext cx="8600875" cy="6450656"/>
            <a:chOff x="291605" y="407344"/>
            <a:chExt cx="8600875" cy="6450656"/>
          </a:xfrm>
        </p:grpSpPr>
        <p:grpSp>
          <p:nvGrpSpPr>
            <p:cNvPr id="13" name="Group 12"/>
            <p:cNvGrpSpPr/>
            <p:nvPr/>
          </p:nvGrpSpPr>
          <p:grpSpPr>
            <a:xfrm>
              <a:off x="291605" y="407344"/>
              <a:ext cx="8600875" cy="6450656"/>
              <a:chOff x="291605" y="407344"/>
              <a:chExt cx="8600875" cy="6450656"/>
            </a:xfrm>
          </p:grpSpPr>
          <p:pic>
            <p:nvPicPr>
              <p:cNvPr id="3" name="Picture 2"/>
              <p:cNvPicPr>
                <a:picLocks noChangeAspect="1"/>
              </p:cNvPicPr>
              <p:nvPr/>
            </p:nvPicPr>
            <p:blipFill>
              <a:blip r:embed="rId3"/>
              <a:stretch>
                <a:fillRect/>
              </a:stretch>
            </p:blipFill>
            <p:spPr>
              <a:xfrm>
                <a:off x="291605" y="407344"/>
                <a:ext cx="8600875" cy="6450656"/>
              </a:xfrm>
              <a:prstGeom prst="rect">
                <a:avLst/>
              </a:prstGeom>
            </p:spPr>
          </p:pic>
          <p:sp>
            <p:nvSpPr>
              <p:cNvPr id="7" name="Rounded Rectangular Callout 6"/>
              <p:cNvSpPr/>
              <p:nvPr/>
            </p:nvSpPr>
            <p:spPr bwMode="auto">
              <a:xfrm>
                <a:off x="6444208" y="2420888"/>
                <a:ext cx="2448272" cy="1512168"/>
              </a:xfrm>
              <a:prstGeom prst="wedgeRoundRectCallout">
                <a:avLst>
                  <a:gd name="adj1" fmla="val 43728"/>
                  <a:gd name="adj2" fmla="val 152793"/>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 name="Rectangle 8"/>
            <p:cNvSpPr/>
            <p:nvPr/>
          </p:nvSpPr>
          <p:spPr bwMode="auto">
            <a:xfrm>
              <a:off x="1403648" y="908720"/>
              <a:ext cx="4320480" cy="172818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1" name="Rectangle 10"/>
          <p:cNvSpPr/>
          <p:nvPr/>
        </p:nvSpPr>
        <p:spPr bwMode="auto">
          <a:xfrm>
            <a:off x="3275856" y="1340768"/>
            <a:ext cx="1224136" cy="1440151"/>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Rectangle 13"/>
          <p:cNvSpPr/>
          <p:nvPr/>
        </p:nvSpPr>
        <p:spPr bwMode="auto">
          <a:xfrm>
            <a:off x="0" y="5733256"/>
            <a:ext cx="8460432" cy="1116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5" name="Rectangle 14"/>
          <p:cNvSpPr/>
          <p:nvPr/>
        </p:nvSpPr>
        <p:spPr bwMode="auto">
          <a:xfrm>
            <a:off x="698752" y="5823242"/>
            <a:ext cx="8460432" cy="1008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78608"/>
            <a:ext cx="9143999" cy="634494"/>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Reformed (Calvinist) View</a:t>
            </a:r>
          </a:p>
        </p:txBody>
      </p:sp>
      <p:sp>
        <p:nvSpPr>
          <p:cNvPr id="5" name="Rectangle 2"/>
          <p:cNvSpPr txBox="1">
            <a:spLocks noChangeArrowheads="1"/>
          </p:cNvSpPr>
          <p:nvPr/>
        </p:nvSpPr>
        <p:spPr bwMode="auto">
          <a:xfrm>
            <a:off x="1" y="5805264"/>
            <a:ext cx="9143999" cy="85884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The race represents salvation. To abandon the race proves one was never saved.  Christians run with their back toward the goal to assess their progress on the track.</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98815" y="4437112"/>
            <a:ext cx="1896921" cy="108012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Already </a:t>
            </a:r>
            <a:b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Saved</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115616" y="908720"/>
            <a:ext cx="4968552" cy="187220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Warnings and admonitions call for retrospective and introspective self-examination to assess whether one is already saved.</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6516216" y="2420888"/>
            <a:ext cx="2304256" cy="151216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The prize is salvation, </a:t>
            </a:r>
            <a:b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eternal life.</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05443157"/>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 y="124692"/>
            <a:ext cx="9143999" cy="6733308"/>
            <a:chOff x="-1" y="124692"/>
            <a:chExt cx="9143999" cy="6733308"/>
          </a:xfrm>
        </p:grpSpPr>
        <p:pic>
          <p:nvPicPr>
            <p:cNvPr id="2" name="Picture 1"/>
            <p:cNvPicPr>
              <a:picLocks noChangeAspect="1"/>
            </p:cNvPicPr>
            <p:nvPr/>
          </p:nvPicPr>
          <p:blipFill>
            <a:blip r:embed="rId3"/>
            <a:stretch>
              <a:fillRect/>
            </a:stretch>
          </p:blipFill>
          <p:spPr>
            <a:xfrm>
              <a:off x="-1" y="124692"/>
              <a:ext cx="9143999" cy="6733308"/>
            </a:xfrm>
            <a:prstGeom prst="rect">
              <a:avLst/>
            </a:prstGeom>
          </p:spPr>
        </p:pic>
        <p:sp>
          <p:nvSpPr>
            <p:cNvPr id="9" name="Rectangle 8"/>
            <p:cNvSpPr/>
            <p:nvPr/>
          </p:nvSpPr>
          <p:spPr bwMode="auto">
            <a:xfrm>
              <a:off x="1691680" y="692696"/>
              <a:ext cx="3024336" cy="18362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12"/>
            <p:cNvSpPr/>
            <p:nvPr/>
          </p:nvSpPr>
          <p:spPr bwMode="auto">
            <a:xfrm>
              <a:off x="2843808" y="1664808"/>
              <a:ext cx="1080120" cy="126013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78608"/>
            <a:ext cx="9143999" cy="634494"/>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Hypothetical View</a:t>
            </a:r>
          </a:p>
        </p:txBody>
      </p:sp>
      <p:sp>
        <p:nvSpPr>
          <p:cNvPr id="5" name="Rectangle 2"/>
          <p:cNvSpPr txBox="1">
            <a:spLocks noChangeArrowheads="1"/>
          </p:cNvSpPr>
          <p:nvPr/>
        </p:nvSpPr>
        <p:spPr bwMode="auto">
          <a:xfrm>
            <a:off x="1" y="5954536"/>
            <a:ext cx="9143999" cy="85884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The race represents salvation. One who is already saved cannot abandon the race.</a:t>
            </a:r>
            <a:endParaRPr kumimoji="0" lang="en-US" sz="2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83" y="4581128"/>
            <a:ext cx="1896921" cy="108012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Already </a:t>
            </a:r>
            <a:b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Saved</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547664" y="764704"/>
            <a:ext cx="3816424" cy="187220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Warnings and admonitions only caution what would happen if one could fail to endure to the end.</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1" name="Rounded Rectangular Callout 10"/>
          <p:cNvSpPr/>
          <p:nvPr/>
        </p:nvSpPr>
        <p:spPr bwMode="auto">
          <a:xfrm>
            <a:off x="6228184" y="2060848"/>
            <a:ext cx="2448272" cy="1512168"/>
          </a:xfrm>
          <a:prstGeom prst="wedgeRoundRectCallout">
            <a:avLst>
              <a:gd name="adj1" fmla="val 58682"/>
              <a:gd name="adj2" fmla="val 167169"/>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Rectangle 2"/>
          <p:cNvSpPr txBox="1">
            <a:spLocks noChangeArrowheads="1"/>
          </p:cNvSpPr>
          <p:nvPr/>
        </p:nvSpPr>
        <p:spPr bwMode="auto">
          <a:xfrm>
            <a:off x="6300192" y="2060848"/>
            <a:ext cx="2304256" cy="151216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The prize is salvation, </a:t>
            </a:r>
            <a:b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eternal life.</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7895816"/>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 y="653825"/>
            <a:ext cx="9143999" cy="6204175"/>
            <a:chOff x="-1" y="653825"/>
            <a:chExt cx="9143999" cy="6204175"/>
          </a:xfrm>
        </p:grpSpPr>
        <p:pic>
          <p:nvPicPr>
            <p:cNvPr id="2" name="Picture 1"/>
            <p:cNvPicPr>
              <a:picLocks noChangeAspect="1"/>
            </p:cNvPicPr>
            <p:nvPr/>
          </p:nvPicPr>
          <p:blipFill>
            <a:blip r:embed="rId3"/>
            <a:stretch>
              <a:fillRect/>
            </a:stretch>
          </p:blipFill>
          <p:spPr>
            <a:xfrm>
              <a:off x="-1" y="653825"/>
              <a:ext cx="9143999" cy="6204175"/>
            </a:xfrm>
            <a:prstGeom prst="rect">
              <a:avLst/>
            </a:prstGeom>
          </p:spPr>
        </p:pic>
        <p:sp>
          <p:nvSpPr>
            <p:cNvPr id="7" name="Rounded Rectangular Callout 6"/>
            <p:cNvSpPr/>
            <p:nvPr/>
          </p:nvSpPr>
          <p:spPr bwMode="auto">
            <a:xfrm>
              <a:off x="5796136" y="1700808"/>
              <a:ext cx="2880320" cy="2016224"/>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8"/>
            <p:cNvSpPr/>
            <p:nvPr/>
          </p:nvSpPr>
          <p:spPr bwMode="auto">
            <a:xfrm>
              <a:off x="2195736" y="1268760"/>
              <a:ext cx="2664296" cy="18002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78608"/>
            <a:ext cx="9143999" cy="634494"/>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Loss of Rewards View</a:t>
            </a:r>
          </a:p>
        </p:txBody>
      </p:sp>
      <p:sp>
        <p:nvSpPr>
          <p:cNvPr id="5" name="Rectangle 2"/>
          <p:cNvSpPr txBox="1">
            <a:spLocks noChangeArrowheads="1"/>
          </p:cNvSpPr>
          <p:nvPr/>
        </p:nvSpPr>
        <p:spPr bwMode="auto">
          <a:xfrm>
            <a:off x="36513" y="5999160"/>
            <a:ext cx="9143999" cy="85884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The race represents salvation.</a:t>
            </a:r>
            <a:br>
              <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Christians may abandon the race and lose rewards.</a:t>
            </a:r>
            <a:endParaRPr kumimoji="0" lang="en-US" sz="2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83" y="4653136"/>
            <a:ext cx="1896921" cy="108012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Already </a:t>
            </a:r>
            <a:b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Saved</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6012160" y="1772816"/>
            <a:ext cx="2412776" cy="187220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The prize is not salvation, </a:t>
            </a:r>
            <a:b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but rewards.</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2051720" y="1124744"/>
            <a:ext cx="3168352" cy="187220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Warnings and admonitions raise doubts of receiving the prize.</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57472313"/>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1" y="908720"/>
            <a:ext cx="9143999" cy="5949280"/>
            <a:chOff x="-1" y="908720"/>
            <a:chExt cx="9143999" cy="5949280"/>
          </a:xfrm>
        </p:grpSpPr>
        <p:pic>
          <p:nvPicPr>
            <p:cNvPr id="2" name="Picture 1"/>
            <p:cNvPicPr>
              <a:picLocks noChangeAspect="1"/>
            </p:cNvPicPr>
            <p:nvPr/>
          </p:nvPicPr>
          <p:blipFill>
            <a:blip r:embed="rId3"/>
            <a:stretch>
              <a:fillRect/>
            </a:stretch>
          </p:blipFill>
          <p:spPr>
            <a:xfrm>
              <a:off x="-1" y="908720"/>
              <a:ext cx="9143999" cy="5949280"/>
            </a:xfrm>
            <a:prstGeom prst="rect">
              <a:avLst/>
            </a:prstGeom>
          </p:spPr>
        </p:pic>
        <p:sp>
          <p:nvSpPr>
            <p:cNvPr id="3" name="Rounded Rectangular Callout 2"/>
            <p:cNvSpPr/>
            <p:nvPr/>
          </p:nvSpPr>
          <p:spPr bwMode="auto">
            <a:xfrm>
              <a:off x="5868144" y="1988840"/>
              <a:ext cx="2880320" cy="2016224"/>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4" name="Rectangle 3"/>
            <p:cNvSpPr/>
            <p:nvPr/>
          </p:nvSpPr>
          <p:spPr bwMode="auto">
            <a:xfrm>
              <a:off x="2267744" y="1412776"/>
              <a:ext cx="2448272" cy="18002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4624"/>
            <a:ext cx="9143999" cy="1118144"/>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Loss of Life View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sz="3600" b="1" dirty="0">
                <a:solidFill>
                  <a:schemeClr val="tx2"/>
                </a:solidFill>
                <a:effectLst>
                  <a:glow rad="127000">
                    <a:schemeClr val="bg1"/>
                  </a:glow>
                </a:effectLst>
                <a:latin typeface="Arial" charset="0"/>
                <a:ea typeface="ＭＳ Ｐゴシック" charset="0"/>
                <a:cs typeface="ＭＳ Ｐゴシック" charset="0"/>
              </a:rPr>
              <a:t>(held by Randall Gleason &amp; Rick Griffith)</a:t>
            </a:r>
          </a:p>
        </p:txBody>
      </p:sp>
      <p:sp>
        <p:nvSpPr>
          <p:cNvPr id="5" name="Rectangle 2"/>
          <p:cNvSpPr txBox="1">
            <a:spLocks noChangeArrowheads="1"/>
          </p:cNvSpPr>
          <p:nvPr/>
        </p:nvSpPr>
        <p:spPr bwMode="auto">
          <a:xfrm>
            <a:off x="-11784" y="6021288"/>
            <a:ext cx="9143999" cy="85884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The race represents salvation.</a:t>
            </a:r>
            <a:br>
              <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Christians may abandon the race and lose their life.</a:t>
            </a:r>
            <a:endParaRPr kumimoji="0" lang="en-US" sz="2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83" y="4653136"/>
            <a:ext cx="1896921" cy="108012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Already </a:t>
            </a:r>
            <a:b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Saved</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940152" y="1988840"/>
            <a:ext cx="2808312" cy="187220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The prize is not salvation, but inheritance in the kingdom.</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2051720" y="1412776"/>
            <a:ext cx="3168352" cy="187220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Warnings and admonitions exhort to press on with Christ or they may die physically.</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2" name="Text Box 1041"/>
          <p:cNvSpPr txBox="1">
            <a:spLocks noChangeArrowheads="1"/>
          </p:cNvSpPr>
          <p:nvPr/>
        </p:nvSpPr>
        <p:spPr bwMode="auto">
          <a:xfrm>
            <a:off x="8281406" y="76200"/>
            <a:ext cx="698178" cy="461665"/>
          </a:xfrm>
          <a:prstGeom prst="rect">
            <a:avLst/>
          </a:prstGeom>
          <a:solidFill>
            <a:schemeClr val="tx1"/>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257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10012682"/>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72840" y="0"/>
            <a:ext cx="547116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4198800" y="953929"/>
            <a:ext cx="4384134" cy="4384134"/>
          </a:xfrm>
          <a:prstGeom prst="rect">
            <a:avLst/>
          </a:prstGeom>
        </p:spPr>
      </p:pic>
      <p:sp>
        <p:nvSpPr>
          <p:cNvPr id="900098" name="Rectangle 2"/>
          <p:cNvSpPr>
            <a:spLocks noGrp="1" noChangeArrowheads="1"/>
          </p:cNvSpPr>
          <p:nvPr>
            <p:ph type="ctrTitle"/>
          </p:nvPr>
        </p:nvSpPr>
        <p:spPr>
          <a:xfrm>
            <a:off x="107505" y="116632"/>
            <a:ext cx="3565336" cy="611284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But what is the result for the believer who later rejects Christ?</a:t>
            </a:r>
          </a:p>
        </p:txBody>
      </p:sp>
    </p:spTree>
    <p:extLst>
      <p:ext uri="{BB962C8B-B14F-4D97-AF65-F5344CB8AC3E}">
        <p14:creationId xmlns:p14="http://schemas.microsoft.com/office/powerpoint/2010/main" val="175941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1" descr="angel-of-death-colored-bible-passov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76600" y="0"/>
            <a:ext cx="58674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4" name="Title 2"/>
          <p:cNvSpPr>
            <a:spLocks noGrp="1"/>
          </p:cNvSpPr>
          <p:nvPr>
            <p:ph type="title" idx="4294967295"/>
          </p:nvPr>
        </p:nvSpPr>
        <p:spPr>
          <a:xfrm>
            <a:off x="152400" y="152400"/>
            <a:ext cx="2971800" cy="6705600"/>
          </a:xfrm>
        </p:spPr>
        <p:txBody>
          <a:bodyPr/>
          <a:lstStyle/>
          <a:p>
            <a:r>
              <a:rPr lang="en-US" sz="4000" b="1" dirty="0">
                <a:solidFill>
                  <a:srgbClr val="FFFFFF"/>
                </a:solidFill>
                <a:latin typeface="Arial" charset="0"/>
                <a:ea typeface="ＭＳ Ｐゴシック" charset="0"/>
                <a:cs typeface="Arial" charset="0"/>
              </a:rPr>
              <a:t>Exodus 12:1-16</a:t>
            </a:r>
            <a:br>
              <a:rPr lang="en-US" sz="4000" b="1" dirty="0">
                <a:solidFill>
                  <a:srgbClr val="FFFFFF"/>
                </a:solidFill>
                <a:latin typeface="Arial" charset="0"/>
                <a:ea typeface="ＭＳ Ｐゴシック" charset="0"/>
                <a:cs typeface="Arial" charset="0"/>
              </a:rPr>
            </a:br>
            <a:br>
              <a:rPr lang="en-US" sz="3600" dirty="0">
                <a:solidFill>
                  <a:srgbClr val="FFFFFF"/>
                </a:solidFill>
                <a:latin typeface="Arial" charset="0"/>
                <a:ea typeface="ＭＳ Ｐゴシック" charset="0"/>
                <a:cs typeface="Arial" charset="0"/>
              </a:rPr>
            </a:br>
            <a:r>
              <a:rPr lang="en-US" sz="3600" dirty="0">
                <a:solidFill>
                  <a:srgbClr val="FFFFFF"/>
                </a:solidFill>
                <a:latin typeface="Arial" charset="0"/>
                <a:ea typeface="ＭＳ Ｐゴシック" charset="0"/>
                <a:cs typeface="Arial" charset="0"/>
              </a:rPr>
              <a:t>The Angel of Death Passed Over Houses with Blood on the Doors</a:t>
            </a:r>
          </a:p>
        </p:txBody>
      </p:sp>
      <p:sp>
        <p:nvSpPr>
          <p:cNvPr id="289795" name="Title 2"/>
          <p:cNvSpPr txBox="1">
            <a:spLocks/>
          </p:cNvSpPr>
          <p:nvPr/>
        </p:nvSpPr>
        <p:spPr bwMode="auto">
          <a:xfrm>
            <a:off x="3347864" y="6021388"/>
            <a:ext cx="5688186" cy="7651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800000"/>
                </a:solidFill>
                <a:effectLst/>
                <a:uLnTx/>
                <a:uFillTx/>
                <a:latin typeface="Arial" charset="0"/>
                <a:ea typeface="ＭＳ Ｐゴシック" charset="0"/>
                <a:cs typeface="Arial" charset="0"/>
              </a:rPr>
              <a:t>Thus says the L</a:t>
            </a:r>
            <a:r>
              <a:rPr kumimoji="0" lang="en-US" sz="1600" b="1" i="1" u="none" strike="noStrike" kern="1200" cap="none" spc="0" normalizeH="0" baseline="0" noProof="0">
                <a:ln>
                  <a:noFill/>
                </a:ln>
                <a:solidFill>
                  <a:srgbClr val="800000"/>
                </a:solidFill>
                <a:effectLst/>
                <a:uLnTx/>
                <a:uFillTx/>
                <a:latin typeface="Arial" charset="0"/>
                <a:ea typeface="ＭＳ Ｐゴシック" charset="0"/>
                <a:cs typeface="Arial" charset="0"/>
              </a:rPr>
              <a:t>ORD</a:t>
            </a:r>
            <a:r>
              <a:rPr kumimoji="0" lang="en-US" sz="1800" b="1" i="1" u="none" strike="noStrike" kern="1200" cap="none" spc="0" normalizeH="0" baseline="0" noProof="0">
                <a:ln>
                  <a:noFill/>
                </a:ln>
                <a:solidFill>
                  <a:srgbClr val="800000"/>
                </a:solidFill>
                <a:effectLst/>
                <a:uLnTx/>
                <a:uFillTx/>
                <a:latin typeface="Arial" charset="0"/>
                <a:ea typeface="ＭＳ Ｐゴシック" charset="0"/>
                <a:cs typeface="Arial" charset="0"/>
              </a:rPr>
              <a:t>, "About midnight I will go out in the midst of Egypt" (Exod. 11:4)</a:t>
            </a:r>
            <a:endParaRPr kumimoji="0" lang="en-US" sz="1600" b="1" i="1" u="none" strike="noStrike" kern="1200" cap="none" spc="0" normalizeH="0" baseline="0" noProof="0">
              <a:ln>
                <a:noFill/>
              </a:ln>
              <a:solidFill>
                <a:srgbClr val="8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99860130"/>
      </p:ext>
    </p:extLst>
  </p:cSld>
  <p:clrMapOvr>
    <a:masterClrMapping/>
  </p:clrMapOvr>
  <p:transition spd="med">
    <p:randomBar dir="vert"/>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Rectangle 3"/>
          <p:cNvSpPr>
            <a:spLocks noGrp="1" noChangeArrowheads="1"/>
          </p:cNvSpPr>
          <p:nvPr>
            <p:ph type="title"/>
          </p:nvPr>
        </p:nvSpPr>
        <p:spPr>
          <a:xfrm>
            <a:off x="76200" y="277813"/>
            <a:ext cx="8991600" cy="1093787"/>
          </a:xfrm>
        </p:spPr>
        <p:txBody>
          <a:bodyPr/>
          <a:lstStyle/>
          <a:p>
            <a:pPr eaLnBrk="1" hangingPunct="1"/>
            <a:r>
              <a:rPr lang="en-AU" b="1">
                <a:latin typeface="Arial" charset="0"/>
                <a:ea typeface="ＭＳ Ｐゴシック" charset="0"/>
                <a:cs typeface="ＭＳ Ｐゴシック" charset="0"/>
              </a:rPr>
              <a:t>Views on the Warning Passages</a:t>
            </a:r>
            <a:endParaRPr lang="en-US" b="1">
              <a:latin typeface="Arial" charset="0"/>
              <a:ea typeface="ＭＳ Ｐゴシック" charset="0"/>
              <a:cs typeface="ＭＳ Ｐゴシック" charset="0"/>
            </a:endParaRPr>
          </a:p>
        </p:txBody>
      </p:sp>
      <p:graphicFrame>
        <p:nvGraphicFramePr>
          <p:cNvPr id="60420" name="Group 4"/>
          <p:cNvGraphicFramePr>
            <a:graphicFrameLocks noGrp="1"/>
          </p:cNvGraphicFramePr>
          <p:nvPr>
            <p:ph idx="1"/>
          </p:nvPr>
        </p:nvGraphicFramePr>
        <p:xfrm>
          <a:off x="533400" y="3576638"/>
          <a:ext cx="8229600" cy="2824163"/>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False Believer</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1"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Former Believer</a:t>
                      </a:r>
                      <a:endParaRPr kumimoji="0" lang="en-US" sz="2400" b="1"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Carnal Believer</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7986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People who are not really believers</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Christians who sin by not seeing Christ</a:t>
                      </a:r>
                      <a:r>
                        <a:rPr kumimoji="0" lang="fr-FR"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t>
                      </a:r>
                      <a:r>
                        <a:rPr kumimoji="0" lang="en-AU"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s superiority</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Christians who sin by not seeing Christ</a:t>
                      </a:r>
                      <a:r>
                        <a:rPr kumimoji="0" lang="fr-FR"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t>
                      </a:r>
                      <a:r>
                        <a:rPr kumimoji="0" lang="en-AU"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s superiority</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0434" name="Text Box 18"/>
          <p:cNvSpPr txBox="1">
            <a:spLocks noChangeArrowheads="1"/>
          </p:cNvSpPr>
          <p:nvPr/>
        </p:nvSpPr>
        <p:spPr bwMode="auto">
          <a:xfrm>
            <a:off x="1028101" y="1981200"/>
            <a:ext cx="567174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3200" b="1" i="0" u="none" strike="noStrike" kern="1200" cap="none" spc="0" normalizeH="0" baseline="0" noProof="0" dirty="0">
                <a:ln>
                  <a:noFill/>
                </a:ln>
                <a:solidFill>
                  <a:srgbClr val="FFFFFF"/>
                </a:solidFill>
                <a:effectLst/>
                <a:uLnTx/>
                <a:uFillTx/>
                <a:latin typeface="Arial" charset="0"/>
                <a:ea typeface="ＭＳ Ｐゴシック" charset="0"/>
              </a:rPr>
              <a:t>Which Jews are addressed?</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68659" name="Text Box 19"/>
          <p:cNvSpPr txBox="1">
            <a:spLocks noChangeArrowheads="1"/>
          </p:cNvSpPr>
          <p:nvPr/>
        </p:nvSpPr>
        <p:spPr bwMode="auto">
          <a:xfrm>
            <a:off x="8229600" y="60325"/>
            <a:ext cx="8032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charset="0"/>
                <a:ea typeface="ＭＳ Ｐゴシック" charset="0"/>
              </a:rPr>
              <a:t>266c</a:t>
            </a:r>
          </a:p>
        </p:txBody>
      </p:sp>
    </p:spTree>
    <p:extLst>
      <p:ext uri="{BB962C8B-B14F-4D97-AF65-F5344CB8AC3E}">
        <p14:creationId xmlns:p14="http://schemas.microsoft.com/office/powerpoint/2010/main" val="913313332"/>
      </p:ext>
    </p:extLst>
  </p:cSld>
  <p:clrMapOvr>
    <a:overrideClrMapping bg1="dk2" tx1="lt1" bg2="dk1" tx2="lt2" accent1="accent1" accent2="accent2" accent3="accent3" accent4="accent4" accent5="accent5" accent6="accent6" hlink="hlink" folHlink="folHlink"/>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76200" y="277813"/>
            <a:ext cx="8915400" cy="1017587"/>
          </a:xfrm>
        </p:spPr>
        <p:txBody>
          <a:bodyPr/>
          <a:lstStyle/>
          <a:p>
            <a:pPr eaLnBrk="1" hangingPunct="1"/>
            <a:r>
              <a:rPr lang="en-AU" b="1">
                <a:latin typeface="Arial" charset="0"/>
                <a:ea typeface="ＭＳ Ｐゴシック" charset="0"/>
                <a:cs typeface="ＭＳ Ｐゴシック" charset="0"/>
              </a:rPr>
              <a:t>Views on the Warning Passages</a:t>
            </a:r>
            <a:endParaRPr lang="en-US" b="1">
              <a:latin typeface="Arial" charset="0"/>
              <a:ea typeface="ＭＳ Ｐゴシック" charset="0"/>
              <a:cs typeface="ＭＳ Ｐゴシック" charset="0"/>
            </a:endParaRPr>
          </a:p>
        </p:txBody>
      </p:sp>
      <p:graphicFrame>
        <p:nvGraphicFramePr>
          <p:cNvPr id="61443" name="Group 3"/>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False Believer</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1"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Former Believer</a:t>
                      </a:r>
                      <a:endParaRPr kumimoji="0" lang="en-US" sz="2400" b="1"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Carnal Believer</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Never had Salvation</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Loss of Salvation</a:t>
                      </a:r>
                      <a:endPar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Loss of Reward</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1457" name="Text Box 17"/>
          <p:cNvSpPr txBox="1">
            <a:spLocks noChangeArrowheads="1"/>
          </p:cNvSpPr>
          <p:nvPr/>
        </p:nvSpPr>
        <p:spPr bwMode="auto">
          <a:xfrm>
            <a:off x="1170563" y="1756350"/>
            <a:ext cx="59811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3600" b="1" i="0" u="none" strike="noStrike" kern="1200" cap="none" spc="0" normalizeH="0" baseline="0" noProof="0" dirty="0">
                <a:ln>
                  <a:noFill/>
                </a:ln>
                <a:solidFill>
                  <a:srgbClr val="FFFFFF"/>
                </a:solidFill>
                <a:effectLst/>
                <a:uLnTx/>
                <a:uFillTx/>
                <a:latin typeface="Arial" charset="0"/>
                <a:ea typeface="ＭＳ Ｐゴシック" charset="0"/>
              </a:rPr>
              <a:t>What is their punishment?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370706"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707" name="Text Box 19"/>
          <p:cNvSpPr txBox="1">
            <a:spLocks noChangeArrowheads="1"/>
          </p:cNvSpPr>
          <p:nvPr/>
        </p:nvSpPr>
        <p:spPr bwMode="auto">
          <a:xfrm>
            <a:off x="8229600" y="60325"/>
            <a:ext cx="8032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charset="0"/>
                <a:ea typeface="ＭＳ Ｐゴシック" charset="0"/>
              </a:rPr>
              <a:t>266c</a:t>
            </a:r>
          </a:p>
        </p:txBody>
      </p:sp>
    </p:spTree>
    <p:extLst>
      <p:ext uri="{BB962C8B-B14F-4D97-AF65-F5344CB8AC3E}">
        <p14:creationId xmlns:p14="http://schemas.microsoft.com/office/powerpoint/2010/main" val="3378894513"/>
      </p:ext>
    </p:extLst>
  </p:cSld>
  <p:clrMapOvr>
    <a:overrideClrMapping bg1="dk2" tx1="lt1" bg2="dk1" tx2="lt2" accent1="accent1" accent2="accent2" accent3="accent3" accent4="accent4" accent5="accent5" accent6="accent6" hlink="hlink" folHlink="folHlink"/>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304800"/>
            <a:ext cx="9144000" cy="1093788"/>
          </a:xfrm>
        </p:spPr>
        <p:txBody>
          <a:bodyPr/>
          <a:lstStyle/>
          <a:p>
            <a:pPr eaLnBrk="1" hangingPunct="1"/>
            <a:r>
              <a:rPr lang="en-AU" b="1">
                <a:latin typeface="Arial" charset="0"/>
                <a:ea typeface="ＭＳ Ｐゴシック" charset="0"/>
                <a:cs typeface="ＭＳ Ｐゴシック" charset="0"/>
              </a:rPr>
              <a:t>Views on the Warning Passages</a:t>
            </a:r>
            <a:endParaRPr lang="en-US" b="1">
              <a:latin typeface="Arial" charset="0"/>
              <a:ea typeface="ＭＳ Ｐゴシック" charset="0"/>
              <a:cs typeface="ＭＳ Ｐゴシック" charset="0"/>
            </a:endParaRPr>
          </a:p>
        </p:txBody>
      </p:sp>
      <p:graphicFrame>
        <p:nvGraphicFramePr>
          <p:cNvPr id="62467" name="Group 3"/>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False Believer</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1"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Former Believer</a:t>
                      </a:r>
                      <a:endParaRPr kumimoji="0" lang="en-US" sz="2400" b="1"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Carnal Believer</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Hell</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Hell</a:t>
                      </a:r>
                      <a:endPar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Divine Discipline</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2481" name="Text Box 17"/>
          <p:cNvSpPr txBox="1">
            <a:spLocks noChangeArrowheads="1"/>
          </p:cNvSpPr>
          <p:nvPr/>
        </p:nvSpPr>
        <p:spPr bwMode="auto">
          <a:xfrm>
            <a:off x="2414206" y="1905000"/>
            <a:ext cx="431400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3600" b="1" i="0" u="none" strike="noStrike" kern="1200" cap="none" spc="0" normalizeH="0" baseline="0" noProof="0" dirty="0">
                <a:ln>
                  <a:noFill/>
                </a:ln>
                <a:solidFill>
                  <a:srgbClr val="FFFFFF"/>
                </a:solidFill>
                <a:effectLst/>
                <a:uLnTx/>
                <a:uFillTx/>
                <a:latin typeface="Arial" charset="0"/>
                <a:ea typeface="ＭＳ Ｐゴシック" charset="0"/>
              </a:rPr>
              <a:t>What is the result?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372754"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755" name="Text Box 19"/>
          <p:cNvSpPr txBox="1">
            <a:spLocks noChangeArrowheads="1"/>
          </p:cNvSpPr>
          <p:nvPr/>
        </p:nvSpPr>
        <p:spPr bwMode="auto">
          <a:xfrm>
            <a:off x="8229600" y="60325"/>
            <a:ext cx="8032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charset="0"/>
                <a:ea typeface="ＭＳ Ｐゴシック" charset="0"/>
              </a:rPr>
              <a:t>266c</a:t>
            </a:r>
          </a:p>
        </p:txBody>
      </p:sp>
    </p:spTree>
    <p:extLst>
      <p:ext uri="{BB962C8B-B14F-4D97-AF65-F5344CB8AC3E}">
        <p14:creationId xmlns:p14="http://schemas.microsoft.com/office/powerpoint/2010/main" val="3988323167"/>
      </p:ext>
    </p:extLst>
  </p:cSld>
  <p:clrMapOvr>
    <a:overrideClrMapping bg1="dk2" tx1="lt1" bg2="dk1" tx2="lt2" accent1="accent1" accent2="accent2" accent3="accent3" accent4="accent4" accent5="accent5" accent6="accent6" hlink="hlink" folHlink="folHlink"/>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8" name="Rectangle 20"/>
          <p:cNvSpPr>
            <a:spLocks noGrp="1" noChangeArrowheads="1"/>
          </p:cNvSpPr>
          <p:nvPr>
            <p:ph type="title"/>
          </p:nvPr>
        </p:nvSpPr>
        <p:spPr>
          <a:xfrm>
            <a:off x="0" y="228600"/>
            <a:ext cx="9144000" cy="1139825"/>
          </a:xfrm>
        </p:spPr>
        <p:txBody>
          <a:bodyPr/>
          <a:lstStyle/>
          <a:p>
            <a:pPr eaLnBrk="1" hangingPunct="1"/>
            <a:r>
              <a:rPr lang="en-AU" b="1">
                <a:latin typeface="Arial" charset="0"/>
                <a:ea typeface="ＭＳ Ｐゴシック" charset="0"/>
                <a:cs typeface="ＭＳ Ｐゴシック" charset="0"/>
              </a:rPr>
              <a:t>Views on the Warning Passages</a:t>
            </a:r>
            <a:endParaRPr lang="en-US">
              <a:latin typeface="Arial" charset="0"/>
              <a:ea typeface="ＭＳ Ｐゴシック" charset="0"/>
              <a:cs typeface="ＭＳ Ｐゴシック" charset="0"/>
            </a:endParaRPr>
          </a:p>
        </p:txBody>
      </p:sp>
      <p:graphicFrame>
        <p:nvGraphicFramePr>
          <p:cNvPr id="63490" name="Group 2"/>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False Believer</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1"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Former Believer</a:t>
                      </a:r>
                      <a:endParaRPr kumimoji="0" lang="en-US" sz="2400" b="1"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Carnal Believer</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Reformed</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Arminian</a:t>
                      </a:r>
                      <a:endPar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Partakers</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3504" name="Text Box 16"/>
          <p:cNvSpPr txBox="1">
            <a:spLocks noChangeArrowheads="1"/>
          </p:cNvSpPr>
          <p:nvPr/>
        </p:nvSpPr>
        <p:spPr bwMode="auto">
          <a:xfrm>
            <a:off x="422613" y="1782763"/>
            <a:ext cx="6955751"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3600" b="1" i="0" u="none" strike="noStrike" kern="1200" cap="none" spc="0" normalizeH="0" baseline="0" noProof="0" dirty="0">
                <a:ln>
                  <a:noFill/>
                </a:ln>
                <a:solidFill>
                  <a:srgbClr val="FFFFFF"/>
                </a:solidFill>
                <a:effectLst/>
                <a:uLnTx/>
                <a:uFillTx/>
                <a:latin typeface="Arial" charset="0"/>
                <a:ea typeface="ＭＳ Ｐゴシック" charset="0"/>
              </a:rPr>
              <a:t>Which theological perspective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3600" b="1" i="0" u="none" strike="noStrike" kern="1200" cap="none" spc="0" normalizeH="0" baseline="0" noProof="0" dirty="0">
                <a:ln>
                  <a:noFill/>
                </a:ln>
                <a:solidFill>
                  <a:srgbClr val="FFFFFF"/>
                </a:solidFill>
                <a:effectLst/>
                <a:uLnTx/>
                <a:uFillTx/>
                <a:latin typeface="Arial" charset="0"/>
                <a:ea typeface="ＭＳ Ｐゴシック" charset="0"/>
              </a:rPr>
              <a:t>holds to this view?</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374802"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803" name="Text Box 19"/>
          <p:cNvSpPr txBox="1">
            <a:spLocks noChangeArrowheads="1"/>
          </p:cNvSpPr>
          <p:nvPr/>
        </p:nvSpPr>
        <p:spPr bwMode="auto">
          <a:xfrm>
            <a:off x="8229600" y="60325"/>
            <a:ext cx="8032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charset="0"/>
                <a:ea typeface="ＭＳ Ｐゴシック" charset="0"/>
              </a:rPr>
              <a:t>266c</a:t>
            </a:r>
          </a:p>
        </p:txBody>
      </p:sp>
    </p:spTree>
    <p:extLst>
      <p:ext uri="{BB962C8B-B14F-4D97-AF65-F5344CB8AC3E}">
        <p14:creationId xmlns:p14="http://schemas.microsoft.com/office/powerpoint/2010/main" val="3504026195"/>
      </p:ext>
    </p:extLst>
  </p:cSld>
  <p:clrMapOvr>
    <a:overrideClrMapping bg1="dk2" tx1="lt1" bg2="dk1" tx2="lt2" accent1="accent1" accent2="accent2" accent3="accent3" accent4="accent4" accent5="accent5" accent6="accent6" hlink="hlink" folHlink="folHlink"/>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14" name="Group 2"/>
          <p:cNvGraphicFramePr>
            <a:graphicFrameLocks noGrp="1"/>
          </p:cNvGraphicFramePr>
          <p:nvPr>
            <p:ph idx="1"/>
          </p:nvPr>
        </p:nvGraphicFramePr>
        <p:xfrm>
          <a:off x="533400" y="3357563"/>
          <a:ext cx="8431213" cy="2823845"/>
        </p:xfrm>
        <a:graphic>
          <a:graphicData uri="http://schemas.openxmlformats.org/drawingml/2006/table">
            <a:tbl>
              <a:tblPr/>
              <a:tblGrid>
                <a:gridCol w="2809875">
                  <a:extLst>
                    <a:ext uri="{9D8B030D-6E8A-4147-A177-3AD203B41FA5}">
                      <a16:colId xmlns:a16="http://schemas.microsoft.com/office/drawing/2014/main" val="20000"/>
                    </a:ext>
                  </a:extLst>
                </a:gridCol>
                <a:gridCol w="2668588">
                  <a:extLst>
                    <a:ext uri="{9D8B030D-6E8A-4147-A177-3AD203B41FA5}">
                      <a16:colId xmlns:a16="http://schemas.microsoft.com/office/drawing/2014/main" val="20001"/>
                    </a:ext>
                  </a:extLst>
                </a:gridCol>
                <a:gridCol w="2952750">
                  <a:extLst>
                    <a:ext uri="{9D8B030D-6E8A-4147-A177-3AD203B41FA5}">
                      <a16:colId xmlns:a16="http://schemas.microsoft.com/office/drawing/2014/main" val="20002"/>
                    </a:ext>
                  </a:extLst>
                </a:gridCol>
              </a:tblGrid>
              <a:tr h="1025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False Believer</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1"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Former Believer</a:t>
                      </a:r>
                      <a:endParaRPr kumimoji="0" lang="en-US" sz="2400" b="1"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Carnal Believer</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Signifying Hell (sees the judgment as serious)</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Signifying Hell (sees the judgment as serious)</a:t>
                      </a:r>
                      <a:endPar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defRPr/>
                      </a:pPr>
                      <a:r>
                        <a:rPr kumimoji="0" lang="en-AU"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Loss of rewards judgment is better than loss of salvation </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4528" name="Text Box 16"/>
          <p:cNvSpPr txBox="1">
            <a:spLocks noChangeArrowheads="1"/>
          </p:cNvSpPr>
          <p:nvPr/>
        </p:nvSpPr>
        <p:spPr bwMode="auto">
          <a:xfrm>
            <a:off x="3611563" y="1905000"/>
            <a:ext cx="233910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3600" b="1" i="0" u="none" strike="noStrike" kern="1200" cap="none" spc="0" normalizeH="0" baseline="0" noProof="0" dirty="0">
                <a:ln>
                  <a:noFill/>
                </a:ln>
                <a:solidFill>
                  <a:srgbClr val="FFFFFF"/>
                </a:solidFill>
                <a:effectLst/>
                <a:uLnTx/>
                <a:uFillTx/>
                <a:latin typeface="Arial" charset="0"/>
                <a:ea typeface="ＭＳ Ｐゴシック" charset="0"/>
              </a:rPr>
              <a:t>Strengths</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64529" name="Rectangle 17"/>
          <p:cNvSpPr>
            <a:spLocks noGrp="1" noChangeArrowheads="1"/>
          </p:cNvSpPr>
          <p:nvPr>
            <p:ph type="title"/>
          </p:nvPr>
        </p:nvSpPr>
        <p:spPr>
          <a:xfrm>
            <a:off x="0" y="277813"/>
            <a:ext cx="9144000" cy="1093787"/>
          </a:xfrm>
        </p:spPr>
        <p:txBody>
          <a:bodyPr/>
          <a:lstStyle/>
          <a:p>
            <a:pPr eaLnBrk="1" hangingPunct="1"/>
            <a:r>
              <a:rPr lang="en-AU" b="1">
                <a:latin typeface="Arial" charset="0"/>
                <a:ea typeface="ＭＳ Ｐゴシック" charset="0"/>
                <a:cs typeface="ＭＳ Ｐゴシック" charset="0"/>
              </a:rPr>
              <a:t>Views on the Warning Passages</a:t>
            </a:r>
            <a:endParaRPr lang="en-US" b="1">
              <a:latin typeface="Arial" charset="0"/>
              <a:ea typeface="ＭＳ Ｐゴシック" charset="0"/>
              <a:cs typeface="ＭＳ Ｐゴシック" charset="0"/>
            </a:endParaRPr>
          </a:p>
        </p:txBody>
      </p:sp>
      <p:pic>
        <p:nvPicPr>
          <p:cNvPr id="376850"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51" name="Text Box 19"/>
          <p:cNvSpPr txBox="1">
            <a:spLocks noChangeArrowheads="1"/>
          </p:cNvSpPr>
          <p:nvPr/>
        </p:nvSpPr>
        <p:spPr bwMode="auto">
          <a:xfrm>
            <a:off x="8229600" y="60325"/>
            <a:ext cx="8032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charset="0"/>
                <a:ea typeface="ＭＳ Ｐゴシック" charset="0"/>
              </a:rPr>
              <a:t>266c</a:t>
            </a:r>
          </a:p>
        </p:txBody>
      </p:sp>
    </p:spTree>
    <p:extLst>
      <p:ext uri="{BB962C8B-B14F-4D97-AF65-F5344CB8AC3E}">
        <p14:creationId xmlns:p14="http://schemas.microsoft.com/office/powerpoint/2010/main" val="1928519351"/>
      </p:ext>
    </p:extLst>
  </p:cSld>
  <p:clrMapOvr>
    <a:overrideClrMapping bg1="dk2" tx1="lt1" bg2="dk1" tx2="lt2" accent1="accent1" accent2="accent2" accent3="accent3" accent4="accent4" accent5="accent5" accent6="accent6" hlink="hlink" folHlink="folHlink"/>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Group 2"/>
          <p:cNvGraphicFramePr>
            <a:graphicFrameLocks noGrp="1"/>
          </p:cNvGraphicFramePr>
          <p:nvPr>
            <p:ph idx="1"/>
          </p:nvPr>
        </p:nvGraphicFramePr>
        <p:xfrm>
          <a:off x="457200" y="3429000"/>
          <a:ext cx="8229600" cy="3185142"/>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533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False Believer</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1"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Former Believer</a:t>
                      </a:r>
                      <a:endParaRPr kumimoji="0" lang="en-US" sz="2400" b="1" i="0" u="none" strike="noStrike" cap="none" normalizeH="0" baseline="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Carnal Believer</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26511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Consistently speaks of the readers as genuine Christians</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Temporal security goes against NT doctrine of justification by grace</a:t>
                      </a:r>
                      <a:endPar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10:27 refers to judging persons, not deeds</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5552" name="Text Box 16"/>
          <p:cNvSpPr txBox="1">
            <a:spLocks noChangeArrowheads="1"/>
          </p:cNvSpPr>
          <p:nvPr/>
        </p:nvSpPr>
        <p:spPr bwMode="auto">
          <a:xfrm>
            <a:off x="2982954" y="1600200"/>
            <a:ext cx="294631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3600" b="1" i="0" u="none" strike="noStrike" kern="1200" cap="none" spc="0" normalizeH="0" baseline="0" noProof="0" dirty="0">
                <a:ln>
                  <a:noFill/>
                </a:ln>
                <a:solidFill>
                  <a:srgbClr val="FFFFFF"/>
                </a:solidFill>
                <a:effectLst/>
                <a:uLnTx/>
                <a:uFillTx/>
                <a:latin typeface="Arial" charset="0"/>
                <a:ea typeface="ＭＳ Ｐゴシック" charset="0"/>
              </a:rPr>
              <a:t>Weaknesses</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65553" name="Rectangle 17"/>
          <p:cNvSpPr>
            <a:spLocks noGrp="1" noChangeArrowheads="1"/>
          </p:cNvSpPr>
          <p:nvPr>
            <p:ph type="title"/>
          </p:nvPr>
        </p:nvSpPr>
        <p:spPr>
          <a:xfrm>
            <a:off x="0" y="277813"/>
            <a:ext cx="9144000" cy="1093787"/>
          </a:xfrm>
        </p:spPr>
        <p:txBody>
          <a:bodyPr/>
          <a:lstStyle/>
          <a:p>
            <a:pPr eaLnBrk="1" hangingPunct="1"/>
            <a:r>
              <a:rPr lang="en-AU" b="1">
                <a:latin typeface="Arial" charset="0"/>
                <a:ea typeface="ＭＳ Ｐゴシック" charset="0"/>
                <a:cs typeface="ＭＳ Ｐゴシック" charset="0"/>
              </a:rPr>
              <a:t>Views on the Warning Passages</a:t>
            </a:r>
            <a:endParaRPr lang="en-US" b="1">
              <a:latin typeface="Arial" charset="0"/>
              <a:ea typeface="ＭＳ Ｐゴシック" charset="0"/>
              <a:cs typeface="ＭＳ Ｐゴシック" charset="0"/>
            </a:endParaRPr>
          </a:p>
        </p:txBody>
      </p:sp>
      <p:pic>
        <p:nvPicPr>
          <p:cNvPr id="378898"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99" name="Text Box 19"/>
          <p:cNvSpPr txBox="1">
            <a:spLocks noChangeArrowheads="1"/>
          </p:cNvSpPr>
          <p:nvPr/>
        </p:nvSpPr>
        <p:spPr bwMode="auto">
          <a:xfrm>
            <a:off x="8229600" y="60325"/>
            <a:ext cx="8032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charset="0"/>
                <a:ea typeface="ＭＳ Ｐゴシック" charset="0"/>
              </a:rPr>
              <a:t>266c</a:t>
            </a:r>
          </a:p>
        </p:txBody>
      </p:sp>
    </p:spTree>
    <p:extLst>
      <p:ext uri="{BB962C8B-B14F-4D97-AF65-F5344CB8AC3E}">
        <p14:creationId xmlns:p14="http://schemas.microsoft.com/office/powerpoint/2010/main" val="2804987257"/>
      </p:ext>
    </p:extLst>
  </p:cSld>
  <p:clrMapOvr>
    <a:overrideClrMapping bg1="dk2" tx1="lt1" bg2="dk1" tx2="lt2" accent1="accent1" accent2="accent2" accent3="accent3" accent4="accent4" accent5="accent5" accent6="accent6" hlink="hlink" folHlink="folHlink"/>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Hebrews 4:12-13 (NLT)</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4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For the word of God is alive and powerful. It is sharper than the sharpest two-edged sword, cutting between soul and spirit, between joint and marrow. It exposes our innermost thoughts and desires. </a:t>
            </a:r>
            <a:br>
              <a:rPr kumimoji="0" lang="en-US" sz="34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br>
            <a:r>
              <a:rPr kumimoji="0" lang="en-US" sz="3400" b="1" i="0" u="none" strike="noStrike" kern="1200" cap="none" spc="0" normalizeH="0" baseline="3000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13</a:t>
            </a:r>
            <a:r>
              <a:rPr kumimoji="0" lang="en-US" sz="3400" b="1" i="0" u="none" strike="noStrike" kern="1200" cap="none" spc="0" normalizeH="0" baseline="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Nothing in all creation is hidden from God. Everything is naked and exposed before his eyes, and he is the one to whom we are accountable.</a:t>
            </a:r>
          </a:p>
        </p:txBody>
      </p:sp>
    </p:spTree>
    <p:extLst>
      <p:ext uri="{BB962C8B-B14F-4D97-AF65-F5344CB8AC3E}">
        <p14:creationId xmlns:p14="http://schemas.microsoft.com/office/powerpoint/2010/main" val="45458842"/>
      </p:ext>
    </p:extLst>
  </p:cSld>
  <p:clrMapOvr>
    <a:masterClrMapping/>
  </p:clrMapOvr>
  <p:transition spd="slow">
    <p:cu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82" y="0"/>
            <a:ext cx="914161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977641"/>
            <a:ext cx="5334000" cy="2858134"/>
          </a:xfrm>
          <a:noFill/>
          <a:ln>
            <a:noFill/>
          </a:ln>
          <a:effectLst/>
        </p:spPr>
        <p:txBody>
          <a:bodyPr anchor="ctr"/>
          <a:lstStyle/>
          <a:p>
            <a:r>
              <a:rPr lang="en-US" sz="6000" kern="1200" spc="-100" dirty="0">
                <a:solidFill>
                  <a:schemeClr val="tx1"/>
                </a:solidFill>
                <a:latin typeface="Helvetica Neue Black Condensed"/>
                <a:ea typeface="ＭＳ Ｐゴシック" charset="0"/>
                <a:cs typeface="Helvetica Neue Black Condensed"/>
              </a:rPr>
              <a:t>Why press on with Christ?</a:t>
            </a:r>
          </a:p>
        </p:txBody>
      </p:sp>
      <p:grpSp>
        <p:nvGrpSpPr>
          <p:cNvPr id="4" name="Group 3">
            <a:extLst>
              <a:ext uri="{FF2B5EF4-FFF2-40B4-BE49-F238E27FC236}">
                <a16:creationId xmlns:a16="http://schemas.microsoft.com/office/drawing/2014/main" id="{80361439-2667-6748-97A9-4A2DA1468C4A}"/>
              </a:ext>
            </a:extLst>
          </p:cNvPr>
          <p:cNvGrpSpPr/>
          <p:nvPr/>
        </p:nvGrpSpPr>
        <p:grpSpPr>
          <a:xfrm>
            <a:off x="743166" y="-23494"/>
            <a:ext cx="4127657" cy="3978910"/>
            <a:chOff x="2383" y="-23494"/>
            <a:chExt cx="4127657" cy="3219142"/>
          </a:xfrm>
        </p:grpSpPr>
        <p:sp>
          <p:nvSpPr>
            <p:cNvPr id="2" name="Right Arrow 1">
              <a:extLst>
                <a:ext uri="{FF2B5EF4-FFF2-40B4-BE49-F238E27FC236}">
                  <a16:creationId xmlns:a16="http://schemas.microsoft.com/office/drawing/2014/main" id="{DD011214-F20F-B842-9AF2-4FE44C1ACA97}"/>
                </a:ext>
              </a:extLst>
            </p:cNvPr>
            <p:cNvSpPr/>
            <p:nvPr/>
          </p:nvSpPr>
          <p:spPr bwMode="auto">
            <a:xfrm>
              <a:off x="2642873" y="747389"/>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a:extLst>
                <a:ext uri="{FF2B5EF4-FFF2-40B4-BE49-F238E27FC236}">
                  <a16:creationId xmlns:a16="http://schemas.microsoft.com/office/drawing/2014/main" id="{DD026F97-F597-D342-81B1-DF2EA77FF11E}"/>
                </a:ext>
              </a:extLst>
            </p:cNvPr>
            <p:cNvSpPr txBox="1">
              <a:spLocks noChangeArrowheads="1"/>
            </p:cNvSpPr>
            <p:nvPr/>
          </p:nvSpPr>
          <p:spPr bwMode="auto">
            <a:xfrm>
              <a:off x="2383" y="-23494"/>
              <a:ext cx="3082450" cy="3219142"/>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t>ENTER</a:t>
              </a:r>
              <a:b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t>MILLENNIAL</a:t>
              </a:r>
              <a:b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br>
              <a:r>
                <a:rPr kumimoji="0" lang="en-US" sz="6600" b="0" i="0" u="none" strike="noStrike" kern="1200" cap="none" spc="-100" normalizeH="0" baseline="0" noProof="0" dirty="0">
                  <a:ln>
                    <a:noFill/>
                  </a:ln>
                  <a:effectLst/>
                  <a:uLnTx/>
                  <a:uFillTx/>
                  <a:latin typeface="Helvetica Neue Black Condensed"/>
                  <a:ea typeface="ＭＳ Ｐゴシック" charset="0"/>
                  <a:cs typeface="Helvetica Neue Black Condensed"/>
                </a:rPr>
                <a:t>RULE</a:t>
              </a:r>
              <a:endParaRPr kumimoji="0" lang="en-US" sz="2800" b="0" i="0" u="none" strike="noStrike" kern="1200" cap="none" spc="-100" normalizeH="0" baseline="0" noProof="0" dirty="0">
                <a:ln>
                  <a:noFill/>
                </a:ln>
                <a:effectLst/>
                <a:uLnTx/>
                <a:uFillTx/>
                <a:latin typeface="Helvetica Neue Black Condensed"/>
                <a:ea typeface="ＭＳ Ｐゴシック" charset="0"/>
                <a:cs typeface="Helvetica Neue Black Condensed"/>
              </a:endParaRPr>
            </a:p>
          </p:txBody>
        </p:sp>
      </p:grpSp>
    </p:spTree>
    <p:extLst>
      <p:ext uri="{BB962C8B-B14F-4D97-AF65-F5344CB8AC3E}">
        <p14:creationId xmlns:p14="http://schemas.microsoft.com/office/powerpoint/2010/main" val="2539280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01437" cy="6858000"/>
          </a:xfrm>
          <a:prstGeom prst="rect">
            <a:avLst/>
          </a:prstGeom>
        </p:spPr>
      </p:pic>
      <p:sp>
        <p:nvSpPr>
          <p:cNvPr id="900098" name="Rectangle 2"/>
          <p:cNvSpPr>
            <a:spLocks noGrp="1" noChangeArrowheads="1"/>
          </p:cNvSpPr>
          <p:nvPr>
            <p:ph type="ctrTitle"/>
          </p:nvPr>
        </p:nvSpPr>
        <p:spPr>
          <a:xfrm>
            <a:off x="47358" y="0"/>
            <a:ext cx="4407476" cy="2882804"/>
          </a:xfrm>
          <a:effectLst>
            <a:outerShdw blurRad="63500" dist="35921" dir="2700000" algn="ctr" rotWithShape="0">
              <a:schemeClr val="tx2">
                <a:alpha val="74998"/>
              </a:schemeClr>
            </a:outerShdw>
          </a:effectLst>
        </p:spPr>
        <p:txBody>
          <a:bodyPr/>
          <a:lstStyle/>
          <a:p>
            <a:pPr>
              <a:defRPr/>
            </a:pPr>
            <a:r>
              <a:rPr lang="en-US" sz="3200" b="1" dirty="0">
                <a:effectLst>
                  <a:glow rad="127000">
                    <a:schemeClr val="tx1"/>
                  </a:glow>
                </a:effectLst>
                <a:latin typeface="Arial" charset="0"/>
                <a:ea typeface="ＭＳ Ｐゴシック" charset="0"/>
                <a:cs typeface="ＭＳ Ｐゴシック" charset="0"/>
              </a:rPr>
              <a:t>The Hebrews readers were in danger of losing their kingdom rule (Hebrews 3:7–4:13).</a:t>
            </a:r>
          </a:p>
        </p:txBody>
      </p:sp>
    </p:spTree>
    <p:extLst>
      <p:ext uri="{BB962C8B-B14F-4D97-AF65-F5344CB8AC3E}">
        <p14:creationId xmlns:p14="http://schemas.microsoft.com/office/powerpoint/2010/main" val="296277589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sz="32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3:7-9 </a:t>
            </a:r>
            <a:r>
              <a:rPr lang="en-US" sz="28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(NLT)</a:t>
            </a:r>
          </a:p>
          <a:p>
            <a:pPr algn="l"/>
            <a:endPar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That is why the Holy Spirit says, "Today when you hear his voice,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8</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don</a:t>
            </a:r>
            <a:r>
              <a:rPr lang="fr-F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 harden your hearts as Israel did when they rebelled, when they tested me in the wilderness.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9</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There your ancestors tested and tried my patience, even though they saw my miracles for forty years.</a:t>
            </a:r>
          </a:p>
        </p:txBody>
      </p:sp>
    </p:spTree>
    <p:extLst>
      <p:ext uri="{BB962C8B-B14F-4D97-AF65-F5344CB8AC3E}">
        <p14:creationId xmlns:p14="http://schemas.microsoft.com/office/powerpoint/2010/main" val="1187954104"/>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 descr="World Travel 0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68825" y="0"/>
            <a:ext cx="45751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226" name="Picture 3" descr="World Travel 05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751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1012" name="Rectangle 4"/>
          <p:cNvSpPr>
            <a:spLocks noGrp="1" noChangeArrowheads="1"/>
          </p:cNvSpPr>
          <p:nvPr>
            <p:ph type="ctrTitle"/>
          </p:nvPr>
        </p:nvSpPr>
        <p:spPr>
          <a:xfrm>
            <a:off x="0" y="0"/>
            <a:ext cx="9144000" cy="2491991"/>
          </a:xfrm>
        </p:spPr>
        <p:txBody>
          <a:bodyPr/>
          <a:lstStyle/>
          <a:p>
            <a:pPr>
              <a:defRPr/>
            </a:pPr>
            <a:r>
              <a:rPr lang="en-US" sz="4800" dirty="0">
                <a:effectLst>
                  <a:glow rad="228600">
                    <a:schemeClr val="bg1">
                      <a:lumMod val="10000"/>
                    </a:schemeClr>
                  </a:glow>
                </a:effectLst>
                <a:latin typeface="Arial" charset="0"/>
                <a:cs typeface="ＭＳ Ｐゴシック" charset="0"/>
              </a:rPr>
              <a:t>Were the Israelites of the Exodus saved from sin as well as saved from Egypt?</a:t>
            </a:r>
          </a:p>
        </p:txBody>
      </p:sp>
      <p:sp>
        <p:nvSpPr>
          <p:cNvPr id="171013" name="Rectangle 5"/>
          <p:cNvSpPr>
            <a:spLocks noGrp="1" noChangeArrowheads="1"/>
          </p:cNvSpPr>
          <p:nvPr>
            <p:ph type="subTitle" idx="1"/>
          </p:nvPr>
        </p:nvSpPr>
        <p:spPr>
          <a:xfrm>
            <a:off x="457200" y="4038600"/>
            <a:ext cx="4038600" cy="2133600"/>
          </a:xfrm>
        </p:spPr>
        <p:txBody>
          <a:bodyPr anchor="ctr"/>
          <a:lstStyle/>
          <a:p>
            <a:pPr algn="l">
              <a:spcBef>
                <a:spcPct val="0"/>
              </a:spcBef>
              <a:buClrTx/>
              <a:defRPr/>
            </a:pPr>
            <a:r>
              <a:rPr lang="en-US" sz="4800" i="1" dirty="0">
                <a:solidFill>
                  <a:schemeClr val="tx2"/>
                </a:solidFill>
                <a:effectLst>
                  <a:outerShdw blurRad="38100" dist="38100" dir="2700000" algn="tl">
                    <a:srgbClr val="000000"/>
                  </a:outerShdw>
                </a:effectLst>
                <a:latin typeface="Arial" charset="0"/>
                <a:cs typeface="ＭＳ Ｐゴシック" charset="0"/>
              </a:rPr>
              <a:t>Give why you hold your view</a:t>
            </a:r>
          </a:p>
        </p:txBody>
      </p:sp>
    </p:spTree>
    <p:extLst>
      <p:ext uri="{BB962C8B-B14F-4D97-AF65-F5344CB8AC3E}">
        <p14:creationId xmlns:p14="http://schemas.microsoft.com/office/powerpoint/2010/main" val="376343942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ChangeArrowheads="1"/>
          </p:cNvSpPr>
          <p:nvPr/>
        </p:nvSpPr>
        <p:spPr bwMode="auto">
          <a:xfrm>
            <a:off x="1295400" y="0"/>
            <a:ext cx="6553200" cy="6858000"/>
          </a:xfrm>
          <a:prstGeom prst="rect">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63170" name="Picture 2" descr="OMSSO0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6663" y="2133600"/>
            <a:ext cx="28956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317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2133600"/>
            <a:ext cx="2971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6" name="Rectangle 8"/>
          <p:cNvSpPr>
            <a:spLocks noChangeArrowheads="1"/>
          </p:cNvSpPr>
          <p:nvPr/>
        </p:nvSpPr>
        <p:spPr bwMode="auto">
          <a:xfrm>
            <a:off x="779463"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63174" name="Text Box 6"/>
          <p:cNvSpPr txBox="1">
            <a:spLocks noChangeArrowheads="1"/>
          </p:cNvSpPr>
          <p:nvPr/>
        </p:nvSpPr>
        <p:spPr bwMode="auto">
          <a:xfrm>
            <a:off x="1295400" y="76200"/>
            <a:ext cx="2819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What the Exodus is to the Old Testament…</a:t>
            </a:r>
          </a:p>
        </p:txBody>
      </p:sp>
      <p:sp>
        <p:nvSpPr>
          <p:cNvPr id="443398" name="Rectangle 9"/>
          <p:cNvSpPr>
            <a:spLocks noChangeArrowheads="1"/>
          </p:cNvSpPr>
          <p:nvPr/>
        </p:nvSpPr>
        <p:spPr bwMode="auto">
          <a:xfrm>
            <a:off x="4876800"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63178" name="Text Box 10"/>
          <p:cNvSpPr txBox="1">
            <a:spLocks noChangeArrowheads="1"/>
          </p:cNvSpPr>
          <p:nvPr/>
        </p:nvSpPr>
        <p:spPr bwMode="auto">
          <a:xfrm>
            <a:off x="4876800" y="76200"/>
            <a:ext cx="2819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the cross of Christ is to the New Testament</a:t>
            </a:r>
          </a:p>
        </p:txBody>
      </p:sp>
      <p:sp>
        <p:nvSpPr>
          <p:cNvPr id="263179" name="WordArt 11"/>
          <p:cNvSpPr>
            <a:spLocks noChangeArrowheads="1" noChangeShapeType="1" noTextEdit="1"/>
          </p:cNvSpPr>
          <p:nvPr/>
        </p:nvSpPr>
        <p:spPr bwMode="auto">
          <a:xfrm>
            <a:off x="2819400" y="4343400"/>
            <a:ext cx="3854450" cy="1422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rPr>
              <a:t>Deliverance!</a:t>
            </a:r>
          </a:p>
        </p:txBody>
      </p:sp>
      <p:sp>
        <p:nvSpPr>
          <p:cNvPr id="443401" name="Rectangle 12"/>
          <p:cNvSpPr>
            <a:spLocks noGrp="1" noChangeArrowheads="1"/>
          </p:cNvSpPr>
          <p:nvPr>
            <p:ph type="title" idx="4294967295"/>
          </p:nvPr>
        </p:nvSpPr>
        <p:spPr>
          <a:xfrm>
            <a:off x="685800" y="1219200"/>
            <a:ext cx="7772400" cy="1143000"/>
          </a:xfrm>
        </p:spPr>
        <p:txBody>
          <a:bodyPr/>
          <a:lstStyle/>
          <a:p>
            <a:pPr eaLnBrk="1" hangingPunct="1"/>
            <a:r>
              <a:rPr lang="en-US" altLang="zh-CN" b="1">
                <a:solidFill>
                  <a:srgbClr val="FFFFFF"/>
                </a:solidFill>
                <a:latin typeface="Arial" charset="0"/>
              </a:rPr>
              <a:t>The Common Thread</a:t>
            </a:r>
          </a:p>
        </p:txBody>
      </p:sp>
    </p:spTree>
    <p:extLst>
      <p:ext uri="{BB962C8B-B14F-4D97-AF65-F5344CB8AC3E}">
        <p14:creationId xmlns:p14="http://schemas.microsoft.com/office/powerpoint/2010/main" val="5276396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3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1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3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3178"/>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4000"/>
                                  </p:stCondLst>
                                  <p:childTnLst>
                                    <p:set>
                                      <p:cBhvr>
                                        <p:cTn id="17" dur="1" fill="hold">
                                          <p:stCondLst>
                                            <p:cond delay="0"/>
                                          </p:stCondLst>
                                        </p:cTn>
                                        <p:tgtEl>
                                          <p:spTgt spid="26317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63179"/>
                                        </p:tgtEl>
                                        <p:attrNameLst>
                                          <p:attrName>style.visibility</p:attrName>
                                        </p:attrNameLst>
                                      </p:cBhvr>
                                      <p:to>
                                        <p:strVal val="visible"/>
                                      </p:to>
                                    </p:set>
                                    <p:animEffect transition="in" filter="wheel(4)">
                                      <p:cBhvr>
                                        <p:cTn id="22" dur="20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animBg="1"/>
      <p:bldP spid="263174" grpId="0"/>
      <p:bldP spid="263178" grpId="0"/>
      <p:bldP spid="263179"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sz="32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3:10-11</a:t>
            </a:r>
            <a:r>
              <a:rPr lang="en-US" sz="28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(NLT)</a:t>
            </a:r>
          </a:p>
          <a:p>
            <a:pPr algn="l"/>
            <a:endPar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So I was angry with them, and I said, </a:t>
            </a:r>
            <a:r>
              <a:rPr lang="fr-F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Their hearts always turn away from me. They refuse to do what I tell them.</a:t>
            </a:r>
            <a:r>
              <a:rPr lang="fr-F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11</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So in my anger I took an oath: </a:t>
            </a:r>
            <a:r>
              <a:rPr lang="fr-F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They will never enter my place of rest.</a:t>
            </a:r>
            <a:r>
              <a:rPr lang="fr-F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endPar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1054396245"/>
      </p:ext>
    </p:extLst>
  </p:cSld>
  <p:clrMapOvr>
    <a:masterClrMapping/>
  </p:clrMapOvr>
  <p:transition spd="slow">
    <p:cut/>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3:12-14 (NLT)</a:t>
            </a: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Be careful then, dear brothers and sisters. Make sure that your own hearts are not evil and unbelieving, turning you away from the living God.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13</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You must warn each other every day, while it is still "today," so that none of you will be deceived by sin and hardened against God.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14</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For if we are faithful to the end, trusting God just as firmly as when we first believed, </a:t>
            </a:r>
            <a:r>
              <a:rPr lang="en-US" sz="32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we will share </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in all that belongs to Christ.</a:t>
            </a:r>
          </a:p>
        </p:txBody>
      </p:sp>
    </p:spTree>
    <p:extLst>
      <p:ext uri="{BB962C8B-B14F-4D97-AF65-F5344CB8AC3E}">
        <p14:creationId xmlns:p14="http://schemas.microsoft.com/office/powerpoint/2010/main" val="43462665"/>
      </p:ext>
    </p:extLst>
  </p:cSld>
  <p:clrMapOvr>
    <a:masterClrMapping/>
  </p:clrMapOvr>
  <p:transition spd="slow">
    <p:cut/>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sz="32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3:15-16 (NLT)</a:t>
            </a:r>
          </a:p>
          <a:p>
            <a:pPr algn="l"/>
            <a:endPar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Remember what it says: "Today when you hear his voice, don</a:t>
            </a:r>
            <a:r>
              <a:rPr lang="fr-F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 harden your hearts as Israel did when they rebelled."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16</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And who was it who rebelled against God, even though they heard his voice? Wasn</a:t>
            </a:r>
            <a:r>
              <a:rPr lang="fr-F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 it the people Moses led out of Egypt? </a:t>
            </a:r>
          </a:p>
        </p:txBody>
      </p:sp>
    </p:spTree>
    <p:extLst>
      <p:ext uri="{BB962C8B-B14F-4D97-AF65-F5344CB8AC3E}">
        <p14:creationId xmlns:p14="http://schemas.microsoft.com/office/powerpoint/2010/main" val="1723525295"/>
      </p:ext>
    </p:extLst>
  </p:cSld>
  <p:clrMapOvr>
    <a:masterClrMapping/>
  </p:clrMapOvr>
  <p:transition spd="slow">
    <p:cut/>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sz="32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3:17-19 (NLT)</a:t>
            </a:r>
          </a:p>
          <a:p>
            <a:pPr algn="l"/>
            <a:endPar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And who made God angry for forty years? Wasn</a:t>
            </a:r>
            <a:r>
              <a:rPr lang="fr-F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 it the people who sinned, whose corpses lay in the wilderness?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18</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And to whom was God speaking when he took an oath that they would never enter his rest? Wasn</a:t>
            </a:r>
            <a:r>
              <a:rPr lang="fr-F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 it the people who disobeyed him?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19</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So we see that because of their unbelief they were not able to enter his rest.</a:t>
            </a:r>
          </a:p>
        </p:txBody>
      </p:sp>
    </p:spTree>
    <p:extLst>
      <p:ext uri="{BB962C8B-B14F-4D97-AF65-F5344CB8AC3E}">
        <p14:creationId xmlns:p14="http://schemas.microsoft.com/office/powerpoint/2010/main" val="2153280866"/>
      </p:ext>
    </p:extLst>
  </p:cSld>
  <p:clrMapOvr>
    <a:masterClrMapping/>
  </p:clrMapOvr>
  <p:transition spd="slow">
    <p:cut/>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Arial"/>
              <a:cs typeface="Arial"/>
            </a:endParaRPr>
          </a:p>
        </p:txBody>
      </p:sp>
      <p:sp>
        <p:nvSpPr>
          <p:cNvPr id="2" name="Title 1"/>
          <p:cNvSpPr>
            <a:spLocks noGrp="1"/>
          </p:cNvSpPr>
          <p:nvPr>
            <p:ph type="title"/>
          </p:nvPr>
        </p:nvSpPr>
        <p:spPr>
          <a:xfrm>
            <a:off x="29882" y="4786710"/>
            <a:ext cx="9144000" cy="2071291"/>
          </a:xfrm>
          <a:solidFill>
            <a:schemeClr val="tx1"/>
          </a:solidFill>
        </p:spPr>
        <p:txBody>
          <a:bodyPr anchor="ctr"/>
          <a:lstStyle/>
          <a:p>
            <a:pPr>
              <a:defRPr/>
            </a:pPr>
            <a:r>
              <a:rPr lang="en-US" sz="3200" dirty="0">
                <a:effectLst/>
                <a:latin typeface="Arial" charset="0"/>
              </a:rPr>
              <a:t>"And you have caused them to become a Kingdom of priests for our God. </a:t>
            </a:r>
            <a:br>
              <a:rPr lang="en-US" sz="3200" dirty="0">
                <a:effectLst/>
                <a:latin typeface="Arial" charset="0"/>
              </a:rPr>
            </a:br>
            <a:r>
              <a:rPr lang="en-US" sz="3200" dirty="0">
                <a:solidFill>
                  <a:srgbClr val="FFFF00"/>
                </a:solidFill>
                <a:effectLst/>
                <a:latin typeface="Arial" charset="0"/>
              </a:rPr>
              <a:t>And they will reign on the earth</a:t>
            </a:r>
            <a:r>
              <a:rPr lang="en-US" sz="3200" dirty="0">
                <a:effectLst/>
                <a:latin typeface="Arial" charset="0"/>
              </a:rPr>
              <a:t>" </a:t>
            </a:r>
            <a:br>
              <a:rPr lang="en-US" sz="3200" dirty="0">
                <a:effectLst/>
                <a:latin typeface="Arial" charset="0"/>
              </a:rPr>
            </a:br>
            <a:r>
              <a:rPr lang="en-US" sz="3200" dirty="0">
                <a:effectLst/>
                <a:latin typeface="Arial" charset="0"/>
              </a:rPr>
              <a:t>(Rev. 5:10 </a:t>
            </a:r>
            <a:r>
              <a:rPr lang="en-US" sz="2800" dirty="0">
                <a:effectLst/>
                <a:latin typeface="Arial" charset="0"/>
              </a:rPr>
              <a:t>NLT</a:t>
            </a:r>
            <a:r>
              <a:rPr lang="en-US" sz="3200" dirty="0">
                <a:effectLst/>
                <a:latin typeface="Arial" charset="0"/>
              </a:rPr>
              <a:t>).</a:t>
            </a:r>
          </a:p>
        </p:txBody>
      </p:sp>
      <p:sp>
        <p:nvSpPr>
          <p:cNvPr id="5"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pic>
        <p:nvPicPr>
          <p:cNvPr id="4" name="Picture 3" descr="rev 5v10 saints reign 0-King20Jesu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382280" cy="4786710"/>
          </a:xfrm>
          <a:prstGeom prst="rect">
            <a:avLst/>
          </a:prstGeom>
        </p:spPr>
      </p:pic>
    </p:spTree>
    <p:extLst>
      <p:ext uri="{BB962C8B-B14F-4D97-AF65-F5344CB8AC3E}">
        <p14:creationId xmlns:p14="http://schemas.microsoft.com/office/powerpoint/2010/main" val="147641934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428" y="58018"/>
            <a:ext cx="9036496" cy="62722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But apostates will not rule with Christ.</a:t>
            </a:r>
          </a:p>
        </p:txBody>
      </p:sp>
      <p:pic>
        <p:nvPicPr>
          <p:cNvPr id="2" name="Picture 1"/>
          <p:cNvPicPr>
            <a:picLocks noChangeAspect="1"/>
          </p:cNvPicPr>
          <p:nvPr/>
        </p:nvPicPr>
        <p:blipFill>
          <a:blip r:embed="rId3"/>
          <a:stretch>
            <a:fillRect/>
          </a:stretch>
        </p:blipFill>
        <p:spPr>
          <a:xfrm>
            <a:off x="18413" y="743857"/>
            <a:ext cx="9125587" cy="6114143"/>
          </a:xfrm>
          <a:prstGeom prst="rect">
            <a:avLst/>
          </a:prstGeom>
        </p:spPr>
      </p:pic>
    </p:spTree>
    <p:extLst>
      <p:ext uri="{BB962C8B-B14F-4D97-AF65-F5344CB8AC3E}">
        <p14:creationId xmlns:p14="http://schemas.microsoft.com/office/powerpoint/2010/main" val="1245953096"/>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5471160" cy="6858000"/>
          </a:xfrm>
          <a:prstGeom prst="rect">
            <a:avLst/>
          </a:prstGeom>
        </p:spPr>
      </p:pic>
      <p:pic>
        <p:nvPicPr>
          <p:cNvPr id="7" name="Picture 6"/>
          <p:cNvPicPr>
            <a:picLocks noChangeAspect="1"/>
          </p:cNvPicPr>
          <p:nvPr/>
        </p:nvPicPr>
        <p:blipFill>
          <a:blip r:embed="rId3"/>
          <a:stretch>
            <a:fillRect/>
          </a:stretch>
        </p:blipFill>
        <p:spPr>
          <a:xfrm>
            <a:off x="318165" y="1043300"/>
            <a:ext cx="3546308" cy="3546308"/>
          </a:xfrm>
          <a:prstGeom prst="rect">
            <a:avLst/>
          </a:prstGeom>
        </p:spPr>
      </p:pic>
      <p:pic>
        <p:nvPicPr>
          <p:cNvPr id="3" name="Picture 2" descr="Rev 20.4 throne23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57905" y="11461"/>
            <a:ext cx="4586095" cy="6846540"/>
          </a:xfrm>
          <a:prstGeom prst="rect">
            <a:avLst/>
          </a:prstGeom>
        </p:spPr>
      </p:pic>
      <p:sp>
        <p:nvSpPr>
          <p:cNvPr id="4"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 name="Title 1"/>
          <p:cNvSpPr>
            <a:spLocks noGrp="1"/>
          </p:cNvSpPr>
          <p:nvPr>
            <p:ph type="title"/>
          </p:nvPr>
        </p:nvSpPr>
        <p:spPr>
          <a:xfrm>
            <a:off x="0" y="5012379"/>
            <a:ext cx="9130022" cy="1845622"/>
          </a:xfrm>
        </p:spPr>
        <p:txBody>
          <a:bodyPr vert="horz" lIns="91440" tIns="45720" rIns="91440" bIns="45720" rtlCol="0" anchor="t">
            <a:noAutofit/>
          </a:bodyPr>
          <a:lstStyle/>
          <a:p>
            <a:pPr defTabSz="457200" eaLnBrk="1" hangingPunct="1"/>
            <a:r>
              <a:rPr lang="en-US" b="1" kern="1200" dirty="0">
                <a:solidFill>
                  <a:prstClr val="white"/>
                </a:solidFill>
                <a:effectLst>
                  <a:glow rad="190500">
                    <a:prstClr val="black">
                      <a:alpha val="75000"/>
                    </a:prstClr>
                  </a:glow>
                  <a:outerShdw blurRad="50800" dist="38100" dir="2700000" algn="tl" rotWithShape="0">
                    <a:srgbClr val="000000">
                      <a:alpha val="43000"/>
                    </a:srgbClr>
                  </a:outerShdw>
                </a:effectLst>
                <a:ea typeface="+mj-ea"/>
              </a:rPr>
              <a:t>Rejecting Jesus disqualifies believers from ruling with him </a:t>
            </a:r>
          </a:p>
        </p:txBody>
      </p:sp>
      <p:pic>
        <p:nvPicPr>
          <p:cNvPr id="5" name="Picture 4"/>
          <p:cNvPicPr>
            <a:picLocks noChangeAspect="1"/>
          </p:cNvPicPr>
          <p:nvPr/>
        </p:nvPicPr>
        <p:blipFill>
          <a:blip r:embed="rId3"/>
          <a:stretch>
            <a:fillRect/>
          </a:stretch>
        </p:blipFill>
        <p:spPr>
          <a:xfrm>
            <a:off x="5192833" y="1065980"/>
            <a:ext cx="3546308" cy="3546308"/>
          </a:xfrm>
          <a:prstGeom prst="rect">
            <a:avLst/>
          </a:prstGeom>
        </p:spPr>
      </p:pic>
      <p:sp>
        <p:nvSpPr>
          <p:cNvPr id="8" name="Right Arrow 7"/>
          <p:cNvSpPr/>
          <p:nvPr/>
        </p:nvSpPr>
        <p:spPr bwMode="auto">
          <a:xfrm>
            <a:off x="3986514" y="2035015"/>
            <a:ext cx="1270578" cy="2116415"/>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56009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2500"/>
                            </p:stCondLst>
                            <p:childTnLst>
                              <p:par>
                                <p:cTn id="26" presetID="26"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82" y="0"/>
            <a:ext cx="914161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977641"/>
            <a:ext cx="5334000" cy="2858134"/>
          </a:xfrm>
          <a:noFill/>
          <a:ln>
            <a:noFill/>
          </a:ln>
          <a:effectLst/>
        </p:spPr>
        <p:txBody>
          <a:bodyPr anchor="ctr"/>
          <a:lstStyle/>
          <a:p>
            <a:r>
              <a:rPr lang="en-US" sz="6000" kern="1200" spc="-100" dirty="0">
                <a:solidFill>
                  <a:schemeClr val="tx1"/>
                </a:solidFill>
                <a:latin typeface="Helvetica Neue Black Condensed"/>
                <a:ea typeface="ＭＳ Ｐゴシック" charset="0"/>
                <a:cs typeface="Helvetica Neue Black Condensed"/>
              </a:rPr>
              <a:t>Why press on with Christ?</a:t>
            </a:r>
          </a:p>
        </p:txBody>
      </p:sp>
      <p:grpSp>
        <p:nvGrpSpPr>
          <p:cNvPr id="4" name="Group 3">
            <a:extLst>
              <a:ext uri="{FF2B5EF4-FFF2-40B4-BE49-F238E27FC236}">
                <a16:creationId xmlns:a16="http://schemas.microsoft.com/office/drawing/2014/main" id="{80361439-2667-6748-97A9-4A2DA1468C4A}"/>
              </a:ext>
            </a:extLst>
          </p:cNvPr>
          <p:cNvGrpSpPr/>
          <p:nvPr/>
        </p:nvGrpSpPr>
        <p:grpSpPr>
          <a:xfrm>
            <a:off x="743166" y="-23494"/>
            <a:ext cx="4127657" cy="3978910"/>
            <a:chOff x="2383" y="-23494"/>
            <a:chExt cx="4127657" cy="3219142"/>
          </a:xfrm>
        </p:grpSpPr>
        <p:sp>
          <p:nvSpPr>
            <p:cNvPr id="2" name="Right Arrow 1">
              <a:extLst>
                <a:ext uri="{FF2B5EF4-FFF2-40B4-BE49-F238E27FC236}">
                  <a16:creationId xmlns:a16="http://schemas.microsoft.com/office/drawing/2014/main" id="{DD011214-F20F-B842-9AF2-4FE44C1ACA97}"/>
                </a:ext>
              </a:extLst>
            </p:cNvPr>
            <p:cNvSpPr/>
            <p:nvPr/>
          </p:nvSpPr>
          <p:spPr bwMode="auto">
            <a:xfrm>
              <a:off x="2642873" y="747389"/>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a:extLst>
                <a:ext uri="{FF2B5EF4-FFF2-40B4-BE49-F238E27FC236}">
                  <a16:creationId xmlns:a16="http://schemas.microsoft.com/office/drawing/2014/main" id="{DD026F97-F597-D342-81B1-DF2EA77FF11E}"/>
                </a:ext>
              </a:extLst>
            </p:cNvPr>
            <p:cNvSpPr txBox="1">
              <a:spLocks noChangeArrowheads="1"/>
            </p:cNvSpPr>
            <p:nvPr/>
          </p:nvSpPr>
          <p:spPr bwMode="auto">
            <a:xfrm>
              <a:off x="2383" y="-23494"/>
              <a:ext cx="3082450" cy="3219142"/>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t>ENTER</a:t>
              </a:r>
              <a:b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t>MILLENNIAL</a:t>
              </a:r>
              <a:b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br>
              <a:r>
                <a:rPr kumimoji="0" lang="en-US" sz="6600" b="0" i="0" u="none" strike="noStrike" kern="1200" cap="none" spc="-100" normalizeH="0" baseline="0" noProof="0" dirty="0">
                  <a:ln>
                    <a:noFill/>
                  </a:ln>
                  <a:effectLst/>
                  <a:uLnTx/>
                  <a:uFillTx/>
                  <a:latin typeface="Helvetica Neue Black Condensed"/>
                  <a:ea typeface="ＭＳ Ｐゴシック" charset="0"/>
                  <a:cs typeface="Helvetica Neue Black Condensed"/>
                </a:rPr>
                <a:t>RULE</a:t>
              </a:r>
              <a:endParaRPr kumimoji="0" lang="en-US" sz="2800" b="0" i="0" u="none" strike="noStrike" kern="1200" cap="none" spc="-100" normalizeH="0" baseline="0" noProof="0" dirty="0">
                <a:ln>
                  <a:noFill/>
                </a:ln>
                <a:effectLst/>
                <a:uLnTx/>
                <a:uFillTx/>
                <a:latin typeface="Helvetica Neue Black Condensed"/>
                <a:ea typeface="ＭＳ Ｐゴシック" charset="0"/>
                <a:cs typeface="Helvetica Neue Black Condensed"/>
              </a:endParaRPr>
            </a:p>
          </p:txBody>
        </p:sp>
      </p:grpSp>
      <p:grpSp>
        <p:nvGrpSpPr>
          <p:cNvPr id="7" name="Group 6">
            <a:extLst>
              <a:ext uri="{FF2B5EF4-FFF2-40B4-BE49-F238E27FC236}">
                <a16:creationId xmlns:a16="http://schemas.microsoft.com/office/drawing/2014/main" id="{67F5FBD9-B795-054C-887B-1877383D554C}"/>
              </a:ext>
            </a:extLst>
          </p:cNvPr>
          <p:cNvGrpSpPr/>
          <p:nvPr/>
        </p:nvGrpSpPr>
        <p:grpSpPr>
          <a:xfrm>
            <a:off x="5047128" y="-35069"/>
            <a:ext cx="4106065" cy="3978910"/>
            <a:chOff x="5035553" y="-23494"/>
            <a:chExt cx="4106065" cy="3219142"/>
          </a:xfrm>
        </p:grpSpPr>
        <p:sp>
          <p:nvSpPr>
            <p:cNvPr id="8" name="Right Arrow 7">
              <a:extLst>
                <a:ext uri="{FF2B5EF4-FFF2-40B4-BE49-F238E27FC236}">
                  <a16:creationId xmlns:a16="http://schemas.microsoft.com/office/drawing/2014/main" id="{EF181E7D-F9F0-DF4D-B6FF-790DF40C4366}"/>
                </a:ext>
              </a:extLst>
            </p:cNvPr>
            <p:cNvSpPr/>
            <p:nvPr/>
          </p:nvSpPr>
          <p:spPr bwMode="auto">
            <a:xfrm rot="10800000">
              <a:off x="5035553" y="755651"/>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2">
              <a:extLst>
                <a:ext uri="{FF2B5EF4-FFF2-40B4-BE49-F238E27FC236}">
                  <a16:creationId xmlns:a16="http://schemas.microsoft.com/office/drawing/2014/main" id="{F3F693B0-53F3-7641-87C5-00EB15A782CE}"/>
                </a:ext>
              </a:extLst>
            </p:cNvPr>
            <p:cNvSpPr txBox="1">
              <a:spLocks noChangeArrowheads="1"/>
            </p:cNvSpPr>
            <p:nvPr/>
          </p:nvSpPr>
          <p:spPr bwMode="auto">
            <a:xfrm>
              <a:off x="6059168" y="-23494"/>
              <a:ext cx="3082450" cy="3219142"/>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spc="-100" dirty="0">
                  <a:latin typeface="Helvetica Neue Black Condensed"/>
                  <a:ea typeface="ＭＳ Ｐゴシック" charset="0"/>
                  <a:cs typeface="Helvetica Neue Black Condensed"/>
                </a:rPr>
                <a:t>ENTER</a:t>
              </a:r>
              <a:br>
                <a:rPr lang="en-US" sz="4000" spc="-100" dirty="0">
                  <a:latin typeface="Helvetica Neue Black Condensed"/>
                  <a:ea typeface="ＭＳ Ｐゴシック" charset="0"/>
                  <a:cs typeface="Helvetica Neue Black Condensed"/>
                </a:rPr>
              </a:br>
              <a:r>
                <a:rPr lang="en-US" sz="4000" spc="-100" dirty="0">
                  <a:latin typeface="Helvetica Neue Black Condensed"/>
                  <a:ea typeface="ＭＳ Ｐゴシック" charset="0"/>
                  <a:cs typeface="Helvetica Neue Black Condensed"/>
                </a:rPr>
                <a:t>MILLENNIAL</a:t>
              </a:r>
              <a:br>
                <a:rPr lang="en-US" sz="4000" spc="-100" dirty="0">
                  <a:latin typeface="Helvetica Neue Black Condensed"/>
                  <a:ea typeface="ＭＳ Ｐゴシック" charset="0"/>
                  <a:cs typeface="Helvetica Neue Black Condensed"/>
                </a:rPr>
              </a:br>
              <a:r>
                <a:rPr lang="en-US" sz="6600" spc="-100" dirty="0">
                  <a:latin typeface="Helvetica Neue Black Condensed"/>
                  <a:ea typeface="ＭＳ Ｐゴシック" charset="0"/>
                  <a:cs typeface="Helvetica Neue Black Condensed"/>
                </a:rPr>
                <a:t>REST</a:t>
              </a:r>
              <a:endParaRPr lang="en-US" sz="2800" spc="-100" dirty="0">
                <a:latin typeface="Helvetica Neue Black Condensed"/>
                <a:ea typeface="ＭＳ Ｐゴシック" charset="0"/>
                <a:cs typeface="Helvetica Neue Black Condensed"/>
              </a:endParaRPr>
            </a:p>
          </p:txBody>
        </p:sp>
      </p:grpSp>
    </p:spTree>
    <p:extLst>
      <p:ext uri="{BB962C8B-B14F-4D97-AF65-F5344CB8AC3E}">
        <p14:creationId xmlns:p14="http://schemas.microsoft.com/office/powerpoint/2010/main" val="1329187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44486"/>
            <a:ext cx="9336648" cy="700248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7" name="Picture 6"/>
          <p:cNvPicPr>
            <a:picLocks noChangeAspect="1"/>
          </p:cNvPicPr>
          <p:nvPr/>
        </p:nvPicPr>
        <p:blipFill>
          <a:blip r:embed="rId4"/>
          <a:stretch>
            <a:fillRect/>
          </a:stretch>
        </p:blipFill>
        <p:spPr>
          <a:xfrm>
            <a:off x="4198800" y="953929"/>
            <a:ext cx="4384134" cy="4384134"/>
          </a:xfrm>
          <a:prstGeom prst="rect">
            <a:avLst/>
          </a:prstGeom>
        </p:spPr>
      </p:pic>
      <p:sp>
        <p:nvSpPr>
          <p:cNvPr id="900098" name="Rectangle 2"/>
          <p:cNvSpPr>
            <a:spLocks noGrp="1" noChangeArrowheads="1"/>
          </p:cNvSpPr>
          <p:nvPr>
            <p:ph type="ctrTitle"/>
          </p:nvPr>
        </p:nvSpPr>
        <p:spPr>
          <a:xfrm>
            <a:off x="107504" y="-80405"/>
            <a:ext cx="4236463" cy="6741368"/>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Israel</a:t>
            </a:r>
            <a:r>
              <a:rPr lang="fr-FR"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unbelief should warn these Hebrew Christians against rejecting Christ, as disobedience would forfeit their Canaan rest (Hebrews 4:1-13).</a:t>
            </a:r>
          </a:p>
        </p:txBody>
      </p:sp>
    </p:spTree>
    <p:extLst>
      <p:ext uri="{BB962C8B-B14F-4D97-AF65-F5344CB8AC3E}">
        <p14:creationId xmlns:p14="http://schemas.microsoft.com/office/powerpoint/2010/main" val="2418852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sz="32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4:1-3a (NLT)</a:t>
            </a:r>
          </a:p>
          <a:p>
            <a:pPr algn="l"/>
            <a:endPar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God</a:t>
            </a:r>
            <a:r>
              <a:rPr lang="fr-F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 promise of entering his rest still stands, so we ought to tremble with fear that some of you might fail to experience it.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2</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For this good news—that God has prepared this rest—has been announced to us just as it was to them. But it did them no good because they didn</a:t>
            </a:r>
            <a:r>
              <a:rPr lang="fr-F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 share the faith of those who listened to God.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3</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For only we who believe can enter his rest.</a:t>
            </a:r>
          </a:p>
        </p:txBody>
      </p:sp>
    </p:spTree>
    <p:extLst>
      <p:ext uri="{BB962C8B-B14F-4D97-AF65-F5344CB8AC3E}">
        <p14:creationId xmlns:p14="http://schemas.microsoft.com/office/powerpoint/2010/main" val="2027871314"/>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7" name="Picture 2" descr="OMSSO008"/>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1698" name="Picture 3" descr="Slide1"/>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4" name="Text Box 4"/>
          <p:cNvSpPr txBox="1">
            <a:spLocks noChangeArrowheads="1"/>
          </p:cNvSpPr>
          <p:nvPr/>
        </p:nvSpPr>
        <p:spPr bwMode="auto">
          <a:xfrm>
            <a:off x="1600200" y="610591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Arial" pitchFamily="-112" charset="0"/>
                <a:cs typeface="Arial"/>
              </a:rPr>
              <a:t>Colossians 1:13-14 (NIV) </a:t>
            </a:r>
          </a:p>
        </p:txBody>
      </p:sp>
      <p:pic>
        <p:nvPicPr>
          <p:cNvPr id="541700" name="Picture 5" descr="OMSSO083"/>
          <p:cNvPicPr>
            <a:picLocks noChangeAspect="1" noChangeArrowheads="1"/>
          </p:cNvPicPr>
          <p:nvPr/>
        </p:nvPicPr>
        <p:blipFill>
          <a:blip r:embed="rId5">
            <a:lum bright="-24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1701" name="Picture 6" descr="Red Sea"/>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1702" name="Picture 7" descr="World Travel 051"/>
          <p:cNvPicPr>
            <a:picLocks noChangeAspect="1" noChangeArrowheads="1"/>
          </p:cNvPicPr>
          <p:nvPr/>
        </p:nvPicPr>
        <p:blipFill>
          <a:blip r:embed="rId7">
            <a:lum bright="-24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8" name="Text Box 8"/>
          <p:cNvSpPr txBox="1">
            <a:spLocks noChangeArrowheads="1"/>
          </p:cNvSpPr>
          <p:nvPr/>
        </p:nvSpPr>
        <p:spPr bwMode="auto">
          <a:xfrm>
            <a:off x="762000" y="1981200"/>
            <a:ext cx="7924800"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"For he has rescued us from the dominion of darkness and brought us into the kingdom of the Son he loves, in whom we have redemption, the forgiveness of sins."</a:t>
            </a:r>
          </a:p>
        </p:txBody>
      </p:sp>
      <p:sp>
        <p:nvSpPr>
          <p:cNvPr id="291850" name="Rectangle 10"/>
          <p:cNvSpPr>
            <a:spLocks noGrp="1" noChangeArrowheads="1"/>
          </p:cNvSpPr>
          <p:nvPr>
            <p:ph type="title" idx="4294967295"/>
          </p:nvPr>
        </p:nvSpPr>
        <p:spPr>
          <a:xfrm>
            <a:off x="0" y="152400"/>
            <a:ext cx="9144000" cy="762000"/>
          </a:xfrm>
          <a:effectLst>
            <a:outerShdw blurRad="63500" dist="53882" dir="2700000" algn="ctr" rotWithShape="0">
              <a:schemeClr val="tx1">
                <a:alpha val="74998"/>
              </a:schemeClr>
            </a:outerShdw>
          </a:effectLst>
        </p:spPr>
        <p:txBody>
          <a:bodyPr anchor="t">
            <a:spAutoFit/>
          </a:bodyPr>
          <a:lstStyle/>
          <a:p>
            <a:pPr eaLnBrk="1" hangingPunct="1">
              <a:spcBef>
                <a:spcPct val="50000"/>
              </a:spcBef>
              <a:defRPr/>
            </a:pPr>
            <a:r>
              <a:rPr lang="en-US" b="1">
                <a:solidFill>
                  <a:schemeClr val="bg1"/>
                </a:solidFill>
                <a:effectLst>
                  <a:glow rad="228600">
                    <a:schemeClr val="tx1"/>
                  </a:glow>
                </a:effectLst>
                <a:ea typeface="ＭＳ Ｐゴシック" pitchFamily="-112" charset="-128"/>
                <a:cs typeface="ＭＳ Ｐゴシック" pitchFamily="-112" charset="-128"/>
              </a:rPr>
              <a:t>The Exodus Pictures Redemption</a:t>
            </a:r>
          </a:p>
        </p:txBody>
      </p:sp>
    </p:spTree>
    <p:extLst>
      <p:ext uri="{BB962C8B-B14F-4D97-AF65-F5344CB8AC3E}">
        <p14:creationId xmlns:p14="http://schemas.microsoft.com/office/powerpoint/2010/main" val="16733764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291848"/>
                                        </p:tgtEl>
                                        <p:attrNameLst>
                                          <p:attrName>style.visibility</p:attrName>
                                        </p:attrNameLst>
                                      </p:cBhvr>
                                      <p:to>
                                        <p:strVal val="visible"/>
                                      </p:to>
                                    </p:set>
                                    <p:animEffect transition="in" filter="dissolve">
                                      <p:cBhvr>
                                        <p:cTn id="7" dur="500"/>
                                        <p:tgtEl>
                                          <p:spTgt spid="291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8" grpId="0"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schemeClr val="tx1"/>
                </a:solidFill>
                <a:effectLst>
                  <a:glow rad="190500">
                    <a:prstClr val="black">
                      <a:alpha val="75000"/>
                    </a:prstClr>
                  </a:glow>
                  <a:outerShdw blurRad="50800" dist="38100" dir="2700000" algn="tl" rotWithShape="0">
                    <a:srgbClr val="000000">
                      <a:alpha val="43000"/>
                    </a:srgbClr>
                  </a:outerShdw>
                </a:effectLst>
                <a:latin typeface="Arial"/>
                <a:sym typeface="Calibri"/>
              </a:rPr>
              <a:t>Hebrews 4:8-11 (NLT)</a:t>
            </a:r>
          </a:p>
          <a:p>
            <a:pPr algn="l"/>
            <a:endParaRPr lang="en-US" sz="3400" dirty="0">
              <a:solidFill>
                <a:schemeClr val="tx1"/>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400" dirty="0">
                <a:solidFill>
                  <a:schemeClr val="tx1"/>
                </a:solidFill>
                <a:effectLst>
                  <a:glow rad="190500">
                    <a:prstClr val="black">
                      <a:alpha val="75000"/>
                    </a:prstClr>
                  </a:glow>
                  <a:outerShdw blurRad="50800" dist="38100" dir="2700000" algn="tl" rotWithShape="0">
                    <a:srgbClr val="000000">
                      <a:alpha val="43000"/>
                    </a:srgbClr>
                  </a:outerShdw>
                </a:effectLst>
                <a:latin typeface="Arial"/>
                <a:sym typeface="Calibri"/>
              </a:rPr>
              <a:t>Now if Joshua had succeeded in giving them this rest, God would not have spoken about another day of rest still to come. </a:t>
            </a:r>
            <a:r>
              <a:rPr lang="en-US" sz="3400" baseline="30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9</a:t>
            </a:r>
            <a:r>
              <a:rPr lang="en-US" sz="34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So there is a special [Gr. Sabbath] rest still waiting for the people of God.</a:t>
            </a:r>
            <a:r>
              <a:rPr lang="en-US" sz="3400" dirty="0">
                <a:solidFill>
                  <a:schemeClr val="tx1"/>
                </a:solidFill>
                <a:effectLst>
                  <a:glow rad="190500">
                    <a:prstClr val="black">
                      <a:alpha val="75000"/>
                    </a:prstClr>
                  </a:glow>
                  <a:outerShdw blurRad="50800" dist="38100" dir="2700000" algn="tl" rotWithShape="0">
                    <a:srgbClr val="000000">
                      <a:alpha val="43000"/>
                    </a:srgbClr>
                  </a:outerShdw>
                </a:effectLst>
                <a:latin typeface="Arial"/>
                <a:sym typeface="Calibri"/>
              </a:rPr>
              <a:t> </a:t>
            </a:r>
            <a:r>
              <a:rPr lang="en-US" sz="3400" baseline="30000" dirty="0">
                <a:solidFill>
                  <a:schemeClr val="tx1"/>
                </a:solidFill>
                <a:effectLst>
                  <a:glow rad="190500">
                    <a:prstClr val="black">
                      <a:alpha val="75000"/>
                    </a:prstClr>
                  </a:glow>
                  <a:outerShdw blurRad="50800" dist="38100" dir="2700000" algn="tl" rotWithShape="0">
                    <a:srgbClr val="000000">
                      <a:alpha val="43000"/>
                    </a:srgbClr>
                  </a:outerShdw>
                </a:effectLst>
                <a:latin typeface="Arial"/>
                <a:sym typeface="Calibri"/>
              </a:rPr>
              <a:t>10</a:t>
            </a:r>
            <a:r>
              <a:rPr lang="en-US" sz="3400" dirty="0">
                <a:solidFill>
                  <a:schemeClr val="tx1"/>
                </a:solidFill>
                <a:effectLst>
                  <a:glow rad="190500">
                    <a:prstClr val="black">
                      <a:alpha val="75000"/>
                    </a:prstClr>
                  </a:glow>
                  <a:outerShdw blurRad="50800" dist="38100" dir="2700000" algn="tl" rotWithShape="0">
                    <a:srgbClr val="000000">
                      <a:alpha val="43000"/>
                    </a:srgbClr>
                  </a:outerShdw>
                </a:effectLst>
                <a:latin typeface="Arial"/>
                <a:sym typeface="Calibri"/>
              </a:rPr>
              <a:t>For all who have entered into God</a:t>
            </a:r>
            <a:r>
              <a:rPr lang="fr-FR" sz="3400" dirty="0">
                <a:solidFill>
                  <a:schemeClr val="tx1"/>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400" dirty="0">
                <a:solidFill>
                  <a:schemeClr val="tx1"/>
                </a:solidFill>
                <a:effectLst>
                  <a:glow rad="190500">
                    <a:prstClr val="black">
                      <a:alpha val="75000"/>
                    </a:prstClr>
                  </a:glow>
                  <a:outerShdw blurRad="50800" dist="38100" dir="2700000" algn="tl" rotWithShape="0">
                    <a:srgbClr val="000000">
                      <a:alpha val="43000"/>
                    </a:srgbClr>
                  </a:outerShdw>
                </a:effectLst>
                <a:latin typeface="Arial"/>
                <a:sym typeface="Calibri"/>
              </a:rPr>
              <a:t>s rest have rested from their labors, just as God did after creating the world. </a:t>
            </a:r>
            <a:r>
              <a:rPr lang="en-US" sz="3400" baseline="30000" dirty="0">
                <a:solidFill>
                  <a:schemeClr val="tx1"/>
                </a:solidFill>
                <a:effectLst>
                  <a:glow rad="190500">
                    <a:prstClr val="black">
                      <a:alpha val="75000"/>
                    </a:prstClr>
                  </a:glow>
                  <a:outerShdw blurRad="50800" dist="38100" dir="2700000" algn="tl" rotWithShape="0">
                    <a:srgbClr val="000000">
                      <a:alpha val="43000"/>
                    </a:srgbClr>
                  </a:outerShdw>
                </a:effectLst>
                <a:latin typeface="Arial"/>
                <a:sym typeface="Calibri"/>
              </a:rPr>
              <a:t>11</a:t>
            </a:r>
            <a:r>
              <a:rPr lang="en-US" sz="3400" dirty="0">
                <a:solidFill>
                  <a:schemeClr val="tx1"/>
                </a:solidFill>
                <a:effectLst>
                  <a:glow rad="190500">
                    <a:prstClr val="black">
                      <a:alpha val="75000"/>
                    </a:prstClr>
                  </a:glow>
                  <a:outerShdw blurRad="50800" dist="38100" dir="2700000" algn="tl" rotWithShape="0">
                    <a:srgbClr val="000000">
                      <a:alpha val="43000"/>
                    </a:srgbClr>
                  </a:outerShdw>
                </a:effectLst>
                <a:latin typeface="Arial"/>
                <a:sym typeface="Calibri"/>
              </a:rPr>
              <a:t>So let us do our best to enter that rest. But if we disobey God, as the people of Israel did, we will fall.</a:t>
            </a:r>
          </a:p>
        </p:txBody>
      </p:sp>
    </p:spTree>
    <p:extLst>
      <p:ext uri="{BB962C8B-B14F-4D97-AF65-F5344CB8AC3E}">
        <p14:creationId xmlns:p14="http://schemas.microsoft.com/office/powerpoint/2010/main" val="2660843797"/>
      </p:ext>
    </p:extLst>
  </p:cSld>
  <p:clrMapOvr>
    <a:masterClrMapping/>
  </p:clrMapOvr>
  <p:transition spd="slow">
    <p:cut/>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0" y="1628800"/>
            <a:ext cx="9263100" cy="5256584"/>
          </a:xfrm>
          <a:prstGeom prst="rect">
            <a:avLst/>
          </a:prstGeom>
        </p:spPr>
      </p:pic>
      <p:sp>
        <p:nvSpPr>
          <p:cNvPr id="2" name="Title 1"/>
          <p:cNvSpPr>
            <a:spLocks noGrp="1"/>
          </p:cNvSpPr>
          <p:nvPr>
            <p:ph type="title"/>
          </p:nvPr>
        </p:nvSpPr>
        <p:spPr>
          <a:xfrm>
            <a:off x="-36512" y="-27384"/>
            <a:ext cx="9227368" cy="1656183"/>
          </a:xfrm>
          <a:solidFill>
            <a:srgbClr val="000514"/>
          </a:solidFill>
        </p:spPr>
        <p:txBody>
          <a:bodyPr/>
          <a:lstStyle/>
          <a:p>
            <a:r>
              <a:rPr lang="en-US" sz="3600" b="1" dirty="0">
                <a:solidFill>
                  <a:srgbClr val="FFFFFF"/>
                </a:solidFill>
              </a:rPr>
              <a:t>Seven views on the Hebrews 4 </a:t>
            </a:r>
            <a:br>
              <a:rPr lang="en-US" sz="3600" b="1" dirty="0">
                <a:solidFill>
                  <a:srgbClr val="FFFFFF"/>
                </a:solidFill>
              </a:rPr>
            </a:br>
            <a:r>
              <a:rPr lang="en-US" sz="3600" b="1" dirty="0">
                <a:solidFill>
                  <a:srgbClr val="FFFFFF"/>
                </a:solidFill>
              </a:rPr>
              <a:t>"Sabbath-rest for the people of God"</a:t>
            </a:r>
          </a:p>
        </p:txBody>
      </p:sp>
      <p:sp>
        <p:nvSpPr>
          <p:cNvPr id="8" name="Text Box 5"/>
          <p:cNvSpPr txBox="1">
            <a:spLocks noChangeArrowheads="1"/>
          </p:cNvSpPr>
          <p:nvPr/>
        </p:nvSpPr>
        <p:spPr bwMode="auto">
          <a:xfrm>
            <a:off x="7956376" y="15007"/>
            <a:ext cx="1176674"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266g-h</a:t>
            </a:r>
          </a:p>
        </p:txBody>
      </p:sp>
      <p:sp>
        <p:nvSpPr>
          <p:cNvPr id="6" name="Title 1"/>
          <p:cNvSpPr txBox="1">
            <a:spLocks/>
          </p:cNvSpPr>
          <p:nvPr/>
        </p:nvSpPr>
        <p:spPr bwMode="auto">
          <a:xfrm>
            <a:off x="-252536" y="1628800"/>
            <a:ext cx="9396536" cy="4464496"/>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577850" indent="-457200" algn="l" defTabSz="914400">
              <a:buFont typeface="+mj-lt"/>
              <a:buAutoNum type="arabicPeriod"/>
            </a:pPr>
            <a:r>
              <a:rPr lang="en-US" sz="2800" b="1" dirty="0">
                <a:solidFill>
                  <a:srgbClr val="FFFFFF"/>
                </a:solidFill>
                <a:effectLst>
                  <a:glow rad="177800">
                    <a:srgbClr val="DADADA">
                      <a:lumMod val="10000"/>
                    </a:srgbClr>
                  </a:glow>
                </a:effectLst>
                <a:latin typeface="Arial"/>
              </a:rPr>
              <a:t>Present Sabbath Rest &amp; Future Heavenly Rest</a:t>
            </a:r>
          </a:p>
          <a:p>
            <a:pPr marL="577850" indent="-457200" algn="l" defTabSz="914400">
              <a:buFont typeface="+mj-lt"/>
              <a:buAutoNum type="arabicPeriod"/>
            </a:pPr>
            <a:r>
              <a:rPr lang="en-US" sz="2800" b="1" dirty="0">
                <a:solidFill>
                  <a:srgbClr val="FFFFFF"/>
                </a:solidFill>
                <a:effectLst>
                  <a:glow rad="177800">
                    <a:srgbClr val="DADADA">
                      <a:lumMod val="10000"/>
                    </a:srgbClr>
                  </a:glow>
                </a:effectLst>
                <a:latin typeface="Arial"/>
              </a:rPr>
              <a:t>Present Sunday &amp; Grace Rests &amp; Future Heavenly Rest</a:t>
            </a:r>
          </a:p>
          <a:p>
            <a:pPr marL="577850" indent="-457200" algn="l" defTabSz="914400">
              <a:buFont typeface="+mj-lt"/>
              <a:buAutoNum type="arabicPeriod"/>
            </a:pPr>
            <a:r>
              <a:rPr lang="en-US" sz="2800" b="1" dirty="0">
                <a:solidFill>
                  <a:srgbClr val="FFFFFF"/>
                </a:solidFill>
                <a:effectLst>
                  <a:glow rad="177800">
                    <a:srgbClr val="DADADA">
                      <a:lumMod val="10000"/>
                    </a:srgbClr>
                  </a:glow>
                </a:effectLst>
                <a:latin typeface="Arial"/>
              </a:rPr>
              <a:t>Present Spiritual Rest</a:t>
            </a:r>
          </a:p>
          <a:p>
            <a:pPr marL="577850" indent="-457200" algn="l" defTabSz="914400">
              <a:buFont typeface="+mj-lt"/>
              <a:buAutoNum type="arabicPeriod"/>
            </a:pPr>
            <a:r>
              <a:rPr lang="en-US" sz="2800" b="1" dirty="0">
                <a:solidFill>
                  <a:srgbClr val="FFFFFF"/>
                </a:solidFill>
                <a:effectLst>
                  <a:glow rad="177800">
                    <a:srgbClr val="DADADA">
                      <a:lumMod val="10000"/>
                    </a:srgbClr>
                  </a:glow>
                </a:effectLst>
                <a:latin typeface="Arial"/>
              </a:rPr>
              <a:t>Present Spiritual &amp; Future Heavenly Rest</a:t>
            </a:r>
          </a:p>
          <a:p>
            <a:pPr marL="577850" indent="-457200" algn="l" defTabSz="914400">
              <a:buFont typeface="+mj-lt"/>
              <a:buAutoNum type="arabicPeriod"/>
            </a:pPr>
            <a:r>
              <a:rPr lang="en-US" sz="2800" b="1" dirty="0">
                <a:solidFill>
                  <a:srgbClr val="FFFFFF"/>
                </a:solidFill>
                <a:effectLst>
                  <a:glow rad="177800">
                    <a:srgbClr val="DADADA">
                      <a:lumMod val="10000"/>
                    </a:srgbClr>
                  </a:glow>
                </a:effectLst>
                <a:latin typeface="Arial"/>
              </a:rPr>
              <a:t>Future Heavenly Rest</a:t>
            </a:r>
          </a:p>
          <a:p>
            <a:pPr marL="577850" indent="-457200" algn="l" defTabSz="914400">
              <a:buFont typeface="+mj-lt"/>
              <a:buAutoNum type="arabicPeriod"/>
            </a:pPr>
            <a:r>
              <a:rPr lang="en-US" sz="2800" b="1" dirty="0">
                <a:solidFill>
                  <a:srgbClr val="FFFFFF"/>
                </a:solidFill>
                <a:effectLst>
                  <a:glow rad="177800">
                    <a:srgbClr val="DADADA">
                      <a:lumMod val="10000"/>
                    </a:srgbClr>
                  </a:glow>
                </a:effectLst>
                <a:latin typeface="Arial"/>
              </a:rPr>
              <a:t>Millennial Rest with Present Day Application</a:t>
            </a:r>
          </a:p>
          <a:p>
            <a:pPr marL="577850" indent="-457200" algn="l" defTabSz="914400">
              <a:buFont typeface="+mj-lt"/>
              <a:buAutoNum type="arabicPeriod"/>
            </a:pPr>
            <a:r>
              <a:rPr lang="en-US" sz="2800" b="1" dirty="0">
                <a:solidFill>
                  <a:srgbClr val="FFFFFF"/>
                </a:solidFill>
                <a:effectLst>
                  <a:glow rad="177800">
                    <a:srgbClr val="DADADA">
                      <a:lumMod val="10000"/>
                    </a:srgbClr>
                  </a:glow>
                </a:effectLst>
                <a:latin typeface="Arial"/>
              </a:rPr>
              <a:t>Future Millennial Rest</a:t>
            </a:r>
          </a:p>
          <a:p>
            <a:pPr marL="577850" indent="-457200" algn="l" defTabSz="914400">
              <a:buFont typeface="+mj-lt"/>
              <a:buAutoNum type="arabicPeriod"/>
            </a:pPr>
            <a:endParaRPr lang="en-US" sz="2800" b="1" dirty="0">
              <a:solidFill>
                <a:srgbClr val="FFFFFF"/>
              </a:solidFill>
              <a:effectLst>
                <a:glow rad="177800">
                  <a:srgbClr val="DADADA">
                    <a:lumMod val="10000"/>
                  </a:srgbClr>
                </a:glow>
              </a:effectLst>
              <a:latin typeface="Arial"/>
            </a:endParaRPr>
          </a:p>
        </p:txBody>
      </p:sp>
    </p:spTree>
    <p:extLst>
      <p:ext uri="{BB962C8B-B14F-4D97-AF65-F5344CB8AC3E}">
        <p14:creationId xmlns:p14="http://schemas.microsoft.com/office/powerpoint/2010/main" val="221420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en-US" sz="3600" b="1" dirty="0">
                <a:solidFill>
                  <a:srgbClr val="FFFFFF"/>
                </a:solidFill>
              </a:rPr>
              <a:t>Support for the Future Millennial Rest in Hebrews 4</a:t>
            </a:r>
          </a:p>
        </p:txBody>
      </p:sp>
      <p:sp>
        <p:nvSpPr>
          <p:cNvPr id="8" name="Text Box 5"/>
          <p:cNvSpPr txBox="1">
            <a:spLocks noChangeArrowheads="1"/>
          </p:cNvSpPr>
          <p:nvPr/>
        </p:nvSpPr>
        <p:spPr bwMode="auto">
          <a:xfrm>
            <a:off x="8324816" y="15007"/>
            <a:ext cx="78368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266i</a:t>
            </a: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indent="-412750" algn="l" defTabSz="914400">
              <a:buFont typeface="+mj-lt"/>
              <a:buAutoNum type="arabicPeriod"/>
            </a:pPr>
            <a:r>
              <a:rPr lang="en-US" sz="3600" b="1" dirty="0">
                <a:solidFill>
                  <a:srgbClr val="FFFFFF"/>
                </a:solidFill>
                <a:effectLst>
                  <a:glow rad="177800">
                    <a:srgbClr val="DADADA">
                      <a:lumMod val="10000"/>
                    </a:srgbClr>
                  </a:glow>
                </a:effectLst>
                <a:latin typeface="Arial"/>
              </a:rPr>
              <a:t>  The context</a:t>
            </a: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en-US" sz="2400" dirty="0">
                <a:solidFill>
                  <a:srgbClr val="000090"/>
                </a:solidFill>
                <a:effectLst/>
                <a:latin typeface="Arial"/>
              </a:rPr>
              <a:t>Land Allotment in the Millennium (Ezekiel 47–48)</a:t>
            </a:r>
          </a:p>
        </p:txBody>
      </p:sp>
    </p:spTree>
    <p:extLst>
      <p:ext uri="{BB962C8B-B14F-4D97-AF65-F5344CB8AC3E}">
        <p14:creationId xmlns:p14="http://schemas.microsoft.com/office/powerpoint/2010/main" val="165542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67266" name="Picture 2" descr="j022938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1"/>
            <a:ext cx="88392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Rectangle 3"/>
          <p:cNvSpPr>
            <a:spLocks noGrp="1" noChangeArrowheads="1"/>
          </p:cNvSpPr>
          <p:nvPr>
            <p:ph type="title"/>
          </p:nvPr>
        </p:nvSpPr>
        <p:spPr>
          <a:xfrm>
            <a:off x="829816" y="1124744"/>
            <a:ext cx="3958208" cy="4104456"/>
          </a:xfrm>
        </p:spPr>
        <p:txBody>
          <a:bodyPr/>
          <a:lstStyle/>
          <a:p>
            <a:pPr eaLnBrk="1" hangingPunct="1">
              <a:lnSpc>
                <a:spcPct val="130000"/>
              </a:lnSpc>
            </a:pPr>
            <a:r>
              <a:rPr lang="en-US" sz="4800" b="1" dirty="0">
                <a:solidFill>
                  <a:schemeClr val="accent2"/>
                </a:solidFill>
                <a:latin typeface="Arial" charset="0"/>
                <a:ea typeface="ＭＳ Ｐゴシック" charset="0"/>
                <a:cs typeface="ＭＳ Ｐゴシック" charset="0"/>
              </a:rPr>
              <a:t>Christ is Superior in His Person (1:1–4:13)</a:t>
            </a:r>
          </a:p>
        </p:txBody>
      </p:sp>
      <p:pic>
        <p:nvPicPr>
          <p:cNvPr id="3" name="Picture 2" descr="Jesus Close Up.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6016" y="620688"/>
            <a:ext cx="4114800" cy="5486400"/>
          </a:xfrm>
          <a:prstGeom prst="rect">
            <a:avLst/>
          </a:prstGeom>
        </p:spPr>
      </p:pic>
    </p:spTree>
    <p:extLst>
      <p:ext uri="{BB962C8B-B14F-4D97-AF65-F5344CB8AC3E}">
        <p14:creationId xmlns:p14="http://schemas.microsoft.com/office/powerpoint/2010/main" val="86022201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1+#ppt_w/2"/>
                                          </p:val>
                                        </p:tav>
                                        <p:tav tm="100000">
                                          <p:val>
                                            <p:strVal val="#ppt_x"/>
                                          </p:val>
                                        </p:tav>
                                      </p:tavLst>
                                    </p:anim>
                                    <p:anim calcmode="lin" valueType="num">
                                      <p:cBhvr additive="base">
                                        <p:cTn id="8"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2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6386" name="Picture 2" descr="IS1CR07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99351" y="2409825"/>
            <a:ext cx="1681163"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Rectangle 3"/>
          <p:cNvSpPr>
            <a:spLocks noGrp="1" noChangeArrowheads="1"/>
          </p:cNvSpPr>
          <p:nvPr>
            <p:ph type="title"/>
          </p:nvPr>
        </p:nvSpPr>
        <p:spPr>
          <a:xfrm>
            <a:off x="-47625" y="277814"/>
            <a:ext cx="9156700" cy="1139825"/>
          </a:xfrm>
          <a:solidFill>
            <a:srgbClr val="000000"/>
          </a:solidFill>
        </p:spPr>
        <p:txBody>
          <a:bodyPr/>
          <a:lstStyle/>
          <a:p>
            <a:pPr eaLnBrk="1" hangingPunct="1"/>
            <a:r>
              <a:rPr lang="en-US" b="1" dirty="0">
                <a:solidFill>
                  <a:srgbClr val="FFFFFF"/>
                </a:solidFill>
                <a:effectLst/>
                <a:latin typeface="Arial" charset="0"/>
                <a:ea typeface="ＭＳ Ｐゴシック" charset="0"/>
                <a:cs typeface="ＭＳ Ｐゴシック" charset="0"/>
              </a:rPr>
              <a:t>Christ is Superior in His Person</a:t>
            </a:r>
          </a:p>
        </p:txBody>
      </p:sp>
      <p:sp>
        <p:nvSpPr>
          <p:cNvPr id="16388" name="Rectangle 4"/>
          <p:cNvSpPr>
            <a:spLocks noGrp="1" noChangeArrowheads="1"/>
          </p:cNvSpPr>
          <p:nvPr>
            <p:ph idx="1"/>
          </p:nvPr>
        </p:nvSpPr>
        <p:spPr>
          <a:xfrm>
            <a:off x="304800" y="1600200"/>
            <a:ext cx="8229600" cy="4343400"/>
          </a:xfrm>
        </p:spPr>
        <p:txBody>
          <a:bodyPr/>
          <a:lstStyle/>
          <a:p>
            <a:pPr eaLnBrk="1" hangingPunct="1">
              <a:lnSpc>
                <a:spcPct val="130000"/>
              </a:lnSpc>
            </a:pPr>
            <a:r>
              <a:rPr lang="en-US" sz="3600" b="1" dirty="0">
                <a:latin typeface="Arial" charset="0"/>
                <a:ea typeface="ＭＳ Ｐゴシック" charset="0"/>
                <a:cs typeface="ＭＳ Ｐゴシック" charset="0"/>
              </a:rPr>
              <a:t>Superior to the </a:t>
            </a:r>
            <a:r>
              <a:rPr lang="en-US" sz="3600" b="1" dirty="0">
                <a:solidFill>
                  <a:srgbClr val="FFFF00"/>
                </a:solidFill>
                <a:latin typeface="Arial" charset="0"/>
                <a:ea typeface="ＭＳ Ｐゴシック" charset="0"/>
                <a:cs typeface="ＭＳ Ｐゴシック" charset="0"/>
              </a:rPr>
              <a:t>Prophets</a:t>
            </a:r>
            <a:r>
              <a:rPr lang="en-US" sz="3600" b="1" dirty="0">
                <a:latin typeface="Arial" charset="0"/>
                <a:ea typeface="ＭＳ Ｐゴシック" charset="0"/>
                <a:cs typeface="ＭＳ Ｐゴシック" charset="0"/>
              </a:rPr>
              <a:t> 1:1-3</a:t>
            </a:r>
          </a:p>
          <a:p>
            <a:pPr eaLnBrk="1" hangingPunct="1">
              <a:lnSpc>
                <a:spcPct val="130000"/>
              </a:lnSpc>
            </a:pPr>
            <a:r>
              <a:rPr lang="en-US" sz="3600" b="1" dirty="0">
                <a:latin typeface="Arial" charset="0"/>
                <a:ea typeface="ＭＳ Ｐゴシック" charset="0"/>
                <a:cs typeface="ＭＳ Ｐゴシック" charset="0"/>
              </a:rPr>
              <a:t>Superior to the </a:t>
            </a:r>
            <a:r>
              <a:rPr lang="en-US" sz="3600" b="1" dirty="0">
                <a:solidFill>
                  <a:srgbClr val="FFFF00"/>
                </a:solidFill>
                <a:latin typeface="Arial" charset="0"/>
                <a:ea typeface="ＭＳ Ｐゴシック" charset="0"/>
                <a:cs typeface="ＭＳ Ｐゴシック" charset="0"/>
              </a:rPr>
              <a:t>Angels</a:t>
            </a:r>
            <a:r>
              <a:rPr lang="en-US" sz="3600" b="1" dirty="0">
                <a:latin typeface="Arial" charset="0"/>
                <a:ea typeface="ＭＳ Ｐゴシック" charset="0"/>
                <a:cs typeface="ＭＳ Ｐゴシック" charset="0"/>
              </a:rPr>
              <a:t>	1:4–2:18</a:t>
            </a:r>
          </a:p>
          <a:p>
            <a:pPr eaLnBrk="1" hangingPunct="1">
              <a:lnSpc>
                <a:spcPct val="130000"/>
              </a:lnSpc>
            </a:pPr>
            <a:r>
              <a:rPr lang="en-US" sz="3600" b="1" dirty="0">
                <a:latin typeface="Arial" charset="0"/>
                <a:ea typeface="ＭＳ Ｐゴシック" charset="0"/>
                <a:cs typeface="ＭＳ Ｐゴシック" charset="0"/>
              </a:rPr>
              <a:t>Superior to </a:t>
            </a:r>
            <a:r>
              <a:rPr lang="en-US" sz="3600" b="1" dirty="0">
                <a:solidFill>
                  <a:srgbClr val="FFFF00"/>
                </a:solidFill>
                <a:latin typeface="Arial" charset="0"/>
                <a:ea typeface="ＭＳ Ｐゴシック" charset="0"/>
                <a:cs typeface="ＭＳ Ｐゴシック" charset="0"/>
              </a:rPr>
              <a:t>Moses</a:t>
            </a:r>
            <a:r>
              <a:rPr lang="en-US" sz="3600" b="1" dirty="0">
                <a:latin typeface="Arial" charset="0"/>
                <a:ea typeface="ＭＳ Ｐゴシック" charset="0"/>
                <a:cs typeface="ＭＳ Ｐゴシック" charset="0"/>
              </a:rPr>
              <a:t>		3:1–4:7</a:t>
            </a:r>
          </a:p>
          <a:p>
            <a:pPr eaLnBrk="1" hangingPunct="1">
              <a:lnSpc>
                <a:spcPct val="130000"/>
              </a:lnSpc>
            </a:pPr>
            <a:r>
              <a:rPr lang="en-US" sz="3600" b="1" dirty="0">
                <a:latin typeface="Arial" charset="0"/>
                <a:ea typeface="ＭＳ Ｐゴシック" charset="0"/>
                <a:cs typeface="ＭＳ Ｐゴシック" charset="0"/>
              </a:rPr>
              <a:t>Superior to </a:t>
            </a:r>
            <a:r>
              <a:rPr lang="en-US" sz="3600" b="1" dirty="0">
                <a:solidFill>
                  <a:srgbClr val="FFFF00"/>
                </a:solidFill>
                <a:latin typeface="Arial" charset="0"/>
                <a:ea typeface="ＭＳ Ｐゴシック" charset="0"/>
                <a:cs typeface="ＭＳ Ｐゴシック" charset="0"/>
              </a:rPr>
              <a:t>Joshua</a:t>
            </a:r>
            <a:r>
              <a:rPr lang="en-US" sz="3600" b="1" dirty="0">
                <a:latin typeface="Arial" charset="0"/>
                <a:ea typeface="ＭＳ Ｐゴシック" charset="0"/>
                <a:cs typeface="ＭＳ Ｐゴシック" charset="0"/>
              </a:rPr>
              <a:t>		4:8-13</a:t>
            </a:r>
          </a:p>
        </p:txBody>
      </p:sp>
      <p:sp>
        <p:nvSpPr>
          <p:cNvPr id="269317" name="Text Box 5"/>
          <p:cNvSpPr txBox="1">
            <a:spLocks noChangeArrowheads="1"/>
          </p:cNvSpPr>
          <p:nvPr/>
        </p:nvSpPr>
        <p:spPr bwMode="auto">
          <a:xfrm>
            <a:off x="8077200" y="76200"/>
            <a:ext cx="1066800" cy="373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charset="0"/>
                <a:ea typeface="ＭＳ Ｐゴシック" charset="0"/>
              </a:rPr>
              <a:t>258-59</a:t>
            </a:r>
          </a:p>
        </p:txBody>
      </p:sp>
    </p:spTree>
    <p:extLst>
      <p:ext uri="{BB962C8B-B14F-4D97-AF65-F5344CB8AC3E}">
        <p14:creationId xmlns:p14="http://schemas.microsoft.com/office/powerpoint/2010/main" val="158567820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heel(4)">
                                      <p:cBhvr>
                                        <p:cTn id="7" dur="1000"/>
                                        <p:tgtEl>
                                          <p:spTgt spid="16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6388">
                                            <p:txEl>
                                              <p:pRg st="0" end="0"/>
                                            </p:txEl>
                                          </p:spTgt>
                                        </p:tgtEl>
                                        <p:attrNameLst>
                                          <p:attrName>style.visibility</p:attrName>
                                        </p:attrNameLst>
                                      </p:cBhvr>
                                      <p:to>
                                        <p:strVal val="visible"/>
                                      </p:to>
                                    </p:set>
                                    <p:anim calcmode="lin" valueType="num">
                                      <p:cBhvr additive="base">
                                        <p:cTn id="12" dur="500" fill="hold"/>
                                        <p:tgtEl>
                                          <p:spTgt spid="16388">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6388">
                                            <p:txEl>
                                              <p:pRg st="1" end="1"/>
                                            </p:txEl>
                                          </p:spTgt>
                                        </p:tgtEl>
                                        <p:attrNameLst>
                                          <p:attrName>style.visibility</p:attrName>
                                        </p:attrNameLst>
                                      </p:cBhvr>
                                      <p:to>
                                        <p:strVal val="visible"/>
                                      </p:to>
                                    </p:set>
                                    <p:anim calcmode="lin" valueType="num">
                                      <p:cBhvr additive="base">
                                        <p:cTn id="18" dur="500" fill="hold"/>
                                        <p:tgtEl>
                                          <p:spTgt spid="16388">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638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6388">
                                            <p:txEl>
                                              <p:pRg st="2" end="2"/>
                                            </p:txEl>
                                          </p:spTgt>
                                        </p:tgtEl>
                                        <p:attrNameLst>
                                          <p:attrName>style.visibility</p:attrName>
                                        </p:attrNameLst>
                                      </p:cBhvr>
                                      <p:to>
                                        <p:strVal val="visible"/>
                                      </p:to>
                                    </p:set>
                                    <p:anim calcmode="lin" valueType="num">
                                      <p:cBhvr additive="base">
                                        <p:cTn id="24" dur="500" fill="hold"/>
                                        <p:tgtEl>
                                          <p:spTgt spid="16388">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638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6388">
                                            <p:txEl>
                                              <p:pRg st="3" end="3"/>
                                            </p:txEl>
                                          </p:spTgt>
                                        </p:tgtEl>
                                        <p:attrNameLst>
                                          <p:attrName>style.visibility</p:attrName>
                                        </p:attrNameLst>
                                      </p:cBhvr>
                                      <p:to>
                                        <p:strVal val="visible"/>
                                      </p:to>
                                    </p:set>
                                    <p:anim calcmode="lin" valueType="num">
                                      <p:cBhvr additive="base">
                                        <p:cTn id="30" dur="500" fill="hold"/>
                                        <p:tgtEl>
                                          <p:spTgt spid="16388">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638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b 4 Jesus' smile 533.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87123" y="836712"/>
            <a:ext cx="6045417" cy="6021288"/>
          </a:xfrm>
          <a:prstGeom prst="rect">
            <a:avLst/>
          </a:prstGeom>
        </p:spPr>
      </p:pic>
      <p:pic>
        <p:nvPicPr>
          <p:cNvPr id="7" name="Picture 6" descr="heb 4 Joshu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5" y="816324"/>
            <a:ext cx="4354551" cy="6069061"/>
          </a:xfrm>
          <a:prstGeom prst="rect">
            <a:avLst/>
          </a:prstGeom>
        </p:spPr>
      </p:pic>
      <p:sp>
        <p:nvSpPr>
          <p:cNvPr id="2" name="Title 1"/>
          <p:cNvSpPr>
            <a:spLocks noGrp="1"/>
          </p:cNvSpPr>
          <p:nvPr>
            <p:ph type="title"/>
          </p:nvPr>
        </p:nvSpPr>
        <p:spPr>
          <a:xfrm>
            <a:off x="-36512" y="-27383"/>
            <a:ext cx="9227368" cy="864096"/>
          </a:xfrm>
          <a:solidFill>
            <a:srgbClr val="000514"/>
          </a:solidFill>
        </p:spPr>
        <p:txBody>
          <a:bodyPr/>
          <a:lstStyle/>
          <a:p>
            <a:r>
              <a:rPr lang="en-US" b="1" dirty="0">
                <a:solidFill>
                  <a:srgbClr val="FFFFFF"/>
                </a:solidFill>
              </a:rPr>
              <a:t>Superior to Joshua (4:8-13)</a:t>
            </a:r>
          </a:p>
        </p:txBody>
      </p:sp>
    </p:spTree>
    <p:extLst>
      <p:ext uri="{BB962C8B-B14F-4D97-AF65-F5344CB8AC3E}">
        <p14:creationId xmlns:p14="http://schemas.microsoft.com/office/powerpoint/2010/main" val="317732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271252" y="1306001"/>
            <a:ext cx="9777436" cy="5292000"/>
          </a:xfrm>
          <a:prstGeom prst="wedgeEllipseCallout">
            <a:avLst>
              <a:gd name="adj1" fmla="val -41176"/>
              <a:gd name="adj2" fmla="val -75439"/>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36997" y="1475706"/>
            <a:ext cx="8976005" cy="46964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fr-FR" sz="3600" b="1" dirty="0">
                <a:solidFill>
                  <a:srgbClr val="FFFFFF"/>
                </a:solidFill>
                <a:effectLst>
                  <a:glow rad="127000">
                    <a:srgbClr val="000000"/>
                  </a:glow>
                </a:effectLst>
                <a:latin typeface="Arial" charset="0"/>
                <a:ea typeface="ＭＳ Ｐゴシック" charset="0"/>
                <a:cs typeface="ＭＳ Ｐゴシック" charset="0"/>
              </a:rPr>
              <a:t>'</a:t>
            </a:r>
            <a:r>
              <a:rPr lang="en-SG" sz="3600" b="1" dirty="0">
                <a:solidFill>
                  <a:srgbClr val="FFFFFF"/>
                </a:solidFill>
                <a:effectLst>
                  <a:glow rad="127000">
                    <a:srgbClr val="000000"/>
                  </a:glow>
                </a:effectLst>
                <a:latin typeface="Arial" charset="0"/>
                <a:ea typeface="ＭＳ Ｐゴシック" charset="0"/>
                <a:cs typeface="ＭＳ Ｐゴシック" charset="0"/>
              </a:rPr>
              <a:t>Your throne, O God, </a:t>
            </a:r>
            <a:br>
              <a:rPr lang="en-SG" sz="3600" b="1" dirty="0">
                <a:solidFill>
                  <a:srgbClr val="FFFFFF"/>
                </a:solidFill>
                <a:effectLst>
                  <a:glow rad="127000">
                    <a:srgbClr val="000000"/>
                  </a:glow>
                </a:effectLst>
                <a:latin typeface="Arial" charset="0"/>
                <a:ea typeface="ＭＳ Ｐゴシック" charset="0"/>
                <a:cs typeface="ＭＳ Ｐゴシック" charset="0"/>
              </a:rPr>
            </a:br>
            <a:r>
              <a:rPr lang="en-SG" sz="3600" b="1" dirty="0">
                <a:solidFill>
                  <a:srgbClr val="FFFFFF"/>
                </a:solidFill>
                <a:effectLst>
                  <a:glow rad="127000">
                    <a:srgbClr val="000000"/>
                  </a:glow>
                </a:effectLst>
                <a:latin typeface="Arial" charset="0"/>
                <a:ea typeface="ＭＳ Ｐゴシック" charset="0"/>
                <a:cs typeface="ＭＳ Ｐゴシック" charset="0"/>
              </a:rPr>
              <a:t>endures forever and ever. </a:t>
            </a:r>
          </a:p>
          <a:p>
            <a:r>
              <a:rPr lang="en-SG" sz="3600" b="1" dirty="0">
                <a:solidFill>
                  <a:srgbClr val="FFFFFF"/>
                </a:solidFill>
                <a:effectLst>
                  <a:glow rad="127000">
                    <a:srgbClr val="000000"/>
                  </a:glow>
                </a:effectLst>
                <a:latin typeface="Arial" charset="0"/>
                <a:ea typeface="ＭＳ Ｐゴシック" charset="0"/>
                <a:cs typeface="ＭＳ Ｐゴシック" charset="0"/>
              </a:rPr>
              <a:t>		 You rule with a scepter of justice. </a:t>
            </a:r>
          </a:p>
          <a:p>
            <a:r>
              <a:rPr lang="en-SG" sz="3600" b="1" baseline="30000" dirty="0">
                <a:solidFill>
                  <a:srgbClr val="FFFFFF"/>
                </a:solidFill>
                <a:effectLst>
                  <a:glow rad="127000">
                    <a:srgbClr val="000000"/>
                  </a:glow>
                </a:effectLst>
                <a:latin typeface="Arial" charset="0"/>
                <a:ea typeface="ＭＳ Ｐゴシック" charset="0"/>
                <a:cs typeface="ＭＳ Ｐゴシック" charset="0"/>
              </a:rPr>
              <a:t>9</a:t>
            </a:r>
            <a:r>
              <a:rPr lang="en-SG" sz="3600" b="1" dirty="0">
                <a:solidFill>
                  <a:srgbClr val="FFFFFF"/>
                </a:solidFill>
                <a:effectLst>
                  <a:glow rad="127000">
                    <a:srgbClr val="000000"/>
                  </a:glow>
                </a:effectLst>
                <a:latin typeface="Arial" charset="0"/>
                <a:ea typeface="ＭＳ Ｐゴシック" charset="0"/>
                <a:cs typeface="ＭＳ Ｐゴシック" charset="0"/>
              </a:rPr>
              <a:t>You love justice and hate evil. </a:t>
            </a:r>
          </a:p>
          <a:p>
            <a:r>
              <a:rPr lang="en-SG" sz="3600" b="1" dirty="0">
                <a:solidFill>
                  <a:srgbClr val="FFFFFF"/>
                </a:solidFill>
                <a:effectLst>
                  <a:glow rad="127000">
                    <a:srgbClr val="000000"/>
                  </a:glow>
                </a:effectLst>
                <a:latin typeface="Arial" charset="0"/>
                <a:ea typeface="ＭＳ Ｐゴシック" charset="0"/>
                <a:cs typeface="ＭＳ Ｐゴシック" charset="0"/>
              </a:rPr>
              <a:t>		 Therefore, O God, </a:t>
            </a:r>
            <a:r>
              <a:rPr lang="en-SG" sz="3600" b="1" dirty="0">
                <a:solidFill>
                  <a:srgbClr val="FFFF00"/>
                </a:solidFill>
                <a:effectLst>
                  <a:glow rad="127000">
                    <a:srgbClr val="000000"/>
                  </a:glow>
                </a:effectLst>
                <a:latin typeface="Arial" charset="0"/>
                <a:ea typeface="ＭＳ Ｐゴシック" charset="0"/>
                <a:cs typeface="ＭＳ Ｐゴシック" charset="0"/>
              </a:rPr>
              <a:t>your God has anointed you, pouring out the oil of joy on you more than on anyone else </a:t>
            </a:r>
            <a:br>
              <a:rPr lang="en-SG" sz="3600" b="1" dirty="0">
                <a:solidFill>
                  <a:srgbClr val="FFFF00"/>
                </a:solidFill>
                <a:effectLst>
                  <a:glow rad="127000">
                    <a:srgbClr val="000000"/>
                  </a:glow>
                </a:effectLst>
                <a:latin typeface="Arial" charset="0"/>
                <a:ea typeface="ＭＳ Ｐゴシック" charset="0"/>
                <a:cs typeface="ＭＳ Ｐゴシック" charset="0"/>
              </a:rPr>
            </a:br>
            <a:r>
              <a:rPr lang="en-SG" sz="3600" b="1" dirty="0">
                <a:solidFill>
                  <a:srgbClr val="FFFF00"/>
                </a:solidFill>
                <a:effectLst>
                  <a:glow rad="127000">
                    <a:srgbClr val="000000"/>
                  </a:glow>
                </a:effectLst>
                <a:latin typeface="Arial" charset="0"/>
                <a:ea typeface="ＭＳ Ｐゴシック" charset="0"/>
                <a:cs typeface="ＭＳ Ｐゴシック" charset="0"/>
              </a:rPr>
              <a:t>[Gr. beside your partakers]</a:t>
            </a:r>
            <a:r>
              <a:rPr lang="en-SG" sz="3600" b="1" dirty="0">
                <a:solidFill>
                  <a:srgbClr val="FFFFFF"/>
                </a:solidFill>
                <a:effectLst>
                  <a:glow rad="127000">
                    <a:srgbClr val="000000"/>
                  </a:glow>
                </a:effectLst>
                <a:latin typeface="Arial" charset="0"/>
                <a:ea typeface="ＭＳ Ｐゴシック" charset="0"/>
                <a:cs typeface="ＭＳ Ｐゴシック" charset="0"/>
              </a:rPr>
              <a:t>.</a:t>
            </a:r>
            <a:r>
              <a:rPr lang="fr-FR" sz="3600" b="1" dirty="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73090" y="0"/>
            <a:ext cx="6863471" cy="170139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"But to the Son he says,</a:t>
            </a:r>
          </a:p>
        </p:txBody>
      </p:sp>
      <p:sp>
        <p:nvSpPr>
          <p:cNvPr id="6" name="Rectangle 5"/>
          <p:cNvSpPr/>
          <p:nvPr/>
        </p:nvSpPr>
        <p:spPr>
          <a:xfrm>
            <a:off x="4635960" y="6137282"/>
            <a:ext cx="4459117"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fontAlgn="base" hangingPunct="0">
              <a:spcBef>
                <a:spcPct val="0"/>
              </a:spcBef>
              <a:spcAft>
                <a:spcPct val="0"/>
              </a:spcAft>
            </a:pPr>
            <a:r>
              <a:rPr lang="en-US" sz="3600" b="1" dirty="0">
                <a:solidFill>
                  <a:srgbClr val="FFFFFF"/>
                </a:solidFill>
                <a:effectLst>
                  <a:glow rad="127000">
                    <a:srgbClr val="000000"/>
                  </a:glow>
                </a:effectLst>
                <a:latin typeface="Arial" charset="0"/>
                <a:ea typeface="ＭＳ Ｐゴシック" charset="0"/>
                <a:cs typeface="ＭＳ Ｐゴシック" charset="0"/>
              </a:rPr>
              <a:t>(1:8-9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90501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130998" y="1175475"/>
            <a:ext cx="9144000" cy="5292000"/>
          </a:xfrm>
          <a:prstGeom prst="wedgeEllipseCallout">
            <a:avLst>
              <a:gd name="adj1" fmla="val -41176"/>
              <a:gd name="adj2" fmla="val -75439"/>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414338" y="2416482"/>
            <a:ext cx="8222224" cy="36128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fr-FR"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Sit in the place of honor at my right hand until I humble your enemies, </a:t>
            </a:r>
          </a:p>
          <a:p>
            <a:r>
              <a:rPr lang="en-US" sz="3600" b="1" dirty="0">
                <a:solidFill>
                  <a:srgbClr val="FFFFFF"/>
                </a:solidFill>
                <a:effectLst>
                  <a:glow rad="127000">
                    <a:srgbClr val="000000"/>
                  </a:glow>
                </a:effectLst>
                <a:latin typeface="Arial" charset="0"/>
                <a:ea typeface="ＭＳ Ｐゴシック" charset="0"/>
                <a:cs typeface="ＭＳ Ｐゴシック" charset="0"/>
              </a:rPr>
              <a:t>		 making them a footstool under your feet</a:t>
            </a:r>
            <a:r>
              <a:rPr lang="en-SG" sz="3600" b="1" dirty="0">
                <a:solidFill>
                  <a:srgbClr val="FFFFFF"/>
                </a:solidFill>
                <a:effectLst>
                  <a:glow rad="127000">
                    <a:srgbClr val="000000"/>
                  </a:glow>
                </a:effectLst>
                <a:latin typeface="Arial" charset="0"/>
                <a:ea typeface="ＭＳ Ｐゴシック" charset="0"/>
                <a:cs typeface="ＭＳ Ｐゴシック" charset="0"/>
              </a:rPr>
              <a:t>.</a:t>
            </a:r>
            <a:r>
              <a:rPr lang="fr-FR" sz="3600" b="1" dirty="0">
                <a:solidFill>
                  <a:srgbClr val="FFFFFF"/>
                </a:solidFill>
                <a:effectLst>
                  <a:glow rad="127000">
                    <a:srgbClr val="000000"/>
                  </a:glow>
                </a:effectLst>
                <a:latin typeface="Arial" charset="0"/>
                <a:ea typeface="ＭＳ Ｐゴシック" charset="0"/>
                <a:cs typeface="ＭＳ Ｐゴシック" charset="0"/>
              </a:rPr>
              <a:t>'"</a:t>
            </a:r>
            <a:br>
              <a:rPr lang="en-US" sz="3600" b="1" dirty="0">
                <a:solidFill>
                  <a:srgbClr val="FFFFFF"/>
                </a:solidFill>
                <a:effectLst>
                  <a:glow rad="127000">
                    <a:srgbClr val="000000"/>
                  </a:glow>
                </a:effectLst>
                <a:latin typeface="Arial" charset="0"/>
                <a:ea typeface="ＭＳ Ｐゴシック" charset="0"/>
                <a:cs typeface="ＭＳ Ｐゴシック" charset="0"/>
              </a:rPr>
            </a:b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73090" y="0"/>
            <a:ext cx="6863471" cy="170139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"And God never said to any of the angels,</a:t>
            </a:r>
          </a:p>
        </p:txBody>
      </p:sp>
      <p:sp>
        <p:nvSpPr>
          <p:cNvPr id="6" name="Rectangle 5"/>
          <p:cNvSpPr/>
          <p:nvPr/>
        </p:nvSpPr>
        <p:spPr>
          <a:xfrm>
            <a:off x="4586641" y="6137282"/>
            <a:ext cx="4508436"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fontAlgn="base" hangingPunct="0">
              <a:spcBef>
                <a:spcPct val="0"/>
              </a:spcBef>
              <a:spcAft>
                <a:spcPct val="0"/>
              </a:spcAft>
            </a:pPr>
            <a:r>
              <a:rPr lang="en-US" sz="3600" b="1" dirty="0">
                <a:solidFill>
                  <a:srgbClr val="FFFFFF"/>
                </a:solidFill>
                <a:effectLst>
                  <a:glow rad="127000">
                    <a:srgbClr val="000000"/>
                  </a:glow>
                </a:effectLst>
                <a:latin typeface="Arial" charset="0"/>
                <a:ea typeface="ＭＳ Ｐゴシック" charset="0"/>
                <a:cs typeface="ＭＳ Ｐゴシック" charset="0"/>
              </a:rPr>
              <a:t>(1:13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51768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37920" y="266700"/>
            <a:ext cx="6350000" cy="6311900"/>
          </a:xfrm>
          <a:prstGeom prst="rect">
            <a:avLst/>
          </a:prstGeom>
        </p:spPr>
      </p:pic>
      <p:sp>
        <p:nvSpPr>
          <p:cNvPr id="900098" name="Rectangle 2"/>
          <p:cNvSpPr>
            <a:spLocks noGrp="1" noChangeArrowheads="1"/>
          </p:cNvSpPr>
          <p:nvPr>
            <p:ph type="ctrTitle"/>
          </p:nvPr>
        </p:nvSpPr>
        <p:spPr>
          <a:xfrm>
            <a:off x="6457504" y="116632"/>
            <a:ext cx="2686496" cy="674136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"Therefore, angels are only servants—spirits sent to care for people who will inherit salvation"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70686326"/>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368300"/>
            <a:ext cx="9144000" cy="6118341"/>
          </a:xfrm>
          <a:prstGeom prst="rect">
            <a:avLst/>
          </a:prstGeom>
        </p:spPr>
      </p:pic>
      <p:sp>
        <p:nvSpPr>
          <p:cNvPr id="5" name="Title 1"/>
          <p:cNvSpPr txBox="1">
            <a:spLocks/>
          </p:cNvSpPr>
          <p:nvPr/>
        </p:nvSpPr>
        <p:spPr>
          <a:xfrm>
            <a:off x="153949" y="192415"/>
            <a:ext cx="8839307" cy="301562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"And furthermore, it is not angels who will </a:t>
            </a:r>
            <a:r>
              <a:rPr lang="en-US" sz="3600" b="1" dirty="0">
                <a:solidFill>
                  <a:srgbClr val="FFFF00"/>
                </a:solidFill>
                <a:effectLst>
                  <a:glow rad="190500">
                    <a:prstClr val="black">
                      <a:alpha val="75000"/>
                    </a:prstClr>
                  </a:glow>
                  <a:outerShdw blurRad="50800" dist="38100" dir="2700000" algn="tl" rotWithShape="0">
                    <a:srgbClr val="000000">
                      <a:alpha val="43000"/>
                    </a:srgbClr>
                  </a:outerShdw>
                </a:effectLst>
                <a:latin typeface="Arial"/>
              </a:rPr>
              <a:t>control the future world</a:t>
            </a:r>
            <a:r>
              <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 we are talking about."</a:t>
            </a:r>
          </a:p>
        </p:txBody>
      </p:sp>
      <p:sp>
        <p:nvSpPr>
          <p:cNvPr id="2" name="Title 1"/>
          <p:cNvSpPr>
            <a:spLocks noGrp="1"/>
          </p:cNvSpPr>
          <p:nvPr>
            <p:ph type="title"/>
          </p:nvPr>
        </p:nvSpPr>
        <p:spPr>
          <a:xfrm>
            <a:off x="0" y="5631200"/>
            <a:ext cx="8993256" cy="1139825"/>
          </a:xfrm>
        </p:spPr>
        <p:txBody>
          <a:bodyPr vert="horz" lIns="91440" tIns="45720" rIns="91440" bIns="45720" rtlCol="0" anchor="ctr">
            <a:normAutofit/>
          </a:bodyPr>
          <a:lstStyle/>
          <a:p>
            <a:pPr defTabSz="457200" eaLnBrk="1" hangingPunct="1"/>
            <a:r>
              <a:rPr lang="en-US" sz="4000" kern="1200" dirty="0">
                <a:solidFill>
                  <a:srgbClr val="FFFFFF"/>
                </a:solidFill>
                <a:ea typeface="+mj-ea"/>
                <a:cs typeface="+mj-cs"/>
              </a:rPr>
              <a:t>(Hebrews 2:5 NLT)</a:t>
            </a:r>
          </a:p>
        </p:txBody>
      </p:sp>
    </p:spTree>
    <p:extLst>
      <p:ext uri="{BB962C8B-B14F-4D97-AF65-F5344CB8AC3E}">
        <p14:creationId xmlns:p14="http://schemas.microsoft.com/office/powerpoint/2010/main" val="948995709"/>
      </p:ext>
    </p:extLst>
  </p:cSld>
  <p:clrMapOvr>
    <a:overrideClrMapping bg1="dk2" tx1="lt1" bg2="dk1"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3"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814430"/>
          </a:xfrm>
          <a:effectLst>
            <a:outerShdw blurRad="63500" dist="35921" dir="2700000" algn="ctr" rotWithShape="0">
              <a:srgbClr val="000000">
                <a:alpha val="74998"/>
              </a:srgbClr>
            </a:outerShdw>
          </a:effectLst>
        </p:spPr>
        <p:txBody>
          <a:bodyPr>
            <a:normAutofit/>
          </a:bodyPr>
          <a:lstStyle/>
          <a:p>
            <a:pPr eaLnBrk="1" hangingPunct="1">
              <a:defRPr/>
            </a:pPr>
            <a:r>
              <a:rPr lang="en-US" sz="4000" b="1" dirty="0">
                <a:effectLst>
                  <a:outerShdw blurRad="38100" dist="38100" dir="2700000" algn="tl">
                    <a:srgbClr val="212121"/>
                  </a:outerShdw>
                </a:effectLst>
                <a:latin typeface="Arial" charset="0"/>
              </a:rPr>
              <a:t>1 Corinthians 10:1-5 </a:t>
            </a:r>
            <a:r>
              <a:rPr lang="en-US" sz="2800" b="1" dirty="0">
                <a:effectLst>
                  <a:outerShdw blurRad="38100" dist="38100" dir="2700000" algn="tl">
                    <a:srgbClr val="212121"/>
                  </a:outerShdw>
                </a:effectLst>
                <a:latin typeface="Arial" charset="0"/>
              </a:rPr>
              <a:t>(NLT)</a:t>
            </a:r>
            <a:endParaRPr lang="en-US" sz="4000" b="1" dirty="0">
              <a:effectLst>
                <a:outerShdw blurRad="38100" dist="38100" dir="2700000" algn="tl">
                  <a:srgbClr val="212121"/>
                </a:outerShdw>
              </a:effectLst>
              <a:latin typeface="Arial" charset="0"/>
            </a:endParaRPr>
          </a:p>
        </p:txBody>
      </p:sp>
      <p:sp>
        <p:nvSpPr>
          <p:cNvPr id="1339396" name="Text Box 4"/>
          <p:cNvSpPr txBox="1">
            <a:spLocks noChangeArrowheads="1"/>
          </p:cNvSpPr>
          <p:nvPr/>
        </p:nvSpPr>
        <p:spPr bwMode="auto">
          <a:xfrm>
            <a:off x="107504" y="1196752"/>
            <a:ext cx="9023920" cy="544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"I don</a:t>
            </a:r>
            <a:r>
              <a:rPr kumimoji="0" lang="fr-FR" altLang="ja-JP" sz="28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t want you to forget, dear brothers and sisters, about our ancestors in the wilderness long ago. </a:t>
            </a:r>
            <a:r>
              <a:rPr kumimoji="0" lang="en-US" sz="28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All</a:t>
            </a:r>
            <a:r>
              <a:rPr kumimoji="0" lang="en-US" sz="28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 of them were guided by a cloud that moved ahead of them, and </a:t>
            </a:r>
            <a:r>
              <a:rPr kumimoji="0" lang="en-US" sz="28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all</a:t>
            </a:r>
            <a:r>
              <a:rPr kumimoji="0" lang="en-US" sz="28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 of them walked through the sea on dry ground. </a:t>
            </a:r>
            <a:r>
              <a:rPr kumimoji="0" lang="en-US" sz="28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2</a:t>
            </a:r>
            <a:r>
              <a:rPr kumimoji="0" lang="en-US" sz="28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In the cloud and in the sea, </a:t>
            </a:r>
            <a:r>
              <a:rPr kumimoji="0" lang="en-US" sz="28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all </a:t>
            </a:r>
            <a:r>
              <a:rPr kumimoji="0" lang="en-US" sz="28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of them were baptized as followers of Moses. </a:t>
            </a:r>
            <a:r>
              <a:rPr kumimoji="0" lang="en-US" sz="28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3</a:t>
            </a:r>
            <a:r>
              <a:rPr kumimoji="0" lang="en-US" sz="28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All</a:t>
            </a:r>
            <a:r>
              <a:rPr kumimoji="0" lang="en-US" sz="28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 of them ate the same spiritual food, </a:t>
            </a:r>
            <a:r>
              <a:rPr kumimoji="0" lang="en-US" sz="28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4</a:t>
            </a:r>
            <a:r>
              <a:rPr kumimoji="0" lang="en-US" sz="28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and </a:t>
            </a:r>
            <a:r>
              <a:rPr kumimoji="0" lang="en-US" sz="28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all</a:t>
            </a:r>
            <a:r>
              <a:rPr kumimoji="0" lang="en-US" sz="28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 of them drank the same spiritual water. For they drank from the spiritual rock that traveled with them, and that rock was Christ. </a:t>
            </a:r>
            <a:r>
              <a:rPr kumimoji="0" lang="en-US" sz="28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5 </a:t>
            </a:r>
            <a:r>
              <a:rPr kumimoji="0" lang="en-US" sz="28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Yet God was not pleased with most of them, and their bodies were scattered in the wilderness."</a:t>
            </a:r>
          </a:p>
        </p:txBody>
      </p:sp>
    </p:spTree>
    <p:extLst>
      <p:ext uri="{BB962C8B-B14F-4D97-AF65-F5344CB8AC3E}">
        <p14:creationId xmlns:p14="http://schemas.microsoft.com/office/powerpoint/2010/main" val="359267106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3:1-2</a:t>
            </a:r>
            <a:r>
              <a:rPr lang="en-US" sz="32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(NLT)</a:t>
            </a:r>
            <a:endParaRPr lang="en-US" i="1" u="sng"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And so, dear </a:t>
            </a:r>
            <a:r>
              <a:rPr lang="en-US"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brothers and sisters</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who belong to God and </a:t>
            </a:r>
            <a:r>
              <a:rPr lang="en-US"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are partners with those called to heaven</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think carefully about this Jesus </a:t>
            </a:r>
            <a:r>
              <a:rPr lang="en-US" dirty="0">
                <a:solidFill>
                  <a:srgbClr val="FFFFFF"/>
                </a:solidFill>
                <a:effectLst>
                  <a:glow rad="190500">
                    <a:prstClr val="black">
                      <a:alpha val="75000"/>
                    </a:prstClr>
                  </a:glow>
                  <a:outerShdw blurRad="50800" dist="38100" dir="2700000" algn="tl" rotWithShape="0">
                    <a:srgbClr val="000000">
                      <a:alpha val="43000"/>
                    </a:srgbClr>
                  </a:outerShdw>
                </a:effectLst>
                <a:latin typeface="Arial"/>
                <a:sym typeface="Calibri"/>
              </a:rPr>
              <a:t>whom we declare to be God</a:t>
            </a:r>
            <a:r>
              <a:rPr lang="fr-FR" dirty="0">
                <a:solidFill>
                  <a:srgbClr val="FFFFFF"/>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srgbClr val="FFFFFF"/>
                </a:solidFill>
                <a:effectLst>
                  <a:glow rad="190500">
                    <a:prstClr val="black">
                      <a:alpha val="75000"/>
                    </a:prstClr>
                  </a:glow>
                  <a:outerShdw blurRad="50800" dist="38100" dir="2700000" algn="tl" rotWithShape="0">
                    <a:srgbClr val="000000">
                      <a:alpha val="43000"/>
                    </a:srgbClr>
                  </a:outerShdw>
                </a:effectLst>
                <a:latin typeface="Arial"/>
                <a:sym typeface="Calibri"/>
              </a:rPr>
              <a:t>s messenger [Gr. Apostle] and High Priest. </a:t>
            </a:r>
            <a:r>
              <a:rPr lang="en-US" baseline="30000" dirty="0">
                <a:solidFill>
                  <a:srgbClr val="FFFFFF"/>
                </a:solidFill>
                <a:effectLst>
                  <a:glow rad="190500">
                    <a:prstClr val="black">
                      <a:alpha val="75000"/>
                    </a:prstClr>
                  </a:glow>
                  <a:outerShdw blurRad="50800" dist="38100" dir="2700000" algn="tl" rotWithShape="0">
                    <a:srgbClr val="000000">
                      <a:alpha val="43000"/>
                    </a:srgbClr>
                  </a:outerShdw>
                </a:effectLst>
                <a:latin typeface="Arial"/>
                <a:sym typeface="Calibri"/>
              </a:rPr>
              <a:t>2</a:t>
            </a:r>
            <a:r>
              <a:rPr lang="en-US" dirty="0">
                <a:solidFill>
                  <a:srgbClr val="FFFFFF"/>
                </a:solidFill>
                <a:effectLst>
                  <a:glow rad="190500">
                    <a:prstClr val="black">
                      <a:alpha val="75000"/>
                    </a:prstClr>
                  </a:glow>
                  <a:outerShdw blurRad="50800" dist="38100" dir="2700000" algn="tl" rotWithShape="0">
                    <a:srgbClr val="000000">
                      <a:alpha val="43000"/>
                    </a:srgbClr>
                  </a:outerShdw>
                </a:effectLst>
                <a:latin typeface="Arial"/>
                <a:sym typeface="Calibri"/>
              </a:rPr>
              <a:t>For he was faithful to God, who appointed him, just as Moses </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served faithfully when he was entrusted with God</a:t>
            </a:r>
            <a:r>
              <a:rPr lang="fr-FR"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 entire house.</a:t>
            </a:r>
          </a:p>
        </p:txBody>
      </p:sp>
    </p:spTree>
    <p:extLst>
      <p:ext uri="{BB962C8B-B14F-4D97-AF65-F5344CB8AC3E}">
        <p14:creationId xmlns:p14="http://schemas.microsoft.com/office/powerpoint/2010/main" val="559966707"/>
      </p:ext>
    </p:extLst>
  </p:cSld>
  <p:clrMapOvr>
    <a:masterClrMapping/>
  </p:clrMapOvr>
  <p:transition spd="slow">
    <p:cut/>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3:5-6</a:t>
            </a:r>
            <a:r>
              <a:rPr lang="en-US" sz="32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(NLT)</a:t>
            </a:r>
            <a:endPar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Moses was certainly faithful in God</a:t>
            </a:r>
            <a:r>
              <a:rPr lang="fr-FR"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 house as a servant. His work was an illustration of the truths God would reveal later.  </a:t>
            </a:r>
            <a:r>
              <a:rPr lang="en-US"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6</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But Christ, as the Son, is in charge of God</a:t>
            </a:r>
            <a:r>
              <a:rPr lang="fr-FR"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 entire house. And we are God</a:t>
            </a:r>
            <a:r>
              <a:rPr lang="fr-FR"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 house, </a:t>
            </a:r>
            <a:r>
              <a:rPr lang="en-US"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if we keep our courage and remain confident in our hope in Christ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p>
        </p:txBody>
      </p:sp>
    </p:spTree>
    <p:extLst>
      <p:ext uri="{BB962C8B-B14F-4D97-AF65-F5344CB8AC3E}">
        <p14:creationId xmlns:p14="http://schemas.microsoft.com/office/powerpoint/2010/main" val="3687210588"/>
      </p:ext>
    </p:extLst>
  </p:cSld>
  <p:clrMapOvr>
    <a:masterClrMapping/>
  </p:clrMapOvr>
  <p:transition spd="slow">
    <p:cut/>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en-US" sz="3600" b="1" dirty="0">
                <a:solidFill>
                  <a:srgbClr val="FFFFFF"/>
                </a:solidFill>
              </a:rPr>
              <a:t>Support for the Future Millennial Rest in Hebrews 4</a:t>
            </a:r>
          </a:p>
        </p:txBody>
      </p:sp>
      <p:sp>
        <p:nvSpPr>
          <p:cNvPr id="8" name="Text Box 5"/>
          <p:cNvSpPr txBox="1">
            <a:spLocks noChangeArrowheads="1"/>
          </p:cNvSpPr>
          <p:nvPr/>
        </p:nvSpPr>
        <p:spPr bwMode="auto">
          <a:xfrm>
            <a:off x="8324816" y="15007"/>
            <a:ext cx="78368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266i</a:t>
            </a: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indent="-412750" algn="l" defTabSz="914400">
              <a:buFont typeface="+mj-lt"/>
              <a:buAutoNum type="arabicPeriod"/>
            </a:pPr>
            <a:r>
              <a:rPr lang="en-US" sz="3200" b="1" dirty="0">
                <a:solidFill>
                  <a:srgbClr val="FFFFFF"/>
                </a:solidFill>
                <a:effectLst>
                  <a:glow rad="177800">
                    <a:srgbClr val="DADADA">
                      <a:lumMod val="10000"/>
                    </a:srgbClr>
                  </a:glow>
                </a:effectLst>
                <a:latin typeface="Arial"/>
              </a:rPr>
              <a:t>The context</a:t>
            </a:r>
          </a:p>
          <a:p>
            <a:pPr marL="412750" indent="-412750" algn="l" defTabSz="914400">
              <a:buFont typeface="+mj-lt"/>
              <a:buAutoNum type="arabicPeriod"/>
            </a:pPr>
            <a:r>
              <a:rPr lang="en-US" sz="3200" b="1" dirty="0">
                <a:solidFill>
                  <a:srgbClr val="FFFFFF"/>
                </a:solidFill>
                <a:effectLst>
                  <a:glow rad="177800">
                    <a:srgbClr val="DADADA">
                      <a:lumMod val="10000"/>
                    </a:srgbClr>
                  </a:glow>
                </a:effectLst>
                <a:latin typeface="Arial"/>
              </a:rPr>
              <a:t>The land promise</a:t>
            </a:r>
          </a:p>
        </p:txBody>
      </p:sp>
      <p:pic>
        <p:nvPicPr>
          <p:cNvPr id="4" name="Picture 3"/>
          <p:cNvPicPr>
            <a:picLocks noChangeAspect="1"/>
          </p:cNvPicPr>
          <p:nvPr/>
        </p:nvPicPr>
        <p:blipFill>
          <a:blip r:embed="rId3"/>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en-US" sz="2400" dirty="0">
                <a:solidFill>
                  <a:srgbClr val="000090"/>
                </a:solidFill>
                <a:effectLst/>
                <a:latin typeface="Arial"/>
              </a:rPr>
              <a:t>Land Allotment in the Millennium (Ezekiel 47–48)</a:t>
            </a:r>
          </a:p>
        </p:txBody>
      </p:sp>
    </p:spTree>
    <p:extLst>
      <p:ext uri="{BB962C8B-B14F-4D97-AF65-F5344CB8AC3E}">
        <p14:creationId xmlns:p14="http://schemas.microsoft.com/office/powerpoint/2010/main" val="316797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Hebrews 4:3-5 (NLT)</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3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For only we who believe can enter his rest. As for the others, God said, "In my anger I took an oath: </a:t>
            </a:r>
            <a:r>
              <a:rPr kumimoji="0" lang="fr-FR" sz="3300" b="1" i="0" u="none" strike="noStrike" kern="1200" cap="none" spc="0" normalizeH="0" baseline="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r>
              <a:rPr kumimoji="0" lang="en-US" sz="3300" b="1" i="0" u="none" strike="noStrike" kern="1200" cap="none" spc="0" normalizeH="0" baseline="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They will never enter my place of rest,</a:t>
            </a:r>
            <a:r>
              <a:rPr kumimoji="0" lang="fr-FR" sz="3300" b="1" i="0" u="none" strike="noStrike" kern="1200" cap="none" spc="0" normalizeH="0" baseline="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r>
              <a:rPr kumimoji="0" lang="en-US" sz="33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even though this rest has been ready since he made the world. </a:t>
            </a:r>
            <a:r>
              <a:rPr kumimoji="0" lang="en-US" sz="3300" b="1" i="0" u="none" strike="noStrike" kern="1200" cap="none" spc="0" normalizeH="0" baseline="3000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4</a:t>
            </a:r>
            <a:r>
              <a:rPr kumimoji="0" lang="en-US" sz="33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We know it is ready because of the place in the Scriptures where it mentions the seventh day: "On the seventh day God rested from all his work." </a:t>
            </a:r>
            <a:r>
              <a:rPr kumimoji="0" lang="en-US" sz="3300" b="1" i="0" u="none" strike="noStrike" kern="1200" cap="none" spc="0" normalizeH="0" baseline="3000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5</a:t>
            </a:r>
            <a:r>
              <a:rPr kumimoji="0" lang="en-US" sz="33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But in the other passage God said, </a:t>
            </a:r>
            <a:r>
              <a:rPr kumimoji="0" lang="en-US" sz="3300" b="1" i="0" u="none" strike="noStrike" kern="1200" cap="none" spc="0" normalizeH="0" baseline="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"They will never enter my place of rest."</a:t>
            </a:r>
          </a:p>
        </p:txBody>
      </p:sp>
      <p:grpSp>
        <p:nvGrpSpPr>
          <p:cNvPr id="5" name="Group 4"/>
          <p:cNvGrpSpPr/>
          <p:nvPr/>
        </p:nvGrpSpPr>
        <p:grpSpPr>
          <a:xfrm>
            <a:off x="4332245" y="2736261"/>
            <a:ext cx="4541335" cy="3190627"/>
            <a:chOff x="4332245" y="2908741"/>
            <a:chExt cx="4541335" cy="3190627"/>
          </a:xfrm>
        </p:grpSpPr>
        <p:sp>
          <p:nvSpPr>
            <p:cNvPr id="2" name="Up Arrow 1"/>
            <p:cNvSpPr/>
            <p:nvPr/>
          </p:nvSpPr>
          <p:spPr>
            <a:xfrm rot="18509319">
              <a:off x="4363723" y="2877264"/>
              <a:ext cx="1646155" cy="1709110"/>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Up Arrow 5"/>
            <p:cNvSpPr/>
            <p:nvPr/>
          </p:nvSpPr>
          <p:spPr>
            <a:xfrm rot="13994549">
              <a:off x="4363722" y="4421736"/>
              <a:ext cx="1646155" cy="1709110"/>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Shape 62"/>
            <p:cNvSpPr txBox="1"/>
            <p:nvPr/>
          </p:nvSpPr>
          <p:spPr>
            <a:xfrm>
              <a:off x="5502881" y="3731819"/>
              <a:ext cx="3370699" cy="1411192"/>
            </a:xfrm>
            <a:prstGeom prst="rect">
              <a:avLst/>
            </a:prstGeom>
            <a:solidFill>
              <a:srgbClr val="FFFF00"/>
            </a:solidFill>
          </p:spPr>
          <p:txBody>
            <a:bodyPr vert="horz" lIns="91440" tIns="45720" rIns="91440" bIns="45720" rtlCol="0" anchor="ctr">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800" b="1" i="1" u="none" strike="noStrike" kern="1200" cap="none" spc="0" normalizeH="0" baseline="0" noProof="0" dirty="0">
                  <a:ln>
                    <a:noFill/>
                  </a:ln>
                  <a:solidFill>
                    <a:prstClr val="black"/>
                  </a:solidFill>
                  <a:effectLst/>
                  <a:uLnTx/>
                  <a:uFillTx/>
                  <a:latin typeface="Arial"/>
                  <a:ea typeface="+mj-ea"/>
                  <a:cs typeface="+mj-cs"/>
                  <a:sym typeface="Calibri"/>
                </a:rPr>
                <a:t>Psalm 95</a:t>
              </a:r>
              <a:endParaRPr kumimoji="0" lang="en-US" sz="4400" b="1" i="0" u="none" strike="noStrike" kern="1200" cap="none" spc="0" normalizeH="0" baseline="0" noProof="0" dirty="0">
                <a:ln>
                  <a:noFill/>
                </a:ln>
                <a:solidFill>
                  <a:prstClr val="black"/>
                </a:solidFill>
                <a:effectLst/>
                <a:uLnTx/>
                <a:uFillTx/>
                <a:latin typeface="Arial"/>
                <a:ea typeface="+mj-ea"/>
                <a:cs typeface="+mj-cs"/>
                <a:sym typeface="Calibri"/>
              </a:endParaRPr>
            </a:p>
          </p:txBody>
        </p:sp>
      </p:grpSp>
    </p:spTree>
    <p:extLst>
      <p:ext uri="{BB962C8B-B14F-4D97-AF65-F5344CB8AC3E}">
        <p14:creationId xmlns:p14="http://schemas.microsoft.com/office/powerpoint/2010/main" val="36196499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eb 4 Joshu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5" y="816324"/>
            <a:ext cx="4354551" cy="6069061"/>
          </a:xfrm>
          <a:prstGeom prst="rect">
            <a:avLst/>
          </a:prstGeom>
        </p:spPr>
      </p:pic>
      <p:sp>
        <p:nvSpPr>
          <p:cNvPr id="2" name="Title 1"/>
          <p:cNvSpPr>
            <a:spLocks noGrp="1"/>
          </p:cNvSpPr>
          <p:nvPr>
            <p:ph type="title"/>
          </p:nvPr>
        </p:nvSpPr>
        <p:spPr>
          <a:xfrm>
            <a:off x="-36512" y="-27383"/>
            <a:ext cx="9227368" cy="864096"/>
          </a:xfrm>
          <a:solidFill>
            <a:srgbClr val="000514"/>
          </a:solidFill>
        </p:spPr>
        <p:txBody>
          <a:bodyPr/>
          <a:lstStyle/>
          <a:p>
            <a:r>
              <a:rPr lang="en-US" b="1" dirty="0">
                <a:solidFill>
                  <a:srgbClr val="FFFFFF"/>
                </a:solidFill>
              </a:rPr>
              <a:t>Joshua offered rest in Canaan</a:t>
            </a:r>
          </a:p>
        </p:txBody>
      </p:sp>
      <p:sp>
        <p:nvSpPr>
          <p:cNvPr id="5" name="Title 1"/>
          <p:cNvSpPr txBox="1">
            <a:spLocks/>
          </p:cNvSpPr>
          <p:nvPr/>
        </p:nvSpPr>
        <p:spPr bwMode="auto">
          <a:xfrm>
            <a:off x="4636250" y="836713"/>
            <a:ext cx="4232619" cy="5774379"/>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en-US" dirty="0">
                <a:effectLst>
                  <a:outerShdw blurRad="38100" dist="38100" dir="2700000" algn="tl">
                    <a:srgbClr val="000000">
                      <a:alpha val="43137"/>
                    </a:srgbClr>
                  </a:outerShdw>
                </a:effectLst>
                <a:latin typeface="Arial"/>
              </a:rPr>
              <a:t>"</a:t>
            </a:r>
            <a:r>
              <a:rPr lang="en-SG" dirty="0">
                <a:effectLst>
                  <a:outerShdw blurRad="38100" dist="38100" dir="2700000" algn="tl">
                    <a:srgbClr val="000000">
                      <a:alpha val="43137"/>
                    </a:srgbClr>
                  </a:outerShdw>
                </a:effectLst>
                <a:latin typeface="Arial"/>
              </a:rPr>
              <a:t>I will give you every place where you set your foot, as I promised Moses" </a:t>
            </a:r>
            <a:br>
              <a:rPr lang="en-SG" dirty="0">
                <a:effectLst>
                  <a:outerShdw blurRad="38100" dist="38100" dir="2700000" algn="tl">
                    <a:srgbClr val="000000">
                      <a:alpha val="43137"/>
                    </a:srgbClr>
                  </a:outerShdw>
                </a:effectLst>
                <a:latin typeface="Arial"/>
              </a:rPr>
            </a:br>
            <a:r>
              <a:rPr lang="en-SG" dirty="0">
                <a:effectLst>
                  <a:outerShdw blurRad="38100" dist="38100" dir="2700000" algn="tl">
                    <a:srgbClr val="000000">
                      <a:alpha val="43137"/>
                    </a:srgbClr>
                  </a:outerShdw>
                </a:effectLst>
                <a:latin typeface="Arial"/>
              </a:rPr>
              <a:t>(Josh. 1:3 NIV)</a:t>
            </a:r>
            <a:endParaRPr lang="en-US" dirty="0">
              <a:effectLst>
                <a:outerShdw blurRad="38100" dist="38100" dir="2700000" algn="tl">
                  <a:srgbClr val="000000">
                    <a:alpha val="43137"/>
                  </a:srgbClr>
                </a:outerShdw>
              </a:effectLst>
              <a:latin typeface="Arial"/>
            </a:endParaRPr>
          </a:p>
        </p:txBody>
      </p:sp>
    </p:spTree>
    <p:extLst>
      <p:ext uri="{BB962C8B-B14F-4D97-AF65-F5344CB8AC3E}">
        <p14:creationId xmlns:p14="http://schemas.microsoft.com/office/powerpoint/2010/main" val="187646833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4:8-11 (NLT)</a:t>
            </a: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Now if Joshua had succeeded in giving them this rest, God would not have spoken about another day of rest still to come. </a:t>
            </a:r>
            <a:r>
              <a:rPr lang="en-US" sz="34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9</a:t>
            </a:r>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So there is a special rest still waiting for the people of God. </a:t>
            </a:r>
            <a:r>
              <a:rPr lang="en-US" sz="3400" baseline="30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10</a:t>
            </a:r>
            <a:r>
              <a:rPr lang="en-US" sz="34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For all who have entered into God</a:t>
            </a:r>
            <a:r>
              <a:rPr lang="fr-FR" sz="34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4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s rest have rested from their labors, just as God did after creating the world. </a:t>
            </a:r>
            <a:r>
              <a:rPr lang="en-US" sz="34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11</a:t>
            </a:r>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So let us do our best to enter that rest. But if we disobey God, as the people of Israel did, we will fall.</a:t>
            </a:r>
          </a:p>
        </p:txBody>
      </p:sp>
    </p:spTree>
    <p:extLst>
      <p:ext uri="{BB962C8B-B14F-4D97-AF65-F5344CB8AC3E}">
        <p14:creationId xmlns:p14="http://schemas.microsoft.com/office/powerpoint/2010/main" val="2582673269"/>
      </p:ext>
    </p:extLst>
  </p:cSld>
  <p:clrMapOvr>
    <a:masterClrMapping/>
  </p:clrMapOvr>
  <p:transition spd="slow">
    <p:cut/>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en-US" sz="3600" b="1" dirty="0">
                <a:solidFill>
                  <a:srgbClr val="FFFFFF"/>
                </a:solidFill>
              </a:rPr>
              <a:t>Support for the Future Millennial Rest in Hebrews 4</a:t>
            </a:r>
          </a:p>
        </p:txBody>
      </p:sp>
      <p:sp>
        <p:nvSpPr>
          <p:cNvPr id="8" name="Text Box 5"/>
          <p:cNvSpPr txBox="1">
            <a:spLocks noChangeArrowheads="1"/>
          </p:cNvSpPr>
          <p:nvPr/>
        </p:nvSpPr>
        <p:spPr bwMode="auto">
          <a:xfrm>
            <a:off x="8324816" y="15007"/>
            <a:ext cx="78368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266i</a:t>
            </a: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indent="-412750" algn="l" defTabSz="914400">
              <a:buFont typeface="+mj-lt"/>
              <a:buAutoNum type="arabicPeriod"/>
            </a:pPr>
            <a:r>
              <a:rPr lang="en-US" sz="3200" b="1" dirty="0">
                <a:solidFill>
                  <a:srgbClr val="FFFFFF"/>
                </a:solidFill>
                <a:effectLst>
                  <a:glow rad="177800">
                    <a:srgbClr val="DADADA">
                      <a:lumMod val="10000"/>
                    </a:srgbClr>
                  </a:glow>
                </a:effectLst>
                <a:latin typeface="Arial"/>
              </a:rPr>
              <a:t>The context</a:t>
            </a:r>
          </a:p>
          <a:p>
            <a:pPr marL="412750" indent="-412750" algn="l" defTabSz="914400">
              <a:buFont typeface="+mj-lt"/>
              <a:buAutoNum type="arabicPeriod"/>
            </a:pPr>
            <a:r>
              <a:rPr lang="en-US" sz="3200" b="1" dirty="0">
                <a:solidFill>
                  <a:srgbClr val="FFFFFF"/>
                </a:solidFill>
                <a:effectLst>
                  <a:glow rad="177800">
                    <a:srgbClr val="DADADA">
                      <a:lumMod val="10000"/>
                    </a:srgbClr>
                  </a:glow>
                </a:effectLst>
                <a:latin typeface="Arial"/>
              </a:rPr>
              <a:t>The land promise</a:t>
            </a:r>
          </a:p>
          <a:p>
            <a:pPr marL="412750" indent="-412750" algn="l" defTabSz="914400">
              <a:buFont typeface="+mj-lt"/>
              <a:buAutoNum type="arabicPeriod"/>
            </a:pPr>
            <a:r>
              <a:rPr lang="en-US" sz="3200" b="1" dirty="0">
                <a:solidFill>
                  <a:srgbClr val="FFFFFF"/>
                </a:solidFill>
                <a:effectLst>
                  <a:glow rad="177800">
                    <a:srgbClr val="DADADA">
                      <a:lumMod val="10000"/>
                    </a:srgbClr>
                  </a:glow>
                </a:effectLst>
                <a:latin typeface="Arial"/>
              </a:rPr>
              <a:t>Other Scripture</a:t>
            </a: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en-US" sz="2400" dirty="0">
                <a:solidFill>
                  <a:srgbClr val="000090"/>
                </a:solidFill>
                <a:effectLst/>
                <a:latin typeface="Arial"/>
              </a:rPr>
              <a:t>Land Allotment in the Millennium (Ezekiel 47–48)</a:t>
            </a:r>
          </a:p>
        </p:txBody>
      </p:sp>
    </p:spTree>
    <p:extLst>
      <p:ext uri="{BB962C8B-B14F-4D97-AF65-F5344CB8AC3E}">
        <p14:creationId xmlns:p14="http://schemas.microsoft.com/office/powerpoint/2010/main" val="18252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8990298" cy="3531259"/>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Psalm 132:14 (NLT)</a:t>
            </a: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fr-FR"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This is </a:t>
            </a:r>
            <a:r>
              <a:rPr lang="en-US"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my resting place forever</a:t>
            </a:r>
            <a: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fr-FR"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a:t>
            </a:r>
            <a:b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br>
            <a: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[the L</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ORD</a:t>
            </a:r>
            <a: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said. </a:t>
            </a:r>
            <a:b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br>
            <a:r>
              <a:rPr lang="fr-FR"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I will live here, for this is the home I desired.</a:t>
            </a:r>
            <a:r>
              <a:rPr lang="fr-FR"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1371215642"/>
      </p:ext>
    </p:extLst>
  </p:cSld>
  <p:clrMapOvr>
    <a:masterClrMapping/>
  </p:clrMapOvr>
  <p:transition spd="slow">
    <p:cut/>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6"/>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Isaiah 14:</a:t>
            </a:r>
            <a:r>
              <a:rPr lang="en-US" dirty="0">
                <a:solidFill>
                  <a:prstClr val="white"/>
                </a:solidFill>
                <a:effectLst>
                  <a:glow rad="190500">
                    <a:prstClr val="black">
                      <a:alpha val="75000"/>
                    </a:prstClr>
                  </a:glow>
                  <a:outerShdw blurRad="50800" dist="38100" dir="2700000" algn="tl" rotWithShape="0">
                    <a:srgbClr val="000000">
                      <a:alpha val="43000"/>
                    </a:srgbClr>
                  </a:outerShdw>
                </a:effectLst>
                <a:sym typeface="Calibri"/>
              </a:rPr>
              <a:t>2-</a:t>
            </a:r>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3 (NLT)</a:t>
            </a: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r>
              <a:rPr lang="en-US" dirty="0">
                <a:solidFill>
                  <a:prstClr val="white"/>
                </a:solidFill>
                <a:effectLst>
                  <a:glow rad="190500">
                    <a:prstClr val="black">
                      <a:alpha val="75000"/>
                    </a:prstClr>
                  </a:glow>
                  <a:outerShdw blurRad="50800" dist="38100" dir="2700000" algn="tl" rotWithShape="0">
                    <a:srgbClr val="000000">
                      <a:alpha val="43000"/>
                    </a:srgbClr>
                  </a:outerShdw>
                </a:effectLst>
                <a:sym typeface="Calibri"/>
              </a:rPr>
              <a:t>"The nations of the world will help the people of Israel to return, and those who come to live in the L</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sym typeface="Calibri"/>
              </a:rPr>
              <a:t>ORD</a:t>
            </a:r>
            <a:r>
              <a:rPr lang="en-US" dirty="0">
                <a:solidFill>
                  <a:prstClr val="white"/>
                </a:solidFill>
                <a:effectLst>
                  <a:glow rad="190500">
                    <a:prstClr val="black">
                      <a:alpha val="75000"/>
                    </a:prstClr>
                  </a:glow>
                  <a:outerShdw blurRad="50800" dist="38100" dir="2700000" algn="tl" rotWithShape="0">
                    <a:srgbClr val="000000">
                      <a:alpha val="43000"/>
                    </a:srgbClr>
                  </a:outerShdw>
                </a:effectLst>
                <a:sym typeface="Calibri"/>
              </a:rPr>
              <a:t>’s land will serve them. Those who captured Israel will themselves be captured, and Israel will rule over its enemies. </a:t>
            </a:r>
            <a:r>
              <a:rPr lang="en-US" baseline="30000" dirty="0">
                <a:solidFill>
                  <a:prstClr val="white"/>
                </a:solidFill>
                <a:effectLst>
                  <a:glow rad="190500">
                    <a:prstClr val="black">
                      <a:alpha val="75000"/>
                    </a:prstClr>
                  </a:glow>
                  <a:outerShdw blurRad="50800" dist="38100" dir="2700000" algn="tl" rotWithShape="0">
                    <a:srgbClr val="000000">
                      <a:alpha val="43000"/>
                    </a:srgbClr>
                  </a:outerShdw>
                </a:effectLst>
                <a:sym typeface="Calibri"/>
              </a:rPr>
              <a:t>3</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In that wonderful day when the L</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ORD</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gives his people </a:t>
            </a:r>
            <a:r>
              <a:rPr lang="en-US"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rest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from sorrow and fear, from slavery and chains"</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3267362088"/>
      </p:ext>
    </p:extLst>
  </p:cSld>
  <p:clrMapOvr>
    <a:masterClrMapping/>
  </p:clrMapOvr>
  <p:transition spd="slow">
    <p:cut/>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8990298" cy="3531259"/>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Isaiah 32:18 (NLT)</a:t>
            </a: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"My people will live in safety, </a:t>
            </a:r>
            <a:b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br>
            <a: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quietly at home. </a:t>
            </a:r>
          </a:p>
          <a:p>
            <a: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They will be at </a:t>
            </a:r>
            <a:r>
              <a:rPr lang="en-US"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rest</a:t>
            </a:r>
            <a: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p>
        </p:txBody>
      </p:sp>
    </p:spTree>
    <p:extLst>
      <p:ext uri="{BB962C8B-B14F-4D97-AF65-F5344CB8AC3E}">
        <p14:creationId xmlns:p14="http://schemas.microsoft.com/office/powerpoint/2010/main" val="1137364100"/>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pic>
        <p:nvPicPr>
          <p:cNvPr id="455682" name="Picture 3" descr="tabernacle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6238" y="0"/>
            <a:ext cx="8386762" cy="683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44" name="Rectangle 4"/>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en-US" b="1" dirty="0">
                <a:effectLst>
                  <a:glow rad="317500">
                    <a:schemeClr val="bg2">
                      <a:alpha val="90000"/>
                    </a:schemeClr>
                  </a:glow>
                </a:effectLst>
                <a:latin typeface="Arial"/>
                <a:cs typeface="Arial"/>
              </a:rPr>
              <a:t>The Cloud</a:t>
            </a:r>
          </a:p>
        </p:txBody>
      </p:sp>
      <p:sp>
        <p:nvSpPr>
          <p:cNvPr id="455684"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55685" name="Rectangle 6"/>
          <p:cNvSpPr>
            <a:spLocks noChangeArrowheads="1"/>
          </p:cNvSpPr>
          <p:nvPr/>
        </p:nvSpPr>
        <p:spPr bwMode="auto">
          <a:xfrm>
            <a:off x="-114300" y="5997575"/>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34144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Exodus 40;</a:t>
            </a:r>
            <a:br>
              <a:rPr kumimoji="0" lang="en-US"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br>
            <a:r>
              <a:rPr kumimoji="0" lang="en-US"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1 Cor. 10:1-4</a:t>
            </a:r>
          </a:p>
        </p:txBody>
      </p:sp>
    </p:spTree>
    <p:extLst>
      <p:ext uri="{BB962C8B-B14F-4D97-AF65-F5344CB8AC3E}">
        <p14:creationId xmlns:p14="http://schemas.microsoft.com/office/powerpoint/2010/main" val="52274773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5175" cy="6934200"/>
            <a:chOff x="2878" y="0"/>
            <a:chExt cx="2882" cy="4368"/>
          </a:xfrm>
        </p:grpSpPr>
        <p:pic>
          <p:nvPicPr>
            <p:cNvPr id="254984"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85" name="Rectangle 4"/>
            <p:cNvSpPr>
              <a:spLocks noChangeArrowheads="1"/>
            </p:cNvSpPr>
            <p:nvPr/>
          </p:nvSpPr>
          <p:spPr bwMode="auto">
            <a:xfrm>
              <a:off x="2926" y="576"/>
              <a:ext cx="1394"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sz="2800" dirty="0">
                  <a:solidFill>
                    <a:srgbClr val="000514"/>
                  </a:solidFill>
                  <a:latin typeface="Arial Black" charset="0"/>
                  <a:ea typeface="ＭＳ Ｐゴシック" charset="0"/>
                  <a:cs typeface="ＭＳ Ｐゴシック" charset="0"/>
                </a:rPr>
                <a:t>Millennial Israel</a:t>
              </a:r>
              <a:br>
                <a:rPr lang="en-US" sz="2800" dirty="0">
                  <a:solidFill>
                    <a:srgbClr val="000514"/>
                  </a:solidFill>
                  <a:latin typeface="Arial Black" charset="0"/>
                  <a:ea typeface="ＭＳ Ｐゴシック" charset="0"/>
                  <a:cs typeface="ＭＳ Ｐゴシック" charset="0"/>
                </a:rPr>
              </a:br>
              <a:r>
                <a:rPr lang="en-US" sz="2800" dirty="0">
                  <a:solidFill>
                    <a:srgbClr val="000514"/>
                  </a:solidFill>
                  <a:latin typeface="Arial Black" charset="0"/>
                  <a:ea typeface="ＭＳ Ｐゴシック" charset="0"/>
                  <a:cs typeface="ＭＳ Ｐゴシック" charset="0"/>
                </a:rPr>
                <a:t>(Ezek. </a:t>
              </a:r>
              <a:br>
                <a:rPr lang="en-US" sz="2800" dirty="0">
                  <a:solidFill>
                    <a:srgbClr val="000514"/>
                  </a:solidFill>
                  <a:latin typeface="Arial Black" charset="0"/>
                  <a:ea typeface="ＭＳ Ｐゴシック" charset="0"/>
                  <a:cs typeface="ＭＳ Ｐゴシック" charset="0"/>
                </a:rPr>
              </a:br>
              <a:r>
                <a:rPr lang="en-US" sz="2800" dirty="0">
                  <a:solidFill>
                    <a:srgbClr val="000514"/>
                  </a:solidFill>
                  <a:latin typeface="Arial Black" charset="0"/>
                  <a:ea typeface="ＭＳ Ｐゴシック" charset="0"/>
                  <a:cs typeface="ＭＳ Ｐゴシック" charset="0"/>
                </a:rPr>
                <a:t>47–48)</a:t>
              </a:r>
            </a:p>
          </p:txBody>
        </p:sp>
        <p:sp>
          <p:nvSpPr>
            <p:cNvPr id="254986" name="Text Box 5"/>
            <p:cNvSpPr txBox="1">
              <a:spLocks noChangeArrowheads="1"/>
            </p:cNvSpPr>
            <p:nvPr/>
          </p:nvSpPr>
          <p:spPr bwMode="auto">
            <a:xfrm>
              <a:off x="4704" y="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Dan</a:t>
              </a:r>
            </a:p>
          </p:txBody>
        </p:sp>
        <p:sp>
          <p:nvSpPr>
            <p:cNvPr id="254987" name="Text Box 6"/>
            <p:cNvSpPr txBox="1">
              <a:spLocks noChangeArrowheads="1"/>
            </p:cNvSpPr>
            <p:nvPr/>
          </p:nvSpPr>
          <p:spPr bwMode="auto">
            <a:xfrm>
              <a:off x="4607" y="252"/>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Asher</a:t>
              </a:r>
            </a:p>
          </p:txBody>
        </p:sp>
        <p:sp>
          <p:nvSpPr>
            <p:cNvPr id="254988" name="Text Box 7"/>
            <p:cNvSpPr txBox="1">
              <a:spLocks noChangeArrowheads="1"/>
            </p:cNvSpPr>
            <p:nvPr/>
          </p:nvSpPr>
          <p:spPr bwMode="auto">
            <a:xfrm>
              <a:off x="4464" y="504"/>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Naphtali</a:t>
              </a:r>
            </a:p>
          </p:txBody>
        </p:sp>
        <p:sp>
          <p:nvSpPr>
            <p:cNvPr id="254989" name="Text Box 8"/>
            <p:cNvSpPr txBox="1">
              <a:spLocks noChangeArrowheads="1"/>
            </p:cNvSpPr>
            <p:nvPr/>
          </p:nvSpPr>
          <p:spPr bwMode="auto">
            <a:xfrm>
              <a:off x="4416" y="756"/>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Manasseh</a:t>
              </a:r>
            </a:p>
          </p:txBody>
        </p:sp>
        <p:sp>
          <p:nvSpPr>
            <p:cNvPr id="254990" name="Text Box 9"/>
            <p:cNvSpPr txBox="1">
              <a:spLocks noChangeArrowheads="1"/>
            </p:cNvSpPr>
            <p:nvPr/>
          </p:nvSpPr>
          <p:spPr bwMode="auto">
            <a:xfrm>
              <a:off x="4224" y="1008"/>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Ephraim</a:t>
              </a:r>
            </a:p>
          </p:txBody>
        </p:sp>
        <p:sp>
          <p:nvSpPr>
            <p:cNvPr id="254991" name="Text Box 10"/>
            <p:cNvSpPr txBox="1">
              <a:spLocks noChangeArrowheads="1"/>
            </p:cNvSpPr>
            <p:nvPr/>
          </p:nvSpPr>
          <p:spPr bwMode="auto">
            <a:xfrm>
              <a:off x="4224" y="1584"/>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Reuben</a:t>
              </a:r>
            </a:p>
          </p:txBody>
        </p:sp>
        <p:sp>
          <p:nvSpPr>
            <p:cNvPr id="254992" name="Text Box 11"/>
            <p:cNvSpPr txBox="1">
              <a:spLocks noChangeArrowheads="1"/>
            </p:cNvSpPr>
            <p:nvPr/>
          </p:nvSpPr>
          <p:spPr bwMode="auto">
            <a:xfrm>
              <a:off x="4128" y="21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Judah</a:t>
              </a:r>
            </a:p>
          </p:txBody>
        </p:sp>
        <p:sp>
          <p:nvSpPr>
            <p:cNvPr id="254993" name="Text Box 12"/>
            <p:cNvSpPr txBox="1">
              <a:spLocks noChangeArrowheads="1"/>
            </p:cNvSpPr>
            <p:nvPr/>
          </p:nvSpPr>
          <p:spPr bwMode="auto">
            <a:xfrm>
              <a:off x="3696" y="2874"/>
              <a:ext cx="1344" cy="218"/>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000514"/>
                  </a:solidFill>
                </a:rPr>
                <a:t>Leaders &amp; Temple</a:t>
              </a:r>
            </a:p>
          </p:txBody>
        </p:sp>
        <p:sp>
          <p:nvSpPr>
            <p:cNvPr id="254994" name="Text Box 13"/>
            <p:cNvSpPr txBox="1">
              <a:spLocks noChangeArrowheads="1"/>
            </p:cNvSpPr>
            <p:nvPr/>
          </p:nvSpPr>
          <p:spPr bwMode="auto">
            <a:xfrm>
              <a:off x="3696" y="312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Benjamin</a:t>
              </a:r>
            </a:p>
          </p:txBody>
        </p:sp>
        <p:sp>
          <p:nvSpPr>
            <p:cNvPr id="254995" name="Text Box 14"/>
            <p:cNvSpPr txBox="1">
              <a:spLocks noChangeArrowheads="1"/>
            </p:cNvSpPr>
            <p:nvPr/>
          </p:nvSpPr>
          <p:spPr bwMode="auto">
            <a:xfrm>
              <a:off x="3600" y="33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Simeon</a:t>
              </a:r>
            </a:p>
          </p:txBody>
        </p:sp>
        <p:sp>
          <p:nvSpPr>
            <p:cNvPr id="254996" name="Text Box 15"/>
            <p:cNvSpPr txBox="1">
              <a:spLocks noChangeArrowheads="1"/>
            </p:cNvSpPr>
            <p:nvPr/>
          </p:nvSpPr>
          <p:spPr bwMode="auto">
            <a:xfrm>
              <a:off x="3504" y="360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Issachar</a:t>
              </a:r>
            </a:p>
          </p:txBody>
        </p:sp>
        <p:sp>
          <p:nvSpPr>
            <p:cNvPr id="254997" name="Text Box 16"/>
            <p:cNvSpPr txBox="1">
              <a:spLocks noChangeArrowheads="1"/>
            </p:cNvSpPr>
            <p:nvPr/>
          </p:nvSpPr>
          <p:spPr bwMode="auto">
            <a:xfrm>
              <a:off x="3360" y="384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Zebulun</a:t>
              </a:r>
            </a:p>
          </p:txBody>
        </p:sp>
        <p:sp>
          <p:nvSpPr>
            <p:cNvPr id="254998" name="Text Box 17"/>
            <p:cNvSpPr txBox="1">
              <a:spLocks noChangeArrowheads="1"/>
            </p:cNvSpPr>
            <p:nvPr/>
          </p:nvSpPr>
          <p:spPr bwMode="auto">
            <a:xfrm>
              <a:off x="3216" y="408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a:solidFill>
                    <a:srgbClr val="000514"/>
                  </a:solidFill>
                </a:rPr>
                <a:t>Gad</a:t>
              </a:r>
            </a:p>
          </p:txBody>
        </p:sp>
      </p:grpSp>
      <p:pic>
        <p:nvPicPr>
          <p:cNvPr id="254979"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ln w="57150">
            <a:solidFill>
              <a:schemeClr val="bg2"/>
            </a:solidFill>
          </a:ln>
        </p:spPr>
      </p:pic>
      <p:sp>
        <p:nvSpPr>
          <p:cNvPr id="159763" name="Rectangle 19"/>
          <p:cNvSpPr>
            <a:spLocks noGrp="1" noRot="1" noChangeArrowheads="1"/>
          </p:cNvSpPr>
          <p:nvPr>
            <p:ph type="title"/>
          </p:nvPr>
        </p:nvSpPr>
        <p:spPr>
          <a:xfrm>
            <a:off x="0" y="0"/>
            <a:ext cx="70104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en-US">
                <a:latin typeface="Arial" charset="0"/>
                <a:ea typeface="ＭＳ Ｐゴシック" charset="0"/>
                <a:cs typeface="Arial" charset="0"/>
              </a:rPr>
              <a:t>Tribal Redistribution</a:t>
            </a:r>
          </a:p>
        </p:txBody>
      </p:sp>
      <p:sp>
        <p:nvSpPr>
          <p:cNvPr id="254981" name="Text Box 21"/>
          <p:cNvSpPr txBox="1">
            <a:spLocks noChangeArrowheads="1"/>
          </p:cNvSpPr>
          <p:nvPr/>
        </p:nvSpPr>
        <p:spPr bwMode="auto">
          <a:xfrm>
            <a:off x="8382000" y="0"/>
            <a:ext cx="768350" cy="92333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1800" b="1" dirty="0">
                <a:solidFill>
                  <a:srgbClr val="000514"/>
                </a:solidFill>
              </a:rPr>
              <a:t>OTS 531d</a:t>
            </a:r>
            <a:br>
              <a:rPr lang="en-US" sz="1800" b="1" dirty="0">
                <a:solidFill>
                  <a:srgbClr val="000514"/>
                </a:solidFill>
              </a:rPr>
            </a:br>
            <a:r>
              <a:rPr lang="en-US" sz="1800" b="1" dirty="0">
                <a:solidFill>
                  <a:srgbClr val="000514"/>
                </a:solidFill>
              </a:rPr>
              <a:t>531e</a:t>
            </a:r>
          </a:p>
        </p:txBody>
      </p:sp>
      <p:sp>
        <p:nvSpPr>
          <p:cNvPr id="254982" name="Parallelogram 21"/>
          <p:cNvSpPr>
            <a:spLocks noChangeArrowheads="1"/>
          </p:cNvSpPr>
          <p:nvPr/>
        </p:nvSpPr>
        <p:spPr bwMode="auto">
          <a:xfrm>
            <a:off x="0" y="1447800"/>
            <a:ext cx="1371600" cy="1524000"/>
          </a:xfrm>
          <a:prstGeom prst="parallelogram">
            <a:avLst>
              <a:gd name="adj" fmla="val 25000"/>
            </a:avLst>
          </a:prstGeom>
          <a:solidFill>
            <a:srgbClr val="C7DCE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54983"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sz="2800">
                <a:solidFill>
                  <a:srgbClr val="000514"/>
                </a:solidFill>
                <a:latin typeface="Arial Black" charset="0"/>
                <a:ea typeface="ＭＳ Ｐゴシック" charset="0"/>
                <a:cs typeface="ＭＳ Ｐゴシック" charset="0"/>
              </a:rPr>
              <a:t>After Conquest</a:t>
            </a:r>
            <a:br>
              <a:rPr lang="en-US" sz="2800">
                <a:solidFill>
                  <a:srgbClr val="000514"/>
                </a:solidFill>
                <a:latin typeface="Arial Black" charset="0"/>
                <a:ea typeface="ＭＳ Ｐゴシック" charset="0"/>
                <a:cs typeface="ＭＳ Ｐゴシック" charset="0"/>
              </a:rPr>
            </a:br>
            <a:r>
              <a:rPr lang="en-US" sz="2800">
                <a:solidFill>
                  <a:srgbClr val="000514"/>
                </a:solidFill>
                <a:latin typeface="Arial Black" charset="0"/>
                <a:ea typeface="ＭＳ Ｐゴシック" charset="0"/>
                <a:cs typeface="ＭＳ Ｐゴシック" charset="0"/>
              </a:rPr>
              <a:t>(Josh. 13)</a:t>
            </a:r>
          </a:p>
        </p:txBody>
      </p:sp>
    </p:spTree>
    <p:extLst>
      <p:ext uri="{BB962C8B-B14F-4D97-AF65-F5344CB8AC3E}">
        <p14:creationId xmlns:p14="http://schemas.microsoft.com/office/powerpoint/2010/main" val="35253467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Content Placeholder 3" descr="ezek47.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rot="5400000">
            <a:off x="-1062831" y="1062831"/>
            <a:ext cx="6858000" cy="4732338"/>
          </a:xfrm>
        </p:spPr>
      </p:pic>
      <p:pic>
        <p:nvPicPr>
          <p:cNvPr id="257026" name="Picture 4" descr="ezek47bkc.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26000" y="0"/>
            <a:ext cx="431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2209800" cy="1676400"/>
          </a:xfrm>
          <a:solidFill>
            <a:srgbClr val="000514"/>
          </a:solidFill>
        </p:spPr>
        <p:txBody>
          <a:bodyPr/>
          <a:lstStyle/>
          <a:p>
            <a:pPr eaLnBrk="1" hangingPunct="1">
              <a:defRPr/>
            </a:pPr>
            <a:r>
              <a:rPr lang="en-US" sz="2800">
                <a:latin typeface="Arial" charset="0"/>
                <a:ea typeface="ＭＳ Ｐゴシック" charset="0"/>
                <a:cs typeface="Arial" charset="0"/>
              </a:rPr>
              <a:t>End Time Geography</a:t>
            </a:r>
          </a:p>
        </p:txBody>
      </p:sp>
      <p:sp>
        <p:nvSpPr>
          <p:cNvPr id="6" name="Title 1"/>
          <p:cNvSpPr txBox="1">
            <a:spLocks/>
          </p:cNvSpPr>
          <p:nvPr/>
        </p:nvSpPr>
        <p:spPr bwMode="auto">
          <a:xfrm>
            <a:off x="8153400" y="0"/>
            <a:ext cx="990600" cy="692696"/>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b="1" dirty="0">
                <a:solidFill>
                  <a:srgbClr val="E5E5FF"/>
                </a:solidFill>
                <a:effectLst>
                  <a:outerShdw blurRad="38100" dist="38100" dir="2700000" algn="tl">
                    <a:srgbClr val="000000"/>
                  </a:outerShdw>
                </a:effectLst>
                <a:cs typeface="Arial" charset="0"/>
              </a:rPr>
              <a:t>OTS 531e</a:t>
            </a:r>
            <a:endParaRPr lang="en-US" sz="4000" b="1" dirty="0">
              <a:solidFill>
                <a:srgbClr val="E5E5FF"/>
              </a:solidFill>
              <a:effectLst>
                <a:outerShdw blurRad="38100" dist="38100" dir="2700000" algn="tl">
                  <a:srgbClr val="000000"/>
                </a:outerShdw>
              </a:effectLst>
              <a:cs typeface="Arial" charset="0"/>
            </a:endParaRPr>
          </a:p>
        </p:txBody>
      </p:sp>
      <p:sp>
        <p:nvSpPr>
          <p:cNvPr id="7" name="Rectangle 6"/>
          <p:cNvSpPr>
            <a:spLocks noChangeArrowheads="1"/>
          </p:cNvSpPr>
          <p:nvPr/>
        </p:nvSpPr>
        <p:spPr bwMode="auto">
          <a:xfrm rot="1110396">
            <a:off x="1476375" y="3240088"/>
            <a:ext cx="871538" cy="877887"/>
          </a:xfrm>
          <a:prstGeom prst="rect">
            <a:avLst/>
          </a:prstGeom>
          <a:solidFill>
            <a:schemeClr val="accent1">
              <a:alpha val="27058"/>
            </a:schemeClr>
          </a:solidFill>
          <a:ln w="9525">
            <a:solidFill>
              <a:schemeClr val="tx1"/>
            </a:solidFill>
            <a:round/>
            <a:headEnd/>
            <a:tailEnd/>
          </a:ln>
        </p:spPr>
        <p:txBody>
          <a:bodyPr wrap="none"/>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8" name="Rectangle 7"/>
          <p:cNvSpPr>
            <a:spLocks noChangeArrowheads="1"/>
          </p:cNvSpPr>
          <p:nvPr/>
        </p:nvSpPr>
        <p:spPr bwMode="auto">
          <a:xfrm>
            <a:off x="6629400" y="4114800"/>
            <a:ext cx="228600" cy="228600"/>
          </a:xfrm>
          <a:prstGeom prst="rect">
            <a:avLst/>
          </a:prstGeom>
          <a:solidFill>
            <a:schemeClr val="accent1">
              <a:alpha val="27058"/>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 name="Title 1"/>
          <p:cNvSpPr txBox="1">
            <a:spLocks/>
          </p:cNvSpPr>
          <p:nvPr/>
        </p:nvSpPr>
        <p:spPr bwMode="auto">
          <a:xfrm>
            <a:off x="3733800" y="0"/>
            <a:ext cx="990600" cy="692696"/>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b="1" dirty="0">
                <a:solidFill>
                  <a:srgbClr val="E5E5FF"/>
                </a:solidFill>
                <a:effectLst>
                  <a:outerShdw blurRad="38100" dist="38100" dir="2700000" algn="tl">
                    <a:srgbClr val="000000"/>
                  </a:outerShdw>
                </a:effectLst>
                <a:cs typeface="Arial" charset="0"/>
              </a:rPr>
              <a:t>OTS</a:t>
            </a:r>
            <a:br>
              <a:rPr lang="en-US" b="1" dirty="0">
                <a:solidFill>
                  <a:srgbClr val="E5E5FF"/>
                </a:solidFill>
                <a:effectLst>
                  <a:outerShdw blurRad="38100" dist="38100" dir="2700000" algn="tl">
                    <a:srgbClr val="000000"/>
                  </a:outerShdw>
                </a:effectLst>
                <a:cs typeface="Arial" charset="0"/>
              </a:rPr>
            </a:br>
            <a:r>
              <a:rPr lang="en-US" b="1" dirty="0">
                <a:solidFill>
                  <a:srgbClr val="E5E5FF"/>
                </a:solidFill>
                <a:effectLst>
                  <a:outerShdw blurRad="38100" dist="38100" dir="2700000" algn="tl">
                    <a:srgbClr val="000000"/>
                  </a:outerShdw>
                </a:effectLst>
                <a:cs typeface="Arial" charset="0"/>
              </a:rPr>
              <a:t>531d</a:t>
            </a:r>
            <a:endParaRPr lang="en-US" sz="4000" b="1" dirty="0">
              <a:solidFill>
                <a:srgbClr val="E5E5FF"/>
              </a:solidFill>
              <a:effectLst>
                <a:outerShdw blurRad="38100" dist="38100" dir="2700000" algn="tl">
                  <a:srgbClr val="000000"/>
                </a:outerShdw>
              </a:effectLst>
              <a:cs typeface="Arial" charset="0"/>
            </a:endParaRPr>
          </a:p>
        </p:txBody>
      </p:sp>
      <p:sp>
        <p:nvSpPr>
          <p:cNvPr id="257032" name="Title 1"/>
          <p:cNvSpPr txBox="1">
            <a:spLocks/>
          </p:cNvSpPr>
          <p:nvPr/>
        </p:nvSpPr>
        <p:spPr bwMode="auto">
          <a:xfrm>
            <a:off x="2971800" y="2819400"/>
            <a:ext cx="3429000" cy="838200"/>
          </a:xfrm>
          <a:prstGeom prst="rect">
            <a:avLst/>
          </a:prstGeom>
          <a:solidFill>
            <a:srgbClr val="BAE4F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000" b="1">
                <a:solidFill>
                  <a:srgbClr val="000514"/>
                </a:solidFill>
                <a:cs typeface="Arial" charset="0"/>
              </a:rPr>
              <a:t>Highlighted in blue from</a:t>
            </a:r>
            <a:br>
              <a:rPr lang="en-US" sz="2000" b="1">
                <a:solidFill>
                  <a:srgbClr val="000514"/>
                </a:solidFill>
                <a:cs typeface="Arial" charset="0"/>
              </a:rPr>
            </a:br>
            <a:r>
              <a:rPr lang="en-US" sz="2000" b="1">
                <a:solidFill>
                  <a:srgbClr val="000514"/>
                </a:solidFill>
                <a:cs typeface="Arial" charset="0"/>
              </a:rPr>
              <a:t>Ezek. 45:1-8; 48:9-22</a:t>
            </a:r>
            <a:endParaRPr lang="en-US" sz="3600" b="1">
              <a:solidFill>
                <a:srgbClr val="000514"/>
              </a:solidFill>
              <a:cs typeface="Arial" charset="0"/>
            </a:endParaRPr>
          </a:p>
        </p:txBody>
      </p:sp>
    </p:spTree>
    <p:extLst>
      <p:ext uri="{BB962C8B-B14F-4D97-AF65-F5344CB8AC3E}">
        <p14:creationId xmlns:p14="http://schemas.microsoft.com/office/powerpoint/2010/main" val="321972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Content Placeholder 3" descr="Ezek47Temple Allotment bkc.jpg"/>
          <p:cNvPicPr>
            <a:picLocks noGrp="1" noChangeAspect="1"/>
          </p:cNvPicPr>
          <p:nvPr>
            <p:ph idx="1"/>
          </p:nvPr>
        </p:nvPicPr>
        <p:blipFill>
          <a:blip r:embed="rId3" cstate="screen">
            <a:extLst>
              <a:ext uri="{28A0092B-C50C-407E-A947-70E740481C1C}">
                <a14:useLocalDpi xmlns:a14="http://schemas.microsoft.com/office/drawing/2010/main"/>
              </a:ext>
            </a:extLst>
          </a:blip>
          <a:srcRect t="-7074" b="-7074"/>
          <a:stretch>
            <a:fillRect/>
          </a:stretch>
        </p:blipFill>
        <p:spPr>
          <a:xfrm>
            <a:off x="914400" y="-304800"/>
            <a:ext cx="8229600" cy="4525963"/>
          </a:xfrm>
        </p:spPr>
      </p:pic>
      <p:sp>
        <p:nvSpPr>
          <p:cNvPr id="2" name="Title 1"/>
          <p:cNvSpPr>
            <a:spLocks noGrp="1"/>
          </p:cNvSpPr>
          <p:nvPr>
            <p:ph type="title"/>
          </p:nvPr>
        </p:nvSpPr>
        <p:spPr>
          <a:xfrm>
            <a:off x="0" y="-76200"/>
            <a:ext cx="9144000" cy="609600"/>
          </a:xfrm>
          <a:solidFill>
            <a:srgbClr val="000514"/>
          </a:solidFill>
        </p:spPr>
        <p:txBody>
          <a:bodyPr/>
          <a:lstStyle/>
          <a:p>
            <a:pPr algn="l" eaLnBrk="1" hangingPunct="1">
              <a:defRPr/>
            </a:pPr>
            <a:r>
              <a:rPr lang="en-US" sz="3200">
                <a:latin typeface="Arial" charset="0"/>
                <a:ea typeface="ＭＳ Ｐゴシック" charset="0"/>
                <a:cs typeface="Arial" charset="0"/>
              </a:rPr>
              <a:t>Priests, Levites &amp; Prince Comparisons</a:t>
            </a:r>
          </a:p>
        </p:txBody>
      </p:sp>
      <p:pic>
        <p:nvPicPr>
          <p:cNvPr id="259075" name="Picture 4" descr="ezek47Temple allotment Ludwigs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400000">
            <a:off x="1536700" y="1676400"/>
            <a:ext cx="3644900" cy="6718300"/>
          </a:xfrm>
          <a:prstGeom prst="rect">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bwMode="auto">
          <a:xfrm>
            <a:off x="7772400" y="0"/>
            <a:ext cx="1371600" cy="457200"/>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2000" b="1" dirty="0">
                <a:solidFill>
                  <a:srgbClr val="E5E5FF"/>
                </a:solidFill>
                <a:effectLst>
                  <a:outerShdw blurRad="38100" dist="38100" dir="2700000" algn="tl">
                    <a:srgbClr val="000000"/>
                  </a:outerShdw>
                </a:effectLst>
                <a:cs typeface="Arial" charset="0"/>
              </a:rPr>
              <a:t>OTS</a:t>
            </a:r>
            <a:br>
              <a:rPr lang="en-US" sz="2000" b="1" dirty="0">
                <a:solidFill>
                  <a:srgbClr val="E5E5FF"/>
                </a:solidFill>
                <a:effectLst>
                  <a:outerShdw blurRad="38100" dist="38100" dir="2700000" algn="tl">
                    <a:srgbClr val="000000"/>
                  </a:outerShdw>
                </a:effectLst>
                <a:cs typeface="Arial" charset="0"/>
              </a:rPr>
            </a:br>
            <a:r>
              <a:rPr lang="en-US" sz="2000" b="1" dirty="0">
                <a:solidFill>
                  <a:srgbClr val="E5E5FF"/>
                </a:solidFill>
                <a:effectLst>
                  <a:outerShdw blurRad="38100" dist="38100" dir="2700000" algn="tl">
                    <a:srgbClr val="000000"/>
                  </a:outerShdw>
                </a:effectLst>
                <a:cs typeface="Arial" charset="0"/>
              </a:rPr>
              <a:t>531d-e</a:t>
            </a:r>
            <a:endParaRPr lang="en-US" sz="3600" b="1" dirty="0">
              <a:solidFill>
                <a:srgbClr val="E5E5FF"/>
              </a:solidFill>
              <a:effectLst>
                <a:outerShdw blurRad="38100" dist="38100" dir="2700000" algn="tl">
                  <a:srgbClr val="000000"/>
                </a:outerShdw>
              </a:effectLst>
              <a:cs typeface="Arial" charset="0"/>
            </a:endParaRPr>
          </a:p>
        </p:txBody>
      </p:sp>
      <p:sp>
        <p:nvSpPr>
          <p:cNvPr id="259077" name="Title 1"/>
          <p:cNvSpPr txBox="1">
            <a:spLocks/>
          </p:cNvSpPr>
          <p:nvPr/>
        </p:nvSpPr>
        <p:spPr bwMode="auto">
          <a:xfrm>
            <a:off x="5181600" y="3657600"/>
            <a:ext cx="3429000" cy="838200"/>
          </a:xfrm>
          <a:prstGeom prst="rect">
            <a:avLst/>
          </a:prstGeom>
          <a:solidFill>
            <a:srgbClr val="BAE4F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000" b="1">
                <a:solidFill>
                  <a:srgbClr val="000514"/>
                </a:solidFill>
                <a:cs typeface="Arial" charset="0"/>
              </a:rPr>
              <a:t>Highlighted in blue from</a:t>
            </a:r>
            <a:br>
              <a:rPr lang="en-US" sz="2000" b="1">
                <a:solidFill>
                  <a:srgbClr val="000514"/>
                </a:solidFill>
                <a:cs typeface="Arial" charset="0"/>
              </a:rPr>
            </a:br>
            <a:r>
              <a:rPr lang="en-US" sz="2000" b="1">
                <a:solidFill>
                  <a:srgbClr val="000514"/>
                </a:solidFill>
                <a:cs typeface="Arial" charset="0"/>
              </a:rPr>
              <a:t>Ezek. 45:1-8; 48:9-22</a:t>
            </a:r>
            <a:endParaRPr lang="en-US" sz="3600" b="1">
              <a:solidFill>
                <a:srgbClr val="000514"/>
              </a:solidFill>
              <a:cs typeface="Arial" charset="0"/>
            </a:endParaRPr>
          </a:p>
        </p:txBody>
      </p:sp>
      <p:sp>
        <p:nvSpPr>
          <p:cNvPr id="9" name="Rectangle 8"/>
          <p:cNvSpPr>
            <a:spLocks noChangeArrowheads="1"/>
          </p:cNvSpPr>
          <p:nvPr/>
        </p:nvSpPr>
        <p:spPr bwMode="auto">
          <a:xfrm rot="849632">
            <a:off x="1865313" y="4086225"/>
            <a:ext cx="1857375" cy="1776413"/>
          </a:xfrm>
          <a:prstGeom prst="rect">
            <a:avLst/>
          </a:prstGeom>
          <a:solidFill>
            <a:schemeClr val="accent1">
              <a:alpha val="27058"/>
            </a:schemeClr>
          </a:solidFill>
          <a:ln w="9525">
            <a:solidFill>
              <a:schemeClr val="tx1"/>
            </a:solidFill>
            <a:round/>
            <a:headEnd/>
            <a:tailEnd/>
          </a:ln>
        </p:spPr>
        <p:txBody>
          <a:bodyPr wrap="none"/>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 name="Rectangle 9"/>
          <p:cNvSpPr>
            <a:spLocks noChangeArrowheads="1"/>
          </p:cNvSpPr>
          <p:nvPr/>
        </p:nvSpPr>
        <p:spPr bwMode="auto">
          <a:xfrm>
            <a:off x="6705600" y="1219200"/>
            <a:ext cx="1676400" cy="1600200"/>
          </a:xfrm>
          <a:prstGeom prst="rect">
            <a:avLst/>
          </a:prstGeom>
          <a:solidFill>
            <a:schemeClr val="accent1">
              <a:alpha val="27058"/>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74844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52322" name="Rectangle 1026"/>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effectLst>
            <a:outerShdw blurRad="63500" dist="107763" dir="13500000" algn="ctr" rotWithShape="0">
              <a:schemeClr val="tx2">
                <a:alpha val="74998"/>
              </a:schemeClr>
            </a:outerShdw>
          </a:effectLst>
        </p:spPr>
        <p:txBody>
          <a:bodyPr/>
          <a:lstStyle/>
          <a:p>
            <a:pPr>
              <a:defRPr/>
            </a:pPr>
            <a:r>
              <a:rPr lang="en-US" sz="6000" b="1" dirty="0">
                <a:effectLst>
                  <a:outerShdw blurRad="38100" dist="38100" dir="2700000" algn="tl">
                    <a:srgbClr val="000000"/>
                  </a:outerShdw>
                </a:effectLst>
                <a:latin typeface="Arial" charset="0"/>
                <a:ea typeface="ＭＳ Ｐゴシック" charset="0"/>
              </a:rPr>
              <a:t>Future Benefits</a:t>
            </a:r>
            <a:br>
              <a:rPr lang="en-US" b="1" dirty="0">
                <a:effectLst>
                  <a:outerShdw blurRad="38100" dist="38100" dir="2700000" algn="tl">
                    <a:srgbClr val="000000"/>
                  </a:outerShdw>
                </a:effectLst>
                <a:latin typeface="Arial" charset="0"/>
                <a:ea typeface="ＭＳ Ｐゴシック" charset="0"/>
              </a:rPr>
            </a:br>
            <a:r>
              <a:rPr lang="en-US" b="1" dirty="0">
                <a:effectLst>
                  <a:outerShdw blurRad="38100" dist="38100" dir="2700000" algn="tl">
                    <a:srgbClr val="000000"/>
                  </a:outerShdw>
                </a:effectLst>
                <a:latin typeface="Arial" charset="0"/>
                <a:ea typeface="ＭＳ Ｐゴシック" charset="0"/>
              </a:rPr>
              <a:t>(Rev. 19–22)</a:t>
            </a:r>
          </a:p>
        </p:txBody>
      </p:sp>
      <p:grpSp>
        <p:nvGrpSpPr>
          <p:cNvPr id="2" name="Group 1027"/>
          <p:cNvGrpSpPr>
            <a:grpSpLocks/>
          </p:cNvGrpSpPr>
          <p:nvPr/>
        </p:nvGrpSpPr>
        <p:grpSpPr bwMode="auto">
          <a:xfrm>
            <a:off x="5835650" y="2133600"/>
            <a:ext cx="3384550" cy="4724400"/>
            <a:chOff x="3676" y="1344"/>
            <a:chExt cx="2132" cy="2976"/>
          </a:xfrm>
        </p:grpSpPr>
        <p:pic>
          <p:nvPicPr>
            <p:cNvPr id="1103882" name="Picture 1028"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25" name="Rectangle 1029"/>
            <p:cNvSpPr>
              <a:spLocks noChangeArrowheads="1"/>
            </p:cNvSpPr>
            <p:nvPr/>
          </p:nvSpPr>
          <p:spPr bwMode="auto">
            <a:xfrm>
              <a:off x="3676" y="1920"/>
              <a:ext cx="2132" cy="1071"/>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defTabSz="914400" eaLnBrk="0" fontAlgn="base" hangingPunct="0">
                <a:spcBef>
                  <a:spcPct val="0"/>
                </a:spcBef>
                <a:spcAft>
                  <a:spcPct val="0"/>
                </a:spcAft>
                <a:defRPr/>
              </a:pPr>
              <a:r>
                <a:rPr lang="en-US" sz="4400" b="1" dirty="0">
                  <a:solidFill>
                    <a:srgbClr val="FFFFFF"/>
                  </a:solidFill>
                  <a:latin typeface="Arial" charset="0"/>
                  <a:ea typeface="ＭＳ Ｐゴシック" charset="0"/>
                  <a:cs typeface="Arial" charset="0"/>
                </a:rPr>
                <a:t>Heaven </a:t>
              </a:r>
              <a:br>
                <a:rPr lang="en-US" sz="4400" b="1" dirty="0">
                  <a:solidFill>
                    <a:srgbClr val="FFFFFF"/>
                  </a:solidFill>
                  <a:latin typeface="Arial" charset="0"/>
                  <a:ea typeface="ＭＳ Ｐゴシック" charset="0"/>
                  <a:cs typeface="Arial" charset="0"/>
                </a:rPr>
              </a:br>
              <a:r>
                <a:rPr lang="en-US" sz="3600" b="1" dirty="0">
                  <a:solidFill>
                    <a:srgbClr val="FFFFFF"/>
                  </a:solidFill>
                  <a:latin typeface="Arial" charset="0"/>
                  <a:ea typeface="ＭＳ Ｐゴシック" charset="0"/>
                  <a:cs typeface="Arial" charset="0"/>
                </a:rPr>
                <a:t>(Rev. 21–22)</a:t>
              </a:r>
              <a:endParaRPr lang="en-US" sz="4400" b="1" dirty="0">
                <a:solidFill>
                  <a:srgbClr val="FFFFFF"/>
                </a:solidFill>
                <a:latin typeface="Arial" charset="0"/>
                <a:ea typeface="ＭＳ Ｐゴシック" charset="0"/>
                <a:cs typeface="Arial" charset="0"/>
              </a:endParaRPr>
            </a:p>
          </p:txBody>
        </p:sp>
      </p:grpSp>
      <p:grpSp>
        <p:nvGrpSpPr>
          <p:cNvPr id="7" name="Group 6"/>
          <p:cNvGrpSpPr>
            <a:grpSpLocks/>
          </p:cNvGrpSpPr>
          <p:nvPr/>
        </p:nvGrpSpPr>
        <p:grpSpPr bwMode="auto">
          <a:xfrm>
            <a:off x="-152400" y="2940050"/>
            <a:ext cx="3097213" cy="3930650"/>
            <a:chOff x="-152400" y="2940763"/>
            <a:chExt cx="3097213" cy="3929983"/>
          </a:xfrm>
        </p:grpSpPr>
        <p:pic>
          <p:nvPicPr>
            <p:cNvPr id="1103880" name="Picture 5" descr="Rev 19 battle-of-armageddon.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12" y="2940763"/>
              <a:ext cx="2780704" cy="3929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28" name="Rectangle 1032"/>
            <p:cNvSpPr>
              <a:spLocks noChangeArrowheads="1"/>
            </p:cNvSpPr>
            <p:nvPr/>
          </p:nvSpPr>
          <p:spPr bwMode="auto">
            <a:xfrm>
              <a:off x="-152400" y="5115454"/>
              <a:ext cx="3097213" cy="1441205"/>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lgn="ctr" defTabSz="914400" eaLnBrk="0" fontAlgn="base" hangingPunct="0">
                <a:spcBef>
                  <a:spcPct val="0"/>
                </a:spcBef>
                <a:spcAft>
                  <a:spcPct val="0"/>
                </a:spcAft>
                <a:defRPr/>
              </a:pPr>
              <a:r>
                <a:rPr lang="en-US" sz="4400" b="1" dirty="0">
                  <a:solidFill>
                    <a:srgbClr val="FFFFFF"/>
                  </a:solidFill>
                  <a:latin typeface="Arial" charset="0"/>
                  <a:ea typeface="ＭＳ Ｐゴシック" charset="0"/>
                  <a:cs typeface="Arial" charset="0"/>
                </a:rPr>
                <a:t>Return</a:t>
              </a:r>
              <a:br>
                <a:rPr lang="en-US" sz="4400" b="1" dirty="0">
                  <a:solidFill>
                    <a:srgbClr val="FFFFFF"/>
                  </a:solidFill>
                  <a:latin typeface="Arial" charset="0"/>
                  <a:ea typeface="ＭＳ Ｐゴシック" charset="0"/>
                  <a:cs typeface="Arial" charset="0"/>
                </a:rPr>
              </a:br>
              <a:r>
                <a:rPr lang="en-US" sz="3600" b="1" dirty="0">
                  <a:solidFill>
                    <a:srgbClr val="FFFFFF"/>
                  </a:solidFill>
                  <a:latin typeface="Arial" charset="0"/>
                  <a:ea typeface="ＭＳ Ｐゴシック" charset="0"/>
                  <a:cs typeface="Arial" charset="0"/>
                </a:rPr>
                <a:t>(Rev. 19)</a:t>
              </a:r>
              <a:endParaRPr lang="en-US" sz="4400" b="1" dirty="0">
                <a:solidFill>
                  <a:srgbClr val="FFFFFF"/>
                </a:solidFill>
                <a:latin typeface="Arial" charset="0"/>
                <a:ea typeface="ＭＳ Ｐゴシック" charset="0"/>
                <a:cs typeface="Arial" charset="0"/>
              </a:endParaRPr>
            </a:p>
          </p:txBody>
        </p:sp>
      </p:grpSp>
      <p:grpSp>
        <p:nvGrpSpPr>
          <p:cNvPr id="4" name="Group 1033"/>
          <p:cNvGrpSpPr>
            <a:grpSpLocks/>
          </p:cNvGrpSpPr>
          <p:nvPr/>
        </p:nvGrpSpPr>
        <p:grpSpPr bwMode="auto">
          <a:xfrm>
            <a:off x="2667000" y="2514600"/>
            <a:ext cx="3460750" cy="4343400"/>
            <a:chOff x="1680" y="1584"/>
            <a:chExt cx="2180" cy="2736"/>
          </a:xfrm>
        </p:grpSpPr>
        <p:pic>
          <p:nvPicPr>
            <p:cNvPr id="1103878" name="Picture 1034"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31" name="Rectangle 1035"/>
            <p:cNvSpPr>
              <a:spLocks noChangeArrowheads="1"/>
            </p:cNvSpPr>
            <p:nvPr/>
          </p:nvSpPr>
          <p:spPr bwMode="auto">
            <a:xfrm>
              <a:off x="1680" y="2640"/>
              <a:ext cx="2180" cy="1071"/>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algn="ctr" defTabSz="914400" eaLnBrk="0" fontAlgn="base" hangingPunct="0">
                <a:spcBef>
                  <a:spcPct val="0"/>
                </a:spcBef>
                <a:spcAft>
                  <a:spcPct val="0"/>
                </a:spcAft>
                <a:defRPr/>
              </a:pPr>
              <a:r>
                <a:rPr lang="en-US" sz="4400" b="1">
                  <a:solidFill>
                    <a:srgbClr val="000000"/>
                  </a:solidFill>
                  <a:latin typeface="Arial" charset="0"/>
                  <a:ea typeface="ＭＳ Ｐゴシック" charset="0"/>
                  <a:cs typeface="Arial" charset="0"/>
                </a:rPr>
                <a:t>Millennium </a:t>
              </a:r>
              <a:br>
                <a:rPr lang="en-US" sz="4400" b="1">
                  <a:solidFill>
                    <a:srgbClr val="000000"/>
                  </a:solidFill>
                  <a:latin typeface="Arial" charset="0"/>
                  <a:ea typeface="ＭＳ Ｐゴシック" charset="0"/>
                  <a:cs typeface="Arial" charset="0"/>
                </a:rPr>
              </a:br>
              <a:r>
                <a:rPr lang="en-US" sz="3600" b="1">
                  <a:solidFill>
                    <a:srgbClr val="000000"/>
                  </a:solidFill>
                  <a:latin typeface="Arial" charset="0"/>
                  <a:ea typeface="ＭＳ Ｐゴシック" charset="0"/>
                  <a:cs typeface="Arial" charset="0"/>
                </a:rPr>
                <a:t>(Rev. 20)</a:t>
              </a:r>
              <a:endParaRPr lang="en-US" sz="4400" b="1">
                <a:solidFill>
                  <a:srgbClr val="000000"/>
                </a:solidFill>
                <a:latin typeface="Arial" charset="0"/>
                <a:ea typeface="ＭＳ Ｐゴシック" charset="0"/>
                <a:cs typeface="Arial" charset="0"/>
              </a:endParaRPr>
            </a:p>
          </p:txBody>
        </p:sp>
      </p:grpSp>
      <p:sp>
        <p:nvSpPr>
          <p:cNvPr id="12" name="Text Box 37"/>
          <p:cNvSpPr txBox="1">
            <a:spLocks noChangeArrowheads="1"/>
          </p:cNvSpPr>
          <p:nvPr/>
        </p:nvSpPr>
        <p:spPr bwMode="auto">
          <a:xfrm>
            <a:off x="8413782"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421</a:t>
            </a:r>
          </a:p>
        </p:txBody>
      </p:sp>
    </p:spTree>
    <p:extLst>
      <p:ext uri="{BB962C8B-B14F-4D97-AF65-F5344CB8AC3E}">
        <p14:creationId xmlns:p14="http://schemas.microsoft.com/office/powerpoint/2010/main" val="2205265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3000"/>
                            </p:stCondLst>
                            <p:childTnLst>
                              <p:par>
                                <p:cTn id="13" presetID="9" presetClass="entr" presetSubtype="0" fill="hold" nodeType="afterEffect">
                                  <p:stCondLst>
                                    <p:cond delay="200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en-US" sz="3600" b="1" dirty="0">
                <a:solidFill>
                  <a:srgbClr val="FFFFFF"/>
                </a:solidFill>
              </a:rPr>
              <a:t>Support for the Future Millennial Rest in Hebrews 4</a:t>
            </a:r>
          </a:p>
        </p:txBody>
      </p:sp>
      <p:sp>
        <p:nvSpPr>
          <p:cNvPr id="8" name="Text Box 5"/>
          <p:cNvSpPr txBox="1">
            <a:spLocks noChangeArrowheads="1"/>
          </p:cNvSpPr>
          <p:nvPr/>
        </p:nvSpPr>
        <p:spPr bwMode="auto">
          <a:xfrm>
            <a:off x="8324816" y="15007"/>
            <a:ext cx="78368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266i</a:t>
            </a: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indent="-412750" algn="l" defTabSz="914400">
              <a:buFont typeface="+mj-lt"/>
              <a:buAutoNum type="arabicPeriod"/>
            </a:pPr>
            <a:r>
              <a:rPr lang="en-US" sz="2400" b="1" dirty="0">
                <a:solidFill>
                  <a:srgbClr val="FFFFFF"/>
                </a:solidFill>
                <a:effectLst>
                  <a:glow rad="177800">
                    <a:srgbClr val="DADADA">
                      <a:lumMod val="10000"/>
                    </a:srgbClr>
                  </a:glow>
                </a:effectLst>
                <a:latin typeface="Arial"/>
              </a:rPr>
              <a:t>The context</a:t>
            </a:r>
          </a:p>
          <a:p>
            <a:pPr marL="412750" indent="-412750" algn="l" defTabSz="914400">
              <a:buFont typeface="+mj-lt"/>
              <a:buAutoNum type="arabicPeriod"/>
            </a:pPr>
            <a:r>
              <a:rPr lang="en-US" sz="2400" b="1" dirty="0">
                <a:solidFill>
                  <a:srgbClr val="FFFFFF"/>
                </a:solidFill>
                <a:effectLst>
                  <a:glow rad="177800">
                    <a:srgbClr val="DADADA">
                      <a:lumMod val="10000"/>
                    </a:srgbClr>
                  </a:glow>
                </a:effectLst>
                <a:latin typeface="Arial"/>
              </a:rPr>
              <a:t>The land promise</a:t>
            </a:r>
          </a:p>
          <a:p>
            <a:pPr marL="412750" indent="-412750" algn="l" defTabSz="914400">
              <a:buFont typeface="+mj-lt"/>
              <a:buAutoNum type="arabicPeriod"/>
            </a:pPr>
            <a:r>
              <a:rPr lang="en-US" sz="2400" b="1" dirty="0">
                <a:solidFill>
                  <a:srgbClr val="FFFFFF"/>
                </a:solidFill>
                <a:effectLst>
                  <a:glow rad="177800">
                    <a:srgbClr val="DADADA">
                      <a:lumMod val="10000"/>
                    </a:srgbClr>
                  </a:glow>
                </a:effectLst>
                <a:latin typeface="Arial"/>
              </a:rPr>
              <a:t>Other Scripture</a:t>
            </a:r>
          </a:p>
          <a:p>
            <a:pPr marL="412750" indent="-412750" algn="l" defTabSz="914400">
              <a:buFont typeface="+mj-lt"/>
              <a:buAutoNum type="arabicPeriod"/>
            </a:pPr>
            <a:r>
              <a:rPr lang="en-US" sz="2400" b="1" dirty="0">
                <a:solidFill>
                  <a:srgbClr val="FFFFFF"/>
                </a:solidFill>
                <a:effectLst>
                  <a:glow rad="177800">
                    <a:srgbClr val="DADADA">
                      <a:lumMod val="10000"/>
                    </a:srgbClr>
                  </a:glow>
                </a:effectLst>
                <a:latin typeface="Arial"/>
              </a:rPr>
              <a:t>Extra-biblical references</a:t>
            </a: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en-US" sz="2400" dirty="0">
                <a:solidFill>
                  <a:srgbClr val="000090"/>
                </a:solidFill>
                <a:effectLst/>
                <a:latin typeface="Arial"/>
              </a:rPr>
              <a:t>Land Allotment in the Millennium (Ezekiel 47–48)</a:t>
            </a:r>
          </a:p>
        </p:txBody>
      </p:sp>
    </p:spTree>
    <p:extLst>
      <p:ext uri="{BB962C8B-B14F-4D97-AF65-F5344CB8AC3E}">
        <p14:creationId xmlns:p14="http://schemas.microsoft.com/office/powerpoint/2010/main" val="363917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0179" name="Line 1027"/>
          <p:cNvSpPr>
            <a:spLocks noChangeShapeType="1"/>
          </p:cNvSpPr>
          <p:nvPr/>
        </p:nvSpPr>
        <p:spPr bwMode="auto">
          <a:xfrm>
            <a:off x="4535488" y="2638425"/>
            <a:ext cx="0" cy="1371600"/>
          </a:xfrm>
          <a:prstGeom prst="line">
            <a:avLst/>
          </a:prstGeom>
          <a:noFill/>
          <a:ln w="76200" cmpd="sng">
            <a:solidFill>
              <a:srgbClr val="FFFF00"/>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00"/>
              </a:solidFill>
              <a:latin typeface="Arial"/>
              <a:ea typeface="ＭＳ Ｐゴシック" charset="0"/>
              <a:cs typeface="Arial"/>
            </a:endParaRPr>
          </a:p>
        </p:txBody>
      </p:sp>
      <p:sp>
        <p:nvSpPr>
          <p:cNvPr id="50181" name="Text Box 1029"/>
          <p:cNvSpPr txBox="1">
            <a:spLocks noChangeArrowheads="1"/>
          </p:cNvSpPr>
          <p:nvPr/>
        </p:nvSpPr>
        <p:spPr bwMode="auto">
          <a:xfrm>
            <a:off x="3278909" y="1257300"/>
            <a:ext cx="2747817"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00"/>
                </a:solidFill>
                <a:latin typeface="Arial"/>
                <a:cs typeface="Arial"/>
              </a:rPr>
              <a:t>Messiah</a:t>
            </a:r>
            <a:r>
              <a:rPr lang="fr-FR" sz="3600" b="1" dirty="0">
                <a:solidFill>
                  <a:srgbClr val="FFFF00"/>
                </a:solidFill>
                <a:latin typeface="Arial"/>
                <a:cs typeface="Arial"/>
              </a:rPr>
              <a:t>'</a:t>
            </a:r>
            <a:r>
              <a:rPr lang="en-US" sz="3600" b="1" dirty="0">
                <a:solidFill>
                  <a:srgbClr val="FFFF00"/>
                </a:solidFill>
                <a:latin typeface="Arial"/>
                <a:cs typeface="Arial"/>
              </a:rPr>
              <a:t>s Coming</a:t>
            </a:r>
          </a:p>
        </p:txBody>
      </p:sp>
      <p:sp>
        <p:nvSpPr>
          <p:cNvPr id="50182" name="Text Box 1030"/>
          <p:cNvSpPr txBox="1">
            <a:spLocks noChangeArrowheads="1"/>
          </p:cNvSpPr>
          <p:nvPr/>
        </p:nvSpPr>
        <p:spPr bwMode="auto">
          <a:xfrm>
            <a:off x="1600200" y="2478411"/>
            <a:ext cx="27432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FF"/>
                </a:solidFill>
                <a:latin typeface="Arial"/>
                <a:cs typeface="Arial"/>
              </a:rPr>
              <a:t>Present Age</a:t>
            </a:r>
            <a:endParaRPr lang="en-US" sz="3600" b="1" dirty="0">
              <a:solidFill>
                <a:srgbClr val="000000"/>
              </a:solidFill>
              <a:latin typeface="Arial"/>
              <a:cs typeface="Arial"/>
            </a:endParaRPr>
          </a:p>
        </p:txBody>
      </p:sp>
      <p:sp>
        <p:nvSpPr>
          <p:cNvPr id="50183" name="Text Box 1031"/>
          <p:cNvSpPr txBox="1">
            <a:spLocks noChangeArrowheads="1"/>
          </p:cNvSpPr>
          <p:nvPr/>
        </p:nvSpPr>
        <p:spPr bwMode="auto">
          <a:xfrm>
            <a:off x="997733" y="4267200"/>
            <a:ext cx="3537755" cy="1754327"/>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00"/>
                </a:solidFill>
                <a:latin typeface="Arial"/>
                <a:cs typeface="Arial"/>
              </a:rPr>
              <a:t>Days 1-6</a:t>
            </a:r>
            <a:br>
              <a:rPr lang="en-US" sz="3600" b="1" dirty="0">
                <a:solidFill>
                  <a:srgbClr val="FFFF00"/>
                </a:solidFill>
                <a:latin typeface="Arial"/>
                <a:cs typeface="Arial"/>
              </a:rPr>
            </a:br>
            <a:r>
              <a:rPr lang="en-US" sz="3600" b="1" dirty="0">
                <a:solidFill>
                  <a:srgbClr val="FFFF00"/>
                </a:solidFill>
                <a:latin typeface="Arial"/>
                <a:cs typeface="Arial"/>
              </a:rPr>
              <a:t>(Work for </a:t>
            </a:r>
            <a:br>
              <a:rPr lang="en-US" sz="3600" b="1" dirty="0">
                <a:solidFill>
                  <a:srgbClr val="FFFF00"/>
                </a:solidFill>
                <a:latin typeface="Arial"/>
                <a:cs typeface="Arial"/>
              </a:rPr>
            </a:br>
            <a:r>
              <a:rPr lang="en-US" sz="3600" b="1" dirty="0">
                <a:solidFill>
                  <a:srgbClr val="FFFF00"/>
                </a:solidFill>
                <a:latin typeface="Arial"/>
                <a:cs typeface="Arial"/>
              </a:rPr>
              <a:t>6000 years)</a:t>
            </a:r>
          </a:p>
        </p:txBody>
      </p:sp>
      <p:sp>
        <p:nvSpPr>
          <p:cNvPr id="50184" name="Text Box 1032"/>
          <p:cNvSpPr txBox="1">
            <a:spLocks noChangeArrowheads="1"/>
          </p:cNvSpPr>
          <p:nvPr/>
        </p:nvSpPr>
        <p:spPr bwMode="auto">
          <a:xfrm>
            <a:off x="4724400" y="2478411"/>
            <a:ext cx="29718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FF"/>
                </a:solidFill>
                <a:latin typeface="Arial"/>
                <a:cs typeface="Arial"/>
              </a:rPr>
              <a:t>Age to Come</a:t>
            </a:r>
            <a:endParaRPr lang="en-US" sz="3600" b="1" dirty="0">
              <a:solidFill>
                <a:srgbClr val="000000"/>
              </a:solidFill>
              <a:latin typeface="Arial"/>
              <a:cs typeface="Arial"/>
            </a:endParaRPr>
          </a:p>
        </p:txBody>
      </p:sp>
      <p:sp>
        <p:nvSpPr>
          <p:cNvPr id="50185" name="Text Box 1033"/>
          <p:cNvSpPr txBox="1">
            <a:spLocks noChangeArrowheads="1"/>
          </p:cNvSpPr>
          <p:nvPr/>
        </p:nvSpPr>
        <p:spPr bwMode="auto">
          <a:xfrm>
            <a:off x="4535488" y="4267200"/>
            <a:ext cx="3617912" cy="1754327"/>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00"/>
                </a:solidFill>
                <a:latin typeface="Arial"/>
                <a:cs typeface="Arial"/>
              </a:rPr>
              <a:t>Day 7</a:t>
            </a:r>
            <a:br>
              <a:rPr lang="en-US" sz="3600" b="1" dirty="0">
                <a:solidFill>
                  <a:srgbClr val="FFFF00"/>
                </a:solidFill>
                <a:latin typeface="Arial"/>
                <a:cs typeface="Arial"/>
              </a:rPr>
            </a:br>
            <a:r>
              <a:rPr lang="en-US" sz="3600" b="1" dirty="0">
                <a:solidFill>
                  <a:srgbClr val="FFFF00"/>
                </a:solidFill>
                <a:latin typeface="Arial"/>
                <a:cs typeface="Arial"/>
              </a:rPr>
              <a:t>(Sabbath for 1000 years)</a:t>
            </a:r>
          </a:p>
        </p:txBody>
      </p:sp>
      <p:sp>
        <p:nvSpPr>
          <p:cNvPr id="50189" name="Rectangle 1037"/>
          <p:cNvSpPr>
            <a:spLocks noGrp="1" noChangeArrowheads="1"/>
          </p:cNvSpPr>
          <p:nvPr>
            <p:ph type="title" idx="4294967295"/>
          </p:nvPr>
        </p:nvSpPr>
        <p:spPr>
          <a:xfrm>
            <a:off x="685800" y="191665"/>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dirty="0">
                <a:solidFill>
                  <a:srgbClr val="FFFFFF"/>
                </a:solidFill>
                <a:latin typeface="Arial"/>
                <a:ea typeface="ＭＳ Ｐゴシック" charset="-128"/>
                <a:cs typeface="Arial"/>
              </a:rPr>
              <a:t>Rabbinic Teaching</a:t>
            </a:r>
          </a:p>
        </p:txBody>
      </p:sp>
    </p:spTree>
    <p:extLst>
      <p:ext uri="{BB962C8B-B14F-4D97-AF65-F5344CB8AC3E}">
        <p14:creationId xmlns:p14="http://schemas.microsoft.com/office/powerpoint/2010/main" val="40436446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50178"/>
                                        </p:tgtEl>
                                        <p:attrNameLst>
                                          <p:attrName>style.visibility</p:attrName>
                                        </p:attrNameLst>
                                      </p:cBhvr>
                                      <p:to>
                                        <p:strVal val="visible"/>
                                      </p:to>
                                    </p:set>
                                    <p:animEffect transition="in" filter="wipe(left)">
                                      <p:cBhvr>
                                        <p:cTn id="7" dur="500"/>
                                        <p:tgtEl>
                                          <p:spTgt spid="50178"/>
                                        </p:tgtEl>
                                      </p:cBhvr>
                                    </p:animEffect>
                                  </p:childTnLst>
                                </p:cTn>
                              </p:par>
                            </p:childTnLst>
                          </p:cTn>
                        </p:par>
                        <p:par>
                          <p:cTn id="8" fill="hold" nodeType="afterGroup">
                            <p:stCondLst>
                              <p:cond delay="1500"/>
                            </p:stCondLst>
                            <p:childTnLst>
                              <p:par>
                                <p:cTn id="9" presetID="17" presetClass="entr" presetSubtype="8" fill="hold" grpId="0" nodeType="afterEffect">
                                  <p:stCondLst>
                                    <p:cond delay="1000"/>
                                  </p:stCondLst>
                                  <p:childTnLst>
                                    <p:set>
                                      <p:cBhvr>
                                        <p:cTn id="10" dur="1" fill="hold">
                                          <p:stCondLst>
                                            <p:cond delay="0"/>
                                          </p:stCondLst>
                                        </p:cTn>
                                        <p:tgtEl>
                                          <p:spTgt spid="50183"/>
                                        </p:tgtEl>
                                        <p:attrNameLst>
                                          <p:attrName>style.visibility</p:attrName>
                                        </p:attrNameLst>
                                      </p:cBhvr>
                                      <p:to>
                                        <p:strVal val="visible"/>
                                      </p:to>
                                    </p:set>
                                    <p:anim calcmode="lin" valueType="num">
                                      <p:cBhvr>
                                        <p:cTn id="11" dur="500" fill="hold"/>
                                        <p:tgtEl>
                                          <p:spTgt spid="50183"/>
                                        </p:tgtEl>
                                        <p:attrNameLst>
                                          <p:attrName>ppt_x</p:attrName>
                                        </p:attrNameLst>
                                      </p:cBhvr>
                                      <p:tavLst>
                                        <p:tav tm="0">
                                          <p:val>
                                            <p:strVal val="#ppt_x-#ppt_w/2"/>
                                          </p:val>
                                        </p:tav>
                                        <p:tav tm="100000">
                                          <p:val>
                                            <p:strVal val="#ppt_x"/>
                                          </p:val>
                                        </p:tav>
                                      </p:tavLst>
                                    </p:anim>
                                    <p:anim calcmode="lin" valueType="num">
                                      <p:cBhvr>
                                        <p:cTn id="12" dur="500" fill="hold"/>
                                        <p:tgtEl>
                                          <p:spTgt spid="50183"/>
                                        </p:tgtEl>
                                        <p:attrNameLst>
                                          <p:attrName>ppt_y</p:attrName>
                                        </p:attrNameLst>
                                      </p:cBhvr>
                                      <p:tavLst>
                                        <p:tav tm="0">
                                          <p:val>
                                            <p:strVal val="#ppt_y"/>
                                          </p:val>
                                        </p:tav>
                                        <p:tav tm="100000">
                                          <p:val>
                                            <p:strVal val="#ppt_y"/>
                                          </p:val>
                                        </p:tav>
                                      </p:tavLst>
                                    </p:anim>
                                    <p:anim calcmode="lin" valueType="num">
                                      <p:cBhvr>
                                        <p:cTn id="13" dur="500" fill="hold"/>
                                        <p:tgtEl>
                                          <p:spTgt spid="50183"/>
                                        </p:tgtEl>
                                        <p:attrNameLst>
                                          <p:attrName>ppt_w</p:attrName>
                                        </p:attrNameLst>
                                      </p:cBhvr>
                                      <p:tavLst>
                                        <p:tav tm="0">
                                          <p:val>
                                            <p:fltVal val="0"/>
                                          </p:val>
                                        </p:tav>
                                        <p:tav tm="100000">
                                          <p:val>
                                            <p:strVal val="#ppt_w"/>
                                          </p:val>
                                        </p:tav>
                                      </p:tavLst>
                                    </p:anim>
                                    <p:anim calcmode="lin" valueType="num">
                                      <p:cBhvr>
                                        <p:cTn id="14" dur="500" fill="hold"/>
                                        <p:tgtEl>
                                          <p:spTgt spid="50183"/>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3000"/>
                            </p:stCondLst>
                            <p:childTnLst>
                              <p:par>
                                <p:cTn id="16" presetID="17" presetClass="entr" presetSubtype="10" fill="hold" grpId="0" nodeType="afterEffect">
                                  <p:stCondLst>
                                    <p:cond delay="1000"/>
                                  </p:stCondLst>
                                  <p:childTnLst>
                                    <p:set>
                                      <p:cBhvr>
                                        <p:cTn id="17" dur="1" fill="hold">
                                          <p:stCondLst>
                                            <p:cond delay="0"/>
                                          </p:stCondLst>
                                        </p:cTn>
                                        <p:tgtEl>
                                          <p:spTgt spid="50182"/>
                                        </p:tgtEl>
                                        <p:attrNameLst>
                                          <p:attrName>style.visibility</p:attrName>
                                        </p:attrNameLst>
                                      </p:cBhvr>
                                      <p:to>
                                        <p:strVal val="visible"/>
                                      </p:to>
                                    </p:set>
                                    <p:anim calcmode="lin" valueType="num">
                                      <p:cBhvr>
                                        <p:cTn id="18" dur="500" fill="hold"/>
                                        <p:tgtEl>
                                          <p:spTgt spid="50182"/>
                                        </p:tgtEl>
                                        <p:attrNameLst>
                                          <p:attrName>ppt_w</p:attrName>
                                        </p:attrNameLst>
                                      </p:cBhvr>
                                      <p:tavLst>
                                        <p:tav tm="0">
                                          <p:val>
                                            <p:fltVal val="0"/>
                                          </p:val>
                                        </p:tav>
                                        <p:tav tm="100000">
                                          <p:val>
                                            <p:strVal val="#ppt_w"/>
                                          </p:val>
                                        </p:tav>
                                      </p:tavLst>
                                    </p:anim>
                                    <p:anim calcmode="lin" valueType="num">
                                      <p:cBhvr>
                                        <p:cTn id="19" dur="500" fill="hold"/>
                                        <p:tgtEl>
                                          <p:spTgt spid="50182"/>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2" presetClass="entr" presetSubtype="1" fill="hold" grpId="0" nodeType="afterEffect">
                                  <p:stCondLst>
                                    <p:cond delay="6000"/>
                                  </p:stCondLst>
                                  <p:childTnLst>
                                    <p:set>
                                      <p:cBhvr>
                                        <p:cTn id="22" dur="1" fill="hold">
                                          <p:stCondLst>
                                            <p:cond delay="0"/>
                                          </p:stCondLst>
                                        </p:cTn>
                                        <p:tgtEl>
                                          <p:spTgt spid="50181"/>
                                        </p:tgtEl>
                                        <p:attrNameLst>
                                          <p:attrName>style.visibility</p:attrName>
                                        </p:attrNameLst>
                                      </p:cBhvr>
                                      <p:to>
                                        <p:strVal val="visible"/>
                                      </p:to>
                                    </p:set>
                                    <p:anim calcmode="lin" valueType="num">
                                      <p:cBhvr additive="base">
                                        <p:cTn id="23" dur="500" fill="hold"/>
                                        <p:tgtEl>
                                          <p:spTgt spid="50181"/>
                                        </p:tgtEl>
                                        <p:attrNameLst>
                                          <p:attrName>ppt_x</p:attrName>
                                        </p:attrNameLst>
                                      </p:cBhvr>
                                      <p:tavLst>
                                        <p:tav tm="0">
                                          <p:val>
                                            <p:strVal val="#ppt_x"/>
                                          </p:val>
                                        </p:tav>
                                        <p:tav tm="100000">
                                          <p:val>
                                            <p:strVal val="#ppt_x"/>
                                          </p:val>
                                        </p:tav>
                                      </p:tavLst>
                                    </p:anim>
                                    <p:anim calcmode="lin" valueType="num">
                                      <p:cBhvr additive="base">
                                        <p:cTn id="24" dur="500" fill="hold"/>
                                        <p:tgtEl>
                                          <p:spTgt spid="50181"/>
                                        </p:tgtEl>
                                        <p:attrNameLst>
                                          <p:attrName>ppt_y</p:attrName>
                                        </p:attrNameLst>
                                      </p:cBhvr>
                                      <p:tavLst>
                                        <p:tav tm="0">
                                          <p:val>
                                            <p:strVal val="0-#ppt_h/2"/>
                                          </p:val>
                                        </p:tav>
                                        <p:tav tm="100000">
                                          <p:val>
                                            <p:strVal val="#ppt_y"/>
                                          </p:val>
                                        </p:tav>
                                      </p:tavLst>
                                    </p:anim>
                                  </p:childTnLst>
                                </p:cTn>
                              </p:par>
                            </p:childTnLst>
                          </p:cTn>
                        </p:par>
                        <p:par>
                          <p:cTn id="25" fill="hold" nodeType="afterGroup">
                            <p:stCondLst>
                              <p:cond delay="11000"/>
                            </p:stCondLst>
                            <p:childTnLst>
                              <p:par>
                                <p:cTn id="26" presetID="2" presetClass="entr" presetSubtype="1" fill="hold" nodeType="afterEffect">
                                  <p:stCondLst>
                                    <p:cond delay="0"/>
                                  </p:stCondLst>
                                  <p:childTnLst>
                                    <p:set>
                                      <p:cBhvr>
                                        <p:cTn id="27" dur="1" fill="hold">
                                          <p:stCondLst>
                                            <p:cond delay="0"/>
                                          </p:stCondLst>
                                        </p:cTn>
                                        <p:tgtEl>
                                          <p:spTgt spid="50179"/>
                                        </p:tgtEl>
                                        <p:attrNameLst>
                                          <p:attrName>style.visibility</p:attrName>
                                        </p:attrNameLst>
                                      </p:cBhvr>
                                      <p:to>
                                        <p:strVal val="visible"/>
                                      </p:to>
                                    </p:set>
                                    <p:anim calcmode="lin" valueType="num">
                                      <p:cBhvr additive="base">
                                        <p:cTn id="28" dur="500" fill="hold"/>
                                        <p:tgtEl>
                                          <p:spTgt spid="50179"/>
                                        </p:tgtEl>
                                        <p:attrNameLst>
                                          <p:attrName>ppt_x</p:attrName>
                                        </p:attrNameLst>
                                      </p:cBhvr>
                                      <p:tavLst>
                                        <p:tav tm="0">
                                          <p:val>
                                            <p:strVal val="#ppt_x"/>
                                          </p:val>
                                        </p:tav>
                                        <p:tav tm="100000">
                                          <p:val>
                                            <p:strVal val="#ppt_x"/>
                                          </p:val>
                                        </p:tav>
                                      </p:tavLst>
                                    </p:anim>
                                    <p:anim calcmode="lin" valueType="num">
                                      <p:cBhvr additive="base">
                                        <p:cTn id="29" dur="500" fill="hold"/>
                                        <p:tgtEl>
                                          <p:spTgt spid="50179"/>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1500"/>
                            </p:stCondLst>
                            <p:childTnLst>
                              <p:par>
                                <p:cTn id="31" presetID="17" presetClass="entr" presetSubtype="10" fill="hold" grpId="0" nodeType="afterEffect">
                                  <p:stCondLst>
                                    <p:cond delay="3000"/>
                                  </p:stCondLst>
                                  <p:childTnLst>
                                    <p:set>
                                      <p:cBhvr>
                                        <p:cTn id="32" dur="1" fill="hold">
                                          <p:stCondLst>
                                            <p:cond delay="0"/>
                                          </p:stCondLst>
                                        </p:cTn>
                                        <p:tgtEl>
                                          <p:spTgt spid="50185"/>
                                        </p:tgtEl>
                                        <p:attrNameLst>
                                          <p:attrName>style.visibility</p:attrName>
                                        </p:attrNameLst>
                                      </p:cBhvr>
                                      <p:to>
                                        <p:strVal val="visible"/>
                                      </p:to>
                                    </p:set>
                                    <p:anim calcmode="lin" valueType="num">
                                      <p:cBhvr>
                                        <p:cTn id="33" dur="500" fill="hold"/>
                                        <p:tgtEl>
                                          <p:spTgt spid="50185"/>
                                        </p:tgtEl>
                                        <p:attrNameLst>
                                          <p:attrName>ppt_w</p:attrName>
                                        </p:attrNameLst>
                                      </p:cBhvr>
                                      <p:tavLst>
                                        <p:tav tm="0">
                                          <p:val>
                                            <p:fltVal val="0"/>
                                          </p:val>
                                        </p:tav>
                                        <p:tav tm="100000">
                                          <p:val>
                                            <p:strVal val="#ppt_w"/>
                                          </p:val>
                                        </p:tav>
                                      </p:tavLst>
                                    </p:anim>
                                    <p:anim calcmode="lin" valueType="num">
                                      <p:cBhvr>
                                        <p:cTn id="34" dur="500" fill="hold"/>
                                        <p:tgtEl>
                                          <p:spTgt spid="50185"/>
                                        </p:tgtEl>
                                        <p:attrNameLst>
                                          <p:attrName>ppt_h</p:attrName>
                                        </p:attrNameLst>
                                      </p:cBhvr>
                                      <p:tavLst>
                                        <p:tav tm="0">
                                          <p:val>
                                            <p:strVal val="#ppt_h"/>
                                          </p:val>
                                        </p:tav>
                                        <p:tav tm="100000">
                                          <p:val>
                                            <p:strVal val="#ppt_h"/>
                                          </p:val>
                                        </p:tav>
                                      </p:tavLst>
                                    </p:anim>
                                  </p:childTnLst>
                                </p:cTn>
                              </p:par>
                            </p:childTnLst>
                          </p:cTn>
                        </p:par>
                        <p:par>
                          <p:cTn id="35" fill="hold" nodeType="afterGroup">
                            <p:stCondLst>
                              <p:cond delay="15000"/>
                            </p:stCondLst>
                            <p:childTnLst>
                              <p:par>
                                <p:cTn id="36" presetID="17" presetClass="entr" presetSubtype="10" fill="hold" grpId="0" nodeType="afterEffect">
                                  <p:stCondLst>
                                    <p:cond delay="4000"/>
                                  </p:stCondLst>
                                  <p:childTnLst>
                                    <p:set>
                                      <p:cBhvr>
                                        <p:cTn id="37" dur="1" fill="hold">
                                          <p:stCondLst>
                                            <p:cond delay="0"/>
                                          </p:stCondLst>
                                        </p:cTn>
                                        <p:tgtEl>
                                          <p:spTgt spid="50184"/>
                                        </p:tgtEl>
                                        <p:attrNameLst>
                                          <p:attrName>style.visibility</p:attrName>
                                        </p:attrNameLst>
                                      </p:cBhvr>
                                      <p:to>
                                        <p:strVal val="visible"/>
                                      </p:to>
                                    </p:set>
                                    <p:anim calcmode="lin" valueType="num">
                                      <p:cBhvr>
                                        <p:cTn id="38" dur="500" fill="hold"/>
                                        <p:tgtEl>
                                          <p:spTgt spid="50184"/>
                                        </p:tgtEl>
                                        <p:attrNameLst>
                                          <p:attrName>ppt_w</p:attrName>
                                        </p:attrNameLst>
                                      </p:cBhvr>
                                      <p:tavLst>
                                        <p:tav tm="0">
                                          <p:val>
                                            <p:fltVal val="0"/>
                                          </p:val>
                                        </p:tav>
                                        <p:tav tm="100000">
                                          <p:val>
                                            <p:strVal val="#ppt_w"/>
                                          </p:val>
                                        </p:tav>
                                      </p:tavLst>
                                    </p:anim>
                                    <p:anim calcmode="lin" valueType="num">
                                      <p:cBhvr>
                                        <p:cTn id="39" dur="500" fill="hold"/>
                                        <p:tgtEl>
                                          <p:spTgt spid="5018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utoUpdateAnimBg="0"/>
      <p:bldP spid="50182" grpId="0"/>
      <p:bldP spid="50183" grpId="0" autoUpdateAnimBg="0"/>
      <p:bldP spid="50184" grpId="0"/>
      <p:bldP spid="50185" grpId="0"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FFFF"/>
                </a:solidFill>
                <a:latin typeface="Arial"/>
                <a:ea typeface="ＭＳ Ｐゴシック" charset="0"/>
                <a:cs typeface="Arial"/>
              </a:rPr>
              <a:t>Church Age</a:t>
            </a: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50182" name="Text Box 1030"/>
          <p:cNvSpPr txBox="1">
            <a:spLocks noChangeArrowheads="1"/>
          </p:cNvSpPr>
          <p:nvPr/>
        </p:nvSpPr>
        <p:spPr bwMode="auto">
          <a:xfrm>
            <a:off x="1600200"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a:cs typeface="Arial"/>
              </a:rPr>
              <a:t>Tribulation</a:t>
            </a:r>
            <a:endParaRPr lang="en-US" sz="3600" b="1">
              <a:solidFill>
                <a:srgbClr val="000000"/>
              </a:solidFill>
              <a:latin typeface="Arial"/>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00"/>
                </a:solidFill>
                <a:latin typeface="Arial"/>
                <a:cs typeface="Arial"/>
              </a:rPr>
              <a:t>7 years</a:t>
            </a:r>
          </a:p>
        </p:txBody>
      </p:sp>
      <p:sp>
        <p:nvSpPr>
          <p:cNvPr id="50184" name="Text Box 1032"/>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00"/>
                </a:solidFill>
                <a:latin typeface="Arial"/>
                <a:cs typeface="Arial"/>
              </a:rPr>
              <a:t>1000 years</a:t>
            </a: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CC00"/>
                </a:solidFill>
                <a:latin typeface="Arial"/>
                <a:ea typeface="ＭＳ Ｐゴシック" charset="0"/>
                <a:cs typeface="Arial"/>
              </a:rPr>
              <a:t>Eternal Kingdom</a:t>
            </a: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3600" b="1" dirty="0">
                <a:solidFill>
                  <a:srgbClr val="CCFFCC"/>
                </a:solidFill>
                <a:latin typeface="Arial"/>
                <a:cs typeface="Arial"/>
              </a:rPr>
              <a:t>Judgment</a:t>
            </a:r>
          </a:p>
        </p:txBody>
      </p:sp>
      <p:sp>
        <p:nvSpPr>
          <p:cNvPr id="50188" name="Text Box 1036"/>
          <p:cNvSpPr txBox="1">
            <a:spLocks noChangeArrowheads="1"/>
          </p:cNvSpPr>
          <p:nvPr/>
        </p:nvSpPr>
        <p:spPr bwMode="auto">
          <a:xfrm>
            <a:off x="5334000" y="1257300"/>
            <a:ext cx="2438400" cy="125059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i="1">
                <a:solidFill>
                  <a:srgbClr val="00FFFF"/>
                </a:solidFill>
                <a:latin typeface="Arial"/>
                <a:ea typeface="ＭＳ Ｐゴシック" charset="0"/>
                <a:cs typeface="Arial"/>
              </a:rPr>
              <a:t>Second</a:t>
            </a:r>
          </a:p>
          <a:p>
            <a:pPr defTabSz="914400" eaLnBrk="0" fontAlgn="base" hangingPunct="0">
              <a:lnSpc>
                <a:spcPct val="0"/>
              </a:lnSpc>
              <a:spcBef>
                <a:spcPct val="35000"/>
              </a:spcBef>
              <a:spcAft>
                <a:spcPct val="0"/>
              </a:spcAft>
              <a:defRPr/>
            </a:pPr>
            <a:r>
              <a:rPr lang="en-US" sz="3600" b="1" i="1">
                <a:solidFill>
                  <a:srgbClr val="00FFFF"/>
                </a:solidFill>
                <a:latin typeface="Arial"/>
                <a:ea typeface="ＭＳ Ｐゴシック" charset="0"/>
                <a:cs typeface="Arial"/>
              </a:rPr>
              <a:t>=</a:t>
            </a:r>
            <a:endParaRPr lang="en-US" sz="2400" b="1" i="1">
              <a:solidFill>
                <a:srgbClr val="00FFFF"/>
              </a:solidFill>
              <a:latin typeface="Arial"/>
              <a:ea typeface="ＭＳ Ｐゴシック" charset="0"/>
              <a:cs typeface="Arial"/>
            </a:endParaRPr>
          </a:p>
          <a:p>
            <a:pPr algn="ctr" defTabSz="914400" eaLnBrk="0" fontAlgn="base" hangingPunct="0">
              <a:lnSpc>
                <a:spcPct val="0"/>
              </a:lnSpc>
              <a:spcBef>
                <a:spcPct val="50000"/>
              </a:spcBef>
              <a:spcAft>
                <a:spcPct val="0"/>
              </a:spcAft>
              <a:defRPr/>
            </a:pPr>
            <a:r>
              <a:rPr lang="en-US" sz="3600" b="1" i="1">
                <a:solidFill>
                  <a:srgbClr val="00FFFF"/>
                </a:solidFill>
                <a:latin typeface="Arial"/>
                <a:ea typeface="ＭＳ Ｐゴシック" charset="0"/>
                <a:cs typeface="Arial"/>
              </a:rPr>
              <a:t>Advent</a:t>
            </a: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dirty="0">
                <a:solidFill>
                  <a:srgbClr val="FFFFFF"/>
                </a:solidFill>
                <a:latin typeface="Arial"/>
                <a:ea typeface="ＭＳ Ｐゴシック" charset="-128"/>
                <a:cs typeface="Arial"/>
              </a:rPr>
              <a:t>Earliest Christian Teaching</a:t>
            </a:r>
          </a:p>
        </p:txBody>
      </p:sp>
      <p:sp>
        <p:nvSpPr>
          <p:cNvPr id="16" name="Text Box 1041"/>
          <p:cNvSpPr txBox="1">
            <a:spLocks noChangeArrowheads="1"/>
          </p:cNvSpPr>
          <p:nvPr/>
        </p:nvSpPr>
        <p:spPr bwMode="auto">
          <a:xfrm>
            <a:off x="8288356" y="77723"/>
            <a:ext cx="70208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en-US" b="1" dirty="0">
                <a:solidFill>
                  <a:srgbClr val="FFFFFF"/>
                </a:solidFill>
                <a:latin typeface="Arial"/>
                <a:cs typeface="Arial"/>
              </a:rPr>
              <a:t>208</a:t>
            </a:r>
          </a:p>
          <a:p>
            <a:pPr algn="r" defTabSz="914400" eaLnBrk="0" fontAlgn="base" hangingPunct="0">
              <a:spcBef>
                <a:spcPct val="0"/>
              </a:spcBef>
              <a:spcAft>
                <a:spcPct val="0"/>
              </a:spcAft>
            </a:pPr>
            <a:r>
              <a:rPr lang="en-US" b="1" dirty="0">
                <a:solidFill>
                  <a:srgbClr val="FFFFFF"/>
                </a:solidFill>
                <a:latin typeface="Arial"/>
                <a:cs typeface="Arial"/>
              </a:rPr>
              <a:t>433</a:t>
            </a:r>
            <a:endParaRPr lang="en-US" b="1" dirty="0">
              <a:solidFill>
                <a:srgbClr val="000000"/>
              </a:solidFill>
              <a:latin typeface="Arial"/>
              <a:cs typeface="Arial"/>
            </a:endParaRPr>
          </a:p>
        </p:txBody>
      </p:sp>
    </p:spTree>
    <p:extLst>
      <p:ext uri="{BB962C8B-B14F-4D97-AF65-F5344CB8AC3E}">
        <p14:creationId xmlns:p14="http://schemas.microsoft.com/office/powerpoint/2010/main" val="310036161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en-US" sz="3600" b="1" dirty="0">
                <a:solidFill>
                  <a:srgbClr val="FFFFFF"/>
                </a:solidFill>
              </a:rPr>
              <a:t>Support for the Future Millennial Rest in Hebrews 4</a:t>
            </a:r>
          </a:p>
        </p:txBody>
      </p:sp>
      <p:sp>
        <p:nvSpPr>
          <p:cNvPr id="8" name="Text Box 5"/>
          <p:cNvSpPr txBox="1">
            <a:spLocks noChangeArrowheads="1"/>
          </p:cNvSpPr>
          <p:nvPr/>
        </p:nvSpPr>
        <p:spPr bwMode="auto">
          <a:xfrm>
            <a:off x="8324816" y="15007"/>
            <a:ext cx="78368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266i</a:t>
            </a: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indent="-412750" algn="l" defTabSz="914400">
              <a:buFont typeface="+mj-lt"/>
              <a:buAutoNum type="arabicPeriod"/>
            </a:pPr>
            <a:r>
              <a:rPr lang="en-US" sz="2400" b="1" dirty="0">
                <a:solidFill>
                  <a:srgbClr val="FFFFFF"/>
                </a:solidFill>
                <a:effectLst>
                  <a:glow rad="177800">
                    <a:srgbClr val="DADADA">
                      <a:lumMod val="10000"/>
                    </a:srgbClr>
                  </a:glow>
                </a:effectLst>
                <a:latin typeface="Arial"/>
              </a:rPr>
              <a:t>The context</a:t>
            </a:r>
          </a:p>
          <a:p>
            <a:pPr marL="412750" indent="-412750" algn="l" defTabSz="914400">
              <a:buFont typeface="+mj-lt"/>
              <a:buAutoNum type="arabicPeriod"/>
            </a:pPr>
            <a:r>
              <a:rPr lang="en-US" sz="2400" b="1" dirty="0">
                <a:solidFill>
                  <a:srgbClr val="FFFFFF"/>
                </a:solidFill>
                <a:effectLst>
                  <a:glow rad="177800">
                    <a:srgbClr val="DADADA">
                      <a:lumMod val="10000"/>
                    </a:srgbClr>
                  </a:glow>
                </a:effectLst>
                <a:latin typeface="Arial"/>
              </a:rPr>
              <a:t>The land promise</a:t>
            </a:r>
          </a:p>
          <a:p>
            <a:pPr marL="412750" indent="-412750" algn="l" defTabSz="914400">
              <a:buFont typeface="+mj-lt"/>
              <a:buAutoNum type="arabicPeriod"/>
            </a:pPr>
            <a:r>
              <a:rPr lang="en-US" sz="2400" b="1" dirty="0">
                <a:solidFill>
                  <a:srgbClr val="FFFFFF"/>
                </a:solidFill>
                <a:effectLst>
                  <a:glow rad="177800">
                    <a:srgbClr val="DADADA">
                      <a:lumMod val="10000"/>
                    </a:srgbClr>
                  </a:glow>
                </a:effectLst>
                <a:latin typeface="Arial"/>
              </a:rPr>
              <a:t>Other Scripture</a:t>
            </a:r>
          </a:p>
          <a:p>
            <a:pPr marL="412750" indent="-412750" algn="l" defTabSz="914400">
              <a:buFont typeface="+mj-lt"/>
              <a:buAutoNum type="arabicPeriod"/>
            </a:pPr>
            <a:r>
              <a:rPr lang="en-US" sz="2400" b="1" dirty="0">
                <a:solidFill>
                  <a:srgbClr val="FFFFFF"/>
                </a:solidFill>
                <a:effectLst>
                  <a:glow rad="177800">
                    <a:srgbClr val="DADADA">
                      <a:lumMod val="10000"/>
                    </a:srgbClr>
                  </a:glow>
                </a:effectLst>
                <a:latin typeface="Arial"/>
              </a:rPr>
              <a:t>Extra-biblical references</a:t>
            </a:r>
          </a:p>
          <a:p>
            <a:pPr marL="412750" indent="-412750" algn="l" defTabSz="914400">
              <a:buFont typeface="+mj-lt"/>
              <a:buAutoNum type="arabicPeriod"/>
            </a:pPr>
            <a:r>
              <a:rPr lang="en-US" sz="2400" b="1" dirty="0">
                <a:solidFill>
                  <a:srgbClr val="FFFFFF"/>
                </a:solidFill>
                <a:effectLst>
                  <a:glow rad="177800">
                    <a:srgbClr val="DADADA">
                      <a:lumMod val="10000"/>
                    </a:srgbClr>
                  </a:glow>
                </a:effectLst>
                <a:latin typeface="Arial"/>
              </a:rPr>
              <a:t>Hebrews 4:8 time period</a:t>
            </a: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en-US" sz="2400" dirty="0">
                <a:solidFill>
                  <a:srgbClr val="000090"/>
                </a:solidFill>
                <a:effectLst/>
                <a:latin typeface="Arial"/>
              </a:rPr>
              <a:t>Land Allotment in the Millennium (Ezekiel 47–48)</a:t>
            </a:r>
          </a:p>
        </p:txBody>
      </p:sp>
    </p:spTree>
    <p:extLst>
      <p:ext uri="{BB962C8B-B14F-4D97-AF65-F5344CB8AC3E}">
        <p14:creationId xmlns:p14="http://schemas.microsoft.com/office/powerpoint/2010/main" val="108830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4:8-11 (NLT)</a:t>
            </a: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Now if Joshua had succeeded in giving them this rest, God would not have spoken about </a:t>
            </a:r>
            <a:r>
              <a:rPr lang="en-US" sz="34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another day of rest still to come</a:t>
            </a:r>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a:t>
            </a:r>
            <a:r>
              <a:rPr lang="en-US" sz="34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9</a:t>
            </a:r>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So there is a special rest still waiting for the people of God. </a:t>
            </a:r>
            <a:r>
              <a:rPr lang="en-US" sz="34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10</a:t>
            </a:r>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For all who have entered into God</a:t>
            </a:r>
            <a:r>
              <a:rPr lang="fr-FR"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 rest have rested from their labors, just as God did after creating the world. </a:t>
            </a:r>
            <a:r>
              <a:rPr lang="en-US" sz="34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11</a:t>
            </a:r>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So let us do our best to enter that rest. But if we disobey God, as the people of Israel did, we will fall.</a:t>
            </a:r>
          </a:p>
        </p:txBody>
      </p:sp>
    </p:spTree>
    <p:extLst>
      <p:ext uri="{BB962C8B-B14F-4D97-AF65-F5344CB8AC3E}">
        <p14:creationId xmlns:p14="http://schemas.microsoft.com/office/powerpoint/2010/main" val="4152337203"/>
      </p:ext>
    </p:extLst>
  </p:cSld>
  <p:clrMapOvr>
    <a:masterClrMapping/>
  </p:clrMapOvr>
  <p:transition spd="slow">
    <p:cut/>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4:1-2 (NLT)</a:t>
            </a: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God</a:t>
            </a:r>
            <a:r>
              <a:rPr lang="fr-FR"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 promise of entering his rest still stands, so we ought to tremble with fear that some of you might fail to experience it. </a:t>
            </a:r>
            <a:r>
              <a:rPr lang="en-US"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2</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For this good news—that God has prepared this rest—has been announced to us just as it was to them. But it did them no good because they didn</a:t>
            </a:r>
            <a:r>
              <a:rPr lang="fr-FR"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 share the faith of those who listened to God.</a:t>
            </a:r>
          </a:p>
        </p:txBody>
      </p:sp>
    </p:spTree>
    <p:extLst>
      <p:ext uri="{BB962C8B-B14F-4D97-AF65-F5344CB8AC3E}">
        <p14:creationId xmlns:p14="http://schemas.microsoft.com/office/powerpoint/2010/main" val="2198499400"/>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57730" name="Rectangle 3"/>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pic>
        <p:nvPicPr>
          <p:cNvPr id="457731" name="Picture 4" descr="redseapar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238625"/>
            <a:ext cx="9144000" cy="261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7732" name="Picture 5" descr="CrossingRedSe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0413" y="381000"/>
            <a:ext cx="3846512" cy="384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3494" name="Rectangle 6"/>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en-US" b="1">
                <a:effectLst>
                  <a:glow rad="317500">
                    <a:schemeClr val="bg2">
                      <a:alpha val="90000"/>
                    </a:schemeClr>
                  </a:glow>
                </a:effectLst>
                <a:latin typeface="Arial"/>
                <a:cs typeface="Arial"/>
              </a:rPr>
              <a:t>The Sea</a:t>
            </a:r>
          </a:p>
        </p:txBody>
      </p:sp>
      <p:sp>
        <p:nvSpPr>
          <p:cNvPr id="8"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Exodus 40;</a:t>
            </a:r>
            <a:br>
              <a:rPr kumimoji="0" lang="en-US"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br>
            <a:r>
              <a:rPr kumimoji="0" lang="en-US"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1 Cor. 10:1-4</a:t>
            </a:r>
          </a:p>
        </p:txBody>
      </p:sp>
    </p:spTree>
    <p:extLst>
      <p:ext uri="{BB962C8B-B14F-4D97-AF65-F5344CB8AC3E}">
        <p14:creationId xmlns:p14="http://schemas.microsoft.com/office/powerpoint/2010/main" val="324474127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4:3-5 (NLT)</a:t>
            </a:r>
          </a:p>
          <a:p>
            <a:pPr algn="l"/>
            <a:endPar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For only we who believe can enter his rest. As for the others, God said, "In my anger I took an oath: </a:t>
            </a:r>
            <a:r>
              <a:rPr lang="fr-FR"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They will never enter my </a:t>
            </a:r>
            <a:r>
              <a:rPr lang="en-US" sz="33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place of rest</a:t>
            </a:r>
            <a:r>
              <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fr-FR"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even though this rest has been ready since he made the world. </a:t>
            </a:r>
            <a:r>
              <a:rPr lang="en-US" sz="33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4</a:t>
            </a:r>
            <a:r>
              <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We know it is ready because of the place in the Scriptures where it mentions the seventh day: "On the seventh day God rested from all his work." </a:t>
            </a:r>
            <a:r>
              <a:rPr lang="en-US" sz="33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5</a:t>
            </a:r>
            <a:r>
              <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But in the other passage God said, "They will never enter my </a:t>
            </a:r>
            <a:r>
              <a:rPr lang="en-US" sz="33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place of rest</a:t>
            </a:r>
            <a:r>
              <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p>
        </p:txBody>
      </p:sp>
    </p:spTree>
    <p:extLst>
      <p:ext uri="{BB962C8B-B14F-4D97-AF65-F5344CB8AC3E}">
        <p14:creationId xmlns:p14="http://schemas.microsoft.com/office/powerpoint/2010/main" val="1148872145"/>
      </p:ext>
    </p:extLst>
  </p:cSld>
  <p:clrMapOvr>
    <a:masterClrMapping/>
  </p:clrMapOvr>
  <p:transition spd="slow">
    <p:cut/>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4:6-7 (NLT)</a:t>
            </a: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So God</a:t>
            </a:r>
            <a:r>
              <a:rPr lang="fr-FR"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 rest is there for people to enter, but those who first heard this good news failed to enter because they disobeyed God. </a:t>
            </a:r>
            <a:r>
              <a:rPr lang="en-US"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7</a:t>
            </a:r>
            <a:r>
              <a:rPr lang="en-US"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So God set another time for entering his rest, and that time is today.</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God announced this through David much later in the words already quoted: "Today when you hear his voice,</a:t>
            </a:r>
          </a:p>
          <a:p>
            <a:pPr algn="l"/>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don</a:t>
            </a:r>
            <a:r>
              <a:rPr lang="fr-FR"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 harden your hearts."</a:t>
            </a:r>
          </a:p>
        </p:txBody>
      </p:sp>
    </p:spTree>
    <p:extLst>
      <p:ext uri="{BB962C8B-B14F-4D97-AF65-F5344CB8AC3E}">
        <p14:creationId xmlns:p14="http://schemas.microsoft.com/office/powerpoint/2010/main" val="4244441967"/>
      </p:ext>
    </p:extLst>
  </p:cSld>
  <p:clrMapOvr>
    <a:masterClrMapping/>
  </p:clrMapOvr>
  <p:transition spd="slow">
    <p:cut/>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4:8-11 (NLT)</a:t>
            </a: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Now if Joshua had succeeded in giving them this rest, God would not have spoken about another day of rest still to come. </a:t>
            </a:r>
            <a:r>
              <a:rPr lang="en-US" sz="34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9</a:t>
            </a:r>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So there is a special rest still waiting for the people of God. </a:t>
            </a:r>
            <a:r>
              <a:rPr lang="en-US" sz="34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10</a:t>
            </a:r>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For all who have entered into God</a:t>
            </a:r>
            <a:r>
              <a:rPr lang="fr-FR"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 rest have rested from their labors, just as God did after creating the world. </a:t>
            </a:r>
            <a:r>
              <a:rPr lang="en-US" sz="3400" baseline="30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11</a:t>
            </a:r>
            <a:r>
              <a:rPr lang="en-US" sz="34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So let us do our best to enter that rest. </a:t>
            </a:r>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But if we disobey God, as the people of Israel did, we will fall.</a:t>
            </a:r>
          </a:p>
        </p:txBody>
      </p:sp>
    </p:spTree>
    <p:extLst>
      <p:ext uri="{BB962C8B-B14F-4D97-AF65-F5344CB8AC3E}">
        <p14:creationId xmlns:p14="http://schemas.microsoft.com/office/powerpoint/2010/main" val="2679254409"/>
      </p:ext>
    </p:extLst>
  </p:cSld>
  <p:clrMapOvr>
    <a:masterClrMapping/>
  </p:clrMapOvr>
  <p:transition spd="slow">
    <p:cut/>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82" y="0"/>
            <a:ext cx="914161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977641"/>
            <a:ext cx="5334000" cy="2858134"/>
          </a:xfrm>
          <a:noFill/>
          <a:ln>
            <a:noFill/>
          </a:ln>
          <a:effectLst/>
        </p:spPr>
        <p:txBody>
          <a:bodyPr anchor="ctr"/>
          <a:lstStyle/>
          <a:p>
            <a:r>
              <a:rPr lang="en-US" sz="6000" kern="1200" spc="-100" dirty="0">
                <a:solidFill>
                  <a:schemeClr val="tx1"/>
                </a:solidFill>
                <a:latin typeface="Helvetica Neue Black Condensed"/>
                <a:ea typeface="ＭＳ Ｐゴシック" charset="0"/>
                <a:cs typeface="Helvetica Neue Black Condensed"/>
              </a:rPr>
              <a:t>Why press on with Christ?</a:t>
            </a:r>
          </a:p>
        </p:txBody>
      </p:sp>
      <p:grpSp>
        <p:nvGrpSpPr>
          <p:cNvPr id="4" name="Group 3">
            <a:extLst>
              <a:ext uri="{FF2B5EF4-FFF2-40B4-BE49-F238E27FC236}">
                <a16:creationId xmlns:a16="http://schemas.microsoft.com/office/drawing/2014/main" id="{80361439-2667-6748-97A9-4A2DA1468C4A}"/>
              </a:ext>
            </a:extLst>
          </p:cNvPr>
          <p:cNvGrpSpPr/>
          <p:nvPr/>
        </p:nvGrpSpPr>
        <p:grpSpPr>
          <a:xfrm>
            <a:off x="743166" y="-23494"/>
            <a:ext cx="4127657" cy="3978910"/>
            <a:chOff x="2383" y="-23494"/>
            <a:chExt cx="4127657" cy="3219142"/>
          </a:xfrm>
        </p:grpSpPr>
        <p:sp>
          <p:nvSpPr>
            <p:cNvPr id="2" name="Right Arrow 1">
              <a:extLst>
                <a:ext uri="{FF2B5EF4-FFF2-40B4-BE49-F238E27FC236}">
                  <a16:creationId xmlns:a16="http://schemas.microsoft.com/office/drawing/2014/main" id="{DD011214-F20F-B842-9AF2-4FE44C1ACA97}"/>
                </a:ext>
              </a:extLst>
            </p:cNvPr>
            <p:cNvSpPr/>
            <p:nvPr/>
          </p:nvSpPr>
          <p:spPr bwMode="auto">
            <a:xfrm>
              <a:off x="2642873" y="747389"/>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a:extLst>
                <a:ext uri="{FF2B5EF4-FFF2-40B4-BE49-F238E27FC236}">
                  <a16:creationId xmlns:a16="http://schemas.microsoft.com/office/drawing/2014/main" id="{DD026F97-F597-D342-81B1-DF2EA77FF11E}"/>
                </a:ext>
              </a:extLst>
            </p:cNvPr>
            <p:cNvSpPr txBox="1">
              <a:spLocks noChangeArrowheads="1"/>
            </p:cNvSpPr>
            <p:nvPr/>
          </p:nvSpPr>
          <p:spPr bwMode="auto">
            <a:xfrm>
              <a:off x="2383" y="-23494"/>
              <a:ext cx="3082450" cy="3219142"/>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t>ENTER</a:t>
              </a:r>
              <a:b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t>MILLENNIAL</a:t>
              </a:r>
              <a:b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br>
              <a:r>
                <a:rPr kumimoji="0" lang="en-US" sz="6600" b="0" i="0" u="none" strike="noStrike" kern="1200" cap="none" spc="-100" normalizeH="0" baseline="0" noProof="0" dirty="0">
                  <a:ln>
                    <a:noFill/>
                  </a:ln>
                  <a:effectLst/>
                  <a:uLnTx/>
                  <a:uFillTx/>
                  <a:latin typeface="Helvetica Neue Black Condensed"/>
                  <a:ea typeface="ＭＳ Ｐゴシック" charset="0"/>
                  <a:cs typeface="Helvetica Neue Black Condensed"/>
                </a:rPr>
                <a:t>RULE</a:t>
              </a:r>
              <a:endParaRPr kumimoji="0" lang="en-US" sz="2800" b="0" i="0" u="none" strike="noStrike" kern="1200" cap="none" spc="-100" normalizeH="0" baseline="0" noProof="0" dirty="0">
                <a:ln>
                  <a:noFill/>
                </a:ln>
                <a:effectLst/>
                <a:uLnTx/>
                <a:uFillTx/>
                <a:latin typeface="Helvetica Neue Black Condensed"/>
                <a:ea typeface="ＭＳ Ｐゴシック" charset="0"/>
                <a:cs typeface="Helvetica Neue Black Condensed"/>
              </a:endParaRPr>
            </a:p>
          </p:txBody>
        </p:sp>
      </p:grpSp>
      <p:grpSp>
        <p:nvGrpSpPr>
          <p:cNvPr id="7" name="Group 6">
            <a:extLst>
              <a:ext uri="{FF2B5EF4-FFF2-40B4-BE49-F238E27FC236}">
                <a16:creationId xmlns:a16="http://schemas.microsoft.com/office/drawing/2014/main" id="{67F5FBD9-B795-054C-887B-1877383D554C}"/>
              </a:ext>
            </a:extLst>
          </p:cNvPr>
          <p:cNvGrpSpPr/>
          <p:nvPr/>
        </p:nvGrpSpPr>
        <p:grpSpPr>
          <a:xfrm>
            <a:off x="5047128" y="-35069"/>
            <a:ext cx="4106065" cy="3978910"/>
            <a:chOff x="5035553" y="-23494"/>
            <a:chExt cx="4106065" cy="3219142"/>
          </a:xfrm>
        </p:grpSpPr>
        <p:sp>
          <p:nvSpPr>
            <p:cNvPr id="8" name="Right Arrow 7">
              <a:extLst>
                <a:ext uri="{FF2B5EF4-FFF2-40B4-BE49-F238E27FC236}">
                  <a16:creationId xmlns:a16="http://schemas.microsoft.com/office/drawing/2014/main" id="{EF181E7D-F9F0-DF4D-B6FF-790DF40C4366}"/>
                </a:ext>
              </a:extLst>
            </p:cNvPr>
            <p:cNvSpPr/>
            <p:nvPr/>
          </p:nvSpPr>
          <p:spPr bwMode="auto">
            <a:xfrm rot="10800000">
              <a:off x="5035553" y="755651"/>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2">
              <a:extLst>
                <a:ext uri="{FF2B5EF4-FFF2-40B4-BE49-F238E27FC236}">
                  <a16:creationId xmlns:a16="http://schemas.microsoft.com/office/drawing/2014/main" id="{F3F693B0-53F3-7641-87C5-00EB15A782CE}"/>
                </a:ext>
              </a:extLst>
            </p:cNvPr>
            <p:cNvSpPr txBox="1">
              <a:spLocks noChangeArrowheads="1"/>
            </p:cNvSpPr>
            <p:nvPr/>
          </p:nvSpPr>
          <p:spPr bwMode="auto">
            <a:xfrm>
              <a:off x="6059168" y="-23494"/>
              <a:ext cx="3082450" cy="3219142"/>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spc="-100" dirty="0">
                  <a:latin typeface="Helvetica Neue Black Condensed"/>
                  <a:ea typeface="ＭＳ Ｐゴシック" charset="0"/>
                  <a:cs typeface="Helvetica Neue Black Condensed"/>
                </a:rPr>
                <a:t>ENTER</a:t>
              </a:r>
              <a:br>
                <a:rPr lang="en-US" sz="4000" spc="-100" dirty="0">
                  <a:latin typeface="Helvetica Neue Black Condensed"/>
                  <a:ea typeface="ＭＳ Ｐゴシック" charset="0"/>
                  <a:cs typeface="Helvetica Neue Black Condensed"/>
                </a:rPr>
              </a:br>
              <a:r>
                <a:rPr lang="en-US" sz="4000" spc="-100" dirty="0">
                  <a:latin typeface="Helvetica Neue Black Condensed"/>
                  <a:ea typeface="ＭＳ Ｐゴシック" charset="0"/>
                  <a:cs typeface="Helvetica Neue Black Condensed"/>
                </a:rPr>
                <a:t>MILLENNIAL</a:t>
              </a:r>
              <a:br>
                <a:rPr lang="en-US" sz="4000" spc="-100" dirty="0">
                  <a:latin typeface="Helvetica Neue Black Condensed"/>
                  <a:ea typeface="ＭＳ Ｐゴシック" charset="0"/>
                  <a:cs typeface="Helvetica Neue Black Condensed"/>
                </a:rPr>
              </a:br>
              <a:r>
                <a:rPr lang="en-US" sz="6600" spc="-100" dirty="0">
                  <a:latin typeface="Helvetica Neue Black Condensed"/>
                  <a:ea typeface="ＭＳ Ｐゴシック" charset="0"/>
                  <a:cs typeface="Helvetica Neue Black Condensed"/>
                </a:rPr>
                <a:t>REST</a:t>
              </a:r>
              <a:endParaRPr lang="en-US" sz="2800" spc="-100" dirty="0">
                <a:latin typeface="Helvetica Neue Black Condensed"/>
                <a:ea typeface="ＭＳ Ｐゴシック" charset="0"/>
                <a:cs typeface="Helvetica Neue Black Condensed"/>
              </a:endParaRPr>
            </a:p>
          </p:txBody>
        </p:sp>
      </p:grpSp>
    </p:spTree>
    <p:extLst>
      <p:ext uri="{BB962C8B-B14F-4D97-AF65-F5344CB8AC3E}">
        <p14:creationId xmlns:p14="http://schemas.microsoft.com/office/powerpoint/2010/main" val="2796954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nner620_1921209b.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982" y="0"/>
            <a:ext cx="9116018" cy="5704863"/>
          </a:xfrm>
          <a:prstGeom prst="rect">
            <a:avLst/>
          </a:prstGeom>
        </p:spPr>
      </p:pic>
      <p:sp>
        <p:nvSpPr>
          <p:cNvPr id="40962" name="Rectangle 2"/>
          <p:cNvSpPr>
            <a:spLocks noGrp="1" noChangeArrowheads="1"/>
          </p:cNvSpPr>
          <p:nvPr>
            <p:ph type="ctrTitle" sz="quarter"/>
          </p:nvPr>
        </p:nvSpPr>
        <p:spPr>
          <a:xfrm>
            <a:off x="27982" y="4942390"/>
            <a:ext cx="9116018" cy="1915610"/>
          </a:xfrm>
          <a:effectLst/>
        </p:spPr>
        <p:txBody>
          <a:bodyPr anchor="ctr"/>
          <a:lstStyle/>
          <a:p>
            <a:pPr eaLnBrk="1" hangingPunct="1"/>
            <a:r>
              <a:rPr lang="en-AU"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Press on to </a:t>
            </a:r>
            <a:r>
              <a:rPr lang="en-AU" sz="6000" b="1" dirty="0">
                <a:solidFill>
                  <a:srgbClr val="FFFF00"/>
                </a:solidFill>
                <a:effectLst>
                  <a:outerShdw blurRad="50800" dist="88900" dir="2700000" algn="tl" rotWithShape="0">
                    <a:srgbClr val="000000"/>
                  </a:outerShdw>
                </a:effectLst>
                <a:latin typeface="Arial" charset="0"/>
                <a:ea typeface="ＭＳ Ｐゴシック" charset="0"/>
                <a:cs typeface="ＭＳ Ｐゴシック" charset="0"/>
              </a:rPr>
              <a:t>rule and rest</a:t>
            </a:r>
            <a:r>
              <a:rPr lang="en-AU"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with Christ</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7982" y="3889089"/>
            <a:ext cx="9088036" cy="7393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sz="4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rPr>
              <a:t>Main Idea:</a:t>
            </a:r>
            <a:endParaRPr kumimoji="0" lang="en-US" sz="4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9149460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48719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Turning away from Christ forfeits your future </a:t>
            </a:r>
            <a:r>
              <a:rPr lang="en-US" sz="4800" b="1" dirty="0">
                <a:solidFill>
                  <a:srgbClr val="FFFF00"/>
                </a:solidFill>
                <a:effectLst>
                  <a:glow rad="127000">
                    <a:schemeClr val="tx1"/>
                  </a:glow>
                </a:effectLst>
                <a:latin typeface="Arial" charset="0"/>
                <a:ea typeface="ＭＳ Ｐゴシック" charset="0"/>
                <a:cs typeface="ＭＳ Ｐゴシック" charset="0"/>
              </a:rPr>
              <a:t>rule</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descr="Rule of believers in millenniu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738902"/>
            <a:ext cx="9018649" cy="3119098"/>
          </a:xfrm>
          <a:prstGeom prst="rect">
            <a:avLst/>
          </a:prstGeom>
        </p:spPr>
      </p:pic>
    </p:spTree>
    <p:extLst>
      <p:ext uri="{BB962C8B-B14F-4D97-AF65-F5344CB8AC3E}">
        <p14:creationId xmlns:p14="http://schemas.microsoft.com/office/powerpoint/2010/main" val="3447694685"/>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747" y="0"/>
            <a:ext cx="9243358" cy="6858000"/>
          </a:xfrm>
          <a:prstGeom prst="rect">
            <a:avLst/>
          </a:prstGeom>
        </p:spPr>
      </p:pic>
      <p:sp>
        <p:nvSpPr>
          <p:cNvPr id="2" name="Title 1"/>
          <p:cNvSpPr>
            <a:spLocks noGrp="1"/>
          </p:cNvSpPr>
          <p:nvPr>
            <p:ph type="title"/>
          </p:nvPr>
        </p:nvSpPr>
        <p:spPr>
          <a:xfrm>
            <a:off x="-13836" y="-27384"/>
            <a:ext cx="9227368" cy="2771718"/>
          </a:xfrm>
          <a:solidFill>
            <a:srgbClr val="000514"/>
          </a:solidFill>
        </p:spPr>
        <p:txBody>
          <a:bodyPr/>
          <a:lstStyle/>
          <a:p>
            <a:r>
              <a:rPr lang="en-US" sz="2800" b="1" dirty="0">
                <a:solidFill>
                  <a:schemeClr val="tx1"/>
                </a:solidFill>
              </a:rPr>
              <a:t>"There remains, then, a Sabbath-rest for the people of God;  </a:t>
            </a:r>
            <a:r>
              <a:rPr lang="en-US" sz="2800" b="1" baseline="30000" dirty="0">
                <a:solidFill>
                  <a:schemeClr val="tx1"/>
                </a:solidFill>
              </a:rPr>
              <a:t>10</a:t>
            </a:r>
            <a:r>
              <a:rPr lang="en-US" sz="2800" b="1" dirty="0">
                <a:solidFill>
                  <a:schemeClr val="tx1"/>
                </a:solidFill>
              </a:rPr>
              <a:t>for anyone who enters God</a:t>
            </a:r>
            <a:r>
              <a:rPr lang="fr-FR" sz="2800" b="1" dirty="0">
                <a:solidFill>
                  <a:schemeClr val="tx1"/>
                </a:solidFill>
              </a:rPr>
              <a:t>'</a:t>
            </a:r>
            <a:r>
              <a:rPr lang="en-US" sz="2800" b="1" dirty="0">
                <a:solidFill>
                  <a:schemeClr val="tx1"/>
                </a:solidFill>
              </a:rPr>
              <a:t>s rest also rests from his own work, just as God did from his.  </a:t>
            </a:r>
            <a:r>
              <a:rPr lang="en-US" sz="2800" b="1" baseline="30000" dirty="0">
                <a:solidFill>
                  <a:schemeClr val="tx1"/>
                </a:solidFill>
              </a:rPr>
              <a:t>11</a:t>
            </a:r>
            <a:r>
              <a:rPr lang="en-US" sz="2800" b="1" dirty="0">
                <a:solidFill>
                  <a:schemeClr val="tx1"/>
                </a:solidFill>
              </a:rPr>
              <a:t>Let us, therefore, make every effort to enter that rest, so that no one will fall by following their example of disobedience" (Hebrews 4:9-11 </a:t>
            </a:r>
            <a:r>
              <a:rPr lang="en-US" sz="2000" b="1" dirty="0">
                <a:solidFill>
                  <a:schemeClr val="tx1"/>
                </a:solidFill>
              </a:rPr>
              <a:t>NIV</a:t>
            </a:r>
            <a:r>
              <a:rPr lang="en-US" sz="2800" b="1" dirty="0">
                <a:solidFill>
                  <a:schemeClr val="tx1"/>
                </a:solidFill>
              </a:rPr>
              <a:t>).</a:t>
            </a:r>
          </a:p>
        </p:txBody>
      </p:sp>
    </p:spTree>
    <p:extLst>
      <p:ext uri="{BB962C8B-B14F-4D97-AF65-F5344CB8AC3E}">
        <p14:creationId xmlns:p14="http://schemas.microsoft.com/office/powerpoint/2010/main" val="188866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3" descr="rev 7v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3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9376" y="76200"/>
            <a:ext cx="9223375" cy="1152525"/>
          </a:xfrm>
          <a:effectLst/>
        </p:spPr>
        <p:txBody>
          <a:bodyPr/>
          <a:lstStyle/>
          <a:p>
            <a:pPr>
              <a:defRPr/>
            </a:pPr>
            <a:r>
              <a:rPr lang="en-US" altLang="ja-JP" sz="4000" b="1" dirty="0">
                <a:solidFill>
                  <a:schemeClr val="bg1"/>
                </a:solidFill>
                <a:effectLst>
                  <a:glow rad="139700">
                    <a:schemeClr val="tx1">
                      <a:alpha val="75000"/>
                    </a:schemeClr>
                  </a:glow>
                </a:effectLst>
                <a:latin typeface="Arial" charset="0"/>
                <a:ea typeface="ＭＳ Ｐゴシック" charset="0"/>
              </a:rPr>
              <a:t>"</a:t>
            </a:r>
            <a:r>
              <a:rPr lang="en-US" sz="4000" b="1" dirty="0">
                <a:solidFill>
                  <a:schemeClr val="bg1"/>
                </a:solidFill>
                <a:effectLst>
                  <a:glow rad="139700">
                    <a:schemeClr val="tx1">
                      <a:alpha val="75000"/>
                    </a:schemeClr>
                  </a:glow>
                </a:effectLst>
                <a:latin typeface="Arial" charset="0"/>
                <a:ea typeface="ＭＳ Ｐゴシック" charset="0"/>
              </a:rPr>
              <a:t>From every tribe, nation, language and people</a:t>
            </a:r>
            <a:r>
              <a:rPr lang="en-US" altLang="ja-JP" sz="4000" b="1" dirty="0">
                <a:solidFill>
                  <a:schemeClr val="bg1"/>
                </a:solidFill>
                <a:effectLst>
                  <a:glow rad="139700">
                    <a:schemeClr val="tx1">
                      <a:alpha val="75000"/>
                    </a:schemeClr>
                  </a:glow>
                </a:effectLst>
                <a:latin typeface="Arial" charset="0"/>
                <a:ea typeface="ＭＳ Ｐゴシック" charset="0"/>
              </a:rPr>
              <a:t>"</a:t>
            </a:r>
            <a:r>
              <a:rPr lang="en-US" sz="4000" b="1" dirty="0">
                <a:solidFill>
                  <a:schemeClr val="bg1"/>
                </a:solidFill>
                <a:effectLst>
                  <a:glow rad="139700">
                    <a:schemeClr val="tx1">
                      <a:alpha val="75000"/>
                    </a:schemeClr>
                  </a:glow>
                </a:effectLst>
                <a:latin typeface="Arial" charset="0"/>
                <a:ea typeface="ＭＳ Ｐゴシック" charset="0"/>
              </a:rPr>
              <a:t> (Rev. 5:9)</a:t>
            </a:r>
            <a:endParaRPr lang="en-US" b="1" dirty="0">
              <a:effectLst>
                <a:glow rad="1397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274982237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rPr>
              <a:t>Hebrews 3:12-14 (NLT)</a:t>
            </a: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endParaRPr>
          </a:p>
          <a:p>
            <a:pPr algn="l"/>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rPr>
              <a:t>Be careful then, dear brothers and sisters. Make sure that your own hearts are not evil and unbelieving, turning you away from the living God.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rPr>
              <a:t>13</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rPr>
              <a:t>You must warn each other every day, while it is still "today," so that none of you will be deceived by sin and hardened against God. </a:t>
            </a:r>
            <a:r>
              <a:rPr lang="en-US" sz="3200" baseline="30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rPr>
              <a:t>14</a:t>
            </a:r>
            <a:r>
              <a:rPr lang="en-US" sz="32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rPr>
              <a:t>For if we are faithful to the end, trusting God just as firmly as when we first believed, we will share in all that belongs to Christ.</a:t>
            </a:r>
          </a:p>
        </p:txBody>
      </p:sp>
    </p:spTree>
    <p:extLst>
      <p:ext uri="{BB962C8B-B14F-4D97-AF65-F5344CB8AC3E}">
        <p14:creationId xmlns:p14="http://schemas.microsoft.com/office/powerpoint/2010/main" val="157372290"/>
      </p:ext>
    </p:extLst>
  </p:cSld>
  <p:clrMapOvr>
    <a:masterClrMapping/>
  </p:clrMapOvr>
  <p:transition spd="slow">
    <p:cut/>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Hebrews 4:12-13 (NLT)</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4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For the word of God is alive and powerful. It is sharper than the sharpest two-edged sword, cutting between soul and spirit, between joint and marrow. It exposes our innermost thoughts and desires. </a:t>
            </a:r>
            <a:br>
              <a:rPr kumimoji="0" lang="en-US" sz="34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br>
            <a:r>
              <a:rPr kumimoji="0" lang="en-US" sz="3400" b="1" i="0" u="none" strike="noStrike" kern="1200" cap="none" spc="0" normalizeH="0" baseline="3000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13</a:t>
            </a:r>
            <a:r>
              <a:rPr kumimoji="0" lang="en-US" sz="3400" b="1" i="0" u="none" strike="noStrike" kern="1200" cap="none" spc="0" normalizeH="0" baseline="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Nothing in all creation is hidden from God. Everything is naked and exposed before his eyes, and he is the one to whom we are accountable.</a:t>
            </a:r>
          </a:p>
        </p:txBody>
      </p:sp>
    </p:spTree>
    <p:extLst>
      <p:ext uri="{BB962C8B-B14F-4D97-AF65-F5344CB8AC3E}">
        <p14:creationId xmlns:p14="http://schemas.microsoft.com/office/powerpoint/2010/main" val="2632633698"/>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345539" name="Rectangle 3"/>
          <p:cNvSpPr>
            <a:spLocks noGrp="1"/>
          </p:cNvSpPr>
          <p:nvPr>
            <p:ph type="title"/>
          </p:nvPr>
        </p:nvSpPr>
        <p:spPr>
          <a:xfrm>
            <a:off x="685800" y="304800"/>
            <a:ext cx="7770813" cy="762000"/>
          </a:xfrm>
        </p:spPr>
        <p:txBody>
          <a:bodyPr>
            <a:normAutofit fontScale="90000"/>
          </a:bodyPr>
          <a:lstStyle/>
          <a:p>
            <a:pPr marL="715963" indent="-715963">
              <a:defRPr/>
            </a:pPr>
            <a:r>
              <a:rPr lang="en-US" b="1" kern="1200" dirty="0">
                <a:effectLst>
                  <a:glow rad="317500">
                    <a:schemeClr val="bg2">
                      <a:alpha val="90000"/>
                    </a:schemeClr>
                  </a:glow>
                </a:effectLst>
                <a:latin typeface="Arial"/>
                <a:cs typeface="Arial"/>
              </a:rPr>
              <a:t>The Leader</a:t>
            </a:r>
          </a:p>
        </p:txBody>
      </p:sp>
      <p:sp>
        <p:nvSpPr>
          <p:cNvPr id="459779"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pic>
        <p:nvPicPr>
          <p:cNvPr id="459780" name="Picture 5" descr="moses_red_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3313" y="1397000"/>
            <a:ext cx="6937375" cy="491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Exodus 40;</a:t>
            </a:r>
            <a:br>
              <a:rPr kumimoji="0" lang="en-US"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br>
            <a:r>
              <a:rPr kumimoji="0" lang="en-US"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1 Cor. 10:1-4</a:t>
            </a:r>
          </a:p>
        </p:txBody>
      </p:sp>
    </p:spTree>
    <p:extLst>
      <p:ext uri="{BB962C8B-B14F-4D97-AF65-F5344CB8AC3E}">
        <p14:creationId xmlns:p14="http://schemas.microsoft.com/office/powerpoint/2010/main" val="297466671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60835"/>
            <a:ext cx="9144000" cy="161876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Is </a:t>
            </a:r>
            <a:r>
              <a:rPr lang="en-US" sz="5400" b="1" i="1" dirty="0">
                <a:effectLst>
                  <a:glow rad="127000">
                    <a:schemeClr val="tx1"/>
                  </a:glow>
                </a:effectLst>
                <a:latin typeface="Arial" charset="0"/>
                <a:ea typeface="ＭＳ Ｐゴシック" charset="0"/>
                <a:cs typeface="ＭＳ Ｐゴシック" charset="0"/>
              </a:rPr>
              <a:t>your</a:t>
            </a:r>
            <a:r>
              <a:rPr lang="en-US" sz="5400" b="1" dirty="0">
                <a:effectLst>
                  <a:glow rad="127000">
                    <a:schemeClr val="tx1"/>
                  </a:glow>
                </a:effectLst>
                <a:latin typeface="Arial" charset="0"/>
                <a:ea typeface="ＭＳ Ｐゴシック" charset="0"/>
                <a:cs typeface="ＭＳ Ｐゴシック" charset="0"/>
              </a:rPr>
              <a:t> heart hardening?</a:t>
            </a:r>
          </a:p>
        </p:txBody>
      </p:sp>
      <p:pic>
        <p:nvPicPr>
          <p:cNvPr id="2" name="Picture 1"/>
          <p:cNvPicPr>
            <a:picLocks noChangeAspect="1"/>
          </p:cNvPicPr>
          <p:nvPr/>
        </p:nvPicPr>
        <p:blipFill>
          <a:blip r:embed="rId3"/>
          <a:stretch>
            <a:fillRect/>
          </a:stretch>
        </p:blipFill>
        <p:spPr>
          <a:xfrm>
            <a:off x="1426307" y="453293"/>
            <a:ext cx="6298223" cy="4668466"/>
          </a:xfrm>
          <a:prstGeom prst="rect">
            <a:avLst/>
          </a:prstGeom>
        </p:spPr>
      </p:pic>
    </p:spTree>
    <p:extLst>
      <p:ext uri="{BB962C8B-B14F-4D97-AF65-F5344CB8AC3E}">
        <p14:creationId xmlns:p14="http://schemas.microsoft.com/office/powerpoint/2010/main" val="395046334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Salvation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347587" name="Rectangle 3"/>
          <p:cNvSpPr>
            <a:spLocks noGrp="1"/>
          </p:cNvSpPr>
          <p:nvPr>
            <p:ph type="title"/>
          </p:nvPr>
        </p:nvSpPr>
        <p:spPr>
          <a:xfrm>
            <a:off x="685800" y="304800"/>
            <a:ext cx="7770813" cy="762000"/>
          </a:xfrm>
        </p:spPr>
        <p:txBody>
          <a:bodyPr>
            <a:normAutofit fontScale="90000"/>
          </a:bodyPr>
          <a:lstStyle/>
          <a:p>
            <a:pPr marL="715963" indent="-715963">
              <a:defRPr/>
            </a:pPr>
            <a:r>
              <a:rPr lang="en-US" b="1" kern="1200">
                <a:effectLst>
                  <a:glow rad="317500">
                    <a:schemeClr val="bg2">
                      <a:alpha val="90000"/>
                    </a:schemeClr>
                  </a:glow>
                </a:effectLst>
                <a:latin typeface="Arial"/>
                <a:cs typeface="Arial"/>
              </a:rPr>
              <a:t>The Food</a:t>
            </a:r>
          </a:p>
        </p:txBody>
      </p:sp>
      <p:sp>
        <p:nvSpPr>
          <p:cNvPr id="461827"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pic>
        <p:nvPicPr>
          <p:cNvPr id="461828" name="Picture 5" descr="mannagath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8050" y="1397000"/>
            <a:ext cx="4679950" cy="546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Exodus 40;</a:t>
            </a:r>
            <a:br>
              <a:rPr kumimoji="0" lang="en-US"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br>
            <a:r>
              <a:rPr kumimoji="0" lang="en-US"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1 Cor. 10:1-4</a:t>
            </a:r>
          </a:p>
        </p:txBody>
      </p:sp>
    </p:spTree>
    <p:extLst>
      <p:ext uri="{BB962C8B-B14F-4D97-AF65-F5344CB8AC3E}">
        <p14:creationId xmlns:p14="http://schemas.microsoft.com/office/powerpoint/2010/main" val="3854977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pic>
        <p:nvPicPr>
          <p:cNvPr id="463874" name="Picture 3" descr="moses_water_from_ro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9150" y="0"/>
            <a:ext cx="5530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9636" name="Rectangle 4"/>
          <p:cNvSpPr>
            <a:spLocks noGrp="1"/>
          </p:cNvSpPr>
          <p:nvPr>
            <p:ph type="title"/>
          </p:nvPr>
        </p:nvSpPr>
        <p:spPr>
          <a:xfrm>
            <a:off x="685800" y="304800"/>
            <a:ext cx="7770813" cy="762000"/>
          </a:xfrm>
        </p:spPr>
        <p:txBody>
          <a:bodyPr>
            <a:normAutofit fontScale="90000"/>
          </a:bodyPr>
          <a:lstStyle/>
          <a:p>
            <a:pPr marL="715963" indent="-715963" algn="l">
              <a:defRPr/>
            </a:pPr>
            <a:r>
              <a:rPr lang="en-US" b="1" kern="1200">
                <a:effectLst>
                  <a:glow rad="317500">
                    <a:schemeClr val="bg2">
                      <a:alpha val="90000"/>
                    </a:schemeClr>
                  </a:glow>
                </a:effectLst>
                <a:latin typeface="Arial"/>
                <a:cs typeface="Arial"/>
              </a:rPr>
              <a:t>The Water</a:t>
            </a:r>
          </a:p>
        </p:txBody>
      </p:sp>
      <p:sp>
        <p:nvSpPr>
          <p:cNvPr id="463876"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Exodus 40;</a:t>
            </a:r>
            <a:br>
              <a:rPr kumimoji="0" lang="en-US"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br>
            <a:r>
              <a:rPr kumimoji="0" lang="en-US"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1 Cor. 10:1-4</a:t>
            </a:r>
          </a:p>
        </p:txBody>
      </p:sp>
    </p:spTree>
    <p:extLst>
      <p:ext uri="{BB962C8B-B14F-4D97-AF65-F5344CB8AC3E}">
        <p14:creationId xmlns:p14="http://schemas.microsoft.com/office/powerpoint/2010/main" val="1784407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72660" y="457198"/>
            <a:ext cx="8033320" cy="914401"/>
          </a:xfrm>
          <a:solidFill>
            <a:schemeClr val="bg2"/>
          </a:solidFill>
          <a:effectLst>
            <a:outerShdw blurRad="63500" dist="35921" dir="2700000" algn="ctr" rotWithShape="0">
              <a:schemeClr val="bg2">
                <a:alpha val="74998"/>
              </a:schemeClr>
            </a:outerShdw>
          </a:effectLst>
        </p:spPr>
        <p:txBody>
          <a:bodyPr/>
          <a:lstStyle/>
          <a:p>
            <a:pPr>
              <a:defRPr/>
            </a:pPr>
            <a:r>
              <a:rPr kumimoji="0" lang="en-US" b="1" dirty="0">
                <a:solidFill>
                  <a:schemeClr val="tx1"/>
                </a:solidFill>
                <a:latin typeface="Firecat Medium" charset="0"/>
                <a:ea typeface="ＭＳ Ｐゴシック" charset="0"/>
                <a:cs typeface="ＭＳ Ｐゴシック" charset="0"/>
              </a:rPr>
              <a:t>Which is the Most Accurate?</a:t>
            </a:r>
            <a:endParaRPr kumimoji="0" lang="en-US" b="1" dirty="0">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41638"/>
            <a:ext cx="685800"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40678" name="Text Box 1030"/>
          <p:cNvSpPr txBox="1">
            <a:spLocks noChangeArrowheads="1"/>
          </p:cNvSpPr>
          <p:nvPr/>
        </p:nvSpPr>
        <p:spPr bwMode="auto">
          <a:xfrm>
            <a:off x="228600" y="4343400"/>
            <a:ext cx="685800" cy="48736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1" name="Text Box 1033"/>
            <p:cNvSpPr txBox="1">
              <a:spLocks noChangeArrowheads="1"/>
            </p:cNvSpPr>
            <p:nvPr/>
          </p:nvSpPr>
          <p:spPr bwMode="auto">
            <a:xfrm>
              <a:off x="1008" y="1853"/>
              <a:ext cx="816"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Works</a:t>
              </a:r>
            </a:p>
          </p:txBody>
        </p:sp>
        <p:sp>
          <p:nvSpPr>
            <p:cNvPr id="540682" name="Text Box 1034"/>
            <p:cNvSpPr txBox="1">
              <a:spLocks noChangeArrowheads="1"/>
            </p:cNvSpPr>
            <p:nvPr/>
          </p:nvSpPr>
          <p:spPr bwMode="auto">
            <a:xfrm>
              <a:off x="1008" y="2736"/>
              <a:ext cx="768"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a:t>
              </a: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Salvation by…</a:t>
            </a: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6" name="Text Box 1038"/>
            <p:cNvSpPr txBox="1">
              <a:spLocks noChangeArrowheads="1"/>
            </p:cNvSpPr>
            <p:nvPr/>
          </p:nvSpPr>
          <p:spPr bwMode="auto">
            <a:xfrm>
              <a:off x="240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87" name="Text Box 1039"/>
            <p:cNvSpPr txBox="1">
              <a:spLocks noChangeArrowheads="1"/>
            </p:cNvSpPr>
            <p:nvPr/>
          </p:nvSpPr>
          <p:spPr bwMode="auto">
            <a:xfrm>
              <a:off x="240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0" name="Text Box 1042"/>
            <p:cNvSpPr txBox="1">
              <a:spLocks noChangeArrowheads="1"/>
            </p:cNvSpPr>
            <p:nvPr/>
          </p:nvSpPr>
          <p:spPr bwMode="auto">
            <a:xfrm>
              <a:off x="384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sp>
          <p:nvSpPr>
            <p:cNvPr id="540691" name="Text Box 1043"/>
            <p:cNvSpPr txBox="1">
              <a:spLocks noChangeArrowheads="1"/>
            </p:cNvSpPr>
            <p:nvPr/>
          </p:nvSpPr>
          <p:spPr bwMode="auto">
            <a:xfrm>
              <a:off x="384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121a</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6" name="Text Box 1048"/>
            <p:cNvSpPr txBox="1">
              <a:spLocks noChangeArrowheads="1"/>
            </p:cNvSpPr>
            <p:nvPr/>
          </p:nvSpPr>
          <p:spPr bwMode="auto">
            <a:xfrm>
              <a:off x="4944" y="1728"/>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97" name="Text Box 1049"/>
            <p:cNvSpPr txBox="1">
              <a:spLocks noChangeArrowheads="1"/>
            </p:cNvSpPr>
            <p:nvPr/>
          </p:nvSpPr>
          <p:spPr bwMode="auto">
            <a:xfrm>
              <a:off x="4944" y="2611"/>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grpSp>
      <p:sp>
        <p:nvSpPr>
          <p:cNvPr id="540698" name="Text Box 1050"/>
          <p:cNvSpPr txBox="1">
            <a:spLocks noChangeArrowheads="1"/>
          </p:cNvSpPr>
          <p:nvPr/>
        </p:nvSpPr>
        <p:spPr bwMode="auto">
          <a:xfrm>
            <a:off x="7421563" y="6399213"/>
            <a:ext cx="1525587"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cf. OTS 119e</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   Which verses in the Bible support your answer?</a:t>
            </a:r>
          </a:p>
        </p:txBody>
      </p:sp>
    </p:spTree>
    <p:extLst>
      <p:ext uri="{BB962C8B-B14F-4D97-AF65-F5344CB8AC3E}">
        <p14:creationId xmlns:p14="http://schemas.microsoft.com/office/powerpoint/2010/main" val="2705066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026"/>
          <p:cNvSpPr>
            <a:spLocks noGrp="1" noChangeArrowheads="1"/>
          </p:cNvSpPr>
          <p:nvPr>
            <p:ph type="ctrTitle"/>
          </p:nvPr>
        </p:nvSpPr>
        <p:spPr>
          <a:xfrm>
            <a:off x="0" y="0"/>
            <a:ext cx="4191000" cy="762000"/>
          </a:xfrm>
        </p:spPr>
        <p:txBody>
          <a:bodyPr/>
          <a:lstStyle/>
          <a:p>
            <a:pPr algn="l" eaLnBrk="1" hangingPunct="1"/>
            <a:r>
              <a:rPr kumimoji="0" lang="en-US" sz="3200" i="1" dirty="0">
                <a:latin typeface="Helvetica" charset="0"/>
                <a:ea typeface="Osaka" charset="0"/>
                <a:cs typeface="Osaka" charset="0"/>
              </a:rPr>
              <a:t>Salvation in All Ages:</a:t>
            </a: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77393" y="2667000"/>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6821" name="Rectangle 1029"/>
          <p:cNvSpPr>
            <a:spLocks noChangeArrowheads="1"/>
          </p:cNvSpPr>
          <p:nvPr/>
        </p:nvSpPr>
        <p:spPr bwMode="auto">
          <a:xfrm>
            <a:off x="5125193" y="3733800"/>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546823" name="AutoShape 1031"/>
          <p:cNvSpPr>
            <a:spLocks noChangeArrowheads="1"/>
          </p:cNvSpPr>
          <p:nvPr/>
        </p:nvSpPr>
        <p:spPr bwMode="auto">
          <a:xfrm>
            <a:off x="24581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46824" name="AutoShape 1032"/>
          <p:cNvSpPr>
            <a:spLocks noChangeArrowheads="1"/>
          </p:cNvSpPr>
          <p:nvPr/>
        </p:nvSpPr>
        <p:spPr bwMode="auto">
          <a:xfrm rot="10800000">
            <a:off x="52775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The Centrality of the Cross</a:t>
            </a:r>
          </a:p>
        </p:txBody>
      </p:sp>
      <p:sp>
        <p:nvSpPr>
          <p:cNvPr id="314375" name="Rectangle 1034"/>
          <p:cNvSpPr>
            <a:spLocks noChangeArrowheads="1"/>
          </p:cNvSpPr>
          <p:nvPr/>
        </p:nvSpPr>
        <p:spPr bwMode="auto">
          <a:xfrm>
            <a:off x="19793" y="3810000"/>
            <a:ext cx="2984664"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B.C.</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Looked </a:t>
            </a: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forward</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to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
        <p:nvSpPr>
          <p:cNvPr id="546827" name="Rectangle 1035"/>
          <p:cNvSpPr>
            <a:spLocks noChangeArrowheads="1"/>
          </p:cNvSpPr>
          <p:nvPr/>
        </p:nvSpPr>
        <p:spPr bwMode="auto">
          <a:xfrm>
            <a:off x="5887193" y="3810000"/>
            <a:ext cx="3256807"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 </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back</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at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0" fill="hold" grpId="0" nodeType="clickEffect">
                                  <p:stCondLst>
                                    <p:cond delay="0"/>
                                  </p:stCondLst>
                                  <p:childTnLst>
                                    <p:set>
                                      <p:cBhvr>
                                        <p:cTn id="20" dur="1" fill="hold">
                                          <p:stCondLst>
                                            <p:cond delay="0"/>
                                          </p:stCondLst>
                                        </p:cTn>
                                        <p:tgtEl>
                                          <p:spTgt spid="54682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6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p:bldP spid="5468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alance scale | winnifredxoxo | Flickr">
            <a:extLst>
              <a:ext uri="{FF2B5EF4-FFF2-40B4-BE49-F238E27FC236}">
                <a16:creationId xmlns:a16="http://schemas.microsoft.com/office/drawing/2014/main" id="{D64D9290-6778-3849-822D-251DAF80186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249355" y="1717964"/>
            <a:ext cx="6914273" cy="5175827"/>
          </a:xfrm>
          <a:prstGeom prst="rect">
            <a:avLst/>
          </a:prstGeom>
        </p:spPr>
      </p:pic>
      <p:sp>
        <p:nvSpPr>
          <p:cNvPr id="2" name="Title 1">
            <a:extLst>
              <a:ext uri="{FF2B5EF4-FFF2-40B4-BE49-F238E27FC236}">
                <a16:creationId xmlns:a16="http://schemas.microsoft.com/office/drawing/2014/main" id="{4CA9D15C-BAE8-4B4A-AAF1-3CE6BEE13CD6}"/>
              </a:ext>
            </a:extLst>
          </p:cNvPr>
          <p:cNvSpPr>
            <a:spLocks noGrp="1"/>
          </p:cNvSpPr>
          <p:nvPr>
            <p:ph type="title"/>
          </p:nvPr>
        </p:nvSpPr>
        <p:spPr>
          <a:xfrm>
            <a:off x="38100" y="44449"/>
            <a:ext cx="4907973" cy="3917951"/>
          </a:xfrm>
        </p:spPr>
        <p:txBody>
          <a:bodyPr/>
          <a:lstStyle/>
          <a:p>
            <a:r>
              <a:rPr lang="en-US" b="1" dirty="0">
                <a:solidFill>
                  <a:schemeClr val="tx1"/>
                </a:solidFill>
              </a:rPr>
              <a:t>How can we balance the Bible’s teaching on salvation and rewards?</a:t>
            </a:r>
          </a:p>
        </p:txBody>
      </p:sp>
      <p:sp>
        <p:nvSpPr>
          <p:cNvPr id="5" name="TextBox 4">
            <a:extLst>
              <a:ext uri="{FF2B5EF4-FFF2-40B4-BE49-F238E27FC236}">
                <a16:creationId xmlns:a16="http://schemas.microsoft.com/office/drawing/2014/main" id="{DD09B70D-123D-474E-BF77-8E2F0E3D4DC7}"/>
              </a:ext>
            </a:extLst>
          </p:cNvPr>
          <p:cNvSpPr txBox="1"/>
          <p:nvPr/>
        </p:nvSpPr>
        <p:spPr>
          <a:xfrm>
            <a:off x="4718628" y="6893791"/>
            <a:ext cx="444500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Times New Roman"/>
                <a:ea typeface="+mn-ea"/>
                <a:cs typeface="+mn-cs"/>
                <a:hlinkClick r:id="rId4" tooltip="https://www.flickr.com/photos/61056899@N06/5751301741"/>
              </a:rPr>
              <a:t>This Photo</a:t>
            </a:r>
            <a:r>
              <a:rPr kumimoji="0" lang="en-US" sz="900" b="0" i="0" u="none" strike="noStrike" kern="1200" cap="none" spc="0" normalizeH="0" baseline="0" noProof="0">
                <a:ln>
                  <a:noFill/>
                </a:ln>
                <a:solidFill>
                  <a:srgbClr val="000000"/>
                </a:solidFill>
                <a:effectLst/>
                <a:uLnTx/>
                <a:uFillTx/>
                <a:latin typeface="Times New Roman"/>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Times New Roman"/>
                <a:ea typeface="+mn-ea"/>
                <a:cs typeface="+mn-cs"/>
                <a:hlinkClick r:id="rId5" tooltip="https://creativecommons.org/licenses/by/3.0/"/>
              </a:rPr>
              <a:t>CC BY</a:t>
            </a:r>
            <a:endParaRPr kumimoji="0" lang="en-US" sz="9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254377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967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Antitype</a:t>
            </a:r>
          </a:p>
        </p:txBody>
      </p:sp>
      <p:sp>
        <p:nvSpPr>
          <p:cNvPr id="521218" name="Rectangle 1026"/>
          <p:cNvSpPr>
            <a:spLocks noGrp="1" noChangeArrowheads="1"/>
          </p:cNvSpPr>
          <p:nvPr>
            <p:ph type="ctrTitle"/>
          </p:nvPr>
        </p:nvSpPr>
        <p:spPr>
          <a:xfrm>
            <a:off x="0" y="0"/>
            <a:ext cx="6619875" cy="692696"/>
          </a:xfrm>
          <a:solidFill>
            <a:srgbClr val="006600"/>
          </a:solidFill>
          <a:effectLst>
            <a:outerShdw blurRad="63500" dist="35921" dir="2700000" algn="ctr" rotWithShape="0">
              <a:schemeClr val="bg2">
                <a:alpha val="74998"/>
              </a:schemeClr>
            </a:outerShdw>
          </a:effectLst>
        </p:spPr>
        <p:txBody>
          <a:bodyPr/>
          <a:lstStyle/>
          <a:p>
            <a:pPr>
              <a:defRPr/>
            </a:pPr>
            <a:r>
              <a:rPr kumimoji="1"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Salvation &amp; Sanctification</a:t>
            </a:r>
            <a:endParaRPr kumimoji="1" lang="en-US" sz="3600" dirty="0">
              <a:solidFill>
                <a:schemeClr val="tx1"/>
              </a:solidFill>
              <a:latin typeface="Arial" charset="0"/>
              <a:ea typeface="ＭＳ Ｐゴシック" charset="0"/>
              <a:cs typeface="ＭＳ Ｐゴシック" charset="0"/>
            </a:endParaRPr>
          </a:p>
        </p:txBody>
      </p:sp>
      <p:sp>
        <p:nvSpPr>
          <p:cNvPr id="521220" name="Text Box 1028"/>
          <p:cNvSpPr txBox="1">
            <a:spLocks noChangeArrowheads="1"/>
          </p:cNvSpPr>
          <p:nvPr/>
        </p:nvSpPr>
        <p:spPr bwMode="auto">
          <a:xfrm>
            <a:off x="76200" y="216376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21221" name="Text Box 1029"/>
          <p:cNvSpPr txBox="1">
            <a:spLocks noChangeArrowheads="1"/>
          </p:cNvSpPr>
          <p:nvPr/>
        </p:nvSpPr>
        <p:spPr bwMode="auto">
          <a:xfrm>
            <a:off x="76200" y="524351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sp>
        <p:nvSpPr>
          <p:cNvPr id="521222" name="Rectangle 1030"/>
          <p:cNvSpPr>
            <a:spLocks noChangeArrowheads="1"/>
          </p:cNvSpPr>
          <p:nvPr/>
        </p:nvSpPr>
        <p:spPr bwMode="auto">
          <a:xfrm>
            <a:off x="2433637" y="5157192"/>
            <a:ext cx="2282379"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Salvation </a:t>
            </a:r>
            <a:b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(1 Cor. 10:1-4)</a:t>
            </a:r>
          </a:p>
        </p:txBody>
      </p:sp>
      <p:sp>
        <p:nvSpPr>
          <p:cNvPr id="521223" name="Rectangle 1031"/>
          <p:cNvSpPr>
            <a:spLocks noChangeArrowheads="1"/>
          </p:cNvSpPr>
          <p:nvPr/>
        </p:nvSpPr>
        <p:spPr bwMode="auto">
          <a:xfrm>
            <a:off x="762000" y="836712"/>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Man</a:t>
            </a:r>
            <a:r>
              <a:rPr kumimoji="1" lang="uk-UA"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 Role</a:t>
            </a:r>
          </a:p>
        </p:txBody>
      </p:sp>
      <p:sp>
        <p:nvSpPr>
          <p:cNvPr id="521224" name="Rectangle 1032"/>
          <p:cNvSpPr>
            <a:spLocks noChangeArrowheads="1"/>
          </p:cNvSpPr>
          <p:nvPr/>
        </p:nvSpPr>
        <p:spPr bwMode="auto">
          <a:xfrm>
            <a:off x="2541588" y="836712"/>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God</a:t>
            </a:r>
            <a:r>
              <a:rPr kumimoji="1" lang="uk-UA"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 Response</a:t>
            </a:r>
          </a:p>
        </p:txBody>
      </p:sp>
      <p:sp>
        <p:nvSpPr>
          <p:cNvPr id="521225" name="Rectangle 1033"/>
          <p:cNvSpPr>
            <a:spLocks noChangeArrowheads="1"/>
          </p:cNvSpPr>
          <p:nvPr/>
        </p:nvSpPr>
        <p:spPr bwMode="auto">
          <a:xfrm>
            <a:off x="762000" y="1827312"/>
            <a:ext cx="18653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Faith in God</a:t>
            </a:r>
            <a:r>
              <a:rPr kumimoji="1" lang="fr-FR"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 as offered</a:t>
            </a: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 Passover Lamb</a:t>
            </a:r>
          </a:p>
        </p:txBody>
      </p:sp>
      <p:sp>
        <p:nvSpPr>
          <p:cNvPr id="521226" name="Rectangle 1034"/>
          <p:cNvSpPr>
            <a:spLocks noChangeArrowheads="1"/>
          </p:cNvSpPr>
          <p:nvPr/>
        </p:nvSpPr>
        <p:spPr bwMode="auto">
          <a:xfrm>
            <a:off x="762000" y="5089202"/>
            <a:ext cx="1721768" cy="1796182"/>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Faith in Christ as Lamb of God (1 Cor. 5:7)</a:t>
            </a:r>
          </a:p>
        </p:txBody>
      </p:sp>
      <p:sp>
        <p:nvSpPr>
          <p:cNvPr id="521227" name="Rectangle 1035"/>
          <p:cNvSpPr>
            <a:spLocks noChangeArrowheads="1"/>
          </p:cNvSpPr>
          <p:nvPr/>
        </p:nvSpPr>
        <p:spPr bwMode="auto">
          <a:xfrm>
            <a:off x="4648200" y="1979712"/>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Journey to Canaan</a:t>
            </a:r>
          </a:p>
        </p:txBody>
      </p:sp>
      <p:sp>
        <p:nvSpPr>
          <p:cNvPr id="521228" name="Rectangle 1036"/>
          <p:cNvSpPr>
            <a:spLocks noChangeArrowheads="1"/>
          </p:cNvSpPr>
          <p:nvPr/>
        </p:nvSpPr>
        <p:spPr bwMode="auto">
          <a:xfrm>
            <a:off x="4633912" y="5157192"/>
            <a:ext cx="2170335"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Growth</a:t>
            </a:r>
            <a:b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(1 Cor. 10:5)</a:t>
            </a:r>
          </a:p>
        </p:txBody>
      </p:sp>
      <p:sp>
        <p:nvSpPr>
          <p:cNvPr id="521229" name="Rectangle 1037"/>
          <p:cNvSpPr>
            <a:spLocks noChangeArrowheads="1"/>
          </p:cNvSpPr>
          <p:nvPr/>
        </p:nvSpPr>
        <p:spPr bwMode="auto">
          <a:xfrm>
            <a:off x="4724400" y="836712"/>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Life of Faith</a:t>
            </a:r>
          </a:p>
        </p:txBody>
      </p:sp>
      <p:sp>
        <p:nvSpPr>
          <p:cNvPr id="521230" name="Rectangle 1038"/>
          <p:cNvSpPr>
            <a:spLocks noChangeArrowheads="1"/>
          </p:cNvSpPr>
          <p:nvPr/>
        </p:nvSpPr>
        <p:spPr bwMode="auto">
          <a:xfrm>
            <a:off x="2433638" y="6127750"/>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Positional Sanctification</a:t>
            </a:r>
          </a:p>
        </p:txBody>
      </p:sp>
      <p:sp>
        <p:nvSpPr>
          <p:cNvPr id="521231" name="Rectangle 1039"/>
          <p:cNvSpPr>
            <a:spLocks noChangeArrowheads="1"/>
          </p:cNvSpPr>
          <p:nvPr/>
        </p:nvSpPr>
        <p:spPr bwMode="auto">
          <a:xfrm>
            <a:off x="4648200" y="612775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Progressive Sanctification</a:t>
            </a:r>
          </a:p>
        </p:txBody>
      </p:sp>
      <p:sp>
        <p:nvSpPr>
          <p:cNvPr id="521232" name="Rectangle 1040"/>
          <p:cNvSpPr>
            <a:spLocks noChangeArrowheads="1"/>
          </p:cNvSpPr>
          <p:nvPr/>
        </p:nvSpPr>
        <p:spPr bwMode="auto">
          <a:xfrm>
            <a:off x="6853238" y="1979712"/>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Sacrifices</a:t>
            </a:r>
            <a:b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(Sin, Guilt)</a:t>
            </a:r>
          </a:p>
        </p:txBody>
      </p:sp>
      <p:sp>
        <p:nvSpPr>
          <p:cNvPr id="521233" name="Rectangle 1041"/>
          <p:cNvSpPr>
            <a:spLocks noChangeArrowheads="1"/>
          </p:cNvSpPr>
          <p:nvPr/>
        </p:nvSpPr>
        <p:spPr bwMode="auto">
          <a:xfrm>
            <a:off x="6853238" y="5157192"/>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Confession</a:t>
            </a:r>
            <a:b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(1 John 1:9)</a:t>
            </a:r>
          </a:p>
        </p:txBody>
      </p:sp>
      <p:sp>
        <p:nvSpPr>
          <p:cNvPr id="521234" name="Rectangle 1042"/>
          <p:cNvSpPr>
            <a:spLocks noChangeArrowheads="1"/>
          </p:cNvSpPr>
          <p:nvPr/>
        </p:nvSpPr>
        <p:spPr bwMode="auto">
          <a:xfrm>
            <a:off x="6929438" y="836712"/>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Restored Fellowship</a:t>
            </a:r>
          </a:p>
        </p:txBody>
      </p:sp>
      <p:sp>
        <p:nvSpPr>
          <p:cNvPr id="521238" name="AutoShape 1046"/>
          <p:cNvSpPr>
            <a:spLocks noChangeArrowheads="1"/>
          </p:cNvSpPr>
          <p:nvPr/>
        </p:nvSpPr>
        <p:spPr bwMode="auto">
          <a:xfrm rot="5400000">
            <a:off x="26033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521239" name="AutoShape 1047"/>
          <p:cNvSpPr>
            <a:spLocks noChangeArrowheads="1"/>
          </p:cNvSpPr>
          <p:nvPr/>
        </p:nvSpPr>
        <p:spPr bwMode="auto">
          <a:xfrm rot="5400000">
            <a:off x="46099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521240" name="AutoShape 1048"/>
          <p:cNvSpPr>
            <a:spLocks noChangeArrowheads="1"/>
          </p:cNvSpPr>
          <p:nvPr/>
        </p:nvSpPr>
        <p:spPr bwMode="auto">
          <a:xfrm rot="5400000">
            <a:off x="66165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2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121a</a:t>
            </a: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4" name="Rectangle 1033"/>
          <p:cNvSpPr>
            <a:spLocks noChangeArrowheads="1"/>
          </p:cNvSpPr>
          <p:nvPr/>
        </p:nvSpPr>
        <p:spPr bwMode="auto">
          <a:xfrm>
            <a:off x="2627313" y="2122587"/>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Exodus</a:t>
            </a:r>
          </a:p>
        </p:txBody>
      </p:sp>
    </p:spTree>
    <p:extLst>
      <p:ext uri="{BB962C8B-B14F-4D97-AF65-F5344CB8AC3E}">
        <p14:creationId xmlns:p14="http://schemas.microsoft.com/office/powerpoint/2010/main" val="707313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OT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Sacrifices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forgiven to restore fellowship but relationship was never threatened)</a:t>
            </a: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7044056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NT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1"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Sacrifice = The Basis for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is forgiven to restore fellowship but relationship has never been never threatened)</a:t>
            </a: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Rectangle 1027"/>
          <p:cNvSpPr txBox="1">
            <a:spLocks noRot="1" noChangeArrowheads="1"/>
          </p:cNvSpPr>
          <p:nvPr/>
        </p:nvSpPr>
        <p:spPr bwMode="auto">
          <a:xfrm>
            <a:off x="3960440" y="1124744"/>
            <a:ext cx="4932040" cy="331236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If we confess our sins,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He is faithful and righteous to forgive us our sins and to cleanse us from all unrighteousness</a:t>
            </a: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John 1:9 </a:t>
            </a:r>
            <a:r>
              <a:rPr kumimoji="1"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NAU</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p>
        </p:txBody>
      </p:sp>
      <p:sp>
        <p:nvSpPr>
          <p:cNvPr id="16"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07580123"/>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937"/>
            <a:ext cx="9144000" cy="1876845"/>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Inheritance in the OT</a:t>
            </a:r>
          </a:p>
        </p:txBody>
      </p:sp>
      <p:pic>
        <p:nvPicPr>
          <p:cNvPr id="2" name="Picture 1"/>
          <p:cNvPicPr>
            <a:picLocks noChangeAspect="1"/>
          </p:cNvPicPr>
          <p:nvPr/>
        </p:nvPicPr>
        <p:blipFill>
          <a:blip r:embed="rId3"/>
          <a:stretch>
            <a:fillRect/>
          </a:stretch>
        </p:blipFill>
        <p:spPr>
          <a:xfrm>
            <a:off x="1060099" y="1786034"/>
            <a:ext cx="7023801" cy="4916661"/>
          </a:xfrm>
          <a:prstGeom prst="rect">
            <a:avLst/>
          </a:prstGeom>
        </p:spPr>
      </p:pic>
    </p:spTree>
    <p:extLst>
      <p:ext uri="{BB962C8B-B14F-4D97-AF65-F5344CB8AC3E}">
        <p14:creationId xmlns:p14="http://schemas.microsoft.com/office/powerpoint/2010/main" val="2287649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937"/>
            <a:ext cx="9144000" cy="1876845"/>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3. Inheritance in the OT included both salvation and reward.</a:t>
            </a:r>
          </a:p>
        </p:txBody>
      </p:sp>
      <p:pic>
        <p:nvPicPr>
          <p:cNvPr id="1026" name="Picture 2" descr="Is Salvation a Reward or a Gift? Yes.">
            <a:extLst>
              <a:ext uri="{FF2B5EF4-FFF2-40B4-BE49-F238E27FC236}">
                <a16:creationId xmlns:a16="http://schemas.microsoft.com/office/drawing/2014/main" id="{B8F8DB20-AE60-9E4A-9F0B-EE5ECF42D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606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915937" y="665235"/>
            <a:ext cx="4144601" cy="6309608"/>
          </a:xfrm>
        </p:spPr>
        <p:txBody>
          <a:bodyPr/>
          <a:lstStyle/>
          <a:p>
            <a:r>
              <a:rPr lang="en-US" sz="6000" b="1" i="1" dirty="0">
                <a:effectLst>
                  <a:glow rad="177800">
                    <a:schemeClr val="tx1"/>
                  </a:glow>
                </a:effectLst>
                <a:latin typeface="Arial" charset="0"/>
                <a:ea typeface="ＭＳ Ｐゴシック" charset="0"/>
              </a:rPr>
              <a:t>The Reign of the Servant Kings</a:t>
            </a:r>
          </a:p>
        </p:txBody>
      </p:sp>
      <p:grpSp>
        <p:nvGrpSpPr>
          <p:cNvPr id="4" name="Group 3"/>
          <p:cNvGrpSpPr/>
          <p:nvPr/>
        </p:nvGrpSpPr>
        <p:grpSpPr>
          <a:xfrm>
            <a:off x="0" y="66355"/>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77800">
                      <a:srgbClr val="000000"/>
                    </a:glow>
                  </a:effectLst>
                  <a:uLnTx/>
                  <a:uFillTx/>
                  <a:latin typeface="Lucida Bright"/>
                  <a:ea typeface="ＭＳ Ｐゴシック" charset="0"/>
                  <a:cs typeface="Lucida Bright"/>
                </a:rPr>
                <a:t>Final Destiny</a:t>
              </a: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Joseph Dillow</a:t>
              </a: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The Future Reign of the Servant Kings</a:t>
              </a: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Jody Dillow is the key author of the Partakers View</a:t>
            </a:r>
          </a:p>
        </p:txBody>
      </p:sp>
    </p:spTree>
    <p:extLst>
      <p:ext uri="{BB962C8B-B14F-4D97-AF65-F5344CB8AC3E}">
        <p14:creationId xmlns:p14="http://schemas.microsoft.com/office/powerpoint/2010/main" val="361288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46088" marR="0" lvl="0" indent="-446088"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	A difference exists between inheriting the land of Canaan and living there.  The former refers to ownership and the latter to mere residence.</a:t>
            </a:r>
          </a:p>
          <a:p>
            <a:pPr marL="446088" marR="0" lvl="0" indent="-446088" algn="l" defTabSz="457200" rtl="0" eaLnBrk="0" fontAlgn="base" latinLnBrk="0" hangingPunct="0">
              <a:lnSpc>
                <a:spcPct val="100000"/>
              </a:lnSpc>
              <a:spcBef>
                <a:spcPct val="0"/>
              </a:spcBef>
              <a:spcAft>
                <a:spcPct val="0"/>
              </a:spcAft>
              <a:buClrTx/>
              <a:buSzTx/>
              <a:buFontTx/>
              <a:buNone/>
              <a:tabLst/>
              <a:defRPr/>
            </a:pPr>
            <a:endPar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446088" marR="0" lvl="0" indent="-446088"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2.	While Israel was promised the inheritance as a nation, the condition for maintaining their inheritance right to the land of Canaan was faith, obedience, and completion of one's task.  The promise, while national, was applied only to the believing and obedient remnant.</a:t>
            </a:r>
            <a:endPar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Joseph Dillow,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Final Destiny</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56</a:t>
            </a:r>
          </a:p>
        </p:txBody>
      </p:sp>
    </p:spTree>
    <p:extLst>
      <p:ext uri="{BB962C8B-B14F-4D97-AF65-F5344CB8AC3E}">
        <p14:creationId xmlns:p14="http://schemas.microsoft.com/office/powerpoint/2010/main" val="2491496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46088" marR="0" lvl="0" indent="-446088"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	The inheritance is not to be equated with heaven but with something in addition to heaven, promised to those believers who faithfully obey the Lord.</a:t>
            </a:r>
          </a:p>
          <a:p>
            <a:pPr marL="446088" marR="0" lvl="0" indent="-446088"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446088" marR="0" lvl="0" indent="-446088"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4.	Just as Old Testament believers forfeited their earthly inheritance through disobedience, we can also forfeit our future reward (inheritance) by a similar failure.  Loss of inheritance, however, does not mean loss of salvation. </a:t>
            </a:r>
            <a:endPar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Joseph Dillow,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Final Destiny</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56</a:t>
            </a:r>
          </a:p>
        </p:txBody>
      </p:sp>
    </p:spTree>
    <p:extLst>
      <p:ext uri="{BB962C8B-B14F-4D97-AF65-F5344CB8AC3E}">
        <p14:creationId xmlns:p14="http://schemas.microsoft.com/office/powerpoint/2010/main" val="4057912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46088" marR="0" lvl="0" indent="-446088"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5.	Two kinds of inheritance were enjoyed in the Old Testament.  All Israelites who had believed and were therefore regenerate had God as their inheritance but not all inherited the land.  This paves the way for the concept that the New Testament may also teach two inheritances.  We are all heirs of God, but we are not all joint-heirs with Christ, unless we persevere to the end of life.  The former refers to our salvation and the latter to our reward.</a:t>
            </a:r>
            <a:endPar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Joseph Dillow,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Final Destiny</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56</a:t>
            </a:r>
          </a:p>
        </p:txBody>
      </p:sp>
    </p:spTree>
    <p:extLst>
      <p:ext uri="{BB962C8B-B14F-4D97-AF65-F5344CB8AC3E}">
        <p14:creationId xmlns:p14="http://schemas.microsoft.com/office/powerpoint/2010/main" val="957001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46088" marR="0" lvl="0" indent="-446088"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6.	A child of Israel was both an heir of God and an heir of Canaan by virtue of faith in God resulting in regeneration.  Yet only those believers in Israel who were faithful would maintain their status as firstborn sons who would actually receive what had been promised to them as an inheritance.</a:t>
            </a: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Joseph Dillow,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Final Destiny</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56</a:t>
            </a:r>
          </a:p>
        </p:txBody>
      </p:sp>
    </p:spTree>
    <p:extLst>
      <p:ext uri="{BB962C8B-B14F-4D97-AF65-F5344CB8AC3E}">
        <p14:creationId xmlns:p14="http://schemas.microsoft.com/office/powerpoint/2010/main" val="154798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7640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1. God saved Israel from Egypt and from sin by simple faith.</a:t>
            </a:r>
          </a:p>
        </p:txBody>
      </p:sp>
      <p:pic>
        <p:nvPicPr>
          <p:cNvPr id="3" name="Picture 2" descr="TheNewVerse.News : PASSOVER IN PLAGUE-TIME">
            <a:extLst>
              <a:ext uri="{FF2B5EF4-FFF2-40B4-BE49-F238E27FC236}">
                <a16:creationId xmlns:a16="http://schemas.microsoft.com/office/drawing/2014/main" id="{75B48808-7378-6F47-B020-44BF5E53AA0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1859135"/>
            <a:ext cx="9143999" cy="4789714"/>
          </a:xfrm>
          <a:prstGeom prst="rect">
            <a:avLst/>
          </a:prstGeom>
        </p:spPr>
      </p:pic>
    </p:spTree>
    <p:extLst>
      <p:ext uri="{BB962C8B-B14F-4D97-AF65-F5344CB8AC3E}">
        <p14:creationId xmlns:p14="http://schemas.microsoft.com/office/powerpoint/2010/main" val="108938069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 name="Picture 3" descr="Epitome: Steadfastness and the Rewards for Faithfulness">
            <a:extLst>
              <a:ext uri="{FF2B5EF4-FFF2-40B4-BE49-F238E27FC236}">
                <a16:creationId xmlns:a16="http://schemas.microsoft.com/office/drawing/2014/main" id="{D634C4F5-FA39-A04C-9124-58FAC2FCCB8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771525"/>
            <a:ext cx="9144000" cy="6086475"/>
          </a:xfrm>
          <a:prstGeom prst="rect">
            <a:avLst/>
          </a:prstGeom>
        </p:spPr>
      </p:pic>
      <p:sp>
        <p:nvSpPr>
          <p:cNvPr id="900098" name="Rectangle 2"/>
          <p:cNvSpPr>
            <a:spLocks noGrp="1" noChangeArrowheads="1"/>
          </p:cNvSpPr>
          <p:nvPr>
            <p:ph type="ctrTitle"/>
          </p:nvPr>
        </p:nvSpPr>
        <p:spPr>
          <a:xfrm>
            <a:off x="0" y="49784"/>
            <a:ext cx="9144000" cy="1654325"/>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Salvation is by faith but rewards are by works.</a:t>
            </a:r>
          </a:p>
        </p:txBody>
      </p:sp>
      <p:sp>
        <p:nvSpPr>
          <p:cNvPr id="8" name="Rectangle 2">
            <a:extLst>
              <a:ext uri="{FF2B5EF4-FFF2-40B4-BE49-F238E27FC236}">
                <a16:creationId xmlns:a16="http://schemas.microsoft.com/office/drawing/2014/main" id="{8FF032DB-AC0E-FA4B-8602-CC999AF44A98}"/>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Main Idea</a:t>
            </a:r>
          </a:p>
        </p:txBody>
      </p:sp>
    </p:spTree>
    <p:extLst>
      <p:ext uri="{BB962C8B-B14F-4D97-AF65-F5344CB8AC3E}">
        <p14:creationId xmlns:p14="http://schemas.microsoft.com/office/powerpoint/2010/main" val="271698851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7640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1. God saved Israel from Egypt and from sin by simple faith.</a:t>
            </a:r>
          </a:p>
        </p:txBody>
      </p:sp>
      <p:pic>
        <p:nvPicPr>
          <p:cNvPr id="3" name="Picture 2" descr="TheNewVerse.News : PASSOVER IN PLAGUE-TIME">
            <a:extLst>
              <a:ext uri="{FF2B5EF4-FFF2-40B4-BE49-F238E27FC236}">
                <a16:creationId xmlns:a16="http://schemas.microsoft.com/office/drawing/2014/main" id="{75B48808-7378-6F47-B020-44BF5E53AA0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1859135"/>
            <a:ext cx="9143999" cy="4789714"/>
          </a:xfrm>
          <a:prstGeom prst="rect">
            <a:avLst/>
          </a:prstGeom>
        </p:spPr>
      </p:pic>
    </p:spTree>
    <p:extLst>
      <p:ext uri="{BB962C8B-B14F-4D97-AF65-F5344CB8AC3E}">
        <p14:creationId xmlns:p14="http://schemas.microsoft.com/office/powerpoint/2010/main" val="13706862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1" y="32226"/>
            <a:ext cx="4572000" cy="6825773"/>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Jesus is our New Exodus who delivers us from sin as our Passover Lamb. </a:t>
            </a:r>
          </a:p>
        </p:txBody>
      </p:sp>
    </p:spTree>
    <p:extLst>
      <p:ext uri="{BB962C8B-B14F-4D97-AF65-F5344CB8AC3E}">
        <p14:creationId xmlns:p14="http://schemas.microsoft.com/office/powerpoint/2010/main" val="1848379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937"/>
            <a:ext cx="9144000" cy="1876845"/>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3. Inheritance in the OT included both salvation and reward.</a:t>
            </a:r>
          </a:p>
        </p:txBody>
      </p:sp>
      <p:pic>
        <p:nvPicPr>
          <p:cNvPr id="1026" name="Picture 2" descr="Is Salvation a Reward or a Gift? Yes.">
            <a:extLst>
              <a:ext uri="{FF2B5EF4-FFF2-40B4-BE49-F238E27FC236}">
                <a16:creationId xmlns:a16="http://schemas.microsoft.com/office/drawing/2014/main" id="{B8F8DB20-AE60-9E4A-9F0B-EE5ECF42D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927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pitome: The Resilience of All-Conquering Faith">
            <a:extLst>
              <a:ext uri="{FF2B5EF4-FFF2-40B4-BE49-F238E27FC236}">
                <a16:creationId xmlns:a16="http://schemas.microsoft.com/office/drawing/2014/main" id="{4F2E2508-D0CB-454E-A185-3A4661179A9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5422" b="6079"/>
          <a:stretch/>
        </p:blipFill>
        <p:spPr>
          <a:xfrm>
            <a:off x="318655" y="0"/>
            <a:ext cx="845127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46364" y="49784"/>
            <a:ext cx="8423563"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better press on in your own journey of faith?</a:t>
            </a:r>
          </a:p>
        </p:txBody>
      </p:sp>
      <p:sp>
        <p:nvSpPr>
          <p:cNvPr id="5" name="TextBox 4">
            <a:extLst>
              <a:ext uri="{FF2B5EF4-FFF2-40B4-BE49-F238E27FC236}">
                <a16:creationId xmlns:a16="http://schemas.microsoft.com/office/drawing/2014/main" id="{A5DF3101-346D-7648-BD34-BC13BAD75646}"/>
              </a:ext>
            </a:extLst>
          </p:cNvPr>
          <p:cNvSpPr txBox="1"/>
          <p:nvPr/>
        </p:nvSpPr>
        <p:spPr>
          <a:xfrm>
            <a:off x="1293000" y="6858000"/>
            <a:ext cx="685800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Times New Roman"/>
                <a:ea typeface="+mn-ea"/>
                <a:cs typeface="+mn-cs"/>
                <a:hlinkClick r:id="rId4" tooltip="https://epitemnein-epitomic.blogspot.com/2013/03/the-resilience-of-all-conquering-faith.html?m=0"/>
              </a:rPr>
              <a:t>This Photo</a:t>
            </a:r>
            <a:r>
              <a:rPr kumimoji="0" lang="en-US" sz="900" b="0" i="0" u="none" strike="noStrike" kern="1200" cap="none" spc="0" normalizeH="0" baseline="0" noProof="0">
                <a:ln>
                  <a:noFill/>
                </a:ln>
                <a:solidFill>
                  <a:srgbClr val="000000"/>
                </a:solidFill>
                <a:effectLst/>
                <a:uLnTx/>
                <a:uFillTx/>
                <a:latin typeface="Times New Roman"/>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Times New Roman"/>
                <a:ea typeface="+mn-ea"/>
                <a:cs typeface="+mn-cs"/>
                <a:hlinkClick r:id="rId5" tooltip="https://creativecommons.org/licenses/by-nc-nd/3.0/"/>
              </a:rPr>
              <a:t>CC BY-NC-ND</a:t>
            </a:r>
            <a:endParaRPr kumimoji="0" lang="en-US" sz="9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403800999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Salvation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31030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60090097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Soteriology: God’s Rescue Program</a:t>
            </a:r>
            <a:r>
              <a:rPr kumimoji="0" lang="en-SG" sz="3200" b="0"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Inheritance of the Believer</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7" name="Rectangle 2">
            <a:extLst>
              <a:ext uri="{FF2B5EF4-FFF2-40B4-BE49-F238E27FC236}">
                <a16:creationId xmlns:a16="http://schemas.microsoft.com/office/drawing/2014/main" id="{FBCFA1EE-A9A5-844B-A6BA-518C00F2939C}"/>
              </a:ext>
            </a:extLst>
          </p:cNvPr>
          <p:cNvSpPr txBox="1">
            <a:spLocks noChangeArrowheads="1"/>
          </p:cNvSpPr>
          <p:nvPr/>
        </p:nvSpPr>
        <p:spPr bwMode="auto">
          <a:xfrm>
            <a:off x="14749" y="1301882"/>
            <a:ext cx="9120187" cy="1011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New Testament Summary</a:t>
            </a:r>
          </a:p>
        </p:txBody>
      </p:sp>
      <p:sp>
        <p:nvSpPr>
          <p:cNvPr id="2" name="Rectangle 2">
            <a:extLst>
              <a:ext uri="{FF2B5EF4-FFF2-40B4-BE49-F238E27FC236}">
                <a16:creationId xmlns:a16="http://schemas.microsoft.com/office/drawing/2014/main" id="{AA3D29DF-2E84-E2C3-CCD6-6FA4774271C3}"/>
              </a:ext>
            </a:extLst>
          </p:cNvPr>
          <p:cNvSpPr txBox="1">
            <a:spLocks noChangeArrowheads="1"/>
          </p:cNvSpPr>
          <p:nvPr/>
        </p:nvSpPr>
        <p:spPr bwMode="auto">
          <a:xfrm>
            <a:off x="30201" y="1961847"/>
            <a:ext cx="9120187" cy="1011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Message 2 of 4</a:t>
            </a:r>
          </a:p>
        </p:txBody>
      </p:sp>
    </p:spTree>
    <p:extLst>
      <p:ext uri="{BB962C8B-B14F-4D97-AF65-F5344CB8AC3E}">
        <p14:creationId xmlns:p14="http://schemas.microsoft.com/office/powerpoint/2010/main" val="3562327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hy persistence is the passport to personal change.. | Lifestyle for Change">
            <a:extLst>
              <a:ext uri="{FF2B5EF4-FFF2-40B4-BE49-F238E27FC236}">
                <a16:creationId xmlns:a16="http://schemas.microsoft.com/office/drawing/2014/main" id="{746F5E7C-3935-6841-A6D2-BB53AC332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937"/>
            <a:ext cx="9144000" cy="60896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751" y="5589639"/>
            <a:ext cx="9144000" cy="1219424"/>
          </a:xfrm>
          <a:solidFill>
            <a:schemeClr val="tx1"/>
          </a:solidFill>
          <a:effectLst/>
        </p:spPr>
        <p:txBody>
          <a:bodyPr anchor="ctr"/>
          <a:lstStyle/>
          <a:p>
            <a:pPr>
              <a:defRPr/>
            </a:pPr>
            <a:r>
              <a:rPr lang="en-US" altLang="ja-JP" sz="4000" b="1" dirty="0">
                <a:effectLst>
                  <a:glow rad="228600">
                    <a:schemeClr val="accent4">
                      <a:satMod val="175000"/>
                    </a:schemeClr>
                  </a:glow>
                </a:effectLst>
                <a:latin typeface="Arial" charset="0"/>
                <a:ea typeface="ＭＳ Ｐゴシック" charset="0"/>
              </a:rPr>
              <a:t>Will each genuine Christian persevere in faithfulness at death?</a:t>
            </a:r>
            <a:endParaRPr lang="en-US" sz="4000" b="1" dirty="0">
              <a:effectLst>
                <a:glow rad="228600">
                  <a:schemeClr val="accent4">
                    <a:satMod val="1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4776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5474"/>
            <a:ext cx="9144000" cy="685800"/>
          </a:xfrm>
          <a:solidFill>
            <a:srgbClr val="000000"/>
          </a:solidFill>
        </p:spPr>
        <p:txBody>
          <a:bodyPr/>
          <a:lstStyle/>
          <a:p>
            <a:r>
              <a:rPr lang="en-US">
                <a:solidFill>
                  <a:srgbClr val="EAEAEA"/>
                </a:solidFill>
                <a:latin typeface="Arial" charset="0"/>
                <a:ea typeface="ＭＳ Ｐゴシック" charset="0"/>
                <a:cs typeface="ＭＳ Ｐゴシック" charset="0"/>
              </a:rPr>
              <a:t>Distinguishing Terms</a:t>
            </a:r>
          </a:p>
        </p:txBody>
      </p:sp>
      <p:graphicFrame>
        <p:nvGraphicFramePr>
          <p:cNvPr id="72825" name="Group 121"/>
          <p:cNvGraphicFramePr>
            <a:graphicFrameLocks noGrp="1"/>
          </p:cNvGraphicFramePr>
          <p:nvPr/>
        </p:nvGraphicFramePr>
        <p:xfrm>
          <a:off x="-178419" y="646770"/>
          <a:ext cx="9322420" cy="6211228"/>
        </p:xfrm>
        <a:graphic>
          <a:graphicData uri="http://schemas.openxmlformats.org/drawingml/2006/table">
            <a:tbl>
              <a:tblPr/>
              <a:tblGrid>
                <a:gridCol w="1842477">
                  <a:extLst>
                    <a:ext uri="{9D8B030D-6E8A-4147-A177-3AD203B41FA5}">
                      <a16:colId xmlns:a16="http://schemas.microsoft.com/office/drawing/2014/main" val="20000"/>
                    </a:ext>
                  </a:extLst>
                </a:gridCol>
                <a:gridCol w="3537559">
                  <a:extLst>
                    <a:ext uri="{9D8B030D-6E8A-4147-A177-3AD203B41FA5}">
                      <a16:colId xmlns:a16="http://schemas.microsoft.com/office/drawing/2014/main" val="20001"/>
                    </a:ext>
                  </a:extLst>
                </a:gridCol>
                <a:gridCol w="3942384">
                  <a:extLst>
                    <a:ext uri="{9D8B030D-6E8A-4147-A177-3AD203B41FA5}">
                      <a16:colId xmlns:a16="http://schemas.microsoft.com/office/drawing/2014/main" val="20002"/>
                    </a:ext>
                  </a:extLst>
                </a:gridCol>
              </a:tblGrid>
              <a:tr h="107873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Eternal Security</a:t>
                      </a: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Assurance of Salvation</a:t>
                      </a: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14016">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Basic Meaning</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Being saved from the penalty of sin forever (once saved, always saved)</a:t>
                      </a:r>
                    </a:p>
                    <a:p>
                      <a:pPr algn="l">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u="sng" dirty="0">
                          <a:effectLst/>
                          <a:latin typeface="Arial"/>
                          <a:ea typeface="Times New Roman"/>
                          <a:cs typeface="Arial"/>
                        </a:rPr>
                        <a:t>Knowing</a:t>
                      </a:r>
                      <a:r>
                        <a:rPr lang="en-US" sz="2400" b="1" dirty="0">
                          <a:effectLst/>
                          <a:latin typeface="Arial"/>
                          <a:ea typeface="Times New Roman"/>
                          <a:cs typeface="Arial"/>
                        </a:rPr>
                        <a:t> that we are saved from the penalty </a:t>
                      </a:r>
                      <a:br>
                        <a:rPr lang="en-US" sz="2400" b="1" dirty="0">
                          <a:effectLst/>
                          <a:latin typeface="Arial"/>
                          <a:ea typeface="Times New Roman"/>
                          <a:cs typeface="Arial"/>
                        </a:rPr>
                      </a:br>
                      <a:r>
                        <a:rPr lang="en-US" sz="2400" b="1" dirty="0">
                          <a:effectLst/>
                          <a:latin typeface="Arial"/>
                          <a:ea typeface="Times New Roman"/>
                          <a:cs typeface="Arial"/>
                        </a:rPr>
                        <a:t>of sin forever</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18477">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Definition</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“The work of God which guarantees that the gift of salvation, once received, is forever and cannot be lost” (Ryrie, </a:t>
                      </a:r>
                      <a:r>
                        <a:rPr lang="en-US" sz="2400" b="1" i="1" dirty="0">
                          <a:effectLst/>
                          <a:latin typeface="Arial"/>
                          <a:ea typeface="Times New Roman"/>
                          <a:cs typeface="Arial"/>
                        </a:rPr>
                        <a:t>Basic Theology</a:t>
                      </a:r>
                      <a:r>
                        <a:rPr lang="en-US" sz="2400" b="1" dirty="0">
                          <a:effectLst/>
                          <a:latin typeface="Arial"/>
                          <a:ea typeface="Times New Roman"/>
                          <a:cs typeface="Arial"/>
                        </a:rPr>
                        <a:t>, 328)</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“The realization of the truth of eternal </a:t>
                      </a:r>
                      <a:r>
                        <a:rPr lang="en-US" sz="2400" b="1">
                          <a:effectLst/>
                          <a:latin typeface="Arial"/>
                          <a:ea typeface="Times New Roman"/>
                          <a:cs typeface="Arial"/>
                        </a:rPr>
                        <a:t>security </a:t>
                      </a:r>
                      <a:br>
                        <a:rPr lang="en-US" sz="2400" b="1">
                          <a:effectLst/>
                          <a:latin typeface="Arial"/>
                          <a:ea typeface="Times New Roman"/>
                          <a:cs typeface="Arial"/>
                        </a:rPr>
                      </a:br>
                      <a:r>
                        <a:rPr lang="en-US" sz="2400" b="1">
                          <a:effectLst/>
                          <a:latin typeface="Arial"/>
                          <a:ea typeface="Times New Roman"/>
                          <a:cs typeface="Arial"/>
                        </a:rPr>
                        <a:t>or </a:t>
                      </a:r>
                      <a:r>
                        <a:rPr lang="en-US" sz="2400" b="1" dirty="0">
                          <a:effectLst/>
                          <a:latin typeface="Arial"/>
                          <a:ea typeface="Times New Roman"/>
                          <a:cs typeface="Arial"/>
                        </a:rPr>
                        <a:t>perseverance” (Ryrie, </a:t>
                      </a:r>
                      <a:r>
                        <a:rPr lang="en-US" sz="2400" b="1" i="1" dirty="0">
                          <a:effectLst/>
                          <a:latin typeface="Arial"/>
                          <a:ea typeface="Times New Roman"/>
                          <a:cs typeface="Arial"/>
                        </a:rPr>
                        <a:t>Basic Theology</a:t>
                      </a:r>
                      <a:r>
                        <a:rPr lang="en-US" sz="2400" b="1" dirty="0">
                          <a:effectLst/>
                          <a:latin typeface="Arial"/>
                          <a:ea typeface="Times New Roman"/>
                          <a:cs typeface="Arial"/>
                        </a:rPr>
                        <a:t>, 328)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67</a:t>
            </a:r>
          </a:p>
        </p:txBody>
      </p:sp>
    </p:spTree>
    <p:extLst>
      <p:ext uri="{BB962C8B-B14F-4D97-AF65-F5344CB8AC3E}">
        <p14:creationId xmlns:p14="http://schemas.microsoft.com/office/powerpoint/2010/main" val="282629957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OMSSO0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9125"/>
            <a:ext cx="9144000" cy="570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5" name="Rectangle 3"/>
          <p:cNvSpPr>
            <a:spLocks noGrp="1" noChangeArrowheads="1"/>
          </p:cNvSpPr>
          <p:nvPr>
            <p:ph type="title" idx="4294967295"/>
          </p:nvPr>
        </p:nvSpPr>
        <p:spPr>
          <a:xfrm>
            <a:off x="0" y="-76200"/>
            <a:ext cx="9144000" cy="685800"/>
          </a:xfrm>
          <a:solidFill>
            <a:schemeClr val="tx1"/>
          </a:solidFill>
          <a:effectLst>
            <a:outerShdw blurRad="63500" dist="107763" dir="2700000" algn="ctr" rotWithShape="0">
              <a:srgbClr val="000000">
                <a:alpha val="74998"/>
              </a:srgbClr>
            </a:outerShdw>
          </a:effectLst>
        </p:spPr>
        <p:txBody>
          <a:bodyPr/>
          <a:lstStyle/>
          <a:p>
            <a:pPr>
              <a:defRPr/>
            </a:pPr>
            <a:r>
              <a:rPr lang="en-US" sz="3600" dirty="0">
                <a:latin typeface="Arial" charset="0"/>
                <a:cs typeface="ＭＳ Ｐゴシック" charset="0"/>
              </a:rPr>
              <a:t>Egyptians Ruthlessly Oppressed Israel</a:t>
            </a:r>
            <a:endParaRPr lang="en-US" sz="4000" dirty="0">
              <a:latin typeface="Arial" charset="0"/>
              <a:cs typeface="ＭＳ Ｐゴシック" charset="0"/>
            </a:endParaRPr>
          </a:p>
        </p:txBody>
      </p:sp>
    </p:spTree>
    <p:extLst>
      <p:ext uri="{BB962C8B-B14F-4D97-AF65-F5344CB8AC3E}">
        <p14:creationId xmlns:p14="http://schemas.microsoft.com/office/powerpoint/2010/main" val="38893095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54"/>
            <a:ext cx="9144000" cy="685800"/>
          </a:xfrm>
          <a:solidFill>
            <a:srgbClr val="000000"/>
          </a:solidFill>
        </p:spPr>
        <p:txBody>
          <a:bodyPr/>
          <a:lstStyle/>
          <a:p>
            <a:r>
              <a:rPr lang="en-US">
                <a:solidFill>
                  <a:srgbClr val="EAEAEA"/>
                </a:solidFill>
                <a:latin typeface="Arial" charset="0"/>
                <a:ea typeface="ＭＳ Ｐゴシック" charset="0"/>
                <a:cs typeface="ＭＳ Ｐゴシック" charset="0"/>
              </a:rPr>
              <a:t>Distinguishing Terms</a:t>
            </a:r>
          </a:p>
        </p:txBody>
      </p:sp>
      <p:graphicFrame>
        <p:nvGraphicFramePr>
          <p:cNvPr id="72825" name="Group 121"/>
          <p:cNvGraphicFramePr>
            <a:graphicFrameLocks noGrp="1"/>
          </p:cNvGraphicFramePr>
          <p:nvPr/>
        </p:nvGraphicFramePr>
        <p:xfrm>
          <a:off x="-1" y="618331"/>
          <a:ext cx="9144000" cy="6458233"/>
        </p:xfrm>
        <a:graphic>
          <a:graphicData uri="http://schemas.openxmlformats.org/drawingml/2006/table">
            <a:tbl>
              <a:tblPr/>
              <a:tblGrid>
                <a:gridCol w="2240946">
                  <a:extLst>
                    <a:ext uri="{9D8B030D-6E8A-4147-A177-3AD203B41FA5}">
                      <a16:colId xmlns:a16="http://schemas.microsoft.com/office/drawing/2014/main" val="20000"/>
                    </a:ext>
                  </a:extLst>
                </a:gridCol>
                <a:gridCol w="3036366">
                  <a:extLst>
                    <a:ext uri="{9D8B030D-6E8A-4147-A177-3AD203B41FA5}">
                      <a16:colId xmlns:a16="http://schemas.microsoft.com/office/drawing/2014/main" val="20001"/>
                    </a:ext>
                  </a:extLst>
                </a:gridCol>
                <a:gridCol w="3866688">
                  <a:extLst>
                    <a:ext uri="{9D8B030D-6E8A-4147-A177-3AD203B41FA5}">
                      <a16:colId xmlns:a16="http://schemas.microsoft.com/office/drawing/2014/main" val="20002"/>
                    </a:ext>
                  </a:extLst>
                </a:gridCol>
              </a:tblGrid>
              <a:tr h="76462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Eternal Security</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Assurance of Salvation</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750806">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Spirit’s Ministry</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Sealing (Eph 1:13-14)</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Assuring (Rom 8:15-17)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0806">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Believer’s…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Position as child of God (Rom 8:16b)</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Practice or confidence (Rom 8:16a)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50806">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Recipients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a:effectLst/>
                          <a:latin typeface="Arial"/>
                          <a:ea typeface="Times New Roman"/>
                          <a:cs typeface="Arial"/>
                        </a:rPr>
                        <a:t>All Christians possess</a:t>
                      </a:r>
                      <a:endParaRPr lang="en-US" sz="28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Some Christians doubt</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501612">
                <a:tc>
                  <a:txBody>
                    <a:bodyPr/>
                    <a:lstStyle/>
                    <a:p>
                      <a:pPr algn="ctr">
                        <a:spcAft>
                          <a:spcPts val="0"/>
                        </a:spcAft>
                        <a:tabLst>
                          <a:tab pos="736600" algn="l"/>
                          <a:tab pos="1536700" algn="l"/>
                          <a:tab pos="4114800" algn="l"/>
                          <a:tab pos="5143500" algn="l"/>
                        </a:tabLst>
                      </a:pPr>
                      <a:r>
                        <a:rPr lang="en-US" sz="2400" b="1">
                          <a:effectLst/>
                          <a:latin typeface="Arial"/>
                          <a:ea typeface="Times New Roman"/>
                          <a:cs typeface="Arial"/>
                        </a:rPr>
                        <a:t>Permanence</a:t>
                      </a:r>
                      <a:endParaRPr lang="en-US" sz="2800" b="1">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Can’t be lost (John 6:39-40; 10:27-29; Rom 8:30, 38-39; Heb 7:25)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a:effectLst/>
                          <a:latin typeface="Arial"/>
                          <a:ea typeface="Times New Roman"/>
                          <a:cs typeface="Arial"/>
                        </a:rPr>
                        <a:t>Can be lost (for this reason John wrote 1 John 5:11-13)</a:t>
                      </a:r>
                      <a:endParaRPr lang="en-US" sz="28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39582">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Songs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“I Know Whom I Have Believed”</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“In Christ Alone” </a:t>
                      </a:r>
                    </a:p>
                    <a:p>
                      <a:pPr algn="l">
                        <a:spcAft>
                          <a:spcPts val="0"/>
                        </a:spcAft>
                        <a:tabLst>
                          <a:tab pos="736600" algn="l"/>
                          <a:tab pos="1536700" algn="l"/>
                          <a:tab pos="4114800" algn="l"/>
                          <a:tab pos="5143500" algn="l"/>
                        </a:tabLst>
                      </a:pPr>
                      <a:r>
                        <a:rPr lang="en-US" sz="2400" b="1" dirty="0">
                          <a:effectLst/>
                          <a:latin typeface="Arial"/>
                          <a:ea typeface="Times New Roman"/>
                          <a:cs typeface="Arial"/>
                        </a:rPr>
                        <a:t>“The Solid Rock”</a:t>
                      </a:r>
                    </a:p>
                    <a:p>
                      <a:pPr algn="l">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“Blessed Assurance” </a:t>
                      </a:r>
                    </a:p>
                    <a:p>
                      <a:pPr algn="l">
                        <a:spcAft>
                          <a:spcPts val="0"/>
                        </a:spcAft>
                        <a:tabLst>
                          <a:tab pos="736600" algn="l"/>
                          <a:tab pos="1536700" algn="l"/>
                          <a:tab pos="4114800" algn="l"/>
                          <a:tab pos="5143500" algn="l"/>
                        </a:tabLst>
                      </a:pPr>
                      <a:r>
                        <a:rPr lang="en-US" sz="2400" b="1" dirty="0">
                          <a:effectLst/>
                          <a:latin typeface="Arial"/>
                          <a:ea typeface="Times New Roman"/>
                          <a:cs typeface="Arial"/>
                        </a:rPr>
                        <a:t>“Now I Belong to Jesus”</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rPr>
              <a:t>67</a:t>
            </a:r>
          </a:p>
        </p:txBody>
      </p:sp>
    </p:spTree>
    <p:extLst>
      <p:ext uri="{BB962C8B-B14F-4D97-AF65-F5344CB8AC3E}">
        <p14:creationId xmlns:p14="http://schemas.microsoft.com/office/powerpoint/2010/main" val="131078847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572342"/>
            <a:ext cx="2057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No</a:t>
            </a:r>
          </a:p>
        </p:txBody>
      </p:sp>
      <p:sp>
        <p:nvSpPr>
          <p:cNvPr id="41990" name="Text Box 1030"/>
          <p:cNvSpPr txBox="1">
            <a:spLocks noChangeArrowheads="1"/>
          </p:cNvSpPr>
          <p:nvPr/>
        </p:nvSpPr>
        <p:spPr bwMode="auto">
          <a:xfrm>
            <a:off x="675935" y="1599729"/>
            <a:ext cx="15794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Yes</a:t>
            </a:r>
          </a:p>
        </p:txBody>
      </p:sp>
      <p:sp>
        <p:nvSpPr>
          <p:cNvPr id="41991" name="Text Box 1031"/>
          <p:cNvSpPr txBox="1">
            <a:spLocks noChangeArrowheads="1"/>
          </p:cNvSpPr>
          <p:nvPr/>
        </p:nvSpPr>
        <p:spPr bwMode="auto">
          <a:xfrm>
            <a:off x="0" y="2786830"/>
            <a:ext cx="293969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Reformed</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2" name="Text Box 1032"/>
          <p:cNvSpPr txBox="1">
            <a:spLocks noChangeArrowheads="1"/>
          </p:cNvSpPr>
          <p:nvPr/>
        </p:nvSpPr>
        <p:spPr bwMode="auto">
          <a:xfrm>
            <a:off x="65486" y="4035962"/>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Apostasy </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Cannot Happen</a:t>
            </a:r>
          </a:p>
        </p:txBody>
      </p:sp>
      <p:sp>
        <p:nvSpPr>
          <p:cNvPr id="153616" name="Text Box 1041"/>
          <p:cNvSpPr txBox="1">
            <a:spLocks noChangeArrowheads="1"/>
          </p:cNvSpPr>
          <p:nvPr/>
        </p:nvSpPr>
        <p:spPr bwMode="auto">
          <a:xfrm>
            <a:off x="8281406" y="76200"/>
            <a:ext cx="7836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274j</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7" name="Down Arrow 16"/>
          <p:cNvSpPr/>
          <p:nvPr/>
        </p:nvSpPr>
        <p:spPr bwMode="auto">
          <a:xfrm>
            <a:off x="1364944" y="214713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18" name="Down Arrow 17"/>
          <p:cNvSpPr/>
          <p:nvPr/>
        </p:nvSpPr>
        <p:spPr bwMode="auto">
          <a:xfrm rot="4058125">
            <a:off x="2666991" y="513785"/>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19" name="Down Arrow 18"/>
          <p:cNvSpPr/>
          <p:nvPr/>
        </p:nvSpPr>
        <p:spPr bwMode="auto">
          <a:xfrm rot="17541860">
            <a:off x="4303257" y="49156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0" name="Down Arrow 19"/>
          <p:cNvSpPr/>
          <p:nvPr/>
        </p:nvSpPr>
        <p:spPr bwMode="auto">
          <a:xfrm>
            <a:off x="1364944"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1" name="Text Box 1032"/>
          <p:cNvSpPr txBox="1">
            <a:spLocks noChangeArrowheads="1"/>
          </p:cNvSpPr>
          <p:nvPr/>
        </p:nvSpPr>
        <p:spPr bwMode="auto">
          <a:xfrm>
            <a:off x="77466" y="5929829"/>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Eternal Security but No Assurance</a:t>
            </a:r>
          </a:p>
        </p:txBody>
      </p:sp>
      <p:sp>
        <p:nvSpPr>
          <p:cNvPr id="22" name="Down Arrow 21"/>
          <p:cNvSpPr/>
          <p:nvPr/>
        </p:nvSpPr>
        <p:spPr bwMode="auto">
          <a:xfrm>
            <a:off x="1364944" y="525527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3" name="Text Box 1031"/>
          <p:cNvSpPr txBox="1">
            <a:spLocks noChangeArrowheads="1"/>
          </p:cNvSpPr>
          <p:nvPr/>
        </p:nvSpPr>
        <p:spPr bwMode="auto">
          <a:xfrm>
            <a:off x="6001424" y="2755932"/>
            <a:ext cx="31425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Arminian</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4" name="Text Box 1032"/>
          <p:cNvSpPr txBox="1">
            <a:spLocks noChangeArrowheads="1"/>
          </p:cNvSpPr>
          <p:nvPr/>
        </p:nvSpPr>
        <p:spPr bwMode="auto">
          <a:xfrm>
            <a:off x="6254797" y="4005064"/>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Apostasy Leads to Loss of Salvation</a:t>
            </a:r>
          </a:p>
        </p:txBody>
      </p:sp>
      <p:sp>
        <p:nvSpPr>
          <p:cNvPr id="25" name="Down Arrow 24"/>
          <p:cNvSpPr/>
          <p:nvPr/>
        </p:nvSpPr>
        <p:spPr bwMode="auto">
          <a:xfrm rot="17773393">
            <a:off x="6410491" y="175212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6" name="Down Arrow 25"/>
          <p:cNvSpPr/>
          <p:nvPr/>
        </p:nvSpPr>
        <p:spPr bwMode="auto">
          <a:xfrm>
            <a:off x="7554255"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7" name="Text Box 1032"/>
          <p:cNvSpPr txBox="1">
            <a:spLocks noChangeArrowheads="1"/>
          </p:cNvSpPr>
          <p:nvPr/>
        </p:nvSpPr>
        <p:spPr bwMode="auto">
          <a:xfrm>
            <a:off x="5921713" y="5929829"/>
            <a:ext cx="323426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No Eternal Security and No Assurance</a:t>
            </a:r>
          </a:p>
        </p:txBody>
      </p:sp>
      <p:sp>
        <p:nvSpPr>
          <p:cNvPr id="28" name="Down Arrow 27"/>
          <p:cNvSpPr/>
          <p:nvPr/>
        </p:nvSpPr>
        <p:spPr bwMode="auto">
          <a:xfrm>
            <a:off x="7554255" y="525527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9" name="Text Box 1031"/>
          <p:cNvSpPr txBox="1">
            <a:spLocks noChangeArrowheads="1"/>
          </p:cNvSpPr>
          <p:nvPr/>
        </p:nvSpPr>
        <p:spPr bwMode="auto">
          <a:xfrm>
            <a:off x="2855830" y="2779896"/>
            <a:ext cx="32500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Partakers</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0" name="Text Box 1032"/>
          <p:cNvSpPr txBox="1">
            <a:spLocks noChangeArrowheads="1"/>
          </p:cNvSpPr>
          <p:nvPr/>
        </p:nvSpPr>
        <p:spPr bwMode="auto">
          <a:xfrm>
            <a:off x="3036252" y="4029028"/>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Apostasy Leads to Loss of Rewards</a:t>
            </a:r>
          </a:p>
        </p:txBody>
      </p:sp>
      <p:sp>
        <p:nvSpPr>
          <p:cNvPr id="31" name="Down Arrow 30"/>
          <p:cNvSpPr/>
          <p:nvPr/>
        </p:nvSpPr>
        <p:spPr bwMode="auto">
          <a:xfrm rot="3279538">
            <a:off x="4951922" y="179656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32" name="Down Arrow 31"/>
          <p:cNvSpPr/>
          <p:nvPr/>
        </p:nvSpPr>
        <p:spPr bwMode="auto">
          <a:xfrm>
            <a:off x="4335710"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33" name="Text Box 1032"/>
          <p:cNvSpPr txBox="1">
            <a:spLocks noChangeArrowheads="1"/>
          </p:cNvSpPr>
          <p:nvPr/>
        </p:nvSpPr>
        <p:spPr bwMode="auto">
          <a:xfrm>
            <a:off x="2933525" y="5929829"/>
            <a:ext cx="309465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Eternal Security </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and Assurance</a:t>
            </a:r>
          </a:p>
        </p:txBody>
      </p:sp>
      <p:sp>
        <p:nvSpPr>
          <p:cNvPr id="34" name="Down Arrow 33"/>
          <p:cNvSpPr/>
          <p:nvPr/>
        </p:nvSpPr>
        <p:spPr bwMode="auto">
          <a:xfrm>
            <a:off x="4335710" y="525527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153615" name="Rectangle 1040"/>
          <p:cNvSpPr>
            <a:spLocks noGrp="1" noChangeArrowheads="1"/>
          </p:cNvSpPr>
          <p:nvPr>
            <p:ph type="title" idx="4294967295"/>
          </p:nvPr>
        </p:nvSpPr>
        <p:spPr>
          <a:xfrm>
            <a:off x="0" y="-13209"/>
            <a:ext cx="8209328" cy="1077218"/>
          </a:xfrm>
          <a:solidFill>
            <a:schemeClr val="tx1"/>
          </a:solidFill>
        </p:spPr>
        <p:txBody>
          <a:bodyPr wrap="square" anchor="t">
            <a:spAutoFit/>
          </a:bodyPr>
          <a:lstStyle/>
          <a:p>
            <a:pPr>
              <a:spcBef>
                <a:spcPct val="50000"/>
              </a:spcBef>
            </a:pPr>
            <a:r>
              <a:rPr lang="en-US" altLang="ja-JP" sz="3200" b="1" dirty="0">
                <a:solidFill>
                  <a:schemeClr val="bg1"/>
                </a:solidFill>
                <a:effectLst>
                  <a:outerShdw blurRad="50800" dist="63500" dir="2700000" algn="tl" rotWithShape="0">
                    <a:srgbClr val="000000"/>
                  </a:outerShdw>
                </a:effectLst>
                <a:latin typeface="Arial" charset="0"/>
                <a:ea typeface="ＭＳ Ｐゴシック" charset="0"/>
              </a:rPr>
              <a:t>Will each genuine Christian persevere </a:t>
            </a:r>
            <a:br>
              <a:rPr lang="en-US" altLang="ja-JP" sz="3200" b="1" dirty="0">
                <a:solidFill>
                  <a:schemeClr val="bg1"/>
                </a:solidFill>
                <a:effectLst>
                  <a:outerShdw blurRad="50800" dist="63500" dir="2700000" algn="tl" rotWithShape="0">
                    <a:srgbClr val="000000"/>
                  </a:outerShdw>
                </a:effectLst>
                <a:latin typeface="Arial" charset="0"/>
                <a:ea typeface="ＭＳ Ｐゴシック" charset="0"/>
              </a:rPr>
            </a:br>
            <a:r>
              <a:rPr lang="en-US" altLang="ja-JP" sz="3200" b="1" dirty="0">
                <a:solidFill>
                  <a:schemeClr val="bg1"/>
                </a:solidFill>
                <a:effectLst>
                  <a:outerShdw blurRad="50800" dist="63500" dir="2700000" algn="tl" rotWithShape="0">
                    <a:srgbClr val="000000"/>
                  </a:outerShdw>
                </a:effectLst>
                <a:latin typeface="Arial" charset="0"/>
                <a:ea typeface="ＭＳ Ｐゴシック" charset="0"/>
              </a:rPr>
              <a:t>in faithfulness at death?</a:t>
            </a:r>
            <a:endParaRPr lang="en-US" sz="3200" b="1" dirty="0">
              <a:solidFill>
                <a:schemeClr val="bg1"/>
              </a:solidFill>
              <a:effectLst>
                <a:outerShdw blurRad="50800" dist="63500" dir="2700000" algn="tl" rotWithShape="0">
                  <a:srgbClr val="000000"/>
                </a:outerShdw>
              </a:effectLst>
              <a:latin typeface="Arial" charset="0"/>
              <a:ea typeface="ＭＳ Ｐゴシック" charset="0"/>
            </a:endParaRPr>
          </a:p>
        </p:txBody>
      </p:sp>
    </p:spTree>
    <p:extLst>
      <p:ext uri="{BB962C8B-B14F-4D97-AF65-F5344CB8AC3E}">
        <p14:creationId xmlns:p14="http://schemas.microsoft.com/office/powerpoint/2010/main" val="25933875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rPr>
              <a:t>Views on Apostasy</a:t>
            </a: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47" name="Text Box 3"/>
          <p:cNvSpPr txBox="1">
            <a:spLocks noChangeArrowheads="1"/>
          </p:cNvSpPr>
          <p:nvPr/>
        </p:nvSpPr>
        <p:spPr bwMode="auto">
          <a:xfrm>
            <a:off x="1215688" y="673500"/>
            <a:ext cx="166934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Reformed</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(Calvinist)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Eternal</a:t>
            </a:r>
            <a:b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Security</a:t>
            </a: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Arminian</a:t>
            </a:r>
            <a:b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(Wesleyan)</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Apostasy leads to loss of salvation</a:t>
            </a: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128"/>
              <a:cs typeface="+mn-cs"/>
            </a:endParaRPr>
          </a:p>
        </p:txBody>
      </p:sp>
      <p:sp>
        <p:nvSpPr>
          <p:cNvPr id="31753" name="Text Box 9"/>
          <p:cNvSpPr txBox="1">
            <a:spLocks noChangeArrowheads="1"/>
          </p:cNvSpPr>
          <p:nvPr/>
        </p:nvSpPr>
        <p:spPr bwMode="auto">
          <a:xfrm>
            <a:off x="3828712" y="1879121"/>
            <a:ext cx="158759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Partakers</a:t>
            </a: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Possible</a:t>
            </a: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Perseverance of believers</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(Apostasy impossible)</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894030"/>
            <a:ext cx="2054667"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leads to loss of rewards</a:t>
            </a: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Security but </a:t>
            </a:r>
            <a:b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no assurance</a:t>
            </a: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No security, no assurance</a:t>
            </a: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Assurance</a:t>
            </a:r>
          </a:p>
        </p:txBody>
      </p:sp>
      <p:grpSp>
        <p:nvGrpSpPr>
          <p:cNvPr id="3" name="Group 2">
            <a:extLst>
              <a:ext uri="{FF2B5EF4-FFF2-40B4-BE49-F238E27FC236}">
                <a16:creationId xmlns:a16="http://schemas.microsoft.com/office/drawing/2014/main" id="{EECEC90A-D94B-CD44-9CA1-D4FB4A495930}"/>
              </a:ext>
            </a:extLst>
          </p:cNvPr>
          <p:cNvGrpSpPr/>
          <p:nvPr/>
        </p:nvGrpSpPr>
        <p:grpSpPr>
          <a:xfrm>
            <a:off x="5276393" y="4364120"/>
            <a:ext cx="3825164" cy="2139670"/>
            <a:chOff x="5276393" y="4364120"/>
            <a:chExt cx="3825164" cy="2139670"/>
          </a:xfrm>
        </p:grpSpPr>
        <p:sp>
          <p:nvSpPr>
            <p:cNvPr id="2" name="Left Arrow 1">
              <a:extLst>
                <a:ext uri="{FF2B5EF4-FFF2-40B4-BE49-F238E27FC236}">
                  <a16:creationId xmlns:a16="http://schemas.microsoft.com/office/drawing/2014/main" id="{C600A507-1B35-4D40-B7DC-C902AFF82A68}"/>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19" name="Left Arrow 18">
              <a:extLst>
                <a:ext uri="{FF2B5EF4-FFF2-40B4-BE49-F238E27FC236}">
                  <a16:creationId xmlns:a16="http://schemas.microsoft.com/office/drawing/2014/main" id="{25B28056-D360-8F49-82F3-16710AB9C44B}"/>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17" name="Text Box 1">
              <a:extLst>
                <a:ext uri="{FF2B5EF4-FFF2-40B4-BE49-F238E27FC236}">
                  <a16:creationId xmlns:a16="http://schemas.microsoft.com/office/drawing/2014/main" id="{B47903E7-C7D4-B447-BBF1-4F7327D6D6D1}"/>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How can we hold both apostasy and assurance?</a:t>
              </a:r>
            </a:p>
          </p:txBody>
        </p:sp>
      </p:grpSp>
      <p:sp>
        <p:nvSpPr>
          <p:cNvPr id="4" name="Text Box 1">
            <a:extLst>
              <a:ext uri="{FF2B5EF4-FFF2-40B4-BE49-F238E27FC236}">
                <a16:creationId xmlns:a16="http://schemas.microsoft.com/office/drawing/2014/main" id="{4CCC75CC-5525-63BD-5B66-11D248C0B7FB}"/>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rPr>
              <a:t>The Bible distinguishes our two inheritances.</a:t>
            </a:r>
          </a:p>
        </p:txBody>
      </p:sp>
    </p:spTree>
    <p:extLst>
      <p:ext uri="{BB962C8B-B14F-4D97-AF65-F5344CB8AC3E}">
        <p14:creationId xmlns:p14="http://schemas.microsoft.com/office/powerpoint/2010/main" val="401380156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decel="100000" fill="hold"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1000" fill="hold"/>
                                        <p:tgtEl>
                                          <p:spTgt spid="31747"/>
                                        </p:tgtEl>
                                        <p:attrNameLst>
                                          <p:attrName>ppt_w</p:attrName>
                                        </p:attrNameLst>
                                      </p:cBhvr>
                                      <p:tavLst>
                                        <p:tav tm="100000">
                                          <p:val>
                                            <p:strVal val="#ppt_w+.3"/>
                                          </p:val>
                                        </p:tav>
                                        <p:tav>
                                          <p:val>
                                            <p:strVal val="#ppt_w"/>
                                          </p:val>
                                        </p:tav>
                                      </p:tavLst>
                                    </p:anim>
                                    <p:anim calcmode="lin" valueType="num">
                                      <p:cBhvr additive="repl">
                                        <p:cTn id="8" dur="1000" fill="hold"/>
                                        <p:tgtEl>
                                          <p:spTgt spid="31747"/>
                                        </p:tgtEl>
                                        <p:attrNameLst>
                                          <p:attrName>ppt_h</p:attrName>
                                        </p:attrNameLst>
                                      </p:cBhvr>
                                      <p:tavLst>
                                        <p:tav tm="100000">
                                          <p:val>
                                            <p:strVal val="#ppt_h"/>
                                          </p:val>
                                        </p:tav>
                                        <p:tav>
                                          <p:val>
                                            <p:strVal val="#ppt_h"/>
                                          </p:val>
                                        </p:tav>
                                      </p:tavLst>
                                    </p:anim>
                                    <p:animEffect transition="in" filter="fade">
                                      <p:cBhvr additive="repl">
                                        <p:cTn id="9" dur="1000"/>
                                        <p:tgtEl>
                                          <p:spTgt spid="31747"/>
                                        </p:tgtEl>
                                      </p:cBhvr>
                                    </p:animEffect>
                                  </p:childTnLst>
                                </p:cTn>
                              </p:par>
                            </p:childTnLst>
                          </p:cTn>
                        </p:par>
                        <p:par>
                          <p:cTn id="10" fill="hold" nodeType="afterGroup">
                            <p:stCondLst>
                              <p:cond delay="1000"/>
                            </p:stCondLst>
                            <p:childTnLst>
                              <p:par>
                                <p:cTn id="11" presetID="50" presetClass="entr" decel="100000" fill="hold" grpId="0" nodeType="afterEffect">
                                  <p:stCondLst>
                                    <p:cond delay="0"/>
                                  </p:stCondLst>
                                  <p:childTnLst>
                                    <p:set>
                                      <p:cBhvr additive="repl">
                                        <p:cTn id="12" dur="1" fill="hold">
                                          <p:stCondLst>
                                            <p:cond delay="0"/>
                                          </p:stCondLst>
                                        </p:cTn>
                                        <p:tgtEl>
                                          <p:spTgt spid="31746"/>
                                        </p:tgtEl>
                                        <p:attrNameLst>
                                          <p:attrName>style.visibility</p:attrName>
                                        </p:attrNameLst>
                                      </p:cBhvr>
                                      <p:to>
                                        <p:strVal val="visible"/>
                                      </p:to>
                                    </p:set>
                                    <p:anim calcmode="lin" valueType="num">
                                      <p:cBhvr additive="repl">
                                        <p:cTn id="13" dur="1000" fill="hold"/>
                                        <p:tgtEl>
                                          <p:spTgt spid="31746"/>
                                        </p:tgtEl>
                                        <p:attrNameLst>
                                          <p:attrName>ppt_w</p:attrName>
                                        </p:attrNameLst>
                                      </p:cBhvr>
                                      <p:tavLst>
                                        <p:tav tm="100000">
                                          <p:val>
                                            <p:strVal val="#ppt_w+.3"/>
                                          </p:val>
                                        </p:tav>
                                        <p:tav>
                                          <p:val>
                                            <p:strVal val="#ppt_w"/>
                                          </p:val>
                                        </p:tav>
                                      </p:tavLst>
                                    </p:anim>
                                    <p:anim calcmode="lin" valueType="num">
                                      <p:cBhvr additive="repl">
                                        <p:cTn id="14" dur="1000" fill="hold"/>
                                        <p:tgtEl>
                                          <p:spTgt spid="31746"/>
                                        </p:tgtEl>
                                        <p:attrNameLst>
                                          <p:attrName>ppt_h</p:attrName>
                                        </p:attrNameLst>
                                      </p:cBhvr>
                                      <p:tavLst>
                                        <p:tav tm="100000">
                                          <p:val>
                                            <p:strVal val="#ppt_h"/>
                                          </p:val>
                                        </p:tav>
                                        <p:tav>
                                          <p:val>
                                            <p:strVal val="#ppt_h"/>
                                          </p:val>
                                        </p:tav>
                                      </p:tavLst>
                                    </p:anim>
                                    <p:animEffect transition="in" filter="fade">
                                      <p:cBhvr additive="repl">
                                        <p:cTn id="15" dur="1000"/>
                                        <p:tgtEl>
                                          <p:spTgt spid="31746"/>
                                        </p:tgtEl>
                                      </p:cBhvr>
                                    </p:animEffect>
                                  </p:childTnLst>
                                </p:cTn>
                              </p:par>
                            </p:childTnLst>
                          </p:cTn>
                        </p:par>
                        <p:par>
                          <p:cTn id="16" fill="hold" nodeType="withGroup">
                            <p:stCondLst>
                              <p:cond delay="2000"/>
                            </p:stCondLst>
                            <p:childTnLst>
                              <p:par>
                                <p:cTn id="17" presetID="50" presetClass="entr" decel="100000" fill="hold" nodeType="afterEffect">
                                  <p:stCondLst>
                                    <p:cond delay="0"/>
                                  </p:stCondLst>
                                  <p:childTnLst>
                                    <p:set>
                                      <p:cBhvr additive="repl">
                                        <p:cTn id="18" dur="1" fill="hold">
                                          <p:stCondLst>
                                            <p:cond delay="0"/>
                                          </p:stCondLst>
                                        </p:cTn>
                                        <p:tgtEl>
                                          <p:spTgt spid="31755"/>
                                        </p:tgtEl>
                                        <p:attrNameLst>
                                          <p:attrName>style.visibility</p:attrName>
                                        </p:attrNameLst>
                                      </p:cBhvr>
                                      <p:to>
                                        <p:strVal val="visible"/>
                                      </p:to>
                                    </p:set>
                                    <p:anim calcmode="lin" valueType="num">
                                      <p:cBhvr additive="repl">
                                        <p:cTn id="19" dur="1000" fill="hold"/>
                                        <p:tgtEl>
                                          <p:spTgt spid="31755"/>
                                        </p:tgtEl>
                                        <p:attrNameLst>
                                          <p:attrName>ppt_w</p:attrName>
                                        </p:attrNameLst>
                                      </p:cBhvr>
                                      <p:tavLst>
                                        <p:tav tm="100000">
                                          <p:val>
                                            <p:strVal val="#ppt_w+.3"/>
                                          </p:val>
                                        </p:tav>
                                        <p:tav>
                                          <p:val>
                                            <p:strVal val="#ppt_w"/>
                                          </p:val>
                                        </p:tav>
                                      </p:tavLst>
                                    </p:anim>
                                    <p:anim calcmode="lin" valueType="num">
                                      <p:cBhvr additive="repl">
                                        <p:cTn id="20" dur="1000" fill="hold"/>
                                        <p:tgtEl>
                                          <p:spTgt spid="31755"/>
                                        </p:tgtEl>
                                        <p:attrNameLst>
                                          <p:attrName>ppt_h</p:attrName>
                                        </p:attrNameLst>
                                      </p:cBhvr>
                                      <p:tavLst>
                                        <p:tav tm="100000">
                                          <p:val>
                                            <p:strVal val="#ppt_h"/>
                                          </p:val>
                                        </p:tav>
                                        <p:tav>
                                          <p:val>
                                            <p:strVal val="#ppt_h"/>
                                          </p:val>
                                        </p:tav>
                                      </p:tavLst>
                                    </p:anim>
                                    <p:animEffect transition="in" filter="fade">
                                      <p:cBhvr additive="repl">
                                        <p:cTn id="21" dur="1000"/>
                                        <p:tgtEl>
                                          <p:spTgt spid="31755"/>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decel="100000" fill="hold" nodeType="clickEffect">
                                  <p:stCondLst>
                                    <p:cond delay="0"/>
                                  </p:stCondLst>
                                  <p:childTnLst>
                                    <p:set>
                                      <p:cBhvr additive="repl">
                                        <p:cTn id="25" dur="1" fill="hold">
                                          <p:stCondLst>
                                            <p:cond delay="0"/>
                                          </p:stCondLst>
                                        </p:cTn>
                                        <p:tgtEl>
                                          <p:spTgt spid="14"/>
                                        </p:tgtEl>
                                        <p:attrNameLst>
                                          <p:attrName>style.visibility</p:attrName>
                                        </p:attrNameLst>
                                      </p:cBhvr>
                                      <p:to>
                                        <p:strVal val="visible"/>
                                      </p:to>
                                    </p:set>
                                    <p:anim calcmode="lin" valueType="num">
                                      <p:cBhvr additive="repl">
                                        <p:cTn id="26" dur="1000" fill="hold"/>
                                        <p:tgtEl>
                                          <p:spTgt spid="14"/>
                                        </p:tgtEl>
                                        <p:attrNameLst>
                                          <p:attrName>ppt_w</p:attrName>
                                        </p:attrNameLst>
                                      </p:cBhvr>
                                      <p:tavLst>
                                        <p:tav tm="100000">
                                          <p:val>
                                            <p:strVal val="#ppt_w+.3"/>
                                          </p:val>
                                        </p:tav>
                                        <p:tav>
                                          <p:val>
                                            <p:strVal val="#ppt_w"/>
                                          </p:val>
                                        </p:tav>
                                      </p:tavLst>
                                    </p:anim>
                                    <p:anim calcmode="lin" valueType="num">
                                      <p:cBhvr additive="repl">
                                        <p:cTn id="27" dur="1000" fill="hold"/>
                                        <p:tgtEl>
                                          <p:spTgt spid="14"/>
                                        </p:tgtEl>
                                        <p:attrNameLst>
                                          <p:attrName>ppt_h</p:attrName>
                                        </p:attrNameLst>
                                      </p:cBhvr>
                                      <p:tavLst>
                                        <p:tav tm="100000">
                                          <p:val>
                                            <p:strVal val="#ppt_h"/>
                                          </p:val>
                                        </p:tav>
                                        <p:tav>
                                          <p:val>
                                            <p:strVal val="#ppt_h"/>
                                          </p:val>
                                        </p:tav>
                                      </p:tavLst>
                                    </p:anim>
                                    <p:animEffect transition="in" filter="fade">
                                      <p:cBhvr additive="repl">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decel="100000" fill="hold" nodeType="clickEffect">
                                  <p:stCondLst>
                                    <p:cond delay="0"/>
                                  </p:stCondLst>
                                  <p:childTnLst>
                                    <p:set>
                                      <p:cBhvr additive="repl">
                                        <p:cTn id="32" dur="1" fill="hold">
                                          <p:stCondLst>
                                            <p:cond delay="0"/>
                                          </p:stCondLst>
                                        </p:cTn>
                                        <p:tgtEl>
                                          <p:spTgt spid="31750"/>
                                        </p:tgtEl>
                                        <p:attrNameLst>
                                          <p:attrName>style.visibility</p:attrName>
                                        </p:attrNameLst>
                                      </p:cBhvr>
                                      <p:to>
                                        <p:strVal val="visible"/>
                                      </p:to>
                                    </p:set>
                                    <p:anim calcmode="lin" valueType="num">
                                      <p:cBhvr additive="repl">
                                        <p:cTn id="33" dur="1000" fill="hold"/>
                                        <p:tgtEl>
                                          <p:spTgt spid="31750"/>
                                        </p:tgtEl>
                                        <p:attrNameLst>
                                          <p:attrName>ppt_w</p:attrName>
                                        </p:attrNameLst>
                                      </p:cBhvr>
                                      <p:tavLst>
                                        <p:tav tm="100000">
                                          <p:val>
                                            <p:strVal val="#ppt_w+.3"/>
                                          </p:val>
                                        </p:tav>
                                        <p:tav>
                                          <p:val>
                                            <p:strVal val="#ppt_w"/>
                                          </p:val>
                                        </p:tav>
                                      </p:tavLst>
                                    </p:anim>
                                    <p:anim calcmode="lin" valueType="num">
                                      <p:cBhvr additive="repl">
                                        <p:cTn id="34" dur="1000" fill="hold"/>
                                        <p:tgtEl>
                                          <p:spTgt spid="31750"/>
                                        </p:tgtEl>
                                        <p:attrNameLst>
                                          <p:attrName>ppt_h</p:attrName>
                                        </p:attrNameLst>
                                      </p:cBhvr>
                                      <p:tavLst>
                                        <p:tav tm="100000">
                                          <p:val>
                                            <p:strVal val="#ppt_h"/>
                                          </p:val>
                                        </p:tav>
                                        <p:tav>
                                          <p:val>
                                            <p:strVal val="#ppt_h"/>
                                          </p:val>
                                        </p:tav>
                                      </p:tavLst>
                                    </p:anim>
                                    <p:animEffect transition="in" filter="fade">
                                      <p:cBhvr additive="repl">
                                        <p:cTn id="35" dur="1000"/>
                                        <p:tgtEl>
                                          <p:spTgt spid="31750"/>
                                        </p:tgtEl>
                                      </p:cBhvr>
                                    </p:animEffect>
                                  </p:childTnLst>
                                </p:cTn>
                              </p:par>
                            </p:childTnLst>
                          </p:cTn>
                        </p:par>
                        <p:par>
                          <p:cTn id="36" fill="hold">
                            <p:stCondLst>
                              <p:cond delay="1000"/>
                            </p:stCondLst>
                            <p:childTnLst>
                              <p:par>
                                <p:cTn id="37" presetID="50" presetClass="entr" decel="100000" fill="hold" grpId="0" nodeType="afterEffect">
                                  <p:stCondLst>
                                    <p:cond delay="0"/>
                                  </p:stCondLst>
                                  <p:childTnLst>
                                    <p:set>
                                      <p:cBhvr additive="repl">
                                        <p:cTn id="38" dur="1" fill="hold">
                                          <p:stCondLst>
                                            <p:cond delay="0"/>
                                          </p:stCondLst>
                                        </p:cTn>
                                        <p:tgtEl>
                                          <p:spTgt spid="31749"/>
                                        </p:tgtEl>
                                        <p:attrNameLst>
                                          <p:attrName>style.visibility</p:attrName>
                                        </p:attrNameLst>
                                      </p:cBhvr>
                                      <p:to>
                                        <p:strVal val="visible"/>
                                      </p:to>
                                    </p:set>
                                    <p:anim calcmode="lin" valueType="num">
                                      <p:cBhvr additive="repl">
                                        <p:cTn id="39" dur="1000" fill="hold"/>
                                        <p:tgtEl>
                                          <p:spTgt spid="31749"/>
                                        </p:tgtEl>
                                        <p:attrNameLst>
                                          <p:attrName>ppt_w</p:attrName>
                                        </p:attrNameLst>
                                      </p:cBhvr>
                                      <p:tavLst>
                                        <p:tav tm="100000">
                                          <p:val>
                                            <p:strVal val="#ppt_w+.3"/>
                                          </p:val>
                                        </p:tav>
                                        <p:tav>
                                          <p:val>
                                            <p:strVal val="#ppt_w"/>
                                          </p:val>
                                        </p:tav>
                                      </p:tavLst>
                                    </p:anim>
                                    <p:anim calcmode="lin" valueType="num">
                                      <p:cBhvr additive="repl">
                                        <p:cTn id="40" dur="1000" fill="hold"/>
                                        <p:tgtEl>
                                          <p:spTgt spid="31749"/>
                                        </p:tgtEl>
                                        <p:attrNameLst>
                                          <p:attrName>ppt_h</p:attrName>
                                        </p:attrNameLst>
                                      </p:cBhvr>
                                      <p:tavLst>
                                        <p:tav tm="100000">
                                          <p:val>
                                            <p:strVal val="#ppt_h"/>
                                          </p:val>
                                        </p:tav>
                                        <p:tav>
                                          <p:val>
                                            <p:strVal val="#ppt_h"/>
                                          </p:val>
                                        </p:tav>
                                      </p:tavLst>
                                    </p:anim>
                                    <p:animEffect transition="in" filter="fade">
                                      <p:cBhvr additive="repl">
                                        <p:cTn id="41" dur="1000"/>
                                        <p:tgtEl>
                                          <p:spTgt spid="31749"/>
                                        </p:tgtEl>
                                      </p:cBhvr>
                                    </p:animEffect>
                                  </p:childTnLst>
                                </p:cTn>
                              </p:par>
                            </p:childTnLst>
                          </p:cTn>
                        </p:par>
                        <p:par>
                          <p:cTn id="42" fill="hold">
                            <p:stCondLst>
                              <p:cond delay="2000"/>
                            </p:stCondLst>
                            <p:childTnLst>
                              <p:par>
                                <p:cTn id="43" presetID="50" presetClass="entr" decel="100000" fill="hold" nodeType="afterEffect">
                                  <p:stCondLst>
                                    <p:cond delay="0"/>
                                  </p:stCondLst>
                                  <p:childTnLst>
                                    <p:set>
                                      <p:cBhvr additive="repl">
                                        <p:cTn id="44" dur="1" fill="hold">
                                          <p:stCondLst>
                                            <p:cond delay="0"/>
                                          </p:stCondLst>
                                        </p:cTn>
                                        <p:tgtEl>
                                          <p:spTgt spid="31751"/>
                                        </p:tgtEl>
                                        <p:attrNameLst>
                                          <p:attrName>style.visibility</p:attrName>
                                        </p:attrNameLst>
                                      </p:cBhvr>
                                      <p:to>
                                        <p:strVal val="visible"/>
                                      </p:to>
                                    </p:set>
                                    <p:anim calcmode="lin" valueType="num">
                                      <p:cBhvr additive="repl">
                                        <p:cTn id="45" dur="1000" fill="hold"/>
                                        <p:tgtEl>
                                          <p:spTgt spid="31751"/>
                                        </p:tgtEl>
                                        <p:attrNameLst>
                                          <p:attrName>ppt_w</p:attrName>
                                        </p:attrNameLst>
                                      </p:cBhvr>
                                      <p:tavLst>
                                        <p:tav tm="100000">
                                          <p:val>
                                            <p:strVal val="#ppt_w+.3"/>
                                          </p:val>
                                        </p:tav>
                                        <p:tav>
                                          <p:val>
                                            <p:strVal val="#ppt_w"/>
                                          </p:val>
                                        </p:tav>
                                      </p:tavLst>
                                    </p:anim>
                                    <p:anim calcmode="lin" valueType="num">
                                      <p:cBhvr additive="repl">
                                        <p:cTn id="46" dur="1000" fill="hold"/>
                                        <p:tgtEl>
                                          <p:spTgt spid="31751"/>
                                        </p:tgtEl>
                                        <p:attrNameLst>
                                          <p:attrName>ppt_h</p:attrName>
                                        </p:attrNameLst>
                                      </p:cBhvr>
                                      <p:tavLst>
                                        <p:tav tm="100000">
                                          <p:val>
                                            <p:strVal val="#ppt_h"/>
                                          </p:val>
                                        </p:tav>
                                        <p:tav>
                                          <p:val>
                                            <p:strVal val="#ppt_h"/>
                                          </p:val>
                                        </p:tav>
                                      </p:tavLst>
                                    </p:anim>
                                    <p:animEffect transition="in" filter="fade">
                                      <p:cBhvr additive="repl">
                                        <p:cTn id="47" dur="1000"/>
                                        <p:tgtEl>
                                          <p:spTgt spid="31751"/>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decel="100000" fill="hold" nodeType="clickEffect">
                                  <p:stCondLst>
                                    <p:cond delay="0"/>
                                  </p:stCondLst>
                                  <p:childTnLst>
                                    <p:set>
                                      <p:cBhvr additive="repl">
                                        <p:cTn id="51" dur="1" fill="hold">
                                          <p:stCondLst>
                                            <p:cond delay="0"/>
                                          </p:stCondLst>
                                        </p:cTn>
                                        <p:tgtEl>
                                          <p:spTgt spid="15"/>
                                        </p:tgtEl>
                                        <p:attrNameLst>
                                          <p:attrName>style.visibility</p:attrName>
                                        </p:attrNameLst>
                                      </p:cBhvr>
                                      <p:to>
                                        <p:strVal val="visible"/>
                                      </p:to>
                                    </p:set>
                                    <p:anim calcmode="lin" valueType="num">
                                      <p:cBhvr additive="repl">
                                        <p:cTn id="52" dur="1000" fill="hold"/>
                                        <p:tgtEl>
                                          <p:spTgt spid="15"/>
                                        </p:tgtEl>
                                        <p:attrNameLst>
                                          <p:attrName>ppt_w</p:attrName>
                                        </p:attrNameLst>
                                      </p:cBhvr>
                                      <p:tavLst>
                                        <p:tav tm="100000">
                                          <p:val>
                                            <p:strVal val="#ppt_w+.3"/>
                                          </p:val>
                                        </p:tav>
                                        <p:tav>
                                          <p:val>
                                            <p:strVal val="#ppt_w"/>
                                          </p:val>
                                        </p:tav>
                                      </p:tavLst>
                                    </p:anim>
                                    <p:anim calcmode="lin" valueType="num">
                                      <p:cBhvr additive="repl">
                                        <p:cTn id="53" dur="1000" fill="hold"/>
                                        <p:tgtEl>
                                          <p:spTgt spid="15"/>
                                        </p:tgtEl>
                                        <p:attrNameLst>
                                          <p:attrName>ppt_h</p:attrName>
                                        </p:attrNameLst>
                                      </p:cBhvr>
                                      <p:tavLst>
                                        <p:tav tm="100000">
                                          <p:val>
                                            <p:strVal val="#ppt_h"/>
                                          </p:val>
                                        </p:tav>
                                        <p:tav>
                                          <p:val>
                                            <p:strVal val="#ppt_h"/>
                                          </p:val>
                                        </p:tav>
                                      </p:tavLst>
                                    </p:anim>
                                    <p:animEffect transition="in" filter="fade">
                                      <p:cBhvr additive="repl">
                                        <p:cTn id="54" dur="1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decel="100000" fill="hold" nodeType="clickEffect">
                                  <p:stCondLst>
                                    <p:cond delay="0"/>
                                  </p:stCondLst>
                                  <p:childTnLst>
                                    <p:set>
                                      <p:cBhvr additive="repl">
                                        <p:cTn id="58" dur="1" fill="hold">
                                          <p:stCondLst>
                                            <p:cond delay="0"/>
                                          </p:stCondLst>
                                        </p:cTn>
                                        <p:tgtEl>
                                          <p:spTgt spid="31753"/>
                                        </p:tgtEl>
                                        <p:attrNameLst>
                                          <p:attrName>style.visibility</p:attrName>
                                        </p:attrNameLst>
                                      </p:cBhvr>
                                      <p:to>
                                        <p:strVal val="visible"/>
                                      </p:to>
                                    </p:set>
                                    <p:anim calcmode="lin" valueType="num">
                                      <p:cBhvr additive="repl">
                                        <p:cTn id="59" dur="1000" fill="hold"/>
                                        <p:tgtEl>
                                          <p:spTgt spid="31753"/>
                                        </p:tgtEl>
                                        <p:attrNameLst>
                                          <p:attrName>ppt_w</p:attrName>
                                        </p:attrNameLst>
                                      </p:cBhvr>
                                      <p:tavLst>
                                        <p:tav tm="100000">
                                          <p:val>
                                            <p:strVal val="#ppt_w+.3"/>
                                          </p:val>
                                        </p:tav>
                                        <p:tav>
                                          <p:val>
                                            <p:strVal val="#ppt_w"/>
                                          </p:val>
                                        </p:tav>
                                      </p:tavLst>
                                    </p:anim>
                                    <p:anim calcmode="lin" valueType="num">
                                      <p:cBhvr additive="repl">
                                        <p:cTn id="60" dur="1000" fill="hold"/>
                                        <p:tgtEl>
                                          <p:spTgt spid="31753"/>
                                        </p:tgtEl>
                                        <p:attrNameLst>
                                          <p:attrName>ppt_h</p:attrName>
                                        </p:attrNameLst>
                                      </p:cBhvr>
                                      <p:tavLst>
                                        <p:tav tm="100000">
                                          <p:val>
                                            <p:strVal val="#ppt_h"/>
                                          </p:val>
                                        </p:tav>
                                        <p:tav>
                                          <p:val>
                                            <p:strVal val="#ppt_h"/>
                                          </p:val>
                                        </p:tav>
                                      </p:tavLst>
                                    </p:anim>
                                    <p:animEffect transition="in" filter="fade">
                                      <p:cBhvr additive="repl">
                                        <p:cTn id="61" dur="1000"/>
                                        <p:tgtEl>
                                          <p:spTgt spid="31753"/>
                                        </p:tgtEl>
                                      </p:cBhvr>
                                    </p:animEffect>
                                  </p:childTnLst>
                                </p:cTn>
                              </p:par>
                            </p:childTnLst>
                          </p:cTn>
                        </p:par>
                        <p:par>
                          <p:cTn id="62" fill="hold">
                            <p:stCondLst>
                              <p:cond delay="1000"/>
                            </p:stCondLst>
                            <p:childTnLst>
                              <p:par>
                                <p:cTn id="63" presetID="50" presetClass="entr" decel="100000" fill="hold" grpId="0" nodeType="afterEffect">
                                  <p:stCondLst>
                                    <p:cond delay="0"/>
                                  </p:stCondLst>
                                  <p:childTnLst>
                                    <p:set>
                                      <p:cBhvr additive="repl">
                                        <p:cTn id="64" dur="1" fill="hold">
                                          <p:stCondLst>
                                            <p:cond delay="0"/>
                                          </p:stCondLst>
                                        </p:cTn>
                                        <p:tgtEl>
                                          <p:spTgt spid="31752"/>
                                        </p:tgtEl>
                                        <p:attrNameLst>
                                          <p:attrName>style.visibility</p:attrName>
                                        </p:attrNameLst>
                                      </p:cBhvr>
                                      <p:to>
                                        <p:strVal val="visible"/>
                                      </p:to>
                                    </p:set>
                                    <p:anim calcmode="lin" valueType="num">
                                      <p:cBhvr additive="repl">
                                        <p:cTn id="65" dur="1000" fill="hold"/>
                                        <p:tgtEl>
                                          <p:spTgt spid="31752"/>
                                        </p:tgtEl>
                                        <p:attrNameLst>
                                          <p:attrName>ppt_w</p:attrName>
                                        </p:attrNameLst>
                                      </p:cBhvr>
                                      <p:tavLst>
                                        <p:tav tm="100000">
                                          <p:val>
                                            <p:strVal val="#ppt_w+.3"/>
                                          </p:val>
                                        </p:tav>
                                        <p:tav>
                                          <p:val>
                                            <p:strVal val="#ppt_w"/>
                                          </p:val>
                                        </p:tav>
                                      </p:tavLst>
                                    </p:anim>
                                    <p:anim calcmode="lin" valueType="num">
                                      <p:cBhvr additive="repl">
                                        <p:cTn id="66" dur="1000" fill="hold"/>
                                        <p:tgtEl>
                                          <p:spTgt spid="31752"/>
                                        </p:tgtEl>
                                        <p:attrNameLst>
                                          <p:attrName>ppt_h</p:attrName>
                                        </p:attrNameLst>
                                      </p:cBhvr>
                                      <p:tavLst>
                                        <p:tav tm="100000">
                                          <p:val>
                                            <p:strVal val="#ppt_h"/>
                                          </p:val>
                                        </p:tav>
                                        <p:tav>
                                          <p:val>
                                            <p:strVal val="#ppt_h"/>
                                          </p:val>
                                        </p:tav>
                                      </p:tavLst>
                                    </p:anim>
                                    <p:animEffect transition="in" filter="fade">
                                      <p:cBhvr additive="repl">
                                        <p:cTn id="67" dur="1000"/>
                                        <p:tgtEl>
                                          <p:spTgt spid="31752"/>
                                        </p:tgtEl>
                                      </p:cBhvr>
                                    </p:animEffect>
                                  </p:childTnLst>
                                </p:cTn>
                              </p:par>
                            </p:childTnLst>
                          </p:cTn>
                        </p:par>
                      </p:childTnLst>
                    </p:cTn>
                  </p:par>
                  <p:par>
                    <p:cTn id="68" fill="hold">
                      <p:stCondLst>
                        <p:cond delay="indefinite"/>
                      </p:stCondLst>
                      <p:childTnLst>
                        <p:par>
                          <p:cTn id="69" fill="hold">
                            <p:stCondLst>
                              <p:cond delay="0"/>
                            </p:stCondLst>
                            <p:childTnLst>
                              <p:par>
                                <p:cTn id="70" presetID="50" presetClass="entr" decel="100000" fill="hold" nodeType="clickEffect">
                                  <p:stCondLst>
                                    <p:cond delay="0"/>
                                  </p:stCondLst>
                                  <p:childTnLst>
                                    <p:set>
                                      <p:cBhvr additive="repl">
                                        <p:cTn id="71" dur="1" fill="hold">
                                          <p:stCondLst>
                                            <p:cond delay="0"/>
                                          </p:stCondLst>
                                        </p:cTn>
                                        <p:tgtEl>
                                          <p:spTgt spid="31754"/>
                                        </p:tgtEl>
                                        <p:attrNameLst>
                                          <p:attrName>style.visibility</p:attrName>
                                        </p:attrNameLst>
                                      </p:cBhvr>
                                      <p:to>
                                        <p:strVal val="visible"/>
                                      </p:to>
                                    </p:set>
                                    <p:anim calcmode="lin" valueType="num">
                                      <p:cBhvr additive="repl">
                                        <p:cTn id="72" dur="1000" fill="hold"/>
                                        <p:tgtEl>
                                          <p:spTgt spid="31754"/>
                                        </p:tgtEl>
                                        <p:attrNameLst>
                                          <p:attrName>ppt_w</p:attrName>
                                        </p:attrNameLst>
                                      </p:cBhvr>
                                      <p:tavLst>
                                        <p:tav tm="100000">
                                          <p:val>
                                            <p:strVal val="#ppt_w+.3"/>
                                          </p:val>
                                        </p:tav>
                                        <p:tav>
                                          <p:val>
                                            <p:strVal val="#ppt_w"/>
                                          </p:val>
                                        </p:tav>
                                      </p:tavLst>
                                    </p:anim>
                                    <p:anim calcmode="lin" valueType="num">
                                      <p:cBhvr additive="repl">
                                        <p:cTn id="73" dur="1000" fill="hold"/>
                                        <p:tgtEl>
                                          <p:spTgt spid="31754"/>
                                        </p:tgtEl>
                                        <p:attrNameLst>
                                          <p:attrName>ppt_h</p:attrName>
                                        </p:attrNameLst>
                                      </p:cBhvr>
                                      <p:tavLst>
                                        <p:tav tm="100000">
                                          <p:val>
                                            <p:strVal val="#ppt_h"/>
                                          </p:val>
                                        </p:tav>
                                        <p:tav>
                                          <p:val>
                                            <p:strVal val="#ppt_h"/>
                                          </p:val>
                                        </p:tav>
                                      </p:tavLst>
                                    </p:anim>
                                    <p:animEffect transition="in" filter="fade">
                                      <p:cBhvr additive="repl">
                                        <p:cTn id="74" dur="1000"/>
                                        <p:tgtEl>
                                          <p:spTgt spid="31754"/>
                                        </p:tgtEl>
                                      </p:cBhvr>
                                    </p:animEffect>
                                  </p:childTnLst>
                                </p:cTn>
                              </p:par>
                            </p:childTnLst>
                          </p:cTn>
                        </p:par>
                      </p:childTnLst>
                    </p:cTn>
                  </p:par>
                  <p:par>
                    <p:cTn id="75" fill="hold">
                      <p:stCondLst>
                        <p:cond delay="indefinite"/>
                      </p:stCondLst>
                      <p:childTnLst>
                        <p:par>
                          <p:cTn id="76" fill="hold">
                            <p:stCondLst>
                              <p:cond delay="0"/>
                            </p:stCondLst>
                            <p:childTnLst>
                              <p:par>
                                <p:cTn id="77" presetID="50" presetClass="entr" decel="100000" fill="hold" nodeType="clickEffect">
                                  <p:stCondLst>
                                    <p:cond delay="0"/>
                                  </p:stCondLst>
                                  <p:childTnLst>
                                    <p:set>
                                      <p:cBhvr additive="repl">
                                        <p:cTn id="78" dur="1" fill="hold">
                                          <p:stCondLst>
                                            <p:cond delay="0"/>
                                          </p:stCondLst>
                                        </p:cTn>
                                        <p:tgtEl>
                                          <p:spTgt spid="31748"/>
                                        </p:tgtEl>
                                        <p:attrNameLst>
                                          <p:attrName>style.visibility</p:attrName>
                                        </p:attrNameLst>
                                      </p:cBhvr>
                                      <p:to>
                                        <p:strVal val="visible"/>
                                      </p:to>
                                    </p:set>
                                    <p:anim calcmode="lin" valueType="num">
                                      <p:cBhvr additive="repl">
                                        <p:cTn id="79" dur="1000" fill="hold"/>
                                        <p:tgtEl>
                                          <p:spTgt spid="31748"/>
                                        </p:tgtEl>
                                        <p:attrNameLst>
                                          <p:attrName>ppt_w</p:attrName>
                                        </p:attrNameLst>
                                      </p:cBhvr>
                                      <p:tavLst>
                                        <p:tav tm="100000">
                                          <p:val>
                                            <p:strVal val="#ppt_w+.3"/>
                                          </p:val>
                                        </p:tav>
                                        <p:tav>
                                          <p:val>
                                            <p:strVal val="#ppt_w"/>
                                          </p:val>
                                        </p:tav>
                                      </p:tavLst>
                                    </p:anim>
                                    <p:anim calcmode="lin" valueType="num">
                                      <p:cBhvr additive="repl">
                                        <p:cTn id="80" dur="1000" fill="hold"/>
                                        <p:tgtEl>
                                          <p:spTgt spid="31748"/>
                                        </p:tgtEl>
                                        <p:attrNameLst>
                                          <p:attrName>ppt_h</p:attrName>
                                        </p:attrNameLst>
                                      </p:cBhvr>
                                      <p:tavLst>
                                        <p:tav tm="100000">
                                          <p:val>
                                            <p:strVal val="#ppt_h"/>
                                          </p:val>
                                        </p:tav>
                                        <p:tav>
                                          <p:val>
                                            <p:strVal val="#ppt_h"/>
                                          </p:val>
                                        </p:tav>
                                      </p:tavLst>
                                    </p:anim>
                                    <p:animEffect transition="in" filter="fade">
                                      <p:cBhvr additive="repl">
                                        <p:cTn id="81" dur="1000"/>
                                        <p:tgtEl>
                                          <p:spTgt spid="31748"/>
                                        </p:tgtEl>
                                      </p:cBhvr>
                                    </p:animEffect>
                                  </p:childTnLst>
                                </p:cTn>
                              </p:par>
                            </p:childTnLst>
                          </p:cTn>
                        </p:par>
                      </p:childTnLst>
                    </p:cTn>
                  </p:par>
                  <p:par>
                    <p:cTn id="82" fill="hold">
                      <p:stCondLst>
                        <p:cond delay="indefinite"/>
                      </p:stCondLst>
                      <p:childTnLst>
                        <p:par>
                          <p:cTn id="83" fill="hold">
                            <p:stCondLst>
                              <p:cond delay="0"/>
                            </p:stCondLst>
                            <p:childTnLst>
                              <p:par>
                                <p:cTn id="84" presetID="50" presetClass="entr" decel="100000" fill="hold" nodeType="clickEffect">
                                  <p:stCondLst>
                                    <p:cond delay="0"/>
                                  </p:stCondLst>
                                  <p:childTnLst>
                                    <p:set>
                                      <p:cBhvr additive="repl">
                                        <p:cTn id="85" dur="1" fill="hold">
                                          <p:stCondLst>
                                            <p:cond delay="0"/>
                                          </p:stCondLst>
                                        </p:cTn>
                                        <p:tgtEl>
                                          <p:spTgt spid="13"/>
                                        </p:tgtEl>
                                        <p:attrNameLst>
                                          <p:attrName>style.visibility</p:attrName>
                                        </p:attrNameLst>
                                      </p:cBhvr>
                                      <p:to>
                                        <p:strVal val="visible"/>
                                      </p:to>
                                    </p:set>
                                    <p:anim calcmode="lin" valueType="num">
                                      <p:cBhvr additive="repl">
                                        <p:cTn id="86" dur="1000" fill="hold"/>
                                        <p:tgtEl>
                                          <p:spTgt spid="13"/>
                                        </p:tgtEl>
                                        <p:attrNameLst>
                                          <p:attrName>ppt_w</p:attrName>
                                        </p:attrNameLst>
                                      </p:cBhvr>
                                      <p:tavLst>
                                        <p:tav tm="100000">
                                          <p:val>
                                            <p:strVal val="#ppt_w+.3"/>
                                          </p:val>
                                        </p:tav>
                                        <p:tav>
                                          <p:val>
                                            <p:strVal val="#ppt_w"/>
                                          </p:val>
                                        </p:tav>
                                      </p:tavLst>
                                    </p:anim>
                                    <p:anim calcmode="lin" valueType="num">
                                      <p:cBhvr additive="repl">
                                        <p:cTn id="87" dur="1000" fill="hold"/>
                                        <p:tgtEl>
                                          <p:spTgt spid="13"/>
                                        </p:tgtEl>
                                        <p:attrNameLst>
                                          <p:attrName>ppt_h</p:attrName>
                                        </p:attrNameLst>
                                      </p:cBhvr>
                                      <p:tavLst>
                                        <p:tav tm="100000">
                                          <p:val>
                                            <p:strVal val="#ppt_h"/>
                                          </p:val>
                                        </p:tav>
                                        <p:tav>
                                          <p:val>
                                            <p:strVal val="#ppt_h"/>
                                          </p:val>
                                        </p:tav>
                                      </p:tavLst>
                                    </p:anim>
                                    <p:animEffect transition="in" filter="fade">
                                      <p:cBhvr additive="repl">
                                        <p:cTn id="88" dur="10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50" presetClass="entr" decel="100000" fill="hold" nodeType="clickEffect">
                                  <p:stCondLst>
                                    <p:cond delay="0"/>
                                  </p:stCondLst>
                                  <p:childTnLst>
                                    <p:set>
                                      <p:cBhvr additive="repl">
                                        <p:cTn id="92" dur="1" fill="hold">
                                          <p:stCondLst>
                                            <p:cond delay="0"/>
                                          </p:stCondLst>
                                        </p:cTn>
                                        <p:tgtEl>
                                          <p:spTgt spid="16"/>
                                        </p:tgtEl>
                                        <p:attrNameLst>
                                          <p:attrName>style.visibility</p:attrName>
                                        </p:attrNameLst>
                                      </p:cBhvr>
                                      <p:to>
                                        <p:strVal val="visible"/>
                                      </p:to>
                                    </p:set>
                                    <p:anim calcmode="lin" valueType="num">
                                      <p:cBhvr additive="repl">
                                        <p:cTn id="93" dur="1000" fill="hold"/>
                                        <p:tgtEl>
                                          <p:spTgt spid="16"/>
                                        </p:tgtEl>
                                        <p:attrNameLst>
                                          <p:attrName>ppt_w</p:attrName>
                                        </p:attrNameLst>
                                      </p:cBhvr>
                                      <p:tavLst>
                                        <p:tav tm="100000">
                                          <p:val>
                                            <p:strVal val="#ppt_w+.3"/>
                                          </p:val>
                                        </p:tav>
                                        <p:tav>
                                          <p:val>
                                            <p:strVal val="#ppt_w"/>
                                          </p:val>
                                        </p:tav>
                                      </p:tavLst>
                                    </p:anim>
                                    <p:anim calcmode="lin" valueType="num">
                                      <p:cBhvr additive="repl">
                                        <p:cTn id="94" dur="1000" fill="hold"/>
                                        <p:tgtEl>
                                          <p:spTgt spid="16"/>
                                        </p:tgtEl>
                                        <p:attrNameLst>
                                          <p:attrName>ppt_h</p:attrName>
                                        </p:attrNameLst>
                                      </p:cBhvr>
                                      <p:tavLst>
                                        <p:tav tm="100000">
                                          <p:val>
                                            <p:strVal val="#ppt_h"/>
                                          </p:val>
                                        </p:tav>
                                        <p:tav>
                                          <p:val>
                                            <p:strVal val="#ppt_h"/>
                                          </p:val>
                                        </p:tav>
                                      </p:tavLst>
                                    </p:anim>
                                    <p:animEffect transition="in" filter="fade">
                                      <p:cBhvr additive="repl">
                                        <p:cTn id="95" dur="1000"/>
                                        <p:tgtEl>
                                          <p:spTgt spid="16"/>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3"/>
                                        </p:tgtEl>
                                        <p:attrNameLst>
                                          <p:attrName>style.visibility</p:attrName>
                                        </p:attrNameLst>
                                      </p:cBhvr>
                                      <p:to>
                                        <p:strVal val="visible"/>
                                      </p:to>
                                    </p:set>
                                    <p:animEffect transition="in" filter="wipe(down)">
                                      <p:cBhvr>
                                        <p:cTn id="100" dur="500"/>
                                        <p:tgtEl>
                                          <p:spTgt spid="3"/>
                                        </p:tgtEl>
                                      </p:cBhvr>
                                    </p:animEffect>
                                  </p:childTnLst>
                                </p:cTn>
                              </p:par>
                            </p:childTnLst>
                          </p:cTn>
                        </p:par>
                      </p:childTnLst>
                    </p:cTn>
                  </p:par>
                  <p:par>
                    <p:cTn id="101" fill="hold">
                      <p:stCondLst>
                        <p:cond delay="indefinite"/>
                      </p:stCondLst>
                      <p:childTnLst>
                        <p:par>
                          <p:cTn id="102" fill="hold">
                            <p:stCondLst>
                              <p:cond delay="0"/>
                            </p:stCondLst>
                            <p:childTnLst>
                              <p:par>
                                <p:cTn id="103" presetID="55" presetClass="entr" presetSubtype="0" fill="hold" grpId="0" nodeType="clickEffect">
                                  <p:stCondLst>
                                    <p:cond delay="0"/>
                                  </p:stCondLst>
                                  <p:childTnLst>
                                    <p:set>
                                      <p:cBhvr>
                                        <p:cTn id="104" dur="1" fill="hold">
                                          <p:stCondLst>
                                            <p:cond delay="0"/>
                                          </p:stCondLst>
                                        </p:cTn>
                                        <p:tgtEl>
                                          <p:spTgt spid="4"/>
                                        </p:tgtEl>
                                        <p:attrNameLst>
                                          <p:attrName>style.visibility</p:attrName>
                                        </p:attrNameLst>
                                      </p:cBhvr>
                                      <p:to>
                                        <p:strVal val="visible"/>
                                      </p:to>
                                    </p:set>
                                    <p:anim calcmode="lin" valueType="num">
                                      <p:cBhvr>
                                        <p:cTn id="105" dur="1000" fill="hold"/>
                                        <p:tgtEl>
                                          <p:spTgt spid="4"/>
                                        </p:tgtEl>
                                        <p:attrNameLst>
                                          <p:attrName>ppt_w</p:attrName>
                                        </p:attrNameLst>
                                      </p:cBhvr>
                                      <p:tavLst>
                                        <p:tav tm="0">
                                          <p:val>
                                            <p:strVal val="#ppt_w*0.70"/>
                                          </p:val>
                                        </p:tav>
                                        <p:tav tm="100000">
                                          <p:val>
                                            <p:strVal val="#ppt_w"/>
                                          </p:val>
                                        </p:tav>
                                      </p:tavLst>
                                    </p:anim>
                                    <p:anim calcmode="lin" valueType="num">
                                      <p:cBhvr>
                                        <p:cTn id="106" dur="1000" fill="hold"/>
                                        <p:tgtEl>
                                          <p:spTgt spid="4"/>
                                        </p:tgtEl>
                                        <p:attrNameLst>
                                          <p:attrName>ppt_h</p:attrName>
                                        </p:attrNameLst>
                                      </p:cBhvr>
                                      <p:tavLst>
                                        <p:tav tm="0">
                                          <p:val>
                                            <p:strVal val="#ppt_h"/>
                                          </p:val>
                                        </p:tav>
                                        <p:tav tm="100000">
                                          <p:val>
                                            <p:strVal val="#ppt_h"/>
                                          </p:val>
                                        </p:tav>
                                      </p:tavLst>
                                    </p:anim>
                                    <p:animEffect transition="in" filter="fade">
                                      <p:cBhvr>
                                        <p:cTn id="10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9" grpId="0" animBg="1"/>
      <p:bldP spid="31752" grpId="0" animBg="1"/>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915937" y="665235"/>
            <a:ext cx="4144601" cy="6309608"/>
          </a:xfrm>
        </p:spPr>
        <p:txBody>
          <a:bodyPr/>
          <a:lstStyle/>
          <a:p>
            <a:r>
              <a:rPr lang="en-US" sz="6000" b="1" i="1" dirty="0">
                <a:effectLst>
                  <a:glow rad="177800">
                    <a:schemeClr val="tx1"/>
                  </a:glow>
                </a:effectLst>
                <a:latin typeface="Arial" charset="0"/>
                <a:ea typeface="ＭＳ Ｐゴシック" charset="0"/>
              </a:rPr>
              <a:t>The Reign of the Servant Kings</a:t>
            </a:r>
          </a:p>
        </p:txBody>
      </p:sp>
      <p:grpSp>
        <p:nvGrpSpPr>
          <p:cNvPr id="4" name="Group 3"/>
          <p:cNvGrpSpPr/>
          <p:nvPr/>
        </p:nvGrpSpPr>
        <p:grpSpPr>
          <a:xfrm>
            <a:off x="0" y="66355"/>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77800">
                      <a:srgbClr val="000000"/>
                    </a:glow>
                  </a:effectLst>
                  <a:uLnTx/>
                  <a:uFillTx/>
                  <a:latin typeface="Lucida Bright"/>
                  <a:ea typeface="ＭＳ Ｐゴシック" charset="0"/>
                  <a:cs typeface="Lucida Bright"/>
                </a:rPr>
                <a:t>Final Destiny</a:t>
              </a: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Joseph Dillow</a:t>
              </a: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The Future Reign of the Servant Kings</a:t>
              </a: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Jody Dillow is the key author of the Partakers View</a:t>
            </a:r>
          </a:p>
        </p:txBody>
      </p:sp>
    </p:spTree>
    <p:extLst>
      <p:ext uri="{BB962C8B-B14F-4D97-AF65-F5344CB8AC3E}">
        <p14:creationId xmlns:p14="http://schemas.microsoft.com/office/powerpoint/2010/main" val="360317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4500" y="330200"/>
            <a:ext cx="8255000" cy="6197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Today</a:t>
            </a:r>
          </a:p>
        </p:txBody>
      </p:sp>
    </p:spTree>
    <p:extLst>
      <p:ext uri="{BB962C8B-B14F-4D97-AF65-F5344CB8AC3E}">
        <p14:creationId xmlns:p14="http://schemas.microsoft.com/office/powerpoint/2010/main" val="15087546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from Christ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83399"/>
            <a:ext cx="9144000" cy="4790596"/>
          </a:xfrm>
          <a:prstGeom prst="rect">
            <a:avLst/>
          </a:prstGeom>
        </p:spPr>
      </p:pic>
      <p:sp>
        <p:nvSpPr>
          <p:cNvPr id="4" name="Oval 3"/>
          <p:cNvSpPr/>
          <p:nvPr/>
        </p:nvSpPr>
        <p:spPr bwMode="auto">
          <a:xfrm>
            <a:off x="1224158" y="3604204"/>
            <a:ext cx="1109750" cy="77805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589180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in the NT</a:t>
            </a: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11986703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Two Types of Inheritance</a:t>
            </a: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Now if we are children, then we are heirs—</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heirs of God</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co-heirs with Christ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if indeed we share in his sufferings in order that we may also share in his glory</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 8:17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NIV</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Salvation</a:t>
            </a: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Reward</a:t>
            </a: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104766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sz="4800" dirty="0">
                <a:solidFill>
                  <a:srgbClr val="FFFF00"/>
                </a:solidFill>
                <a:latin typeface="Arial" charset="0"/>
                <a:ea typeface="ＭＳ Ｐゴシック" charset="0"/>
                <a:cs typeface="ＭＳ Ｐゴシック" charset="0"/>
              </a:rPr>
              <a:t>Kingdom Entering</a:t>
            </a:r>
            <a:endParaRPr lang="en-US" sz="2000" dirty="0">
              <a:solidFill>
                <a:srgbClr val="FFFF00"/>
              </a:solidFill>
              <a:latin typeface="Arial" charset="0"/>
              <a:ea typeface="ＭＳ Ｐゴシック" charset="0"/>
              <a:cs typeface="ＭＳ Ｐゴシック" charset="0"/>
            </a:endParaRPr>
          </a:p>
        </p:txBody>
      </p:sp>
      <p:sp>
        <p:nvSpPr>
          <p:cNvPr id="2462724" name="Text Box 4"/>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46141" y="2610866"/>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Salvation</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27" name="Text Box 7"/>
          <p:cNvSpPr txBox="1">
            <a:spLocks noChangeArrowheads="1"/>
          </p:cNvSpPr>
          <p:nvPr/>
        </p:nvSpPr>
        <p:spPr bwMode="auto">
          <a:xfrm>
            <a:off x="4526280" y="2610866"/>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Rewards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28" name="Text Box 8"/>
          <p:cNvSpPr txBox="1">
            <a:spLocks noChangeArrowheads="1"/>
          </p:cNvSpPr>
          <p:nvPr/>
        </p:nvSpPr>
        <p:spPr bwMode="auto">
          <a:xfrm>
            <a:off x="46141" y="3463544"/>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All believers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29" name="Text Box 9"/>
          <p:cNvSpPr txBox="1">
            <a:spLocks noChangeArrowheads="1"/>
          </p:cNvSpPr>
          <p:nvPr/>
        </p:nvSpPr>
        <p:spPr bwMode="auto">
          <a:xfrm>
            <a:off x="4526280" y="3463544"/>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Faithful believers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0" name="Text Box 10"/>
          <p:cNvSpPr txBox="1">
            <a:spLocks noChangeArrowheads="1"/>
          </p:cNvSpPr>
          <p:nvPr/>
        </p:nvSpPr>
        <p:spPr bwMode="auto">
          <a:xfrm>
            <a:off x="46141" y="4316222"/>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Millennial dwelling</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1" name="Text Box 11"/>
          <p:cNvSpPr txBox="1">
            <a:spLocks noChangeArrowheads="1"/>
          </p:cNvSpPr>
          <p:nvPr/>
        </p:nvSpPr>
        <p:spPr bwMode="auto">
          <a:xfrm>
            <a:off x="4526280" y="4316222"/>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Millennial ruling</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2" name="Text Box 12"/>
          <p:cNvSpPr txBox="1">
            <a:spLocks noChangeArrowheads="1"/>
          </p:cNvSpPr>
          <p:nvPr/>
        </p:nvSpPr>
        <p:spPr bwMode="auto">
          <a:xfrm>
            <a:off x="46141" y="5168900"/>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Wood, hay, straw</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3" name="Text Box 13"/>
          <p:cNvSpPr txBox="1">
            <a:spLocks noChangeArrowheads="1"/>
          </p:cNvSpPr>
          <p:nvPr/>
        </p:nvSpPr>
        <p:spPr bwMode="auto">
          <a:xfrm>
            <a:off x="4526280" y="5168900"/>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Gold, silver, jewels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 name="Text Box 12">
            <a:extLst>
              <a:ext uri="{FF2B5EF4-FFF2-40B4-BE49-F238E27FC236}">
                <a16:creationId xmlns:a16="http://schemas.microsoft.com/office/drawing/2014/main" id="{E10A2C5E-E864-4E4B-8C6D-E22DBFC690B4}"/>
              </a:ext>
            </a:extLst>
          </p:cNvPr>
          <p:cNvSpPr txBox="1">
            <a:spLocks noChangeArrowheads="1"/>
          </p:cNvSpPr>
          <p:nvPr/>
        </p:nvSpPr>
        <p:spPr bwMode="auto">
          <a:xfrm>
            <a:off x="46141" y="6021578"/>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Based on faith alone</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6" name="Text Box 13">
            <a:extLst>
              <a:ext uri="{FF2B5EF4-FFF2-40B4-BE49-F238E27FC236}">
                <a16:creationId xmlns:a16="http://schemas.microsoft.com/office/drawing/2014/main" id="{8BB74748-07A5-F040-8F94-9D1684827122}"/>
              </a:ext>
            </a:extLst>
          </p:cNvPr>
          <p:cNvSpPr txBox="1">
            <a:spLocks noChangeArrowheads="1"/>
          </p:cNvSpPr>
          <p:nvPr/>
        </p:nvSpPr>
        <p:spPr bwMode="auto">
          <a:xfrm>
            <a:off x="4526280" y="6021578"/>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Based on works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7" name="Text Box 5">
            <a:extLst>
              <a:ext uri="{FF2B5EF4-FFF2-40B4-BE49-F238E27FC236}">
                <a16:creationId xmlns:a16="http://schemas.microsoft.com/office/drawing/2014/main" id="{450F106A-5215-7C4C-A09B-9653DCC965AC}"/>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2" name="Text Box 13">
            <a:extLst>
              <a:ext uri="{FF2B5EF4-FFF2-40B4-BE49-F238E27FC236}">
                <a16:creationId xmlns:a16="http://schemas.microsoft.com/office/drawing/2014/main" id="{37D89D4D-62F7-E2E5-7DA5-D956CD7683AE}"/>
              </a:ext>
            </a:extLst>
          </p:cNvPr>
          <p:cNvSpPr txBox="1">
            <a:spLocks noChangeArrowheads="1"/>
          </p:cNvSpPr>
          <p:nvPr/>
        </p:nvSpPr>
        <p:spPr bwMode="auto">
          <a:xfrm rot="20583418">
            <a:off x="4379801" y="3157155"/>
            <a:ext cx="4572000" cy="1200329"/>
          </a:xfrm>
          <a:prstGeom prst="rect">
            <a:avLst/>
          </a:prstGeom>
          <a:solidFill>
            <a:srgbClr val="002060"/>
          </a:solid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12700" marR="0" lvl="0" indent="-127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Entering into a Rich Experience of Life!</a:t>
            </a:r>
          </a:p>
        </p:txBody>
      </p:sp>
    </p:spTree>
    <p:extLst>
      <p:ext uri="{BB962C8B-B14F-4D97-AF65-F5344CB8AC3E}">
        <p14:creationId xmlns:p14="http://schemas.microsoft.com/office/powerpoint/2010/main" val="27093198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62728"/>
                                        </p:tgtEl>
                                        <p:attrNameLst>
                                          <p:attrName>style.visibility</p:attrName>
                                        </p:attrNameLst>
                                      </p:cBhvr>
                                      <p:to>
                                        <p:strVal val="visible"/>
                                      </p:to>
                                    </p:set>
                                    <p:animEffect transition="in" filter="blinds(horizontal)">
                                      <p:cBhvr>
                                        <p:cTn id="17" dur="500"/>
                                        <p:tgtEl>
                                          <p:spTgt spid="24627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62729"/>
                                        </p:tgtEl>
                                        <p:attrNameLst>
                                          <p:attrName>style.visibility</p:attrName>
                                        </p:attrNameLst>
                                      </p:cBhvr>
                                      <p:to>
                                        <p:strVal val="visible"/>
                                      </p:to>
                                    </p:set>
                                    <p:animEffect transition="in" filter="blinds(horizontal)">
                                      <p:cBhvr>
                                        <p:cTn id="22" dur="500"/>
                                        <p:tgtEl>
                                          <p:spTgt spid="24627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62730"/>
                                        </p:tgtEl>
                                        <p:attrNameLst>
                                          <p:attrName>style.visibility</p:attrName>
                                        </p:attrNameLst>
                                      </p:cBhvr>
                                      <p:to>
                                        <p:strVal val="visible"/>
                                      </p:to>
                                    </p:set>
                                    <p:animEffect transition="in" filter="blinds(horizontal)">
                                      <p:cBhvr>
                                        <p:cTn id="27" dur="500"/>
                                        <p:tgtEl>
                                          <p:spTgt spid="24627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462731"/>
                                        </p:tgtEl>
                                        <p:attrNameLst>
                                          <p:attrName>style.visibility</p:attrName>
                                        </p:attrNameLst>
                                      </p:cBhvr>
                                      <p:to>
                                        <p:strVal val="visible"/>
                                      </p:to>
                                    </p:set>
                                    <p:animEffect transition="in" filter="blinds(horizontal)">
                                      <p:cBhvr>
                                        <p:cTn id="32" dur="500"/>
                                        <p:tgtEl>
                                          <p:spTgt spid="24627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462732"/>
                                        </p:tgtEl>
                                        <p:attrNameLst>
                                          <p:attrName>style.visibility</p:attrName>
                                        </p:attrNameLst>
                                      </p:cBhvr>
                                      <p:to>
                                        <p:strVal val="visible"/>
                                      </p:to>
                                    </p:set>
                                    <p:animEffect transition="in" filter="blinds(horizontal)">
                                      <p:cBhvr>
                                        <p:cTn id="37" dur="500"/>
                                        <p:tgtEl>
                                          <p:spTgt spid="24627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462733"/>
                                        </p:tgtEl>
                                        <p:attrNameLst>
                                          <p:attrName>style.visibility</p:attrName>
                                        </p:attrNameLst>
                                      </p:cBhvr>
                                      <p:to>
                                        <p:strVal val="visible"/>
                                      </p:to>
                                    </p:set>
                                    <p:animEffect transition="in" filter="blinds(horizontal)">
                                      <p:cBhvr>
                                        <p:cTn id="42" dur="500"/>
                                        <p:tgtEl>
                                          <p:spTgt spid="246273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blinds(horizontal)">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P spid="2462728" grpId="0"/>
      <p:bldP spid="2462729" grpId="0"/>
      <p:bldP spid="2462730" grpId="0"/>
      <p:bldP spid="2462731" grpId="0"/>
      <p:bldP spid="2462732" grpId="0"/>
      <p:bldP spid="2462733" grpId="0"/>
      <p:bldP spid="15" grpId="0"/>
      <p:bldP spid="16" grpId="0"/>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73573" y="2460729"/>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414344" y="2460729"/>
            <a:ext cx="4729656" cy="440120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Matt. 5:19    “So if you ignore the least commandment and teach others to do the same, you will be called the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least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in the Kingdom of Heaven. But anyone who obeys God’s laws and teaches them will be called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great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in the Kingdom of Heaven.’”</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9" name="Text Box 4">
            <a:extLst>
              <a:ext uri="{FF2B5EF4-FFF2-40B4-BE49-F238E27FC236}">
                <a16:creationId xmlns:a16="http://schemas.microsoft.com/office/drawing/2014/main" id="{F193358A-6639-2346-A0A4-3DFCE1F2DD55}"/>
              </a:ext>
            </a:extLst>
          </p:cNvPr>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FAA89078-C941-FD4C-B953-0A2790FB39DF}"/>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E7EC09D5-9995-664B-BC42-860BB3BE2002}"/>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rPr>
              <a:t>Kingdom Entering</a:t>
            </a:r>
            <a:endParaRPr kumimoji="0" lang="en-US" sz="20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461494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 descr="Exod 1 Pharaoh.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685800" y="76200"/>
            <a:ext cx="7772400" cy="1143000"/>
          </a:xfrm>
        </p:spPr>
        <p:txBody>
          <a:bodyPr/>
          <a:lstStyle/>
          <a:p>
            <a:pPr>
              <a:defRPr/>
            </a:pPr>
            <a:r>
              <a:rPr lang="mr-IN" altLang="ja-JP" dirty="0">
                <a:latin typeface="Arial" charset="0"/>
                <a:cs typeface="Arial"/>
              </a:rPr>
              <a:t>"</a:t>
            </a:r>
            <a:r>
              <a:rPr lang="en-US" dirty="0">
                <a:latin typeface="Arial" charset="0"/>
                <a:cs typeface="Arial"/>
              </a:rPr>
              <a:t>Ultimate</a:t>
            </a:r>
            <a:r>
              <a:rPr lang="mr-IN" altLang="ja-JP" dirty="0">
                <a:latin typeface="Arial" charset="0"/>
                <a:cs typeface="Arial"/>
              </a:rPr>
              <a:t>"</a:t>
            </a:r>
            <a:r>
              <a:rPr lang="en-US" dirty="0">
                <a:latin typeface="Arial" charset="0"/>
                <a:cs typeface="Arial"/>
              </a:rPr>
              <a:t> Power</a:t>
            </a:r>
          </a:p>
        </p:txBody>
      </p:sp>
    </p:spTree>
    <p:extLst>
      <p:ext uri="{BB962C8B-B14F-4D97-AF65-F5344CB8AC3E}">
        <p14:creationId xmlns:p14="http://schemas.microsoft.com/office/powerpoint/2010/main" val="22627617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73573" y="2460729"/>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414344" y="2460729"/>
            <a:ext cx="4729656"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Matt. 5:20   “But I warn you—unless your righteousness is better than the righteousness of the teachers of religious law and the Pharisees, you will never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enter the Kingdom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of Heaven!”</a:t>
            </a:r>
          </a:p>
        </p:txBody>
      </p:sp>
      <p:sp>
        <p:nvSpPr>
          <p:cNvPr id="9" name="Text Box 4">
            <a:extLst>
              <a:ext uri="{FF2B5EF4-FFF2-40B4-BE49-F238E27FC236}">
                <a16:creationId xmlns:a16="http://schemas.microsoft.com/office/drawing/2014/main" id="{F193358A-6639-2346-A0A4-3DFCE1F2DD55}"/>
              </a:ext>
            </a:extLst>
          </p:cNvPr>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FAA89078-C941-FD4C-B953-0A2790FB39DF}"/>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E7EC09D5-9995-664B-BC42-860BB3BE2002}"/>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rPr>
              <a:t>Kingdom Entering</a:t>
            </a:r>
            <a:endParaRPr kumimoji="0" lang="en-US" sz="20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594879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73573" y="2460729"/>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414344" y="2460729"/>
            <a:ext cx="4729656" cy="310854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Matt. 7:21    “Not everyone who calls out to me, ‘Lord! Lord!’ will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enter the Kingdom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of Heaven. Only those who actually do the will of my Father in heaven will enter.”</a:t>
            </a:r>
          </a:p>
        </p:txBody>
      </p:sp>
      <p:sp>
        <p:nvSpPr>
          <p:cNvPr id="9" name="Text Box 4">
            <a:extLst>
              <a:ext uri="{FF2B5EF4-FFF2-40B4-BE49-F238E27FC236}">
                <a16:creationId xmlns:a16="http://schemas.microsoft.com/office/drawing/2014/main" id="{F193358A-6639-2346-A0A4-3DFCE1F2DD55}"/>
              </a:ext>
            </a:extLst>
          </p:cNvPr>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FAA89078-C941-FD4C-B953-0A2790FB39DF}"/>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E7EC09D5-9995-664B-BC42-860BB3BE2002}"/>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rPr>
              <a:t>Kingdom Entering</a:t>
            </a:r>
            <a:endParaRPr kumimoji="0" lang="en-US" sz="20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555672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73573" y="2460729"/>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414344" y="2460729"/>
            <a:ext cx="4729656" cy="267765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Matt. 19:23   "Then Jesus said to his disciples, ‘I tell you the truth, it is very hard for a rich person to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enter the Kingdom</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of Heaven.’"</a:t>
            </a:r>
          </a:p>
        </p:txBody>
      </p:sp>
      <p:sp>
        <p:nvSpPr>
          <p:cNvPr id="9" name="Text Box 4">
            <a:extLst>
              <a:ext uri="{FF2B5EF4-FFF2-40B4-BE49-F238E27FC236}">
                <a16:creationId xmlns:a16="http://schemas.microsoft.com/office/drawing/2014/main" id="{F193358A-6639-2346-A0A4-3DFCE1F2DD55}"/>
              </a:ext>
            </a:extLst>
          </p:cNvPr>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FAA89078-C941-FD4C-B953-0A2790FB39DF}"/>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E7EC09D5-9995-664B-BC42-860BB3BE2002}"/>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rPr>
              <a:t>Kingdom Entering</a:t>
            </a:r>
            <a:endParaRPr kumimoji="0" lang="en-US" sz="20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892388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sz="5400" dirty="0">
                <a:solidFill>
                  <a:srgbClr val="FFFF00"/>
                </a:solidFill>
                <a:latin typeface="Arial" charset="0"/>
                <a:ea typeface="ＭＳ Ｐゴシック" charset="0"/>
                <a:cs typeface="ＭＳ Ｐゴシック" charset="0"/>
              </a:rPr>
              <a:t>The Kingdom</a:t>
            </a:r>
            <a:endParaRPr lang="en-US" sz="2400" dirty="0">
              <a:solidFill>
                <a:srgbClr val="FFFF00"/>
              </a:solidFill>
              <a:latin typeface="Arial" charset="0"/>
              <a:ea typeface="ＭＳ Ｐゴシック" charset="0"/>
              <a:cs typeface="ＭＳ Ｐゴシック" charset="0"/>
            </a:endParaRPr>
          </a:p>
        </p:txBody>
      </p:sp>
      <p:sp>
        <p:nvSpPr>
          <p:cNvPr id="2462726" name="Text Box 6"/>
          <p:cNvSpPr txBox="1">
            <a:spLocks noChangeArrowheads="1"/>
          </p:cNvSpPr>
          <p:nvPr/>
        </p:nvSpPr>
        <p:spPr bwMode="auto">
          <a:xfrm>
            <a:off x="73573" y="2711450"/>
            <a:ext cx="406735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572000" y="2711450"/>
            <a:ext cx="45720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1 Cor. 6:9   "Don’t you realize that those who do wrong will not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inherit the Kingdom</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of God …Those who indulge in sexual sin, or who worship idols, or commit adultery, or are male prostitutes, or practice homosexuality…</a:t>
            </a: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00"/>
                </a:solidFill>
                <a:effectLst/>
                <a:uLnTx/>
                <a:uFillTx/>
                <a:latin typeface="Arial" charset="0"/>
                <a:ea typeface="ＭＳ Ｐゴシック" charset="0"/>
              </a:rPr>
              <a:t>Enter</a:t>
            </a:r>
            <a:endParaRPr kumimoji="0" lang="en-US" sz="32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00"/>
                </a:solidFill>
                <a:effectLst/>
                <a:uLnTx/>
                <a:uFillTx/>
                <a:latin typeface="Arial" charset="0"/>
                <a:ea typeface="ＭＳ Ｐゴシック" charset="0"/>
              </a:rPr>
              <a:t>Inherit</a:t>
            </a:r>
            <a:endParaRPr kumimoji="0" lang="en-US" sz="32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892795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sz="5400" dirty="0">
                <a:solidFill>
                  <a:srgbClr val="FFFF00"/>
                </a:solidFill>
                <a:latin typeface="Arial" charset="0"/>
                <a:ea typeface="ＭＳ Ｐゴシック" charset="0"/>
                <a:cs typeface="ＭＳ Ｐゴシック" charset="0"/>
              </a:rPr>
              <a:t>The Kingdom</a:t>
            </a:r>
            <a:endParaRPr lang="en-US" sz="2400" dirty="0">
              <a:solidFill>
                <a:srgbClr val="FFFF00"/>
              </a:solidFill>
              <a:latin typeface="Arial" charset="0"/>
              <a:ea typeface="ＭＳ Ｐゴシック" charset="0"/>
              <a:cs typeface="ＭＳ Ｐゴシック" charset="0"/>
            </a:endParaRPr>
          </a:p>
        </p:txBody>
      </p:sp>
      <p:sp>
        <p:nvSpPr>
          <p:cNvPr id="2462726" name="Text Box 6"/>
          <p:cNvSpPr txBox="1">
            <a:spLocks noChangeArrowheads="1"/>
          </p:cNvSpPr>
          <p:nvPr/>
        </p:nvSpPr>
        <p:spPr bwMode="auto">
          <a:xfrm>
            <a:off x="73573" y="2711450"/>
            <a:ext cx="404122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572000" y="2711450"/>
            <a:ext cx="4572000"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1 Cor. 6:10  “or are thieves, or greedy people, or drunkards, or are abusive, or cheat people—none of these will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inherit the Kingdom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of God.”</a:t>
            </a:r>
          </a:p>
          <a:p>
            <a:pPr marL="9525" marR="0" lvl="0" indent="-9525" algn="l" defTabSz="914400"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00"/>
                </a:solidFill>
                <a:effectLst/>
                <a:uLnTx/>
                <a:uFillTx/>
                <a:latin typeface="Arial" charset="0"/>
                <a:ea typeface="ＭＳ Ｐゴシック" charset="0"/>
              </a:rPr>
              <a:t>Enter</a:t>
            </a:r>
            <a:endParaRPr kumimoji="0" lang="en-US" sz="32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00"/>
                </a:solidFill>
                <a:effectLst/>
                <a:uLnTx/>
                <a:uFillTx/>
                <a:latin typeface="Arial" charset="0"/>
                <a:ea typeface="ＭＳ Ｐゴシック" charset="0"/>
              </a:rPr>
              <a:t>Inherit</a:t>
            </a:r>
            <a:endParaRPr kumimoji="0" lang="en-US" sz="32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2076456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Crowns in the NT</a:t>
            </a: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1" y="837256"/>
            <a:ext cx="3037261"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Incorruptible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Cor 9:25</a:t>
            </a:r>
          </a:p>
        </p:txBody>
      </p:sp>
      <p:sp>
        <p:nvSpPr>
          <p:cNvPr id="5" name="Rectangle 2"/>
          <p:cNvSpPr txBox="1">
            <a:spLocks noChangeArrowheads="1"/>
          </p:cNvSpPr>
          <p:nvPr/>
        </p:nvSpPr>
        <p:spPr bwMode="auto">
          <a:xfrm>
            <a:off x="6106739" y="2489704"/>
            <a:ext cx="3037261"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Hope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Thess 2:19</a:t>
            </a: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448217" cy="15737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Life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Jas 1:12; </a:t>
            </a:r>
            <a:b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Rev 2:10</a:t>
            </a:r>
          </a:p>
        </p:txBody>
      </p:sp>
      <p:sp>
        <p:nvSpPr>
          <p:cNvPr id="8" name="Rectangle 2"/>
          <p:cNvSpPr txBox="1">
            <a:spLocks noChangeArrowheads="1"/>
          </p:cNvSpPr>
          <p:nvPr/>
        </p:nvSpPr>
        <p:spPr bwMode="auto">
          <a:xfrm>
            <a:off x="6969728" y="5015092"/>
            <a:ext cx="2015536" cy="1076817"/>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Glory</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Pet 5:4</a:t>
            </a: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Righteousness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Tim 4:8</a:t>
            </a:r>
          </a:p>
        </p:txBody>
      </p:sp>
    </p:spTree>
    <p:extLst>
      <p:ext uri="{BB962C8B-B14F-4D97-AF65-F5344CB8AC3E}">
        <p14:creationId xmlns:p14="http://schemas.microsoft.com/office/powerpoint/2010/main" val="19243223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361923" name="Rectangle 2"/>
          <p:cNvSpPr>
            <a:spLocks noGrp="1" noChangeArrowheads="1"/>
          </p:cNvSpPr>
          <p:nvPr>
            <p:ph type="ctrTitle"/>
          </p:nvPr>
        </p:nvSpPr>
        <p:spPr>
          <a:xfrm>
            <a:off x="5033918" y="3225098"/>
            <a:ext cx="4110081" cy="3446122"/>
          </a:xfrm>
        </p:spPr>
        <p:txBody>
          <a:bodyPr anchor="b"/>
          <a:lstStyle/>
          <a:p>
            <a:r>
              <a:rPr lang="en-US" sz="2800" b="1" dirty="0">
                <a:effectLst>
                  <a:glow rad="177800">
                    <a:schemeClr val="tx1"/>
                  </a:glow>
                </a:effectLst>
                <a:latin typeface="Arial" charset="0"/>
                <a:ea typeface="ＭＳ Ｐゴシック" charset="0"/>
              </a:rPr>
              <a:t>"And there will be no night there—no need for lamps or sun—for the Lord God will shine on them. And they will reign forever and ever" </a:t>
            </a:r>
            <a:br>
              <a:rPr lang="en-US" sz="2800"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(Rev 22:5 </a:t>
            </a:r>
            <a:r>
              <a:rPr lang="en-US" sz="2400" b="1" dirty="0">
                <a:effectLst>
                  <a:glow rad="177800">
                    <a:schemeClr val="tx1"/>
                  </a:glow>
                </a:effectLst>
                <a:latin typeface="Arial" charset="0"/>
                <a:ea typeface="ＭＳ Ｐゴシック" charset="0"/>
              </a:rPr>
              <a:t>NLT</a:t>
            </a:r>
            <a:r>
              <a:rPr lang="en-US" sz="2800" b="1" dirty="0">
                <a:effectLst>
                  <a:glow rad="177800">
                    <a:schemeClr val="tx1"/>
                  </a:glow>
                </a:effectLst>
                <a:latin typeface="Arial" charset="0"/>
                <a:ea typeface="ＭＳ Ｐゴシック" charset="0"/>
              </a:rPr>
              <a:t>).</a:t>
            </a:r>
            <a:endParaRPr lang="en-US"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4511847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rPr>
              <a:t>Assurance and Apostasy</a:t>
            </a: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47" name="Text Box 3"/>
          <p:cNvSpPr txBox="1">
            <a:spLocks noChangeArrowheads="1"/>
          </p:cNvSpPr>
          <p:nvPr/>
        </p:nvSpPr>
        <p:spPr bwMode="auto">
          <a:xfrm>
            <a:off x="1215688" y="673500"/>
            <a:ext cx="166934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Reformed</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(Calvinist)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Eternal</a:t>
            </a:r>
            <a:b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Security</a:t>
            </a: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Arminian</a:t>
            </a:r>
            <a:b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(Wesleyan)</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Apostasy leads to loss of salvation</a:t>
            </a: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128"/>
              <a:cs typeface="+mn-cs"/>
            </a:endParaRPr>
          </a:p>
        </p:txBody>
      </p:sp>
      <p:sp>
        <p:nvSpPr>
          <p:cNvPr id="31753" name="Text Box 9"/>
          <p:cNvSpPr txBox="1">
            <a:spLocks noChangeArrowheads="1"/>
          </p:cNvSpPr>
          <p:nvPr/>
        </p:nvSpPr>
        <p:spPr bwMode="auto">
          <a:xfrm>
            <a:off x="3828712" y="1879121"/>
            <a:ext cx="158759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Partakers</a:t>
            </a: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Possible</a:t>
            </a: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Perseverance of believers</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(Apostasy impossible)</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leads to loss of rewards</a:t>
            </a: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Security but </a:t>
            </a:r>
            <a:b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no assurance</a:t>
            </a: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No security, no assurance</a:t>
            </a: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Assurance</a:t>
            </a:r>
          </a:p>
        </p:txBody>
      </p:sp>
      <p:sp>
        <p:nvSpPr>
          <p:cNvPr id="17" name="Text Box 1">
            <a:extLst>
              <a:ext uri="{FF2B5EF4-FFF2-40B4-BE49-F238E27FC236}">
                <a16:creationId xmlns:a16="http://schemas.microsoft.com/office/drawing/2014/main" id="{0C6F63BB-5E23-C148-80D4-DBFFB37DDDF8}"/>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The Bible distinguishes our two inheritances.</a:t>
            </a:r>
          </a:p>
        </p:txBody>
      </p:sp>
      <p:sp>
        <p:nvSpPr>
          <p:cNvPr id="18" name="Text Box 1">
            <a:extLst>
              <a:ext uri="{FF2B5EF4-FFF2-40B4-BE49-F238E27FC236}">
                <a16:creationId xmlns:a16="http://schemas.microsoft.com/office/drawing/2014/main" id="{553D2268-8314-7C4A-9212-C8C158F1C4C4}"/>
              </a:ext>
            </a:extLst>
          </p:cNvPr>
          <p:cNvSpPr txBox="1">
            <a:spLocks noChangeArrowheads="1"/>
          </p:cNvSpPr>
          <p:nvPr/>
        </p:nvSpPr>
        <p:spPr bwMode="auto">
          <a:xfrm>
            <a:off x="79688" y="2814461"/>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rPr>
              <a:t>Only overcomers will reign with Christ.</a:t>
            </a:r>
          </a:p>
        </p:txBody>
      </p:sp>
      <p:grpSp>
        <p:nvGrpSpPr>
          <p:cNvPr id="19" name="Group 18">
            <a:extLst>
              <a:ext uri="{FF2B5EF4-FFF2-40B4-BE49-F238E27FC236}">
                <a16:creationId xmlns:a16="http://schemas.microsoft.com/office/drawing/2014/main" id="{B5967133-5EDE-1C42-AD49-B4A9E5BBD09B}"/>
              </a:ext>
            </a:extLst>
          </p:cNvPr>
          <p:cNvGrpSpPr/>
          <p:nvPr/>
        </p:nvGrpSpPr>
        <p:grpSpPr>
          <a:xfrm>
            <a:off x="5276393" y="4364120"/>
            <a:ext cx="3825164" cy="2139670"/>
            <a:chOff x="5276393" y="4364120"/>
            <a:chExt cx="3825164" cy="2139670"/>
          </a:xfrm>
        </p:grpSpPr>
        <p:sp>
          <p:nvSpPr>
            <p:cNvPr id="20" name="Left Arrow 19">
              <a:extLst>
                <a:ext uri="{FF2B5EF4-FFF2-40B4-BE49-F238E27FC236}">
                  <a16:creationId xmlns:a16="http://schemas.microsoft.com/office/drawing/2014/main" id="{1F6F5CBB-65C8-5041-8072-D8987DA31B90}"/>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1" name="Left Arrow 20">
              <a:extLst>
                <a:ext uri="{FF2B5EF4-FFF2-40B4-BE49-F238E27FC236}">
                  <a16:creationId xmlns:a16="http://schemas.microsoft.com/office/drawing/2014/main" id="{6868B75E-FB04-7743-871B-12FE75DF9F55}"/>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2" name="Text Box 1">
              <a:extLst>
                <a:ext uri="{FF2B5EF4-FFF2-40B4-BE49-F238E27FC236}">
                  <a16:creationId xmlns:a16="http://schemas.microsoft.com/office/drawing/2014/main" id="{721BC8FB-B903-DE48-A07E-2D438F4096AF}"/>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How can we hold both apostasy and assurance?</a:t>
              </a:r>
            </a:p>
          </p:txBody>
        </p:sp>
      </p:grpSp>
    </p:spTree>
    <p:extLst>
      <p:ext uri="{BB962C8B-B14F-4D97-AF65-F5344CB8AC3E}">
        <p14:creationId xmlns:p14="http://schemas.microsoft.com/office/powerpoint/2010/main" val="924868365"/>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85359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Overcomers of Revelation 2–3</a:t>
            </a:r>
          </a:p>
        </p:txBody>
      </p:sp>
      <p:pic>
        <p:nvPicPr>
          <p:cNvPr id="3" name="Picture 2"/>
          <p:cNvPicPr>
            <a:picLocks noChangeAspect="1"/>
          </p:cNvPicPr>
          <p:nvPr/>
        </p:nvPicPr>
        <p:blipFill>
          <a:blip r:embed="rId3"/>
          <a:stretch>
            <a:fillRect/>
          </a:stretch>
        </p:blipFill>
        <p:spPr>
          <a:xfrm>
            <a:off x="762000" y="1778000"/>
            <a:ext cx="7620000" cy="5080000"/>
          </a:xfrm>
          <a:prstGeom prst="rect">
            <a:avLst/>
          </a:prstGeom>
        </p:spPr>
      </p:pic>
    </p:spTree>
    <p:extLst>
      <p:ext uri="{BB962C8B-B14F-4D97-AF65-F5344CB8AC3E}">
        <p14:creationId xmlns:p14="http://schemas.microsoft.com/office/powerpoint/2010/main" val="1815965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p>
        </p:txBody>
      </p:sp>
    </p:spTree>
    <p:extLst>
      <p:ext uri="{BB962C8B-B14F-4D97-AF65-F5344CB8AC3E}">
        <p14:creationId xmlns:p14="http://schemas.microsoft.com/office/powerpoint/2010/main" val="40202910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exodramses-bo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p:txBody>
          <a:bodyPr/>
          <a:lstStyle/>
          <a:p>
            <a:pPr>
              <a:defRPr/>
            </a:pPr>
            <a:r>
              <a:rPr lang="en-US">
                <a:latin typeface="Arial" charset="0"/>
                <a:cs typeface="Arial"/>
              </a:rPr>
              <a:t>Who has greater power – Pharaoh or Yahweh?</a:t>
            </a:r>
          </a:p>
        </p:txBody>
      </p:sp>
    </p:spTree>
    <p:extLst>
      <p:ext uri="{BB962C8B-B14F-4D97-AF65-F5344CB8AC3E}">
        <p14:creationId xmlns:p14="http://schemas.microsoft.com/office/powerpoint/2010/main" val="13548921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5-Point Star 21">
            <a:extLst>
              <a:ext uri="{FF2B5EF4-FFF2-40B4-BE49-F238E27FC236}">
                <a16:creationId xmlns:a16="http://schemas.microsoft.com/office/drawing/2014/main" id="{D8E3BB9E-2DB7-964B-8653-466D4782FC41}"/>
              </a:ext>
            </a:extLst>
          </p:cNvPr>
          <p:cNvSpPr>
            <a:spLocks noChangeAspect="1"/>
          </p:cNvSpPr>
          <p:nvPr/>
        </p:nvSpPr>
        <p:spPr bwMode="auto">
          <a:xfrm>
            <a:off x="2696066" y="50663"/>
            <a:ext cx="7522590" cy="636028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3" name="TextBox 22">
            <a:extLst>
              <a:ext uri="{FF2B5EF4-FFF2-40B4-BE49-F238E27FC236}">
                <a16:creationId xmlns:a16="http://schemas.microsoft.com/office/drawing/2014/main" id="{45D64725-BDD0-CD4E-98C8-FAA051F2F83B}"/>
              </a:ext>
            </a:extLst>
          </p:cNvPr>
          <p:cNvSpPr txBox="1">
            <a:spLocks noChangeArrowheads="1"/>
          </p:cNvSpPr>
          <p:nvPr/>
        </p:nvSpPr>
        <p:spPr bwMode="auto">
          <a:xfrm>
            <a:off x="4886714" y="2809187"/>
            <a:ext cx="3141295"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overcomer has “kept my command to endure patiently” (Rev 3:10</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NIV</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and “does my will to the end” (Rev 2:26</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NIV</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12" name="TextBox 11">
            <a:extLst>
              <a:ext uri="{FF2B5EF4-FFF2-40B4-BE49-F238E27FC236}">
                <a16:creationId xmlns:a16="http://schemas.microsoft.com/office/drawing/2014/main" id="{26BF9246-CB30-4B4D-8ABE-0C617101B067}"/>
              </a:ext>
            </a:extLst>
          </p:cNvPr>
          <p:cNvSpPr txBox="1">
            <a:spLocks noChangeArrowheads="1"/>
          </p:cNvSpPr>
          <p:nvPr/>
        </p:nvSpPr>
        <p:spPr bwMode="auto">
          <a:xfrm>
            <a:off x="1595724" y="5232857"/>
            <a:ext cx="2375962" cy="156966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All</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believers overcome</a:t>
            </a:r>
          </a:p>
        </p:txBody>
      </p:sp>
      <p:sp>
        <p:nvSpPr>
          <p:cNvPr id="25" name="TextBox 24">
            <a:extLst>
              <a:ext uri="{FF2B5EF4-FFF2-40B4-BE49-F238E27FC236}">
                <a16:creationId xmlns:a16="http://schemas.microsoft.com/office/drawing/2014/main" id="{A6CCDA33-ACA4-894C-9D55-C04D5352F7C2}"/>
              </a:ext>
            </a:extLst>
          </p:cNvPr>
          <p:cNvSpPr txBox="1">
            <a:spLocks noChangeArrowheads="1"/>
          </p:cNvSpPr>
          <p:nvPr/>
        </p:nvSpPr>
        <p:spPr bwMode="auto">
          <a:xfrm>
            <a:off x="5269380" y="5232857"/>
            <a:ext cx="2375962" cy="156966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Faithful believers overcome</a:t>
            </a:r>
          </a:p>
        </p:txBody>
      </p:sp>
      <p:sp>
        <p:nvSpPr>
          <p:cNvPr id="3" name="5-Point Star 2"/>
          <p:cNvSpPr>
            <a:spLocks noChangeAspect="1"/>
          </p:cNvSpPr>
          <p:nvPr/>
        </p:nvSpPr>
        <p:spPr bwMode="auto">
          <a:xfrm>
            <a:off x="-1319753" y="-793396"/>
            <a:ext cx="8206917" cy="6938875"/>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1084286" y="1797022"/>
            <a:ext cx="3398839"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 everyone born of God overcomes the world. This is the victory that has overcome the world, even our faith.  </a:t>
            </a:r>
            <a:r>
              <a:rPr kumimoji="0" lang="en-US"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Who is it that overcomes the world? Only he who believes that Jesus is the Son of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John 5:4-5 NIV)</a:t>
            </a:r>
            <a:endPar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4866" name="Title 1"/>
          <p:cNvSpPr>
            <a:spLocks noGrp="1"/>
          </p:cNvSpPr>
          <p:nvPr>
            <p:ph type="title"/>
          </p:nvPr>
        </p:nvSpPr>
        <p:spPr>
          <a:xfrm>
            <a:off x="-31750" y="-26988"/>
            <a:ext cx="9212263" cy="719138"/>
          </a:xfrm>
          <a:solidFill>
            <a:schemeClr val="accent4">
              <a:lumMod val="10000"/>
            </a:schemeClr>
          </a:solidFill>
        </p:spPr>
        <p:txBody>
          <a:bodyPr/>
          <a:lstStyle/>
          <a:p>
            <a:r>
              <a:rPr lang="en-US" dirty="0">
                <a:latin typeface="Arial" charset="0"/>
                <a:ea typeface="ＭＳ Ｐゴシック" charset="0"/>
              </a:rPr>
              <a:t>The Overcomers (Rev. 2–3)</a:t>
            </a: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347739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strVal val="#ppt_w*0.70"/>
                                          </p:val>
                                        </p:tav>
                                        <p:tav tm="100000">
                                          <p:val>
                                            <p:strVal val="#ppt_w"/>
                                          </p:val>
                                        </p:tav>
                                      </p:tavLst>
                                    </p:anim>
                                    <p:anim calcmode="lin" valueType="num">
                                      <p:cBhvr>
                                        <p:cTn id="21" dur="1000" fill="hold"/>
                                        <p:tgtEl>
                                          <p:spTgt spid="12"/>
                                        </p:tgtEl>
                                        <p:attrNameLst>
                                          <p:attrName>ppt_h</p:attrName>
                                        </p:attrNameLst>
                                      </p:cBhvr>
                                      <p:tavLst>
                                        <p:tav tm="0">
                                          <p:val>
                                            <p:strVal val="#ppt_h"/>
                                          </p:val>
                                        </p:tav>
                                        <p:tav tm="100000">
                                          <p:val>
                                            <p:strVal val="#ppt_h"/>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strVal val="#ppt_w*0.70"/>
                                          </p:val>
                                        </p:tav>
                                        <p:tav tm="100000">
                                          <p:val>
                                            <p:strVal val="#ppt_w"/>
                                          </p:val>
                                        </p:tav>
                                      </p:tavLst>
                                    </p:anim>
                                    <p:anim calcmode="lin" valueType="num">
                                      <p:cBhvr>
                                        <p:cTn id="28" dur="1000" fill="hold"/>
                                        <p:tgtEl>
                                          <p:spTgt spid="22"/>
                                        </p:tgtEl>
                                        <p:attrNameLst>
                                          <p:attrName>ppt_h</p:attrName>
                                        </p:attrNameLst>
                                      </p:cBhvr>
                                      <p:tavLst>
                                        <p:tav tm="0">
                                          <p:val>
                                            <p:strVal val="#ppt_h"/>
                                          </p:val>
                                        </p:tav>
                                        <p:tav tm="100000">
                                          <p:val>
                                            <p:strVal val="#ppt_h"/>
                                          </p:val>
                                        </p:tav>
                                      </p:tavLst>
                                    </p:anim>
                                    <p:animEffect transition="in" filter="fade">
                                      <p:cBhvr>
                                        <p:cTn id="29" dur="1000"/>
                                        <p:tgtEl>
                                          <p:spTgt spid="22"/>
                                        </p:tgtEl>
                                      </p:cBhvr>
                                    </p:animEffect>
                                  </p:childTnLst>
                                </p:cTn>
                              </p:par>
                            </p:childTnLst>
                          </p:cTn>
                        </p:par>
                        <p:par>
                          <p:cTn id="30" fill="hold">
                            <p:stCondLst>
                              <p:cond delay="1000"/>
                            </p:stCondLst>
                            <p:childTnLst>
                              <p:par>
                                <p:cTn id="31" presetID="55"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1000" fill="hold"/>
                                        <p:tgtEl>
                                          <p:spTgt spid="23"/>
                                        </p:tgtEl>
                                        <p:attrNameLst>
                                          <p:attrName>ppt_w</p:attrName>
                                        </p:attrNameLst>
                                      </p:cBhvr>
                                      <p:tavLst>
                                        <p:tav tm="0">
                                          <p:val>
                                            <p:strVal val="#ppt_w*0.70"/>
                                          </p:val>
                                        </p:tav>
                                        <p:tav tm="100000">
                                          <p:val>
                                            <p:strVal val="#ppt_w"/>
                                          </p:val>
                                        </p:tav>
                                      </p:tavLst>
                                    </p:anim>
                                    <p:anim calcmode="lin" valueType="num">
                                      <p:cBhvr>
                                        <p:cTn id="34" dur="1000" fill="hold"/>
                                        <p:tgtEl>
                                          <p:spTgt spid="23"/>
                                        </p:tgtEl>
                                        <p:attrNameLst>
                                          <p:attrName>ppt_h</p:attrName>
                                        </p:attrNameLst>
                                      </p:cBhvr>
                                      <p:tavLst>
                                        <p:tav tm="0">
                                          <p:val>
                                            <p:strVal val="#ppt_h"/>
                                          </p:val>
                                        </p:tav>
                                        <p:tav tm="100000">
                                          <p:val>
                                            <p:strVal val="#ppt_h"/>
                                          </p:val>
                                        </p:tav>
                                      </p:tavLst>
                                    </p:anim>
                                    <p:animEffect transition="in" filter="fade">
                                      <p:cBhvr>
                                        <p:cTn id="35" dur="1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1000" fill="hold"/>
                                        <p:tgtEl>
                                          <p:spTgt spid="25"/>
                                        </p:tgtEl>
                                        <p:attrNameLst>
                                          <p:attrName>ppt_w</p:attrName>
                                        </p:attrNameLst>
                                      </p:cBhvr>
                                      <p:tavLst>
                                        <p:tav tm="0">
                                          <p:val>
                                            <p:strVal val="#ppt_w*0.70"/>
                                          </p:val>
                                        </p:tav>
                                        <p:tav tm="100000">
                                          <p:val>
                                            <p:strVal val="#ppt_w"/>
                                          </p:val>
                                        </p:tav>
                                      </p:tavLst>
                                    </p:anim>
                                    <p:anim calcmode="lin" valueType="num">
                                      <p:cBhvr>
                                        <p:cTn id="41" dur="1000" fill="hold"/>
                                        <p:tgtEl>
                                          <p:spTgt spid="25"/>
                                        </p:tgtEl>
                                        <p:attrNameLst>
                                          <p:attrName>ppt_h</p:attrName>
                                        </p:attrNameLst>
                                      </p:cBhvr>
                                      <p:tavLst>
                                        <p:tav tm="0">
                                          <p:val>
                                            <p:strVal val="#ppt_h"/>
                                          </p:val>
                                        </p:tav>
                                        <p:tav tm="100000">
                                          <p:val>
                                            <p:strVal val="#ppt_h"/>
                                          </p:val>
                                        </p:tav>
                                      </p:tavLst>
                                    </p:anim>
                                    <p:animEffect transition="in" filter="fade">
                                      <p:cBhvr>
                                        <p:cTn id="4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25" grpId="0"/>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33572" y="3618597"/>
            <a:ext cx="2635138" cy="267765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All believers overcome in 1 John 5:4-5, yet some will still “shrink away in shame” </a:t>
            </a:r>
            <a:b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John 2:28) </a:t>
            </a:r>
          </a:p>
        </p:txBody>
      </p:sp>
      <p:sp>
        <p:nvSpPr>
          <p:cNvPr id="14" name="TextBox 13"/>
          <p:cNvSpPr txBox="1"/>
          <p:nvPr/>
        </p:nvSpPr>
        <p:spPr>
          <a:xfrm>
            <a:off x="6532775" y="3327400"/>
            <a:ext cx="2538883" cy="3416320"/>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“You have made them to be a kingdom and priests to serve our God,</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and they will reign on the earth” (Rev 5:10).</a:t>
            </a:r>
          </a:p>
        </p:txBody>
      </p:sp>
      <p:sp>
        <p:nvSpPr>
          <p:cNvPr id="16" name="TextBox 15"/>
          <p:cNvSpPr txBox="1"/>
          <p:nvPr/>
        </p:nvSpPr>
        <p:spPr>
          <a:xfrm>
            <a:off x="5781675" y="836613"/>
            <a:ext cx="3289983"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“Only the crowned and rewarded church in heaven will rule” (Dillow, 664)</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63093" y="2428774"/>
            <a:ext cx="3106737"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Are all Christians overcomers?</a:t>
            </a:r>
            <a:endPar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TextBox 17"/>
          <p:cNvSpPr txBox="1"/>
          <p:nvPr/>
        </p:nvSpPr>
        <p:spPr>
          <a:xfrm>
            <a:off x="24716" y="692150"/>
            <a:ext cx="4820333" cy="230832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“…whoever hates his brother </a:t>
            </a:r>
            <a:b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is in the darkness and walks around in the darkness… because the darkness has blinded him” (1 John 2:11)</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181349" y="4090767"/>
            <a:ext cx="310673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 Only faithful ones.</a:t>
            </a:r>
          </a:p>
        </p:txBody>
      </p:sp>
    </p:spTree>
    <p:extLst>
      <p:ext uri="{BB962C8B-B14F-4D97-AF65-F5344CB8AC3E}">
        <p14:creationId xmlns:p14="http://schemas.microsoft.com/office/powerpoint/2010/main" val="3110214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18" name="TextBox 17"/>
          <p:cNvSpPr txBox="1"/>
          <p:nvPr/>
        </p:nvSpPr>
        <p:spPr>
          <a:xfrm>
            <a:off x="971550" y="908050"/>
            <a:ext cx="2808288"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The context of Rev 21:6-8 presents three types of people:</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059113" y="2852738"/>
            <a:ext cx="3313112" cy="193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He who overcomes </a:t>
            </a:r>
            <a:r>
              <a:rPr kumimoji="0" lang="en-US" sz="2400" b="0" i="0" u="none" strike="noStrike" kern="1200" cap="none" spc="0" normalizeH="0" baseline="0" noProof="0">
                <a:ln>
                  <a:noFill/>
                </a:ln>
                <a:solidFill>
                  <a:srgbClr val="FF0000"/>
                </a:solidFill>
                <a:effectLst/>
                <a:uLnTx/>
                <a:uFillTx/>
                <a:latin typeface="Comic Sans MS" charset="0"/>
                <a:ea typeface="ＭＳ Ｐゴシック" charset="0"/>
              </a:rPr>
              <a:t>will inherit these things, and I will be his God and he will be My son</a:t>
            </a: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 (21:7)</a:t>
            </a:r>
          </a:p>
        </p:txBody>
      </p:sp>
      <p:sp>
        <p:nvSpPr>
          <p:cNvPr id="3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 name="TextBox 7"/>
          <p:cNvSpPr txBox="1"/>
          <p:nvPr/>
        </p:nvSpPr>
        <p:spPr>
          <a:xfrm>
            <a:off x="48761" y="2636005"/>
            <a:ext cx="3017384" cy="4154984"/>
          </a:xfrm>
          <a:prstGeom prst="rect">
            <a:avLst/>
          </a:prstGeom>
          <a:solidFill>
            <a:schemeClr val="tx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All Saints</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0" lang="en-SG"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He said to me: 'It is done. I am the Alpha and the Omega, the Beginning and the End. To him who is thirsty I will give to drink without cost from the spring of the water of life'</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(21:6).</a:t>
            </a:r>
          </a:p>
        </p:txBody>
      </p:sp>
      <p:sp>
        <p:nvSpPr>
          <p:cNvPr id="14" name="TextBox 13"/>
          <p:cNvSpPr txBox="1"/>
          <p:nvPr/>
        </p:nvSpPr>
        <p:spPr>
          <a:xfrm>
            <a:off x="6282395" y="730930"/>
            <a:ext cx="2808288" cy="6081831"/>
          </a:xfrm>
          <a:prstGeom prst="rect">
            <a:avLst/>
          </a:prstGeom>
          <a:solidFill>
            <a:schemeClr val="tx1"/>
          </a:solidFill>
        </p:spPr>
        <p:txBody>
          <a:bodyPr wrap="square">
            <a:spAutoFit/>
          </a:bodyPr>
          <a:lstStyle>
            <a:defPPr>
              <a:defRPr lang="en-US"/>
            </a:defPPr>
            <a:lvl1pPr defTabSz="914400" eaLnBrk="0" fontAlgn="base" hangingPunct="0">
              <a:spcBef>
                <a:spcPct val="0"/>
              </a:spcBef>
              <a:spcAft>
                <a:spcPct val="0"/>
              </a:spcAft>
              <a:defRPr sz="2400" b="1">
                <a:solidFill>
                  <a:srgbClr val="FFFFFF"/>
                </a:solidFill>
                <a:effectLst>
                  <a:outerShdw blurRad="38100" dist="38100" dir="2700000" algn="tl">
                    <a:srgbClr val="000000">
                      <a:alpha val="43137"/>
                    </a:srgbClr>
                  </a:outerShdw>
                </a:effectLst>
                <a:latin typeface="Arial"/>
                <a:ea typeface="ＭＳ Ｐゴシック" charset="0"/>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Unbelievers</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rPr>
              <a:t>But the cowardly, the unbelieving, the vile, the murderers, the sexually immoral, those who practice magic arts, the idolaters and all liars—their place will be in the fiery lake of burning sulphur. This is the second death” (21:8).</a:t>
            </a:r>
          </a:p>
        </p:txBody>
      </p:sp>
    </p:spTree>
    <p:extLst>
      <p:ext uri="{BB962C8B-B14F-4D97-AF65-F5344CB8AC3E}">
        <p14:creationId xmlns:p14="http://schemas.microsoft.com/office/powerpoint/2010/main" val="450549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8" grpId="0" animBg="1"/>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33572" y="3618597"/>
            <a:ext cx="2635138" cy="193899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If we all overcome, then why all the warnings and promises?</a:t>
            </a:r>
          </a:p>
        </p:txBody>
      </p:sp>
      <p:sp>
        <p:nvSpPr>
          <p:cNvPr id="14" name="TextBox 13"/>
          <p:cNvSpPr txBox="1"/>
          <p:nvPr/>
        </p:nvSpPr>
        <p:spPr>
          <a:xfrm>
            <a:off x="6728846" y="3958772"/>
            <a:ext cx="2289858" cy="1938992"/>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His name will not be removed from the book of life (3:5)</a:t>
            </a:r>
          </a:p>
        </p:txBody>
      </p:sp>
      <p:sp>
        <p:nvSpPr>
          <p:cNvPr id="16" name="TextBox 15"/>
          <p:cNvSpPr txBox="1"/>
          <p:nvPr/>
        </p:nvSpPr>
        <p:spPr>
          <a:xfrm>
            <a:off x="5475517" y="692150"/>
            <a:ext cx="3683229" cy="193899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“The seven letters deal with Christian works, not salvation (2:2, 9, 13, 19; 3:1, 8, 15)” —Yates, </a:t>
            </a: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BibSac</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(2006): 227</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63093" y="2428774"/>
            <a:ext cx="3106737"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Are all Christians overcomers?</a:t>
            </a:r>
            <a:endPar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TextBox 17"/>
          <p:cNvSpPr txBox="1"/>
          <p:nvPr/>
        </p:nvSpPr>
        <p:spPr>
          <a:xfrm>
            <a:off x="24716" y="692150"/>
            <a:ext cx="4820333" cy="193899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If all overcome, then none could lose their crown: “I am coming soon. Hold on to what you have, so that no one will take your crown” (3:11).</a:t>
            </a: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181349" y="4090767"/>
            <a:ext cx="310673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 Only faithful ones.</a:t>
            </a:r>
          </a:p>
        </p:txBody>
      </p:sp>
    </p:spTree>
    <p:extLst>
      <p:ext uri="{BB962C8B-B14F-4D97-AF65-F5344CB8AC3E}">
        <p14:creationId xmlns:p14="http://schemas.microsoft.com/office/powerpoint/2010/main" val="95095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32138" y="2565400"/>
            <a:ext cx="3106737" cy="267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omic Sans MS" charset="0"/>
                <a:ea typeface="ＭＳ Ｐゴシック" charset="0"/>
              </a:rPr>
              <a:t>"He who overcomes"</a:t>
            </a:r>
            <a:r>
              <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rPr>
              <a:t> (NAU) is used once for each of the 7 churches, plus 21:7 with a total of 8 times in Revelation</a:t>
            </a: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893043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691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69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2:7</a:t>
              </a:r>
            </a:p>
          </p:txBody>
        </p:sp>
      </p:grpSp>
      <p:sp>
        <p:nvSpPr>
          <p:cNvPr id="5" name="TextBox 4"/>
          <p:cNvSpPr txBox="1">
            <a:spLocks noChangeArrowheads="1"/>
          </p:cNvSpPr>
          <p:nvPr/>
        </p:nvSpPr>
        <p:spPr bwMode="auto">
          <a:xfrm>
            <a:off x="3132138" y="2705100"/>
            <a:ext cx="3106737"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To him who overcomes, I will grant to </a:t>
            </a:r>
            <a:r>
              <a:rPr kumimoji="0" lang="en-US" sz="2400" b="0" i="0" u="none" strike="noStrike" kern="1200" cap="none" spc="0" normalizeH="0" baseline="0" noProof="0">
                <a:ln>
                  <a:noFill/>
                </a:ln>
                <a:solidFill>
                  <a:srgbClr val="FF0000"/>
                </a:solidFill>
                <a:effectLst/>
                <a:uLnTx/>
                <a:uFillTx/>
                <a:latin typeface="Comic Sans MS" charset="0"/>
                <a:ea typeface="ＭＳ Ｐゴシック" charset="0"/>
              </a:rPr>
              <a:t>eat of the tree of life</a:t>
            </a: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 which is in the Paradise of God (2:7)</a:t>
            </a:r>
          </a:p>
        </p:txBody>
      </p:sp>
      <p:sp>
        <p:nvSpPr>
          <p:cNvPr id="19"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070755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62"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89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2:7</a:t>
              </a: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89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2:11</a:t>
              </a:r>
            </a:p>
          </p:txBody>
        </p:sp>
      </p:grpSp>
      <p:sp>
        <p:nvSpPr>
          <p:cNvPr id="5" name="TextBox 4"/>
          <p:cNvSpPr txBox="1">
            <a:spLocks noChangeArrowheads="1"/>
          </p:cNvSpPr>
          <p:nvPr/>
        </p:nvSpPr>
        <p:spPr bwMode="auto">
          <a:xfrm>
            <a:off x="3132138" y="2705100"/>
            <a:ext cx="3106737"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He who overcomes will </a:t>
            </a:r>
            <a:r>
              <a:rPr kumimoji="0" lang="en-US" sz="2400" b="0" i="0" u="none" strike="noStrike" kern="1200" cap="none" spc="0" normalizeH="0" baseline="0" noProof="0">
                <a:ln>
                  <a:noFill/>
                </a:ln>
                <a:solidFill>
                  <a:srgbClr val="FF0000"/>
                </a:solidFill>
                <a:effectLst/>
                <a:uLnTx/>
                <a:uFillTx/>
                <a:latin typeface="Comic Sans MS" charset="0"/>
                <a:ea typeface="ＭＳ Ｐゴシック" charset="0"/>
              </a:rPr>
              <a:t>not be hurt by the second death</a:t>
            </a: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 (2:11)</a:t>
            </a:r>
          </a:p>
        </p:txBody>
      </p:sp>
      <p:sp>
        <p:nvSpPr>
          <p:cNvPr id="21"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639193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101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10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2:7</a:t>
              </a: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1025"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2:17</a:t>
              </a:r>
            </a:p>
          </p:txBody>
        </p:sp>
      </p:grpSp>
      <p:sp>
        <p:nvSpPr>
          <p:cNvPr id="5" name="TextBox 4"/>
          <p:cNvSpPr txBox="1">
            <a:spLocks noChangeArrowheads="1"/>
          </p:cNvSpPr>
          <p:nvPr/>
        </p:nvSpPr>
        <p:spPr bwMode="auto">
          <a:xfrm>
            <a:off x="2771775" y="1125538"/>
            <a:ext cx="3971925" cy="415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To </a:t>
            </a:r>
            <a:b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b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him </a:t>
            </a:r>
            <a:b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b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who </a:t>
            </a:r>
            <a:b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b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overcomes, </a:t>
            </a:r>
            <a:b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b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to him I will give some of the </a:t>
            </a:r>
            <a:r>
              <a:rPr kumimoji="0" lang="en-US" sz="2400" b="0" i="0" u="none" strike="noStrike" kern="1200" cap="none" spc="0" normalizeH="0" baseline="0" noProof="0">
                <a:ln>
                  <a:noFill/>
                </a:ln>
                <a:solidFill>
                  <a:srgbClr val="FF0000"/>
                </a:solidFill>
                <a:effectLst/>
                <a:uLnTx/>
                <a:uFillTx/>
                <a:latin typeface="Comic Sans MS" charset="0"/>
                <a:ea typeface="ＭＳ Ｐゴシック" charset="0"/>
              </a:rPr>
              <a:t>hidden manna</a:t>
            </a: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 and I will give him a </a:t>
            </a:r>
            <a:r>
              <a:rPr kumimoji="0" lang="en-US" sz="2400" b="0" i="0" u="none" strike="noStrike" kern="1200" cap="none" spc="0" normalizeH="0" baseline="0" noProof="0">
                <a:ln>
                  <a:noFill/>
                </a:ln>
                <a:solidFill>
                  <a:srgbClr val="FF0000"/>
                </a:solidFill>
                <a:effectLst/>
                <a:uLnTx/>
                <a:uFillTx/>
                <a:latin typeface="Comic Sans MS" charset="0"/>
                <a:ea typeface="ＭＳ Ｐゴシック" charset="0"/>
              </a:rPr>
              <a:t>white stone</a:t>
            </a: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 and a </a:t>
            </a:r>
            <a:r>
              <a:rPr kumimoji="0" lang="en-US" sz="2400" b="0" i="0" u="none" strike="noStrike" kern="1200" cap="none" spc="0" normalizeH="0" baseline="0" noProof="0">
                <a:ln>
                  <a:noFill/>
                </a:ln>
                <a:solidFill>
                  <a:srgbClr val="FF0000"/>
                </a:solidFill>
                <a:effectLst/>
                <a:uLnTx/>
                <a:uFillTx/>
                <a:latin typeface="Comic Sans MS" charset="0"/>
                <a:ea typeface="ＭＳ Ｐゴシック" charset="0"/>
              </a:rPr>
              <a:t>new name</a:t>
            </a: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 written </a:t>
            </a:r>
            <a:b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b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on the stone which </a:t>
            </a:r>
            <a:b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b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no one knows but he </a:t>
            </a:r>
            <a:b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b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who receives it (2:17)</a:t>
            </a:r>
          </a:p>
        </p:txBody>
      </p:sp>
      <p:sp>
        <p:nvSpPr>
          <p:cNvPr id="25"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401320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3058"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2:7</a:t>
              </a: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2:17</a:t>
              </a: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2:26</a:t>
              </a:r>
            </a:p>
          </p:txBody>
        </p:sp>
      </p:grpSp>
      <p:sp>
        <p:nvSpPr>
          <p:cNvPr id="5" name="TextBox 4"/>
          <p:cNvSpPr txBox="1">
            <a:spLocks noChangeArrowheads="1"/>
          </p:cNvSpPr>
          <p:nvPr/>
        </p:nvSpPr>
        <p:spPr bwMode="auto">
          <a:xfrm>
            <a:off x="2976563" y="2636838"/>
            <a:ext cx="34671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He who overcomes, and he who keeps My deeds until the end, TO HIM I WILL GIVE </a:t>
            </a:r>
            <a:r>
              <a:rPr kumimoji="0" lang="en-US" sz="2400" b="0" i="0" u="none" strike="noStrike" kern="1200" cap="none" spc="0" normalizeH="0" baseline="0" noProof="0">
                <a:ln>
                  <a:noFill/>
                </a:ln>
                <a:solidFill>
                  <a:srgbClr val="FF0000"/>
                </a:solidFill>
                <a:effectLst/>
                <a:uLnTx/>
                <a:uFillTx/>
                <a:latin typeface="Comic Sans MS" charset="0"/>
                <a:ea typeface="ＭＳ Ｐゴシック" charset="0"/>
              </a:rPr>
              <a:t>AUTHORITY OVER THE NATIONS</a:t>
            </a: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 (2:26)</a:t>
            </a:r>
          </a:p>
        </p:txBody>
      </p:sp>
      <p:sp>
        <p:nvSpPr>
          <p:cNvPr id="27"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146393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510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5115"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9"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2:7</a:t>
              </a:r>
            </a:p>
          </p:txBody>
        </p:sp>
      </p:grpSp>
      <p:grpSp>
        <p:nvGrpSpPr>
          <p:cNvPr id="815116"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7"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2:17</a:t>
              </a:r>
            </a:p>
          </p:txBody>
        </p:sp>
      </p:grpSp>
      <p:grpSp>
        <p:nvGrpSpPr>
          <p:cNvPr id="815118"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5"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2:26</a:t>
              </a:r>
            </a:p>
          </p:txBody>
        </p:sp>
      </p:grpSp>
      <p:grpSp>
        <p:nvGrpSpPr>
          <p:cNvPr id="28"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3"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3:5</a:t>
              </a:r>
            </a:p>
          </p:txBody>
        </p:sp>
      </p:grpSp>
      <p:sp>
        <p:nvSpPr>
          <p:cNvPr id="5" name="TextBox 4"/>
          <p:cNvSpPr txBox="1">
            <a:spLocks noChangeArrowheads="1"/>
          </p:cNvSpPr>
          <p:nvPr/>
        </p:nvSpPr>
        <p:spPr bwMode="auto">
          <a:xfrm>
            <a:off x="2555875" y="1741488"/>
            <a:ext cx="4332288"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He </a:t>
            </a:r>
            <a:b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b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who </a:t>
            </a:r>
            <a:b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b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overcomes will thus be </a:t>
            </a:r>
            <a:r>
              <a:rPr kumimoji="0" lang="en-US" sz="2400" b="0" i="0" u="none" strike="noStrike" kern="1200" cap="none" spc="0" normalizeH="0" baseline="0" noProof="0">
                <a:ln>
                  <a:noFill/>
                </a:ln>
                <a:solidFill>
                  <a:srgbClr val="FF0000"/>
                </a:solidFill>
                <a:effectLst/>
                <a:uLnTx/>
                <a:uFillTx/>
                <a:latin typeface="Comic Sans MS" charset="0"/>
                <a:ea typeface="ＭＳ Ｐゴシック" charset="0"/>
              </a:rPr>
              <a:t>clothed in white garments</a:t>
            </a: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 and I will </a:t>
            </a:r>
            <a:r>
              <a:rPr kumimoji="0" lang="en-US" sz="2400" b="0" i="0" u="none" strike="noStrike" kern="1200" cap="none" spc="0" normalizeH="0" baseline="0" noProof="0">
                <a:ln>
                  <a:noFill/>
                </a:ln>
                <a:solidFill>
                  <a:srgbClr val="FF0000"/>
                </a:solidFill>
                <a:effectLst/>
                <a:uLnTx/>
                <a:uFillTx/>
                <a:latin typeface="Comic Sans MS" charset="0"/>
                <a:ea typeface="ＭＳ Ｐゴシック" charset="0"/>
              </a:rPr>
              <a:t>not erase his name</a:t>
            </a: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 from the book of life, and I</a:t>
            </a:r>
            <a:b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b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 will </a:t>
            </a:r>
            <a:r>
              <a:rPr kumimoji="0" lang="en-US" sz="2400" b="0" i="0" u="none" strike="noStrike" kern="1200" cap="none" spc="0" normalizeH="0" baseline="0" noProof="0">
                <a:ln>
                  <a:noFill/>
                </a:ln>
                <a:solidFill>
                  <a:srgbClr val="FF0000"/>
                </a:solidFill>
                <a:effectLst/>
                <a:uLnTx/>
                <a:uFillTx/>
                <a:latin typeface="Comic Sans MS" charset="0"/>
                <a:ea typeface="ＭＳ Ｐゴシック" charset="0"/>
              </a:rPr>
              <a:t>confess his name</a:t>
            </a: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 </a:t>
            </a:r>
            <a:b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b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before My Father and before His angels (3:5)</a:t>
            </a:r>
          </a:p>
        </p:txBody>
      </p:sp>
      <p:sp>
        <p:nvSpPr>
          <p:cNvPr id="30"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707611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86696" y="1178945"/>
            <a:ext cx="8657303" cy="2100337"/>
          </a:xfrm>
          <a:effectLst>
            <a:outerShdw blurRad="63500" dist="35921" dir="2700000" algn="ctr" rotWithShape="0">
              <a:schemeClr val="tx2">
                <a:alpha val="74998"/>
              </a:schemeClr>
            </a:outerShdw>
          </a:effectLst>
        </p:spPr>
        <p:txBody>
          <a:bodyPr anchor="t"/>
          <a:lstStyle/>
          <a:p>
            <a:pPr marL="14288" indent="-14288" algn="l">
              <a:defRPr/>
            </a:pPr>
            <a:r>
              <a:rPr lang="en-US" b="1" dirty="0">
                <a:effectLst>
                  <a:glow rad="127000">
                    <a:schemeClr val="tx1"/>
                  </a:glow>
                </a:effectLst>
                <a:latin typeface="Arial" charset="0"/>
                <a:ea typeface="ＭＳ Ｐゴシック" charset="0"/>
                <a:cs typeface="ＭＳ Ｐゴシック" charset="0"/>
              </a:rPr>
              <a:t>God used Moses to urge Pharaoh to free Israel from slavery to show that: </a:t>
            </a:r>
          </a:p>
        </p:txBody>
      </p:sp>
      <p:sp>
        <p:nvSpPr>
          <p:cNvPr id="4" name="Rectangle 2"/>
          <p:cNvSpPr txBox="1">
            <a:spLocks noChangeArrowheads="1"/>
          </p:cNvSpPr>
          <p:nvPr/>
        </p:nvSpPr>
        <p:spPr bwMode="auto">
          <a:xfrm>
            <a:off x="880307" y="3279282"/>
            <a:ext cx="8162674" cy="3708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0713" marR="0" lvl="0" indent="-620713" algn="l"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L</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4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cared</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620713" marR="0" lvl="0" indent="-620713" algn="l"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was </a:t>
            </a:r>
            <a:r>
              <a:rPr kumimoji="0" lang="en-US" sz="4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faithful</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to the Abrahamic Covenant, and </a:t>
            </a:r>
          </a:p>
          <a:p>
            <a:pPr marL="620713" marR="0" lvl="0" indent="-620713" algn="l"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was </a:t>
            </a:r>
            <a:r>
              <a:rPr kumimoji="0" lang="en-US" sz="4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sovereign</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over Egypt’s gods.</a:t>
            </a:r>
          </a:p>
        </p:txBody>
      </p:sp>
      <p:sp>
        <p:nvSpPr>
          <p:cNvPr id="5" name="Rectangle 2"/>
          <p:cNvSpPr txBox="1">
            <a:spLocks noChangeArrowheads="1"/>
          </p:cNvSpPr>
          <p:nvPr/>
        </p:nvSpPr>
        <p:spPr bwMode="auto">
          <a:xfrm>
            <a:off x="0" y="-2179"/>
            <a:ext cx="9144000" cy="108445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808038" marR="0" lvl="0" indent="-808038" algn="ctr" defTabSz="4572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Point of Exodus 1–11</a:t>
            </a:r>
          </a:p>
        </p:txBody>
      </p:sp>
    </p:spTree>
    <p:extLst>
      <p:ext uri="{BB962C8B-B14F-4D97-AF65-F5344CB8AC3E}">
        <p14:creationId xmlns:p14="http://schemas.microsoft.com/office/powerpoint/2010/main" val="2873950601"/>
      </p:ext>
    </p:extLst>
  </p:cSld>
  <p:clrMapOvr>
    <a:overrideClrMapping bg1="lt1" tx1="dk1" bg2="lt2" tx2="dk2" accent1="accent1" accent2="accent2" accent3="accent3" accent4="accent4" accent5="accent5" accent6="accent6" hlink="hlink" folHlink="folHlink"/>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715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3:12</a:t>
              </a:r>
            </a:p>
          </p:txBody>
        </p:sp>
      </p:grpSp>
      <p:sp>
        <p:nvSpPr>
          <p:cNvPr id="5" name="TextBox 4"/>
          <p:cNvSpPr txBox="1">
            <a:spLocks noChangeArrowheads="1"/>
          </p:cNvSpPr>
          <p:nvPr/>
        </p:nvSpPr>
        <p:spPr bwMode="auto">
          <a:xfrm>
            <a:off x="2627313" y="2203450"/>
            <a:ext cx="4248150"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t>He who </a:t>
            </a:r>
            <a:b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br>
            <a: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t>overcomes, I will </a:t>
            </a:r>
            <a:r>
              <a:rPr kumimoji="0" lang="en-US" sz="2000" b="0" i="0" u="none" strike="noStrike" kern="1200" cap="none" spc="0" normalizeH="0" baseline="0" noProof="0">
                <a:ln>
                  <a:noFill/>
                </a:ln>
                <a:solidFill>
                  <a:srgbClr val="FF0000"/>
                </a:solidFill>
                <a:effectLst/>
                <a:uLnTx/>
                <a:uFillTx/>
                <a:latin typeface="Comic Sans MS" charset="0"/>
                <a:ea typeface="ＭＳ Ｐゴシック" charset="0"/>
              </a:rPr>
              <a:t>make him a pillar</a:t>
            </a:r>
            <a: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t> in the temple of My God, and he will </a:t>
            </a:r>
            <a:r>
              <a:rPr kumimoji="0" lang="en-US" sz="2000" b="0" i="0" u="none" strike="noStrike" kern="1200" cap="none" spc="0" normalizeH="0" baseline="0" noProof="0">
                <a:ln>
                  <a:noFill/>
                </a:ln>
                <a:solidFill>
                  <a:srgbClr val="FF0000"/>
                </a:solidFill>
                <a:effectLst/>
                <a:uLnTx/>
                <a:uFillTx/>
                <a:latin typeface="Comic Sans MS" charset="0"/>
                <a:ea typeface="ＭＳ Ｐゴシック" charset="0"/>
              </a:rPr>
              <a:t>not go out from it anymore</a:t>
            </a:r>
            <a: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t>; and I will </a:t>
            </a:r>
            <a:r>
              <a:rPr kumimoji="0" lang="en-US" sz="2000" b="0" i="0" u="none" strike="noStrike" kern="1200" cap="none" spc="0" normalizeH="0" baseline="0" noProof="0">
                <a:ln>
                  <a:noFill/>
                </a:ln>
                <a:solidFill>
                  <a:srgbClr val="FF0000"/>
                </a:solidFill>
                <a:effectLst/>
                <a:uLnTx/>
                <a:uFillTx/>
                <a:latin typeface="Comic Sans MS" charset="0"/>
                <a:ea typeface="ＭＳ Ｐゴシック" charset="0"/>
              </a:rPr>
              <a:t>write on him the name of My God</a:t>
            </a:r>
            <a: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t>, and the </a:t>
            </a:r>
            <a:r>
              <a:rPr kumimoji="0" lang="en-US" sz="2000" b="0" i="0" u="none" strike="noStrike" kern="1200" cap="none" spc="0" normalizeH="0" baseline="0" noProof="0">
                <a:ln>
                  <a:noFill/>
                </a:ln>
                <a:solidFill>
                  <a:srgbClr val="FF0000"/>
                </a:solidFill>
                <a:effectLst/>
                <a:uLnTx/>
                <a:uFillTx/>
                <a:latin typeface="Comic Sans MS" charset="0"/>
                <a:ea typeface="ＭＳ Ｐゴシック" charset="0"/>
              </a:rPr>
              <a:t>name of the city </a:t>
            </a:r>
            <a: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t>of My God, the new Jerusalem, which comes </a:t>
            </a:r>
            <a:b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br>
            <a: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t>down out of heaven from My </a:t>
            </a:r>
            <a:b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br>
            <a: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t>God, </a:t>
            </a:r>
            <a:r>
              <a:rPr kumimoji="0" lang="en-US" sz="2000" b="0" i="0" u="none" strike="noStrike" kern="1200" cap="none" spc="0" normalizeH="0" baseline="0" noProof="0">
                <a:ln>
                  <a:noFill/>
                </a:ln>
                <a:solidFill>
                  <a:srgbClr val="FF0000"/>
                </a:solidFill>
                <a:effectLst/>
                <a:uLnTx/>
                <a:uFillTx/>
                <a:latin typeface="Comic Sans MS" charset="0"/>
                <a:ea typeface="ＭＳ Ｐゴシック" charset="0"/>
              </a:rPr>
              <a:t>and My new name</a:t>
            </a:r>
            <a: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t> (3:12)</a:t>
            </a:r>
          </a:p>
        </p:txBody>
      </p:sp>
      <p:sp>
        <p:nvSpPr>
          <p:cNvPr id="3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94192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02"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921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31"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2:7</a:t>
              </a:r>
            </a:p>
          </p:txBody>
        </p:sp>
      </p:grpSp>
      <p:grpSp>
        <p:nvGrpSpPr>
          <p:cNvPr id="819212"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9"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2:17</a:t>
              </a:r>
            </a:p>
          </p:txBody>
        </p:sp>
      </p:grpSp>
      <p:grpSp>
        <p:nvGrpSpPr>
          <p:cNvPr id="819214"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7"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2:26</a:t>
              </a:r>
            </a:p>
          </p:txBody>
        </p:sp>
      </p:grpSp>
      <p:grpSp>
        <p:nvGrpSpPr>
          <p:cNvPr id="819215"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5"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3:5</a:t>
              </a:r>
            </a:p>
          </p:txBody>
        </p:sp>
      </p:grpSp>
      <p:grpSp>
        <p:nvGrpSpPr>
          <p:cNvPr id="819216"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3"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3:12</a:t>
              </a:r>
            </a:p>
          </p:txBody>
        </p:sp>
      </p:grpSp>
      <p:grpSp>
        <p:nvGrpSpPr>
          <p:cNvPr id="34"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1"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3:21</a:t>
              </a:r>
            </a:p>
          </p:txBody>
        </p:sp>
      </p:grpSp>
      <p:sp>
        <p:nvSpPr>
          <p:cNvPr id="5" name="TextBox 4"/>
          <p:cNvSpPr txBox="1">
            <a:spLocks noChangeArrowheads="1"/>
          </p:cNvSpPr>
          <p:nvPr/>
        </p:nvSpPr>
        <p:spPr bwMode="auto">
          <a:xfrm>
            <a:off x="3059113" y="2565400"/>
            <a:ext cx="3313112" cy="267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He who overcomes, I will grant to him to </a:t>
            </a:r>
            <a:r>
              <a:rPr kumimoji="0" lang="en-US" sz="2400" b="0" i="0" u="none" strike="noStrike" kern="1200" cap="none" spc="0" normalizeH="0" baseline="0" noProof="0">
                <a:ln>
                  <a:noFill/>
                </a:ln>
                <a:solidFill>
                  <a:srgbClr val="FF0000"/>
                </a:solidFill>
                <a:effectLst/>
                <a:uLnTx/>
                <a:uFillTx/>
                <a:latin typeface="Comic Sans MS" charset="0"/>
                <a:ea typeface="ＭＳ Ｐゴシック" charset="0"/>
              </a:rPr>
              <a:t>sit down with Me on My throne</a:t>
            </a: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 as I also overcame and sat down with My Father on His throne (3:21)</a:t>
            </a:r>
          </a:p>
        </p:txBody>
      </p:sp>
      <p:sp>
        <p:nvSpPr>
          <p:cNvPr id="36"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993298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3515" y="1572736"/>
            <a:ext cx="3689585" cy="3962400"/>
          </a:xfrm>
        </p:spPr>
        <p:txBody>
          <a:bodyPr/>
          <a:lstStyle/>
          <a:p>
            <a:r>
              <a:rPr lang="en-US" sz="4000"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Rule with Christ just as he rules with the Father (Rev 3:21-22).</a:t>
            </a:r>
            <a:endParaRPr lang="en-US" i="1" dirty="0">
              <a:solidFill>
                <a:schemeClr val="tx1"/>
              </a:solidFill>
              <a:latin typeface="Arial" charset="0"/>
              <a:ea typeface="ヒラギノ角ゴ Pro W3" charset="0"/>
              <a:cs typeface="ヒラギノ角ゴ Pro W3" charset="0"/>
            </a:endParaRPr>
          </a:p>
        </p:txBody>
      </p:sp>
      <p:sp>
        <p:nvSpPr>
          <p:cNvPr id="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5278183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Christ:</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The Amen, the faithful and true Witness, the Ruler of God</a:t>
              </a:r>
              <a:r>
                <a:rPr kumimoji="0" lang="fr-F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 creation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Commendation: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None!</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283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2923257" y="1844824"/>
              <a:ext cx="3009454" cy="304684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Rebuke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Lukewarm, neither cold nor hot.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Wretched, pitiful, poor, blind, and naked</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3415968"/>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Exhortation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Buy from Christ refined gold, white clothes, and eye salve.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Be earnest and repent.</a:t>
              </a:r>
            </a:p>
          </p:txBody>
        </p:sp>
      </p:grpSp>
      <p:grpSp>
        <p:nvGrpSpPr>
          <p:cNvPr id="28" name="Group 27"/>
          <p:cNvGrpSpPr>
            <a:grpSpLocks noChangeAspect="1"/>
          </p:cNvGrpSpPr>
          <p:nvPr/>
        </p:nvGrpSpPr>
        <p:grpSpPr bwMode="auto">
          <a:xfrm>
            <a:off x="1604962" y="735013"/>
            <a:ext cx="5688013" cy="5688012"/>
            <a:chOff x="1475656" y="836712"/>
            <a:chExt cx="5904656" cy="5688632"/>
          </a:xfrm>
        </p:grpSpPr>
        <p:sp>
          <p:nvSpPr>
            <p:cNvPr id="80283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0" name="TextBox 29"/>
            <p:cNvSpPr txBox="1"/>
            <p:nvPr/>
          </p:nvSpPr>
          <p:spPr>
            <a:xfrm>
              <a:off x="1923902" y="836712"/>
              <a:ext cx="5008164" cy="1570208"/>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Warning</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None!</a:t>
              </a:r>
            </a:p>
          </p:txBody>
        </p:sp>
      </p:grpSp>
      <p:sp>
        <p:nvSpPr>
          <p:cNvPr id="802823"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Laodicea (Rev. 3:14-22)</a:t>
            </a: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Smyrna</a:t>
            </a:r>
          </a:p>
        </p:txBody>
      </p:sp>
      <p:grpSp>
        <p:nvGrpSpPr>
          <p:cNvPr id="13" name="Group 12"/>
          <p:cNvGrpSpPr>
            <a:grpSpLocks noChangeAspect="1"/>
          </p:cNvGrpSpPr>
          <p:nvPr/>
        </p:nvGrpSpPr>
        <p:grpSpPr bwMode="auto">
          <a:xfrm>
            <a:off x="1044575" y="273844"/>
            <a:ext cx="6696075" cy="6694488"/>
            <a:chOff x="1475656" y="836712"/>
            <a:chExt cx="5904656" cy="5688632"/>
          </a:xfrm>
        </p:grpSpPr>
        <p:sp>
          <p:nvSpPr>
            <p:cNvPr id="802833"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5" name="TextBox 14"/>
            <p:cNvSpPr txBox="1"/>
            <p:nvPr/>
          </p:nvSpPr>
          <p:spPr>
            <a:xfrm>
              <a:off x="3060310" y="836712"/>
              <a:ext cx="2743747" cy="337377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Promise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Overcomers will eat with Christ and rule with Christ</a:t>
              </a:r>
            </a:p>
          </p:txBody>
        </p:sp>
      </p:gr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94808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2125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2:7</a:t>
              </a:r>
            </a:p>
          </p:txBody>
        </p:sp>
      </p:grpSp>
      <p:grpSp>
        <p:nvGrpSpPr>
          <p:cNvPr id="82126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2:17</a:t>
              </a:r>
            </a:p>
          </p:txBody>
        </p:sp>
      </p:grpSp>
      <p:grpSp>
        <p:nvGrpSpPr>
          <p:cNvPr id="821262"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2:26</a:t>
              </a:r>
            </a:p>
          </p:txBody>
        </p:sp>
      </p:grpSp>
      <p:grpSp>
        <p:nvGrpSpPr>
          <p:cNvPr id="821263"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2"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3:5</a:t>
              </a:r>
            </a:p>
          </p:txBody>
        </p:sp>
      </p:grpSp>
      <p:grpSp>
        <p:nvGrpSpPr>
          <p:cNvPr id="821264"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0"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3:12</a:t>
              </a:r>
            </a:p>
          </p:txBody>
        </p:sp>
      </p:grpSp>
      <p:grpSp>
        <p:nvGrpSpPr>
          <p:cNvPr id="821265"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68"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3:21</a:t>
              </a:r>
            </a:p>
          </p:txBody>
        </p:sp>
      </p:grpSp>
      <p:sp>
        <p:nvSpPr>
          <p:cNvPr id="5" name="TextBox 4"/>
          <p:cNvSpPr txBox="1">
            <a:spLocks noChangeArrowheads="1"/>
          </p:cNvSpPr>
          <p:nvPr/>
        </p:nvSpPr>
        <p:spPr bwMode="auto">
          <a:xfrm>
            <a:off x="3059113" y="2852738"/>
            <a:ext cx="3313112" cy="193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He who overcomes </a:t>
            </a:r>
            <a:r>
              <a:rPr kumimoji="0" lang="en-US" sz="2400" b="0" i="0" u="none" strike="noStrike" kern="1200" cap="none" spc="0" normalizeH="0" baseline="0" noProof="0">
                <a:ln>
                  <a:noFill/>
                </a:ln>
                <a:solidFill>
                  <a:srgbClr val="FF0000"/>
                </a:solidFill>
                <a:effectLst/>
                <a:uLnTx/>
                <a:uFillTx/>
                <a:latin typeface="Comic Sans MS" charset="0"/>
                <a:ea typeface="ＭＳ Ｐゴシック" charset="0"/>
              </a:rPr>
              <a:t>will inherit these things, and I will be his God and he will be My son</a:t>
            </a: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 (21:7)</a:t>
            </a:r>
          </a:p>
        </p:txBody>
      </p:sp>
      <p:sp>
        <p:nvSpPr>
          <p:cNvPr id="3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350262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17920"/>
          </a:xfrm>
          <a:prstGeom prst="rect">
            <a:avLst/>
          </a:prstGeom>
        </p:spPr>
      </p:pic>
      <p:sp>
        <p:nvSpPr>
          <p:cNvPr id="111618" name="Rectangle 2"/>
          <p:cNvSpPr>
            <a:spLocks noGrp="1" noChangeArrowheads="1"/>
          </p:cNvSpPr>
          <p:nvPr>
            <p:ph type="ctrTitle"/>
          </p:nvPr>
        </p:nvSpPr>
        <p:spPr>
          <a:xfrm>
            <a:off x="-4630" y="-7404"/>
            <a:ext cx="9148629" cy="2818284"/>
          </a:xfrm>
        </p:spPr>
        <p:txBody>
          <a:bodyPr/>
          <a:lstStyle/>
          <a:p>
            <a:r>
              <a:rPr lang="en-US" sz="6600" b="1" dirty="0">
                <a:effectLst>
                  <a:glow rad="177800">
                    <a:schemeClr val="tx1"/>
                  </a:glow>
                </a:effectLst>
                <a:latin typeface="Arial" charset="0"/>
                <a:ea typeface="ＭＳ Ｐゴシック" charset="0"/>
              </a:rPr>
              <a:t>Are you ready to rule the world?</a:t>
            </a:r>
          </a:p>
        </p:txBody>
      </p:sp>
    </p:spTree>
    <p:extLst>
      <p:ext uri="{BB962C8B-B14F-4D97-AF65-F5344CB8AC3E}">
        <p14:creationId xmlns:p14="http://schemas.microsoft.com/office/powerpoint/2010/main" val="30918116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en-US" sz="7200" b="1">
                <a:effectLst>
                  <a:outerShdw blurRad="38100" dist="38100" dir="2700000" algn="tl">
                    <a:srgbClr val="DDDDDD"/>
                  </a:outerShdw>
                </a:effectLst>
              </a:rPr>
              <a:t>The Rule of Christ</a:t>
            </a:r>
            <a:endParaRPr lang="en-US" sz="4800" b="1">
              <a:effectLst>
                <a:outerShdw blurRad="38100" dist="38100" dir="2700000" algn="tl">
                  <a:srgbClr val="DDDDDD"/>
                </a:outerShdw>
              </a:effectLst>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461963" marR="0" lvl="0" indent="-461963" algn="ctr" defTabSz="914400" rtl="0" eaLnBrk="1" fontAlgn="base" latinLnBrk="0" hangingPunct="1">
              <a:lnSpc>
                <a:spcPct val="100000"/>
              </a:lnSpc>
              <a:spcBef>
                <a:spcPct val="20000"/>
              </a:spcBef>
              <a:spcAft>
                <a:spcPct val="0"/>
              </a:spcAft>
              <a:buClrTx/>
              <a:buSzTx/>
              <a:buFontTx/>
              <a:buNone/>
              <a:tabLst/>
              <a:defRPr/>
            </a:pPr>
            <a:r>
              <a:rPr kumimoji="0" lang="en-US" sz="44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ＭＳ Ｐゴシック" charset="0"/>
              </a:rPr>
              <a:t>Psalm 2:8-9 quoted in Rev. 2:27</a:t>
            </a:r>
          </a:p>
        </p:txBody>
      </p:sp>
    </p:spTree>
    <p:extLst>
      <p:ext uri="{BB962C8B-B14F-4D97-AF65-F5344CB8AC3E}">
        <p14:creationId xmlns:p14="http://schemas.microsoft.com/office/powerpoint/2010/main" val="34777193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r>
              <a:rPr lang="en-US" sz="6000" b="1" dirty="0">
                <a:solidFill>
                  <a:schemeClr val="bg1"/>
                </a:solidFill>
                <a:effectLst>
                  <a:outerShdw blurRad="38100" dist="38100" dir="2700000" algn="tl">
                    <a:srgbClr val="000000"/>
                  </a:outerShdw>
                </a:effectLst>
              </a:rPr>
              <a:t>Our Future</a:t>
            </a:r>
            <a:br>
              <a:rPr lang="en-US" b="1" dirty="0">
                <a:solidFill>
                  <a:schemeClr val="bg1"/>
                </a:solidFill>
                <a:effectLst>
                  <a:outerShdw blurRad="38100" dist="38100" dir="2700000" algn="tl">
                    <a:srgbClr val="000000"/>
                  </a:outerShdw>
                </a:effectLst>
              </a:rPr>
            </a:br>
            <a:r>
              <a:rPr lang="en-US" b="1" dirty="0">
                <a:solidFill>
                  <a:schemeClr val="bg1"/>
                </a:solidFill>
                <a:effectLst>
                  <a:outerShdw blurRad="38100" dist="38100" dir="2700000" algn="tl">
                    <a:srgbClr val="000000"/>
                  </a:outerShdw>
                </a:effectLst>
              </a:rPr>
              <a:t>(Rev. 19–20)</a:t>
            </a:r>
          </a:p>
        </p:txBody>
      </p:sp>
      <p:grpSp>
        <p:nvGrpSpPr>
          <p:cNvPr id="359427" name="Group 3"/>
          <p:cNvGrpSpPr>
            <a:grpSpLocks/>
          </p:cNvGrpSpPr>
          <p:nvPr/>
        </p:nvGrpSpPr>
        <p:grpSpPr bwMode="auto">
          <a:xfrm>
            <a:off x="5835650" y="213360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a14="http://schemas.microsoft.com/office/drawing/2010/main" xmlns="">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Heaven </a:t>
              </a:r>
              <a:b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(Rev. 21–22)</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grpSp>
        <p:nvGrpSpPr>
          <p:cNvPr id="359430" name="Group 6"/>
          <p:cNvGrpSpPr>
            <a:grpSpLocks/>
          </p:cNvGrpSpPr>
          <p:nvPr/>
        </p:nvGrpSpPr>
        <p:grpSpPr bwMode="auto">
          <a:xfrm>
            <a:off x="-152400" y="2971800"/>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a14="http://schemas.microsoft.com/office/drawing/2010/main" xmlns="">
                  <a:solidFill>
                    <a:srgbClr val="FFFFFF"/>
                  </a:solidFill>
                </a14:hiddenFill>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Return</a:t>
              </a:r>
              <a:b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(Rev. 19)</a:t>
              </a:r>
              <a:endPar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grpSp>
        <p:nvGrpSpPr>
          <p:cNvPr id="359433" name="Group 9"/>
          <p:cNvGrpSpPr>
            <a:grpSpLocks/>
          </p:cNvGrpSpPr>
          <p:nvPr/>
        </p:nvGrpSpPr>
        <p:grpSpPr bwMode="auto">
          <a:xfrm>
            <a:off x="2667000" y="251460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a14="http://schemas.microsoft.com/office/drawing/2010/main" xmlns="">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Millennium </a:t>
              </a:r>
              <a:b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(Rev. 20)</a:t>
              </a:r>
              <a:endPar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526295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r>
              <a:rPr lang="en-US">
                <a:latin typeface="PerryGothic Regular" charset="0"/>
              </a:rPr>
              <a:t>Revelation 20:4 </a:t>
            </a:r>
            <a:r>
              <a:rPr lang="en-US" sz="1800">
                <a:latin typeface="PerryGothic Regular" charset="0"/>
              </a:rPr>
              <a:t>(NAU)</a:t>
            </a:r>
          </a:p>
        </p:txBody>
      </p:sp>
      <p:sp>
        <p:nvSpPr>
          <p:cNvPr id="363523" name="Rectangle 3"/>
          <p:cNvSpPr>
            <a:spLocks noChangeArrowheads="1"/>
          </p:cNvSpPr>
          <p:nvPr/>
        </p:nvSpPr>
        <p:spPr bwMode="auto">
          <a:xfrm>
            <a:off x="337741" y="1828800"/>
            <a:ext cx="80772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sz="3000" b="1" i="0" u="none" strike="noStrike" kern="1200" cap="none" spc="0" normalizeH="0" baseline="30000" noProof="0">
                <a:ln>
                  <a:noFill/>
                </a:ln>
                <a:solidFill>
                  <a:srgbClr val="000000"/>
                </a:solidFill>
                <a:effectLst/>
                <a:uLnTx/>
                <a:uFillTx/>
                <a:latin typeface="Arial" charset="0"/>
                <a:ea typeface="ＭＳ Ｐゴシック" charset="0"/>
                <a:cs typeface="ＭＳ Ｐゴシック" charset="0"/>
              </a:rPr>
              <a:t>4</a:t>
            </a:r>
            <a:r>
              <a:rPr kumimoji="0" lang="en-US" sz="30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Then I saw </a:t>
            </a:r>
            <a:r>
              <a:rPr kumimoji="0" lang="en-US" sz="3000" b="1" i="0" u="sng" strike="noStrike" kern="1200" cap="none" spc="0" normalizeH="0" baseline="0" noProof="0">
                <a:ln>
                  <a:noFill/>
                </a:ln>
                <a:solidFill>
                  <a:srgbClr val="000000"/>
                </a:solidFill>
                <a:effectLst/>
                <a:uLnTx/>
                <a:uFillTx/>
                <a:latin typeface="Arial" charset="0"/>
                <a:ea typeface="ＭＳ Ｐゴシック" charset="0"/>
                <a:cs typeface="ＭＳ Ｐゴシック" charset="0"/>
              </a:rPr>
              <a:t>thrones</a:t>
            </a:r>
            <a:r>
              <a:rPr kumimoji="0" lang="en-US" sz="30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 and they sat on them, and </a:t>
            </a:r>
            <a:r>
              <a:rPr kumimoji="0" lang="en-US" sz="3000" b="1" i="0" u="sng" strike="noStrike" kern="1200" cap="none" spc="0" normalizeH="0" baseline="0" noProof="0">
                <a:ln>
                  <a:noFill/>
                </a:ln>
                <a:solidFill>
                  <a:srgbClr val="000000"/>
                </a:solidFill>
                <a:effectLst/>
                <a:uLnTx/>
                <a:uFillTx/>
                <a:latin typeface="Arial" charset="0"/>
                <a:ea typeface="ＭＳ Ｐゴシック" charset="0"/>
                <a:cs typeface="ＭＳ Ｐゴシック" charset="0"/>
              </a:rPr>
              <a:t>judgment was given to them</a:t>
            </a:r>
            <a:r>
              <a:rPr kumimoji="0" lang="en-US" sz="30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 And I saw the souls of those who had been beheaded because of their testimony of Jesus and because of the word of God, and those who had not worshiped the beast or his image, and had not received the mark on their forehead and on their hand; and they came to life and </a:t>
            </a:r>
            <a:r>
              <a:rPr kumimoji="0" lang="en-US" sz="3000" b="1" i="0" u="sng" strike="noStrike" kern="1200" cap="none" spc="0" normalizeH="0" baseline="0" noProof="0">
                <a:ln>
                  <a:noFill/>
                </a:ln>
                <a:solidFill>
                  <a:srgbClr val="000000"/>
                </a:solidFill>
                <a:effectLst/>
                <a:uLnTx/>
                <a:uFillTx/>
                <a:latin typeface="Arial" charset="0"/>
                <a:ea typeface="ＭＳ Ｐゴシック" charset="0"/>
                <a:cs typeface="ＭＳ Ｐゴシック" charset="0"/>
              </a:rPr>
              <a:t>reigned with Christ</a:t>
            </a:r>
            <a:r>
              <a:rPr kumimoji="0" lang="en-US" sz="30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 for a thousand years. </a:t>
            </a:r>
          </a:p>
        </p:txBody>
      </p:sp>
    </p:spTree>
    <p:extLst>
      <p:ext uri="{BB962C8B-B14F-4D97-AF65-F5344CB8AC3E}">
        <p14:creationId xmlns:p14="http://schemas.microsoft.com/office/powerpoint/2010/main" val="31022173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3" y="1124744"/>
            <a:ext cx="6128025" cy="5184576"/>
          </a:xfrm>
        </p:spPr>
        <p:txBody>
          <a:bodyPr/>
          <a:lstStyle/>
          <a:p>
            <a:r>
              <a:rPr lang="en-US" altLang="ja-JP" sz="4800" b="1" dirty="0"/>
              <a:t>"</a:t>
            </a:r>
            <a:r>
              <a:rPr lang="en-US" sz="4800" b="1" dirty="0"/>
              <a:t>Do you not know that </a:t>
            </a:r>
            <a:r>
              <a:rPr lang="en-US" sz="4800" b="1" dirty="0">
                <a:solidFill>
                  <a:srgbClr val="000090"/>
                </a:solidFill>
              </a:rPr>
              <a:t>saints will judge the world</a:t>
            </a:r>
            <a:r>
              <a:rPr lang="en-US" sz="4800" b="1" dirty="0"/>
              <a:t>?</a:t>
            </a:r>
            <a:r>
              <a:rPr lang="en-US" altLang="ja-JP" sz="4800" b="1" dirty="0"/>
              <a:t>"</a:t>
            </a:r>
            <a:br>
              <a:rPr lang="en-US" sz="4800" b="1" dirty="0"/>
            </a:br>
            <a:r>
              <a:rPr lang="en-US" sz="4800" b="1" dirty="0"/>
              <a:t>(1 Cor. 6:2a)</a:t>
            </a:r>
          </a:p>
        </p:txBody>
      </p:sp>
    </p:spTree>
    <p:extLst>
      <p:ext uri="{BB962C8B-B14F-4D97-AF65-F5344CB8AC3E}">
        <p14:creationId xmlns:p14="http://schemas.microsoft.com/office/powerpoint/2010/main" val="899640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ChangeArrowheads="1"/>
          </p:cNvSpPr>
          <p:nvPr/>
        </p:nvSpPr>
        <p:spPr bwMode="auto">
          <a:xfrm>
            <a:off x="6875463" y="0"/>
            <a:ext cx="2268537" cy="6858000"/>
          </a:xfrm>
          <a:prstGeom prst="rect">
            <a:avLst/>
          </a:prstGeom>
          <a:solidFill>
            <a:srgbClr val="00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ＭＳ Ｐゴシック" charset="0"/>
            </a:endParaRPr>
          </a:p>
        </p:txBody>
      </p:sp>
      <p:pic>
        <p:nvPicPr>
          <p:cNvPr id="449538"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6948488"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32" name="Rectangle 8"/>
          <p:cNvSpPr>
            <a:spLocks noGrp="1" noChangeArrowheads="1"/>
          </p:cNvSpPr>
          <p:nvPr>
            <p:ph type="title" idx="4294967295"/>
          </p:nvPr>
        </p:nvSpPr>
        <p:spPr>
          <a:xfrm>
            <a:off x="6875463" y="2065338"/>
            <a:ext cx="2376487" cy="156966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sz="3200" dirty="0">
                <a:solidFill>
                  <a:srgbClr val="FFFFFF"/>
                </a:solidFill>
                <a:effectLst/>
                <a:ea typeface="ＭＳ Ｐゴシック" pitchFamily="-112" charset="-128"/>
                <a:cs typeface="ＭＳ Ｐゴシック" pitchFamily="-112" charset="-128"/>
              </a:rPr>
              <a:t>Traditional Route of the Exodus</a:t>
            </a:r>
          </a:p>
        </p:txBody>
      </p:sp>
      <p:sp>
        <p:nvSpPr>
          <p:cNvPr id="9" name="Rectangle 8"/>
          <p:cNvSpPr txBox="1">
            <a:spLocks noChangeArrowheads="1"/>
          </p:cNvSpPr>
          <p:nvPr/>
        </p:nvSpPr>
        <p:spPr bwMode="auto">
          <a:xfrm>
            <a:off x="-31750" y="1844675"/>
            <a:ext cx="27320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pitchFamily="-112" charset="-128"/>
                <a:cs typeface="ＭＳ Ｐゴシック" pitchFamily="-112" charset="-128"/>
              </a:rPr>
              <a:t>Goshen</a:t>
            </a:r>
          </a:p>
        </p:txBody>
      </p:sp>
      <p:sp>
        <p:nvSpPr>
          <p:cNvPr id="10" name="Rectangle 8"/>
          <p:cNvSpPr txBox="1">
            <a:spLocks noChangeArrowheads="1"/>
          </p:cNvSpPr>
          <p:nvPr/>
        </p:nvSpPr>
        <p:spPr bwMode="auto">
          <a:xfrm>
            <a:off x="5127625" y="4367213"/>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F1F7E9">
                    <a:lumMod val="10000"/>
                  </a:srgbClr>
                </a:solidFill>
                <a:effectLst/>
                <a:uLnTx/>
                <a:uFillTx/>
                <a:latin typeface="Arial"/>
                <a:ea typeface="ＭＳ Ｐゴシック" pitchFamily="-112" charset="-128"/>
                <a:cs typeface="ＭＳ Ｐゴシック" pitchFamily="-112" charset="-128"/>
              </a:rPr>
              <a:t>Midian</a:t>
            </a:r>
            <a:endParaRPr kumimoji="0" lang="en-US" sz="4000" b="1" i="0" u="none" strike="noStrike" kern="1200" cap="none" spc="0" normalizeH="0" baseline="0" noProof="0" dirty="0">
              <a:ln>
                <a:noFill/>
              </a:ln>
              <a:solidFill>
                <a:srgbClr val="F1F7E9">
                  <a:lumMod val="10000"/>
                </a:srgbClr>
              </a:solidFill>
              <a:effectLst/>
              <a:uLnTx/>
              <a:uFillTx/>
              <a:latin typeface="Arial"/>
              <a:ea typeface="ＭＳ Ｐゴシック" pitchFamily="-112" charset="-128"/>
              <a:cs typeface="ＭＳ Ｐゴシック" pitchFamily="-112" charset="-128"/>
            </a:endParaRPr>
          </a:p>
        </p:txBody>
      </p:sp>
      <p:sp>
        <p:nvSpPr>
          <p:cNvPr id="11" name="Rectangle 8"/>
          <p:cNvSpPr txBox="1">
            <a:spLocks noChangeArrowheads="1"/>
          </p:cNvSpPr>
          <p:nvPr/>
        </p:nvSpPr>
        <p:spPr bwMode="auto">
          <a:xfrm>
            <a:off x="2847975" y="3762375"/>
            <a:ext cx="2155825" cy="13223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1F7E9">
                    <a:lumMod val="10000"/>
                  </a:srgbClr>
                </a:solidFill>
                <a:effectLst/>
                <a:uLnTx/>
                <a:uFillTx/>
                <a:latin typeface="Arial"/>
                <a:ea typeface="ＭＳ Ｐゴシック" pitchFamily="-112" charset="-128"/>
                <a:cs typeface="ＭＳ Ｐゴシック" pitchFamily="-112" charset="-128"/>
              </a:rPr>
              <a:t>Mt. Sinai</a:t>
            </a:r>
          </a:p>
        </p:txBody>
      </p:sp>
      <p:sp>
        <p:nvSpPr>
          <p:cNvPr id="12" name="Rectangle 8"/>
          <p:cNvSpPr txBox="1">
            <a:spLocks noChangeArrowheads="1"/>
          </p:cNvSpPr>
          <p:nvPr/>
        </p:nvSpPr>
        <p:spPr bwMode="auto">
          <a:xfrm>
            <a:off x="3924300" y="-95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pitchFamily="-112" charset="-128"/>
                <a:cs typeface="ＭＳ Ｐゴシック" pitchFamily="-112" charset="-128"/>
              </a:rPr>
              <a:t>Canaan</a:t>
            </a:r>
          </a:p>
        </p:txBody>
      </p:sp>
      <p:sp>
        <p:nvSpPr>
          <p:cNvPr id="13" name="Rectangle 8"/>
          <p:cNvSpPr txBox="1">
            <a:spLocks noChangeArrowheads="1"/>
          </p:cNvSpPr>
          <p:nvPr/>
        </p:nvSpPr>
        <p:spPr bwMode="auto">
          <a:xfrm>
            <a:off x="684213" y="39338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1F7E9">
                    <a:lumMod val="10000"/>
                  </a:srgbClr>
                </a:solidFill>
                <a:effectLst/>
                <a:uLnTx/>
                <a:uFillTx/>
                <a:latin typeface="Arial"/>
                <a:ea typeface="ＭＳ Ｐゴシック" pitchFamily="-112" charset="-128"/>
                <a:cs typeface="ＭＳ Ｐゴシック" pitchFamily="-112" charset="-128"/>
              </a:rPr>
              <a:t>Egypt</a:t>
            </a:r>
          </a:p>
        </p:txBody>
      </p:sp>
      <p:sp>
        <p:nvSpPr>
          <p:cNvPr id="14" name="Rectangle 8"/>
          <p:cNvSpPr txBox="1">
            <a:spLocks noChangeArrowheads="1"/>
          </p:cNvSpPr>
          <p:nvPr/>
        </p:nvSpPr>
        <p:spPr bwMode="auto">
          <a:xfrm rot="5400000">
            <a:off x="-1122362" y="3830637"/>
            <a:ext cx="29527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pitchFamily="-112" charset="-128"/>
                <a:cs typeface="ＭＳ Ｐゴシック" pitchFamily="-112" charset="-128"/>
              </a:rPr>
              <a:t>Nile River</a:t>
            </a:r>
          </a:p>
        </p:txBody>
      </p:sp>
      <p:sp>
        <p:nvSpPr>
          <p:cNvPr id="15" name="Freeform 6"/>
          <p:cNvSpPr>
            <a:spLocks/>
          </p:cNvSpPr>
          <p:nvPr/>
        </p:nvSpPr>
        <p:spPr bwMode="auto">
          <a:xfrm>
            <a:off x="1116013" y="2709863"/>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12" charset="0"/>
              <a:ea typeface="ＭＳ Ｐゴシック" charset="0"/>
              <a:cs typeface="ＭＳ Ｐゴシック" charset="0"/>
            </a:endParaRPr>
          </a:p>
        </p:txBody>
      </p:sp>
      <p:sp>
        <p:nvSpPr>
          <p:cNvPr id="16" name="Rectangle 8"/>
          <p:cNvSpPr txBox="1">
            <a:spLocks noChangeArrowheads="1"/>
          </p:cNvSpPr>
          <p:nvPr/>
        </p:nvSpPr>
        <p:spPr bwMode="auto">
          <a:xfrm>
            <a:off x="8027988" y="87313"/>
            <a:ext cx="1017587"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ＭＳ Ｐゴシック" pitchFamily="-112" charset="-128"/>
              </a:rPr>
              <a:t>107</a:t>
            </a:r>
            <a:endParaRPr kumimoji="0" lang="en-US" sz="4000" b="1" i="0" u="none" strike="noStrike" kern="1200" cap="none" spc="0" normalizeH="0" baseline="0" noProof="0" dirty="0">
              <a:ln>
                <a:noFill/>
              </a:ln>
              <a:solidFill>
                <a:srgbClr val="FFFFFF"/>
              </a:solidFill>
              <a:effectLst/>
              <a:uLnTx/>
              <a:uFillTx/>
              <a:latin typeface="Aria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6418107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3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319325"/>
          </a:xfrm>
          <a:prstGeom prst="rect">
            <a:avLst/>
          </a:prstGeom>
        </p:spPr>
      </p:pic>
      <p:sp>
        <p:nvSpPr>
          <p:cNvPr id="111618" name="Rectangle 2"/>
          <p:cNvSpPr>
            <a:spLocks noGrp="1" noChangeArrowheads="1"/>
          </p:cNvSpPr>
          <p:nvPr>
            <p:ph type="ctrTitle"/>
          </p:nvPr>
        </p:nvSpPr>
        <p:spPr>
          <a:xfrm>
            <a:off x="-4630" y="3933056"/>
            <a:ext cx="9148629" cy="2924943"/>
          </a:xfrm>
          <a:solidFill>
            <a:schemeClr val="tx1"/>
          </a:solidFill>
        </p:spPr>
        <p:txBody>
          <a:bodyPr/>
          <a:lstStyle/>
          <a:p>
            <a:r>
              <a:rPr lang="en-US" b="1" dirty="0">
                <a:effectLst>
                  <a:glow rad="177800">
                    <a:schemeClr val="tx1"/>
                  </a:glow>
                </a:effectLst>
                <a:latin typeface="Arial" charset="0"/>
                <a:ea typeface="ＭＳ Ｐゴシック" charset="0"/>
              </a:rPr>
              <a:t>"If we endure hardship, </a:t>
            </a:r>
            <a:br>
              <a:rPr lang="en-US" b="1" dirty="0">
                <a:effectLst>
                  <a:glow rad="177800">
                    <a:schemeClr val="tx1"/>
                  </a:glow>
                </a:effectLst>
                <a:latin typeface="Arial" charset="0"/>
                <a:ea typeface="ＭＳ Ｐゴシック" charset="0"/>
              </a:rPr>
            </a:br>
            <a:r>
              <a:rPr lang="en-US" sz="6000" b="1" dirty="0">
                <a:solidFill>
                  <a:srgbClr val="FFFF00"/>
                </a:solidFill>
                <a:effectLst>
                  <a:glow rad="177800">
                    <a:schemeClr val="tx1"/>
                  </a:glow>
                </a:effectLst>
                <a:latin typeface="Arial" charset="0"/>
                <a:ea typeface="ＭＳ Ｐゴシック" charset="0"/>
              </a:rPr>
              <a:t>we will reign with him" </a:t>
            </a:r>
            <a:br>
              <a:rPr lang="en-US" sz="6000" b="1" dirty="0">
                <a:solidFill>
                  <a:srgbClr val="FFFF00"/>
                </a:solidFill>
                <a:effectLst>
                  <a:glow rad="177800">
                    <a:schemeClr val="tx1"/>
                  </a:glow>
                </a:effectLst>
                <a:latin typeface="Arial" charset="0"/>
                <a:ea typeface="ＭＳ Ｐゴシック" charset="0"/>
              </a:rPr>
            </a:br>
            <a:r>
              <a:rPr lang="en-US" b="1" dirty="0">
                <a:effectLst>
                  <a:glow rad="177800">
                    <a:schemeClr val="tx1"/>
                  </a:glow>
                </a:effectLst>
                <a:latin typeface="Arial" charset="0"/>
                <a:ea typeface="ＭＳ Ｐゴシック" charset="0"/>
              </a:rPr>
              <a:t>(2 Tim. 2:12 </a:t>
            </a:r>
            <a:r>
              <a:rPr lang="en-US" sz="4000" b="1" dirty="0">
                <a:effectLst>
                  <a:glow rad="177800">
                    <a:schemeClr val="tx1"/>
                  </a:glow>
                </a:effectLst>
                <a:latin typeface="Arial" charset="0"/>
                <a:ea typeface="ＭＳ Ｐゴシック" charset="0"/>
              </a:rPr>
              <a:t>NLT</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28662391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en-US" sz="3600" b="1" dirty="0">
                <a:effectLst>
                  <a:glow rad="177800">
                    <a:schemeClr val="tx1"/>
                  </a:glow>
                </a:effectLst>
                <a:latin typeface="Arial" charset="0"/>
                <a:ea typeface="ＭＳ Ｐゴシック" charset="0"/>
              </a:rPr>
              <a:t>"</a:t>
            </a:r>
            <a:r>
              <a:rPr lang="en-US" sz="3600" b="1" dirty="0">
                <a:solidFill>
                  <a:srgbClr val="FFFF00"/>
                </a:solidFill>
                <a:effectLst>
                  <a:glow rad="177800">
                    <a:schemeClr val="tx1"/>
                  </a:glow>
                </a:effectLst>
                <a:latin typeface="Arial" charset="0"/>
                <a:ea typeface="ＭＳ Ｐゴシック" charset="0"/>
              </a:rPr>
              <a:t>Those who are victorious will sit with me on my throne</a:t>
            </a:r>
            <a:r>
              <a:rPr lang="en-US" sz="3600" b="1" dirty="0">
                <a:effectLst>
                  <a:glow rad="177800">
                    <a:schemeClr val="tx1"/>
                  </a:glow>
                </a:effectLst>
                <a:latin typeface="Arial" charset="0"/>
                <a:ea typeface="ＭＳ Ｐゴシック" charset="0"/>
              </a:rPr>
              <a:t>, just as I was victorious and sat with my Father on his throne" </a:t>
            </a:r>
            <a:br>
              <a:rPr lang="en-US" sz="3600" b="1" dirty="0">
                <a:effectLst>
                  <a:glow rad="177800">
                    <a:schemeClr val="tx1"/>
                  </a:glow>
                </a:effectLst>
                <a:latin typeface="Arial" charset="0"/>
                <a:ea typeface="ＭＳ Ｐゴシック" charset="0"/>
              </a:rPr>
            </a:br>
            <a:r>
              <a:rPr lang="en-US" sz="3600" b="1" dirty="0">
                <a:effectLst>
                  <a:glow rad="177800">
                    <a:schemeClr val="tx1"/>
                  </a:glow>
                </a:effectLst>
                <a:latin typeface="Arial" charset="0"/>
                <a:ea typeface="ＭＳ Ｐゴシック" charset="0"/>
              </a:rPr>
              <a:t>(Rev. 3:21 </a:t>
            </a:r>
            <a:r>
              <a:rPr lang="en-US" sz="3200" b="1" dirty="0">
                <a:effectLst>
                  <a:glow rad="177800">
                    <a:schemeClr val="tx1"/>
                  </a:glow>
                </a:effectLst>
                <a:latin typeface="Arial" charset="0"/>
                <a:ea typeface="ＭＳ Ｐゴシック" charset="0"/>
              </a:rPr>
              <a:t>NLT</a:t>
            </a:r>
            <a:r>
              <a:rPr lang="en-US" sz="36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10548957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rPr>
              <a:t>Assurance and Apostasy</a:t>
            </a: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47" name="Text Box 3"/>
          <p:cNvSpPr txBox="1">
            <a:spLocks noChangeArrowheads="1"/>
          </p:cNvSpPr>
          <p:nvPr/>
        </p:nvSpPr>
        <p:spPr bwMode="auto">
          <a:xfrm>
            <a:off x="1215688" y="673500"/>
            <a:ext cx="166934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Reformed</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(Calvinist)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Eternal</a:t>
            </a:r>
            <a:b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Security</a:t>
            </a: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Arminian</a:t>
            </a:r>
            <a:b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(Wesleyan)</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Apostasy leads to loss of salvation</a:t>
            </a: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128"/>
              <a:cs typeface="+mn-cs"/>
            </a:endParaRPr>
          </a:p>
        </p:txBody>
      </p:sp>
      <p:sp>
        <p:nvSpPr>
          <p:cNvPr id="31753" name="Text Box 9"/>
          <p:cNvSpPr txBox="1">
            <a:spLocks noChangeArrowheads="1"/>
          </p:cNvSpPr>
          <p:nvPr/>
        </p:nvSpPr>
        <p:spPr bwMode="auto">
          <a:xfrm>
            <a:off x="3828712" y="1879121"/>
            <a:ext cx="158759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Partakers</a:t>
            </a: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Possible</a:t>
            </a: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Perseverance of believers</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(Apostasy impossible)</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leads to loss of rewards</a:t>
            </a: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Security but </a:t>
            </a:r>
            <a:b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no assurance</a:t>
            </a: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No security, no assurance</a:t>
            </a: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Assurance</a:t>
            </a:r>
          </a:p>
        </p:txBody>
      </p:sp>
      <p:sp>
        <p:nvSpPr>
          <p:cNvPr id="17" name="Text Box 1">
            <a:extLst>
              <a:ext uri="{FF2B5EF4-FFF2-40B4-BE49-F238E27FC236}">
                <a16:creationId xmlns:a16="http://schemas.microsoft.com/office/drawing/2014/main" id="{0C6F63BB-5E23-C148-80D4-DBFFB37DDDF8}"/>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The Bible distinguishes our two inheritances.</a:t>
            </a:r>
          </a:p>
        </p:txBody>
      </p:sp>
      <p:sp>
        <p:nvSpPr>
          <p:cNvPr id="18" name="Text Box 1">
            <a:extLst>
              <a:ext uri="{FF2B5EF4-FFF2-40B4-BE49-F238E27FC236}">
                <a16:creationId xmlns:a16="http://schemas.microsoft.com/office/drawing/2014/main" id="{553D2268-8314-7C4A-9212-C8C158F1C4C4}"/>
              </a:ext>
            </a:extLst>
          </p:cNvPr>
          <p:cNvSpPr txBox="1">
            <a:spLocks noChangeArrowheads="1"/>
          </p:cNvSpPr>
          <p:nvPr/>
        </p:nvSpPr>
        <p:spPr bwMode="auto">
          <a:xfrm>
            <a:off x="79688" y="2814461"/>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Only overcomers will reign with Christ.</a:t>
            </a:r>
          </a:p>
        </p:txBody>
      </p:sp>
      <p:sp>
        <p:nvSpPr>
          <p:cNvPr id="19" name="Text Box 1">
            <a:extLst>
              <a:ext uri="{FF2B5EF4-FFF2-40B4-BE49-F238E27FC236}">
                <a16:creationId xmlns:a16="http://schemas.microsoft.com/office/drawing/2014/main" id="{89C01CC8-CCC3-4549-95D0-CB61C59F1B6A}"/>
              </a:ext>
            </a:extLst>
          </p:cNvPr>
          <p:cNvSpPr txBox="1">
            <a:spLocks noChangeArrowheads="1"/>
          </p:cNvSpPr>
          <p:nvPr/>
        </p:nvSpPr>
        <p:spPr bwMode="auto">
          <a:xfrm>
            <a:off x="79688" y="4849738"/>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rPr>
              <a:t>Believers abandoning Jesus lose rewards and rule.</a:t>
            </a:r>
          </a:p>
        </p:txBody>
      </p:sp>
      <p:grpSp>
        <p:nvGrpSpPr>
          <p:cNvPr id="20" name="Group 19">
            <a:extLst>
              <a:ext uri="{FF2B5EF4-FFF2-40B4-BE49-F238E27FC236}">
                <a16:creationId xmlns:a16="http://schemas.microsoft.com/office/drawing/2014/main" id="{7544E47A-2C12-5E41-A7DB-9EB5F550D557}"/>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504DC165-92C1-A34A-B644-8ACF8128C779}"/>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2" name="Left Arrow 21">
              <a:extLst>
                <a:ext uri="{FF2B5EF4-FFF2-40B4-BE49-F238E27FC236}">
                  <a16:creationId xmlns:a16="http://schemas.microsoft.com/office/drawing/2014/main" id="{E7F43746-3AB2-984C-ADC5-3275F086BC5E}"/>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3" name="Text Box 1">
              <a:extLst>
                <a:ext uri="{FF2B5EF4-FFF2-40B4-BE49-F238E27FC236}">
                  <a16:creationId xmlns:a16="http://schemas.microsoft.com/office/drawing/2014/main" id="{FABCAB17-6A6B-AC4B-B10B-A82BCA7738E8}"/>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How can we hold both apostasy and assurance?</a:t>
              </a:r>
            </a:p>
          </p:txBody>
        </p:sp>
      </p:grpSp>
    </p:spTree>
    <p:extLst>
      <p:ext uri="{BB962C8B-B14F-4D97-AF65-F5344CB8AC3E}">
        <p14:creationId xmlns:p14="http://schemas.microsoft.com/office/powerpoint/2010/main" val="2291352391"/>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However, there is still divine discipline</a:t>
            </a:r>
            <a:r>
              <a:rPr lang="is-I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7812366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algn="ctr" eaLnBrk="1" hangingPunct="1">
              <a:defRPr/>
            </a:pPr>
            <a:r>
              <a:rPr lang="en-US" sz="3600" b="1" i="0" dirty="0">
                <a:solidFill>
                  <a:srgbClr val="FFFFFF"/>
                </a:solidFill>
                <a:latin typeface="Arial"/>
                <a:ea typeface="ＭＳ Ｐゴシック" charset="0"/>
                <a:cs typeface="Arial"/>
              </a:rPr>
              <a:t>Ananias &amp; Sapphira</a:t>
            </a: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Acts 5 </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764704"/>
            <a:ext cx="4847281" cy="5067300"/>
          </a:xfrm>
          <a:prstGeom prst="rect">
            <a:avLst/>
          </a:prstGeom>
        </p:spPr>
      </p:pic>
    </p:spTree>
    <p:extLst>
      <p:ext uri="{BB962C8B-B14F-4D97-AF65-F5344CB8AC3E}">
        <p14:creationId xmlns:p14="http://schemas.microsoft.com/office/powerpoint/2010/main" val="34463626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0" y="5410200"/>
            <a:ext cx="9372600" cy="14478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15053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1031" t="644" r="1289" b="816"/>
          <a:stretch>
            <a:fillRect/>
          </a:stretch>
        </p:blipFill>
        <p:spPr bwMode="auto">
          <a:xfrm>
            <a:off x="0" y="0"/>
            <a:ext cx="9372600"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068" name="Text Box 4"/>
          <p:cNvSpPr txBox="1">
            <a:spLocks noChangeArrowheads="1"/>
          </p:cNvSpPr>
          <p:nvPr/>
        </p:nvSpPr>
        <p:spPr bwMode="auto">
          <a:xfrm>
            <a:off x="228600" y="3429000"/>
            <a:ext cx="2362200" cy="119062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3333FF"/>
                </a:solidFill>
                <a:effectLst/>
                <a:uLnTx/>
                <a:uFillTx/>
                <a:latin typeface="Times New Roman" charset="0"/>
                <a:ea typeface="ＭＳ Ｐゴシック" charset="0"/>
              </a:rPr>
              <a:t>Lawsuits </a:t>
            </a:r>
            <a:br>
              <a:rPr kumimoji="0" lang="en-US" sz="3600" b="1" i="0" u="none" strike="noStrike" kern="1200" cap="none" spc="0" normalizeH="0" baseline="0" noProof="0">
                <a:ln>
                  <a:noFill/>
                </a:ln>
                <a:solidFill>
                  <a:srgbClr val="3333FF"/>
                </a:solidFill>
                <a:effectLst/>
                <a:uLnTx/>
                <a:uFillTx/>
                <a:latin typeface="Times New Roman" charset="0"/>
                <a:ea typeface="ＭＳ Ｐゴシック" charset="0"/>
              </a:rPr>
            </a:br>
            <a:r>
              <a:rPr kumimoji="0" lang="en-US" sz="3600" b="1" i="0" u="none" strike="noStrike" kern="1200" cap="none" spc="0" normalizeH="0" baseline="0" noProof="0">
                <a:ln>
                  <a:noFill/>
                </a:ln>
                <a:solidFill>
                  <a:srgbClr val="3333FF"/>
                </a:solidFill>
                <a:effectLst/>
                <a:uLnTx/>
                <a:uFillTx/>
                <a:latin typeface="Times New Roman" charset="0"/>
                <a:ea typeface="ＭＳ Ｐゴシック" charset="0"/>
              </a:rPr>
              <a:t>1 Cor. 6</a:t>
            </a:r>
          </a:p>
        </p:txBody>
      </p:sp>
      <p:sp>
        <p:nvSpPr>
          <p:cNvPr id="600069" name="Text Box 5"/>
          <p:cNvSpPr txBox="1">
            <a:spLocks noChangeArrowheads="1"/>
          </p:cNvSpPr>
          <p:nvPr/>
        </p:nvSpPr>
        <p:spPr bwMode="auto">
          <a:xfrm>
            <a:off x="2895600" y="4114800"/>
            <a:ext cx="3581400" cy="1739900"/>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3333FF"/>
                </a:solidFill>
                <a:effectLst/>
                <a:uLnTx/>
                <a:uFillTx/>
                <a:latin typeface="Times New Roman" charset="0"/>
                <a:ea typeface="ＭＳ Ｐゴシック" charset="0"/>
              </a:rPr>
              <a:t>Paul at the speaker rostrum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3333FF"/>
                </a:solidFill>
                <a:effectLst/>
                <a:uLnTx/>
                <a:uFillTx/>
                <a:latin typeface="Times New Roman" charset="0"/>
                <a:ea typeface="ＭＳ Ｐゴシック" charset="0"/>
              </a:rPr>
              <a:t>Acts 18</a:t>
            </a:r>
          </a:p>
        </p:txBody>
      </p:sp>
      <p:sp>
        <p:nvSpPr>
          <p:cNvPr id="600070" name="Text Box 6"/>
          <p:cNvSpPr txBox="1">
            <a:spLocks noChangeArrowheads="1"/>
          </p:cNvSpPr>
          <p:nvPr/>
        </p:nvSpPr>
        <p:spPr bwMode="auto">
          <a:xfrm>
            <a:off x="6915472" y="3962401"/>
            <a:ext cx="2228528" cy="1194792"/>
          </a:xfrm>
          <a:prstGeom prst="rect">
            <a:avLst/>
          </a:prstGeom>
          <a:noFill/>
          <a:ln>
            <a:noFill/>
          </a:ln>
          <a:effectLst>
            <a:outerShdw blurRad="63500" dist="25400" dir="1514301" algn="ctr" rotWithShape="0">
              <a:srgbClr val="FFFFFF">
                <a:alpha val="74997"/>
              </a:srgbClr>
            </a:outerShdw>
          </a:effectLst>
        </p:spPr>
        <p:txBody>
          <a:bodyPr lIns="0" tIns="0" rIns="57799" bIns="0"/>
          <a:lstStyle>
            <a:defPPr>
              <a:defRPr lang="en-US"/>
            </a:defPPr>
            <a:lvl1pPr marL="57150">
              <a:defRPr sz="8000">
                <a:solidFill>
                  <a:srgbClr val="FF0805"/>
                </a:solidFill>
                <a:effectLst>
                  <a:glow rad="101600">
                    <a:srgbClr val="DFE76B">
                      <a:alpha val="75000"/>
                    </a:srgbClr>
                  </a:glow>
                </a:effectLst>
                <a:latin typeface="Arial Bold" charset="0"/>
                <a:cs typeface="宋体" charset="0"/>
                <a:sym typeface="Times New Roman" charset="0"/>
              </a:defRPr>
            </a:lvl1pPr>
            <a:lvl2pPr algn="l">
              <a:defRPr sz="3400">
                <a:solidFill>
                  <a:srgbClr val="000000"/>
                </a:solidFill>
                <a:latin typeface="Times New Roman" charset="0"/>
                <a:sym typeface="Times New Roman" charset="0"/>
              </a:defRPr>
            </a:lvl2pPr>
            <a:lvl3pPr algn="l">
              <a:defRPr sz="3400">
                <a:solidFill>
                  <a:srgbClr val="000000"/>
                </a:solidFill>
                <a:latin typeface="Times New Roman" charset="0"/>
                <a:sym typeface="Times New Roman" charset="0"/>
              </a:defRPr>
            </a:lvl3pPr>
            <a:lvl4pPr algn="l">
              <a:defRPr sz="3400">
                <a:solidFill>
                  <a:srgbClr val="000000"/>
                </a:solidFill>
                <a:latin typeface="Times New Roman" charset="0"/>
                <a:sym typeface="Times New Roman" charset="0"/>
              </a:defRPr>
            </a:lvl4pPr>
            <a:lvl5pPr algn="l">
              <a:defRPr sz="3400">
                <a:solidFill>
                  <a:srgbClr val="000000"/>
                </a:solidFill>
                <a:latin typeface="Times New Roman" charset="0"/>
                <a:sym typeface="Times New Roman" charset="0"/>
              </a:defRPr>
            </a:lvl5pPr>
            <a:lvl6pPr>
              <a:defRPr sz="3400">
                <a:solidFill>
                  <a:srgbClr val="000000"/>
                </a:solidFill>
                <a:latin typeface="Times New Roman" charset="0"/>
                <a:sym typeface="Times New Roman" charset="0"/>
              </a:defRPr>
            </a:lvl6pPr>
            <a:lvl7pPr>
              <a:defRPr sz="3400">
                <a:solidFill>
                  <a:srgbClr val="000000"/>
                </a:solidFill>
                <a:latin typeface="Times New Roman" charset="0"/>
                <a:sym typeface="Times New Roman" charset="0"/>
              </a:defRPr>
            </a:lvl7pPr>
            <a:lvl8pPr>
              <a:defRPr sz="3400">
                <a:solidFill>
                  <a:srgbClr val="000000"/>
                </a:solidFill>
                <a:latin typeface="Times New Roman" charset="0"/>
                <a:sym typeface="Times New Roman" charset="0"/>
              </a:defRPr>
            </a:lvl8pPr>
            <a:lvl9pPr>
              <a:defRPr sz="3400">
                <a:solidFill>
                  <a:srgbClr val="000000"/>
                </a:solidFill>
                <a:latin typeface="Times New Roman" charset="0"/>
                <a:sym typeface="Times New Roman" charset="0"/>
              </a:defRPr>
            </a:lvl9pPr>
          </a:lstStyle>
          <a:p>
            <a:pPr marL="5715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805"/>
                </a:solidFill>
                <a:effectLst>
                  <a:glow rad="101600">
                    <a:srgbClr val="DFE76B">
                      <a:alpha val="75000"/>
                    </a:srgbClr>
                  </a:glow>
                </a:effectLst>
                <a:uLnTx/>
                <a:uFillTx/>
                <a:latin typeface="Arial Bold" charset="0"/>
                <a:ea typeface="ＭＳ Ｐゴシック" charset="0"/>
                <a:sym typeface="Times New Roman" charset="0"/>
              </a:rPr>
              <a:t>Bema</a:t>
            </a:r>
          </a:p>
        </p:txBody>
      </p:sp>
      <p:sp>
        <p:nvSpPr>
          <p:cNvPr id="150535" name="Rectangle 7"/>
          <p:cNvSpPr>
            <a:spLocks noGrp="1" noChangeArrowheads="1"/>
          </p:cNvSpPr>
          <p:nvPr>
            <p:ph type="title" idx="4294967295"/>
          </p:nvPr>
        </p:nvSpPr>
        <p:spPr>
          <a:xfrm>
            <a:off x="76200" y="6248400"/>
            <a:ext cx="6096000" cy="533400"/>
          </a:xfrm>
        </p:spPr>
        <p:txBody>
          <a:bodyPr/>
          <a:lstStyle/>
          <a:p>
            <a:pPr algn="l" eaLnBrk="1" hangingPunct="1"/>
            <a:r>
              <a:rPr lang="en-US" sz="3600" b="1">
                <a:latin typeface="Arial" charset="0"/>
              </a:rPr>
              <a:t>The Bema at Corinth</a:t>
            </a:r>
            <a:endParaRPr lang="en-US" sz="3600">
              <a:latin typeface="Arial" charset="0"/>
            </a:endParaRPr>
          </a:p>
        </p:txBody>
      </p:sp>
      <p:sp>
        <p:nvSpPr>
          <p:cNvPr id="150536" name="Rectangle 8"/>
          <p:cNvSpPr>
            <a:spLocks noChangeArrowheads="1"/>
          </p:cNvSpPr>
          <p:nvPr/>
        </p:nvSpPr>
        <p:spPr bwMode="auto">
          <a:xfrm rot="-1260481">
            <a:off x="6553200" y="4267200"/>
            <a:ext cx="381000" cy="152400"/>
          </a:xfrm>
          <a:prstGeom prst="rect">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0085756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306" name="Picture 2" descr="Bema closeu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165" t="-24" r="2946" b="3929"/>
          <a:stretch/>
        </p:blipFill>
        <p:spPr bwMode="auto">
          <a:xfrm flipH="1">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0" y="304800"/>
            <a:ext cx="8534400" cy="990600"/>
          </a:xfrm>
          <a:effectLst/>
        </p:spPr>
        <p:txBody>
          <a:bodyPr/>
          <a:lstStyle/>
          <a:p>
            <a:pPr algn="l" eaLnBrk="1" hangingPunct="1">
              <a:defRPr/>
            </a:pPr>
            <a:r>
              <a:rPr lang="en-US" dirty="0">
                <a:solidFill>
                  <a:schemeClr val="bg1"/>
                </a:solidFill>
                <a:latin typeface="Arial" charset="0"/>
                <a:ea typeface="ＭＳ Ｐゴシック" charset="0"/>
                <a:cs typeface="ＭＳ Ｐゴシック" charset="0"/>
              </a:rPr>
              <a:t>Bema Close-up</a:t>
            </a:r>
            <a:endParaRPr lang="en-US" dirty="0">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4016" y="5229200"/>
            <a:ext cx="8964488" cy="12961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“So we make it our goal to please him, whether we are at home in the body or away from it.  </a:t>
            </a:r>
            <a:r>
              <a:rPr kumimoji="0" lang="en-US" sz="2000" b="1" i="0" u="none" strike="noStrike" kern="1200" cap="none" spc="0" normalizeH="0" baseline="30000" noProof="0" dirty="0">
                <a:ln>
                  <a:noFill/>
                </a:ln>
                <a:solidFill>
                  <a:srgbClr val="FFFFFF"/>
                </a:solidFill>
                <a:effectLst/>
                <a:uLnTx/>
                <a:uFillTx/>
                <a:latin typeface="Arial" charset="0"/>
                <a:ea typeface="ＭＳ Ｐゴシック" charset="0"/>
                <a:cs typeface="ＭＳ Ｐゴシック" charset="0"/>
              </a:rPr>
              <a:t>10</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For </a:t>
            </a:r>
            <a:r>
              <a:rPr kumimoji="0" lang="en-US" sz="20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we must all appear before the judgment seat [bema] of Christ</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that each one may receive what is due him for the things done while in the body, whether good or bad” (2 Cor. 5:9-10 NIV).</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520127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4626" name="Picture 1030" descr="Bema, place of judg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152400"/>
            <a:ext cx="9144000" cy="1143000"/>
          </a:xfrm>
          <a:effectLst>
            <a:outerShdw blurRad="63500" dist="35921" dir="2700000" algn="ctr" rotWithShape="0">
              <a:srgbClr val="000000"/>
            </a:outerShdw>
          </a:effectLst>
        </p:spPr>
        <p:txBody>
          <a:bodyPr/>
          <a:lstStyle/>
          <a:p>
            <a:pPr eaLnBrk="1" hangingPunct="1"/>
            <a:r>
              <a:rPr lang="en-US" b="1">
                <a:solidFill>
                  <a:schemeClr val="bg1"/>
                </a:solidFill>
                <a:latin typeface="Arial" charset="0"/>
                <a:ea typeface="ＭＳ Ｐゴシック" charset="0"/>
                <a:cs typeface="ＭＳ Ｐゴシック" charset="0"/>
              </a:rPr>
              <a:t>The Speaker or Judge Above</a:t>
            </a:r>
            <a:endParaRPr lang="en-US" b="1">
              <a:latin typeface="Arial" charset="0"/>
              <a:ea typeface="ＭＳ Ｐゴシック" charset="0"/>
              <a:cs typeface="ＭＳ Ｐゴシック" charset="0"/>
            </a:endParaRPr>
          </a:p>
        </p:txBody>
      </p:sp>
      <p:sp>
        <p:nvSpPr>
          <p:cNvPr id="2" name="Rectangle 2"/>
          <p:cNvSpPr>
            <a:spLocks noChangeArrowheads="1"/>
          </p:cNvSpPr>
          <p:nvPr/>
        </p:nvSpPr>
        <p:spPr bwMode="auto">
          <a:xfrm>
            <a:off x="0" y="-152400"/>
            <a:ext cx="9144000" cy="1143000"/>
          </a:xfrm>
          <a:prstGeom prst="rect">
            <a:avLst/>
          </a:prstGeom>
          <a:noFill/>
          <a:ln w="9525">
            <a:noFill/>
            <a:miter lim="800000"/>
            <a:headEnd/>
            <a:tailEnd/>
          </a:ln>
          <a:effectLst>
            <a:outerShdw blurRad="63500" dist="35921" dir="2700000" algn="ctr" rotWithShape="0">
              <a:srgbClr val="FFFFFF"/>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rPr>
              <a:t>The Speaker or Judge Above</a:t>
            </a:r>
          </a:p>
        </p:txBody>
      </p:sp>
    </p:spTree>
    <p:extLst>
      <p:ext uri="{BB962C8B-B14F-4D97-AF65-F5344CB8AC3E}">
        <p14:creationId xmlns:p14="http://schemas.microsoft.com/office/powerpoint/2010/main" val="26321049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7938" name="Picture 1028" descr="Before the judgment se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1143000"/>
          </a:xfrm>
          <a:effectLst/>
        </p:spPr>
        <p:txBody>
          <a:bodyPr/>
          <a:lstStyle/>
          <a:p>
            <a:pPr eaLnBrk="1" hangingPunct="1">
              <a:defRPr/>
            </a:pPr>
            <a:r>
              <a:rPr lang="en-US" b="1" dirty="0">
                <a:solidFill>
                  <a:schemeClr val="bg1"/>
                </a:solidFill>
                <a:effectLst>
                  <a:glow rad="266700">
                    <a:schemeClr val="tx1">
                      <a:alpha val="88000"/>
                    </a:schemeClr>
                  </a:glow>
                </a:effectLst>
                <a:latin typeface="Arial" charset="0"/>
                <a:ea typeface="ＭＳ Ｐゴシック" charset="0"/>
                <a:cs typeface="ＭＳ Ｐゴシック" charset="0"/>
              </a:rPr>
              <a:t>The One Being Judged or Rewarded Stood Below</a:t>
            </a:r>
            <a:endParaRPr lang="en-US" dirty="0">
              <a:effectLst>
                <a:glow rad="266700">
                  <a:schemeClr val="tx1">
                    <a:alpha val="88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621245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FireStub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80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1" name="Rectangle 4"/>
          <p:cNvSpPr>
            <a:spLocks noGrp="1" noChangeArrowheads="1"/>
          </p:cNvSpPr>
          <p:nvPr>
            <p:ph type="title" idx="4294967295"/>
          </p:nvPr>
        </p:nvSpPr>
        <p:spPr>
          <a:xfrm>
            <a:off x="3505200" y="609600"/>
            <a:ext cx="5562600" cy="3276600"/>
          </a:xfrm>
        </p:spPr>
        <p:txBody>
          <a:bodyPr/>
          <a:lstStyle/>
          <a:p>
            <a:pPr algn="r" eaLnBrk="1" hangingPunct="1"/>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the </a:t>
            </a:r>
            <a:r>
              <a:rPr lang="en-US" sz="4000" b="1" i="1" dirty="0">
                <a:solidFill>
                  <a:srgbClr val="FF0805"/>
                </a:solidFill>
                <a:latin typeface="Arial" charset="0"/>
                <a:ea typeface="ＭＳ Ｐゴシック" charset="0"/>
                <a:cs typeface="ＭＳ Ｐゴシック" charset="0"/>
              </a:rPr>
              <a:t>fire</a:t>
            </a:r>
            <a:r>
              <a:rPr lang="en-US" sz="4000" b="1" i="1" dirty="0">
                <a:latin typeface="Arial" charset="0"/>
                <a:ea typeface="ＭＳ Ｐゴシック" charset="0"/>
                <a:cs typeface="ＭＳ Ｐゴシック" charset="0"/>
              </a:rPr>
              <a:t> will test the quality of each man</a:t>
            </a:r>
            <a:r>
              <a:rPr lang="fr-FR"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s work</a:t>
            </a:r>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a:t>
            </a:r>
            <a:br>
              <a:rPr lang="en-US" sz="4000" b="1" i="1" dirty="0">
                <a:latin typeface="Arial" charset="0"/>
                <a:ea typeface="ＭＳ Ｐゴシック" charset="0"/>
                <a:cs typeface="ＭＳ Ｐゴシック" charset="0"/>
              </a:rPr>
            </a:br>
            <a:r>
              <a:rPr lang="en-US" sz="4000" b="1" i="1" dirty="0">
                <a:latin typeface="Arial" charset="0"/>
                <a:ea typeface="ＭＳ Ｐゴシック" charset="0"/>
                <a:cs typeface="ＭＳ Ｐゴシック" charset="0"/>
              </a:rPr>
              <a:t>(1 Cor. 3:13)</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65307883"/>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7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6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5.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6.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7.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8.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9.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18218</TotalTime>
  <Words>20288</Words>
  <Application>Microsoft Macintosh PowerPoint</Application>
  <PresentationFormat>On-screen Show (4:3)</PresentationFormat>
  <Paragraphs>2055</Paragraphs>
  <Slides>252</Slides>
  <Notes>234</Notes>
  <HiddenSlides>0</HiddenSlides>
  <MMClips>0</MMClips>
  <ScaleCrop>false</ScaleCrop>
  <HeadingPairs>
    <vt:vector size="6" baseType="variant">
      <vt:variant>
        <vt:lpstr>Fonts Used</vt:lpstr>
      </vt:variant>
      <vt:variant>
        <vt:i4>26</vt:i4>
      </vt:variant>
      <vt:variant>
        <vt:lpstr>Theme</vt:lpstr>
      </vt:variant>
      <vt:variant>
        <vt:i4>54</vt:i4>
      </vt:variant>
      <vt:variant>
        <vt:lpstr>Slide Titles</vt:lpstr>
      </vt:variant>
      <vt:variant>
        <vt:i4>252</vt:i4>
      </vt:variant>
    </vt:vector>
  </HeadingPairs>
  <TitlesOfParts>
    <vt:vector size="332" baseType="lpstr">
      <vt:lpstr>26</vt:lpstr>
      <vt:lpstr>Arial Bold</vt:lpstr>
      <vt:lpstr>Arial,Italic</vt:lpstr>
      <vt:lpstr>BONES</vt:lpstr>
      <vt:lpstr>Firecat Medium</vt:lpstr>
      <vt:lpstr>ＭＳ Ｐゴシック</vt:lpstr>
      <vt:lpstr>PerryGothic Regular</vt:lpstr>
      <vt:lpstr>Times</vt:lpstr>
      <vt:lpstr>TimesNewRoman</vt:lpstr>
      <vt:lpstr>TimesNewRoman,Italic</vt:lpstr>
      <vt:lpstr>Arial</vt:lpstr>
      <vt:lpstr>Arial Black</vt:lpstr>
      <vt:lpstr>Arial Narrow</vt:lpstr>
      <vt:lpstr>Calibri</vt:lpstr>
      <vt:lpstr>Calisto MT</vt:lpstr>
      <vt:lpstr>Comic Sans MS</vt:lpstr>
      <vt:lpstr>Garamond</vt:lpstr>
      <vt:lpstr>Helvetica</vt:lpstr>
      <vt:lpstr>Helvetica Neue Black Condensed</vt:lpstr>
      <vt:lpstr>Impact</vt:lpstr>
      <vt:lpstr>Lucida Bright</vt:lpstr>
      <vt:lpstr>Monotype Sorts</vt:lpstr>
      <vt:lpstr>Tahoma</vt:lpstr>
      <vt:lpstr>Times New Roman</vt:lpstr>
      <vt:lpstr>Verdana</vt:lpstr>
      <vt:lpstr>Wingdings</vt:lpstr>
      <vt:lpstr>49_Blank Presentation</vt:lpstr>
      <vt:lpstr>16_Blank Presentation</vt:lpstr>
      <vt:lpstr>21_Blank Presentation</vt:lpstr>
      <vt:lpstr>Office Theme</vt:lpstr>
      <vt:lpstr>3_Ripple</vt:lpstr>
      <vt:lpstr>5_Stream</vt:lpstr>
      <vt:lpstr>25_Blank Presentation</vt:lpstr>
      <vt:lpstr>4_Blank Presentation</vt:lpstr>
      <vt:lpstr>7_Default Design</vt:lpstr>
      <vt:lpstr>14_MEADOW</vt:lpstr>
      <vt:lpstr>37_MEADOW</vt:lpstr>
      <vt:lpstr>23_MEADOW</vt:lpstr>
      <vt:lpstr>4_Default Design</vt:lpstr>
      <vt:lpstr>1_Balance</vt:lpstr>
      <vt:lpstr>1_Slit</vt:lpstr>
      <vt:lpstr>Story</vt:lpstr>
      <vt:lpstr>2_Story</vt:lpstr>
      <vt:lpstr>3_Contemporary</vt:lpstr>
      <vt:lpstr>1_Circuit</vt:lpstr>
      <vt:lpstr>9_Default Design</vt:lpstr>
      <vt:lpstr>1_Koi</vt:lpstr>
      <vt:lpstr>20_Blank Presentation</vt:lpstr>
      <vt:lpstr>12_Office Theme</vt:lpstr>
      <vt:lpstr>Blank Presentation</vt:lpstr>
      <vt:lpstr>18_Blank Presentation</vt:lpstr>
      <vt:lpstr>5_Office Theme</vt:lpstr>
      <vt:lpstr>12_Default Design</vt:lpstr>
      <vt:lpstr>29_Blank Presentation</vt:lpstr>
      <vt:lpstr>Glare</vt:lpstr>
      <vt:lpstr>Earth</vt:lpstr>
      <vt:lpstr>5_Default Design</vt:lpstr>
      <vt:lpstr>8_Default Design</vt:lpstr>
      <vt:lpstr>2_Blank Presentation</vt:lpstr>
      <vt:lpstr>14_Blank Presentation</vt:lpstr>
      <vt:lpstr>11_Blank Presentation</vt:lpstr>
      <vt:lpstr>1_Earth</vt:lpstr>
      <vt:lpstr>6_Default Design</vt:lpstr>
      <vt:lpstr>4_Office Theme</vt:lpstr>
      <vt:lpstr>5_Blank Presentation</vt:lpstr>
      <vt:lpstr>Default Design</vt:lpstr>
      <vt:lpstr>4_Stream</vt:lpstr>
      <vt:lpstr>50_Blank Presentation</vt:lpstr>
      <vt:lpstr>2_Ripple</vt:lpstr>
      <vt:lpstr>10_Default Design</vt:lpstr>
      <vt:lpstr>3_Blank Presentation</vt:lpstr>
      <vt:lpstr>1_Blank Presentation</vt:lpstr>
      <vt:lpstr>Stream</vt:lpstr>
      <vt:lpstr>untitled 1</vt:lpstr>
      <vt:lpstr>14 Literary 2 - Dead Sea Scrolls</vt:lpstr>
      <vt:lpstr>3_Default Design</vt:lpstr>
      <vt:lpstr>1_Curtain Call</vt:lpstr>
      <vt:lpstr>6_Blank Presentation</vt:lpstr>
      <vt:lpstr>1_Bar Code</vt:lpstr>
      <vt:lpstr>6_Stream</vt:lpstr>
      <vt:lpstr>The Inheritance of the Believer</vt:lpstr>
      <vt:lpstr>Were the Israelites of the Exodus saved from sin as well as saved from Egypt?</vt:lpstr>
      <vt:lpstr>How can we balance the Bible’s teaching on salvation and rewards?</vt:lpstr>
      <vt:lpstr>1. God saved Israel from Egypt and from sin by simple faith.</vt:lpstr>
      <vt:lpstr>Egyptians Ruthlessly Oppressed Israel</vt:lpstr>
      <vt:lpstr>"Ultimate" Power</vt:lpstr>
      <vt:lpstr>Who has greater power – Pharaoh or Yahweh?</vt:lpstr>
      <vt:lpstr>God used Moses to urge Pharaoh to free Israel from slavery to show that: </vt:lpstr>
      <vt:lpstr>Traditional Route of the Exodus</vt:lpstr>
      <vt:lpstr>Passover Protection</vt:lpstr>
      <vt:lpstr>Faith Pictured</vt:lpstr>
      <vt:lpstr>The Lamb Pictured</vt:lpstr>
      <vt:lpstr>2. Jesus is our New Exodus who delivers us from sin as our Passover Lamb. </vt:lpstr>
      <vt:lpstr>The Passover Lamb</vt:lpstr>
      <vt:lpstr>The Cross Pictured</vt:lpstr>
      <vt:lpstr>Faith in a Lamb</vt:lpstr>
      <vt:lpstr>"This is my body…"</vt:lpstr>
      <vt:lpstr>Jesus' death paid for our sin </vt:lpstr>
      <vt:lpstr>Exodus 12:1-16  The Angel of Death Passed Over Houses with Blood on the Doors</vt:lpstr>
      <vt:lpstr>The Common Thread</vt:lpstr>
      <vt:lpstr>The Exodus Pictures Redemption</vt:lpstr>
      <vt:lpstr>1 Corinthians 10:1-5 (NLT)</vt:lpstr>
      <vt:lpstr>The Cloud</vt:lpstr>
      <vt:lpstr>The Sea</vt:lpstr>
      <vt:lpstr>The Leader</vt:lpstr>
      <vt:lpstr>The Food</vt:lpstr>
      <vt:lpstr>The Water</vt:lpstr>
      <vt:lpstr>Which is the Most Accurate?</vt:lpstr>
      <vt:lpstr>Salvation in All Ages:</vt:lpstr>
      <vt:lpstr>Salvation &amp; Sanctification</vt:lpstr>
      <vt:lpstr>OT Forgiveness of Sin</vt:lpstr>
      <vt:lpstr>NT Forgiveness of Sin</vt:lpstr>
      <vt:lpstr>Inheritance in the OT</vt:lpstr>
      <vt:lpstr>3. Inheritance in the OT included both salvation and reward.</vt:lpstr>
      <vt:lpstr>The Reign of the Servant Kings</vt:lpstr>
      <vt:lpstr>Inheritance in the OT</vt:lpstr>
      <vt:lpstr>Inheritance in the OT</vt:lpstr>
      <vt:lpstr>Inheritance in the OT</vt:lpstr>
      <vt:lpstr>Inheritance in the OT</vt:lpstr>
      <vt:lpstr>Salvation is by faith but rewards are by works.</vt:lpstr>
      <vt:lpstr>1. God saved Israel from Egypt and from sin by simple faith.</vt:lpstr>
      <vt:lpstr>2. Jesus is our New Exodus who delivers us from sin as our Passover Lamb. </vt:lpstr>
      <vt:lpstr>3. Inheritance in the OT included both salvation and reward.</vt:lpstr>
      <vt:lpstr>How can you better press on in your own journey of faith?</vt:lpstr>
      <vt:lpstr>Salvation link at BibleStudyDownloads.org</vt:lpstr>
      <vt:lpstr>Black</vt:lpstr>
      <vt:lpstr>The Inheritance of the Believer</vt:lpstr>
      <vt:lpstr>Will each genuine Christian persevere in faithfulness at death?</vt:lpstr>
      <vt:lpstr>Distinguishing Terms</vt:lpstr>
      <vt:lpstr>Distinguishing Terms</vt:lpstr>
      <vt:lpstr>Will each genuine Christian persevere  in faithfulness at death?</vt:lpstr>
      <vt:lpstr>PowerPoint Presentation</vt:lpstr>
      <vt:lpstr>The Reign of the Servant Kings</vt:lpstr>
      <vt:lpstr>Inheritance Today</vt:lpstr>
      <vt:lpstr>Inheritance from Christ</vt:lpstr>
      <vt:lpstr>Inheritance in the NT</vt:lpstr>
      <vt:lpstr>Two Types of Inheritance</vt:lpstr>
      <vt:lpstr>Kingdom Entering</vt:lpstr>
      <vt:lpstr>PowerPoint Presentation</vt:lpstr>
      <vt:lpstr>PowerPoint Presentation</vt:lpstr>
      <vt:lpstr>PowerPoint Presentation</vt:lpstr>
      <vt:lpstr>PowerPoint Presentation</vt:lpstr>
      <vt:lpstr>The Kingdom</vt:lpstr>
      <vt:lpstr>The Kingdom</vt:lpstr>
      <vt:lpstr>Crowns in the NT</vt:lpstr>
      <vt:lpstr>"And there will be no night there—no need for lamps or sun—for the Lord God will shine on them. And they will reign forever and ever"  (Rev 22:5 NLT).</vt:lpstr>
      <vt:lpstr>PowerPoint Presentation</vt:lpstr>
      <vt:lpstr>The Overcomers of Revelation 2–3</vt:lpstr>
      <vt:lpstr>The 7 Churches (Rev. 2–3)</vt:lpstr>
      <vt:lpstr>The Overcomers (Rev. 2–3)</vt:lpstr>
      <vt:lpstr>The Overcomers (Rev. 2–3)</vt:lpstr>
      <vt:lpstr>The Overcomers (Rev. 2–3)</vt:lpstr>
      <vt:lpstr>The Overcomers (Rev. 2–3)</vt:lpstr>
      <vt:lpstr>The Overcomers (Rev. 2–3)</vt:lpstr>
      <vt:lpstr>The Overcomers (Rev. 2–3)</vt:lpstr>
      <vt:lpstr>The Overcomers (Rev. 2–3)</vt:lpstr>
      <vt:lpstr>The Overcomers (Rev. 2–3)</vt:lpstr>
      <vt:lpstr>The Overcomers (Rev. 2–3)</vt:lpstr>
      <vt:lpstr>The Overcomers (Rev. 2–3)</vt:lpstr>
      <vt:lpstr>The Overcomers (Rev. 2–3)</vt:lpstr>
      <vt:lpstr>The Overcomers (Rev. 2–3)</vt:lpstr>
      <vt:lpstr>Rule with Christ just as he rules with the Father (Rev 3:21-22).</vt:lpstr>
      <vt:lpstr>Laodicea (Rev. 3:14-22)</vt:lpstr>
      <vt:lpstr>The Overcomers (Rev. 2–3)</vt:lpstr>
      <vt:lpstr>Are you ready to rule the world?</vt:lpstr>
      <vt:lpstr>The Rule of Christ</vt:lpstr>
      <vt:lpstr>Our Future (Rev. 19–20)</vt:lpstr>
      <vt:lpstr>Revelation 20:4 (NAU)</vt:lpstr>
      <vt:lpstr>"Do you not know that saints will judge the world?" (1 Cor. 6:2a)</vt:lpstr>
      <vt:lpstr>"If we endure hardship,  we will reign with him"  (2 Tim. 2:12 NLT)</vt:lpstr>
      <vt:lpstr>"Those who are victorious will sit with me on my throne, just as I was victorious and sat with my Father on his throne"  (Rev. 3:21 NLT).</vt:lpstr>
      <vt:lpstr>PowerPoint Presentation</vt:lpstr>
      <vt:lpstr>However, there is still divine discipline…</vt:lpstr>
      <vt:lpstr>Ananias &amp; Sapphira</vt:lpstr>
      <vt:lpstr>The Bema at Corinth</vt:lpstr>
      <vt:lpstr>Bema Close-up</vt:lpstr>
      <vt:lpstr>The Speaker or Judge Above</vt:lpstr>
      <vt:lpstr>The One Being Judged or Rewarded Stood Below</vt:lpstr>
      <vt:lpstr>"… the fire will test the quality of each man's work"  (1 Cor. 3:13)</vt:lpstr>
      <vt:lpstr>Lasting Building Materials (3:12a)</vt:lpstr>
      <vt:lpstr>Perishable Building Materials (3:12b)</vt:lpstr>
      <vt:lpstr>"saved as through fire…"  (1 Cor 3:15)</vt:lpstr>
      <vt:lpstr>Believers Can Be “Disqualified”</vt:lpstr>
      <vt:lpstr>Christ promises rewards for perseverance (Rev. 3:11b). </vt:lpstr>
      <vt:lpstr>Rewards can be lost!</vt:lpstr>
      <vt:lpstr>1 Corinthians 11:27-29 (NIV)</vt:lpstr>
      <vt:lpstr>1 Corinthians 11:30-32 (NIV)</vt:lpstr>
      <vt:lpstr>Some sin leads to premature death (1 John 5:16-17 NIV)</vt:lpstr>
      <vt:lpstr>PowerPoint Presentation</vt:lpstr>
      <vt:lpstr>Our salvation is secure but defectors lose rewards.</vt:lpstr>
      <vt:lpstr>All believers are clothed with Christ’s righteousness.</vt:lpstr>
      <vt:lpstr>All believers will enjoy heaven.</vt:lpstr>
      <vt:lpstr>But Jesus will judge the earth.</vt:lpstr>
      <vt:lpstr>Jesus will reward the faithful.</vt:lpstr>
      <vt:lpstr>Live Towards Your Future!</vt:lpstr>
      <vt:lpstr>Turning away from Christ forfeits your future rule.</vt:lpstr>
      <vt:lpstr>Salvation link at BibleStudyDownloads.org</vt:lpstr>
      <vt:lpstr>Black</vt:lpstr>
      <vt:lpstr>The Inheritance of the Believer</vt:lpstr>
      <vt:lpstr>Apostates don't wear nametags</vt:lpstr>
      <vt:lpstr>Apostates Destroy From Within</vt:lpstr>
      <vt:lpstr>Who are the apostates?</vt:lpstr>
      <vt:lpstr>The Book Apostate</vt:lpstr>
      <vt:lpstr>Why are they significant?</vt:lpstr>
      <vt:lpstr>What did the apostates teach?</vt:lpstr>
      <vt:lpstr>Godless Philosophy</vt:lpstr>
      <vt:lpstr>Rob Bell &amp; Oprah Winfrey</vt:lpstr>
      <vt:lpstr>The Inheritance of the Believer</vt:lpstr>
      <vt:lpstr>Salvation is by faith,  but rewards are by works.</vt:lpstr>
      <vt:lpstr>Our salvation is secure,  but defectors lose rewards.</vt:lpstr>
      <vt:lpstr>Hebrews</vt:lpstr>
      <vt:lpstr>How do we know that the readers were Jews?</vt:lpstr>
      <vt:lpstr>The readers were Jewish Christians</vt:lpstr>
      <vt:lpstr>"Should I go back?"</vt:lpstr>
      <vt:lpstr>The Supremacy of Jesus in the Book of Hebrews</vt:lpstr>
      <vt:lpstr>The "Better" Book </vt:lpstr>
      <vt:lpstr>Christ is Superior in His Person (1:1–4:13)</vt:lpstr>
      <vt:lpstr>5 Warnings in Hebrews</vt:lpstr>
      <vt:lpstr>Warning 1</vt:lpstr>
      <vt:lpstr>Warning 2</vt:lpstr>
      <vt:lpstr>Warning 3</vt:lpstr>
      <vt:lpstr>Warning 4</vt:lpstr>
      <vt:lpstr>Warning 5</vt:lpstr>
      <vt:lpstr>Warning 3</vt:lpstr>
      <vt:lpstr>It is impossible to repent from apostasy because you’re dead  (Hebrews 6:4-8).</vt:lpstr>
      <vt:lpstr>An Impossibility (Heb. 6:4-6 NLT)</vt:lpstr>
      <vt:lpstr>Will some Christians go to hell?</vt:lpstr>
      <vt:lpstr>What is the danger in 6:4-8?</vt:lpstr>
      <vt:lpstr>I think the readers lived in Israel</vt:lpstr>
      <vt:lpstr>The Qumran Ruins</vt:lpstr>
      <vt:lpstr>Israel  (AD 67-68)</vt:lpstr>
      <vt:lpstr>The Jewish War (AD 66-73)</vt:lpstr>
      <vt:lpstr>Jerusalem Siege Wall (AD 70)</vt:lpstr>
      <vt:lpstr>The Temple Sanctuary</vt:lpstr>
      <vt:lpstr>The Temple from the east</vt:lpstr>
      <vt:lpstr>Antonia Fortress</vt:lpstr>
      <vt:lpstr>Antonia Fortress Leveled</vt:lpstr>
      <vt:lpstr>Antonia Fortress Leveled</vt:lpstr>
      <vt:lpstr>The Temple Assault</vt:lpstr>
      <vt:lpstr>Jerusalem Christians</vt:lpstr>
      <vt:lpstr>Should the Christians  stay and fight?</vt:lpstr>
      <vt:lpstr>Jerusalem Christians left</vt:lpstr>
      <vt:lpstr>First Century Jerusalem</vt:lpstr>
      <vt:lpstr>What happened to the Christians in Jerusalem?</vt:lpstr>
      <vt:lpstr>Warning 3</vt:lpstr>
      <vt:lpstr>Warning 4</vt:lpstr>
      <vt:lpstr>"…if we deliberately continue sinning after we have received knowledge of the truth, there is no longer any sacrifice that will cover these sins.  27There is only the terrible expectation of God's judgment and the raging fire that will consume his enemies"  (10:26-27 NLT).</vt:lpstr>
      <vt:lpstr>Why believers?</vt:lpstr>
      <vt:lpstr>The Fire</vt:lpstr>
      <vt:lpstr>Hebrews 8:13</vt:lpstr>
      <vt:lpstr>Don't convince God to bring you to heaven early!  </vt:lpstr>
      <vt:lpstr>Warning 3</vt:lpstr>
      <vt:lpstr>Warning 4</vt:lpstr>
      <vt:lpstr>It's happened.</vt:lpstr>
      <vt:lpstr>The Problem with Labels</vt:lpstr>
      <vt:lpstr>The Reign of the Servant Kings</vt:lpstr>
      <vt:lpstr>Application: "Leave Jerusalem"</vt:lpstr>
      <vt:lpstr>Commit yourself to him.</vt:lpstr>
      <vt:lpstr>Topical Preaching link at BibleStudyDownloads.org</vt:lpstr>
      <vt:lpstr>Black</vt:lpstr>
      <vt:lpstr>The Inheritance of the Believer</vt:lpstr>
      <vt:lpstr>Have you ever met someone with too high a view of Jesus?</vt:lpstr>
      <vt:lpstr>Why press on with Christ?</vt:lpstr>
      <vt:lpstr>The Arminian View  of Hebrews 6:4-8</vt:lpstr>
      <vt:lpstr>The Reformed (Calvinist) View</vt:lpstr>
      <vt:lpstr>The Hypothetical View</vt:lpstr>
      <vt:lpstr>The Loss of Rewards View</vt:lpstr>
      <vt:lpstr>The Loss of Life View  (held by Randall Gleason &amp; Rick Griffith)</vt:lpstr>
      <vt:lpstr>But what is the result for the believer who later rejects Christ?</vt:lpstr>
      <vt:lpstr>Views on the Warning Passages</vt:lpstr>
      <vt:lpstr>Views on the Warning Passages</vt:lpstr>
      <vt:lpstr>Views on the Warning Passages</vt:lpstr>
      <vt:lpstr>Views on the Warning Passages</vt:lpstr>
      <vt:lpstr>Views on the Warning Passages</vt:lpstr>
      <vt:lpstr>Views on the Warning Passages</vt:lpstr>
      <vt:lpstr>PowerPoint Presentation</vt:lpstr>
      <vt:lpstr>Why press on with Christ?</vt:lpstr>
      <vt:lpstr>The Hebrews readers were in danger of losing their kingdom rule (Hebrews 3:7–4:13).</vt:lpstr>
      <vt:lpstr>PowerPoint Presentation</vt:lpstr>
      <vt:lpstr>PowerPoint Presentation</vt:lpstr>
      <vt:lpstr>PowerPoint Presentation</vt:lpstr>
      <vt:lpstr>PowerPoint Presentation</vt:lpstr>
      <vt:lpstr>PowerPoint Presentation</vt:lpstr>
      <vt:lpstr>"And you have caused them to become a Kingdom of priests for our God.  And they will reign on the earth"  (Rev. 5:10 NLT).</vt:lpstr>
      <vt:lpstr>But apostates will not rule with Christ.</vt:lpstr>
      <vt:lpstr>Rejecting Jesus disqualifies believers from ruling with him </vt:lpstr>
      <vt:lpstr>Why press on with Christ?</vt:lpstr>
      <vt:lpstr>Israel's unbelief should warn these Hebrew Christians against rejecting Christ, as disobedience would forfeit their Canaan rest (Hebrews 4:1-13).</vt:lpstr>
      <vt:lpstr>PowerPoint Presentation</vt:lpstr>
      <vt:lpstr>PowerPoint Presentation</vt:lpstr>
      <vt:lpstr>Seven views on the Hebrews 4  "Sabbath-rest for the people of God"</vt:lpstr>
      <vt:lpstr>Support for the Future Millennial Rest in Hebrews 4</vt:lpstr>
      <vt:lpstr>Christ is Superior in His Person (1:1–4:13)</vt:lpstr>
      <vt:lpstr>Christ is Superior in His Person</vt:lpstr>
      <vt:lpstr>Superior to Joshua (4:8-13)</vt:lpstr>
      <vt:lpstr>"But to the Son he says,</vt:lpstr>
      <vt:lpstr>"And God never said to any of the angels,</vt:lpstr>
      <vt:lpstr>"Therefore, angels are only servants—spirits sent to care for people who will inherit salvation"  (1:14 NLT).</vt:lpstr>
      <vt:lpstr>(Hebrews 2:5 NLT)</vt:lpstr>
      <vt:lpstr>PowerPoint Presentation</vt:lpstr>
      <vt:lpstr>PowerPoint Presentation</vt:lpstr>
      <vt:lpstr>Support for the Future Millennial Rest in Hebrews 4</vt:lpstr>
      <vt:lpstr>PowerPoint Presentation</vt:lpstr>
      <vt:lpstr>Joshua offered rest in Canaan</vt:lpstr>
      <vt:lpstr>PowerPoint Presentation</vt:lpstr>
      <vt:lpstr>Support for the Future Millennial Rest in Hebrews 4</vt:lpstr>
      <vt:lpstr>PowerPoint Presentation</vt:lpstr>
      <vt:lpstr>PowerPoint Presentation</vt:lpstr>
      <vt:lpstr>PowerPoint Presentation</vt:lpstr>
      <vt:lpstr>Tribal Redistribution</vt:lpstr>
      <vt:lpstr>End Time Geography</vt:lpstr>
      <vt:lpstr>Priests, Levites &amp; Prince Comparisons</vt:lpstr>
      <vt:lpstr>Future Benefits (Rev. 19–22)</vt:lpstr>
      <vt:lpstr>Support for the Future Millennial Rest in Hebrews 4</vt:lpstr>
      <vt:lpstr>Rabbinic Teaching</vt:lpstr>
      <vt:lpstr>Earliest Christian Teaching</vt:lpstr>
      <vt:lpstr>Support for the Future Millennial Rest in Hebrews 4</vt:lpstr>
      <vt:lpstr>PowerPoint Presentation</vt:lpstr>
      <vt:lpstr>PowerPoint Presentation</vt:lpstr>
      <vt:lpstr>PowerPoint Presentation</vt:lpstr>
      <vt:lpstr>PowerPoint Presentation</vt:lpstr>
      <vt:lpstr>PowerPoint Presentation</vt:lpstr>
      <vt:lpstr>Why press on with Christ?</vt:lpstr>
      <vt:lpstr>Press on to rule and rest with Christ</vt:lpstr>
      <vt:lpstr>Turning away from Christ forfeits your future rule.</vt:lpstr>
      <vt:lpstr>"There remains, then, a Sabbath-rest for the people of God;  10for anyone who enters God's rest also rests from his own work, just as God did from his.  11Let us, therefore, make every effort to enter that rest, so that no one will fall by following their example of disobedience" (Hebrews 4:9-11 NIV).</vt:lpstr>
      <vt:lpstr>"From every tribe, nation, language and people" (Rev. 5:9)</vt:lpstr>
      <vt:lpstr>PowerPoint Presentation</vt:lpstr>
      <vt:lpstr>PowerPoint Presentation</vt:lpstr>
      <vt:lpstr>Is your heart hardening?</vt:lpstr>
      <vt:lpstr>Black</vt:lpstr>
      <vt:lpstr>Salvation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326</cp:revision>
  <dcterms:created xsi:type="dcterms:W3CDTF">2014-08-02T06:39:19Z</dcterms:created>
  <dcterms:modified xsi:type="dcterms:W3CDTF">2024-03-21T07:20:18Z</dcterms:modified>
</cp:coreProperties>
</file>