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76" r:id="rId3"/>
    <p:sldMasterId id="2147483788" r:id="rId4"/>
    <p:sldMasterId id="2147483802" r:id="rId5"/>
    <p:sldMasterId id="2147483814" r:id="rId6"/>
    <p:sldMasterId id="2147483826" r:id="rId7"/>
    <p:sldMasterId id="2147483838" r:id="rId8"/>
    <p:sldMasterId id="2147483850" r:id="rId9"/>
    <p:sldMasterId id="2147483852" r:id="rId10"/>
    <p:sldMasterId id="2147483864" r:id="rId11"/>
    <p:sldMasterId id="2147483889" r:id="rId12"/>
    <p:sldMasterId id="2147483901" r:id="rId13"/>
    <p:sldMasterId id="2147483913" r:id="rId14"/>
    <p:sldMasterId id="2147483925" r:id="rId15"/>
    <p:sldMasterId id="2147483937" r:id="rId16"/>
    <p:sldMasterId id="2147483949" r:id="rId17"/>
    <p:sldMasterId id="2147483997" r:id="rId18"/>
    <p:sldMasterId id="2147484008" r:id="rId19"/>
    <p:sldMasterId id="2147484020" r:id="rId20"/>
    <p:sldMasterId id="2147484032" r:id="rId21"/>
    <p:sldMasterId id="2147484044" r:id="rId22"/>
    <p:sldMasterId id="2147484056" r:id="rId23"/>
    <p:sldMasterId id="2147484070" r:id="rId24"/>
    <p:sldMasterId id="2147484082" r:id="rId25"/>
  </p:sldMasterIdLst>
  <p:notesMasterIdLst>
    <p:notesMasterId r:id="rId103"/>
  </p:notesMasterIdLst>
  <p:sldIdLst>
    <p:sldId id="5157" r:id="rId26"/>
    <p:sldId id="432" r:id="rId27"/>
    <p:sldId id="430" r:id="rId28"/>
    <p:sldId id="433" r:id="rId29"/>
    <p:sldId id="473" r:id="rId30"/>
    <p:sldId id="5156" r:id="rId31"/>
    <p:sldId id="477" r:id="rId32"/>
    <p:sldId id="478" r:id="rId33"/>
    <p:sldId id="479" r:id="rId34"/>
    <p:sldId id="480" r:id="rId35"/>
    <p:sldId id="481" r:id="rId36"/>
    <p:sldId id="482" r:id="rId37"/>
    <p:sldId id="483" r:id="rId38"/>
    <p:sldId id="484" r:id="rId39"/>
    <p:sldId id="485" r:id="rId40"/>
    <p:sldId id="486" r:id="rId41"/>
    <p:sldId id="487" r:id="rId42"/>
    <p:sldId id="488" r:id="rId43"/>
    <p:sldId id="489" r:id="rId44"/>
    <p:sldId id="490" r:id="rId45"/>
    <p:sldId id="491" r:id="rId46"/>
    <p:sldId id="492" r:id="rId47"/>
    <p:sldId id="503" r:id="rId48"/>
    <p:sldId id="495" r:id="rId49"/>
    <p:sldId id="493" r:id="rId50"/>
    <p:sldId id="504" r:id="rId51"/>
    <p:sldId id="505" r:id="rId52"/>
    <p:sldId id="500" r:id="rId53"/>
    <p:sldId id="501" r:id="rId54"/>
    <p:sldId id="502" r:id="rId55"/>
    <p:sldId id="494" r:id="rId56"/>
    <p:sldId id="438" r:id="rId57"/>
    <p:sldId id="499" r:id="rId58"/>
    <p:sldId id="459" r:id="rId59"/>
    <p:sldId id="535" r:id="rId60"/>
    <p:sldId id="506" r:id="rId61"/>
    <p:sldId id="527" r:id="rId62"/>
    <p:sldId id="528" r:id="rId63"/>
    <p:sldId id="529" r:id="rId64"/>
    <p:sldId id="530" r:id="rId65"/>
    <p:sldId id="511" r:id="rId66"/>
    <p:sldId id="512" r:id="rId67"/>
    <p:sldId id="513" r:id="rId68"/>
    <p:sldId id="514" r:id="rId69"/>
    <p:sldId id="515" r:id="rId70"/>
    <p:sldId id="534" r:id="rId71"/>
    <p:sldId id="533" r:id="rId72"/>
    <p:sldId id="518" r:id="rId73"/>
    <p:sldId id="519" r:id="rId74"/>
    <p:sldId id="523" r:id="rId75"/>
    <p:sldId id="522" r:id="rId76"/>
    <p:sldId id="520" r:id="rId77"/>
    <p:sldId id="521" r:id="rId78"/>
    <p:sldId id="524" r:id="rId79"/>
    <p:sldId id="525" r:id="rId80"/>
    <p:sldId id="526" r:id="rId81"/>
    <p:sldId id="475" r:id="rId82"/>
    <p:sldId id="476" r:id="rId83"/>
    <p:sldId id="688" r:id="rId84"/>
    <p:sldId id="689" r:id="rId85"/>
    <p:sldId id="690" r:id="rId86"/>
    <p:sldId id="691" r:id="rId87"/>
    <p:sldId id="692" r:id="rId88"/>
    <p:sldId id="693" r:id="rId89"/>
    <p:sldId id="694" r:id="rId90"/>
    <p:sldId id="5708" r:id="rId91"/>
    <p:sldId id="466" r:id="rId92"/>
    <p:sldId id="467" r:id="rId93"/>
    <p:sldId id="468" r:id="rId94"/>
    <p:sldId id="469" r:id="rId95"/>
    <p:sldId id="470" r:id="rId96"/>
    <p:sldId id="471" r:id="rId97"/>
    <p:sldId id="472" r:id="rId98"/>
    <p:sldId id="531" r:id="rId99"/>
    <p:sldId id="532" r:id="rId100"/>
    <p:sldId id="320" r:id="rId101"/>
    <p:sldId id="345"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F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03" autoAdjust="0"/>
    <p:restoredTop sz="80963" autoAdjust="0"/>
  </p:normalViewPr>
  <p:slideViewPr>
    <p:cSldViewPr snapToGrid="0" snapToObjects="1">
      <p:cViewPr varScale="1">
        <p:scale>
          <a:sx n="40" d="100"/>
          <a:sy n="40" d="100"/>
        </p:scale>
        <p:origin x="208" y="2024"/>
      </p:cViewPr>
      <p:guideLst>
        <p:guide orient="horz" pos="2160"/>
        <p:guide pos="2880"/>
      </p:guideLst>
    </p:cSldViewPr>
  </p:slideViewPr>
  <p:outlineViewPr>
    <p:cViewPr>
      <p:scale>
        <a:sx n="33" d="100"/>
        <a:sy n="33" d="100"/>
      </p:scale>
      <p:origin x="0" y="1000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12</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13</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14</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15</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17</a:t>
            </a:fld>
            <a:endParaRPr lang="en-US" sz="120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a:ln/>
        </p:spPr>
      </p:sp>
      <p:sp>
        <p:nvSpPr>
          <p:cNvPr id="422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In Paul</a:t>
            </a:r>
            <a:r>
              <a:rPr lang="fr-FR">
                <a:cs typeface="ＭＳ Ｐゴシック" charset="0"/>
              </a:rPr>
              <a:t>'</a:t>
            </a:r>
            <a:r>
              <a:rPr lang="en-US">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4229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6C7CD-109D-9945-8AA0-C5E595E60708}" type="slidenum">
              <a:rPr lang="en-US" sz="1200">
                <a:solidFill>
                  <a:srgbClr val="000000"/>
                </a:solidFill>
                <a:latin typeface="Calibri" charset="0"/>
              </a:rPr>
              <a:pPr eaLnBrk="1" hangingPunct="1"/>
              <a:t>18</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4ECF-385F-2D49-A700-30327E5ABD43}" type="slidenum">
              <a:rPr lang="en-GB" sz="1200">
                <a:solidFill>
                  <a:srgbClr val="FFFFFF"/>
                </a:solidFill>
                <a:latin typeface="Comic Sans MS" charset="0"/>
              </a:rPr>
              <a:pPr eaLnBrk="1" hangingPunct="1"/>
              <a:t>19</a:t>
            </a:fld>
            <a:endParaRPr lang="en-GB" sz="1200">
              <a:solidFill>
                <a:srgbClr val="FFFFFF"/>
              </a:solidFill>
              <a:latin typeface="Comic Sans MS" charset="0"/>
            </a:endParaRPr>
          </a:p>
        </p:txBody>
      </p:sp>
      <p:sp>
        <p:nvSpPr>
          <p:cNvPr id="424962" name="Rectangle 1026"/>
          <p:cNvSpPr>
            <a:spLocks noGrp="1" noRot="1" noChangeAspect="1" noChangeArrowheads="1"/>
          </p:cNvSpPr>
          <p:nvPr>
            <p:ph type="sldImg"/>
          </p:nvPr>
        </p:nvSpPr>
        <p:spPr>
          <a:solidFill>
            <a:srgbClr val="FFFFFF"/>
          </a:solidFill>
          <a:ln/>
        </p:spPr>
      </p:sp>
      <p:sp>
        <p:nvSpPr>
          <p:cNvPr id="424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a:ln/>
        </p:spPr>
      </p:sp>
      <p:sp>
        <p:nvSpPr>
          <p:cNvPr id="427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ＭＳ Ｐゴシック" charset="0"/>
              </a:rPr>
              <a:t>Paul used this background to assure his readers their salvation by noting that the Holy Spirit HIMSELF was the seal of their salvation (Eph. 1:13-14).</a:t>
            </a:r>
          </a:p>
          <a:p>
            <a:r>
              <a:rPr lang="en-US"/>
              <a:t>Please translate the text at the left and then drag everything over this slide so no English shows.  Make sure the fonts remain.</a:t>
            </a:r>
          </a:p>
          <a:p>
            <a:endParaRPr lang="en-US">
              <a:cs typeface="ＭＳ Ｐゴシック" charset="0"/>
            </a:endParaRPr>
          </a:p>
        </p:txBody>
      </p:sp>
      <p:sp>
        <p:nvSpPr>
          <p:cNvPr id="427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5C6285-42DF-3E4F-8561-7B1135F13216}"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
        <p:nvSpPr>
          <p:cNvPr id="429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24</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25</a:t>
            </a:fld>
            <a:endParaRPr lang="en-GB" sz="120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58336-D164-4B4E-8871-CC386CC9FABE}" type="slidenum">
              <a:rPr lang="en-US" sz="1200">
                <a:solidFill>
                  <a:srgbClr val="000000"/>
                </a:solidFill>
                <a:latin typeface="Calibri" charset="0"/>
              </a:rPr>
              <a:pPr eaLnBrk="1" hangingPunct="1"/>
              <a:t>28</a:t>
            </a:fld>
            <a:endParaRPr lang="en-US" sz="1200">
              <a:solidFill>
                <a:srgbClr val="000000"/>
              </a:solidFill>
              <a:latin typeface="Calibri" charset="0"/>
            </a:endParaRPr>
          </a:p>
        </p:txBody>
      </p:sp>
      <p:sp>
        <p:nvSpPr>
          <p:cNvPr id="444418" name="Rectangle 2"/>
          <p:cNvSpPr>
            <a:spLocks noGrp="1" noRot="1" noChangeAspect="1" noChangeArrowheads="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8A9754-FFFE-AA40-BA8A-4E90974EC17B}" type="slidenum">
              <a:rPr lang="en-US" sz="1200">
                <a:solidFill>
                  <a:srgbClr val="000000"/>
                </a:solidFill>
                <a:latin typeface="Calibri" charset="0"/>
              </a:rPr>
              <a:pPr eaLnBrk="1" hangingPunct="1"/>
              <a:t>29</a:t>
            </a:fld>
            <a:endParaRPr lang="en-US" sz="1200">
              <a:solidFill>
                <a:srgbClr val="000000"/>
              </a:solidFill>
              <a:latin typeface="Calibri"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rPr>
              <a:pPr/>
              <a:t>30</a:t>
            </a:fld>
            <a:endParaRPr lang="en-US">
              <a:solidFill>
                <a:prstClr val="black"/>
              </a:solidFill>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31</a:t>
            </a:fld>
            <a:endParaRPr lang="en-GB" sz="120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5258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solidFill>
                  <a:prstClr val="black"/>
                </a:solidFill>
              </a:rPr>
              <a:pPr eaLnBrk="1" hangingPunct="1"/>
              <a:t>36</a:t>
            </a:fld>
            <a:endParaRPr lang="en-US" sz="1200">
              <a:solidFill>
                <a:prstClr val="black"/>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37</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2EEAADD4-BD86-CF49-BA47-A9E1C31BE0F1}" type="slidenum">
              <a:rPr lang="en-US" sz="1200">
                <a:solidFill>
                  <a:prstClr val="black"/>
                </a:solidFill>
              </a:rPr>
              <a:pPr algn="r" defTabSz="914400" eaLnBrk="0" fontAlgn="base" hangingPunct="0">
                <a:spcBef>
                  <a:spcPct val="0"/>
                </a:spcBef>
                <a:spcAft>
                  <a:spcPct val="0"/>
                </a:spcAft>
              </a:pPr>
              <a:t>37</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We see in 1 Corinthians 3 that our deeds are either good and lasting (gold, silver, precious stones) or bad and flammable (wood, hay, straw). The good ones will be rewarded.</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38</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r>
              <a:rPr lang="en-US" dirty="0"/>
              <a:t>Every believer is building on the foundation of Christ in his life. Some of us use great building materials—compared</a:t>
            </a:r>
            <a:r>
              <a:rPr lang="en-US" baseline="0" dirty="0"/>
              <a:t> to gold, silver, and jewels. These last through the fire that tests them.</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39</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r>
              <a:rPr lang="en-US" dirty="0"/>
              <a:t>But other Christians spend</a:t>
            </a:r>
            <a:r>
              <a:rPr lang="en-US" baseline="0" dirty="0"/>
              <a:t> their lives on temporal building materials like wood, hay, and straw. These are bad deeds or even good works done with the wrong motive.</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believer who wastes his life still goes to heaven—his</a:t>
            </a:r>
            <a:r>
              <a:rPr lang="en-US" baseline="0" dirty="0"/>
              <a:t> life is spared—but all he has worked for in the kingdom is destroyed so that he enters heaven with little but the clothes on his back, so to speak.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319267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solidFill>
                  <a:prstClr val="black"/>
                </a:solidFill>
              </a:rPr>
              <a:pPr eaLnBrk="1" hangingPunct="1"/>
              <a:t>41</a:t>
            </a:fld>
            <a:endParaRPr lang="en-US" sz="1200">
              <a:solidFill>
                <a:prstClr val="black"/>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C8AF50-B1BA-704F-B51E-141E3DE0BF28}" type="slidenum">
              <a:rPr lang="en-US" sz="1200">
                <a:solidFill>
                  <a:prstClr val="black"/>
                </a:solidFill>
              </a:rPr>
              <a:pPr/>
              <a:t>42</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B6F856-2F25-764B-B261-752A39821FE1}" type="slidenum">
              <a:rPr lang="en-US" sz="1200">
                <a:solidFill>
                  <a:prstClr val="black"/>
                </a:solidFill>
              </a:rPr>
              <a:pPr/>
              <a:t>43</a:t>
            </a:fld>
            <a:endParaRPr lang="en-US" sz="1200">
              <a:solidFill>
                <a:prstClr val="black"/>
              </a:solidFill>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62DE52-44CD-C248-A00D-CE800226CCA9}" type="slidenum">
              <a:rPr lang="en-US" sz="1200">
                <a:solidFill>
                  <a:prstClr val="black"/>
                </a:solidFill>
              </a:rPr>
              <a:pPr/>
              <a:t>44</a:t>
            </a:fld>
            <a:endParaRPr lang="en-US" sz="1200">
              <a:solidFill>
                <a:prstClr val="black"/>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18C987-0508-D74E-A1AC-B02F05087968}" type="slidenum">
              <a:rPr lang="en-US" sz="1200">
                <a:solidFill>
                  <a:prstClr val="black"/>
                </a:solidFill>
              </a:rPr>
              <a:pPr/>
              <a:t>45</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p:txBody>
      </p:sp>
      <p:sp>
        <p:nvSpPr>
          <p:cNvPr id="4" name="Slide Number Placeholder 3"/>
          <p:cNvSpPr>
            <a:spLocks noGrp="1"/>
          </p:cNvSpPr>
          <p:nvPr>
            <p:ph type="sldNum" sz="quarter" idx="10"/>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1403608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p:txBody>
      </p:sp>
      <p:sp>
        <p:nvSpPr>
          <p:cNvPr id="4" name="Slide Number Placeholder 3"/>
          <p:cNvSpPr>
            <a:spLocks noGrp="1"/>
          </p:cNvSpPr>
          <p:nvPr>
            <p:ph type="sldNum" sz="quarter" idx="5"/>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4206335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1C00C7-367B-A646-8BA3-BE46484F8B5E}" type="slidenum">
              <a:rPr lang="en-US" sz="1200">
                <a:solidFill>
                  <a:prstClr val="black"/>
                </a:solidFill>
              </a:rPr>
              <a:pPr/>
              <a:t>49</a:t>
            </a:fld>
            <a:endParaRPr lang="en-US" sz="1200">
              <a:solidFill>
                <a:prstClr val="black"/>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E5C002-8283-F542-AF74-4B3B3C0C0502}" type="slidenum">
              <a:rPr lang="en-US" sz="1200">
                <a:solidFill>
                  <a:prstClr val="black"/>
                </a:solidFill>
              </a:rPr>
              <a:pPr/>
              <a:t>50</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BF192-C374-FD42-8E56-877E9648ABC9}" type="slidenum">
              <a:rPr lang="en-US" sz="1200">
                <a:solidFill>
                  <a:prstClr val="black"/>
                </a:solidFill>
              </a:rPr>
              <a:pPr/>
              <a:t>51</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1F992F-60DA-D84E-BEEC-07259467103C}" type="slidenum">
              <a:rPr lang="en-US" sz="1200">
                <a:solidFill>
                  <a:prstClr val="black"/>
                </a:solidFill>
              </a:rPr>
              <a:pPr/>
              <a:t>52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5AC637-9AF4-294B-873E-01C8FC31618B}" type="slidenum">
              <a:rPr lang="en-US" sz="1200">
                <a:solidFill>
                  <a:prstClr val="black"/>
                </a:solidFill>
              </a:rPr>
              <a:pPr/>
              <a:t>53</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0A5F3F-4288-DB41-A879-C5A2B398DFD6}" type="slidenum">
              <a:rPr lang="en-US" sz="1200">
                <a:solidFill>
                  <a:prstClr val="black"/>
                </a:solidFill>
              </a:rPr>
              <a:pPr/>
              <a:t>54</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AF07BC-D7BB-3F47-AE68-344367FC7882}" type="slidenum">
              <a:rPr lang="en-US" sz="1200">
                <a:solidFill>
                  <a:prstClr val="black"/>
                </a:solidFill>
              </a:rPr>
              <a:pPr/>
              <a:t>55</a:t>
            </a:fld>
            <a:endParaRPr lang="en-US" sz="1200">
              <a:solidFill>
                <a:prstClr val="black"/>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2AAD1C-FA3A-B145-AFF2-166DB955F3F4}" type="slidenum">
              <a:rPr lang="en-US" sz="1200">
                <a:solidFill>
                  <a:prstClr val="black"/>
                </a:solidFill>
              </a:rPr>
              <a:pPr/>
              <a:t>56</a:t>
            </a:fld>
            <a:endParaRPr lang="en-US" sz="1200">
              <a:solidFill>
                <a:prstClr val="black"/>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SA-14-Eternal Security-57</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57</a:t>
            </a:fld>
            <a:endParaRPr lang="en-US"/>
          </a:p>
        </p:txBody>
      </p:sp>
    </p:spTree>
    <p:extLst>
      <p:ext uri="{BB962C8B-B14F-4D97-AF65-F5344CB8AC3E}">
        <p14:creationId xmlns:p14="http://schemas.microsoft.com/office/powerpoint/2010/main" val="3656325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p:txBody>
      </p:sp>
      <p:sp>
        <p:nvSpPr>
          <p:cNvPr id="4" name="Slide Number Placeholder 3"/>
          <p:cNvSpPr>
            <a:spLocks noGrp="1"/>
          </p:cNvSpPr>
          <p:nvPr>
            <p:ph type="sldNum" sz="quarter" idx="5"/>
          </p:nvPr>
        </p:nvSpPr>
        <p:spPr/>
        <p:txBody>
          <a:bodyPr/>
          <a:lstStyle/>
          <a:p>
            <a:fld id="{A079FDE9-4B2D-884B-BE4B-021913485B06}" type="slidenum">
              <a:rPr lang="en-US" smtClean="0"/>
              <a:t>58</a:t>
            </a:fld>
            <a:endParaRPr lang="en-US"/>
          </a:p>
        </p:txBody>
      </p:sp>
    </p:spTree>
    <p:extLst>
      <p:ext uri="{BB962C8B-B14F-4D97-AF65-F5344CB8AC3E}">
        <p14:creationId xmlns:p14="http://schemas.microsoft.com/office/powerpoint/2010/main" val="1978626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041843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OS-36-Zephaniah-38</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6602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67</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69</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75A1A9A-52C1-2B49-B4AC-93AEF56395F8}" type="slidenum">
              <a:rPr lang="en-US" sz="1200">
                <a:solidFill>
                  <a:prstClr val="black"/>
                </a:solidFill>
              </a:rPr>
              <a:pPr/>
              <a:t>70</a:t>
            </a:fld>
            <a:endParaRPr lang="en-US" sz="120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580D95A-A215-C647-8414-1B4D94C8C8CD}" type="slidenum">
              <a:rPr lang="en-US" sz="1200">
                <a:solidFill>
                  <a:prstClr val="black"/>
                </a:solidFill>
              </a:rPr>
              <a:pPr/>
              <a:t>71</a:t>
            </a:fld>
            <a:endParaRPr lang="en-US" sz="1200">
              <a:solidFill>
                <a:prstClr val="black"/>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E2962B7-05E6-9E49-A5AF-11DACBC1AD8C}" type="slidenum">
              <a:rPr lang="en-US" sz="1200">
                <a:solidFill>
                  <a:prstClr val="black"/>
                </a:solidFill>
              </a:rPr>
              <a:pPr/>
              <a:t>72</a:t>
            </a:fld>
            <a:endParaRPr lang="en-US" sz="1200">
              <a:solidFill>
                <a:prstClr val="black"/>
              </a:solidFill>
            </a:endParaRPr>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7</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061D7D9-8BA5-A748-98AF-0B52171DFF38}" type="slidenum">
              <a:rPr lang="en-US" sz="1200">
                <a:solidFill>
                  <a:prstClr val="black"/>
                </a:solidFill>
              </a:rPr>
              <a:pPr/>
              <a:t>73</a:t>
            </a:fld>
            <a:endParaRPr lang="en-US" sz="1200">
              <a:solidFill>
                <a:prstClr val="black"/>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75</a:t>
            </a:fld>
            <a:endParaRPr lang="en-US">
              <a:solidFill>
                <a:prstClr val="black"/>
              </a:solidFill>
              <a:latin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8</a:t>
            </a:fld>
            <a:endParaRPr lang="en-US" sz="120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9</a:t>
            </a:fld>
            <a:endParaRPr lang="en-GB" sz="120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10</a:t>
            </a:fld>
            <a:endParaRPr lang="en-GB" sz="120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50790621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13554279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209040505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122148752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358163164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78785105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154490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18239112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312703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1583744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7786151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4266689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9170313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37131604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1642722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9168323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2749352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29632019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15161245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16366370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73507853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99769075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399840414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65650417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158723481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6519660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66313963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43519885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583141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7105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8600589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5745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28876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80106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9285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016258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400105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08066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73817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456297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6803583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8338271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911712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562224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782062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9209689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835365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1415615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915643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3763146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120335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985669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26105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80284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99180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560822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84540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01996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863169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828954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941070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43814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2613138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78577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06852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600415"/>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21941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37780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22390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49821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203896"/>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25608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6594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9815239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798573"/>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24873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06493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690721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623859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34269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819129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311639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642887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44981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8907974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081735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09584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63322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8458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52437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11247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7180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04598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71434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1025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2591288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694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8663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98176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373765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50233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466331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740104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250118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05715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6024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20186619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408681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723687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450270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386189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611340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5112664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513425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404894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5131176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09000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921328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957313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97092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226288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482299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563459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652220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4282059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841755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444990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867383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8205109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863342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06915172"/>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766491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35848661"/>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66734553"/>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860889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4084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6569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2500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208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0121285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99971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611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4809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52689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046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06720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7979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6483132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8064495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909812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42976008"/>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24741927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10545339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8042668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34544199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0180838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6876321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124538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36455590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24495202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104418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5009254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401883462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139534391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1954755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62888931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663659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585143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5017399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96839782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848161707"/>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58585118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82003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334651813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891610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339800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366840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993385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290588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087340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450857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055317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82565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95682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878196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37774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305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300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6219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9860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4829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911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0436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4992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6921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697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865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427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41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154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924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692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238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95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941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704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30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37136421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203397717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14455193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91875386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176666558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298181983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107650146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129339997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16233843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20695276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2707057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97724518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76245896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01165927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26073122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85925615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405862900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53601310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85046927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1419349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15479867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90086600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15961755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1249893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1949337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2098035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1815123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958954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38509097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400756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7939711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4056532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518441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8680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5310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8614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87966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8803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2679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72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403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4697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41921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2913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2926162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367929382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248690565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361942206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13590042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57166833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7.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17" Type="http://schemas.openxmlformats.org/officeDocument/2006/relationships/image" Target="../media/image11.png"/><Relationship Id="rId2" Type="http://schemas.openxmlformats.org/officeDocument/2006/relationships/slideLayout" Target="../slideLayouts/slideLayout173.xml"/><Relationship Id="rId16" Type="http://schemas.openxmlformats.org/officeDocument/2006/relationships/image" Target="../media/image10.png"/><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9.pn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8.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13.jpe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4.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defTabSz="914400" fontAlgn="base">
              <a:spcBef>
                <a:spcPct val="0"/>
              </a:spcBef>
              <a:spcAft>
                <a:spcPct val="0"/>
              </a:spcAft>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defTabSz="914400" fontAlgn="base">
              <a:spcBef>
                <a:spcPct val="0"/>
              </a:spcBef>
              <a:spcAft>
                <a:spcPct val="0"/>
              </a:spcAft>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defTabSz="914400" fontAlgn="base">
              <a:spcBef>
                <a:spcPct val="0"/>
              </a:spcBef>
              <a:spcAft>
                <a:spcPct val="0"/>
              </a:spcAft>
              <a:defRPr/>
            </a:pPr>
            <a:fld id="{B4EBC290-C1DA-7F41-8F83-9C352AE3B9C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742328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47551217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763814734"/>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725171588"/>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880685827"/>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p>
            <a:pPr defTabSz="914400" fontAlgn="base">
              <a:spcBef>
                <a:spcPct val="0"/>
              </a:spcBef>
              <a:spcAft>
                <a:spcPct val="0"/>
              </a:spcAft>
              <a:defRPr/>
            </a:pPr>
            <a:endParaRPr lang="en-US" sz="2400">
              <a:solidFill>
                <a:srgbClr val="EAEAEA"/>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defTabSz="914400" fontAlgn="base">
              <a:spcBef>
                <a:spcPct val="0"/>
              </a:spcBef>
              <a:spcAft>
                <a:spcPct val="0"/>
              </a:spcAft>
              <a:defRPr/>
            </a:pPr>
            <a:fld id="{D4D07B79-9BCE-3F41-B82E-B29CF84F38BA}" type="slidenum">
              <a:rPr lang="en-US">
                <a:solidFill>
                  <a:srgbClr val="EAEAEA"/>
                </a:solidFill>
                <a:latin typeface="Times New Roman" charset="0"/>
                <a:ea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endParaRPr>
          </a:p>
        </p:txBody>
      </p:sp>
    </p:spTree>
    <p:extLst>
      <p:ext uri="{BB962C8B-B14F-4D97-AF65-F5344CB8AC3E}">
        <p14:creationId xmlns:p14="http://schemas.microsoft.com/office/powerpoint/2010/main" val="3716462992"/>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14976183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cs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43909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defRPr/>
            </a:pPr>
            <a:fld id="{977D730E-3C25-984A-A481-7283FF0A8A2A}" type="slidenum">
              <a:rPr lang="en-US">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742021"/>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586441EB-B7B6-D543-83BD-CA0D5169F94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2622878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defTabSz="914400" fontAlgn="base">
              <a:spcBef>
                <a:spcPct val="0"/>
              </a:spcBef>
              <a:spcAft>
                <a:spcPct val="0"/>
              </a:spcAft>
              <a:defRPr/>
            </a:pPr>
            <a:fld id="{1A92CA00-4DC2-5A44-89B7-4A69DFFA01AB}" type="slidenum">
              <a:rPr lang="en-US"/>
              <a:pPr defTabSz="914400" fontAlgn="base">
                <a:spcBef>
                  <a:spcPct val="0"/>
                </a:spcBef>
                <a:spcAft>
                  <a:spcPct val="0"/>
                </a:spcAft>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defTabSz="914400" fontAlgn="base">
              <a:spcBef>
                <a:spcPct val="0"/>
              </a:spcBef>
              <a:spcAft>
                <a:spcPct val="0"/>
              </a:spcAft>
            </a:pPr>
            <a:endParaRPr lang="en-US" sz="2400"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defTabSz="914400" fontAlgn="base">
              <a:spcBef>
                <a:spcPct val="0"/>
              </a:spcBef>
              <a:spcAft>
                <a:spcPct val="0"/>
              </a:spcAft>
            </a:pPr>
            <a:endParaRPr lang="en-US" sz="2400"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601421207"/>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defRPr/>
            </a:pPr>
            <a:endParaRPr lang="en-US">
              <a:solidFill>
                <a:srgbClr val="000000"/>
              </a:solidFill>
              <a:latin typeface="Tahoma"/>
              <a:ea typeface="ＭＳ Ｐゴシック" charset="0"/>
              <a:cs typeface="ＭＳ Ｐゴシック" charset="0"/>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defRPr/>
            </a:pPr>
            <a:endParaRPr lang="en-US">
              <a:solidFill>
                <a:srgbClr val="000000"/>
              </a:solidFill>
              <a:latin typeface="Tahoma"/>
              <a:ea typeface="ＭＳ Ｐゴシック" charset="0"/>
              <a:cs typeface="ＭＳ Ｐゴシック" charset="0"/>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defRPr/>
            </a:pPr>
            <a:fld id="{807F9DF9-8CC9-2F4A-B98C-E70A2EDCC6AE}" type="slidenum">
              <a:rPr lang="en-US">
                <a:solidFill>
                  <a:srgbClr val="000000"/>
                </a:solidFill>
                <a:latin typeface="Tahoma"/>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357793078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673A5920-463F-8A4B-AB2E-5D90C1B9769B}"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714875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92289918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extLst>
      <p:ext uri="{BB962C8B-B14F-4D97-AF65-F5344CB8AC3E}">
        <p14:creationId xmlns:p14="http://schemas.microsoft.com/office/powerpoint/2010/main" val="382242952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C1A7D8-AF41-714B-817C-18A23C4E1F6E}" type="slidenum">
              <a:rPr lang="en-US"/>
              <a:pPr>
                <a:defRPr/>
              </a:pPr>
              <a:t>‹#›</a:t>
            </a:fld>
            <a:endParaRPr lang="en-US"/>
          </a:p>
        </p:txBody>
      </p:sp>
    </p:spTree>
    <p:extLst>
      <p:ext uri="{BB962C8B-B14F-4D97-AF65-F5344CB8AC3E}">
        <p14:creationId xmlns:p14="http://schemas.microsoft.com/office/powerpoint/2010/main" val="176124736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03912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pPr>
            <a:fld id="{0233C5E4-C16C-E94B-A7B1-8B62E69B3B31}" type="slidenum">
              <a:rPr lang="en-US">
                <a:solidFill>
                  <a:srgbClr val="FFFFFF"/>
                </a:solidFill>
                <a:ea typeface="ＭＳ Ｐゴシック" charset="0"/>
                <a:cs typeface="ＭＳ Ｐゴシック" charset="0"/>
              </a:rPr>
              <a:pPr defTabSz="914400" fontAlgn="base">
                <a:spcBef>
                  <a:spcPct val="0"/>
                </a:spcBef>
                <a:spcAft>
                  <a:spcPct val="0"/>
                </a:spcAft>
              </a:pPr>
              <a:t>‹#›</a:t>
            </a:fld>
            <a:endParaRPr lang="en-US">
              <a:solidFill>
                <a:srgbClr val="FFFFFF"/>
              </a:solidFill>
              <a:ea typeface="ＭＳ Ｐゴシック" charset="0"/>
              <a:cs typeface="ＭＳ Ｐゴシック" charset="0"/>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05581547"/>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295859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FB4E8B0F-CE89-DD45-8B35-520116E012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545879752"/>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3855566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defTabSz="914400" fontAlgn="base">
              <a:spcBef>
                <a:spcPct val="0"/>
              </a:spcBef>
              <a:spcAft>
                <a:spcPct val="0"/>
              </a:spcAft>
              <a:defRPr/>
            </a:pPr>
            <a:fld id="{FB88AF7A-5686-2448-942B-36ADCA886B7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880180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42168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8674249"/>
      </p:ext>
    </p:extLst>
  </p:cSld>
  <p:clrMap bg1="dk2" tx1="lt1" bg2="dk1" tx2="lt2" accent1="accent1" accent2="accent2" accent3="accent3" accent4="accent4" accent5="accent5" accent6="accent6" hlink="hlink" folHlink="folHlink"/>
  <p:sldLayoutIdLst>
    <p:sldLayoutId id="21474838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00.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9.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99.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20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04.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2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8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88.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83.xml"/></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8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7.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185.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3.xml"/><Relationship Id="rId1" Type="http://schemas.openxmlformats.org/officeDocument/2006/relationships/slideLayout" Target="../slideLayouts/slideLayout185.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8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83.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9.xml"/><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5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7.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6.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6.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6.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6.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6.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6.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26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9CCB8-703A-2AE7-E6CF-AE9F777BDFB2}"/>
              </a:ext>
            </a:extLst>
          </p:cNvPr>
          <p:cNvSpPr/>
          <p:nvPr/>
        </p:nvSpPr>
        <p:spPr bwMode="auto">
          <a:xfrm>
            <a:off x="1116767" y="2455879"/>
            <a:ext cx="6910465" cy="2413417"/>
          </a:xfrm>
          <a:prstGeom prst="rect">
            <a:avLst/>
          </a:prstGeom>
          <a:blipFill>
            <a:blip r:embed="rId3"/>
            <a:tile tx="0" ty="0" sx="100000" sy="100000" flip="none" algn="tl"/>
          </a:bli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203"/>
            <a:ext cx="9120187" cy="221609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Security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of the Believer</a:t>
            </a:r>
          </a:p>
        </p:txBody>
      </p:sp>
      <p:sp>
        <p:nvSpPr>
          <p:cNvPr id="6" name="Rectangle 5">
            <a:extLst>
              <a:ext uri="{FF2B5EF4-FFF2-40B4-BE49-F238E27FC236}">
                <a16:creationId xmlns:a16="http://schemas.microsoft.com/office/drawing/2014/main" id="{963A7D2C-1020-244C-9B94-08DB1C1A3D7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4" name="Rectangle 2">
            <a:extLst>
              <a:ext uri="{FF2B5EF4-FFF2-40B4-BE49-F238E27FC236}">
                <a16:creationId xmlns:a16="http://schemas.microsoft.com/office/drawing/2014/main" id="{DDF69EE0-4A70-1F86-460E-0CDF9CDEF03A}"/>
              </a:ext>
            </a:extLst>
          </p:cNvPr>
          <p:cNvSpPr txBox="1">
            <a:spLocks noChangeArrowheads="1"/>
          </p:cNvSpPr>
          <p:nvPr/>
        </p:nvSpPr>
        <p:spPr bwMode="auto">
          <a:xfrm>
            <a:off x="-44971" y="2532560"/>
            <a:ext cx="9120187" cy="22160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1" u="none" strike="noStrike" kern="0" cap="none" spc="0" normalizeH="0" baseline="0" noProof="0" dirty="0">
                <a:ln>
                  <a:noFill/>
                </a:ln>
                <a:solidFill>
                  <a:srgbClr val="FFFFFF"/>
                </a:solidFill>
                <a:effectLst>
                  <a:glow rad="127000">
                    <a:srgbClr val="000000"/>
                  </a:glow>
                </a:effectLst>
                <a:uLnTx/>
                <a:uFillTx/>
                <a:latin typeface="Chalkduster" panose="03050602040202020205" pitchFamily="66" charset="77"/>
                <a:ea typeface="ＭＳ Ｐゴシック" charset="0"/>
                <a:cs typeface="ＭＳ Ｐゴシック" charset="0"/>
              </a:rPr>
              <a:t>Salvation</a:t>
            </a:r>
            <a:endParaRPr kumimoji="0" lang="en-US" sz="6600" b="1" i="1" u="none" strike="noStrike" kern="0" cap="none" spc="0" normalizeH="0" baseline="0" noProof="0" dirty="0">
              <a:ln>
                <a:noFill/>
              </a:ln>
              <a:solidFill>
                <a:srgbClr val="FFFFFF"/>
              </a:solidFill>
              <a:effectLst>
                <a:glow rad="127000">
                  <a:srgbClr val="000000"/>
                </a:glow>
              </a:effectLst>
              <a:uLnTx/>
              <a:uFillTx/>
              <a:latin typeface="Chalkduster" panose="03050602040202020205" pitchFamily="66" charset="77"/>
              <a:ea typeface="ＭＳ Ｐゴシック" charset="0"/>
              <a:cs typeface="ＭＳ Ｐゴシック" charset="0"/>
            </a:endParaRPr>
          </a:p>
        </p:txBody>
      </p:sp>
    </p:spTree>
    <p:extLst>
      <p:ext uri="{BB962C8B-B14F-4D97-AF65-F5344CB8AC3E}">
        <p14:creationId xmlns:p14="http://schemas.microsoft.com/office/powerpoint/2010/main" val="22816252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Election</a:t>
            </a: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269323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403097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Work of Christ the Son</a:t>
            </a: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4004853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“My sheep listen to my voice; I know them, and they follow me. </a:t>
            </a:r>
            <a:r>
              <a:rPr lang="en-SG" sz="2400" b="1" baseline="30000" dirty="0"/>
              <a:t>28</a:t>
            </a:r>
            <a:r>
              <a:rPr lang="en-SG" sz="2400" b="1" dirty="0"/>
              <a:t>I give them eternal life, and they shall never perish; no one can snatch them out of my hand. </a:t>
            </a:r>
            <a:r>
              <a:rPr lang="en-SG" sz="2400" b="1" baseline="30000" dirty="0"/>
              <a:t>29</a:t>
            </a:r>
            <a:r>
              <a:rPr lang="en-SG" sz="2400" b="1" dirty="0"/>
              <a:t>My Father, who has given them to me, is greater than all; no one can snatch them out of my Father’s hand” (John 10:27-29 NLT)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98840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0"/>
            <a:ext cx="7772400"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a:solidFill>
                  <a:srgbClr val="000000"/>
                </a:solidFill>
                <a:latin typeface="Helvetica" charset="0"/>
                <a:cs typeface="Helvetica" charset="0"/>
              </a:rPr>
              <a:t>How do we </a:t>
            </a:r>
            <a:r>
              <a:rPr lang="en-US" sz="3600" b="1">
                <a:solidFill>
                  <a:srgbClr val="660066"/>
                </a:solidFill>
                <a:latin typeface="Helvetica" charset="0"/>
                <a:cs typeface="Helvetica" charset="0"/>
              </a:rPr>
              <a:t>know </a:t>
            </a:r>
            <a:r>
              <a:rPr lang="en-US" sz="3600" b="1">
                <a:solidFill>
                  <a:srgbClr val="000000"/>
                </a:solidFill>
                <a:latin typeface="Helvetica" charset="0"/>
                <a:cs typeface="Helvetica" charset="0"/>
              </a:rPr>
              <a:t>Jesus has given us eternal life? </a:t>
            </a: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defTabSz="914400" fontAlgn="base">
              <a:spcBef>
                <a:spcPct val="20000"/>
              </a:spcBef>
              <a:spcAft>
                <a:spcPct val="0"/>
              </a:spcAft>
              <a:defRPr/>
            </a:pPr>
            <a:r>
              <a:rPr lang="en-US" sz="2400" b="1" kern="0" dirty="0">
                <a:solidFill>
                  <a:srgbClr val="FFFFFF"/>
                </a:solidFill>
                <a:latin typeface="Adventure" pitchFamily="82" charset="0"/>
                <a:ea typeface="ＭＳ Ｐゴシック" charset="-128"/>
                <a:cs typeface="ＭＳ Ｐゴシック" charset="-128"/>
              </a:rPr>
              <a:t>Can we </a:t>
            </a:r>
            <a:r>
              <a:rPr lang="en-US" sz="2400" b="1" i="1" kern="0" dirty="0">
                <a:solidFill>
                  <a:srgbClr val="FFFFFF"/>
                </a:solidFill>
                <a:latin typeface="Adventure" pitchFamily="82" charset="0"/>
                <a:ea typeface="ＭＳ Ｐゴシック" charset="-128"/>
                <a:cs typeface="ＭＳ Ｐゴシック" charset="-128"/>
              </a:rPr>
              <a:t>know</a:t>
            </a:r>
            <a:r>
              <a:rPr lang="en-US" sz="2400" b="1" kern="0" dirty="0">
                <a:solidFill>
                  <a:srgbClr val="FFFFFF"/>
                </a:solidFill>
                <a:latin typeface="Adventure" pitchFamily="82" charset="0"/>
                <a:ea typeface="ＭＳ Ｐゴシック" charset="-128"/>
                <a:cs typeface="ＭＳ Ｐゴシック" charset="-128"/>
              </a:rPr>
              <a:t>?</a:t>
            </a: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000000"/>
                </a:solidFill>
                <a:latin typeface="Arial" charset="0"/>
              </a:rPr>
              <a:t>61</a:t>
            </a: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en-US" sz="4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An Astonishing Claim!</a:t>
            </a:r>
            <a:r>
              <a:rPr lang="en-US" sz="4800" b="1" dirty="0">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 </a:t>
            </a: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en-US" sz="3600" b="1" dirty="0">
                <a:solidFill>
                  <a:srgbClr val="FFFFFF"/>
                </a:solidFill>
                <a:effectLst>
                  <a:outerShdw blurRad="38100" dist="38100" dir="2700000" algn="tl">
                    <a:srgbClr val="000000"/>
                  </a:outerShdw>
                </a:effectLst>
                <a:latin typeface="Helvetica" charset="0"/>
                <a:cs typeface="Helvetica" charset="0"/>
              </a:rPr>
              <a:t>I tell you the truth, those who listen to my message and believe in God who sent me </a:t>
            </a:r>
            <a:r>
              <a:rPr lang="en-US" sz="3600" b="1" dirty="0">
                <a:solidFill>
                  <a:srgbClr val="FFFF00"/>
                </a:solidFill>
                <a:latin typeface="Helvetica" charset="0"/>
                <a:cs typeface="Helvetica" charset="0"/>
              </a:rPr>
              <a:t>have eternal life</a:t>
            </a:r>
            <a:r>
              <a:rPr lang="en-US" sz="3600" b="1" dirty="0">
                <a:solidFill>
                  <a:srgbClr val="FFFFFF"/>
                </a:solidFill>
                <a:effectLst>
                  <a:outerShdw blurRad="38100" dist="38100" dir="2700000" algn="tl">
                    <a:srgbClr val="000000"/>
                  </a:outerShdw>
                </a:effectLst>
                <a:latin typeface="Helvetica" charset="0"/>
                <a:cs typeface="Helvetica" charset="0"/>
              </a:rPr>
              <a:t>. They will never be condemned for their sins, but they have already passed from death into life</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defTabSz="914400" eaLnBrk="1" fontAlgn="base" hangingPunct="1">
              <a:spcBef>
                <a:spcPct val="0"/>
              </a:spcBef>
              <a:spcAft>
                <a:spcPct val="0"/>
              </a:spcAft>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John 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389053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algn="l" eaLnBrk="1" hangingPunct="1">
              <a:defRPr/>
            </a:pPr>
            <a:r>
              <a:rPr lang="en-US" sz="4000" b="1" dirty="0">
                <a:effectLst>
                  <a:glow rad="177800">
                    <a:schemeClr val="tx1">
                      <a:alpha val="75000"/>
                    </a:schemeClr>
                  </a:glow>
                </a:effectLst>
                <a:ea typeface="+mj-ea"/>
                <a:cs typeface="+mj-cs"/>
              </a:rPr>
              <a:t>The Sealing Work of the Spirit</a:t>
            </a: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62</a:t>
            </a:r>
          </a:p>
        </p:txBody>
      </p:sp>
    </p:spTree>
    <p:extLst>
      <p:ext uri="{BB962C8B-B14F-4D97-AF65-F5344CB8AC3E}">
        <p14:creationId xmlns:p14="http://schemas.microsoft.com/office/powerpoint/2010/main" val="3715878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extLst>
      <p:ext uri="{BB962C8B-B14F-4D97-AF65-F5344CB8AC3E}">
        <p14:creationId xmlns:p14="http://schemas.microsoft.com/office/powerpoint/2010/main" val="3310805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39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1595" y="767754"/>
            <a:ext cx="5680648" cy="5445068"/>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"Having believed, you were marked in him with a seal, the promised Holy Spirit,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who is a deposit guaranteeing our inheritance until the redemption of those who are God’s possession—to the praise of his glory" (Eph. 1:13-14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
        <p:nvSpPr>
          <p:cNvPr id="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latin typeface="Arial" charset="0"/>
              </a:rPr>
              <a:t>66</a:t>
            </a:r>
          </a:p>
        </p:txBody>
      </p:sp>
    </p:spTree>
    <p:extLst>
      <p:ext uri="{BB962C8B-B14F-4D97-AF65-F5344CB8AC3E}">
        <p14:creationId xmlns:p14="http://schemas.microsoft.com/office/powerpoint/2010/main" val="29315187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Times New Roman"/>
                <a:ea typeface="ＭＳ Ｐゴシック" charset="0"/>
                <a:cs typeface="Times New Roman"/>
              </a:rPr>
              <a:t>Salvation: How do you know when you’ve met God’s requirements?</a:t>
            </a:r>
            <a:endParaRPr lang="en-US" sz="4000" b="1" i="1" dirty="0">
              <a:effectLst>
                <a:glow rad="127000">
                  <a:schemeClr val="tx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effectLst>
                  <a:glow rad="127000">
                    <a:schemeClr val="tx1"/>
                  </a:glow>
                </a:effectLst>
                <a:latin typeface="Times New Roman"/>
                <a:ea typeface="ＭＳ Ｐゴシック" charset="0"/>
                <a:cs typeface="Times New Roman"/>
              </a:rPr>
              <a:t>Help for souls who are anxious to please God and worried that they haven’t done enough.</a:t>
            </a:r>
          </a:p>
        </p:txBody>
      </p:sp>
    </p:spTree>
    <p:extLst>
      <p:ext uri="{BB962C8B-B14F-4D97-AF65-F5344CB8AC3E}">
        <p14:creationId xmlns:p14="http://schemas.microsoft.com/office/powerpoint/2010/main" val="3928549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86"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extLst>
      <p:ext uri="{BB962C8B-B14F-4D97-AF65-F5344CB8AC3E}">
        <p14:creationId xmlns:p14="http://schemas.microsoft.com/office/powerpoint/2010/main" val="17372712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"If you confess with your mouth that Jesus is Lord and believe in your heart that God raised him from the dead, you will be saved. </a:t>
            </a:r>
            <a:r>
              <a:rPr lang="en-US" sz="40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10</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For it is by believing in your heart that you are made right with God, and it is by confessing with your mouth that you are saved”</a:t>
            </a:r>
          </a:p>
        </p:txBody>
      </p:sp>
    </p:spTree>
    <p:extLst>
      <p:ext uri="{BB962C8B-B14F-4D97-AF65-F5344CB8AC3E}">
        <p14:creationId xmlns:p14="http://schemas.microsoft.com/office/powerpoint/2010/main" val="13084162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en-US" sz="6000" b="1">
                <a:solidFill>
                  <a:schemeClr val="tx1"/>
                </a:solidFill>
                <a:latin typeface="Arial" charset="0"/>
              </a:rPr>
              <a:t>The Nature of Salvation</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000" b="1" i="1" kern="0" dirty="0">
                <a:solidFill>
                  <a:srgbClr val="000000"/>
                </a:solidFill>
                <a:latin typeface="Arial"/>
                <a:ea typeface="ＭＳ Ｐゴシック" charset="0"/>
                <a:cs typeface="ＭＳ Ｐゴシック" charset="0"/>
              </a:rPr>
              <a:t>Our deliverance from sin proves our security</a:t>
            </a:r>
          </a:p>
        </p:txBody>
      </p:sp>
      <p:sp>
        <p:nvSpPr>
          <p:cNvPr id="430084"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62</a:t>
            </a:r>
          </a:p>
          <a:p>
            <a:pPr algn="r" defTabSz="914400" eaLnBrk="1" fontAlgn="base" hangingPunct="1">
              <a:spcBef>
                <a:spcPct val="0"/>
              </a:spcBef>
              <a:spcAft>
                <a:spcPct val="0"/>
              </a:spcAft>
            </a:pPr>
            <a:r>
              <a:rPr lang="en-US" b="1" dirty="0">
                <a:solidFill>
                  <a:srgbClr val="FFFFFF"/>
                </a:solidFill>
                <a:latin typeface="Arial" charset="0"/>
              </a:rPr>
              <a:t>b)</a:t>
            </a:r>
          </a:p>
        </p:txBody>
      </p:sp>
    </p:spTree>
    <p:extLst>
      <p:ext uri="{BB962C8B-B14F-4D97-AF65-F5344CB8AC3E}">
        <p14:creationId xmlns:p14="http://schemas.microsoft.com/office/powerpoint/2010/main" val="74341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defTabSz="914400"/>
            <a:r>
              <a:rPr lang="en-US" sz="3200" b="1" dirty="0"/>
              <a:t>Through His Grace—Not Our Works</a:t>
            </a:r>
          </a:p>
        </p:txBody>
      </p:sp>
      <p:sp>
        <p:nvSpPr>
          <p:cNvPr id="5"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latin typeface="Arial" charset="0"/>
              </a:rPr>
              <a:t>62</a:t>
            </a:r>
          </a:p>
          <a:p>
            <a:pPr algn="ctr" defTabSz="914400" eaLnBrk="1" fontAlgn="base" hangingPunct="1">
              <a:spcBef>
                <a:spcPct val="0"/>
              </a:spcBef>
              <a:spcAft>
                <a:spcPct val="0"/>
              </a:spcAft>
            </a:pPr>
            <a:r>
              <a:rPr lang="en-US" b="1" dirty="0">
                <a:solidFill>
                  <a:srgbClr val="FFFFFF"/>
                </a:solidFill>
                <a:latin typeface="Arial" charset="0"/>
              </a:rPr>
              <a:t>b) 1</a:t>
            </a:r>
          </a:p>
        </p:txBody>
      </p:sp>
    </p:spTree>
    <p:extLst>
      <p:ext uri="{BB962C8B-B14F-4D97-AF65-F5344CB8AC3E}">
        <p14:creationId xmlns:p14="http://schemas.microsoft.com/office/powerpoint/2010/main" val="25597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en-US" sz="3200" dirty="0">
                <a:solidFill>
                  <a:srgbClr val="FFFFFF"/>
                </a:solidFill>
                <a:latin typeface="Arial" charset="0"/>
              </a:rPr>
              <a:t>Assurance in 1 John 5:11-13</a:t>
            </a: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000000"/>
                </a:solidFill>
                <a:latin typeface="Arial" charset="0"/>
              </a:rPr>
              <a:t>63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a:solidFill>
                  <a:srgbClr val="003366"/>
                </a:solidFill>
                <a:latin typeface="Arial" charset="0"/>
                <a:ea typeface="ＭＳ Ｐゴシック"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i="1">
                <a:solidFill>
                  <a:srgbClr val="003366"/>
                </a:solidFill>
                <a:latin typeface="Arial" charset="0"/>
                <a:ea typeface="ＭＳ Ｐゴシック" charset="0"/>
                <a:cs typeface="Arial" charset="0"/>
              </a:rPr>
              <a:t>ever</a:t>
            </a:r>
            <a:r>
              <a:rPr lang="en-US" sz="2400" b="1">
                <a:solidFill>
                  <a:srgbClr val="003366"/>
                </a:solidFill>
                <a:latin typeface="Arial" charset="0"/>
                <a:ea typeface="ＭＳ Ｐゴシック"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pPr defTabSz="914400" fontAlgn="base">
              <a:spcBef>
                <a:spcPct val="0"/>
              </a:spcBef>
              <a:spcAft>
                <a:spcPct val="0"/>
              </a:spcAft>
            </a:pPr>
            <a:r>
              <a:rPr lang="en-US" sz="2400" b="1">
                <a:solidFill>
                  <a:srgbClr val="003366"/>
                </a:solidFill>
                <a:latin typeface="Arial" charset="0"/>
                <a:ea typeface="ＭＳ Ｐゴシック" charset="0"/>
                <a:cs typeface="Arial" charset="0"/>
              </a:rPr>
              <a:t>Should we </a:t>
            </a:r>
            <a:br>
              <a:rPr lang="en-US" sz="2400" b="1">
                <a:solidFill>
                  <a:srgbClr val="003366"/>
                </a:solidFill>
                <a:latin typeface="Arial" charset="0"/>
                <a:ea typeface="ＭＳ Ｐゴシック" charset="0"/>
                <a:cs typeface="Arial" charset="0"/>
              </a:rPr>
            </a:br>
            <a:r>
              <a:rPr lang="en-US" sz="2400" b="1" i="1" u="sng">
                <a:solidFill>
                  <a:srgbClr val="003366"/>
                </a:solidFill>
                <a:latin typeface="Arial" charset="0"/>
                <a:ea typeface="ＭＳ Ｐゴシック" charset="0"/>
                <a:cs typeface="Arial" charset="0"/>
              </a:rPr>
              <a:t>ever</a:t>
            </a:r>
            <a:r>
              <a:rPr lang="en-US" sz="2400" b="1">
                <a:solidFill>
                  <a:srgbClr val="003366"/>
                </a:solidFill>
                <a:latin typeface="Arial" charset="0"/>
                <a:ea typeface="ＭＳ Ｐゴシック" charset="0"/>
                <a:cs typeface="Arial" charset="0"/>
              </a:rPr>
              <a:t> doubt?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922787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Believer’s Standing Before God Proves Security</a:t>
            </a:r>
          </a:p>
        </p:txBody>
      </p:sp>
      <p:sp>
        <p:nvSpPr>
          <p:cNvPr id="432132"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latin typeface="Arial" charset="0"/>
              </a:rPr>
              <a:t>62</a:t>
            </a:r>
          </a:p>
          <a:p>
            <a:pPr algn="ctr" defTabSz="914400" eaLnBrk="1" fontAlgn="base" hangingPunct="1">
              <a:spcBef>
                <a:spcPct val="0"/>
              </a:spcBef>
              <a:spcAft>
                <a:spcPct val="0"/>
              </a:spcAft>
            </a:pPr>
            <a:r>
              <a:rPr lang="en-US" b="1" dirty="0">
                <a:solidFill>
                  <a:srgbClr val="FFFFFF"/>
                </a:solidFill>
                <a:latin typeface="Arial" charset="0"/>
              </a:rPr>
              <a:t>c)</a:t>
            </a:r>
          </a:p>
        </p:txBody>
      </p:sp>
    </p:spTree>
    <p:extLst>
      <p:ext uri="{BB962C8B-B14F-4D97-AF65-F5344CB8AC3E}">
        <p14:creationId xmlns:p14="http://schemas.microsoft.com/office/powerpoint/2010/main" val="39230224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10:12 (NIV)</a:t>
            </a:r>
          </a:p>
        </p:txBody>
      </p:sp>
      <p:sp>
        <p:nvSpPr>
          <p:cNvPr id="3" name="Title 2"/>
          <p:cNvSpPr>
            <a:spLocks noGrp="1"/>
          </p:cNvSpPr>
          <p:nvPr>
            <p:ph type="title" idx="4294967295"/>
          </p:nvPr>
        </p:nvSpPr>
        <p:spPr>
          <a:xfrm>
            <a:off x="4191000" y="323949"/>
            <a:ext cx="4724400" cy="5053603"/>
          </a:xfrm>
        </p:spPr>
        <p:txBody>
          <a:bodyPr/>
          <a:lstStyle/>
          <a:p>
            <a:pPr algn="r" rtl="0" eaLnBrk="1" fontAlgn="base" latinLnBrk="0" hangingPunct="1"/>
            <a:r>
              <a:rPr lang="en-US" sz="3600" b="1" i="1" kern="1200" dirty="0">
                <a:solidFill>
                  <a:srgbClr val="FFFFFF"/>
                </a:solidFill>
                <a:effectLst>
                  <a:glow rad="228600">
                    <a:srgbClr val="000000"/>
                  </a:glow>
                </a:effectLst>
                <a:latin typeface="Arial"/>
                <a:ea typeface="+mn-ea"/>
                <a:cs typeface="Arial"/>
              </a:rPr>
              <a:t>"But when this priest had offered for all time one sacrifice for sins, he sat down at the right hand of God.”</a:t>
            </a:r>
            <a:endParaRPr lang="en-US" dirty="0">
              <a:effectLst/>
            </a:endParaRPr>
          </a:p>
        </p:txBody>
      </p:sp>
      <p:sp>
        <p:nvSpPr>
          <p:cNvPr id="5"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latin typeface="Arial" charset="0"/>
              </a:rPr>
              <a:t>62</a:t>
            </a:r>
          </a:p>
          <a:p>
            <a:pPr algn="ctr" defTabSz="914400" eaLnBrk="1" fontAlgn="base" hangingPunct="1">
              <a:spcBef>
                <a:spcPct val="0"/>
              </a:spcBef>
              <a:spcAft>
                <a:spcPct val="0"/>
              </a:spcAft>
            </a:pPr>
            <a:r>
              <a:rPr lang="en-US" b="1" dirty="0">
                <a:solidFill>
                  <a:srgbClr val="FFFFFF"/>
                </a:solidFill>
                <a:latin typeface="Arial" charset="0"/>
              </a:rPr>
              <a:t>c) 1</a:t>
            </a:r>
          </a:p>
        </p:txBody>
      </p:sp>
    </p:spTree>
    <p:extLst>
      <p:ext uri="{BB962C8B-B14F-4D97-AF65-F5344CB8AC3E}">
        <p14:creationId xmlns:p14="http://schemas.microsoft.com/office/powerpoint/2010/main" val="1416024423"/>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38254" y="89959"/>
            <a:ext cx="4905745" cy="665910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238255"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 he waits until his enemies are humbled and made a footstool under his feet.  </a:t>
            </a: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For by that one offering he forever made perfect those who are being made holy" </a:t>
            </a:r>
            <a:br>
              <a:rPr lang="en-US" sz="3600" b="1" dirty="0">
                <a:effectLst>
                  <a:glow rad="127000">
                    <a:schemeClr val="tx1"/>
                  </a:glow>
                </a:effectLst>
                <a:latin typeface="Arial" charset="0"/>
                <a:ea typeface="ＭＳ Ｐゴシック" charset="0"/>
                <a:cs typeface="ＭＳ Ｐゴシック" charset="0"/>
              </a:rPr>
            </a:br>
            <a:r>
              <a:rPr lang="hr-HR" sz="3600" b="1" dirty="0">
                <a:effectLst>
                  <a:glow rad="127000">
                    <a:schemeClr val="tx1"/>
                  </a:glow>
                </a:effectLst>
                <a:latin typeface="Arial" charset="0"/>
                <a:ea typeface="ＭＳ Ｐゴシック" charset="0"/>
                <a:cs typeface="ＭＳ Ｐゴシック" charset="0"/>
              </a:rPr>
              <a:t>(Heb. 10:</a:t>
            </a:r>
            <a:r>
              <a:rPr lang="en-US" sz="3600" b="1" dirty="0">
                <a:effectLst>
                  <a:glow rad="127000">
                    <a:schemeClr val="tx1"/>
                  </a:glow>
                </a:effectLst>
                <a:latin typeface="Arial" charset="0"/>
                <a:ea typeface="ＭＳ Ｐゴシック" charset="0"/>
                <a:cs typeface="ＭＳ Ｐゴシック" charset="0"/>
              </a:rPr>
              <a:t>13-14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latin typeface="Arial" charset="0"/>
              </a:rPr>
              <a:t>62</a:t>
            </a:r>
          </a:p>
          <a:p>
            <a:pPr algn="ctr" defTabSz="914400" eaLnBrk="1" fontAlgn="base" hangingPunct="1">
              <a:spcBef>
                <a:spcPct val="0"/>
              </a:spcBef>
              <a:spcAft>
                <a:spcPct val="0"/>
              </a:spcAft>
            </a:pPr>
            <a:r>
              <a:rPr lang="en-US" b="1" dirty="0">
                <a:solidFill>
                  <a:srgbClr val="FFFFFF"/>
                </a:solidFill>
                <a:latin typeface="Arial" charset="0"/>
              </a:rPr>
              <a:t>c) 1</a:t>
            </a:r>
          </a:p>
        </p:txBody>
      </p:sp>
    </p:spTree>
    <p:extLst>
      <p:ext uri="{BB962C8B-B14F-4D97-AF65-F5344CB8AC3E}">
        <p14:creationId xmlns:p14="http://schemas.microsoft.com/office/powerpoint/2010/main" val="39785847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17501" cy="830997"/>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charset="0"/>
                <a:ea typeface="Arial" charset="0"/>
                <a:cs typeface="Arial" charset="0"/>
              </a:rPr>
              <a:t>62</a:t>
            </a:r>
            <a:br>
              <a:rPr lang="en-US" sz="2400" b="1" dirty="0">
                <a:solidFill>
                  <a:srgbClr val="FFFFFF"/>
                </a:solidFill>
                <a:latin typeface="Arial" charset="0"/>
                <a:ea typeface="Arial" charset="0"/>
                <a:cs typeface="Arial" charset="0"/>
              </a:rPr>
            </a:br>
            <a:r>
              <a:rPr lang="en-US" sz="2400" b="1" dirty="0">
                <a:solidFill>
                  <a:srgbClr val="FFFFFF"/>
                </a:solidFill>
                <a:latin typeface="Arial" charset="0"/>
                <a:ea typeface="Arial" charset="0"/>
                <a:cs typeface="Arial" charset="0"/>
              </a:rPr>
              <a:t>c) 2)</a:t>
            </a:r>
          </a:p>
        </p:txBody>
      </p:sp>
    </p:spTree>
    <p:extLst>
      <p:ext uri="{BB962C8B-B14F-4D97-AF65-F5344CB8AC3E}">
        <p14:creationId xmlns:p14="http://schemas.microsoft.com/office/powerpoint/2010/main" val="25410631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defTabSz="914400" eaLnBrk="1" fontAlgn="base" hangingPunct="1">
              <a:spcBef>
                <a:spcPct val="0"/>
              </a:spcBef>
              <a:spcAft>
                <a:spcPct val="0"/>
              </a:spcAft>
            </a:pPr>
            <a:endParaRPr lang="en-US">
              <a:solidFill>
                <a:srgbClr val="FFFFFF"/>
              </a:solidFill>
              <a:latin typeface="Arial" charset="0"/>
              <a:cs typeface="Arial" charset="0"/>
            </a:endParaRPr>
          </a:p>
          <a:p>
            <a:pPr defTabSz="914400" eaLnBrk="1" fontAlgn="base" hangingPunct="1">
              <a:spcBef>
                <a:spcPct val="0"/>
              </a:spcBef>
              <a:spcAft>
                <a:spcPct val="0"/>
              </a:spcAft>
            </a:pPr>
            <a:endParaRPr lang="en-US">
              <a:solidFill>
                <a:srgbClr val="FFFFFF"/>
              </a:solidFill>
              <a:latin typeface="Arial" charset="0"/>
              <a:cs typeface="Arial" charset="0"/>
            </a:endParaRPr>
          </a:p>
          <a:p>
            <a:pPr defTabSz="914400" eaLnBrk="1" fontAlgn="base" hangingPunct="1">
              <a:spcBef>
                <a:spcPct val="0"/>
              </a:spcBef>
              <a:spcAft>
                <a:spcPct val="0"/>
              </a:spcAft>
            </a:pPr>
            <a:endParaRPr lang="en-US">
              <a:solidFill>
                <a:srgbClr val="FFFFFF"/>
              </a:solidFill>
              <a:latin typeface="Arial" charset="0"/>
              <a:cs typeface="Arial" charset="0"/>
            </a:endParaRPr>
          </a:p>
        </p:txBody>
      </p:sp>
      <p:sp>
        <p:nvSpPr>
          <p:cNvPr id="384005" name="Text Box 5"/>
          <p:cNvSpPr txBox="1">
            <a:spLocks noChangeArrowheads="1"/>
          </p:cNvSpPr>
          <p:nvPr/>
        </p:nvSpPr>
        <p:spPr bwMode="auto">
          <a:xfrm>
            <a:off x="250825" y="1535113"/>
            <a:ext cx="8763000" cy="4154487"/>
          </a:xfrm>
          <a:prstGeom prst="rect">
            <a:avLst/>
          </a:prstGeom>
          <a:noFill/>
          <a:ln w="9525">
            <a:noFill/>
            <a:miter lim="800000"/>
            <a:headEnd/>
            <a:tailEnd/>
          </a:ln>
          <a:effectLst/>
        </p:spPr>
        <p:txBody>
          <a:bodyPr>
            <a:spAutoFit/>
          </a:bodyPr>
          <a:lstStyle/>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receive the redemption of our bodies (8:23)</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defTabSz="914400" fontAlgn="base">
              <a:spcBef>
                <a:spcPct val="0"/>
              </a:spcBef>
              <a:spcAft>
                <a:spcPct val="0"/>
              </a:spcAft>
              <a:buFontTx/>
              <a:buChar char="•"/>
              <a:defRPr/>
            </a:pPr>
            <a:r>
              <a:rPr lang="en-US" sz="2400"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715009" cy="830997"/>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charset="0"/>
                <a:ea typeface="Arial" charset="0"/>
                <a:cs typeface="Arial" charset="0"/>
              </a:rPr>
              <a:t>62</a:t>
            </a:r>
            <a:br>
              <a:rPr lang="en-US" sz="2400" b="1" dirty="0">
                <a:solidFill>
                  <a:srgbClr val="FFFFFF"/>
                </a:solidFill>
                <a:latin typeface="Arial" charset="0"/>
                <a:ea typeface="Arial" charset="0"/>
                <a:cs typeface="Arial" charset="0"/>
              </a:rPr>
            </a:br>
            <a:r>
              <a:rPr lang="en-US" sz="2400" b="1" dirty="0">
                <a:solidFill>
                  <a:srgbClr val="FFFFFF"/>
                </a:solidFill>
                <a:latin typeface="Arial" charset="0"/>
                <a:ea typeface="Arial" charset="0"/>
                <a:cs typeface="Arial" charset="0"/>
              </a:rPr>
              <a:t>c) 3</a:t>
            </a: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Can you be sure? </a:t>
            </a:r>
            <a:br>
              <a:rPr lang="en-US" b="1" dirty="0">
                <a:effectLst>
                  <a:glow rad="127000">
                    <a:schemeClr val="tx1"/>
                  </a:glow>
                </a:effectLst>
                <a:latin typeface="Arial" charset="0"/>
                <a:ea typeface="ＭＳ Ｐゴシック" charset="0"/>
                <a:cs typeface="ＭＳ Ｐゴシック" charset="0"/>
              </a:rPr>
            </a:br>
            <a:r>
              <a:rPr lang="en-US" sz="5400" b="1" i="1" dirty="0">
                <a:effectLst>
                  <a:glow rad="127000">
                    <a:schemeClr val="tx1"/>
                  </a:glow>
                </a:effectLst>
                <a:latin typeface="Arial" charset="0"/>
                <a:ea typeface="ＭＳ Ｐゴシック" charset="0"/>
                <a:cs typeface="ＭＳ Ｐゴシック" charset="0"/>
              </a:rPr>
              <a:t>Really sure?</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r>
              <a:rPr lang="zh-SG" altLang="en-US" sz="4800" dirty="0">
                <a:latin typeface="MS PGothic" panose="020B0600070205080204" pitchFamily="34" charset="-128"/>
                <a:ea typeface="MS PGothic" panose="020B0600070205080204" pitchFamily="34" charset="-128"/>
              </a:rPr>
              <a:t>拯救</a:t>
            </a:r>
            <a:endParaRPr lang="en-SG" sz="4800" dirty="0">
              <a:latin typeface="MS PGothic" panose="020B0600070205080204" pitchFamily="34" charset="-128"/>
              <a:ea typeface="MS PGothic" panose="020B0600070205080204" pitchFamily="34" charset="-128"/>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algn="ctr"/>
            <a:r>
              <a:rPr lang="zh-CN" altLang="en-US" sz="5400" dirty="0">
                <a:latin typeface="MS PGothic" panose="020B0600070205080204" pitchFamily="34" charset="-128"/>
                <a:ea typeface="MS PGothic" panose="020B0600070205080204" pitchFamily="34" charset="-128"/>
              </a:rPr>
              <a:t>迷失</a:t>
            </a:r>
            <a:endParaRPr lang="en-SG" sz="5400" dirty="0">
              <a:latin typeface="MS PGothic" panose="020B0600070205080204" pitchFamily="34" charset="-128"/>
              <a:ea typeface="MS PGothic" panose="020B0600070205080204" pitchFamily="34" charset="-128"/>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algn="ctr"/>
            <a:r>
              <a:rPr lang="zh-SG" altLang="en-US" sz="4000" dirty="0">
                <a:latin typeface="MS PGothic" panose="020B0600070205080204" pitchFamily="34" charset="-128"/>
                <a:ea typeface="MS PGothic" panose="020B0600070205080204" pitchFamily="34" charset="-128"/>
              </a:rPr>
              <a:t>拯救</a:t>
            </a:r>
            <a:endParaRPr lang="en-SG" sz="4000" dirty="0">
              <a:latin typeface="MS PGothic" panose="020B0600070205080204" pitchFamily="34" charset="-128"/>
              <a:ea typeface="MS PGothic" panose="020B0600070205080204" pitchFamily="34" charset="-128"/>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algn="ctr"/>
            <a:r>
              <a:rPr lang="zh-CN" altLang="en-US" sz="3600" dirty="0">
                <a:latin typeface="MS PGothic" panose="020B0600070205080204" pitchFamily="34" charset="-128"/>
                <a:ea typeface="MS PGothic" panose="020B0600070205080204" pitchFamily="34" charset="-128"/>
              </a:rPr>
              <a:t>迷失</a:t>
            </a:r>
            <a:endParaRPr lang="en-SG" sz="3600" dirty="0">
              <a:latin typeface="MS PGothic" panose="020B0600070205080204" pitchFamily="34" charset="-128"/>
              <a:ea typeface="MS PGothic" panose="020B0600070205080204" pitchFamily="34" charset="-128"/>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endParaRPr lang="en-SG" dirty="0"/>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endParaRPr lang="en-SG" dirty="0"/>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algn="ctr"/>
            <a:r>
              <a:rPr lang="zh-CN" altLang="en-US" sz="4400" dirty="0">
                <a:latin typeface="MS PGothic" panose="020B0600070205080204" pitchFamily="34" charset="-128"/>
                <a:ea typeface="MS PGothic" panose="020B0600070205080204" pitchFamily="34" charset="-128"/>
              </a:rPr>
              <a:t>迷失</a:t>
            </a:r>
            <a:endParaRPr lang="en-SG" sz="4400" dirty="0">
              <a:latin typeface="MS PGothic" panose="020B0600070205080204" pitchFamily="34" charset="-128"/>
              <a:ea typeface="MS PGothic" panose="020B0600070205080204" pitchFamily="34" charset="-128"/>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r>
              <a:rPr lang="zh-SG" altLang="en-US" sz="4000" dirty="0">
                <a:latin typeface="MS PGothic" panose="020B0600070205080204" pitchFamily="34" charset="-128"/>
                <a:ea typeface="MS PGothic" panose="020B0600070205080204" pitchFamily="34" charset="-128"/>
              </a:rPr>
              <a:t>拯救</a:t>
            </a:r>
            <a:endParaRPr lang="en-SG" sz="4000" dirty="0">
              <a:latin typeface="MS PGothic" panose="020B0600070205080204" pitchFamily="34" charset="-128"/>
              <a:ea typeface="MS PGothic" panose="020B0600070205080204" pitchFamily="34" charset="-128"/>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endParaRPr lang="en-SG" dirty="0"/>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endParaRPr lang="en-SG" dirty="0"/>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endParaRPr lang="en-SG" dirty="0"/>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algn="ctr"/>
            <a:r>
              <a:rPr lang="zh-CN" altLang="en-US" sz="3200" dirty="0">
                <a:latin typeface="MS PGothic" panose="020B0600070205080204" pitchFamily="34" charset="-128"/>
                <a:ea typeface="MS PGothic" panose="020B0600070205080204" pitchFamily="34" charset="-128"/>
              </a:rPr>
              <a:t>迷失</a:t>
            </a:r>
            <a:endParaRPr lang="en-SG" sz="3200" dirty="0">
              <a:latin typeface="MS PGothic" panose="020B0600070205080204" pitchFamily="34" charset="-128"/>
              <a:ea typeface="MS PGothic" panose="020B0600070205080204" pitchFamily="34" charset="-128"/>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algn="ctr"/>
            <a:r>
              <a:rPr lang="zh-CN" altLang="en-US" sz="4000" dirty="0">
                <a:latin typeface="MS PGothic" panose="020B0600070205080204" pitchFamily="34" charset="-128"/>
                <a:ea typeface="MS PGothic" panose="020B0600070205080204" pitchFamily="34" charset="-128"/>
              </a:rPr>
              <a:t>迷失</a:t>
            </a:r>
            <a:endParaRPr lang="en-SG" sz="4000" dirty="0">
              <a:latin typeface="MS PGothic" panose="020B0600070205080204" pitchFamily="34" charset="-128"/>
              <a:ea typeface="MS PGothic" panose="020B0600070205080204" pitchFamily="34" charset="-128"/>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endParaRPr lang="en-SG" dirty="0"/>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endParaRPr lang="en-SG" dirty="0"/>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algn="ctr"/>
            <a:r>
              <a:rPr lang="zh-SG" altLang="en-US" sz="4400" dirty="0">
                <a:latin typeface="MS PGothic" panose="020B0600070205080204" pitchFamily="34" charset="-128"/>
                <a:ea typeface="MS PGothic" panose="020B0600070205080204" pitchFamily="34" charset="-128"/>
              </a:rPr>
              <a:t>拯救</a:t>
            </a:r>
            <a:endParaRPr lang="en-SG" sz="4400" dirty="0">
              <a:latin typeface="MS PGothic" panose="020B0600070205080204" pitchFamily="34" charset="-128"/>
              <a:ea typeface="MS PGothic" panose="020B0600070205080204" pitchFamily="34" charset="-128"/>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endParaRPr lang="en-SG" dirty="0"/>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endParaRPr lang="en-SG" dirty="0"/>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endParaRPr lang="en-SG" dirty="0"/>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endParaRPr lang="en-SG" dirty="0"/>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endParaRPr lang="en-SG" dirty="0"/>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endParaRPr lang="en-SG" dirty="0"/>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endParaRPr lang="en-SG" dirty="0"/>
          </a:p>
        </p:txBody>
      </p:sp>
    </p:spTree>
    <p:extLst>
      <p:ext uri="{BB962C8B-B14F-4D97-AF65-F5344CB8AC3E}">
        <p14:creationId xmlns:p14="http://schemas.microsoft.com/office/powerpoint/2010/main" val="29603587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defTabSz="914400" fontAlgn="base">
              <a:spcBef>
                <a:spcPct val="0"/>
              </a:spcBef>
              <a:spcAft>
                <a:spcPct val="0"/>
              </a:spcAft>
            </a:pPr>
            <a:r>
              <a:rPr lang="en-US" sz="3200" b="1" dirty="0">
                <a:solidFill>
                  <a:srgbClr val="800000"/>
                </a:solidFill>
                <a:latin typeface="Arial"/>
                <a:ea typeface="ＭＳ Ｐゴシック" pitchFamily="-111" charset="-128"/>
                <a:cs typeface="ＭＳ Ｐゴシック" pitchFamily="-111" charset="-128"/>
              </a:rPr>
              <a:t>Romans 8:38-39 (NAU)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"For I am convinced that neither death, nor life, nor angels, nor principalities, nor things present, nor things to come, nor powers,  nor height, nor depth, nor any other created thing, will be able to separate us from the love of God, which is in Christ Jesus our Lord."</a:t>
            </a:r>
            <a:endParaRPr lang="en-US" sz="4000" b="1" dirty="0">
              <a:solidFill>
                <a:srgbClr val="800000"/>
              </a:solidFill>
              <a:effectLst/>
              <a:ea typeface="ＭＳ Ｐゴシック" charset="-128"/>
              <a:cs typeface="ＭＳ Ｐゴシック" charset="-128"/>
            </a:endParaRPr>
          </a:p>
        </p:txBody>
      </p:sp>
      <p:sp>
        <p:nvSpPr>
          <p:cNvPr id="5" name="Text Box 6"/>
          <p:cNvSpPr txBox="1">
            <a:spLocks noChangeArrowheads="1"/>
          </p:cNvSpPr>
          <p:nvPr/>
        </p:nvSpPr>
        <p:spPr bwMode="auto">
          <a:xfrm>
            <a:off x="8229600" y="0"/>
            <a:ext cx="715009" cy="830997"/>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charset="0"/>
                <a:ea typeface="Arial" charset="0"/>
                <a:cs typeface="Arial" charset="0"/>
              </a:rPr>
              <a:t>62</a:t>
            </a:r>
            <a:br>
              <a:rPr lang="en-US" sz="2400" b="1" dirty="0">
                <a:solidFill>
                  <a:srgbClr val="FFFFFF"/>
                </a:solidFill>
                <a:latin typeface="Arial" charset="0"/>
                <a:ea typeface="Arial" charset="0"/>
                <a:cs typeface="Arial" charset="0"/>
              </a:rPr>
            </a:br>
            <a:r>
              <a:rPr lang="en-US" sz="2400" b="1" dirty="0">
                <a:solidFill>
                  <a:srgbClr val="FFFFFF"/>
                </a:solidFill>
                <a:latin typeface="Arial" charset="0"/>
                <a:ea typeface="Arial" charset="0"/>
                <a:cs typeface="Arial" charset="0"/>
              </a:rPr>
              <a:t>c) 3</a:t>
            </a:r>
          </a:p>
        </p:txBody>
      </p:sp>
    </p:spTree>
    <p:extLst>
      <p:ext uri="{BB962C8B-B14F-4D97-AF65-F5344CB8AC3E}">
        <p14:creationId xmlns:p14="http://schemas.microsoft.com/office/powerpoint/2010/main" val="338719559"/>
      </p:ext>
    </p:extLst>
  </p:cSld>
  <p:clrMapOvr>
    <a:overrideClrMapping bg1="dk2" tx1="lt1" bg2="dk1" tx2="lt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Biblical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63</a:t>
            </a:r>
          </a:p>
        </p:txBody>
      </p:sp>
    </p:spTree>
    <p:extLst>
      <p:ext uri="{BB962C8B-B14F-4D97-AF65-F5344CB8AC3E}">
        <p14:creationId xmlns:p14="http://schemas.microsoft.com/office/powerpoint/2010/main" val="31322330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928696734"/>
              </p:ext>
            </p:extLst>
          </p:nvPr>
        </p:nvGraphicFramePr>
        <p:xfrm>
          <a:off x="0" y="1450975"/>
          <a:ext cx="8077200" cy="4815168"/>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1408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375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385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27482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200737"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dirty="0">
                <a:solidFill>
                  <a:schemeClr val="bg1"/>
                </a:solidFill>
                <a:latin typeface="Arial" charset="0"/>
                <a:ea typeface="ＭＳ Ｐゴシック" charset="0"/>
                <a:cs typeface="Times New Roman" charset="0"/>
              </a:rPr>
              <a:t>Roman</a:t>
            </a:r>
            <a:r>
              <a:rPr lang="fr-FR" sz="3600" b="1" dirty="0">
                <a:solidFill>
                  <a:schemeClr val="bg1"/>
                </a:solidFill>
                <a:latin typeface="Arial" charset="0"/>
                <a:ea typeface="ＭＳ Ｐゴシック" charset="0"/>
                <a:cs typeface="Times New Roman" charset="0"/>
              </a:rPr>
              <a:t>'</a:t>
            </a:r>
            <a:r>
              <a:rPr lang="en-US" sz="3600" b="1" dirty="0">
                <a:solidFill>
                  <a:schemeClr val="bg1"/>
                </a:solidFill>
                <a:latin typeface="Arial" charset="0"/>
                <a:ea typeface="ＭＳ Ｐゴシック" charset="0"/>
                <a:cs typeface="Times New Roman" charset="0"/>
              </a:rPr>
              <a:t>s 3 Tenses of Salvation </a:t>
            </a:r>
          </a:p>
        </p:txBody>
      </p:sp>
      <p:pic>
        <p:nvPicPr>
          <p:cNvPr id="200738"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25" y="3356992"/>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39"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0633" y="1600200"/>
            <a:ext cx="11858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0912" y="5048076"/>
            <a:ext cx="1055584" cy="1621284"/>
          </a:xfrm>
          <a:prstGeom prst="rect">
            <a:avLst/>
          </a:prstGeom>
        </p:spPr>
      </p:pic>
      <p:sp>
        <p:nvSpPr>
          <p:cNvPr id="3" name="TextBox 2"/>
          <p:cNvSpPr txBox="1"/>
          <p:nvPr/>
        </p:nvSpPr>
        <p:spPr>
          <a:xfrm>
            <a:off x="9828" y="6372036"/>
            <a:ext cx="8090564" cy="369332"/>
          </a:xfrm>
          <a:prstGeom prst="rect">
            <a:avLst/>
          </a:prstGeom>
          <a:noFill/>
        </p:spPr>
        <p:txBody>
          <a:bodyPr wrap="none" rtlCol="0">
            <a:spAutoFit/>
          </a:bodyPr>
          <a:lstStyle/>
          <a:p>
            <a:pPr defTabSz="914400" fontAlgn="base">
              <a:spcBef>
                <a:spcPct val="0"/>
              </a:spcBef>
              <a:spcAft>
                <a:spcPct val="0"/>
              </a:spcAft>
            </a:pPr>
            <a:r>
              <a:rPr lang="en-US" b="1" dirty="0">
                <a:solidFill>
                  <a:srgbClr val="FFFFFF"/>
                </a:solidFill>
                <a:latin typeface="Arial" charset="0"/>
                <a:ea typeface="Times New Roman" charset="0"/>
                <a:cs typeface="Times New Roman" charset="0"/>
              </a:rPr>
              <a:t>Adapted from Kay Arthur, </a:t>
            </a:r>
            <a:r>
              <a:rPr lang="en-US" b="1" i="1" dirty="0">
                <a:solidFill>
                  <a:srgbClr val="FFFFFF"/>
                </a:solidFill>
                <a:latin typeface="Arial" charset="0"/>
                <a:ea typeface="Times New Roman" charset="0"/>
                <a:cs typeface="Times New Roman" charset="0"/>
              </a:rPr>
              <a:t>1 Peter: In &amp; Out</a:t>
            </a:r>
            <a:r>
              <a:rPr lang="en-US" b="1" dirty="0">
                <a:solidFill>
                  <a:srgbClr val="FFFFFF"/>
                </a:solidFill>
                <a:latin typeface="Arial" charset="0"/>
                <a:ea typeface="Times New Roman" charset="0"/>
                <a:cs typeface="Times New Roman" charset="0"/>
              </a:rPr>
              <a:t> (Precept Ministries, 1990), 13</a:t>
            </a:r>
            <a:endParaRPr lang="en-US" b="1" dirty="0">
              <a:solidFill>
                <a:srgbClr val="FFFFFF"/>
              </a:solidFill>
              <a:latin typeface="Arial" charset="0"/>
              <a:ea typeface="ＭＳ Ｐゴシック" charset="0"/>
              <a:cs typeface="ＭＳ Ｐゴシック" charset="0"/>
            </a:endParaRPr>
          </a:p>
        </p:txBody>
      </p:sp>
      <p:sp>
        <p:nvSpPr>
          <p:cNvPr id="9" name="Text Box 71"/>
          <p:cNvSpPr txBox="1">
            <a:spLocks noChangeArrowheads="1"/>
          </p:cNvSpPr>
          <p:nvPr/>
        </p:nvSpPr>
        <p:spPr bwMode="auto">
          <a:xfrm>
            <a:off x="9378950" y="14710"/>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a:solidFill>
                  <a:srgbClr val="FFFFFF"/>
                </a:solidFill>
                <a:cs typeface="Arial" charset="0"/>
              </a:rPr>
              <a:t>155a</a:t>
            </a:r>
          </a:p>
        </p:txBody>
      </p:sp>
      <p:sp>
        <p:nvSpPr>
          <p:cNvPr id="10" name="Text Box 71"/>
          <p:cNvSpPr txBox="1">
            <a:spLocks noChangeArrowheads="1"/>
          </p:cNvSpPr>
          <p:nvPr/>
        </p:nvSpPr>
        <p:spPr bwMode="auto">
          <a:xfrm>
            <a:off x="8328728" y="34777"/>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a:solidFill>
                  <a:srgbClr val="FFFFFF"/>
                </a:solidFill>
                <a:cs typeface="Arial" charset="0"/>
              </a:rPr>
              <a:t>10</a:t>
            </a:r>
          </a:p>
        </p:txBody>
      </p:sp>
    </p:spTree>
    <p:extLst>
      <p:ext uri="{BB962C8B-B14F-4D97-AF65-F5344CB8AC3E}">
        <p14:creationId xmlns:p14="http://schemas.microsoft.com/office/powerpoint/2010/main" val="29521779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en-US" cap="none">
                <a:ea typeface="ＭＳ Ｐゴシック" charset="-128"/>
                <a:cs typeface="ＭＳ Ｐゴシック" charset="-128"/>
              </a:rPr>
              <a:t>Grace is…</a:t>
            </a: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en-US" sz="4000" b="1">
                <a:solidFill>
                  <a:srgbClr val="FFFFCC"/>
                </a:solidFill>
                <a:effectLst>
                  <a:outerShdw blurRad="38100" dist="38100" dir="2700000" algn="tl">
                    <a:srgbClr val="000000"/>
                  </a:outerShdw>
                </a:effectLst>
                <a:latin typeface="Arial MT" charset="0"/>
                <a:ea typeface="Arial MT" charset="0"/>
                <a:cs typeface="Arial MT" charset="0"/>
              </a:rPr>
              <a:t>Romans 3</a:t>
            </a:r>
            <a:r>
              <a:rPr lang="en-US" sz="4000" b="1">
                <a:solidFill>
                  <a:srgbClr val="FFFFCC"/>
                </a:solidFill>
                <a:effectLst>
                  <a:outerShdw blurRad="38100" dist="38100" dir="2700000" algn="tl">
                    <a:srgbClr val="000000"/>
                  </a:outerShdw>
                </a:effectLst>
                <a:latin typeface="Arial" charset="0"/>
                <a:ea typeface="Arial" charset="0"/>
                <a:cs typeface="Arial" charset="0"/>
              </a:rPr>
              <a:t>:24</a:t>
            </a: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G</a:t>
            </a:r>
            <a:r>
              <a:rPr lang="en-US" sz="4800" b="1" dirty="0">
                <a:solidFill>
                  <a:srgbClr val="000000"/>
                </a:solidFill>
                <a:effectLst>
                  <a:glow rad="266700">
                    <a:schemeClr val="tx1">
                      <a:alpha val="75000"/>
                    </a:schemeClr>
                  </a:glow>
                </a:effectLst>
                <a:ea typeface="ＭＳ Ｐゴシック" charset="-128"/>
                <a:cs typeface="ＭＳ Ｐゴシック" charset="-128"/>
              </a:rPr>
              <a:t>od</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R</a:t>
            </a:r>
            <a:r>
              <a:rPr lang="en-US" sz="4800" b="1" dirty="0">
                <a:solidFill>
                  <a:srgbClr val="000000"/>
                </a:solidFill>
                <a:effectLst>
                  <a:glow rad="266700">
                    <a:schemeClr val="tx1">
                      <a:alpha val="75000"/>
                    </a:schemeClr>
                  </a:glow>
                </a:effectLst>
                <a:ea typeface="ＭＳ Ｐゴシック" charset="-128"/>
                <a:cs typeface="ＭＳ Ｐゴシック" charset="-128"/>
              </a:rPr>
              <a:t>iches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A</a:t>
            </a:r>
            <a:r>
              <a:rPr lang="en-US" sz="4800" b="1" dirty="0">
                <a:solidFill>
                  <a:srgbClr val="000000"/>
                </a:solidFill>
                <a:effectLst>
                  <a:glow rad="266700">
                    <a:schemeClr val="tx1">
                      <a:alpha val="75000"/>
                    </a:schemeClr>
                  </a:glow>
                </a:effectLst>
                <a:ea typeface="ＭＳ Ｐゴシック" charset="-128"/>
                <a:cs typeface="ＭＳ Ｐゴシック" charset="-128"/>
              </a:rPr>
              <a:t>t</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C</a:t>
            </a:r>
            <a:r>
              <a:rPr lang="en-US" sz="4800" b="1" dirty="0">
                <a:solidFill>
                  <a:srgbClr val="000000"/>
                </a:solidFill>
                <a:effectLst>
                  <a:glow rad="266700">
                    <a:schemeClr val="tx1">
                      <a:alpha val="75000"/>
                    </a:schemeClr>
                  </a:glow>
                </a:effectLst>
                <a:ea typeface="ＭＳ Ｐゴシック" charset="-128"/>
                <a:cs typeface="ＭＳ Ｐゴシック" charset="-128"/>
              </a:rPr>
              <a:t>hrist</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E</a:t>
            </a:r>
            <a:r>
              <a:rPr lang="en-US" sz="4800" b="1" dirty="0">
                <a:solidFill>
                  <a:srgbClr val="000000"/>
                </a:solidFill>
                <a:effectLst>
                  <a:glow rad="266700">
                    <a:schemeClr val="tx1">
                      <a:alpha val="75000"/>
                    </a:schemeClr>
                  </a:glow>
                </a:effectLst>
                <a:ea typeface="ＭＳ Ｐゴシック" charset="-128"/>
                <a:cs typeface="ＭＳ Ｐゴシック" charset="-128"/>
              </a:rPr>
              <a:t>xpense</a:t>
            </a:r>
          </a:p>
        </p:txBody>
      </p:sp>
    </p:spTree>
    <p:extLst>
      <p:ext uri="{BB962C8B-B14F-4D97-AF65-F5344CB8AC3E}">
        <p14:creationId xmlns:p14="http://schemas.microsoft.com/office/powerpoint/2010/main" val="31789169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t="49800" b="12292"/>
          <a:stretch/>
        </p:blipFill>
        <p:spPr>
          <a:xfrm>
            <a:off x="0" y="4320987"/>
            <a:ext cx="9137306" cy="2599765"/>
          </a:xfrm>
          <a:prstGeom prst="rect">
            <a:avLst/>
          </a:prstGeom>
        </p:spPr>
      </p:pic>
      <p:sp>
        <p:nvSpPr>
          <p:cNvPr id="900098" name="Rectangle 2"/>
          <p:cNvSpPr>
            <a:spLocks noGrp="1" noChangeArrowheads="1"/>
          </p:cNvSpPr>
          <p:nvPr>
            <p:ph type="ctrTitle"/>
          </p:nvPr>
        </p:nvSpPr>
        <p:spPr>
          <a:xfrm>
            <a:off x="0" y="5512"/>
            <a:ext cx="9137306" cy="1042306"/>
          </a:xfrm>
          <a:solidFill>
            <a:schemeClr val="tx1"/>
          </a:solidFill>
          <a:effectLst/>
        </p:spPr>
        <p:txBody>
          <a:bodyPr/>
          <a:lstStyle/>
          <a:p>
            <a:pPr>
              <a:defRPr/>
            </a:pPr>
            <a:r>
              <a:rPr lang="en-US" sz="4800" b="1" dirty="0">
                <a:effectLst/>
                <a:latin typeface="Arial" charset="0"/>
                <a:ea typeface="ＭＳ Ｐゴシック" charset="0"/>
                <a:cs typeface="ＭＳ Ｐゴシック" charset="0"/>
              </a:rPr>
              <a:t>Discussion Questions</a:t>
            </a:r>
          </a:p>
        </p:txBody>
      </p:sp>
      <p:sp>
        <p:nvSpPr>
          <p:cNvPr id="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000000"/>
                </a:solidFill>
                <a:latin typeface="Arial" charset="0"/>
              </a:rPr>
              <a:t>64</a:t>
            </a:r>
          </a:p>
        </p:txBody>
      </p:sp>
      <p:sp>
        <p:nvSpPr>
          <p:cNvPr id="5" name="Rectangle 2">
            <a:extLst>
              <a:ext uri="{FF2B5EF4-FFF2-40B4-BE49-F238E27FC236}">
                <a16:creationId xmlns:a16="http://schemas.microsoft.com/office/drawing/2014/main" id="{3D2C05CC-5043-1B4D-A749-A86DBA2EAC3A}"/>
              </a:ext>
            </a:extLst>
          </p:cNvPr>
          <p:cNvSpPr txBox="1">
            <a:spLocks noChangeArrowheads="1"/>
          </p:cNvSpPr>
          <p:nvPr/>
        </p:nvSpPr>
        <p:spPr bwMode="auto">
          <a:xfrm>
            <a:off x="155985" y="1341251"/>
            <a:ext cx="8988015" cy="394792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0700" lvl="3" indent="-520700" algn="l">
              <a:buFont typeface="+mj-lt"/>
              <a:buAutoNum type="arabicPeriod"/>
            </a:pPr>
            <a:r>
              <a:rPr lang="en-US" sz="2400" b="1" dirty="0">
                <a:solidFill>
                  <a:schemeClr val="tx1"/>
                </a:solidFill>
              </a:rPr>
              <a:t>Why do you think many people struggle to accept the doctrine of the eternal security of the believer?</a:t>
            </a:r>
          </a:p>
          <a:p>
            <a:pPr marL="520700" lvl="3" indent="-520700" algn="l">
              <a:buFont typeface="+mj-lt"/>
              <a:buAutoNum type="arabicPeriod"/>
            </a:pPr>
            <a:endParaRPr lang="en-SG" sz="2400" b="1" dirty="0">
              <a:solidFill>
                <a:schemeClr val="tx1"/>
              </a:solidFill>
            </a:endParaRPr>
          </a:p>
          <a:p>
            <a:pPr marL="520700" lvl="3" indent="-520700" algn="l">
              <a:buFont typeface="+mj-lt"/>
              <a:buAutoNum type="arabicPeriod"/>
            </a:pPr>
            <a:r>
              <a:rPr lang="en-US" sz="2400" b="1" dirty="0">
                <a:solidFill>
                  <a:schemeClr val="tx1"/>
                </a:solidFill>
              </a:rPr>
              <a:t>“If Christ came to seek and to save that which was lost, and yet we can somehow become unsaved—and therefore undo what Christ came to do—would it not be wise for God to take us on to heaven the moment we are saved to ensure we make it?  Isn’t it unnecessarily risky to force us to stay here?” (Stanley, 10)  Do you agree?</a:t>
            </a:r>
            <a:endParaRPr lang="en-SG" sz="2400" b="1" dirty="0">
              <a:solidFill>
                <a:schemeClr val="tx1"/>
              </a:solidFill>
            </a:endParaRPr>
          </a:p>
        </p:txBody>
      </p:sp>
    </p:spTree>
    <p:extLst>
      <p:ext uri="{BB962C8B-B14F-4D97-AF65-F5344CB8AC3E}">
        <p14:creationId xmlns:p14="http://schemas.microsoft.com/office/powerpoint/2010/main" val="3371702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2FAC7-B7FE-14E5-CF5D-11FC29A2009D}"/>
              </a:ext>
            </a:extLst>
          </p:cNvPr>
          <p:cNvPicPr>
            <a:picLocks noChangeAspect="1"/>
          </p:cNvPicPr>
          <p:nvPr/>
        </p:nvPicPr>
        <p:blipFill rotWithShape="1">
          <a:blip r:embed="rId4">
            <a:lum bright="70000" contrast="-70000"/>
          </a:blip>
          <a:srcRect t="49800" b="12292"/>
          <a:stretch/>
        </p:blipFill>
        <p:spPr>
          <a:xfrm>
            <a:off x="0" y="4320987"/>
            <a:ext cx="9137306" cy="2599765"/>
          </a:xfrm>
          <a:prstGeom prst="rect">
            <a:avLst/>
          </a:prstGeom>
        </p:spPr>
      </p:pic>
      <p:sp>
        <p:nvSpPr>
          <p:cNvPr id="900098" name="Rectangle 2"/>
          <p:cNvSpPr>
            <a:spLocks noGrp="1" noChangeArrowheads="1"/>
          </p:cNvSpPr>
          <p:nvPr>
            <p:ph type="ctrTitle"/>
          </p:nvPr>
        </p:nvSpPr>
        <p:spPr>
          <a:xfrm>
            <a:off x="0" y="23441"/>
            <a:ext cx="9137306" cy="1042306"/>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sz="4800" b="1" dirty="0">
                <a:latin typeface="Arial" charset="0"/>
                <a:ea typeface="ＭＳ Ｐゴシック" charset="0"/>
              </a:rPr>
              <a:t>Discussion Questions</a:t>
            </a:r>
          </a:p>
        </p:txBody>
      </p:sp>
      <p:sp>
        <p:nvSpPr>
          <p:cNvPr id="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000000"/>
                </a:solidFill>
                <a:latin typeface="Arial" charset="0"/>
              </a:rPr>
              <a:t>64</a:t>
            </a:r>
          </a:p>
        </p:txBody>
      </p:sp>
      <p:sp>
        <p:nvSpPr>
          <p:cNvPr id="5" name="Rectangle 2">
            <a:extLst>
              <a:ext uri="{FF2B5EF4-FFF2-40B4-BE49-F238E27FC236}">
                <a16:creationId xmlns:a16="http://schemas.microsoft.com/office/drawing/2014/main" id="{3D2C05CC-5043-1B4D-A749-A86DBA2EAC3A}"/>
              </a:ext>
            </a:extLst>
          </p:cNvPr>
          <p:cNvSpPr txBox="1">
            <a:spLocks noChangeArrowheads="1"/>
          </p:cNvSpPr>
          <p:nvPr/>
        </p:nvSpPr>
        <p:spPr bwMode="auto">
          <a:xfrm>
            <a:off x="228598" y="1161958"/>
            <a:ext cx="8673354" cy="419893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0700" lvl="3" indent="-520700" algn="l">
              <a:buFont typeface="+mj-lt"/>
              <a:buAutoNum type="arabicPeriod" startAt="3"/>
            </a:pPr>
            <a:r>
              <a:rPr lang="en-US" sz="2400" b="1" dirty="0">
                <a:solidFill>
                  <a:schemeClr val="tx1"/>
                </a:solidFill>
              </a:rPr>
              <a:t>“If our salvation hinges on the consistency of our faith, by what standard are we to judge our consistency?  Can we have any doubts at all?  How long can we doubt?  To what degree can we doubt?  Is there a divine quota we dare not exceed?” (Stanley, 95)  Agreed?</a:t>
            </a:r>
            <a:r>
              <a:rPr lang="en-US" sz="2400" dirty="0">
                <a:solidFill>
                  <a:schemeClr val="tx1"/>
                </a:solidFill>
              </a:rPr>
              <a:t> </a:t>
            </a:r>
          </a:p>
          <a:p>
            <a:pPr marL="520700" lvl="3" indent="-520700" algn="l">
              <a:buFont typeface="+mj-lt"/>
              <a:buAutoNum type="arabicPeriod" startAt="3"/>
            </a:pPr>
            <a:endParaRPr lang="en-SG" sz="2400" dirty="0">
              <a:solidFill>
                <a:schemeClr val="tx1"/>
              </a:solidFill>
            </a:endParaRPr>
          </a:p>
          <a:p>
            <a:pPr marL="520700" lvl="3" indent="-520700" algn="l">
              <a:buFont typeface="+mj-lt"/>
              <a:buAutoNum type="arabicPeriod" startAt="3"/>
            </a:pPr>
            <a:r>
              <a:rPr lang="en-US" sz="2400" b="1" dirty="0">
                <a:solidFill>
                  <a:schemeClr val="tx1"/>
                </a:solidFill>
              </a:rPr>
              <a:t>Do you think believing in the “once saved, always saved” view causes Christians to neglect their salvation?  Why or why not?</a:t>
            </a:r>
            <a:endParaRPr lang="en-SG" sz="2400" b="1" dirty="0">
              <a:solidFill>
                <a:schemeClr val="tx1"/>
              </a:solidFill>
            </a:endParaRPr>
          </a:p>
        </p:txBody>
      </p:sp>
    </p:spTree>
    <p:extLst>
      <p:ext uri="{BB962C8B-B14F-4D97-AF65-F5344CB8AC3E}">
        <p14:creationId xmlns:p14="http://schemas.microsoft.com/office/powerpoint/2010/main" val="47504598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27169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rPr>
              <a:t>65</a:t>
            </a: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1. Their salvation will be maintained until the Lord</a:t>
            </a:r>
            <a:r>
              <a:rPr lang="fr-FR" altLang="zh-CN" sz="2800" b="0" dirty="0">
                <a:solidFill>
                  <a:srgbClr val="FFFFFF"/>
                </a:solidFill>
                <a:ea typeface="SimSun" charset="0"/>
                <a:cs typeface="SimSun" charset="0"/>
              </a:rPr>
              <a:t>'</a:t>
            </a:r>
            <a:r>
              <a:rPr lang="en-US" altLang="zh-CN" sz="2800" b="0" dirty="0">
                <a:solidFill>
                  <a:srgbClr val="FFFFFF"/>
                </a:solidFill>
                <a:ea typeface="SimSun" charset="0"/>
                <a:cs typeface="SimSun" charset="0"/>
              </a:rPr>
              <a:t>s return (1 Cor. 1:8-9) </a:t>
            </a:r>
          </a:p>
        </p:txBody>
      </p:sp>
      <p:sp>
        <p:nvSpPr>
          <p:cNvPr id="273412" name="Text Box 1211"/>
          <p:cNvSpPr txBox="1">
            <a:spLocks noChangeArrowheads="1"/>
          </p:cNvSpPr>
          <p:nvPr/>
        </p:nvSpPr>
        <p:spPr bwMode="auto">
          <a:xfrm>
            <a:off x="228600" y="549275"/>
            <a:ext cx="86868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i="1">
                <a:solidFill>
                  <a:srgbClr val="FFFFFF"/>
                </a:solidFill>
                <a:ea typeface="SimSun" charset="0"/>
                <a:cs typeface="SimSun" charset="0"/>
              </a:rPr>
              <a:t>Surprisingly, Paul affirmed the Corinthians repeatedly that they have eternal security:</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2. Even carnal believers will still enter heaven because of their saving faith but without rewards</a:t>
            </a:r>
          </a:p>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(1 Cor. 3:12-15; cf. 2 Cor. 5:10)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Eternal Security in Corinth</a:t>
            </a:r>
          </a:p>
        </p:txBody>
      </p:sp>
    </p:spTree>
    <p:extLst>
      <p:ext uri="{BB962C8B-B14F-4D97-AF65-F5344CB8AC3E}">
        <p14:creationId xmlns:p14="http://schemas.microsoft.com/office/powerpoint/2010/main" val="275398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ru-RU"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 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man</a:t>
            </a:r>
            <a:r>
              <a:rPr lang="uk-UA"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s work</a:t>
            </a:r>
            <a:r>
              <a:rPr lang="ru-RU"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2" name="TextBox 1"/>
          <p:cNvSpPr txBox="1"/>
          <p:nvPr/>
        </p:nvSpPr>
        <p:spPr>
          <a:xfrm>
            <a:off x="6152230" y="7500395"/>
            <a:ext cx="184666" cy="369332"/>
          </a:xfrm>
          <a:prstGeom prst="rect">
            <a:avLst/>
          </a:prstGeom>
          <a:noFill/>
        </p:spPr>
        <p:txBody>
          <a:bodyPr wrap="none" rtlCol="0">
            <a:spAutoFit/>
          </a:bodyPr>
          <a:lstStyle/>
          <a:p>
            <a:endParaRPr lang="en-US"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15076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255466"/>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lgn="ctr" defTabSz="914400" fontAlgn="base">
              <a:spcBef>
                <a:spcPct val="20000"/>
              </a:spcBef>
              <a:spcAft>
                <a:spcPct val="0"/>
              </a:spcAft>
              <a:buClr>
                <a:srgbClr val="800040"/>
              </a:buClr>
              <a:buFont typeface="Wingdings" charset="0"/>
              <a:buNone/>
              <a:defRPr/>
            </a:pPr>
            <a:r>
              <a:rPr lang="en-US" sz="3200" b="1" dirty="0">
                <a:solidFill>
                  <a:srgbClr val="000000"/>
                </a:solidFill>
                <a:latin typeface="Tahoma" charset="0"/>
                <a:ea typeface="ＭＳ Ｐゴシック" charset="0"/>
                <a:cs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lgn="ctr" defTabSz="914400" fontAlgn="base">
              <a:spcBef>
                <a:spcPct val="20000"/>
              </a:spcBef>
              <a:spcAft>
                <a:spcPct val="0"/>
              </a:spcAft>
              <a:buClr>
                <a:srgbClr val="800040"/>
              </a:buClr>
              <a:buFont typeface="Wingdings" charset="0"/>
              <a:buNone/>
              <a:defRPr/>
            </a:pPr>
            <a:r>
              <a:rPr lang="en-US" sz="3200" b="1" dirty="0">
                <a:solidFill>
                  <a:srgbClr val="000000"/>
                </a:solidFill>
                <a:latin typeface="Tahoma" charset="0"/>
                <a:ea typeface="ＭＳ Ｐゴシック" charset="0"/>
                <a:cs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lgn="ctr" defTabSz="914400" fontAlgn="base">
              <a:spcBef>
                <a:spcPct val="20000"/>
              </a:spcBef>
              <a:spcAft>
                <a:spcPct val="0"/>
              </a:spcAft>
              <a:buClr>
                <a:srgbClr val="800040"/>
              </a:buClr>
              <a:buFont typeface="Wingdings" charset="0"/>
              <a:buNone/>
              <a:defRPr/>
            </a:pPr>
            <a:r>
              <a:rPr lang="en-US" sz="3200" b="1" dirty="0">
                <a:solidFill>
                  <a:srgbClr val="000000"/>
                </a:solidFill>
                <a:latin typeface="Tahoma" charset="0"/>
                <a:ea typeface="ＭＳ Ｐゴシック" charset="0"/>
                <a:cs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a:solidFill>
                  <a:srgbClr val="000000"/>
                </a:solidFill>
                <a:latin typeface="Tahoma" charset="0"/>
              </a:rPr>
              <a:t>Adapted from Charles R. Swindoll. </a:t>
            </a:r>
            <a:r>
              <a:rPr lang="en-US" altLang="ja-JP" sz="1400" dirty="0">
                <a:solidFill>
                  <a:srgbClr val="000000"/>
                </a:solidFill>
                <a:latin typeface="Tahoma" charset="0"/>
              </a:rPr>
              <a:t>"Spiritual Gifts Study Guide" (IFL, 1983), 7</a:t>
            </a:r>
            <a:endParaRPr lang="en-US" sz="1400" dirty="0">
              <a:solidFill>
                <a:srgbClr val="000000"/>
              </a:solidFill>
              <a:latin typeface="Tahoma" charset="0"/>
            </a:endParaRPr>
          </a:p>
        </p:txBody>
      </p:sp>
    </p:spTree>
    <p:extLst>
      <p:ext uri="{BB962C8B-B14F-4D97-AF65-F5344CB8AC3E}">
        <p14:creationId xmlns:p14="http://schemas.microsoft.com/office/powerpoint/2010/main" val="1589657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anim calcmode="lin" valueType="num">
                                      <p:cBhvr>
                                        <p:cTn id="9"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8"/>
                                        </p:tgtEl>
                                        <p:attrNameLst>
                                          <p:attrName>style.visibility</p:attrName>
                                        </p:attrNameLst>
                                      </p:cBhvr>
                                      <p:to>
                                        <p:strVal val="visible"/>
                                      </p:to>
                                    </p:set>
                                    <p:anim calcmode="lin" valueType="num">
                                      <p:cBhvr>
                                        <p:cTn id="15" dur="1000" fill="hold"/>
                                        <p:tgtEl>
                                          <p:spTgt spid="20488"/>
                                        </p:tgtEl>
                                        <p:attrNameLst>
                                          <p:attrName>ppt_w</p:attrName>
                                        </p:attrNameLst>
                                      </p:cBhvr>
                                      <p:tavLst>
                                        <p:tav tm="0">
                                          <p:val>
                                            <p:fltVal val="0"/>
                                          </p:val>
                                        </p:tav>
                                        <p:tav tm="100000">
                                          <p:val>
                                            <p:strVal val="#ppt_w"/>
                                          </p:val>
                                        </p:tav>
                                      </p:tavLst>
                                    </p:anim>
                                    <p:anim calcmode="lin" valueType="num">
                                      <p:cBhvr>
                                        <p:cTn id="16" dur="1000" fill="hold"/>
                                        <p:tgtEl>
                                          <p:spTgt spid="20488"/>
                                        </p:tgtEl>
                                        <p:attrNameLst>
                                          <p:attrName>ppt_h</p:attrName>
                                        </p:attrNameLst>
                                      </p:cBhvr>
                                      <p:tavLst>
                                        <p:tav tm="0">
                                          <p:val>
                                            <p:fltVal val="0"/>
                                          </p:val>
                                        </p:tav>
                                        <p:tav tm="100000">
                                          <p:val>
                                            <p:strVal val="#ppt_h"/>
                                          </p:val>
                                        </p:tav>
                                      </p:tavLst>
                                    </p:anim>
                                    <p:anim calcmode="lin" valueType="num">
                                      <p:cBhvr>
                                        <p:cTn id="17"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 calcmode="lin" valueType="num">
                                      <p:cBhvr>
                                        <p:cTn id="23" dur="1000" fill="hold"/>
                                        <p:tgtEl>
                                          <p:spTgt spid="20487"/>
                                        </p:tgtEl>
                                        <p:attrNameLst>
                                          <p:attrName>ppt_w</p:attrName>
                                        </p:attrNameLst>
                                      </p:cBhvr>
                                      <p:tavLst>
                                        <p:tav tm="0">
                                          <p:val>
                                            <p:fltVal val="0"/>
                                          </p:val>
                                        </p:tav>
                                        <p:tav tm="100000">
                                          <p:val>
                                            <p:strVal val="#ppt_w"/>
                                          </p:val>
                                        </p:tav>
                                      </p:tavLst>
                                    </p:anim>
                                    <p:anim calcmode="lin" valueType="num">
                                      <p:cBhvr>
                                        <p:cTn id="24" dur="1000" fill="hold"/>
                                        <p:tgtEl>
                                          <p:spTgt spid="20487"/>
                                        </p:tgtEl>
                                        <p:attrNameLst>
                                          <p:attrName>ppt_h</p:attrName>
                                        </p:attrNameLst>
                                      </p:cBhvr>
                                      <p:tavLst>
                                        <p:tav tm="0">
                                          <p:val>
                                            <p:fltVal val="0"/>
                                          </p:val>
                                        </p:tav>
                                        <p:tav tm="100000">
                                          <p:val>
                                            <p:strVal val="#ppt_h"/>
                                          </p:val>
                                        </p:tav>
                                      </p:tavLst>
                                    </p:anim>
                                    <p:anim calcmode="lin" valueType="num">
                                      <p:cBhvr>
                                        <p:cTn id="25"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0489"/>
                                        </p:tgtEl>
                                        <p:attrNameLst>
                                          <p:attrName>style.visibility</p:attrName>
                                        </p:attrNameLst>
                                      </p:cBhvr>
                                      <p:to>
                                        <p:strVal val="visible"/>
                                      </p:to>
                                    </p:set>
                                    <p:anim calcmode="lin" valueType="num">
                                      <p:cBhvr>
                                        <p:cTn id="31" dur="1000" fill="hold"/>
                                        <p:tgtEl>
                                          <p:spTgt spid="20489"/>
                                        </p:tgtEl>
                                        <p:attrNameLst>
                                          <p:attrName>ppt_w</p:attrName>
                                        </p:attrNameLst>
                                      </p:cBhvr>
                                      <p:tavLst>
                                        <p:tav tm="0">
                                          <p:val>
                                            <p:fltVal val="0"/>
                                          </p:val>
                                        </p:tav>
                                        <p:tav tm="100000">
                                          <p:val>
                                            <p:strVal val="#ppt_w"/>
                                          </p:val>
                                        </p:tav>
                                      </p:tavLst>
                                    </p:anim>
                                    <p:anim calcmode="lin" valueType="num">
                                      <p:cBhvr>
                                        <p:cTn id="32" dur="1000" fill="hold"/>
                                        <p:tgtEl>
                                          <p:spTgt spid="20489"/>
                                        </p:tgtEl>
                                        <p:attrNameLst>
                                          <p:attrName>ppt_h</p:attrName>
                                        </p:attrNameLst>
                                      </p:cBhvr>
                                      <p:tavLst>
                                        <p:tav tm="0">
                                          <p:val>
                                            <p:fltVal val="0"/>
                                          </p:val>
                                        </p:tav>
                                        <p:tav tm="100000">
                                          <p:val>
                                            <p:strVal val="#ppt_h"/>
                                          </p:val>
                                        </p:tav>
                                      </p:tavLst>
                                    </p:anim>
                                    <p:anim calcmode="lin" valueType="num">
                                      <p:cBhvr>
                                        <p:cTn id="33"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275308"/>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lgn="ctr" defTabSz="914400" fontAlgn="base">
              <a:spcBef>
                <a:spcPct val="20000"/>
              </a:spcBef>
              <a:spcAft>
                <a:spcPct val="0"/>
              </a:spcAft>
              <a:buClr>
                <a:srgbClr val="800040"/>
              </a:buClr>
              <a:buFont typeface="Wingdings" charset="0"/>
              <a:buNone/>
              <a:defRPr/>
            </a:pPr>
            <a:r>
              <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lgn="ctr" defTabSz="914400" fontAlgn="base">
              <a:spcBef>
                <a:spcPct val="20000"/>
              </a:spcBef>
              <a:spcAft>
                <a:spcPct val="0"/>
              </a:spcAft>
              <a:buClr>
                <a:srgbClr val="800040"/>
              </a:buClr>
              <a:buFont typeface="Wingdings" charset="0"/>
              <a:buNone/>
              <a:defRPr/>
            </a:pPr>
            <a:r>
              <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lgn="ctr" defTabSz="914400" fontAlgn="base">
              <a:spcBef>
                <a:spcPct val="20000"/>
              </a:spcBef>
              <a:spcAft>
                <a:spcPct val="0"/>
              </a:spcAft>
              <a:buClr>
                <a:srgbClr val="800040"/>
              </a:buClr>
              <a:buFont typeface="Wingdings" charset="0"/>
              <a:buNone/>
              <a:defRPr/>
            </a:pPr>
            <a:r>
              <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a:solidFill>
                  <a:srgbClr val="000000"/>
                </a:solidFill>
                <a:latin typeface="Tahoma" charset="0"/>
              </a:rPr>
              <a:t>Adapted from Charles R. Swindoll. </a:t>
            </a:r>
            <a:r>
              <a:rPr lang="en-US" altLang="ja-JP" sz="1400" dirty="0">
                <a:solidFill>
                  <a:srgbClr val="000000"/>
                </a:solidFill>
                <a:latin typeface="Tahoma" charset="0"/>
              </a:rPr>
              <a:t>"Spiritual Gifts Study Guide" (IFL, 1983), 7</a:t>
            </a:r>
            <a:endParaRPr lang="en-US" sz="1400" dirty="0">
              <a:solidFill>
                <a:srgbClr val="000000"/>
              </a:solidFill>
              <a:latin typeface="Tahoma" charset="0"/>
            </a:endParaRPr>
          </a:p>
        </p:txBody>
      </p:sp>
    </p:spTree>
    <p:extLst>
      <p:ext uri="{BB962C8B-B14F-4D97-AF65-F5344CB8AC3E}">
        <p14:creationId xmlns:p14="http://schemas.microsoft.com/office/powerpoint/2010/main" val="2370860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anim calcmode="lin" valueType="num">
                                      <p:cBhvr>
                                        <p:cTn id="9"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8"/>
                                        </p:tgtEl>
                                        <p:attrNameLst>
                                          <p:attrName>style.visibility</p:attrName>
                                        </p:attrNameLst>
                                      </p:cBhvr>
                                      <p:to>
                                        <p:strVal val="visible"/>
                                      </p:to>
                                    </p:set>
                                    <p:anim calcmode="lin" valueType="num">
                                      <p:cBhvr>
                                        <p:cTn id="15" dur="1000" fill="hold"/>
                                        <p:tgtEl>
                                          <p:spTgt spid="20488"/>
                                        </p:tgtEl>
                                        <p:attrNameLst>
                                          <p:attrName>ppt_w</p:attrName>
                                        </p:attrNameLst>
                                      </p:cBhvr>
                                      <p:tavLst>
                                        <p:tav tm="0">
                                          <p:val>
                                            <p:fltVal val="0"/>
                                          </p:val>
                                        </p:tav>
                                        <p:tav tm="100000">
                                          <p:val>
                                            <p:strVal val="#ppt_w"/>
                                          </p:val>
                                        </p:tav>
                                      </p:tavLst>
                                    </p:anim>
                                    <p:anim calcmode="lin" valueType="num">
                                      <p:cBhvr>
                                        <p:cTn id="16" dur="1000" fill="hold"/>
                                        <p:tgtEl>
                                          <p:spTgt spid="20488"/>
                                        </p:tgtEl>
                                        <p:attrNameLst>
                                          <p:attrName>ppt_h</p:attrName>
                                        </p:attrNameLst>
                                      </p:cBhvr>
                                      <p:tavLst>
                                        <p:tav tm="0">
                                          <p:val>
                                            <p:fltVal val="0"/>
                                          </p:val>
                                        </p:tav>
                                        <p:tav tm="100000">
                                          <p:val>
                                            <p:strVal val="#ppt_h"/>
                                          </p:val>
                                        </p:tav>
                                      </p:tavLst>
                                    </p:anim>
                                    <p:anim calcmode="lin" valueType="num">
                                      <p:cBhvr>
                                        <p:cTn id="17"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 calcmode="lin" valueType="num">
                                      <p:cBhvr>
                                        <p:cTn id="23" dur="1000" fill="hold"/>
                                        <p:tgtEl>
                                          <p:spTgt spid="20487"/>
                                        </p:tgtEl>
                                        <p:attrNameLst>
                                          <p:attrName>ppt_w</p:attrName>
                                        </p:attrNameLst>
                                      </p:cBhvr>
                                      <p:tavLst>
                                        <p:tav tm="0">
                                          <p:val>
                                            <p:fltVal val="0"/>
                                          </p:val>
                                        </p:tav>
                                        <p:tav tm="100000">
                                          <p:val>
                                            <p:strVal val="#ppt_w"/>
                                          </p:val>
                                        </p:tav>
                                      </p:tavLst>
                                    </p:anim>
                                    <p:anim calcmode="lin" valueType="num">
                                      <p:cBhvr>
                                        <p:cTn id="24" dur="1000" fill="hold"/>
                                        <p:tgtEl>
                                          <p:spTgt spid="20487"/>
                                        </p:tgtEl>
                                        <p:attrNameLst>
                                          <p:attrName>ppt_h</p:attrName>
                                        </p:attrNameLst>
                                      </p:cBhvr>
                                      <p:tavLst>
                                        <p:tav tm="0">
                                          <p:val>
                                            <p:fltVal val="0"/>
                                          </p:val>
                                        </p:tav>
                                        <p:tav tm="100000">
                                          <p:val>
                                            <p:strVal val="#ppt_h"/>
                                          </p:val>
                                        </p:tav>
                                      </p:tavLst>
                                    </p:anim>
                                    <p:anim calcmode="lin" valueType="num">
                                      <p:cBhvr>
                                        <p:cTn id="25"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0489"/>
                                        </p:tgtEl>
                                        <p:attrNameLst>
                                          <p:attrName>style.visibility</p:attrName>
                                        </p:attrNameLst>
                                      </p:cBhvr>
                                      <p:to>
                                        <p:strVal val="visible"/>
                                      </p:to>
                                    </p:set>
                                    <p:anim calcmode="lin" valueType="num">
                                      <p:cBhvr>
                                        <p:cTn id="31" dur="1000" fill="hold"/>
                                        <p:tgtEl>
                                          <p:spTgt spid="20489"/>
                                        </p:tgtEl>
                                        <p:attrNameLst>
                                          <p:attrName>ppt_w</p:attrName>
                                        </p:attrNameLst>
                                      </p:cBhvr>
                                      <p:tavLst>
                                        <p:tav tm="0">
                                          <p:val>
                                            <p:fltVal val="0"/>
                                          </p:val>
                                        </p:tav>
                                        <p:tav tm="100000">
                                          <p:val>
                                            <p:strVal val="#ppt_w"/>
                                          </p:val>
                                        </p:tav>
                                      </p:tavLst>
                                    </p:anim>
                                    <p:anim calcmode="lin" valueType="num">
                                      <p:cBhvr>
                                        <p:cTn id="32" dur="1000" fill="hold"/>
                                        <p:tgtEl>
                                          <p:spTgt spid="20489"/>
                                        </p:tgtEl>
                                        <p:attrNameLst>
                                          <p:attrName>ppt_h</p:attrName>
                                        </p:attrNameLst>
                                      </p:cBhvr>
                                      <p:tavLst>
                                        <p:tav tm="0">
                                          <p:val>
                                            <p:fltVal val="0"/>
                                          </p:val>
                                        </p:tav>
                                        <p:tav tm="100000">
                                          <p:val>
                                            <p:strVal val="#ppt_h"/>
                                          </p:val>
                                        </p:tav>
                                      </p:tavLst>
                                    </p:anim>
                                    <p:anim calcmode="lin" valueType="num">
                                      <p:cBhvr>
                                        <p:cTn id="33"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Think about it</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“If you didn’t </a:t>
            </a:r>
            <a:r>
              <a:rPr lang="en-US" sz="3200" b="1" dirty="0">
                <a:solidFill>
                  <a:srgbClr val="FFFF00"/>
                </a:solidFill>
                <a:effectLst>
                  <a:glow rad="127000">
                    <a:schemeClr val="tx1"/>
                  </a:glow>
                </a:effectLst>
                <a:latin typeface="Arial" charset="0"/>
                <a:ea typeface="ＭＳ Ｐゴシック" charset="0"/>
                <a:cs typeface="ＭＳ Ｐゴシック" charset="0"/>
              </a:rPr>
              <a:t>earn</a:t>
            </a:r>
            <a:r>
              <a:rPr lang="en-US" sz="3200" b="1" dirty="0">
                <a:effectLst>
                  <a:glow rad="127000">
                    <a:schemeClr val="tx1"/>
                  </a:glow>
                </a:effectLst>
                <a:latin typeface="Arial" charset="0"/>
                <a:ea typeface="ＭＳ Ｐゴシック" charset="0"/>
                <a:cs typeface="ＭＳ Ｐゴシック" charset="0"/>
              </a:rPr>
              <a:t> your salvation, how are you going to </a:t>
            </a:r>
            <a:r>
              <a:rPr lang="en-US" sz="3200" b="1" dirty="0">
                <a:solidFill>
                  <a:srgbClr val="FFFF00"/>
                </a:solidFill>
                <a:effectLst>
                  <a:glow rad="127000">
                    <a:schemeClr val="tx1"/>
                  </a:glow>
                </a:effectLst>
                <a:latin typeface="Arial" charset="0"/>
                <a:ea typeface="ＭＳ Ｐゴシック" charset="0"/>
                <a:cs typeface="ＭＳ Ｐゴシック" charset="0"/>
              </a:rPr>
              <a:t>un-earn</a:t>
            </a:r>
            <a:r>
              <a:rPr lang="en-US" sz="3200" b="1" dirty="0">
                <a:effectLst>
                  <a:glow rad="127000">
                    <a:schemeClr val="tx1"/>
                  </a:glow>
                </a:effectLst>
                <a:latin typeface="Arial" charset="0"/>
                <a:ea typeface="ＭＳ Ｐゴシック" charset="0"/>
                <a:cs typeface="ＭＳ Ｐゴシック" charset="0"/>
              </a:rPr>
              <a:t> it?”</a:t>
            </a:r>
          </a:p>
          <a:p>
            <a:pPr>
              <a:defRPr/>
            </a:pPr>
            <a:endParaRPr lang="en-US" sz="3200" b="1" dirty="0">
              <a:effectLst>
                <a:glow rad="127000">
                  <a:schemeClr val="tx1"/>
                </a:glow>
              </a:effectLst>
              <a:latin typeface="Arial" charset="0"/>
              <a:ea typeface="ＭＳ Ｐゴシック" charset="0"/>
              <a:cs typeface="ＭＳ Ｐゴシック" charset="0"/>
            </a:endParaRPr>
          </a:p>
          <a:p>
            <a:pPr>
              <a:defRPr/>
            </a:pPr>
            <a:r>
              <a:rPr lang="en-US" sz="3200" b="1" i="1" dirty="0">
                <a:effectLst>
                  <a:glow rad="127000">
                    <a:schemeClr val="tx1"/>
                  </a:glow>
                </a:effectLst>
                <a:latin typeface="Arial" charset="0"/>
                <a:ea typeface="ＭＳ Ｐゴシック" charset="0"/>
                <a:cs typeface="ＭＳ Ｐゴシック" charset="0"/>
              </a:rPr>
              <a:t>—Timothy Keller—</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3"/>
          <a:stretch>
            <a:fillRect/>
          </a:stretch>
        </p:blipFill>
        <p:spPr>
          <a:xfrm>
            <a:off x="-29838" y="-21599"/>
            <a:ext cx="5118100" cy="4635500"/>
          </a:xfrm>
          <a:prstGeom prst="rect">
            <a:avLst/>
          </a:prstGeom>
        </p:spPr>
      </p:pic>
      <p:pic>
        <p:nvPicPr>
          <p:cNvPr id="2" name="Picture 1"/>
          <p:cNvPicPr>
            <a:picLocks noChangeAspect="1"/>
          </p:cNvPicPr>
          <p:nvPr/>
        </p:nvPicPr>
        <p:blipFill>
          <a:blip r:embed="rId4"/>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3917956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27169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rPr>
              <a:t>65</a:t>
            </a: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1. Their salvation will be maintained until the Lord</a:t>
            </a:r>
            <a:r>
              <a:rPr lang="fr-FR" altLang="zh-CN" sz="2800" b="0" dirty="0">
                <a:solidFill>
                  <a:srgbClr val="FFFFFF"/>
                </a:solidFill>
                <a:ea typeface="SimSun" charset="0"/>
                <a:cs typeface="SimSun" charset="0"/>
              </a:rPr>
              <a:t>'</a:t>
            </a:r>
            <a:r>
              <a:rPr lang="en-US" altLang="zh-CN" sz="2800" b="0" dirty="0">
                <a:solidFill>
                  <a:srgbClr val="FFFFFF"/>
                </a:solidFill>
                <a:ea typeface="SimSun" charset="0"/>
                <a:cs typeface="SimSun" charset="0"/>
              </a:rPr>
              <a:t>s return (1 Cor. 1:8-9) </a:t>
            </a:r>
          </a:p>
        </p:txBody>
      </p:sp>
      <p:sp>
        <p:nvSpPr>
          <p:cNvPr id="273412" name="Text Box 1211"/>
          <p:cNvSpPr txBox="1">
            <a:spLocks noChangeArrowheads="1"/>
          </p:cNvSpPr>
          <p:nvPr/>
        </p:nvSpPr>
        <p:spPr bwMode="auto">
          <a:xfrm>
            <a:off x="228600" y="549275"/>
            <a:ext cx="86868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i="1">
                <a:solidFill>
                  <a:srgbClr val="FFFFFF"/>
                </a:solidFill>
                <a:ea typeface="SimSun" charset="0"/>
                <a:cs typeface="SimSun" charset="0"/>
              </a:rPr>
              <a:t>Surprisingly, Paul affirmed the Corinthians repeatedly that they have eternal security:</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2. Even carnal believers will still enter heaven because of their saving faith but without rewards</a:t>
            </a:r>
          </a:p>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(1 Cor. 3:12-15; cf. 2 Cor. 5:10) </a:t>
            </a:r>
          </a:p>
        </p:txBody>
      </p:sp>
      <p:sp>
        <p:nvSpPr>
          <p:cNvPr id="41149" name="Text Box 1213"/>
          <p:cNvSpPr txBox="1">
            <a:spLocks noChangeArrowheads="1"/>
          </p:cNvSpPr>
          <p:nvPr/>
        </p:nvSpPr>
        <p:spPr bwMode="auto">
          <a:xfrm>
            <a:off x="0" y="3658974"/>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3. They should expel the incestuous man so Satan could even kill him, but he would still be saved (1 Cor. 5:4-5) </a:t>
            </a:r>
          </a:p>
        </p:txBody>
      </p:sp>
      <p:sp>
        <p:nvSpPr>
          <p:cNvPr id="41150" name="Text Box 1214"/>
          <p:cNvSpPr txBox="1">
            <a:spLocks noChangeArrowheads="1"/>
          </p:cNvSpPr>
          <p:nvPr/>
        </p:nvSpPr>
        <p:spPr bwMode="auto">
          <a:xfrm>
            <a:off x="0" y="4579681"/>
            <a:ext cx="9144000" cy="954107"/>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4. Even resurrection doubters should serve God fully since their service would be rewarded (1 Cor. 15:58) </a:t>
            </a:r>
          </a:p>
        </p:txBody>
      </p:sp>
      <p:sp>
        <p:nvSpPr>
          <p:cNvPr id="41151" name="Text Box 1215"/>
          <p:cNvSpPr txBox="1">
            <a:spLocks noChangeArrowheads="1"/>
          </p:cNvSpPr>
          <p:nvPr/>
        </p:nvSpPr>
        <p:spPr bwMode="auto">
          <a:xfrm>
            <a:off x="0" y="5500389"/>
            <a:ext cx="9144000" cy="1384995"/>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2800" b="0" dirty="0">
                <a:solidFill>
                  <a:srgbClr val="FFFFFF"/>
                </a:solidFill>
                <a:ea typeface="SimSun" charset="0"/>
                <a:cs typeface="SimSun" charset="0"/>
              </a:rPr>
              <a:t>	5. God alone secured their redemption, for He sealed them with the Spirit to assure their salvation </a:t>
            </a:r>
            <a:br>
              <a:rPr lang="en-US" altLang="zh-CN" sz="2800" b="0" dirty="0">
                <a:solidFill>
                  <a:srgbClr val="FFFFFF"/>
                </a:solidFill>
                <a:ea typeface="SimSun" charset="0"/>
                <a:cs typeface="SimSun" charset="0"/>
              </a:rPr>
            </a:br>
            <a:r>
              <a:rPr lang="en-US" altLang="zh-CN" sz="2800" b="0" dirty="0">
                <a:solidFill>
                  <a:srgbClr val="FFFFFF"/>
                </a:solidFill>
                <a:ea typeface="SimSun" charset="0"/>
                <a:cs typeface="SimSun" charset="0"/>
              </a:rPr>
              <a:t>(2 Cor. 1:21-22)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Eternal Security in Corinth</a:t>
            </a:r>
          </a:p>
        </p:txBody>
      </p:sp>
    </p:spTree>
    <p:extLst>
      <p:ext uri="{BB962C8B-B14F-4D97-AF65-F5344CB8AC3E}">
        <p14:creationId xmlns:p14="http://schemas.microsoft.com/office/powerpoint/2010/main" val="36045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50"/>
                                        </p:tgtEl>
                                        <p:attrNameLst>
                                          <p:attrName>style.visibility</p:attrName>
                                        </p:attrNameLst>
                                      </p:cBhvr>
                                      <p:to>
                                        <p:strVal val="visible"/>
                                      </p:to>
                                    </p:set>
                                    <p:anim calcmode="lin" valueType="num">
                                      <p:cBhvr additive="base">
                                        <p:cTn id="7" dur="500" fill="hold"/>
                                        <p:tgtEl>
                                          <p:spTgt spid="41150"/>
                                        </p:tgtEl>
                                        <p:attrNameLst>
                                          <p:attrName>ppt_x</p:attrName>
                                        </p:attrNameLst>
                                      </p:cBhvr>
                                      <p:tavLst>
                                        <p:tav tm="0">
                                          <p:val>
                                            <p:strVal val="0-#ppt_w/2"/>
                                          </p:val>
                                        </p:tav>
                                        <p:tav tm="100000">
                                          <p:val>
                                            <p:strVal val="#ppt_x"/>
                                          </p:val>
                                        </p:tav>
                                      </p:tavLst>
                                    </p:anim>
                                    <p:anim calcmode="lin" valueType="num">
                                      <p:cBhvr additive="base">
                                        <p:cTn id="8"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51"/>
                                        </p:tgtEl>
                                        <p:attrNameLst>
                                          <p:attrName>style.visibility</p:attrName>
                                        </p:attrNameLst>
                                      </p:cBhvr>
                                      <p:to>
                                        <p:strVal val="visible"/>
                                      </p:to>
                                    </p:set>
                                    <p:anim calcmode="lin" valueType="num">
                                      <p:cBhvr additive="base">
                                        <p:cTn id="13" dur="500" fill="hold"/>
                                        <p:tgtEl>
                                          <p:spTgt spid="41151"/>
                                        </p:tgtEl>
                                        <p:attrNameLst>
                                          <p:attrName>ppt_x</p:attrName>
                                        </p:attrNameLst>
                                      </p:cBhvr>
                                      <p:tavLst>
                                        <p:tav tm="0">
                                          <p:val>
                                            <p:strVal val="0-#ppt_w/2"/>
                                          </p:val>
                                        </p:tav>
                                        <p:tav tm="100000">
                                          <p:val>
                                            <p:strVal val="#ppt_x"/>
                                          </p:val>
                                        </p:tav>
                                      </p:tavLst>
                                    </p:anim>
                                    <p:anim calcmode="lin" valueType="num">
                                      <p:cBhvr additive="base">
                                        <p:cTn id="14"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50" grpId="0" animBg="1" autoUpdateAnimBg="0"/>
      <p:bldP spid="4115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620713"/>
            <a:ext cx="4419600" cy="44196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76482" name="Rectangle 2"/>
          <p:cNvSpPr>
            <a:spLocks noGrp="1" noChangeArrowheads="1"/>
          </p:cNvSpPr>
          <p:nvPr>
            <p:ph type="title"/>
          </p:nvPr>
        </p:nvSpPr>
        <p:spPr>
          <a:xfrm>
            <a:off x="107950" y="188913"/>
            <a:ext cx="4608513" cy="4895850"/>
          </a:xfrm>
        </p:spPr>
        <p:txBody>
          <a:bodyPr/>
          <a:lstStyle/>
          <a:p>
            <a:pPr>
              <a:defRPr/>
            </a:pPr>
            <a:r>
              <a:rPr lang="en-US" sz="6000" dirty="0">
                <a:ea typeface="ＭＳ Ｐゴシック" charset="0"/>
              </a:rPr>
              <a:t>THE SEALING </a:t>
            </a:r>
            <a:br>
              <a:rPr lang="en-US" sz="6000" dirty="0">
                <a:ea typeface="ＭＳ Ｐゴシック" charset="0"/>
              </a:rPr>
            </a:br>
            <a:r>
              <a:rPr lang="en-US" sz="6000" dirty="0">
                <a:ea typeface="ＭＳ Ｐゴシック" charset="0"/>
              </a:rPr>
              <a:t>OF THE HOLY SPIRIT</a:t>
            </a:r>
          </a:p>
        </p:txBody>
      </p:sp>
      <p:sp>
        <p:nvSpPr>
          <p:cNvPr id="319491" name="Picture 4" descr="Spirit Indwelling &amp; Sealing02"/>
          <p:cNvSpPr>
            <a:spLocks noChangeAspect="1" noChangeArrowheads="1"/>
          </p:cNvSpPr>
          <p:nvPr/>
        </p:nvSpPr>
        <p:spPr bwMode="auto">
          <a:xfrm>
            <a:off x="1524000" y="5111750"/>
            <a:ext cx="5291138"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19492"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67936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76482"/>
                                        </p:tgtEl>
                                        <p:attrNameLst>
                                          <p:attrName>style.visibility</p:attrName>
                                        </p:attrNameLst>
                                      </p:cBhvr>
                                      <p:to>
                                        <p:strVal val="visible"/>
                                      </p:to>
                                    </p:set>
                                    <p:anim calcmode="lin" valueType="num">
                                      <p:cBhvr>
                                        <p:cTn id="7" dur="1000" fill="hold"/>
                                        <p:tgtEl>
                                          <p:spTgt spid="276482"/>
                                        </p:tgtEl>
                                        <p:attrNameLst>
                                          <p:attrName>ppt_w</p:attrName>
                                        </p:attrNameLst>
                                      </p:cBhvr>
                                      <p:tavLst>
                                        <p:tav tm="0">
                                          <p:val>
                                            <p:fltVal val="0"/>
                                          </p:val>
                                        </p:tav>
                                        <p:tav tm="100000">
                                          <p:val>
                                            <p:strVal val="#ppt_w"/>
                                          </p:val>
                                        </p:tav>
                                      </p:tavLst>
                                    </p:anim>
                                    <p:anim calcmode="lin" valueType="num">
                                      <p:cBhvr>
                                        <p:cTn id="8" dur="1000" fill="hold"/>
                                        <p:tgtEl>
                                          <p:spTgt spid="276482"/>
                                        </p:tgtEl>
                                        <p:attrNameLst>
                                          <p:attrName>ppt_h</p:attrName>
                                        </p:attrNameLst>
                                      </p:cBhvr>
                                      <p:tavLst>
                                        <p:tav tm="0">
                                          <p:val>
                                            <p:fltVal val="0"/>
                                          </p:val>
                                        </p:tav>
                                        <p:tav tm="100000">
                                          <p:val>
                                            <p:strVal val="#ppt_h"/>
                                          </p:val>
                                        </p:tav>
                                      </p:tavLst>
                                    </p:anim>
                                    <p:anim calcmode="lin" valueType="num">
                                      <p:cBhvr>
                                        <p:cTn id="9" dur="1000" fill="hold"/>
                                        <p:tgtEl>
                                          <p:spTgt spid="276482"/>
                                        </p:tgtEl>
                                        <p:attrNameLst>
                                          <p:attrName>style.rotation</p:attrName>
                                        </p:attrNameLst>
                                      </p:cBhvr>
                                      <p:tavLst>
                                        <p:tav tm="0">
                                          <p:val>
                                            <p:fltVal val="90"/>
                                          </p:val>
                                        </p:tav>
                                        <p:tav tm="100000">
                                          <p:val>
                                            <p:fltVal val="0"/>
                                          </p:val>
                                        </p:tav>
                                      </p:tavLst>
                                    </p:anim>
                                    <p:animEffect transition="in" filter="fade">
                                      <p:cBhvr>
                                        <p:cTn id="10" dur="10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9975" y="3429000"/>
            <a:ext cx="2743200" cy="2743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21538" name="Picture 5" descr="seal">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638" y="533400"/>
            <a:ext cx="2649537" cy="38862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80580" name="Text Box 4"/>
          <p:cNvSpPr txBox="1">
            <a:spLocks noChangeArrowheads="1"/>
          </p:cNvSpPr>
          <p:nvPr/>
        </p:nvSpPr>
        <p:spPr bwMode="auto">
          <a:xfrm>
            <a:off x="152400" y="1812925"/>
            <a:ext cx="4495800" cy="43592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AU" sz="4000" b="1" dirty="0">
                <a:solidFill>
                  <a:srgbClr val="FFFF66"/>
                </a:solidFill>
                <a:effectLst>
                  <a:outerShdw blurRad="38100" dist="38100" dir="2700000" algn="tl">
                    <a:srgbClr val="000000"/>
                  </a:outerShdw>
                </a:effectLst>
                <a:latin typeface="Arial"/>
                <a:cs typeface="Arial"/>
              </a:rPr>
              <a:t>In ancient times a seal was usually made of melted wax on which a signature or sign of authority was stamped.</a:t>
            </a:r>
            <a:endParaRPr lang="en-US" sz="4000" b="1" dirty="0">
              <a:solidFill>
                <a:srgbClr val="FFFF66"/>
              </a:solidFill>
              <a:effectLst>
                <a:outerShdw blurRad="38100" dist="38100" dir="2700000" algn="tl">
                  <a:srgbClr val="000000"/>
                </a:outerShdw>
              </a:effectLst>
              <a:latin typeface="Arial"/>
              <a:cs typeface="Arial"/>
            </a:endParaRPr>
          </a:p>
        </p:txBody>
      </p:sp>
      <p:sp>
        <p:nvSpPr>
          <p:cNvPr id="280583" name="Rectangle 7"/>
          <p:cNvSpPr>
            <a:spLocks noGrp="1" noChangeArrowheads="1"/>
          </p:cNvSpPr>
          <p:nvPr>
            <p:ph type="title" idx="4294967295"/>
          </p:nvPr>
        </p:nvSpPr>
        <p:spPr>
          <a:xfrm>
            <a:off x="250825" y="517525"/>
            <a:ext cx="3975100" cy="914400"/>
          </a:xfrm>
        </p:spPr>
        <p:txBody>
          <a:bodyPr/>
          <a:lstStyle/>
          <a:p>
            <a:pPr>
              <a:defRPr/>
            </a:pPr>
            <a:r>
              <a:rPr lang="en-US" sz="4000" dirty="0">
                <a:ea typeface="ＭＳ Ｐゴシック" charset="0"/>
              </a:rPr>
              <a:t>Backgrounds</a:t>
            </a:r>
          </a:p>
        </p:txBody>
      </p:sp>
      <p:sp>
        <p:nvSpPr>
          <p:cNvPr id="321541"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95529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500" fill="hold"/>
                                        <p:tgtEl>
                                          <p:spTgt spid="280580"/>
                                        </p:tgtEl>
                                        <p:attrNameLst>
                                          <p:attrName>ppt_w</p:attrName>
                                        </p:attrNameLst>
                                      </p:cBhvr>
                                      <p:tavLst>
                                        <p:tav tm="0">
                                          <p:val>
                                            <p:fltVal val="0"/>
                                          </p:val>
                                        </p:tav>
                                        <p:tav tm="100000">
                                          <p:val>
                                            <p:strVal val="#ppt_w"/>
                                          </p:val>
                                        </p:tav>
                                      </p:tavLst>
                                    </p:anim>
                                    <p:anim calcmode="lin" valueType="num">
                                      <p:cBhvr>
                                        <p:cTn id="8" dur="500" fill="hold"/>
                                        <p:tgtEl>
                                          <p:spTgt spid="280580"/>
                                        </p:tgtEl>
                                        <p:attrNameLst>
                                          <p:attrName>ppt_h</p:attrName>
                                        </p:attrNameLst>
                                      </p:cBhvr>
                                      <p:tavLst>
                                        <p:tav tm="0">
                                          <p:val>
                                            <p:fltVal val="0"/>
                                          </p:val>
                                        </p:tav>
                                        <p:tav tm="100000">
                                          <p:val>
                                            <p:strVal val="#ppt_h"/>
                                          </p:val>
                                        </p:tav>
                                      </p:tavLst>
                                    </p:anim>
                                    <p:anim calcmode="lin" valueType="num">
                                      <p:cBhvr>
                                        <p:cTn id="9" dur="500" fill="hold"/>
                                        <p:tgtEl>
                                          <p:spTgt spid="280580"/>
                                        </p:tgtEl>
                                        <p:attrNameLst>
                                          <p:attrName>style.rotation</p:attrName>
                                        </p:attrNameLst>
                                      </p:cBhvr>
                                      <p:tavLst>
                                        <p:tav tm="0">
                                          <p:val>
                                            <p:fltVal val="360"/>
                                          </p:val>
                                        </p:tav>
                                        <p:tav tm="100000">
                                          <p:val>
                                            <p:fltVal val="0"/>
                                          </p:val>
                                        </p:tav>
                                      </p:tavLst>
                                    </p:anim>
                                    <p:animEffect transition="in" filter="fade">
                                      <p:cBhvr>
                                        <p:cTn id="10"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BSODA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2743200"/>
            <a:ext cx="5410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1" name="Rectangle 5"/>
          <p:cNvSpPr>
            <a:spLocks noGrp="1" noChangeArrowheads="1"/>
          </p:cNvSpPr>
          <p:nvPr>
            <p:ph type="title"/>
          </p:nvPr>
        </p:nvSpPr>
        <p:spPr>
          <a:xfrm>
            <a:off x="0" y="44450"/>
            <a:ext cx="8382000" cy="1143000"/>
          </a:xfrm>
        </p:spPr>
        <p:txBody>
          <a:bodyPr/>
          <a:lstStyle/>
          <a:p>
            <a:pPr>
              <a:defRPr/>
            </a:pPr>
            <a:r>
              <a:rPr lang="en-AU" dirty="0">
                <a:ea typeface="ＭＳ Ｐゴシック" charset="0"/>
              </a:rPr>
              <a:t>A seal in ancient times meant:</a:t>
            </a:r>
            <a:endParaRPr lang="en-US" dirty="0">
              <a:ea typeface="ＭＳ Ｐゴシック" charset="0"/>
            </a:endParaRPr>
          </a:p>
        </p:txBody>
      </p:sp>
      <p:sp>
        <p:nvSpPr>
          <p:cNvPr id="285702" name="Rectangle 6"/>
          <p:cNvSpPr>
            <a:spLocks noGrp="1" noChangeArrowheads="1"/>
          </p:cNvSpPr>
          <p:nvPr>
            <p:ph type="body" idx="1"/>
          </p:nvPr>
        </p:nvSpPr>
        <p:spPr>
          <a:xfrm>
            <a:off x="5562600" y="1111250"/>
            <a:ext cx="3429000" cy="5562600"/>
          </a:xfrm>
        </p:spPr>
        <p:txBody>
          <a:bodyPr/>
          <a:lstStyle/>
          <a:p>
            <a:pPr>
              <a:lnSpc>
                <a:spcPct val="90000"/>
              </a:lnSpc>
              <a:defRPr/>
            </a:pPr>
            <a:r>
              <a:rPr lang="en-AU" sz="2800" u="sng">
                <a:effectLst>
                  <a:outerShdw blurRad="38100" dist="38100" dir="2700000" algn="tl">
                    <a:srgbClr val="000000"/>
                  </a:outerShdw>
                </a:effectLst>
                <a:ea typeface="ＭＳ Ｐゴシック" charset="0"/>
              </a:rPr>
              <a:t>Authenticity</a:t>
            </a:r>
            <a:r>
              <a:rPr lang="en-AU" sz="2800">
                <a:effectLst>
                  <a:outerShdw blurRad="38100" dist="38100" dir="2700000" algn="tl">
                    <a:srgbClr val="000000"/>
                  </a:outerShdw>
                </a:effectLst>
                <a:ea typeface="ＭＳ Ｐゴシック" charset="0"/>
              </a:rPr>
              <a:t>: </a:t>
            </a:r>
            <a:r>
              <a:rPr lang="en-AU" sz="2800">
                <a:solidFill>
                  <a:schemeClr val="tx2"/>
                </a:solidFill>
                <a:effectLst>
                  <a:outerShdw blurRad="38100" dist="38100" dir="2700000" algn="tl">
                    <a:srgbClr val="000000"/>
                  </a:outerShdw>
                </a:effectLst>
                <a:ea typeface="ＭＳ Ｐゴシック" charset="0"/>
              </a:rPr>
              <a:t>It established the integrity and genuineness of a document or object</a:t>
            </a:r>
          </a:p>
          <a:p>
            <a:pPr>
              <a:lnSpc>
                <a:spcPct val="90000"/>
              </a:lnSpc>
              <a:defRPr/>
            </a:pPr>
            <a:r>
              <a:rPr lang="en-AU" sz="2800" u="sng">
                <a:effectLst>
                  <a:outerShdw blurRad="38100" dist="38100" dir="2700000" algn="tl">
                    <a:srgbClr val="000000"/>
                  </a:outerShdw>
                </a:effectLst>
                <a:ea typeface="ＭＳ Ｐゴシック" charset="0"/>
              </a:rPr>
              <a:t>Ownership</a:t>
            </a:r>
            <a:r>
              <a:rPr lang="en-AU" sz="2800">
                <a:effectLst>
                  <a:outerShdw blurRad="38100" dist="38100" dir="2700000" algn="tl">
                    <a:srgbClr val="000000"/>
                  </a:outerShdw>
                </a:effectLst>
                <a:ea typeface="ＭＳ Ｐゴシック" charset="0"/>
              </a:rPr>
              <a:t>:</a:t>
            </a:r>
            <a:r>
              <a:rPr lang="en-AU" sz="2800">
                <a:solidFill>
                  <a:srgbClr val="FF0000"/>
                </a:solidFill>
                <a:effectLst>
                  <a:outerShdw blurRad="38100" dist="38100" dir="2700000" algn="tl">
                    <a:srgbClr val="000000"/>
                  </a:outerShdw>
                </a:effectLst>
                <a:ea typeface="ＭＳ Ｐゴシック" charset="0"/>
              </a:rPr>
              <a:t> </a:t>
            </a:r>
            <a:r>
              <a:rPr lang="en-AU" sz="2800">
                <a:solidFill>
                  <a:schemeClr val="tx2"/>
                </a:solidFill>
                <a:effectLst>
                  <a:outerShdw blurRad="38100" dist="38100" dir="2700000" algn="tl">
                    <a:srgbClr val="000000"/>
                  </a:outerShdw>
                </a:effectLst>
                <a:ea typeface="ＭＳ Ｐゴシック" charset="0"/>
              </a:rPr>
              <a:t>It established who owned an item</a:t>
            </a:r>
          </a:p>
          <a:p>
            <a:pPr>
              <a:lnSpc>
                <a:spcPct val="90000"/>
              </a:lnSpc>
              <a:defRPr/>
            </a:pPr>
            <a:r>
              <a:rPr lang="en-AU" sz="2800" u="sng">
                <a:effectLst>
                  <a:outerShdw blurRad="38100" dist="38100" dir="2700000" algn="tl">
                    <a:srgbClr val="000000"/>
                  </a:outerShdw>
                </a:effectLst>
                <a:ea typeface="ＭＳ Ｐゴシック" charset="0"/>
              </a:rPr>
              <a:t>Authority</a:t>
            </a:r>
            <a:r>
              <a:rPr lang="en-AU" sz="2800">
                <a:effectLst>
                  <a:outerShdw blurRad="38100" dist="38100" dir="2700000" algn="tl">
                    <a:srgbClr val="000000"/>
                  </a:outerShdw>
                </a:effectLst>
                <a:ea typeface="ＭＳ Ｐゴシック" charset="0"/>
              </a:rPr>
              <a:t>:</a:t>
            </a:r>
            <a:r>
              <a:rPr lang="en-AU" sz="2800">
                <a:solidFill>
                  <a:schemeClr val="tx2"/>
                </a:solidFill>
                <a:effectLst>
                  <a:outerShdw blurRad="38100" dist="38100" dir="2700000" algn="tl">
                    <a:srgbClr val="000000"/>
                  </a:outerShdw>
                </a:effectLst>
                <a:ea typeface="ＭＳ Ｐゴシック" charset="0"/>
              </a:rPr>
              <a:t> It established who had the right to handle the object</a:t>
            </a:r>
            <a:endParaRPr lang="en-US" sz="2800">
              <a:solidFill>
                <a:schemeClr val="tx2"/>
              </a:solidFill>
              <a:effectLst>
                <a:outerShdw blurRad="38100" dist="38100" dir="2700000" algn="tl">
                  <a:srgbClr val="000000"/>
                </a:outerShdw>
              </a:effectLst>
              <a:ea typeface="ＭＳ Ｐゴシック" charset="0"/>
            </a:endParaRPr>
          </a:p>
        </p:txBody>
      </p:sp>
      <p:sp>
        <p:nvSpPr>
          <p:cNvPr id="323588"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328958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5701"/>
                                        </p:tgtEl>
                                        <p:attrNameLst>
                                          <p:attrName>style.visibility</p:attrName>
                                        </p:attrNameLst>
                                      </p:cBhvr>
                                      <p:to>
                                        <p:strVal val="visible"/>
                                      </p:to>
                                    </p:set>
                                    <p:anim calcmode="discrete" valueType="clr">
                                      <p:cBhvr override="childStyle">
                                        <p:cTn id="7" dur="80"/>
                                        <p:tgtEl>
                                          <p:spTgt spid="285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5701"/>
                                        </p:tgtEl>
                                        <p:attrNameLst>
                                          <p:attrName>fillcolor</p:attrName>
                                        </p:attrNameLst>
                                      </p:cBhvr>
                                      <p:tavLst>
                                        <p:tav tm="0">
                                          <p:val>
                                            <p:clrVal>
                                              <a:schemeClr val="accent2"/>
                                            </p:clrVal>
                                          </p:val>
                                        </p:tav>
                                        <p:tav tm="50000">
                                          <p:val>
                                            <p:clrVal>
                                              <a:schemeClr val="hlink"/>
                                            </p:clrVal>
                                          </p:val>
                                        </p:tav>
                                      </p:tavLst>
                                    </p:anim>
                                    <p:set>
                                      <p:cBhvr>
                                        <p:cTn id="9" dur="80"/>
                                        <p:tgtEl>
                                          <p:spTgt spid="28570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5702">
                                            <p:txEl>
                                              <p:pRg st="0" end="0"/>
                                            </p:txEl>
                                          </p:spTgt>
                                        </p:tgtEl>
                                        <p:attrNameLst>
                                          <p:attrName>style.visibility</p:attrName>
                                        </p:attrNameLst>
                                      </p:cBhvr>
                                      <p:to>
                                        <p:strVal val="visible"/>
                                      </p:to>
                                    </p:set>
                                    <p:anim calcmode="lin" valueType="num">
                                      <p:cBhvr>
                                        <p:cTn id="14" dur="1000" fill="hold"/>
                                        <p:tgtEl>
                                          <p:spTgt spid="285702">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857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570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85702">
                                            <p:txEl>
                                              <p:pRg st="1" end="1"/>
                                            </p:txEl>
                                          </p:spTgt>
                                        </p:tgtEl>
                                        <p:attrNameLst>
                                          <p:attrName>style.visibility</p:attrName>
                                        </p:attrNameLst>
                                      </p:cBhvr>
                                      <p:to>
                                        <p:strVal val="visible"/>
                                      </p:to>
                                    </p:set>
                                    <p:anim calcmode="lin" valueType="num">
                                      <p:cBhvr>
                                        <p:cTn id="21" dur="1000" fill="hold"/>
                                        <p:tgtEl>
                                          <p:spTgt spid="285702">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8570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85702">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85702">
                                            <p:txEl>
                                              <p:pRg st="2" end="2"/>
                                            </p:txEl>
                                          </p:spTgt>
                                        </p:tgtEl>
                                        <p:attrNameLst>
                                          <p:attrName>style.visibility</p:attrName>
                                        </p:attrNameLst>
                                      </p:cBhvr>
                                      <p:to>
                                        <p:strVal val="visible"/>
                                      </p:to>
                                    </p:set>
                                    <p:anim calcmode="lin" valueType="num">
                                      <p:cBhvr>
                                        <p:cTn id="28" dur="1000" fill="hold"/>
                                        <p:tgtEl>
                                          <p:spTgt spid="285702">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28570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85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p:bldP spid="28570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7"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286000"/>
            <a:ext cx="4560888"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6" name="Rectangle 6"/>
          <p:cNvSpPr>
            <a:spLocks noGrp="1" noChangeArrowheads="1"/>
          </p:cNvSpPr>
          <p:nvPr>
            <p:ph type="body" sz="half" idx="2"/>
          </p:nvPr>
        </p:nvSpPr>
        <p:spPr>
          <a:xfrm>
            <a:off x="4643438" y="1044575"/>
            <a:ext cx="4249737" cy="3752850"/>
          </a:xfrm>
        </p:spPr>
        <p:txBody>
          <a:bodyPr/>
          <a:lstStyle/>
          <a:p>
            <a:pPr>
              <a:defRPr/>
            </a:pPr>
            <a:r>
              <a:rPr lang="en-US" altLang="ko-KR" sz="3600" dirty="0">
                <a:solidFill>
                  <a:srgbClr val="FFFFFF"/>
                </a:solidFill>
                <a:effectLst>
                  <a:outerShdw blurRad="38100" dist="38100" dir="2700000" algn="tl">
                    <a:srgbClr val="000000"/>
                  </a:outerShdw>
                </a:effectLst>
                <a:ea typeface="굴림" charset="0"/>
              </a:rPr>
              <a:t>God</a:t>
            </a:r>
            <a:r>
              <a:rPr lang="en-US" altLang="ko-KR" sz="3600" dirty="0">
                <a:solidFill>
                  <a:schemeClr val="tx2"/>
                </a:solidFill>
                <a:effectLst>
                  <a:outerShdw blurRad="38100" dist="38100" dir="2700000" algn="tl">
                    <a:srgbClr val="000000"/>
                  </a:outerShdw>
                </a:effectLst>
                <a:ea typeface="굴림" charset="0"/>
              </a:rPr>
              <a:t> seals </a:t>
            </a:r>
            <a:r>
              <a:rPr lang="en-US" altLang="ko-KR" sz="3600" dirty="0">
                <a:solidFill>
                  <a:srgbClr val="FFFFFF"/>
                </a:solidFill>
                <a:effectLst>
                  <a:outerShdw blurRad="38100" dist="38100" dir="2700000" algn="tl">
                    <a:srgbClr val="000000"/>
                  </a:outerShdw>
                </a:effectLst>
                <a:ea typeface="굴림" charset="0"/>
              </a:rPr>
              <a:t>every</a:t>
            </a:r>
            <a:r>
              <a:rPr lang="en-US" altLang="ko-KR" sz="3600" dirty="0">
                <a:solidFill>
                  <a:schemeClr val="tx2"/>
                </a:solidFill>
                <a:effectLst>
                  <a:outerShdw blurRad="38100" dist="38100" dir="2700000" algn="tl">
                    <a:srgbClr val="000000"/>
                  </a:outerShdw>
                </a:effectLst>
                <a:ea typeface="굴림" charset="0"/>
              </a:rPr>
              <a:t> believer and gives the earnest or pledge of the Spirit. </a:t>
            </a:r>
            <a:endParaRPr lang="en-US" sz="3600" dirty="0">
              <a:solidFill>
                <a:schemeClr val="tx2"/>
              </a:solidFill>
              <a:effectLst>
                <a:outerShdw blurRad="38100" dist="38100" dir="2700000" algn="tl">
                  <a:srgbClr val="000000"/>
                </a:outerShdw>
              </a:effectLst>
              <a:ea typeface="ＭＳ Ｐゴシック" charset="0"/>
            </a:endParaRPr>
          </a:p>
        </p:txBody>
      </p:sp>
      <p:sp>
        <p:nvSpPr>
          <p:cNvPr id="281608" name="Text Box 8"/>
          <p:cNvSpPr txBox="1">
            <a:spLocks noChangeArrowheads="1"/>
          </p:cNvSpPr>
          <p:nvPr/>
        </p:nvSpPr>
        <p:spPr bwMode="auto">
          <a:xfrm>
            <a:off x="398463" y="260350"/>
            <a:ext cx="5249862" cy="646113"/>
          </a:xfrm>
          <a:prstGeom prst="rect">
            <a:avLst/>
          </a:prstGeom>
          <a:solidFill>
            <a:srgbClr val="000000"/>
          </a:solid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FFFF"/>
                </a:solidFill>
                <a:latin typeface="Arial"/>
                <a:ea typeface="ＭＳ Ｐゴシック" charset="0"/>
                <a:cs typeface="Arial"/>
              </a:rPr>
              <a:t>The Agent &amp; the Extent</a:t>
            </a:r>
          </a:p>
        </p:txBody>
      </p:sp>
      <p:sp>
        <p:nvSpPr>
          <p:cNvPr id="281609" name="Rectangle 9"/>
          <p:cNvSpPr>
            <a:spLocks noChangeArrowheads="1"/>
          </p:cNvSpPr>
          <p:nvPr/>
        </p:nvSpPr>
        <p:spPr bwMode="auto">
          <a:xfrm>
            <a:off x="107950" y="4797425"/>
            <a:ext cx="8496300" cy="2133600"/>
          </a:xfrm>
          <a:prstGeom prst="rect">
            <a:avLst/>
          </a:prstGeom>
          <a:noFill/>
          <a:ln w="9525">
            <a:noFill/>
            <a:miter lim="800000"/>
            <a:headEnd/>
            <a:tailEnd/>
          </a:ln>
          <a:effectLst/>
        </p:spPr>
        <p:txBody>
          <a:bodyPr lIns="92075" tIns="46038" rIns="92075" bIns="46038"/>
          <a:lstStyle/>
          <a:p>
            <a:pPr marL="342900" indent="-342900" defTabSz="914400" eaLnBrk="0" fontAlgn="base" hangingPunct="0">
              <a:spcBef>
                <a:spcPct val="20000"/>
              </a:spcBef>
              <a:spcAft>
                <a:spcPct val="0"/>
              </a:spcAft>
              <a:buClr>
                <a:srgbClr val="00CCCC"/>
              </a:buClr>
              <a:buFontTx/>
              <a:buChar char="•"/>
              <a:defRPr/>
            </a:pPr>
            <a:r>
              <a:rPr lang="ru-RU" altLang="ko-KR" sz="3200" b="1" dirty="0">
                <a:solidFill>
                  <a:srgbClr val="FFFF66"/>
                </a:solidFill>
                <a:effectLst>
                  <a:outerShdw blurRad="38100" dist="38100" dir="2700000" algn="tl">
                    <a:srgbClr val="000000"/>
                  </a:outerShdw>
                </a:effectLst>
                <a:latin typeface="Arial"/>
                <a:ea typeface="굴림" charset="0"/>
                <a:cs typeface="Arial"/>
              </a:rPr>
              <a:t>"</a:t>
            </a:r>
            <a:r>
              <a:rPr lang="en-US" altLang="ko-KR" sz="3200" b="1" dirty="0">
                <a:solidFill>
                  <a:srgbClr val="FFFF66"/>
                </a:solidFill>
                <a:effectLst>
                  <a:outerShdw blurRad="38100" dist="38100" dir="2700000" algn="tl">
                    <a:srgbClr val="000000"/>
                  </a:outerShdw>
                </a:effectLst>
                <a:latin typeface="Arial"/>
                <a:ea typeface="굴림" charset="0"/>
                <a:cs typeface="Arial"/>
              </a:rPr>
              <a:t>…set His seal of ownership on us, and put His Spirit in our hearts as a </a:t>
            </a:r>
            <a:r>
              <a:rPr lang="en-US" altLang="ko-KR" sz="3200" b="1" dirty="0">
                <a:solidFill>
                  <a:srgbClr val="FFFFFF"/>
                </a:solidFill>
                <a:effectLst>
                  <a:outerShdw blurRad="38100" dist="38100" dir="2700000" algn="tl">
                    <a:srgbClr val="000000"/>
                  </a:outerShdw>
                </a:effectLst>
                <a:latin typeface="Arial"/>
                <a:ea typeface="굴림" charset="0"/>
                <a:cs typeface="Arial"/>
              </a:rPr>
              <a:t>deposit</a:t>
            </a:r>
            <a:r>
              <a:rPr lang="en-US" altLang="ko-KR" sz="3200" b="1" dirty="0">
                <a:solidFill>
                  <a:srgbClr val="FFFF66"/>
                </a:solidFill>
                <a:effectLst>
                  <a:outerShdw blurRad="38100" dist="38100" dir="2700000" algn="tl">
                    <a:srgbClr val="000000"/>
                  </a:outerShdw>
                </a:effectLst>
                <a:latin typeface="Arial"/>
                <a:ea typeface="굴림" charset="0"/>
                <a:cs typeface="Arial"/>
              </a:rPr>
              <a:t>, guaranteeing what is come</a:t>
            </a:r>
            <a:r>
              <a:rPr lang="ru-RU" altLang="ko-KR" sz="3200" b="1" dirty="0">
                <a:solidFill>
                  <a:srgbClr val="FFFF66"/>
                </a:solidFill>
                <a:effectLst>
                  <a:outerShdw blurRad="38100" dist="38100" dir="2700000" algn="tl">
                    <a:srgbClr val="000000"/>
                  </a:outerShdw>
                </a:effectLst>
                <a:latin typeface="Arial"/>
                <a:ea typeface="굴림" charset="0"/>
                <a:cs typeface="Arial"/>
              </a:rPr>
              <a:t>"</a:t>
            </a:r>
            <a:r>
              <a:rPr lang="en-US" altLang="ko-KR" sz="3200" b="1" dirty="0">
                <a:solidFill>
                  <a:srgbClr val="FFFF66"/>
                </a:solidFill>
                <a:effectLst>
                  <a:outerShdw blurRad="38100" dist="38100" dir="2700000" algn="tl">
                    <a:srgbClr val="000000"/>
                  </a:outerShdw>
                </a:effectLst>
                <a:latin typeface="Arial"/>
                <a:ea typeface="굴림" charset="0"/>
                <a:cs typeface="Arial"/>
              </a:rPr>
              <a:t> (NIV) </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1611" name="Rectangle 11"/>
          <p:cNvSpPr>
            <a:spLocks noGrp="1" noChangeArrowheads="1"/>
          </p:cNvSpPr>
          <p:nvPr>
            <p:ph type="title"/>
          </p:nvPr>
        </p:nvSpPr>
        <p:spPr>
          <a:xfrm>
            <a:off x="914400" y="3048000"/>
            <a:ext cx="3048000" cy="762000"/>
          </a:xfrm>
        </p:spPr>
        <p:txBody>
          <a:bodyPr anchor="t"/>
          <a:lstStyle/>
          <a:p>
            <a:pPr>
              <a:spcBef>
                <a:spcPct val="20000"/>
              </a:spcBef>
              <a:buClr>
                <a:schemeClr val="hlink"/>
              </a:buClr>
              <a:defRPr/>
            </a:pPr>
            <a:r>
              <a:rPr lang="en-US" sz="4000" dirty="0">
                <a:solidFill>
                  <a:srgbClr val="FD1E07"/>
                </a:solidFill>
                <a:ea typeface="굴림" charset="0"/>
              </a:rPr>
              <a:t>2 Cor. 1:22</a:t>
            </a:r>
          </a:p>
        </p:txBody>
      </p:sp>
      <p:sp>
        <p:nvSpPr>
          <p:cNvPr id="32563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A &amp; C</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9650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606">
                                            <p:txEl>
                                              <p:pRg st="0" end="0"/>
                                            </p:txEl>
                                          </p:spTgt>
                                        </p:tgtEl>
                                        <p:attrNameLst>
                                          <p:attrName>style.visibility</p:attrName>
                                        </p:attrNameLst>
                                      </p:cBhvr>
                                      <p:to>
                                        <p:strVal val="visible"/>
                                      </p:to>
                                    </p:set>
                                    <p:anim calcmode="lin" valueType="num">
                                      <p:cBhvr>
                                        <p:cTn id="7" dur="500" fill="hold"/>
                                        <p:tgtEl>
                                          <p:spTgt spid="2816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16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16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1609"/>
                                        </p:tgtEl>
                                        <p:attrNameLst>
                                          <p:attrName>style.visibility</p:attrName>
                                        </p:attrNameLst>
                                      </p:cBhvr>
                                      <p:to>
                                        <p:strVal val="visible"/>
                                      </p:to>
                                    </p:set>
                                    <p:anim calcmode="discrete" valueType="clr">
                                      <p:cBhvr override="childStyle">
                                        <p:cTn id="14" dur="80"/>
                                        <p:tgtEl>
                                          <p:spTgt spid="28160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1609"/>
                                        </p:tgtEl>
                                        <p:attrNameLst>
                                          <p:attrName>fillcolor</p:attrName>
                                        </p:attrNameLst>
                                      </p:cBhvr>
                                      <p:tavLst>
                                        <p:tav tm="0">
                                          <p:val>
                                            <p:clrVal>
                                              <a:schemeClr val="accent2"/>
                                            </p:clrVal>
                                          </p:val>
                                        </p:tav>
                                        <p:tav tm="50000">
                                          <p:val>
                                            <p:clrVal>
                                              <a:schemeClr val="hlink"/>
                                            </p:clrVal>
                                          </p:val>
                                        </p:tav>
                                      </p:tavLst>
                                    </p:anim>
                                    <p:set>
                                      <p:cBhvr>
                                        <p:cTn id="16" dur="80"/>
                                        <p:tgtEl>
                                          <p:spTgt spid="2816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build="p"/>
      <p:bldP spid="28160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endParaRPr lang="en-SG" dirty="0"/>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kumimoji="0" lang="en-SG" sz="1400" b="0" i="0" u="none" strike="noStrike" cap="none" normalizeH="0" baseline="0" dirty="0">
                <a:ln>
                  <a:noFill/>
                </a:ln>
                <a:solidFill>
                  <a:schemeClr val="tx1"/>
                </a:solidFill>
                <a:effectLst/>
                <a:latin typeface="Arial Black"/>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en-US" sz="4800" b="1">
                <a:solidFill>
                  <a:schemeClr val="tx2"/>
                </a:solidFill>
                <a:effectLst>
                  <a:outerShdw blurRad="38100" dist="38100" dir="2700000" algn="tl" rotWithShape="0">
                    <a:srgbClr val="000000"/>
                  </a:outerShdw>
                </a:effectLst>
                <a:latin typeface="Arial"/>
                <a:ea typeface="ＭＳ Ｐゴシック" charset="-128"/>
                <a:cs typeface="Arial"/>
              </a:rPr>
              <a:t>Some Despise Security</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p:cNvSpPr txBox="1"/>
          <p:nvPr/>
        </p:nvSpPr>
        <p:spPr>
          <a:xfrm>
            <a:off x="4664365" y="259159"/>
            <a:ext cx="4479634" cy="5262979"/>
          </a:xfrm>
          <a:prstGeom prst="rect">
            <a:avLst/>
          </a:prstGeom>
          <a:noFill/>
        </p:spPr>
        <p:txBody>
          <a:bodyPr wrap="square" rtlCol="0">
            <a:spAutoFit/>
          </a:bodyPr>
          <a:lstStyle/>
          <a:p>
            <a:pPr algn="ctr"/>
            <a:r>
              <a:rPr lang="en-US" altLang="zh-CN" sz="2400" b="1" i="1" dirty="0">
                <a:solidFill>
                  <a:srgbClr val="000000"/>
                </a:solidFill>
                <a:effectLst>
                  <a:outerShdw blurRad="38100" dist="38100" dir="2700000" algn="tl">
                    <a:srgbClr val="000000">
                      <a:alpha val="43137"/>
                    </a:srgbClr>
                  </a:outerShdw>
                </a:effectLst>
                <a:latin typeface="Arial Black"/>
                <a:ea typeface="MS PGothic" panose="020B0600070205080204" pitchFamily="34" charset="-128"/>
                <a:cs typeface="Arial Black"/>
              </a:rPr>
              <a:t>MY TEACHING OF </a:t>
            </a:r>
            <a:r>
              <a:rPr lang="en-US" altLang="zh-CN" sz="2400" b="1" i="1" dirty="0">
                <a:solidFill>
                  <a:srgbClr val="800000"/>
                </a:solidFill>
                <a:effectLst>
                  <a:outerShdw blurRad="38100" dist="38100" dir="2700000" algn="tl">
                    <a:srgbClr val="000000">
                      <a:alpha val="43137"/>
                    </a:srgbClr>
                  </a:outerShdw>
                </a:effectLst>
                <a:latin typeface="Arial Black"/>
                <a:ea typeface="MS PGothic" panose="020B0600070205080204" pitchFamily="34" charset="-128"/>
                <a:cs typeface="Arial Black"/>
              </a:rPr>
              <a:t>ETERNAL SECURITY</a:t>
            </a:r>
            <a:r>
              <a:rPr lang="en-US" altLang="zh-CN" sz="2400" b="1" i="1" dirty="0">
                <a:solidFill>
                  <a:srgbClr val="000000"/>
                </a:solidFill>
                <a:effectLst>
                  <a:outerShdw blurRad="38100" dist="38100" dir="2700000" algn="tl">
                    <a:srgbClr val="000000">
                      <a:alpha val="43137"/>
                    </a:srgbClr>
                  </a:outerShdw>
                </a:effectLst>
                <a:latin typeface="Arial Black"/>
                <a:ea typeface="MS PGothic" panose="020B0600070205080204" pitchFamily="34" charset="-128"/>
                <a:cs typeface="Arial Black"/>
              </a:rPr>
              <a:t>, ALSO KNOWN AS </a:t>
            </a:r>
            <a:r>
              <a:rPr lang="en-US" altLang="zh-CN" sz="2400" b="1" i="1" dirty="0">
                <a:solidFill>
                  <a:srgbClr val="800000"/>
                </a:solidFill>
                <a:effectLst>
                  <a:outerShdw blurRad="38100" dist="38100" dir="2700000" algn="tl">
                    <a:srgbClr val="000000">
                      <a:alpha val="43137"/>
                    </a:srgbClr>
                  </a:outerShdw>
                </a:effectLst>
                <a:latin typeface="Arial Black"/>
                <a:ea typeface="MS PGothic" panose="020B0600070205080204" pitchFamily="34" charset="-128"/>
                <a:cs typeface="Arial Black"/>
              </a:rPr>
              <a:t>ONCE SAVED ALWAYS SAVED</a:t>
            </a:r>
            <a:r>
              <a:rPr lang="en-US" altLang="zh-CN" sz="2400" b="1" i="1" dirty="0">
                <a:solidFill>
                  <a:srgbClr val="000000"/>
                </a:solidFill>
                <a:effectLst>
                  <a:outerShdw blurRad="38100" dist="38100" dir="2700000" algn="tl">
                    <a:srgbClr val="000000">
                      <a:alpha val="43137"/>
                    </a:srgbClr>
                  </a:outerShdw>
                </a:effectLst>
                <a:latin typeface="Arial Black"/>
                <a:ea typeface="MS PGothic" panose="020B0600070205080204" pitchFamily="34" charset="-128"/>
                <a:cs typeface="Arial Black"/>
              </a:rPr>
              <a:t> OR </a:t>
            </a:r>
            <a:r>
              <a:rPr lang="en-US" altLang="zh-CN" sz="2400" b="1" i="1" dirty="0">
                <a:solidFill>
                  <a:srgbClr val="800000"/>
                </a:solidFill>
                <a:effectLst>
                  <a:outerShdw blurRad="38100" dist="38100" dir="2700000" algn="tl">
                    <a:srgbClr val="000000">
                      <a:alpha val="43137"/>
                    </a:srgbClr>
                  </a:outerShdw>
                </a:effectLst>
                <a:latin typeface="Arial Black"/>
                <a:ea typeface="MS PGothic" panose="020B0600070205080204" pitchFamily="34" charset="-128"/>
                <a:cs typeface="Arial Black"/>
              </a:rPr>
              <a:t>THE PERSEVERANCE OF THE SAINTS</a:t>
            </a:r>
            <a:r>
              <a:rPr lang="en-US" altLang="zh-CN" sz="2400" b="1" i="1" dirty="0">
                <a:solidFill>
                  <a:srgbClr val="000000"/>
                </a:solidFill>
                <a:effectLst>
                  <a:outerShdw blurRad="38100" dist="38100" dir="2700000" algn="tl">
                    <a:srgbClr val="000000">
                      <a:alpha val="43137"/>
                    </a:srgbClr>
                  </a:outerShdw>
                </a:effectLst>
                <a:latin typeface="Arial Black"/>
                <a:ea typeface="MS PGothic" panose="020B0600070205080204" pitchFamily="34" charset="-128"/>
                <a:cs typeface="Arial Black"/>
              </a:rPr>
              <a:t>, IS THE BEST LIE I'VE EVER DEVISED AGAINST THE RIGHTEOUS. CHANCES ARE, IF YOU ARE LIKE MOST, I WILL DECEIVE AND RECAPTURE YOU TOO.</a:t>
            </a:r>
            <a:endParaRPr lang="en-SG" sz="1400" dirty="0">
              <a:latin typeface="Arial Black"/>
              <a:cs typeface="Arial Black"/>
            </a:endParaRPr>
          </a:p>
          <a:p>
            <a:pPr algn="ctr"/>
            <a:endParaRPr lang="en-US" sz="2400"/>
          </a:p>
        </p:txBody>
      </p:sp>
    </p:spTree>
    <p:extLst>
      <p:ext uri="{BB962C8B-B14F-4D97-AF65-F5344CB8AC3E}">
        <p14:creationId xmlns:p14="http://schemas.microsoft.com/office/powerpoint/2010/main" val="4148035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endParaRPr kumimoji="0" lang="en-SG" sz="4000" b="1" i="0" u="none" strike="noStrike" normalizeH="0" baseline="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grpSp>
      <p:sp>
        <p:nvSpPr>
          <p:cNvPr id="5" name="TextBox 4"/>
          <p:cNvSpPr txBox="1"/>
          <p:nvPr/>
        </p:nvSpPr>
        <p:spPr>
          <a:xfrm>
            <a:off x="4431888" y="1293912"/>
            <a:ext cx="4573416" cy="1815882"/>
          </a:xfrm>
          <a:prstGeom prst="rect">
            <a:avLst/>
          </a:prstGeom>
          <a:noFill/>
        </p:spPr>
        <p:txBody>
          <a:bodyPr wrap="square" rtlCol="0">
            <a:spAutoFit/>
          </a:bodyPr>
          <a:lstStyle/>
          <a:p>
            <a:pPr algn="ctr"/>
            <a:r>
              <a:rPr lang="en-US" altLang="zh-CN"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YOU CAN </a:t>
            </a:r>
            <a:br>
              <a:rPr lang="en-US" altLang="zh-CN"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br>
            <a:r>
              <a:rPr lang="en-US" altLang="zh-CN"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rPr>
              <a:t>TRUST ME! I'M AN ETERNAL SECURITY TEACHER.</a:t>
            </a:r>
            <a:endParaRPr lang="en-SG" sz="2800" b="1" i="1" dirty="0">
              <a:ln w="0"/>
              <a:solidFill>
                <a:schemeClr val="bg2"/>
              </a:solidFill>
              <a:effectLst>
                <a:outerShdw blurRad="38100" dist="25400" dir="5400000" algn="ctr" rotWithShape="0">
                  <a:srgbClr val="6E747A">
                    <a:alpha val="43000"/>
                  </a:srgbClr>
                </a:outerShdw>
              </a:effectLst>
              <a:latin typeface="Arial Black"/>
              <a:ea typeface="MS PGothic" panose="020B0600070205080204" pitchFamily="34" charset="-128"/>
              <a:cs typeface="Arial Black"/>
            </a:endParaRPr>
          </a:p>
        </p:txBody>
      </p:sp>
    </p:spTree>
    <p:extLst>
      <p:ext uri="{BB962C8B-B14F-4D97-AF65-F5344CB8AC3E}">
        <p14:creationId xmlns:p14="http://schemas.microsoft.com/office/powerpoint/2010/main" val="2384075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pic>
        <p:nvPicPr>
          <p:cNvPr id="329731" name="Picture 2" descr="eternal security SavedLo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200025"/>
            <a:ext cx="89281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a:off x="9383753" y="730"/>
            <a:ext cx="9251951" cy="7029451"/>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 name="Title 1"/>
          <p:cNvSpPr txBox="1">
            <a:spLocks/>
          </p:cNvSpPr>
          <p:nvPr/>
        </p:nvSpPr>
        <p:spPr bwMode="auto">
          <a:xfrm>
            <a:off x="9455191" y="637318"/>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a:lstStyle>
          <a:p>
            <a:pPr>
              <a:defRPr/>
            </a:pPr>
            <a:r>
              <a:rPr lang="en-US" dirty="0"/>
              <a:t>Some Despise Security</a:t>
            </a:r>
          </a:p>
        </p:txBody>
      </p:sp>
      <p:pic>
        <p:nvPicPr>
          <p:cNvPr id="7" name="Picture 2" descr="eternal security SavedLo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63141" y="227743"/>
            <a:ext cx="8928100" cy="646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681306" y="276695"/>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accent2">
                    <a:lumMod val="40000"/>
                    <a:lumOff val="60000"/>
                  </a:schemeClr>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accent2">
                  <a:lumMod val="40000"/>
                  <a:lumOff val="60000"/>
                </a:schemeClr>
              </a:solidFill>
              <a:effectLst/>
              <a:latin typeface="MS PGothic" panose="020B0600070205080204" pitchFamily="34" charset="-128"/>
              <a:ea typeface="MS PGothic" panose="020B0600070205080204" pitchFamily="34" charset="-128"/>
            </a:endParaRPr>
          </a:p>
        </p:txBody>
      </p:sp>
      <p:sp>
        <p:nvSpPr>
          <p:cNvPr id="9" name="Rectangle 8"/>
          <p:cNvSpPr/>
          <p:nvPr/>
        </p:nvSpPr>
        <p:spPr>
          <a:xfrm>
            <a:off x="10843347" y="977390"/>
            <a:ext cx="1213794" cy="707886"/>
          </a:xfrm>
          <a:prstGeom prst="rect">
            <a:avLst/>
          </a:prstGeom>
          <a:solidFill>
            <a:schemeClr val="tx1"/>
          </a:solidFill>
        </p:spPr>
        <p:txBody>
          <a:bodyPr wrap="none" lIns="91440" tIns="45720" rIns="91440" bIns="45720">
            <a:spAutoFit/>
          </a:bodyPr>
          <a:lstStyle/>
          <a:p>
            <a:pPr algn="ctr"/>
            <a:r>
              <a:rPr lang="zh-CN" alt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0" name="Rectangle 9"/>
          <p:cNvSpPr/>
          <p:nvPr/>
        </p:nvSpPr>
        <p:spPr>
          <a:xfrm>
            <a:off x="9719554" y="1685276"/>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00B0F0"/>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00B0F0"/>
              </a:solidFill>
              <a:effectLst/>
              <a:latin typeface="MS PGothic" panose="020B0600070205080204" pitchFamily="34" charset="-128"/>
              <a:ea typeface="MS PGothic" panose="020B0600070205080204" pitchFamily="34" charset="-128"/>
            </a:endParaRPr>
          </a:p>
        </p:txBody>
      </p:sp>
      <p:sp>
        <p:nvSpPr>
          <p:cNvPr id="11" name="Rectangle 10"/>
          <p:cNvSpPr/>
          <p:nvPr/>
        </p:nvSpPr>
        <p:spPr>
          <a:xfrm>
            <a:off x="13052174" y="303943"/>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tx1">
                    <a:lumMod val="75000"/>
                  </a:schemeClr>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tx1">
                  <a:lumMod val="75000"/>
                </a:schemeClr>
              </a:solidFill>
              <a:effectLst/>
              <a:latin typeface="MS PGothic" panose="020B0600070205080204" pitchFamily="34" charset="-128"/>
              <a:ea typeface="MS PGothic" panose="020B0600070205080204" pitchFamily="34" charset="-128"/>
            </a:endParaRPr>
          </a:p>
        </p:txBody>
      </p:sp>
      <p:sp>
        <p:nvSpPr>
          <p:cNvPr id="12" name="Rectangle 11"/>
          <p:cNvSpPr/>
          <p:nvPr/>
        </p:nvSpPr>
        <p:spPr>
          <a:xfrm>
            <a:off x="11929327" y="2147053"/>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chemeClr val="accent1"/>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chemeClr val="accent1"/>
              </a:solidFill>
              <a:effectLst/>
              <a:latin typeface="MS PGothic" panose="020B0600070205080204" pitchFamily="34" charset="-128"/>
              <a:ea typeface="MS PGothic" panose="020B0600070205080204" pitchFamily="34" charset="-128"/>
            </a:endParaRPr>
          </a:p>
        </p:txBody>
      </p:sp>
      <p:sp>
        <p:nvSpPr>
          <p:cNvPr id="13" name="Rectangle 12"/>
          <p:cNvSpPr/>
          <p:nvPr/>
        </p:nvSpPr>
        <p:spPr>
          <a:xfrm>
            <a:off x="15030589" y="1746831"/>
            <a:ext cx="1333122" cy="707886"/>
          </a:xfrm>
          <a:prstGeom prst="rect">
            <a:avLst/>
          </a:prstGeom>
          <a:solidFill>
            <a:schemeClr val="tx1"/>
          </a:solidFill>
        </p:spPr>
        <p:txBody>
          <a:bodyPr wrap="square" lIns="91440" tIns="45720" rIns="91440" bIns="45720">
            <a:spAutoFit/>
          </a:bodyPr>
          <a:lstStyle/>
          <a:p>
            <a:pPr algn="ctr"/>
            <a:r>
              <a:rPr lang="zh-CN" altLang="en-US" sz="4000" b="1" cap="none" spc="0" dirty="0">
                <a:ln w="12700">
                  <a:solidFill>
                    <a:schemeClr val="accent3">
                      <a:lumMod val="50000"/>
                    </a:schemeClr>
                  </a:solidFill>
                  <a:prstDash val="solid"/>
                </a:ln>
                <a:solidFill>
                  <a:schemeClr val="accent2"/>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solidFill>
                <a:schemeClr val="accent2"/>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4" name="Rectangle 13"/>
          <p:cNvSpPr/>
          <p:nvPr/>
        </p:nvSpPr>
        <p:spPr>
          <a:xfrm>
            <a:off x="13473125" y="1031849"/>
            <a:ext cx="1945178"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chemeClr val="accent1"/>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chemeClr val="accent1"/>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5" name="Rectangle 14"/>
          <p:cNvSpPr/>
          <p:nvPr/>
        </p:nvSpPr>
        <p:spPr>
          <a:xfrm>
            <a:off x="9622632" y="2538944"/>
            <a:ext cx="1827614" cy="923330"/>
          </a:xfrm>
          <a:prstGeom prst="rect">
            <a:avLst/>
          </a:prstGeom>
          <a:solidFill>
            <a:schemeClr val="tx1"/>
          </a:solidFill>
        </p:spPr>
        <p:txBody>
          <a:bodyPr wrap="square" lIns="91440" tIns="45720" rIns="91440" bIns="45720">
            <a:spAutoFit/>
          </a:bodyPr>
          <a:lstStyle/>
          <a:p>
            <a:pPr algn="ctr"/>
            <a:r>
              <a:rPr lang="zh-CN" alt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6" name="Rectangle 15"/>
          <p:cNvSpPr/>
          <p:nvPr/>
        </p:nvSpPr>
        <p:spPr>
          <a:xfrm>
            <a:off x="10221668" y="3442679"/>
            <a:ext cx="140796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7" name="Rectangle 16"/>
          <p:cNvSpPr/>
          <p:nvPr/>
        </p:nvSpPr>
        <p:spPr>
          <a:xfrm>
            <a:off x="9921831" y="4149039"/>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FFFF00"/>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FFFF00"/>
              </a:solidFill>
              <a:effectLst/>
              <a:latin typeface="MS PGothic" panose="020B0600070205080204" pitchFamily="34" charset="-128"/>
              <a:ea typeface="MS PGothic" panose="020B0600070205080204" pitchFamily="34" charset="-128"/>
            </a:endParaRPr>
          </a:p>
        </p:txBody>
      </p:sp>
      <p:sp>
        <p:nvSpPr>
          <p:cNvPr id="18" name="Rectangle 17"/>
          <p:cNvSpPr/>
          <p:nvPr/>
        </p:nvSpPr>
        <p:spPr>
          <a:xfrm>
            <a:off x="15030589" y="320134"/>
            <a:ext cx="2195335"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rgbClr val="00206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19" name="Rectangle 18"/>
          <p:cNvSpPr/>
          <p:nvPr/>
        </p:nvSpPr>
        <p:spPr>
          <a:xfrm>
            <a:off x="15405958" y="1068778"/>
            <a:ext cx="219533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0" name="Rectangle 19"/>
          <p:cNvSpPr/>
          <p:nvPr/>
        </p:nvSpPr>
        <p:spPr>
          <a:xfrm>
            <a:off x="16423043" y="1774911"/>
            <a:ext cx="2068198" cy="769441"/>
          </a:xfrm>
          <a:prstGeom prst="rect">
            <a:avLst/>
          </a:prstGeom>
          <a:solidFill>
            <a:schemeClr val="tx1"/>
          </a:solidFill>
        </p:spPr>
        <p:txBody>
          <a:bodyPr wrap="square" lIns="91440" tIns="45720" rIns="91440" bIns="45720">
            <a:spAutoFit/>
          </a:bodyPr>
          <a:lstStyle/>
          <a:p>
            <a:pPr algn="ctr"/>
            <a:r>
              <a:rPr lang="zh-CN" altLang="en-US" sz="4400" b="1" cap="none" spc="0" dirty="0">
                <a:ln w="22225">
                  <a:solidFill>
                    <a:schemeClr val="accent2"/>
                  </a:solidFill>
                  <a:prstDash val="solid"/>
                </a:ln>
                <a:solidFill>
                  <a:srgbClr val="7C08C4"/>
                </a:solidFill>
                <a:effectLst/>
                <a:latin typeface="MS PGothic" panose="020B0600070205080204" pitchFamily="34" charset="-128"/>
                <a:ea typeface="MS PGothic" panose="020B0600070205080204" pitchFamily="34" charset="-128"/>
              </a:rPr>
              <a:t>得救</a:t>
            </a:r>
            <a:endParaRPr lang="en-US" sz="4400" b="1" cap="none" spc="0" dirty="0">
              <a:ln w="22225">
                <a:solidFill>
                  <a:schemeClr val="accent2"/>
                </a:solidFill>
                <a:prstDash val="solid"/>
              </a:ln>
              <a:solidFill>
                <a:srgbClr val="7C08C4"/>
              </a:solidFill>
              <a:effectLst/>
              <a:latin typeface="MS PGothic" panose="020B0600070205080204" pitchFamily="34" charset="-128"/>
              <a:ea typeface="MS PGothic" panose="020B0600070205080204" pitchFamily="34" charset="-128"/>
            </a:endParaRPr>
          </a:p>
        </p:txBody>
      </p:sp>
      <p:sp>
        <p:nvSpPr>
          <p:cNvPr id="21" name="Rectangle 20"/>
          <p:cNvSpPr/>
          <p:nvPr/>
        </p:nvSpPr>
        <p:spPr>
          <a:xfrm>
            <a:off x="15858088" y="2526273"/>
            <a:ext cx="2195335" cy="769441"/>
          </a:xfrm>
          <a:prstGeom prst="rect">
            <a:avLst/>
          </a:prstGeom>
          <a:solidFill>
            <a:schemeClr val="tx1"/>
          </a:solidFill>
        </p:spPr>
        <p:txBody>
          <a:bodyPr wrap="square" lIns="91440" tIns="45720" rIns="91440" bIns="45720">
            <a:spAutoFit/>
          </a:bodyPr>
          <a:lstStyle/>
          <a:p>
            <a:pPr algn="ctr"/>
            <a:r>
              <a:rPr lang="zh-CN" alt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400" b="1" cap="none" spc="0" dirty="0">
              <a:ln w="12700">
                <a:solidFill>
                  <a:schemeClr val="accent3">
                    <a:lumMod val="50000"/>
                  </a:schemeClr>
                </a:solidFill>
                <a:prstDash val="solid"/>
              </a:ln>
              <a:solidFill>
                <a:srgbClr val="055B3E"/>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2" name="Rectangle 21"/>
          <p:cNvSpPr/>
          <p:nvPr/>
        </p:nvSpPr>
        <p:spPr>
          <a:xfrm>
            <a:off x="12930268" y="2890225"/>
            <a:ext cx="1827614" cy="923330"/>
          </a:xfrm>
          <a:prstGeom prst="rect">
            <a:avLst/>
          </a:prstGeom>
          <a:solidFill>
            <a:schemeClr val="tx1"/>
          </a:solidFill>
        </p:spPr>
        <p:txBody>
          <a:bodyPr wrap="square" lIns="91440" tIns="45720" rIns="91440" bIns="45720">
            <a:spAutoFit/>
          </a:bodyPr>
          <a:lstStyle/>
          <a:p>
            <a:pPr algn="ctr"/>
            <a:r>
              <a:rPr lang="zh-CN" alt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5400" b="1" cap="none" spc="0" dirty="0">
              <a:ln w="12700">
                <a:solidFill>
                  <a:schemeClr val="accent3">
                    <a:lumMod val="50000"/>
                  </a:schemeClr>
                </a:solidFill>
                <a:prstDash val="solid"/>
              </a:ln>
              <a:solidFill>
                <a:srgbClr val="7030A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3" name="Rectangle 22"/>
          <p:cNvSpPr/>
          <p:nvPr/>
        </p:nvSpPr>
        <p:spPr>
          <a:xfrm>
            <a:off x="15655945" y="3510242"/>
            <a:ext cx="1812715" cy="791513"/>
          </a:xfrm>
          <a:prstGeom prst="rect">
            <a:avLst/>
          </a:prstGeom>
          <a:solidFill>
            <a:schemeClr val="tx1"/>
          </a:solidFill>
        </p:spPr>
        <p:txBody>
          <a:bodyPr wrap="square" lIns="91440" tIns="45720" rIns="91440" bIns="45720">
            <a:spAutoFit/>
          </a:bodyPr>
          <a:lstStyle/>
          <a:p>
            <a:pPr algn="ctr"/>
            <a:r>
              <a:rPr lang="zh-CN" altLang="en-US" sz="4400" dirty="0">
                <a:ln w="0"/>
                <a:solidFill>
                  <a:schemeClr val="accent1"/>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chemeClr val="accent1"/>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4" name="Rectangle 23"/>
          <p:cNvSpPr/>
          <p:nvPr/>
        </p:nvSpPr>
        <p:spPr>
          <a:xfrm>
            <a:off x="15728970" y="4212120"/>
            <a:ext cx="1919077" cy="830997"/>
          </a:xfrm>
          <a:prstGeom prst="rect">
            <a:avLst/>
          </a:prstGeom>
          <a:solidFill>
            <a:schemeClr val="tx1"/>
          </a:solidFill>
        </p:spPr>
        <p:txBody>
          <a:bodyPr wrap="square" lIns="91440" tIns="45720" rIns="91440" bIns="45720">
            <a:spAutoFit/>
          </a:bodyPr>
          <a:lstStyle/>
          <a:p>
            <a:pPr algn="ctr"/>
            <a:r>
              <a:rPr lang="zh-CN" altLang="en-US" sz="48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800" b="1" cap="none" spc="0" dirty="0">
              <a:ln w="12700">
                <a:solidFill>
                  <a:schemeClr val="accent3">
                    <a:lumMod val="50000"/>
                  </a:schemeClr>
                </a:solidFill>
                <a:prstDash val="solid"/>
              </a:ln>
              <a:solidFill>
                <a:srgbClr val="FFFF0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5" name="Rectangle 24"/>
          <p:cNvSpPr/>
          <p:nvPr/>
        </p:nvSpPr>
        <p:spPr>
          <a:xfrm>
            <a:off x="15120372" y="5185625"/>
            <a:ext cx="3370869" cy="1015663"/>
          </a:xfrm>
          <a:prstGeom prst="rect">
            <a:avLst/>
          </a:prstGeom>
          <a:solidFill>
            <a:schemeClr val="tx1"/>
          </a:solidFill>
        </p:spPr>
        <p:txBody>
          <a:bodyPr wrap="square" lIns="91440" tIns="45720" rIns="91440" bIns="45720">
            <a:spAutoFit/>
          </a:bodyPr>
          <a:lstStyle/>
          <a:p>
            <a:pPr algn="ctr"/>
            <a:r>
              <a:rPr lang="zh-CN" altLang="en-US" sz="6000" b="1" u="sng" dirty="0">
                <a:ln w="0"/>
                <a:solidFill>
                  <a:schemeClr val="bg1">
                    <a:lumMod val="60000"/>
                    <a:lumOff val="40000"/>
                  </a:schemeClr>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6000" b="1" u="sng" dirty="0">
              <a:ln w="0"/>
              <a:solidFill>
                <a:schemeClr val="bg1">
                  <a:lumMod val="60000"/>
                  <a:lumOff val="40000"/>
                </a:schemeClr>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6" name="Rectangle 25"/>
          <p:cNvSpPr/>
          <p:nvPr/>
        </p:nvSpPr>
        <p:spPr>
          <a:xfrm>
            <a:off x="12930268" y="3905998"/>
            <a:ext cx="2587494" cy="1015663"/>
          </a:xfrm>
          <a:prstGeom prst="rect">
            <a:avLst/>
          </a:prstGeom>
          <a:solidFill>
            <a:schemeClr val="tx1"/>
          </a:solidFill>
        </p:spPr>
        <p:txBody>
          <a:bodyPr wrap="square" lIns="91440" tIns="45720" rIns="91440" bIns="45720">
            <a:spAutoFit/>
          </a:bodyPr>
          <a:lstStyle/>
          <a:p>
            <a:pPr algn="ctr"/>
            <a:r>
              <a:rPr lang="zh-CN" altLang="en-US" sz="6000" dirty="0">
                <a:ln w="0"/>
                <a:solidFill>
                  <a:srgbClr val="30EE1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6000" dirty="0">
              <a:ln w="0"/>
              <a:solidFill>
                <a:srgbClr val="30EE1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7" name="Rectangle 26"/>
          <p:cNvSpPr/>
          <p:nvPr/>
        </p:nvSpPr>
        <p:spPr>
          <a:xfrm>
            <a:off x="9772231" y="5072307"/>
            <a:ext cx="1528415" cy="707886"/>
          </a:xfrm>
          <a:prstGeom prst="rect">
            <a:avLst/>
          </a:prstGeom>
          <a:solidFill>
            <a:schemeClr val="tx1"/>
          </a:solidFill>
        </p:spPr>
        <p:txBody>
          <a:bodyPr wrap="square" lIns="91440" tIns="45720" rIns="91440" bIns="45720">
            <a:spAutoFit/>
          </a:bodyPr>
          <a:lstStyle/>
          <a:p>
            <a:pPr algn="ctr"/>
            <a:r>
              <a:rPr lang="zh-CN" altLang="en-US" sz="4000" b="1" cap="none" spc="0" dirty="0">
                <a:ln w="12700">
                  <a:solidFill>
                    <a:schemeClr val="accent3">
                      <a:lumMod val="50000"/>
                    </a:schemeClr>
                  </a:solidFill>
                  <a:prstDash val="solid"/>
                </a:ln>
                <a:solidFill>
                  <a:srgbClr val="92D050"/>
                </a:solidFill>
                <a:effectLst>
                  <a:innerShdw blurRad="177800">
                    <a:schemeClr val="accent3">
                      <a:lumMod val="50000"/>
                    </a:schemeClr>
                  </a:innerShdw>
                </a:effectLst>
                <a:latin typeface="MS PGothic" panose="020B0600070205080204" pitchFamily="34" charset="-128"/>
                <a:ea typeface="MS PGothic" panose="020B0600070205080204" pitchFamily="34" charset="-128"/>
              </a:rPr>
              <a:t>迷失</a:t>
            </a:r>
            <a:endParaRPr lang="en-US" sz="4000" b="1" cap="none" spc="0" dirty="0">
              <a:ln w="12700">
                <a:solidFill>
                  <a:schemeClr val="accent3">
                    <a:lumMod val="50000"/>
                  </a:schemeClr>
                </a:solidFill>
                <a:prstDash val="solid"/>
              </a:ln>
              <a:solidFill>
                <a:srgbClr val="92D050"/>
              </a:solidFill>
              <a:effectLst>
                <a:innerShdw blurRad="177800">
                  <a:schemeClr val="accent3">
                    <a:lumMod val="50000"/>
                  </a:schemeClr>
                </a:innerShdw>
              </a:effectLst>
              <a:latin typeface="MS PGothic" panose="020B0600070205080204" pitchFamily="34" charset="-128"/>
              <a:ea typeface="MS PGothic" panose="020B0600070205080204" pitchFamily="34" charset="-128"/>
            </a:endParaRPr>
          </a:p>
        </p:txBody>
      </p:sp>
      <p:sp>
        <p:nvSpPr>
          <p:cNvPr id="28" name="Rectangle 27"/>
          <p:cNvSpPr/>
          <p:nvPr/>
        </p:nvSpPr>
        <p:spPr>
          <a:xfrm>
            <a:off x="9796641" y="5737000"/>
            <a:ext cx="1832992" cy="791513"/>
          </a:xfrm>
          <a:prstGeom prst="rect">
            <a:avLst/>
          </a:prstGeom>
          <a:solidFill>
            <a:schemeClr val="tx1"/>
          </a:solidFill>
        </p:spPr>
        <p:txBody>
          <a:bodyPr wrap="square" lIns="91440" tIns="45720" rIns="91440" bIns="45720">
            <a:spAutoFit/>
          </a:bodyPr>
          <a:lstStyle/>
          <a:p>
            <a:pPr algn="ctr"/>
            <a:r>
              <a:rPr lang="zh-CN" altLang="en-US" sz="440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rgbClr val="7030A0"/>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
        <p:nvSpPr>
          <p:cNvPr id="29" name="Rectangle 28"/>
          <p:cNvSpPr/>
          <p:nvPr/>
        </p:nvSpPr>
        <p:spPr>
          <a:xfrm>
            <a:off x="12630653" y="5297699"/>
            <a:ext cx="1383692" cy="791513"/>
          </a:xfrm>
          <a:prstGeom prst="rect">
            <a:avLst/>
          </a:prstGeom>
          <a:solidFill>
            <a:schemeClr val="tx1"/>
          </a:solidFill>
        </p:spPr>
        <p:txBody>
          <a:bodyPr wrap="square" lIns="91440" tIns="45720" rIns="91440" bIns="45720">
            <a:spAutoFit/>
          </a:bodyPr>
          <a:lstStyle/>
          <a:p>
            <a:pPr algn="ctr"/>
            <a:r>
              <a:rPr lang="zh-CN" altLang="en-US" sz="4400" dirty="0">
                <a:ln w="0"/>
                <a:solidFill>
                  <a:schemeClr val="accent2"/>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rPr>
              <a:t>得救</a:t>
            </a:r>
            <a:endParaRPr lang="en-US" sz="4400" dirty="0">
              <a:ln w="0"/>
              <a:solidFill>
                <a:schemeClr val="accent2"/>
              </a:solidFill>
              <a:effectLst>
                <a:outerShdw blurRad="38100" dist="25400" dir="5400000" algn="ctr" rotWithShape="0">
                  <a:srgbClr val="6E747A">
                    <a:alpha val="43000"/>
                  </a:srgbClr>
                </a:outerShd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770415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defRPr/>
            </a:pPr>
            <a:r>
              <a:rPr lang="en-US" sz="3600" dirty="0">
                <a:solidFill>
                  <a:schemeClr val="tx2"/>
                </a:solidFill>
                <a:effectLst>
                  <a:outerShdw blurRad="38100" dist="38100" dir="2700000" algn="tl">
                    <a:srgbClr val="000000"/>
                  </a:outerShdw>
                </a:effectLst>
                <a:ea typeface="굴림" charset="0"/>
              </a:rPr>
              <a:t>We are not sealed </a:t>
            </a:r>
            <a:r>
              <a:rPr lang="ru-RU" sz="3600" dirty="0">
                <a:solidFill>
                  <a:schemeClr val="tx2"/>
                </a:solidFill>
                <a:effectLst>
                  <a:outerShdw blurRad="38100" dist="38100" dir="2700000" algn="tl">
                    <a:srgbClr val="000000"/>
                  </a:outerShdw>
                </a:effectLst>
                <a:ea typeface="굴림" charset="0"/>
              </a:rPr>
              <a:t>"</a:t>
            </a:r>
            <a:r>
              <a:rPr lang="en-US" sz="3600" dirty="0">
                <a:solidFill>
                  <a:schemeClr val="tx2"/>
                </a:solidFill>
                <a:effectLst>
                  <a:outerShdw blurRad="38100" dist="38100" dir="2700000" algn="tl">
                    <a:srgbClr val="000000"/>
                  </a:outerShdw>
                </a:effectLst>
                <a:ea typeface="굴림" charset="0"/>
              </a:rPr>
              <a:t>by the Spirit</a:t>
            </a:r>
            <a:r>
              <a:rPr lang="ru-RU" sz="3600" dirty="0">
                <a:solidFill>
                  <a:schemeClr val="tx2"/>
                </a:solidFill>
                <a:effectLst>
                  <a:outerShdw blurRad="38100" dist="38100" dir="2700000" algn="tl">
                    <a:srgbClr val="000000"/>
                  </a:outerShdw>
                </a:effectLst>
                <a:ea typeface="굴림" charset="0"/>
              </a:rPr>
              <a:t>"</a:t>
            </a:r>
            <a:r>
              <a:rPr lang="en-US" sz="3600" dirty="0">
                <a:solidFill>
                  <a:schemeClr val="tx2"/>
                </a:solidFill>
                <a:effectLst>
                  <a:outerShdw blurRad="38100" dist="38100" dir="2700000" algn="tl">
                    <a:srgbClr val="000000"/>
                  </a:outerShdw>
                </a:effectLst>
                <a:ea typeface="굴림" charset="0"/>
              </a:rPr>
              <a:t> but </a:t>
            </a:r>
            <a:r>
              <a:rPr lang="ru-RU" sz="3600" dirty="0">
                <a:solidFill>
                  <a:schemeClr val="tx2"/>
                </a:solidFill>
                <a:effectLst>
                  <a:outerShdw blurRad="38100" dist="38100" dir="2700000" algn="tl">
                    <a:srgbClr val="000000"/>
                  </a:outerShdw>
                </a:effectLst>
                <a:ea typeface="굴림" charset="0"/>
              </a:rPr>
              <a:t>"</a:t>
            </a:r>
            <a:r>
              <a:rPr lang="en-US" sz="3600" dirty="0">
                <a:solidFill>
                  <a:schemeClr val="tx2"/>
                </a:solidFill>
                <a:effectLst>
                  <a:outerShdw blurRad="38100" dist="38100" dir="2700000" algn="tl">
                    <a:srgbClr val="000000"/>
                  </a:outerShdw>
                </a:effectLst>
                <a:ea typeface="굴림" charset="0"/>
              </a:rPr>
              <a:t>with the Spirit</a:t>
            </a:r>
            <a:r>
              <a:rPr lang="ru-RU" sz="3600" dirty="0">
                <a:solidFill>
                  <a:schemeClr val="tx2"/>
                </a:solidFill>
                <a:effectLst>
                  <a:outerShdw blurRad="38100" dist="38100" dir="2700000" algn="tl">
                    <a:srgbClr val="000000"/>
                  </a:outerShdw>
                </a:effectLst>
                <a:ea typeface="굴림" charset="0"/>
              </a:rPr>
              <a:t>"</a:t>
            </a:r>
            <a:endParaRPr lang="en-US" sz="3600" dirty="0">
              <a:solidFill>
                <a:schemeClr val="tx2"/>
              </a:solidFill>
              <a:effectLst>
                <a:outerShdw blurRad="38100" dist="38100" dir="2700000" algn="tl">
                  <a:srgbClr val="000000"/>
                </a:outerShdw>
              </a:effectLst>
              <a:ea typeface="ＭＳ Ｐゴシック" charset="0"/>
            </a:endParaRPr>
          </a:p>
        </p:txBody>
      </p:sp>
      <p:sp>
        <p:nvSpPr>
          <p:cNvPr id="330755" name="Text Box 5"/>
          <p:cNvSpPr txBox="1">
            <a:spLocks noChangeArrowheads="1"/>
          </p:cNvSpPr>
          <p:nvPr/>
        </p:nvSpPr>
        <p:spPr bwMode="auto">
          <a:xfrm>
            <a:off x="398463" y="236538"/>
            <a:ext cx="2698750" cy="646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600" b="1">
                <a:solidFill>
                  <a:srgbClr val="FFFFFF"/>
                </a:solidFill>
                <a:latin typeface="Arial" charset="0"/>
                <a:cs typeface="Arial" charset="0"/>
              </a:rPr>
              <a:t>The Sphere</a:t>
            </a: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defTabSz="914400" eaLnBrk="0" fontAlgn="base" hangingPunct="0">
              <a:spcBef>
                <a:spcPct val="20000"/>
              </a:spcBef>
              <a:spcAft>
                <a:spcPct val="0"/>
              </a:spcAft>
              <a:buClr>
                <a:srgbClr val="00CCCC"/>
              </a:buClr>
              <a:buFontTx/>
              <a:buChar char="•"/>
              <a:defRPr/>
            </a:pPr>
            <a:r>
              <a:rPr lang="ru-RU" altLang="ko-KR" sz="3200" b="1" dirty="0">
                <a:solidFill>
                  <a:srgbClr val="FFFFFF"/>
                </a:solidFill>
                <a:effectLst>
                  <a:outerShdw blurRad="38100" dist="38100" dir="2700000" algn="tl">
                    <a:srgbClr val="000000"/>
                  </a:outerShdw>
                </a:effectLst>
                <a:latin typeface="Arial"/>
                <a:ea typeface="굴림" charset="0"/>
                <a:cs typeface="Arial"/>
              </a:rPr>
              <a:t>"</a:t>
            </a:r>
            <a:r>
              <a:rPr lang="en-US" altLang="ko-KR" sz="3200" b="1" dirty="0">
                <a:solidFill>
                  <a:srgbClr val="FFFFFF"/>
                </a:solidFill>
                <a:effectLst>
                  <a:outerShdw blurRad="38100" dist="38100" dir="2700000" algn="tl">
                    <a:srgbClr val="000000"/>
                  </a:outerShdw>
                </a:effectLst>
                <a:latin typeface="Arial"/>
                <a:ea typeface="굴림" charset="0"/>
                <a:cs typeface="Arial"/>
              </a:rPr>
              <a:t>And you also were included in Christ when you heard the word of truth, the gospel of your salvation. Having believed, </a:t>
            </a:r>
            <a:r>
              <a:rPr lang="en-US" altLang="ko-KR" sz="3200" b="1" dirty="0">
                <a:solidFill>
                  <a:srgbClr val="FFFF66"/>
                </a:solidFill>
                <a:effectLst>
                  <a:outerShdw blurRad="38100" dist="38100" dir="2700000" algn="tl">
                    <a:srgbClr val="000000"/>
                  </a:outerShdw>
                </a:effectLst>
                <a:latin typeface="Arial"/>
                <a:ea typeface="굴림" charset="0"/>
                <a:cs typeface="Arial"/>
              </a:rPr>
              <a:t>you were marked in Him with a seal, the promised Holy Spirit.</a:t>
            </a:r>
            <a:r>
              <a:rPr lang="ru-RU" altLang="ko-KR" sz="3200" b="1" dirty="0">
                <a:solidFill>
                  <a:srgbClr val="FFFF66"/>
                </a:solidFill>
                <a:effectLst>
                  <a:outerShdw blurRad="38100" dist="38100" dir="2700000" algn="tl">
                    <a:srgbClr val="000000"/>
                  </a:outerShdw>
                </a:effectLst>
                <a:latin typeface="Arial"/>
                <a:ea typeface="굴림" charset="0"/>
                <a:cs typeface="Arial"/>
              </a:rPr>
              <a:t>"</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55650" y="2703513"/>
            <a:ext cx="3221038" cy="762000"/>
          </a:xfrm>
        </p:spPr>
        <p:txBody>
          <a:bodyPr anchor="t"/>
          <a:lstStyle/>
          <a:p>
            <a:pPr>
              <a:spcBef>
                <a:spcPct val="20000"/>
              </a:spcBef>
              <a:buClr>
                <a:schemeClr val="hlink"/>
              </a:buClr>
              <a:defRPr/>
            </a:pPr>
            <a:r>
              <a:rPr lang="en-US" altLang="ko-KR" sz="4000" dirty="0">
                <a:solidFill>
                  <a:srgbClr val="FD1E07"/>
                </a:solidFill>
                <a:ea typeface="굴림" charset="0"/>
              </a:rPr>
              <a:t>Eph. 1:13b</a:t>
            </a:r>
            <a:endParaRPr lang="en-US" sz="4000" dirty="0">
              <a:solidFill>
                <a:srgbClr val="FD1E07"/>
              </a:solidFill>
              <a:ea typeface="굴림" charset="0"/>
            </a:endParaRPr>
          </a:p>
        </p:txBody>
      </p:sp>
      <p:sp>
        <p:nvSpPr>
          <p:cNvPr id="33075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B</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23741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en-US" sz="8800" b="1" dirty="0"/>
              <a:t>Eternal Security</a:t>
            </a: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385789732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2286000"/>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6" name="Rectangle 4"/>
          <p:cNvSpPr>
            <a:spLocks noGrp="1" noChangeArrowheads="1"/>
          </p:cNvSpPr>
          <p:nvPr>
            <p:ph type="body" sz="half" idx="2"/>
          </p:nvPr>
        </p:nvSpPr>
        <p:spPr>
          <a:xfrm>
            <a:off x="4800600" y="1473200"/>
            <a:ext cx="3732213" cy="3035300"/>
          </a:xfrm>
        </p:spPr>
        <p:txBody>
          <a:bodyPr/>
          <a:lstStyle/>
          <a:p>
            <a:pPr>
              <a:defRPr/>
            </a:pPr>
            <a:r>
              <a:rPr lang="en-US" altLang="ko-KR" sz="3600" dirty="0">
                <a:solidFill>
                  <a:schemeClr val="tx2"/>
                </a:solidFill>
                <a:effectLst>
                  <a:outerShdw blurRad="38100" dist="38100" dir="2700000" algn="tl">
                    <a:srgbClr val="000000"/>
                  </a:outerShdw>
                </a:effectLst>
                <a:ea typeface="굴림" charset="0"/>
              </a:rPr>
              <a:t>Our sealing with the Spirit will last until our day of redemption.</a:t>
            </a:r>
            <a:r>
              <a:rPr lang="en-US" altLang="ko-KR" dirty="0">
                <a:effectLst>
                  <a:outerShdw blurRad="38100" dist="38100" dir="2700000" algn="tl">
                    <a:srgbClr val="000000"/>
                  </a:outerShdw>
                </a:effectLst>
                <a:ea typeface="굴림" charset="0"/>
              </a:rPr>
              <a:t> </a:t>
            </a:r>
            <a:endParaRPr lang="en-US" dirty="0">
              <a:effectLst>
                <a:outerShdw blurRad="38100" dist="38100" dir="2700000" algn="tl">
                  <a:srgbClr val="000000"/>
                </a:outerShdw>
              </a:effectLst>
              <a:ea typeface="ＭＳ Ｐゴシック" charset="0"/>
            </a:endParaRPr>
          </a:p>
        </p:txBody>
      </p:sp>
      <p:sp>
        <p:nvSpPr>
          <p:cNvPr id="338947" name="Text Box 5"/>
          <p:cNvSpPr txBox="1">
            <a:spLocks noChangeArrowheads="1"/>
          </p:cNvSpPr>
          <p:nvPr/>
        </p:nvSpPr>
        <p:spPr bwMode="auto">
          <a:xfrm>
            <a:off x="398463" y="657225"/>
            <a:ext cx="5699125" cy="646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600" b="1">
                <a:solidFill>
                  <a:srgbClr val="FFFFFF"/>
                </a:solidFill>
                <a:latin typeface="Arial" charset="0"/>
                <a:cs typeface="Arial" charset="0"/>
              </a:rPr>
              <a:t>The Extent of the Sealing</a:t>
            </a:r>
          </a:p>
        </p:txBody>
      </p:sp>
      <p:sp>
        <p:nvSpPr>
          <p:cNvPr id="284678" name="Rectangle 6"/>
          <p:cNvSpPr>
            <a:spLocks noChangeArrowheads="1"/>
          </p:cNvSpPr>
          <p:nvPr/>
        </p:nvSpPr>
        <p:spPr bwMode="auto">
          <a:xfrm>
            <a:off x="152400" y="4953000"/>
            <a:ext cx="7467600" cy="1524000"/>
          </a:xfrm>
          <a:prstGeom prst="rect">
            <a:avLst/>
          </a:prstGeom>
          <a:noFill/>
          <a:ln w="9525">
            <a:noFill/>
            <a:miter lim="800000"/>
            <a:headEnd/>
            <a:tailEnd/>
          </a:ln>
          <a:effectLst/>
        </p:spPr>
        <p:txBody>
          <a:bodyPr lIns="92075" tIns="46038" rIns="92075" bIns="46038"/>
          <a:lstStyle/>
          <a:p>
            <a:pPr marL="342900" indent="-342900" defTabSz="914400" eaLnBrk="0" fontAlgn="base" hangingPunct="0">
              <a:spcBef>
                <a:spcPct val="20000"/>
              </a:spcBef>
              <a:spcAft>
                <a:spcPct val="0"/>
              </a:spcAft>
              <a:buClr>
                <a:srgbClr val="00CCCC"/>
              </a:buClr>
              <a:buFontTx/>
              <a:buChar char="•"/>
              <a:defRPr/>
            </a:pPr>
            <a:r>
              <a:rPr lang="ru-RU" altLang="ko-KR" sz="3200" b="1" dirty="0">
                <a:solidFill>
                  <a:srgbClr val="FFFF66"/>
                </a:solidFill>
                <a:effectLst>
                  <a:outerShdw blurRad="38100" dist="38100" dir="2700000" algn="tl">
                    <a:srgbClr val="000000"/>
                  </a:outerShdw>
                </a:effectLst>
                <a:latin typeface="Arial"/>
                <a:ea typeface="굴림" charset="0"/>
                <a:cs typeface="Arial"/>
              </a:rPr>
              <a:t>"</a:t>
            </a:r>
            <a:r>
              <a:rPr lang="en-US" altLang="ko-KR" sz="3200" b="1" dirty="0">
                <a:solidFill>
                  <a:srgbClr val="FFFF66"/>
                </a:solidFill>
                <a:effectLst>
                  <a:outerShdw blurRad="38100" dist="38100" dir="2700000" algn="tl">
                    <a:srgbClr val="000000"/>
                  </a:outerShdw>
                </a:effectLst>
                <a:latin typeface="Arial"/>
                <a:ea typeface="굴림" charset="0"/>
                <a:cs typeface="Arial"/>
              </a:rPr>
              <a:t>And do not grieve the Holy Spirit of God, with whom you were sealed for the day of redemption.</a:t>
            </a:r>
            <a:r>
              <a:rPr lang="ru-RU" altLang="ko-KR" sz="3200" b="1" dirty="0">
                <a:solidFill>
                  <a:srgbClr val="FFFF66"/>
                </a:solidFill>
                <a:effectLst>
                  <a:outerShdw blurRad="38100" dist="38100" dir="2700000" algn="tl">
                    <a:srgbClr val="000000"/>
                  </a:outerShdw>
                </a:effectLst>
                <a:latin typeface="Arial"/>
                <a:ea typeface="굴림" charset="0"/>
                <a:cs typeface="Arial"/>
              </a:rPr>
              <a:t>"</a:t>
            </a:r>
            <a:r>
              <a:rPr lang="en-US" altLang="ko-KR" sz="3200" b="1" dirty="0">
                <a:solidFill>
                  <a:srgbClr val="FFFF66"/>
                </a:solidFill>
                <a:effectLst>
                  <a:outerShdw blurRad="38100" dist="38100" dir="2700000" algn="tl">
                    <a:srgbClr val="000000"/>
                  </a:outerShdw>
                </a:effectLst>
                <a:latin typeface="Arial"/>
                <a:ea typeface="굴림" charset="0"/>
                <a:cs typeface="Arial"/>
              </a:rPr>
              <a:t> </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4679" name="Rectangle 7"/>
          <p:cNvSpPr>
            <a:spLocks noGrp="1" noChangeArrowheads="1"/>
          </p:cNvSpPr>
          <p:nvPr>
            <p:ph type="title"/>
          </p:nvPr>
        </p:nvSpPr>
        <p:spPr>
          <a:xfrm>
            <a:off x="1066800" y="3124200"/>
            <a:ext cx="2819400" cy="762000"/>
          </a:xfrm>
        </p:spPr>
        <p:txBody>
          <a:bodyPr anchor="t"/>
          <a:lstStyle/>
          <a:p>
            <a:pPr>
              <a:spcBef>
                <a:spcPct val="20000"/>
              </a:spcBef>
              <a:buClr>
                <a:schemeClr val="hlink"/>
              </a:buClr>
              <a:defRPr/>
            </a:pPr>
            <a:r>
              <a:rPr lang="en-US" altLang="ko-KR" sz="4000" dirty="0">
                <a:solidFill>
                  <a:srgbClr val="FD1E07"/>
                </a:solidFill>
                <a:ea typeface="굴림" charset="0"/>
              </a:rPr>
              <a:t>Eph. 4:30</a:t>
            </a:r>
            <a:endParaRPr lang="en-US" sz="4000" dirty="0">
              <a:solidFill>
                <a:srgbClr val="FD1E07"/>
              </a:solidFill>
              <a:ea typeface="굴림" charset="0"/>
            </a:endParaRPr>
          </a:p>
        </p:txBody>
      </p:sp>
      <p:sp>
        <p:nvSpPr>
          <p:cNvPr id="338950"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C3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291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 calcmode="lin" valueType="num">
                                      <p:cBhvr>
                                        <p:cTn id="7" dur="500" fill="hold"/>
                                        <p:tgtEl>
                                          <p:spTgt spid="2846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467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46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4678"/>
                                        </p:tgtEl>
                                        <p:attrNameLst>
                                          <p:attrName>style.visibility</p:attrName>
                                        </p:attrNameLst>
                                      </p:cBhvr>
                                      <p:to>
                                        <p:strVal val="visible"/>
                                      </p:to>
                                    </p:set>
                                    <p:anim calcmode="discrete" valueType="clr">
                                      <p:cBhvr override="childStyle">
                                        <p:cTn id="14" dur="80"/>
                                        <p:tgtEl>
                                          <p:spTgt spid="28467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4678"/>
                                        </p:tgtEl>
                                        <p:attrNameLst>
                                          <p:attrName>fillcolor</p:attrName>
                                        </p:attrNameLst>
                                      </p:cBhvr>
                                      <p:tavLst>
                                        <p:tav tm="0">
                                          <p:val>
                                            <p:clrVal>
                                              <a:schemeClr val="accent2"/>
                                            </p:clrVal>
                                          </p:val>
                                        </p:tav>
                                        <p:tav tm="50000">
                                          <p:val>
                                            <p:clrVal>
                                              <a:schemeClr val="hlink"/>
                                            </p:clrVal>
                                          </p:val>
                                        </p:tav>
                                      </p:tavLst>
                                    </p:anim>
                                    <p:set>
                                      <p:cBhvr>
                                        <p:cTn id="16" dur="80"/>
                                        <p:tgtEl>
                                          <p:spTgt spid="2846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uild="p"/>
      <p:bldP spid="28467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RELI00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defRPr/>
            </a:pPr>
            <a:r>
              <a:rPr lang="en-US" altLang="ko-KR" sz="3600" dirty="0">
                <a:solidFill>
                  <a:schemeClr val="tx2"/>
                </a:solidFill>
                <a:effectLst>
                  <a:outerShdw blurRad="38100" dist="38100" dir="2700000" algn="tl">
                    <a:srgbClr val="000000"/>
                  </a:outerShdw>
                </a:effectLst>
                <a:ea typeface="굴림" charset="0"/>
              </a:rPr>
              <a:t>We were sealed with the Spirit </a:t>
            </a:r>
            <a:r>
              <a:rPr lang="en-US" altLang="ko-KR" sz="3600" dirty="0">
                <a:solidFill>
                  <a:srgbClr val="FFFFFF"/>
                </a:solidFill>
                <a:effectLst>
                  <a:outerShdw blurRad="38100" dist="38100" dir="2700000" algn="tl">
                    <a:srgbClr val="000000"/>
                  </a:outerShdw>
                </a:effectLst>
                <a:ea typeface="굴림" charset="0"/>
              </a:rPr>
              <a:t>when we believed</a:t>
            </a:r>
            <a:r>
              <a:rPr lang="en-US" altLang="ko-KR" sz="3600" dirty="0">
                <a:solidFill>
                  <a:schemeClr val="tx2"/>
                </a:solidFill>
                <a:effectLst>
                  <a:outerShdw blurRad="38100" dist="38100" dir="2700000" algn="tl">
                    <a:srgbClr val="000000"/>
                  </a:outerShdw>
                </a:effectLst>
                <a:ea typeface="굴림" charset="0"/>
              </a:rPr>
              <a:t>. </a:t>
            </a:r>
            <a:endParaRPr lang="en-US" sz="3600" dirty="0">
              <a:solidFill>
                <a:schemeClr val="tx2"/>
              </a:solidFill>
              <a:effectLst>
                <a:outerShdw blurRad="38100" dist="38100" dir="2700000" algn="tl">
                  <a:srgbClr val="000000"/>
                </a:outerShdw>
              </a:effectLst>
              <a:ea typeface="ＭＳ Ｐゴシック" charset="0"/>
            </a:endParaRPr>
          </a:p>
        </p:txBody>
      </p:sp>
      <p:sp>
        <p:nvSpPr>
          <p:cNvPr id="336899" name="Text Box 5"/>
          <p:cNvSpPr txBox="1">
            <a:spLocks noChangeArrowheads="1"/>
          </p:cNvSpPr>
          <p:nvPr/>
        </p:nvSpPr>
        <p:spPr bwMode="auto">
          <a:xfrm>
            <a:off x="398463" y="236538"/>
            <a:ext cx="4537075" cy="646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3600" b="1">
                <a:solidFill>
                  <a:srgbClr val="FFFFFF"/>
                </a:solidFill>
                <a:latin typeface="Arial" charset="0"/>
                <a:cs typeface="Arial" charset="0"/>
              </a:rPr>
              <a:t>The Time of Sealing</a:t>
            </a: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defTabSz="914400" eaLnBrk="0" fontAlgn="base" hangingPunct="0">
              <a:spcBef>
                <a:spcPct val="20000"/>
              </a:spcBef>
              <a:spcAft>
                <a:spcPct val="0"/>
              </a:spcAft>
              <a:buClr>
                <a:srgbClr val="00CCCC"/>
              </a:buClr>
              <a:buFontTx/>
              <a:buChar char="•"/>
              <a:defRPr/>
            </a:pPr>
            <a:r>
              <a:rPr lang="ru-RU" altLang="ko-KR" sz="3200" b="1" dirty="0">
                <a:solidFill>
                  <a:srgbClr val="FFFF66"/>
                </a:solidFill>
                <a:effectLst>
                  <a:outerShdw blurRad="38100" dist="38100" dir="2700000" algn="tl">
                    <a:srgbClr val="000000"/>
                  </a:outerShdw>
                </a:effectLst>
                <a:latin typeface="Arial"/>
                <a:ea typeface="굴림" charset="0"/>
                <a:cs typeface="Arial"/>
              </a:rPr>
              <a:t>"</a:t>
            </a:r>
            <a:r>
              <a:rPr lang="en-US" altLang="ko-KR" sz="3200" b="1" dirty="0">
                <a:solidFill>
                  <a:srgbClr val="FFFF66"/>
                </a:solidFill>
                <a:effectLst>
                  <a:outerShdw blurRad="38100" dist="38100" dir="2700000" algn="tl">
                    <a:srgbClr val="000000"/>
                  </a:outerShdw>
                </a:effectLst>
                <a:latin typeface="Arial"/>
                <a:ea typeface="굴림" charset="0"/>
                <a:cs typeface="Arial"/>
              </a:rPr>
              <a:t>And you also were included in Christ when you heard the word of truth, the gospel of your salvation. </a:t>
            </a:r>
            <a:r>
              <a:rPr lang="en-US" altLang="ko-KR" sz="3200" b="1" dirty="0">
                <a:solidFill>
                  <a:srgbClr val="FFFFFF"/>
                </a:solidFill>
                <a:effectLst>
                  <a:outerShdw blurRad="38100" dist="38100" dir="2700000" algn="tl">
                    <a:srgbClr val="000000"/>
                  </a:outerShdw>
                </a:effectLst>
                <a:latin typeface="Arial"/>
                <a:ea typeface="굴림" charset="0"/>
                <a:cs typeface="Arial"/>
              </a:rPr>
              <a:t>Having believed, you were marked in Him with a seal, the promised Holy Spirit</a:t>
            </a:r>
            <a:r>
              <a:rPr lang="en-US" altLang="ko-KR" sz="3200" b="1" dirty="0">
                <a:solidFill>
                  <a:srgbClr val="FFFF66"/>
                </a:solidFill>
                <a:effectLst>
                  <a:outerShdw blurRad="38100" dist="38100" dir="2700000" algn="tl">
                    <a:srgbClr val="000000"/>
                  </a:outerShdw>
                </a:effectLst>
                <a:latin typeface="Arial"/>
                <a:ea typeface="굴림" charset="0"/>
                <a:cs typeface="Arial"/>
              </a:rPr>
              <a:t>.</a:t>
            </a:r>
            <a:r>
              <a:rPr lang="ru-RU" altLang="ko-KR" sz="3200" b="1" dirty="0">
                <a:solidFill>
                  <a:srgbClr val="FFFF66"/>
                </a:solidFill>
                <a:effectLst>
                  <a:outerShdw blurRad="38100" dist="38100" dir="2700000" algn="tl">
                    <a:srgbClr val="000000"/>
                  </a:outerShdw>
                </a:effectLst>
                <a:latin typeface="Arial"/>
                <a:ea typeface="굴림" charset="0"/>
                <a:cs typeface="Arial"/>
              </a:rPr>
              <a:t>"</a:t>
            </a:r>
            <a:endParaRPr lang="en-US" sz="3200" b="1" dirty="0">
              <a:solidFill>
                <a:srgbClr val="FFFF66"/>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01675" y="2703513"/>
            <a:ext cx="3222625" cy="762000"/>
          </a:xfrm>
        </p:spPr>
        <p:txBody>
          <a:bodyPr anchor="t"/>
          <a:lstStyle/>
          <a:p>
            <a:pPr>
              <a:spcBef>
                <a:spcPct val="20000"/>
              </a:spcBef>
              <a:buClr>
                <a:schemeClr val="hlink"/>
              </a:buClr>
              <a:defRPr/>
            </a:pPr>
            <a:r>
              <a:rPr lang="en-US" altLang="ko-KR" sz="4000" dirty="0">
                <a:solidFill>
                  <a:srgbClr val="FD1E07"/>
                </a:solidFill>
                <a:ea typeface="굴림" charset="0"/>
              </a:rPr>
              <a:t>Eph. 1:13a</a:t>
            </a:r>
            <a:endParaRPr lang="en-US" sz="4000" dirty="0">
              <a:solidFill>
                <a:srgbClr val="FD1E07"/>
              </a:solidFill>
              <a:ea typeface="굴림" charset="0"/>
            </a:endParaRPr>
          </a:p>
        </p:txBody>
      </p:sp>
      <p:sp>
        <p:nvSpPr>
          <p:cNvPr id="336902"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D</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42116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0" y="857250"/>
            <a:ext cx="8113713" cy="647700"/>
          </a:xfrm>
          <a:solidFill>
            <a:srgbClr val="000000"/>
          </a:solidFill>
        </p:spPr>
        <p:txBody>
          <a:bodyPr wrap="none">
            <a:spAutoFit/>
          </a:bodyPr>
          <a:lstStyle/>
          <a:p>
            <a:pPr algn="l">
              <a:defRPr/>
            </a:pPr>
            <a:r>
              <a:rPr lang="en-US" sz="3600" kern="1200" dirty="0">
                <a:solidFill>
                  <a:schemeClr val="tx1"/>
                </a:solidFill>
                <a:ea typeface="+mn-ea"/>
              </a:rPr>
              <a:t>The Spirit Guarantees Full Salvation</a:t>
            </a:r>
          </a:p>
        </p:txBody>
      </p:sp>
      <p:sp>
        <p:nvSpPr>
          <p:cNvPr id="292866" name="Rectangle 3"/>
          <p:cNvSpPr>
            <a:spLocks noGrp="1" noChangeArrowheads="1"/>
          </p:cNvSpPr>
          <p:nvPr>
            <p:ph type="body" idx="1"/>
          </p:nvPr>
        </p:nvSpPr>
        <p:spPr>
          <a:xfrm>
            <a:off x="2627313" y="1989138"/>
            <a:ext cx="6408737" cy="4114800"/>
          </a:xfrm>
          <a:ln>
            <a:miter lim="800000"/>
            <a:headEnd/>
            <a:tailEnd/>
          </a:ln>
        </p:spPr>
        <p:txBody>
          <a:bodyPr/>
          <a:lstStyle/>
          <a:p>
            <a:pPr>
              <a:defRPr/>
            </a:pPr>
            <a:r>
              <a:rPr lang="en-US" kern="1200" dirty="0">
                <a:effectLst>
                  <a:outerShdw blurRad="38100" dist="38100" dir="2700000" algn="tl">
                    <a:srgbClr val="000000"/>
                  </a:outerShdw>
                </a:effectLst>
                <a:ea typeface="굴림" charset="0"/>
              </a:rPr>
              <a:t>Who also sealed us and gave us the Spirit in our hearts as a </a:t>
            </a:r>
            <a:r>
              <a:rPr lang="en-US" kern="1200" dirty="0">
                <a:solidFill>
                  <a:schemeClr val="tx2"/>
                </a:solidFill>
                <a:effectLst>
                  <a:outerShdw blurRad="38100" dist="38100" dir="2700000" algn="tl">
                    <a:srgbClr val="000000"/>
                  </a:outerShdw>
                </a:effectLst>
                <a:ea typeface="굴림" charset="0"/>
              </a:rPr>
              <a:t>pledge</a:t>
            </a:r>
            <a:r>
              <a:rPr lang="en-US" kern="1200" dirty="0">
                <a:effectLst>
                  <a:outerShdw blurRad="38100" dist="38100" dir="2700000" algn="tl">
                    <a:srgbClr val="000000"/>
                  </a:outerShdw>
                </a:effectLst>
                <a:ea typeface="굴림" charset="0"/>
              </a:rPr>
              <a:t> (2 Cor. 1:22 </a:t>
            </a:r>
            <a:r>
              <a:rPr lang="en-US" sz="2800" kern="1200" dirty="0">
                <a:effectLst>
                  <a:outerShdw blurRad="38100" dist="38100" dir="2700000" algn="tl">
                    <a:srgbClr val="000000"/>
                  </a:outerShdw>
                </a:effectLst>
                <a:ea typeface="굴림" charset="0"/>
              </a:rPr>
              <a:t>NASB</a:t>
            </a:r>
            <a:r>
              <a:rPr lang="en-US" kern="1200" dirty="0">
                <a:effectLst>
                  <a:outerShdw blurRad="38100" dist="38100" dir="2700000" algn="tl">
                    <a:srgbClr val="000000"/>
                  </a:outerShdw>
                </a:effectLst>
                <a:ea typeface="굴림" charset="0"/>
              </a:rPr>
              <a:t>)</a:t>
            </a:r>
          </a:p>
          <a:p>
            <a:pPr>
              <a:defRPr/>
            </a:pPr>
            <a:endParaRPr lang="en-US" kern="1200" dirty="0">
              <a:effectLst>
                <a:outerShdw blurRad="38100" dist="38100" dir="2700000" algn="tl">
                  <a:srgbClr val="000000"/>
                </a:outerShdw>
              </a:effectLst>
              <a:ea typeface="굴림" charset="0"/>
            </a:endParaRPr>
          </a:p>
          <a:p>
            <a:pPr>
              <a:defRPr/>
            </a:pPr>
            <a:r>
              <a:rPr lang="en-US" kern="1200" dirty="0">
                <a:effectLst>
                  <a:outerShdw blurRad="38100" dist="38100" dir="2700000" algn="tl">
                    <a:srgbClr val="000000"/>
                  </a:outerShdw>
                </a:effectLst>
                <a:ea typeface="굴림" charset="0"/>
              </a:rPr>
              <a:t>Now He who prepared us for this very purpose is God, who gave to us the Spirit as a </a:t>
            </a:r>
            <a:r>
              <a:rPr lang="en-US" kern="1200" dirty="0">
                <a:solidFill>
                  <a:srgbClr val="FFFF66"/>
                </a:solidFill>
                <a:effectLst>
                  <a:outerShdw blurRad="38100" dist="38100" dir="2700000" algn="tl">
                    <a:srgbClr val="000000"/>
                  </a:outerShdw>
                </a:effectLst>
                <a:ea typeface="굴림" charset="0"/>
              </a:rPr>
              <a:t>pledge</a:t>
            </a:r>
            <a:r>
              <a:rPr lang="en-US" kern="1200" dirty="0">
                <a:effectLst>
                  <a:outerShdw blurRad="38100" dist="38100" dir="2700000" algn="tl">
                    <a:srgbClr val="000000"/>
                  </a:outerShdw>
                </a:effectLst>
                <a:ea typeface="굴림" charset="0"/>
              </a:rPr>
              <a:t> (2 Cor. 5:5 </a:t>
            </a:r>
            <a:r>
              <a:rPr lang="en-US" sz="2800" kern="1200" dirty="0">
                <a:effectLst>
                  <a:outerShdw blurRad="38100" dist="38100" dir="2700000" algn="tl">
                    <a:srgbClr val="000000"/>
                  </a:outerShdw>
                </a:effectLst>
                <a:ea typeface="굴림" charset="0"/>
              </a:rPr>
              <a:t>NASB</a:t>
            </a:r>
            <a:r>
              <a:rPr lang="en-US" kern="1200" dirty="0">
                <a:effectLst>
                  <a:outerShdw blurRad="38100" dist="38100" dir="2700000" algn="tl">
                    <a:srgbClr val="000000"/>
                  </a:outerShdw>
                </a:effectLst>
                <a:ea typeface="굴림" charset="0"/>
              </a:rPr>
              <a:t>)</a:t>
            </a:r>
          </a:p>
        </p:txBody>
      </p:sp>
      <p:sp>
        <p:nvSpPr>
          <p:cNvPr id="332803"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E1</a:t>
            </a:r>
            <a:endParaRPr lang="en-US" dirty="0">
              <a:solidFill>
                <a:srgbClr val="FFFFFF"/>
              </a:solidFill>
              <a:latin typeface="Arial" charset="0"/>
              <a:cs typeface="Arial" charset="0"/>
            </a:endParaRPr>
          </a:p>
        </p:txBody>
      </p:sp>
      <p:pic>
        <p:nvPicPr>
          <p:cNvPr id="332804" name="Picture 2" descr="eternal security Padlock[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852738"/>
            <a:ext cx="2595563"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991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eaLnBrk="1" hangingPunct="1">
              <a:defRPr/>
            </a:pPr>
            <a:r>
              <a:rPr lang="en-US" b="0" dirty="0">
                <a:latin typeface="Futura" charset="0"/>
                <a:ea typeface="ＭＳ Ｐゴシック" charset="0"/>
                <a:cs typeface="ＭＳ Ｐゴシック" charset="0"/>
              </a:rPr>
              <a:t>Pledge</a:t>
            </a:r>
            <a:r>
              <a:rPr lang="en-US" dirty="0">
                <a:latin typeface="Futura" charset="0"/>
                <a:ea typeface="ＭＳ Ｐゴシック" charset="0"/>
                <a:cs typeface="ＭＳ Ｐゴシック" charset="0"/>
              </a:rPr>
              <a:t> – </a:t>
            </a:r>
            <a:r>
              <a:rPr lang="en-US" sz="6000" dirty="0" err="1">
                <a:solidFill>
                  <a:schemeClr val="tx1"/>
                </a:solidFill>
                <a:latin typeface="Bwgrki"/>
                <a:ea typeface="ＭＳ Ｐゴシック" charset="0"/>
                <a:cs typeface="Bwgrki"/>
                <a:sym typeface="Symbol" charset="0"/>
              </a:rPr>
              <a:t>avrrabw</a:t>
            </a:r>
            <a:r>
              <a:rPr lang="en-US" sz="6000" dirty="0">
                <a:solidFill>
                  <a:schemeClr val="tx1"/>
                </a:solidFill>
                <a:latin typeface="Bwgrki"/>
                <a:ea typeface="ＭＳ Ｐゴシック" charset="0"/>
                <a:cs typeface="Bwgrki"/>
                <a:sym typeface="Symbol" charset="0"/>
              </a:rPr>
              <a:t>/n</a:t>
            </a:r>
            <a:endParaRPr lang="en-US" dirty="0">
              <a:solidFill>
                <a:schemeClr val="tx1"/>
              </a:solidFill>
              <a:latin typeface="Bwgrki"/>
              <a:ea typeface="ＭＳ Ｐゴシック" charset="0"/>
              <a:cs typeface="Bwgrki"/>
              <a:sym typeface="Symbol" charset="0"/>
            </a:endParaRPr>
          </a:p>
        </p:txBody>
      </p:sp>
      <p:sp>
        <p:nvSpPr>
          <p:cNvPr id="294914" name="Rectangle 3"/>
          <p:cNvSpPr>
            <a:spLocks noGrp="1" noChangeArrowheads="1"/>
          </p:cNvSpPr>
          <p:nvPr>
            <p:ph type="body" idx="1"/>
          </p:nvPr>
        </p:nvSpPr>
        <p:spPr>
          <a:xfrm>
            <a:off x="290513" y="2338388"/>
            <a:ext cx="5073650" cy="4114800"/>
          </a:xfrm>
          <a:ln>
            <a:miter lim="800000"/>
            <a:headEnd/>
            <a:tailEnd/>
          </a:ln>
        </p:spPr>
        <p:txBody>
          <a:bodyPr/>
          <a:lstStyle/>
          <a:p>
            <a:pPr>
              <a:defRPr/>
            </a:pPr>
            <a:r>
              <a:rPr lang="en-US" kern="1200" dirty="0">
                <a:effectLst>
                  <a:outerShdw blurRad="38100" dist="38100" dir="2700000" algn="tl">
                    <a:srgbClr val="000000"/>
                  </a:outerShdw>
                </a:effectLst>
                <a:ea typeface="굴림" charset="0"/>
              </a:rPr>
              <a:t>Down payment</a:t>
            </a:r>
          </a:p>
          <a:p>
            <a:pPr>
              <a:defRPr/>
            </a:pPr>
            <a:r>
              <a:rPr lang="en-US" kern="1200" dirty="0">
                <a:effectLst>
                  <a:outerShdw blurRad="38100" dist="38100" dir="2700000" algn="tl">
                    <a:srgbClr val="000000"/>
                  </a:outerShdw>
                </a:effectLst>
                <a:ea typeface="굴림" charset="0"/>
              </a:rPr>
              <a:t>First installment </a:t>
            </a:r>
          </a:p>
          <a:p>
            <a:pPr>
              <a:defRPr/>
            </a:pPr>
            <a:r>
              <a:rPr lang="en-US" kern="1200" dirty="0">
                <a:effectLst>
                  <a:outerShdw blurRad="38100" dist="38100" dir="2700000" algn="tl">
                    <a:srgbClr val="000000"/>
                  </a:outerShdw>
                </a:effectLst>
                <a:ea typeface="굴림" charset="0"/>
              </a:rPr>
              <a:t>Pledge</a:t>
            </a:r>
          </a:p>
          <a:p>
            <a:pPr>
              <a:defRPr/>
            </a:pPr>
            <a:r>
              <a:rPr lang="en-US" kern="1200" dirty="0">
                <a:effectLst>
                  <a:outerShdw blurRad="38100" dist="38100" dir="2700000" algn="tl">
                    <a:srgbClr val="000000"/>
                  </a:outerShdw>
                </a:effectLst>
                <a:ea typeface="굴림" charset="0"/>
              </a:rPr>
              <a:t>Figuratively in the NT, of the gift of the Holy Spirit to believers</a:t>
            </a:r>
          </a:p>
          <a:p>
            <a:pPr marL="0" indent="0" algn="r">
              <a:buFontTx/>
              <a:buNone/>
              <a:defRPr/>
            </a:pPr>
            <a:r>
              <a:rPr lang="en-US" kern="1200" dirty="0">
                <a:effectLst>
                  <a:outerShdw blurRad="38100" dist="38100" dir="2700000" algn="tl">
                    <a:srgbClr val="000000"/>
                  </a:outerShdw>
                </a:effectLst>
                <a:ea typeface="굴림" charset="0"/>
              </a:rPr>
              <a:t>––</a:t>
            </a:r>
            <a:r>
              <a:rPr lang="en-US" kern="1200" dirty="0" err="1">
                <a:effectLst>
                  <a:outerShdw blurRad="38100" dist="38100" dir="2700000" algn="tl">
                    <a:srgbClr val="000000"/>
                  </a:outerShdw>
                </a:effectLst>
                <a:ea typeface="굴림" charset="0"/>
              </a:rPr>
              <a:t>Friberg</a:t>
            </a:r>
            <a:r>
              <a:rPr lang="en-US" kern="1200" dirty="0">
                <a:effectLst>
                  <a:outerShdw blurRad="38100" dist="38100" dir="2700000" algn="tl">
                    <a:srgbClr val="000000"/>
                  </a:outerShdw>
                </a:effectLst>
                <a:ea typeface="굴림" charset="0"/>
              </a:rPr>
              <a:t> Lexicon</a:t>
            </a:r>
          </a:p>
        </p:txBody>
      </p:sp>
      <p:pic>
        <p:nvPicPr>
          <p:cNvPr id="33485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2362200"/>
            <a:ext cx="31242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07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1" descr="eternal security-vault-blue-wallpapers_4658_1600x1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2" name="Rectangle 4"/>
          <p:cNvSpPr>
            <a:spLocks noGrp="1" noChangeArrowheads="1"/>
          </p:cNvSpPr>
          <p:nvPr>
            <p:ph type="title"/>
          </p:nvPr>
        </p:nvSpPr>
        <p:spPr>
          <a:xfrm>
            <a:off x="0" y="185738"/>
            <a:ext cx="5902325" cy="646112"/>
          </a:xfrm>
          <a:solidFill>
            <a:srgbClr val="000000"/>
          </a:solidFill>
        </p:spPr>
        <p:txBody>
          <a:bodyPr>
            <a:spAutoFit/>
          </a:bodyPr>
          <a:lstStyle/>
          <a:p>
            <a:pPr algn="l">
              <a:defRPr/>
            </a:pPr>
            <a:r>
              <a:rPr lang="en-US" altLang="ko-KR" sz="3600" kern="1200">
                <a:solidFill>
                  <a:schemeClr val="tx1"/>
                </a:solidFill>
                <a:ea typeface="+mn-ea"/>
              </a:rPr>
              <a:t>The Intent of the Sealing </a:t>
            </a:r>
            <a:endParaRPr lang="en-US" sz="3600" kern="1200">
              <a:solidFill>
                <a:schemeClr val="tx1"/>
              </a:solidFill>
              <a:ea typeface="+mn-ea"/>
            </a:endParaRPr>
          </a:p>
        </p:txBody>
      </p:sp>
      <p:sp>
        <p:nvSpPr>
          <p:cNvPr id="288773" name="Rectangle 5"/>
          <p:cNvSpPr>
            <a:spLocks noGrp="1" noChangeArrowheads="1"/>
          </p:cNvSpPr>
          <p:nvPr>
            <p:ph type="body" idx="1"/>
          </p:nvPr>
        </p:nvSpPr>
        <p:spPr>
          <a:xfrm>
            <a:off x="179388" y="1319213"/>
            <a:ext cx="5761037" cy="5062537"/>
          </a:xfrm>
          <a:effectLst/>
        </p:spPr>
        <p:txBody>
          <a:bodyPr/>
          <a:lstStyle/>
          <a:p>
            <a:pPr marL="742950" indent="-742950">
              <a:lnSpc>
                <a:spcPct val="90000"/>
              </a:lnSpc>
              <a:buFont typeface="+mj-lt"/>
              <a:buAutoNum type="arabicPeriod"/>
              <a:defRPr/>
            </a:pPr>
            <a:r>
              <a:rPr lang="en-US" sz="4000" u="sng" dirty="0">
                <a:solidFill>
                  <a:srgbClr val="F5F50F"/>
                </a:solidFill>
                <a:effectLst>
                  <a:outerShdw blurRad="50800" dist="76200" dir="2700000" algn="tl" rotWithShape="0">
                    <a:srgbClr val="000000"/>
                  </a:outerShdw>
                </a:effectLst>
                <a:ea typeface="ＭＳ Ｐゴシック" charset="0"/>
              </a:rPr>
              <a:t>Security</a:t>
            </a:r>
            <a:r>
              <a:rPr lang="en-US" sz="4000" dirty="0">
                <a:solidFill>
                  <a:srgbClr val="F5F50F"/>
                </a:solidFill>
                <a:effectLst>
                  <a:outerShdw blurRad="50800" dist="76200" dir="2700000" algn="tl" rotWithShape="0">
                    <a:srgbClr val="000000"/>
                  </a:outerShdw>
                </a:effectLst>
                <a:ea typeface="ＭＳ Ｐゴシック" charset="0"/>
              </a:rPr>
              <a:t>: We will stay sealed until the day of redemption</a:t>
            </a:r>
          </a:p>
          <a:p>
            <a:pPr marL="742950" indent="-742950">
              <a:lnSpc>
                <a:spcPct val="90000"/>
              </a:lnSpc>
              <a:buFont typeface="+mj-lt"/>
              <a:buAutoNum type="arabicPeriod"/>
              <a:defRPr/>
            </a:pPr>
            <a:r>
              <a:rPr lang="en-US" sz="4000" u="sng" dirty="0">
                <a:solidFill>
                  <a:srgbClr val="F5F50F"/>
                </a:solidFill>
                <a:effectLst>
                  <a:outerShdw blurRad="50800" dist="76200" dir="2700000" algn="tl" rotWithShape="0">
                    <a:srgbClr val="000000"/>
                  </a:outerShdw>
                </a:effectLst>
                <a:ea typeface="ＭＳ Ｐゴシック" charset="0"/>
              </a:rPr>
              <a:t>Ownership</a:t>
            </a:r>
            <a:r>
              <a:rPr lang="en-US" sz="4000" dirty="0">
                <a:solidFill>
                  <a:srgbClr val="F5F50F"/>
                </a:solidFill>
                <a:effectLst>
                  <a:outerShdw blurRad="50800" dist="76200" dir="2700000" algn="tl" rotWithShape="0">
                    <a:srgbClr val="000000"/>
                  </a:outerShdw>
                </a:effectLst>
                <a:ea typeface="ＭＳ Ｐゴシック" charset="0"/>
              </a:rPr>
              <a:t>: We are possessed by God</a:t>
            </a:r>
          </a:p>
          <a:p>
            <a:pPr marL="742950" indent="-742950">
              <a:lnSpc>
                <a:spcPct val="90000"/>
              </a:lnSpc>
              <a:buFont typeface="+mj-lt"/>
              <a:buAutoNum type="arabicPeriod"/>
              <a:defRPr/>
            </a:pPr>
            <a:r>
              <a:rPr lang="en-US" sz="4000" u="sng" dirty="0">
                <a:solidFill>
                  <a:srgbClr val="F5F50F"/>
                </a:solidFill>
                <a:effectLst>
                  <a:outerShdw blurRad="50800" dist="76200" dir="2700000" algn="tl" rotWithShape="0">
                    <a:srgbClr val="000000"/>
                  </a:outerShdw>
                </a:effectLst>
                <a:ea typeface="ＭＳ Ｐゴシック" charset="0"/>
              </a:rPr>
              <a:t>Assurance</a:t>
            </a:r>
            <a:r>
              <a:rPr lang="en-US" sz="4000" dirty="0">
                <a:solidFill>
                  <a:srgbClr val="F5F50F"/>
                </a:solidFill>
                <a:effectLst>
                  <a:outerShdw blurRad="50800" dist="76200" dir="2700000" algn="tl" rotWithShape="0">
                    <a:srgbClr val="000000"/>
                  </a:outerShdw>
                </a:effectLst>
                <a:ea typeface="ＭＳ Ｐゴシック" charset="0"/>
              </a:rPr>
              <a:t>: We have God</a:t>
            </a:r>
            <a:r>
              <a:rPr lang="uk-UA" altLang="ja-JP" sz="4000" dirty="0">
                <a:solidFill>
                  <a:srgbClr val="F5F50F"/>
                </a:solidFill>
                <a:effectLst>
                  <a:outerShdw blurRad="50800" dist="76200" dir="2700000" algn="tl" rotWithShape="0">
                    <a:srgbClr val="000000"/>
                  </a:outerShdw>
                </a:effectLst>
                <a:ea typeface="ＭＳ Ｐゴシック" charset="0"/>
              </a:rPr>
              <a:t>'</a:t>
            </a:r>
            <a:r>
              <a:rPr lang="en-US" sz="4000" dirty="0">
                <a:solidFill>
                  <a:srgbClr val="F5F50F"/>
                </a:solidFill>
                <a:effectLst>
                  <a:outerShdw blurRad="50800" dist="76200" dir="2700000" algn="tl" rotWithShape="0">
                    <a:srgbClr val="000000"/>
                  </a:outerShdw>
                </a:effectLst>
                <a:ea typeface="ＭＳ Ｐゴシック" charset="0"/>
              </a:rPr>
              <a:t>s promise of salvation</a:t>
            </a:r>
          </a:p>
        </p:txBody>
      </p:sp>
      <p:sp>
        <p:nvSpPr>
          <p:cNvPr id="340996"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66</a:t>
            </a:r>
            <a:br>
              <a:rPr lang="en-US" b="1" dirty="0">
                <a:solidFill>
                  <a:srgbClr val="FFFFFF"/>
                </a:solidFill>
                <a:latin typeface="Arial" charset="0"/>
                <a:cs typeface="Arial" charset="0"/>
              </a:rPr>
            </a:br>
            <a:r>
              <a:rPr lang="en-US" b="1" dirty="0">
                <a:solidFill>
                  <a:srgbClr val="FFFFFF"/>
                </a:solidFill>
                <a:latin typeface="Arial" charset="0"/>
                <a:cs typeface="Arial" charset="0"/>
              </a:rPr>
              <a:t>E</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51550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animEffect transition="in" filter="fade">
                                      <p:cBhvr>
                                        <p:cTn id="9" dur="500"/>
                                        <p:tgtEl>
                                          <p:spTgt spid="2887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8773">
                                            <p:txEl>
                                              <p:pRg st="0" end="0"/>
                                            </p:txEl>
                                          </p:spTgt>
                                        </p:tgtEl>
                                        <p:attrNameLst>
                                          <p:attrName>style.visibility</p:attrName>
                                        </p:attrNameLst>
                                      </p:cBhvr>
                                      <p:to>
                                        <p:strVal val="visible"/>
                                      </p:to>
                                    </p:set>
                                    <p:anim calcmode="lin" valueType="num">
                                      <p:cBhvr>
                                        <p:cTn id="14" dur="1000" fill="hold"/>
                                        <p:tgtEl>
                                          <p:spTgt spid="28877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8877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877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8773">
                                            <p:txEl>
                                              <p:pRg st="1" end="1"/>
                                            </p:txEl>
                                          </p:spTgt>
                                        </p:tgtEl>
                                        <p:attrNameLst>
                                          <p:attrName>style.visibility</p:attrName>
                                        </p:attrNameLst>
                                      </p:cBhvr>
                                      <p:to>
                                        <p:strVal val="visible"/>
                                      </p:to>
                                    </p:set>
                                    <p:anim calcmode="lin" valueType="num">
                                      <p:cBhvr>
                                        <p:cTn id="21" dur="1000" fill="hold"/>
                                        <p:tgtEl>
                                          <p:spTgt spid="28877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8877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877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88773">
                                            <p:txEl>
                                              <p:pRg st="2" end="2"/>
                                            </p:txEl>
                                          </p:spTgt>
                                        </p:tgtEl>
                                        <p:attrNameLst>
                                          <p:attrName>style.visibility</p:attrName>
                                        </p:attrNameLst>
                                      </p:cBhvr>
                                      <p:to>
                                        <p:strVal val="visible"/>
                                      </p:to>
                                    </p:set>
                                    <p:anim calcmode="lin" valueType="num">
                                      <p:cBhvr>
                                        <p:cTn id="28" dur="1000" fill="hold"/>
                                        <p:tgtEl>
                                          <p:spTgt spid="28877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28877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8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4"/>
          <p:cNvSpPr>
            <a:spLocks noChangeArrowheads="1"/>
          </p:cNvSpPr>
          <p:nvPr/>
        </p:nvSpPr>
        <p:spPr bwMode="auto">
          <a:xfrm>
            <a:off x="323850" y="2036763"/>
            <a:ext cx="7848600" cy="4776787"/>
          </a:xfrm>
          <a:prstGeom prst="rect">
            <a:avLst/>
          </a:prstGeom>
          <a:solidFill>
            <a:schemeClr val="tx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sp>
        <p:nvSpPr>
          <p:cNvPr id="287746" name="Rectangle 2"/>
          <p:cNvSpPr>
            <a:spLocks noGrp="1" noChangeArrowheads="1"/>
          </p:cNvSpPr>
          <p:nvPr>
            <p:ph type="title"/>
          </p:nvPr>
        </p:nvSpPr>
        <p:spPr>
          <a:xfrm>
            <a:off x="755650" y="630238"/>
            <a:ext cx="4608513" cy="1143000"/>
          </a:xfrm>
        </p:spPr>
        <p:txBody>
          <a:bodyPr/>
          <a:lstStyle/>
          <a:p>
            <a:pPr algn="l">
              <a:defRPr/>
            </a:pPr>
            <a:r>
              <a:rPr lang="en-US" dirty="0">
                <a:ea typeface="ＭＳ Ｐゴシック" charset="0"/>
              </a:rPr>
              <a:t>In Summary:</a:t>
            </a:r>
          </a:p>
        </p:txBody>
      </p:sp>
      <p:pic>
        <p:nvPicPr>
          <p:cNvPr id="343043" name="Picture 1" descr="eternal security 200804_122_Theologic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51500" y="-14288"/>
            <a:ext cx="3482975" cy="3192463"/>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87747" name="Rectangle 3"/>
          <p:cNvSpPr>
            <a:spLocks noGrp="1" noChangeArrowheads="1"/>
          </p:cNvSpPr>
          <p:nvPr>
            <p:ph type="body" idx="1"/>
          </p:nvPr>
        </p:nvSpPr>
        <p:spPr>
          <a:xfrm>
            <a:off x="323850" y="2189163"/>
            <a:ext cx="7775575" cy="4343400"/>
          </a:xfrm>
          <a:noFill/>
        </p:spPr>
        <p:txBody>
          <a:bodyPr/>
          <a:lstStyle/>
          <a:p>
            <a:pPr>
              <a:lnSpc>
                <a:spcPct val="90000"/>
              </a:lnSpc>
            </a:pPr>
            <a:r>
              <a:rPr lang="en-US" altLang="ko-KR">
                <a:solidFill>
                  <a:schemeClr val="bg1"/>
                </a:solidFill>
                <a:latin typeface="Arial" charset="0"/>
                <a:ea typeface="굴림" charset="0"/>
                <a:cs typeface="굴림" charset="0"/>
              </a:rPr>
              <a:t>Every believer and only</a:t>
            </a:r>
            <a:br>
              <a:rPr lang="en-US" altLang="ko-KR">
                <a:solidFill>
                  <a:schemeClr val="bg1"/>
                </a:solidFill>
                <a:latin typeface="Arial" charset="0"/>
                <a:ea typeface="굴림" charset="0"/>
                <a:cs typeface="굴림" charset="0"/>
              </a:rPr>
            </a:br>
            <a:r>
              <a:rPr lang="en-US" altLang="ko-KR">
                <a:solidFill>
                  <a:schemeClr val="bg1"/>
                </a:solidFill>
                <a:latin typeface="Arial" charset="0"/>
                <a:ea typeface="굴림" charset="0"/>
                <a:cs typeface="굴림" charset="0"/>
              </a:rPr>
              <a:t>believers are sealed.</a:t>
            </a:r>
          </a:p>
          <a:p>
            <a:pPr>
              <a:lnSpc>
                <a:spcPct val="90000"/>
              </a:lnSpc>
            </a:pPr>
            <a:r>
              <a:rPr lang="en-US" altLang="ko-KR">
                <a:solidFill>
                  <a:schemeClr val="bg1"/>
                </a:solidFill>
                <a:latin typeface="Arial" charset="0"/>
                <a:ea typeface="굴림" charset="0"/>
                <a:cs typeface="굴림" charset="0"/>
              </a:rPr>
              <a:t>God is the agent of the sealing.</a:t>
            </a:r>
          </a:p>
          <a:p>
            <a:pPr>
              <a:lnSpc>
                <a:spcPct val="90000"/>
              </a:lnSpc>
            </a:pPr>
            <a:r>
              <a:rPr lang="en-US" altLang="ko-KR">
                <a:solidFill>
                  <a:schemeClr val="bg1"/>
                </a:solidFill>
                <a:latin typeface="Arial" charset="0"/>
                <a:ea typeface="굴림" charset="0"/>
                <a:cs typeface="굴림" charset="0"/>
              </a:rPr>
              <a:t>The Spirit is the seal.</a:t>
            </a:r>
          </a:p>
          <a:p>
            <a:pPr>
              <a:lnSpc>
                <a:spcPct val="90000"/>
              </a:lnSpc>
            </a:pPr>
            <a:r>
              <a:rPr lang="en-US" altLang="ko-KR">
                <a:solidFill>
                  <a:schemeClr val="bg1"/>
                </a:solidFill>
                <a:latin typeface="Arial" charset="0"/>
                <a:ea typeface="굴림" charset="0"/>
                <a:cs typeface="굴림" charset="0"/>
              </a:rPr>
              <a:t>Each believer was sealed the moment he received Christ as Savior.</a:t>
            </a:r>
          </a:p>
          <a:p>
            <a:pPr>
              <a:lnSpc>
                <a:spcPct val="90000"/>
              </a:lnSpc>
            </a:pPr>
            <a:r>
              <a:rPr lang="en-US" altLang="ko-KR">
                <a:solidFill>
                  <a:schemeClr val="bg1"/>
                </a:solidFill>
                <a:latin typeface="Arial" charset="0"/>
                <a:ea typeface="굴림" charset="0"/>
                <a:cs typeface="굴림" charset="0"/>
              </a:rPr>
              <a:t>Sealing lasts until the day of our redemption. </a:t>
            </a:r>
            <a:endParaRPr lang="en-US">
              <a:solidFill>
                <a:schemeClr val="bg1"/>
              </a:solidFill>
              <a:latin typeface="Arial" charset="0"/>
              <a:ea typeface="ＭＳ Ｐゴシック" charset="0"/>
            </a:endParaRPr>
          </a:p>
        </p:txBody>
      </p:sp>
    </p:spTree>
    <p:extLst>
      <p:ext uri="{BB962C8B-B14F-4D97-AF65-F5344CB8AC3E}">
        <p14:creationId xmlns:p14="http://schemas.microsoft.com/office/powerpoint/2010/main" val="1046152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fade">
                                      <p:cBhvr>
                                        <p:cTn id="7" dur="1000"/>
                                        <p:tgtEl>
                                          <p:spTgt spid="287746"/>
                                        </p:tgtEl>
                                      </p:cBhvr>
                                    </p:animEffect>
                                    <p:anim calcmode="lin" valueType="num">
                                      <p:cBhvr>
                                        <p:cTn id="8" dur="1000" fill="hold"/>
                                        <p:tgtEl>
                                          <p:spTgt spid="287746"/>
                                        </p:tgtEl>
                                        <p:attrNameLst>
                                          <p:attrName>ppt_x</p:attrName>
                                        </p:attrNameLst>
                                      </p:cBhvr>
                                      <p:tavLst>
                                        <p:tav tm="0">
                                          <p:val>
                                            <p:strVal val="#ppt_x"/>
                                          </p:val>
                                        </p:tav>
                                        <p:tav tm="100000">
                                          <p:val>
                                            <p:strVal val="#ppt_x"/>
                                          </p:val>
                                        </p:tav>
                                      </p:tavLst>
                                    </p:anim>
                                    <p:anim calcmode="lin" valueType="num">
                                      <p:cBhvr>
                                        <p:cTn id="9" dur="1000" fill="hold"/>
                                        <p:tgtEl>
                                          <p:spTgt spid="2877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7747">
                                            <p:txEl>
                                              <p:pRg st="0" end="0"/>
                                            </p:txEl>
                                          </p:spTgt>
                                        </p:tgtEl>
                                        <p:attrNameLst>
                                          <p:attrName>style.visibility</p:attrName>
                                        </p:attrNameLst>
                                      </p:cBhvr>
                                      <p:to>
                                        <p:strVal val="visible"/>
                                      </p:to>
                                    </p:set>
                                    <p:animEffect transition="in" filter="fade">
                                      <p:cBhvr>
                                        <p:cTn id="14" dur="1000"/>
                                        <p:tgtEl>
                                          <p:spTgt spid="287747">
                                            <p:txEl>
                                              <p:pRg st="0" end="0"/>
                                            </p:txEl>
                                          </p:spTgt>
                                        </p:tgtEl>
                                      </p:cBhvr>
                                    </p:animEffect>
                                    <p:anim calcmode="lin" valueType="num">
                                      <p:cBhvr>
                                        <p:cTn id="15" dur="10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7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87747">
                                            <p:txEl>
                                              <p:pRg st="1" end="1"/>
                                            </p:txEl>
                                          </p:spTgt>
                                        </p:tgtEl>
                                        <p:attrNameLst>
                                          <p:attrName>style.visibility</p:attrName>
                                        </p:attrNameLst>
                                      </p:cBhvr>
                                      <p:to>
                                        <p:strVal val="visible"/>
                                      </p:to>
                                    </p:set>
                                    <p:animEffect transition="in" filter="fade">
                                      <p:cBhvr>
                                        <p:cTn id="21" dur="1000"/>
                                        <p:tgtEl>
                                          <p:spTgt spid="287747">
                                            <p:txEl>
                                              <p:pRg st="1" end="1"/>
                                            </p:txEl>
                                          </p:spTgt>
                                        </p:tgtEl>
                                      </p:cBhvr>
                                    </p:animEffect>
                                    <p:anim calcmode="lin" valueType="num">
                                      <p:cBhvr>
                                        <p:cTn id="22" dur="10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87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7747">
                                            <p:txEl>
                                              <p:pRg st="2" end="2"/>
                                            </p:txEl>
                                          </p:spTgt>
                                        </p:tgtEl>
                                        <p:attrNameLst>
                                          <p:attrName>style.visibility</p:attrName>
                                        </p:attrNameLst>
                                      </p:cBhvr>
                                      <p:to>
                                        <p:strVal val="visible"/>
                                      </p:to>
                                    </p:set>
                                    <p:animEffect transition="in" filter="fade">
                                      <p:cBhvr>
                                        <p:cTn id="28" dur="1000"/>
                                        <p:tgtEl>
                                          <p:spTgt spid="287747">
                                            <p:txEl>
                                              <p:pRg st="2" end="2"/>
                                            </p:txEl>
                                          </p:spTgt>
                                        </p:tgtEl>
                                      </p:cBhvr>
                                    </p:animEffect>
                                    <p:anim calcmode="lin" valueType="num">
                                      <p:cBhvr>
                                        <p:cTn id="29" dur="10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87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7747">
                                            <p:txEl>
                                              <p:pRg st="3" end="3"/>
                                            </p:txEl>
                                          </p:spTgt>
                                        </p:tgtEl>
                                        <p:attrNameLst>
                                          <p:attrName>style.visibility</p:attrName>
                                        </p:attrNameLst>
                                      </p:cBhvr>
                                      <p:to>
                                        <p:strVal val="visible"/>
                                      </p:to>
                                    </p:set>
                                    <p:animEffect transition="in" filter="fade">
                                      <p:cBhvr>
                                        <p:cTn id="35" dur="1000"/>
                                        <p:tgtEl>
                                          <p:spTgt spid="287747">
                                            <p:txEl>
                                              <p:pRg st="3" end="3"/>
                                            </p:txEl>
                                          </p:spTgt>
                                        </p:tgtEl>
                                      </p:cBhvr>
                                    </p:animEffect>
                                    <p:anim calcmode="lin" valueType="num">
                                      <p:cBhvr>
                                        <p:cTn id="36" dur="10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87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87747">
                                            <p:txEl>
                                              <p:pRg st="4" end="4"/>
                                            </p:txEl>
                                          </p:spTgt>
                                        </p:tgtEl>
                                        <p:attrNameLst>
                                          <p:attrName>style.visibility</p:attrName>
                                        </p:attrNameLst>
                                      </p:cBhvr>
                                      <p:to>
                                        <p:strVal val="visible"/>
                                      </p:to>
                                    </p:set>
                                    <p:animEffect transition="in" filter="fade">
                                      <p:cBhvr>
                                        <p:cTn id="42" dur="1000"/>
                                        <p:tgtEl>
                                          <p:spTgt spid="287747">
                                            <p:txEl>
                                              <p:pRg st="4" end="4"/>
                                            </p:txEl>
                                          </p:spTgt>
                                        </p:tgtEl>
                                      </p:cBhvr>
                                    </p:animEffect>
                                    <p:anim calcmode="lin" valueType="num">
                                      <p:cBhvr>
                                        <p:cTn id="43" dur="10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877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P spid="28774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2138363" y="1111250"/>
            <a:ext cx="6881812" cy="2586038"/>
          </a:xfrm>
          <a:prstGeom prst="rect">
            <a:avLst/>
          </a:prstGeom>
          <a:noFill/>
          <a:ln w="9525">
            <a:noFill/>
            <a:miter lim="800000"/>
            <a:headEnd/>
            <a:tailEnd/>
          </a:ln>
          <a:effectLst/>
        </p:spPr>
        <p:txBody>
          <a:bodyPr wrap="none" anchor="ctr">
            <a:spAutoFit/>
          </a:bodyPr>
          <a:lstStyle/>
          <a:p>
            <a:pPr algn="ctr" defTabSz="914400" fontAlgn="base">
              <a:spcBef>
                <a:spcPct val="0"/>
              </a:spcBef>
              <a:spcAft>
                <a:spcPct val="0"/>
              </a:spcAft>
              <a:defRPr/>
            </a:pPr>
            <a:r>
              <a:rPr lang="en-US" altLang="ko-KR" sz="5400" b="1" dirty="0">
                <a:solidFill>
                  <a:srgbClr val="FFFFFF"/>
                </a:solidFill>
                <a:effectLst>
                  <a:outerShdw blurRad="38100" dist="38100" dir="2700000" algn="tl">
                    <a:srgbClr val="000000"/>
                  </a:outerShdw>
                </a:effectLst>
                <a:latin typeface="Arial"/>
                <a:ea typeface="굴림" charset="0"/>
                <a:cs typeface="Arial"/>
              </a:rPr>
              <a:t>Sealing is a promise </a:t>
            </a:r>
          </a:p>
          <a:p>
            <a:pPr algn="ctr" defTabSz="914400" fontAlgn="base">
              <a:spcBef>
                <a:spcPct val="0"/>
              </a:spcBef>
              <a:spcAft>
                <a:spcPct val="0"/>
              </a:spcAft>
              <a:defRPr/>
            </a:pPr>
            <a:r>
              <a:rPr lang="en-US" altLang="ko-KR" sz="5400" b="1" dirty="0">
                <a:solidFill>
                  <a:srgbClr val="FFFFFF"/>
                </a:solidFill>
                <a:effectLst>
                  <a:outerShdw blurRad="38100" dist="38100" dir="2700000" algn="tl">
                    <a:srgbClr val="000000"/>
                  </a:outerShdw>
                </a:effectLst>
                <a:latin typeface="Arial"/>
                <a:ea typeface="굴림" charset="0"/>
                <a:cs typeface="Arial"/>
              </a:rPr>
              <a:t>and guarantee </a:t>
            </a:r>
          </a:p>
          <a:p>
            <a:pPr algn="ctr" defTabSz="914400" fontAlgn="base">
              <a:spcBef>
                <a:spcPct val="0"/>
              </a:spcBef>
              <a:spcAft>
                <a:spcPct val="0"/>
              </a:spcAft>
              <a:defRPr/>
            </a:pPr>
            <a:r>
              <a:rPr lang="en-US" altLang="ko-KR" sz="5400" b="1" dirty="0">
                <a:solidFill>
                  <a:srgbClr val="FFFFFF"/>
                </a:solidFill>
                <a:effectLst>
                  <a:outerShdw blurRad="38100" dist="38100" dir="2700000" algn="tl">
                    <a:srgbClr val="000000"/>
                  </a:outerShdw>
                </a:effectLst>
                <a:latin typeface="Arial"/>
                <a:ea typeface="굴림" charset="0"/>
                <a:cs typeface="Arial"/>
              </a:rPr>
              <a:t>of eternal security </a:t>
            </a:r>
          </a:p>
        </p:txBody>
      </p:sp>
      <p:pic>
        <p:nvPicPr>
          <p:cNvPr id="345090" name="Picture 5" descr="CART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3714750"/>
            <a:ext cx="457358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6" name="Rectangle 6"/>
          <p:cNvSpPr>
            <a:spLocks noGrp="1" noChangeArrowheads="1"/>
          </p:cNvSpPr>
          <p:nvPr>
            <p:ph type="title" idx="4294967295"/>
          </p:nvPr>
        </p:nvSpPr>
        <p:spPr>
          <a:xfrm>
            <a:off x="457200" y="228600"/>
            <a:ext cx="7772400" cy="968375"/>
          </a:xfrm>
        </p:spPr>
        <p:txBody>
          <a:bodyPr/>
          <a:lstStyle/>
          <a:p>
            <a:pPr>
              <a:defRPr/>
            </a:pPr>
            <a:r>
              <a:rPr lang="en-US" sz="5400" dirty="0">
                <a:ea typeface="ＭＳ Ｐゴシック" charset="0"/>
              </a:rPr>
              <a:t>Secure!</a:t>
            </a:r>
          </a:p>
        </p:txBody>
      </p:sp>
    </p:spTree>
    <p:extLst>
      <p:ext uri="{BB962C8B-B14F-4D97-AF65-F5344CB8AC3E}">
        <p14:creationId xmlns:p14="http://schemas.microsoft.com/office/powerpoint/2010/main" val="835963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1" nodeType="clickEffect">
                                  <p:stCondLst>
                                    <p:cond delay="0"/>
                                  </p:stCondLst>
                                  <p:iterate type="lt">
                                    <p:tmPct val="0"/>
                                  </p:iterate>
                                  <p:childTnLst>
                                    <p:set>
                                      <p:cBhvr>
                                        <p:cTn id="6" dur="1" fill="hold">
                                          <p:stCondLst>
                                            <p:cond delay="0"/>
                                          </p:stCondLst>
                                        </p:cTn>
                                        <p:tgtEl>
                                          <p:spTgt spid="291844"/>
                                        </p:tgtEl>
                                        <p:attrNameLst>
                                          <p:attrName>style.visibility</p:attrName>
                                        </p:attrNameLst>
                                      </p:cBhvr>
                                      <p:to>
                                        <p:strVal val="visible"/>
                                      </p:to>
                                    </p:set>
                                    <p:anim calcmode="lin" valueType="num">
                                      <p:cBhvr>
                                        <p:cTn id="7" dur="500" fill="hold"/>
                                        <p:tgtEl>
                                          <p:spTgt spid="291844"/>
                                        </p:tgtEl>
                                        <p:attrNameLst>
                                          <p:attrName>ppt_w</p:attrName>
                                        </p:attrNameLst>
                                      </p:cBhvr>
                                      <p:tavLst>
                                        <p:tav tm="0">
                                          <p:val>
                                            <p:fltVal val="0"/>
                                          </p:val>
                                        </p:tav>
                                        <p:tav tm="100000">
                                          <p:val>
                                            <p:strVal val="#ppt_w"/>
                                          </p:val>
                                        </p:tav>
                                      </p:tavLst>
                                    </p:anim>
                                    <p:anim calcmode="lin" valueType="num">
                                      <p:cBhvr>
                                        <p:cTn id="8" dur="500" fill="hold"/>
                                        <p:tgtEl>
                                          <p:spTgt spid="291844"/>
                                        </p:tgtEl>
                                        <p:attrNameLst>
                                          <p:attrName>ppt_h</p:attrName>
                                        </p:attrNameLst>
                                      </p:cBhvr>
                                      <p:tavLst>
                                        <p:tav tm="0">
                                          <p:val>
                                            <p:fltVal val="0"/>
                                          </p:val>
                                        </p:tav>
                                        <p:tav tm="100000">
                                          <p:val>
                                            <p:strVal val="#ppt_h"/>
                                          </p:val>
                                        </p:tav>
                                      </p:tavLst>
                                    </p:anim>
                                    <p:animEffect transition="in" filter="fade">
                                      <p:cBhvr>
                                        <p:cTn id="9" dur="500"/>
                                        <p:tgtEl>
                                          <p:spTgt spid="291844"/>
                                        </p:tgtEl>
                                      </p:cBhvr>
                                    </p:animEffect>
                                  </p:childTnLst>
                                </p:cTn>
                              </p:par>
                            </p:childTnLst>
                          </p:cTn>
                        </p:par>
                        <p:par>
                          <p:cTn id="10" fill="hold" nodeType="afterGroup">
                            <p:stCondLst>
                              <p:cond delay="500"/>
                            </p:stCondLst>
                            <p:childTnLst>
                              <p:par>
                                <p:cTn id="11" presetID="34" presetClass="emph" presetSubtype="0" fill="hold" grpId="0"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91844"/>
                                        </p:tgtEl>
                                        <p:attrNameLst>
                                          <p:attrName>ppt_x</p:attrName>
                                          <p:attrName>ppt_y</p:attrName>
                                        </p:attrNameLst>
                                      </p:cBhvr>
                                    </p:animMotion>
                                    <p:animRot by="1500000">
                                      <p:cBhvr>
                                        <p:cTn id="13" dur="125" fill="hold">
                                          <p:stCondLst>
                                            <p:cond delay="0"/>
                                          </p:stCondLst>
                                        </p:cTn>
                                        <p:tgtEl>
                                          <p:spTgt spid="291844"/>
                                        </p:tgtEl>
                                        <p:attrNameLst>
                                          <p:attrName>r</p:attrName>
                                        </p:attrNameLst>
                                      </p:cBhvr>
                                    </p:animRot>
                                    <p:animRot by="-1500000">
                                      <p:cBhvr>
                                        <p:cTn id="14" dur="125" fill="hold">
                                          <p:stCondLst>
                                            <p:cond delay="125"/>
                                          </p:stCondLst>
                                        </p:cTn>
                                        <p:tgtEl>
                                          <p:spTgt spid="291844"/>
                                        </p:tgtEl>
                                        <p:attrNameLst>
                                          <p:attrName>r</p:attrName>
                                        </p:attrNameLst>
                                      </p:cBhvr>
                                    </p:animRot>
                                    <p:animRot by="-1500000">
                                      <p:cBhvr>
                                        <p:cTn id="15" dur="125" fill="hold">
                                          <p:stCondLst>
                                            <p:cond delay="250"/>
                                          </p:stCondLst>
                                        </p:cTn>
                                        <p:tgtEl>
                                          <p:spTgt spid="291844"/>
                                        </p:tgtEl>
                                        <p:attrNameLst>
                                          <p:attrName>r</p:attrName>
                                        </p:attrNameLst>
                                      </p:cBhvr>
                                    </p:animRot>
                                    <p:animRot by="1500000">
                                      <p:cBhvr>
                                        <p:cTn id="16" dur="125" fill="hold">
                                          <p:stCondLst>
                                            <p:cond delay="375"/>
                                          </p:stCondLst>
                                        </p:cTn>
                                        <p:tgtEl>
                                          <p:spTgt spid="2918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4"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2913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1318731190"/>
              </p:ext>
            </p:extLst>
          </p:nvPr>
        </p:nvGraphicFramePr>
        <p:xfrm>
          <a:off x="34925" y="883057"/>
          <a:ext cx="9109075" cy="5591736"/>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58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5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73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latin typeface="Arial" charset="0"/>
              </a:rPr>
              <a:t>67</a:t>
            </a:r>
          </a:p>
        </p:txBody>
      </p:sp>
    </p:spTree>
    <p:extLst>
      <p:ext uri="{BB962C8B-B14F-4D97-AF65-F5344CB8AC3E}">
        <p14:creationId xmlns:p14="http://schemas.microsoft.com/office/powerpoint/2010/main" val="29109472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4445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148803287"/>
              </p:ext>
            </p:extLst>
          </p:nvPr>
        </p:nvGraphicFramePr>
        <p:xfrm>
          <a:off x="34925" y="784225"/>
          <a:ext cx="9109074" cy="6327877"/>
        </p:xfrm>
        <a:graphic>
          <a:graphicData uri="http://schemas.openxmlformats.org/drawingml/2006/table">
            <a:tbl>
              <a:tblPr/>
              <a:tblGrid>
                <a:gridCol w="2232387">
                  <a:extLst>
                    <a:ext uri="{9D8B030D-6E8A-4147-A177-3AD203B41FA5}">
                      <a16:colId xmlns:a16="http://schemas.microsoft.com/office/drawing/2014/main" val="20000"/>
                    </a:ext>
                  </a:extLst>
                </a:gridCol>
                <a:gridCol w="3024768">
                  <a:extLst>
                    <a:ext uri="{9D8B030D-6E8A-4147-A177-3AD203B41FA5}">
                      <a16:colId xmlns:a16="http://schemas.microsoft.com/office/drawing/2014/main" val="20001"/>
                    </a:ext>
                  </a:extLst>
                </a:gridCol>
                <a:gridCol w="3851919">
                  <a:extLst>
                    <a:ext uri="{9D8B030D-6E8A-4147-A177-3AD203B41FA5}">
                      <a16:colId xmlns:a16="http://schemas.microsoft.com/office/drawing/2014/main" val="20002"/>
                    </a:ext>
                  </a:extLst>
                </a:gridCol>
              </a:tblGrid>
              <a:tr h="7761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3589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504">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504">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63009">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8972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(#367)</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8243888" y="14288"/>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3F1E4"/>
                </a:solidFill>
                <a:latin typeface="Arial" charset="0"/>
                <a:cs typeface="Arial" charset="0"/>
              </a:rPr>
              <a:t>67</a:t>
            </a:r>
          </a:p>
        </p:txBody>
      </p:sp>
    </p:spTree>
    <p:extLst>
      <p:ext uri="{BB962C8B-B14F-4D97-AF65-F5344CB8AC3E}">
        <p14:creationId xmlns:p14="http://schemas.microsoft.com/office/powerpoint/2010/main" val="42880289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1254891" y="3443288"/>
            <a:ext cx="6545318" cy="1477328"/>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marL="0" marR="0" lvl="0" indent="0" algn="ctr" defTabSz="457200" eaLnBrk="1" latinLnBrk="0" hangingPunct="1">
              <a:lnSpc>
                <a:spcPct val="100000"/>
              </a:lnSpc>
              <a:buClrTx/>
              <a:buSzTx/>
              <a:buFontTx/>
              <a:buNone/>
              <a:tabLst/>
              <a:defRPr kumimoji="0" sz="72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Blessed Assurance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Fanny Crosby</a:t>
            </a:r>
            <a:endParaRPr kumimoji="0" lang="en-US" sz="54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“Once Saved, Always Saved”</a:t>
            </a: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chemeClr val="accent3">
                    <a:lumMod val="85000"/>
                  </a:scheme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ETERNAL</a:t>
            </a: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chemeClr val="accent3">
                    <a:lumMod val="85000"/>
                  </a:scheme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SECURITY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0" y="7588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Blessed assurance, Jesus is mine!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O what a foretaste of glory divine!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Heir of salvation, purchase of God,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born of His Spirit, washed in His blood.</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tx1">
                <a:alpha val="74998"/>
              </a:schemeClr>
            </a:outerShdw>
          </a:effectLst>
        </p:spPr>
      </p:pic>
      <p:sp>
        <p:nvSpPr>
          <p:cNvPr id="5124"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44450" y="8350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Perfect submission, all is at rest,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I in my Savior am happy and blest;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Watching and waiting looking above,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filled with His goodness, lost in His love.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0" y="1066800"/>
            <a:ext cx="9144000" cy="2838450"/>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Perfect submission, perfect delight!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Visions of rapture now burst </a:t>
            </a:r>
            <a:b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b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on my sight;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Angels descending bring from above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echoes of mercy, whispers of love.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This is my story, this is my song,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rPr>
              <a:t>praising my Savior all the day long</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33176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en-US" sz="3600" b="1" dirty="0">
                <a:latin typeface="Arial" charset="0"/>
                <a:ea typeface="ＭＳ Ｐゴシック" charset="0"/>
                <a:cs typeface="Arial" charset="0"/>
              </a:rPr>
              <a:t>The Problem with Labels</a:t>
            </a:r>
          </a:p>
        </p:txBody>
      </p:sp>
      <p:sp>
        <p:nvSpPr>
          <p:cNvPr id="402475" name="Text Box 43"/>
          <p:cNvSpPr txBox="1">
            <a:spLocks noChangeArrowheads="1"/>
          </p:cNvSpPr>
          <p:nvPr/>
        </p:nvSpPr>
        <p:spPr bwMode="auto">
          <a:xfrm>
            <a:off x="8305800" y="76200"/>
            <a:ext cx="526997"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cs typeface="Arial" charset="0"/>
              </a:rPr>
              <a:t>48</a:t>
            </a:r>
            <a:endParaRPr lang="en-US" sz="1800" b="1" dirty="0">
              <a:solidFill>
                <a:srgbClr val="FFFFFF"/>
              </a:solidFill>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i="1" dirty="0">
                <a:solidFill>
                  <a:srgbClr val="FFFFCC"/>
                </a:solidFill>
                <a:latin typeface="Arial" charset="0"/>
                <a:ea typeface="ＭＳ Ｐゴシック" charset="0"/>
                <a:cs typeface="Arial" charset="0"/>
              </a:rPr>
              <a:t>Must we be one or the other…?</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Arminian?</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…or…</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Reformed?</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Reality of Apostasy</a:t>
            </a: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Eternal Security</a:t>
            </a: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243282"/>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Strengths</a:t>
              </a: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Loss of Salvation</a:t>
            </a: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Many do Fall Away</a:t>
            </a: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Weaknesses</a:t>
              </a: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Partakers View Has Both Strengths &amp; Neither Weakness</a:t>
            </a:r>
          </a:p>
        </p:txBody>
      </p:sp>
    </p:spTree>
    <p:extLst>
      <p:ext uri="{BB962C8B-B14F-4D97-AF65-F5344CB8AC3E}">
        <p14:creationId xmlns:p14="http://schemas.microsoft.com/office/powerpoint/2010/main" val="35380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226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52400"/>
            <a:ext cx="9144000" cy="1017588"/>
          </a:xfrm>
        </p:spPr>
        <p:txBody>
          <a:bodyPr/>
          <a:lstStyle/>
          <a:p>
            <a:pPr eaLnBrk="1" hangingPunct="1"/>
            <a:r>
              <a:rPr lang="en-US" sz="3600">
                <a:latin typeface="Arial" charset="0"/>
                <a:ea typeface="ＭＳ Ｐゴシック" charset="0"/>
                <a:cs typeface="Arial" charset="0"/>
              </a:rPr>
              <a:t>Views on the Warning Passages</a:t>
            </a:r>
          </a:p>
        </p:txBody>
      </p:sp>
      <p:graphicFrame>
        <p:nvGraphicFramePr>
          <p:cNvPr id="94211" name="Group 3"/>
          <p:cNvGraphicFramePr>
            <a:graphicFrameLocks noGrp="1"/>
          </p:cNvGraphicFramePr>
          <p:nvPr/>
        </p:nvGraphicFramePr>
        <p:xfrm>
          <a:off x="0" y="685801"/>
          <a:ext cx="9144000" cy="6205220"/>
        </p:xfrm>
        <a:graphic>
          <a:graphicData uri="http://schemas.openxmlformats.org/drawingml/2006/table">
            <a:tbl>
              <a:tblPr/>
              <a:tblGrid>
                <a:gridCol w="1878013">
                  <a:extLst>
                    <a:ext uri="{9D8B030D-6E8A-4147-A177-3AD203B41FA5}">
                      <a16:colId xmlns:a16="http://schemas.microsoft.com/office/drawing/2014/main" val="20000"/>
                    </a:ext>
                  </a:extLst>
                </a:gridCol>
                <a:gridCol w="195262">
                  <a:extLst>
                    <a:ext uri="{9D8B030D-6E8A-4147-A177-3AD203B41FA5}">
                      <a16:colId xmlns:a16="http://schemas.microsoft.com/office/drawing/2014/main" val="20001"/>
                    </a:ext>
                  </a:extLst>
                </a:gridCol>
                <a:gridCol w="2198688">
                  <a:extLst>
                    <a:ext uri="{9D8B030D-6E8A-4147-A177-3AD203B41FA5}">
                      <a16:colId xmlns:a16="http://schemas.microsoft.com/office/drawing/2014/main" val="20002"/>
                    </a:ext>
                  </a:extLst>
                </a:gridCol>
                <a:gridCol w="2463800">
                  <a:extLst>
                    <a:ext uri="{9D8B030D-6E8A-4147-A177-3AD203B41FA5}">
                      <a16:colId xmlns:a16="http://schemas.microsoft.com/office/drawing/2014/main" val="20003"/>
                    </a:ext>
                  </a:extLst>
                </a:gridCol>
                <a:gridCol w="2408237">
                  <a:extLst>
                    <a:ext uri="{9D8B030D-6E8A-4147-A177-3AD203B41FA5}">
                      <a16:colId xmlns:a16="http://schemas.microsoft.com/office/drawing/2014/main" val="20004"/>
                    </a:ext>
                  </a:extLst>
                </a:gridCol>
              </a:tblGrid>
              <a:tr h="1098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1" u="none" strike="noStrike" cap="none" normalizeH="0" baseline="0" dirty="0">
                          <a:ln>
                            <a:noFill/>
                          </a:ln>
                          <a:solidFill>
                            <a:srgbClr val="FFFFFF"/>
                          </a:solidFill>
                          <a:effectLst/>
                          <a:latin typeface="Arial" charset="0"/>
                          <a:ea typeface="ＭＳ Ｐゴシック" charset="0"/>
                          <a:cs typeface="Arial" charset="0"/>
                        </a:rPr>
                        <a:t>Issues</a:t>
                      </a:r>
                      <a:endParaRPr kumimoji="0" lang="en-US" altLang="zh-CN" sz="28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Arial" charset="0"/>
                        </a:rPr>
                        <a:t>False Believer</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Arial" charset="0"/>
                        </a:rPr>
                        <a:t>Former Believer</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Arial" charset="0"/>
                        </a:rPr>
                        <a:t>Carnal Believer</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20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chemeClr val="tx1"/>
                          </a:solidFill>
                          <a:effectLst/>
                          <a:latin typeface="Arial" charset="0"/>
                          <a:ea typeface="ＭＳ Ｐゴシック" charset="0"/>
                          <a:cs typeface="Arial" charset="0"/>
                        </a:rPr>
                        <a:t>What group of Jews is being addressed?</a:t>
                      </a:r>
                      <a:endParaRPr kumimoji="0" lang="en-US" altLang="zh-CN"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Unbelievers:</a:t>
                      </a:r>
                      <a:endParaRPr kumimoji="0" lang="en-US"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Professing "Christians" in the assembly who are not really believers after all</a:t>
                      </a:r>
                      <a:endParaRPr kumimoji="0" lang="en-US"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Believers:</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Christians who sin because they do not see the superiority of Christ</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Believers:</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Christians who sin because they do not see the superiority of Christ</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7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chemeClr val="tx1"/>
                          </a:solidFill>
                          <a:effectLst/>
                          <a:latin typeface="Arial" charset="0"/>
                          <a:ea typeface="ＭＳ Ｐゴシック" charset="0"/>
                          <a:cs typeface="Arial" charset="0"/>
                        </a:rPr>
                        <a:t>What is the nature of their punishment?</a:t>
                      </a:r>
                      <a:endParaRPr kumimoji="0" lang="en-US" altLang="zh-CN"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Never had salvation</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Loss of salvation </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Loss of reward</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chemeClr val="tx1"/>
                          </a:solidFill>
                          <a:effectLst/>
                          <a:latin typeface="Arial" charset="0"/>
                          <a:ea typeface="ＭＳ Ｐゴシック" charset="0"/>
                          <a:cs typeface="Arial" charset="0"/>
                        </a:rPr>
                        <a:t>What is the result?</a:t>
                      </a:r>
                      <a:endParaRPr kumimoji="0" lang="en-US" altLang="zh-CN"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Hell</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Hell</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Divine discipline </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(even by death)</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844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chemeClr val="tx1"/>
                          </a:solidFill>
                          <a:effectLst/>
                          <a:latin typeface="Arial" charset="0"/>
                          <a:ea typeface="ＭＳ Ｐゴシック" charset="0"/>
                          <a:cs typeface="Arial" charset="0"/>
                        </a:rPr>
                        <a:t>Which theology perspective holds this view?</a:t>
                      </a:r>
                      <a:endParaRPr kumimoji="0" lang="en-US" altLang="zh-CN"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Reformed </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(Presbyterian, BP, etc.), some Arminians</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Arminian</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(Methodist, AOG, Nazarene, etc.)</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Partakers</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(Baptist, Bible </a:t>
                      </a:r>
                      <a:endParaRPr kumimoji="0" lang="en-US" altLang="zh-CN"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church, etc.)</a:t>
                      </a:r>
                      <a:endParaRPr kumimoji="0" lang="en-US" altLang="zh-CN" sz="32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2475" name="Text Box 43"/>
          <p:cNvSpPr txBox="1">
            <a:spLocks noChangeArrowheads="1"/>
          </p:cNvSpPr>
          <p:nvPr/>
        </p:nvSpPr>
        <p:spPr bwMode="auto">
          <a:xfrm>
            <a:off x="8305800" y="76200"/>
            <a:ext cx="441412"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dirty="0">
                <a:solidFill>
                  <a:srgbClr val="FFFFFF"/>
                </a:solidFill>
                <a:cs typeface="Arial" charset="0"/>
              </a:rPr>
              <a:t>40</a:t>
            </a:r>
          </a:p>
        </p:txBody>
      </p:sp>
    </p:spTree>
    <p:extLst>
      <p:ext uri="{BB962C8B-B14F-4D97-AF65-F5344CB8AC3E}">
        <p14:creationId xmlns:p14="http://schemas.microsoft.com/office/powerpoint/2010/main" val="164190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Theological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16246390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52400"/>
            <a:ext cx="9144000" cy="788988"/>
          </a:xfrm>
          <a:effectLst>
            <a:outerShdw blurRad="63500" dist="35921" dir="2700000" algn="ctr" rotWithShape="0">
              <a:srgbClr val="001D30">
                <a:alpha val="74998"/>
              </a:srgbClr>
            </a:outerShdw>
          </a:effectLst>
        </p:spPr>
        <p:txBody>
          <a:bodyPr/>
          <a:lstStyle/>
          <a:p>
            <a:pPr eaLnBrk="1" hangingPunct="1"/>
            <a:r>
              <a:rPr lang="en-US" sz="3600">
                <a:latin typeface="Tahoma" charset="0"/>
                <a:ea typeface="ＭＳ Ｐゴシック" charset="0"/>
                <a:cs typeface="ＭＳ Ｐゴシック" charset="0"/>
              </a:rPr>
              <a:t>Views on Security &amp; Perseverance</a:t>
            </a:r>
          </a:p>
        </p:txBody>
      </p:sp>
      <p:sp>
        <p:nvSpPr>
          <p:cNvPr id="404483"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5261" name="Group 29"/>
          <p:cNvGraphicFramePr>
            <a:graphicFrameLocks noGrp="1"/>
          </p:cNvGraphicFramePr>
          <p:nvPr>
            <p:extLst>
              <p:ext uri="{D42A27DB-BD31-4B8C-83A1-F6EECF244321}">
                <p14:modId xmlns:p14="http://schemas.microsoft.com/office/powerpoint/2010/main" val="2088424741"/>
              </p:ext>
            </p:extLst>
          </p:nvPr>
        </p:nvGraphicFramePr>
        <p:xfrm>
          <a:off x="152401" y="1128714"/>
          <a:ext cx="8839200" cy="5288264"/>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1"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Issues</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Reformed</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Arminian</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Partakers</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225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How does each system define election and perseverance?</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God sovereignly </a:t>
                      </a: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elects</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 to salvation and helps believers persevere in faith until death</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God elects those whose </a:t>
                      </a: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will</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 accepts Christ and preserves them unless they lose faith</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God </a:t>
                      </a: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elects</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 to salvation; some do not persevere, but the faithful will partake of rewards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29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What specific elements of salvation make up this system of belief?</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rPr>
                        <a:t>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otal depravity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rPr>
                        <a:t>U</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nconditional election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rPr>
                        <a:t>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imited atonement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rPr>
                        <a:t>I</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rresistible grace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hlink"/>
                          </a:solidFill>
                          <a:effectLst>
                            <a:outerShdw blurRad="38100" dist="38100" dir="2700000" algn="tl">
                              <a:srgbClr val="000000"/>
                            </a:outerShdw>
                          </a:effectLst>
                          <a:latin typeface="Arial" charset="0"/>
                          <a:ea typeface="ＭＳ Ｐゴシック" charset="0"/>
                          <a:cs typeface="Arial" charset="0"/>
                        </a:rPr>
                        <a:t>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erseverance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N</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atural inability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C</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onditional election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U</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nlimited atonement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R</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esistible grace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C</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onditional perseverance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otal depravity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U</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nconditional election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U</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nlimited atonement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I</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rresistible grace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CCFFCC"/>
                          </a:solidFill>
                          <a:effectLst>
                            <a:outerShdw blurRad="38100" dist="38100" dir="2700000" algn="tl">
                              <a:srgbClr val="000000"/>
                            </a:outerShdw>
                          </a:effectLst>
                          <a:latin typeface="Arial" charset="0"/>
                          <a:ea typeface="ＭＳ Ｐゴシック" charset="0"/>
                          <a:cs typeface="Arial" charset="0"/>
                        </a:rPr>
                        <a:t>C</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onditional perseverance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04506" name="Text Box 26"/>
          <p:cNvSpPr txBox="1">
            <a:spLocks noChangeArrowheads="1"/>
          </p:cNvSpPr>
          <p:nvPr/>
        </p:nvSpPr>
        <p:spPr bwMode="auto">
          <a:xfrm>
            <a:off x="8305801" y="76200"/>
            <a:ext cx="478607"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dirty="0">
                <a:solidFill>
                  <a:srgbClr val="FFFFFF"/>
                </a:solidFill>
                <a:latin typeface="Tahoma" charset="0"/>
              </a:rPr>
              <a:t>40</a:t>
            </a:r>
          </a:p>
        </p:txBody>
      </p:sp>
    </p:spTree>
    <p:extLst>
      <p:ext uri="{BB962C8B-B14F-4D97-AF65-F5344CB8AC3E}">
        <p14:creationId xmlns:p14="http://schemas.microsoft.com/office/powerpoint/2010/main" val="3605601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152400"/>
            <a:ext cx="9144000" cy="788988"/>
          </a:xfrm>
          <a:effectLst>
            <a:outerShdw blurRad="63500" dist="35921" dir="2700000" algn="ctr" rotWithShape="0">
              <a:srgbClr val="001D30">
                <a:alpha val="74998"/>
              </a:srgbClr>
            </a:outerShdw>
          </a:effectLst>
        </p:spPr>
        <p:txBody>
          <a:bodyPr/>
          <a:lstStyle/>
          <a:p>
            <a:pPr eaLnBrk="1" hangingPunct="1"/>
            <a:r>
              <a:rPr lang="en-US" sz="3600">
                <a:latin typeface="Tahoma" charset="0"/>
                <a:ea typeface="ＭＳ Ｐゴシック" charset="0"/>
                <a:cs typeface="ＭＳ Ｐゴシック" charset="0"/>
              </a:rPr>
              <a:t>Views on Security &amp; Perseverance</a:t>
            </a:r>
          </a:p>
        </p:txBody>
      </p:sp>
      <p:sp>
        <p:nvSpPr>
          <p:cNvPr id="406531"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6260" name="Group 4"/>
          <p:cNvGraphicFramePr>
            <a:graphicFrameLocks noGrp="1"/>
          </p:cNvGraphicFramePr>
          <p:nvPr/>
        </p:nvGraphicFramePr>
        <p:xfrm>
          <a:off x="152401" y="1128714"/>
          <a:ext cx="8839200" cy="4467231"/>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1" u="none" strike="noStrike" cap="none" normalizeH="0" baseline="0" dirty="0">
                          <a:ln>
                            <a:noFill/>
                          </a:ln>
                          <a:solidFill>
                            <a:srgbClr val="FFFFFF"/>
                          </a:solidFill>
                          <a:effectLst>
                            <a:outerShdw blurRad="38100" dist="38100" dir="2700000" algn="tl">
                              <a:srgbClr val="602000"/>
                            </a:outerShdw>
                          </a:effectLst>
                          <a:latin typeface="Arial" charset="0"/>
                          <a:ea typeface="ＭＳ Ｐゴシック" charset="0"/>
                          <a:cs typeface="Arial" charset="0"/>
                        </a:rPr>
                        <a:t>Issues</a:t>
                      </a:r>
                      <a:endParaRPr kumimoji="0" lang="en-US" altLang="zh-CN" sz="28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Reformed</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Arminian</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outerShdw blurRad="38100" dist="38100" dir="2700000" algn="tl">
                              <a:srgbClr val="602000"/>
                            </a:outerShdw>
                          </a:effectLst>
                          <a:latin typeface="Arial" charset="0"/>
                          <a:ea typeface="ＭＳ Ｐゴシック" charset="0"/>
                          <a:cs typeface="Arial" charset="0"/>
                        </a:rPr>
                        <a:t>Partakers</a:t>
                      </a:r>
                      <a:endParaRPr kumimoji="0" lang="en-US" altLang="zh-CN" sz="2800" b="0"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20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How does this view see carnal Christians</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(e.g., 1 Cor. 3:1-5)?</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They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rial" charset="0"/>
                          <a:ea typeface="ＭＳ Ｐゴシック" charset="0"/>
                          <a:cs typeface="Arial" charset="0"/>
                        </a:rPr>
                        <a:t>aren</a:t>
                      </a:r>
                      <a:r>
                        <a:rPr kumimoji="0" lang="fr-FR"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t Christians or are at a low level of spiritual commitment in a particular area</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They spurn Christ to the point of almost losing their salvation</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These believers lack blessings now and later (but are still saved)</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Do all believers persevere until death?</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Yes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1 Cor. 15:2; </a:t>
                      </a:r>
                      <a:b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Phil. 1:6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No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Rom. 8:13; </a:t>
                      </a:r>
                      <a:b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Gal. 5:21; 6:8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No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1 Cor. 3:15; </a:t>
                      </a:r>
                      <a:b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Rev. 3:26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Can a true Christian lose his salvation?</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No,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it is eternally secure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Yes,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it is not eternally secure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No,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it is eternally secure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06559" name="Text Box 31"/>
          <p:cNvSpPr txBox="1">
            <a:spLocks noChangeArrowheads="1"/>
          </p:cNvSpPr>
          <p:nvPr/>
        </p:nvSpPr>
        <p:spPr bwMode="auto">
          <a:xfrm>
            <a:off x="8305801" y="76200"/>
            <a:ext cx="478607"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dirty="0">
                <a:solidFill>
                  <a:srgbClr val="FFFFFF"/>
                </a:solidFill>
                <a:latin typeface="Tahoma" charset="0"/>
              </a:rPr>
              <a:t>40</a:t>
            </a:r>
          </a:p>
        </p:txBody>
      </p:sp>
    </p:spTree>
    <p:extLst>
      <p:ext uri="{BB962C8B-B14F-4D97-AF65-F5344CB8AC3E}">
        <p14:creationId xmlns:p14="http://schemas.microsoft.com/office/powerpoint/2010/main" val="1915799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52400"/>
            <a:ext cx="9144000" cy="788988"/>
          </a:xfrm>
        </p:spPr>
        <p:txBody>
          <a:bodyPr/>
          <a:lstStyle/>
          <a:p>
            <a:pPr eaLnBrk="1" hangingPunct="1"/>
            <a:r>
              <a:rPr lang="en-US" sz="3600">
                <a:latin typeface="Tahoma" charset="0"/>
                <a:ea typeface="ＭＳ Ｐゴシック" charset="0"/>
                <a:cs typeface="ＭＳ Ｐゴシック" charset="0"/>
              </a:rPr>
              <a:t>Views on Security &amp; Perseverance</a:t>
            </a:r>
          </a:p>
        </p:txBody>
      </p:sp>
      <p:sp>
        <p:nvSpPr>
          <p:cNvPr id="408579"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7284" name="Group 4"/>
          <p:cNvGraphicFramePr>
            <a:graphicFrameLocks noGrp="1"/>
          </p:cNvGraphicFramePr>
          <p:nvPr>
            <p:extLst>
              <p:ext uri="{D42A27DB-BD31-4B8C-83A1-F6EECF244321}">
                <p14:modId xmlns:p14="http://schemas.microsoft.com/office/powerpoint/2010/main" val="368555607"/>
              </p:ext>
            </p:extLst>
          </p:nvPr>
        </p:nvGraphicFramePr>
        <p:xfrm>
          <a:off x="44895" y="1052514"/>
          <a:ext cx="9099105" cy="5685173"/>
        </p:xfrm>
        <a:graphic>
          <a:graphicData uri="http://schemas.openxmlformats.org/drawingml/2006/table">
            <a:tbl>
              <a:tblPr/>
              <a:tblGrid>
                <a:gridCol w="2104822">
                  <a:extLst>
                    <a:ext uri="{9D8B030D-6E8A-4147-A177-3AD203B41FA5}">
                      <a16:colId xmlns:a16="http://schemas.microsoft.com/office/drawing/2014/main" val="20000"/>
                    </a:ext>
                  </a:extLst>
                </a:gridCol>
                <a:gridCol w="2296479">
                  <a:extLst>
                    <a:ext uri="{9D8B030D-6E8A-4147-A177-3AD203B41FA5}">
                      <a16:colId xmlns:a16="http://schemas.microsoft.com/office/drawing/2014/main" val="20001"/>
                    </a:ext>
                  </a:extLst>
                </a:gridCol>
                <a:gridCol w="2365832">
                  <a:extLst>
                    <a:ext uri="{9D8B030D-6E8A-4147-A177-3AD203B41FA5}">
                      <a16:colId xmlns:a16="http://schemas.microsoft.com/office/drawing/2014/main" val="20002"/>
                    </a:ext>
                  </a:extLst>
                </a:gridCol>
                <a:gridCol w="2331972">
                  <a:extLst>
                    <a:ext uri="{9D8B030D-6E8A-4147-A177-3AD203B41FA5}">
                      <a16:colId xmlns:a16="http://schemas.microsoft.com/office/drawing/2014/main" val="20003"/>
                    </a:ext>
                  </a:extLst>
                </a:gridCol>
              </a:tblGrid>
              <a:tr h="53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1" u="none" strike="noStrike" cap="none" normalizeH="0" baseline="0" dirty="0">
                          <a:ln>
                            <a:noFill/>
                          </a:ln>
                          <a:solidFill>
                            <a:srgbClr val="FFFFFF"/>
                          </a:solidFill>
                          <a:effectLst/>
                          <a:latin typeface="Arial" charset="0"/>
                          <a:ea typeface="ＭＳ Ｐゴシック" charset="0"/>
                          <a:cs typeface="Arial" charset="0"/>
                        </a:rPr>
                        <a:t>Issues</a:t>
                      </a:r>
                      <a:endParaRPr kumimoji="0" lang="en-US" altLang="zh-CN" sz="2800" b="0"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Reformed</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Arminian</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Partakers</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 100% assurance of salvation possible?</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No, since no one knows if he has genuine faith that will persevere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No, since no one knows if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he will persevere</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Yes, if one knows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Christ as Saviour</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How does this system counsel believers in habitual sin?</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"You better re-examine whether you genuinely trusted Christ"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"You either lost your salvation or never were really saved"</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"You must turn from your sin to be fully rewarded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(Heb. 3:14)"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25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How do those struggling with sin gain spiritual motivation?</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From fear that they may not actually be saved after all</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From fear that they may not have sufficiently maintained their salvation </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From fear that they will miss key rewards (their inheritance can be lost but not their salvation)</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08607" name="Text Box 31"/>
          <p:cNvSpPr txBox="1">
            <a:spLocks noChangeArrowheads="1"/>
          </p:cNvSpPr>
          <p:nvPr/>
        </p:nvSpPr>
        <p:spPr bwMode="auto">
          <a:xfrm>
            <a:off x="8305801" y="76200"/>
            <a:ext cx="478607"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dirty="0">
                <a:solidFill>
                  <a:srgbClr val="FFFFFF"/>
                </a:solidFill>
                <a:latin typeface="Tahoma" charset="0"/>
              </a:rPr>
              <a:t>40</a:t>
            </a:r>
          </a:p>
        </p:txBody>
      </p:sp>
    </p:spTree>
    <p:extLst>
      <p:ext uri="{BB962C8B-B14F-4D97-AF65-F5344CB8AC3E}">
        <p14:creationId xmlns:p14="http://schemas.microsoft.com/office/powerpoint/2010/main" val="4285021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52400"/>
            <a:ext cx="9144000" cy="788988"/>
          </a:xfrm>
        </p:spPr>
        <p:txBody>
          <a:bodyPr/>
          <a:lstStyle/>
          <a:p>
            <a:pPr eaLnBrk="1" hangingPunct="1"/>
            <a:r>
              <a:rPr lang="en-US" sz="3600">
                <a:latin typeface="Tahoma" charset="0"/>
                <a:ea typeface="ＭＳ Ｐゴシック" charset="0"/>
                <a:cs typeface="ＭＳ Ｐゴシック" charset="0"/>
              </a:rPr>
              <a:t>Views on Security &amp; Perseverance</a:t>
            </a:r>
          </a:p>
        </p:txBody>
      </p:sp>
      <p:sp>
        <p:nvSpPr>
          <p:cNvPr id="410627" name="Rectangle 3"/>
          <p:cNvSpPr>
            <a:spLocks noChangeArrowheads="1"/>
          </p:cNvSpPr>
          <p:nvPr/>
        </p:nvSpPr>
        <p:spPr bwMode="auto">
          <a:xfrm>
            <a:off x="0" y="-263822"/>
            <a:ext cx="184663"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aphicFrame>
        <p:nvGraphicFramePr>
          <p:cNvPr id="98308" name="Group 4"/>
          <p:cNvGraphicFramePr>
            <a:graphicFrameLocks noGrp="1"/>
          </p:cNvGraphicFramePr>
          <p:nvPr>
            <p:extLst>
              <p:ext uri="{D42A27DB-BD31-4B8C-83A1-F6EECF244321}">
                <p14:modId xmlns:p14="http://schemas.microsoft.com/office/powerpoint/2010/main" val="3504750206"/>
              </p:ext>
            </p:extLst>
          </p:nvPr>
        </p:nvGraphicFramePr>
        <p:xfrm>
          <a:off x="152401" y="1052513"/>
          <a:ext cx="8839200" cy="5288268"/>
        </p:xfrm>
        <a:graphic>
          <a:graphicData uri="http://schemas.openxmlformats.org/drawingml/2006/table">
            <a:tbl>
              <a:tblPr/>
              <a:tblGrid>
                <a:gridCol w="2044700">
                  <a:extLst>
                    <a:ext uri="{9D8B030D-6E8A-4147-A177-3AD203B41FA5}">
                      <a16:colId xmlns:a16="http://schemas.microsoft.com/office/drawing/2014/main" val="20000"/>
                    </a:ext>
                  </a:extLst>
                </a:gridCol>
                <a:gridCol w="2160588">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2265362">
                  <a:extLst>
                    <a:ext uri="{9D8B030D-6E8A-4147-A177-3AD203B41FA5}">
                      <a16:colId xmlns:a16="http://schemas.microsoft.com/office/drawing/2014/main" val="20003"/>
                    </a:ext>
                  </a:extLst>
                </a:gridCol>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1" u="none" strike="noStrike" cap="none" normalizeH="0" baseline="0" dirty="0">
                          <a:ln>
                            <a:noFill/>
                          </a:ln>
                          <a:solidFill>
                            <a:srgbClr val="FFFFFF"/>
                          </a:solidFill>
                          <a:effectLst/>
                          <a:latin typeface="Arial" charset="0"/>
                          <a:ea typeface="ＭＳ Ｐゴシック" charset="0"/>
                          <a:cs typeface="Arial" charset="0"/>
                        </a:rPr>
                        <a:t>Issues</a:t>
                      </a:r>
                      <a:endParaRPr kumimoji="0" lang="en-US" altLang="zh-CN" sz="2800" b="0" i="0" u="none" strike="noStrike" cap="none" normalizeH="0" baseline="0" dirty="0">
                        <a:ln>
                          <a:noFill/>
                        </a:ln>
                        <a:solidFill>
                          <a:schemeClr val="tx1"/>
                        </a:solidFill>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Reformed</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Arminian</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rgbClr val="FFFFFF"/>
                          </a:solidFill>
                          <a:effectLst/>
                          <a:latin typeface="Arial" charset="0"/>
                          <a:ea typeface="ＭＳ Ｐゴシック" charset="0"/>
                          <a:cs typeface="Arial" charset="0"/>
                        </a:rPr>
                        <a:t>Partakers</a:t>
                      </a:r>
                      <a:endParaRPr kumimoji="0" lang="en-US" altLang="zh-CN" sz="2800" b="0" i="0" u="none" strike="noStrike" cap="none" normalizeH="0" baseline="0">
                        <a:ln>
                          <a:noFill/>
                        </a:ln>
                        <a:solidFill>
                          <a:schemeClr val="tx1"/>
                        </a:solidFill>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15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What actually results in the listeners from this teaching?</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They may become carnal Christians by doubting their salvation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They believe God must always be appeased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(low view of grace)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They will more likely appreciate God</a:t>
                      </a:r>
                      <a:r>
                        <a:rPr kumimoji="0" lang="fr-FR"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 faithfulness to them</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39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Who holds this view?</a:t>
                      </a:r>
                      <a:endPar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John Calvin </a:t>
                      </a:r>
                      <a:b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(d. 1564),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Reformed churches,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Presbyterians,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Charles Hodge,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Arthur Pink</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Jacob Arminius </a:t>
                      </a:r>
                      <a:b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(d. 1609),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John Wesley, Methodists,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Wesleyans, Nazarenes, Holiness churches,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Pentecostals/ Charismatics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Baptists,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Bible churches,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Joseph Dillow,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Zane Hodges,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Earl Radmacher,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Charles Ryrie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10650" name="Text Box 26"/>
          <p:cNvSpPr txBox="1">
            <a:spLocks noChangeArrowheads="1"/>
          </p:cNvSpPr>
          <p:nvPr/>
        </p:nvSpPr>
        <p:spPr bwMode="auto">
          <a:xfrm>
            <a:off x="8305801" y="76200"/>
            <a:ext cx="478607"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dirty="0">
                <a:solidFill>
                  <a:srgbClr val="FFFFFF"/>
                </a:solidFill>
                <a:latin typeface="Tahoma" charset="0"/>
              </a:rPr>
              <a:t>40</a:t>
            </a:r>
          </a:p>
        </p:txBody>
      </p:sp>
    </p:spTree>
    <p:extLst>
      <p:ext uri="{BB962C8B-B14F-4D97-AF65-F5344CB8AC3E}">
        <p14:creationId xmlns:p14="http://schemas.microsoft.com/office/powerpoint/2010/main" val="191754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357"/>
            <a:ext cx="9144000" cy="16323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is the meaning of the cross of Christ?</a:t>
            </a:r>
          </a:p>
        </p:txBody>
      </p:sp>
      <p:pic>
        <p:nvPicPr>
          <p:cNvPr id="2" name="Picture 1"/>
          <p:cNvPicPr>
            <a:picLocks noChangeAspect="1"/>
          </p:cNvPicPr>
          <p:nvPr/>
        </p:nvPicPr>
        <p:blipFill>
          <a:blip r:embed="rId3"/>
          <a:stretch>
            <a:fillRect/>
          </a:stretch>
        </p:blipFill>
        <p:spPr>
          <a:xfrm>
            <a:off x="-1" y="-22626"/>
            <a:ext cx="9131081" cy="5130798"/>
          </a:xfrm>
          <a:prstGeom prst="rect">
            <a:avLst/>
          </a:prstGeom>
        </p:spPr>
      </p:pic>
    </p:spTree>
    <p:extLst>
      <p:ext uri="{BB962C8B-B14F-4D97-AF65-F5344CB8AC3E}">
        <p14:creationId xmlns:p14="http://schemas.microsoft.com/office/powerpoint/2010/main" val="33575161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599"/>
            <a:ext cx="8229600" cy="1531683"/>
          </a:xfrm>
        </p:spPr>
        <p:txBody>
          <a:bodyPr/>
          <a:lstStyle/>
          <a:p>
            <a:r>
              <a:rPr lang="en-US" sz="5400" b="1" dirty="0">
                <a:solidFill>
                  <a:srgbClr val="000000"/>
                </a:solidFill>
              </a:rPr>
              <a:t>Biblical Support for Eternal Security</a:t>
            </a:r>
          </a:p>
        </p:txBody>
      </p:sp>
      <p:sp>
        <p:nvSpPr>
          <p:cNvPr id="4" name="Title 1"/>
          <p:cNvSpPr txBox="1">
            <a:spLocks/>
          </p:cNvSpPr>
          <p:nvPr/>
        </p:nvSpPr>
        <p:spPr bwMode="auto">
          <a:xfrm>
            <a:off x="533400" y="2773060"/>
            <a:ext cx="8229600" cy="38544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indent="-742950" defTabSz="914400" fontAlgn="base">
              <a:spcBef>
                <a:spcPct val="0"/>
              </a:spcBef>
              <a:spcAft>
                <a:spcPct val="0"/>
              </a:spcAft>
              <a:buFont typeface="+mj-lt"/>
              <a:buAutoNum type="arabicPeriod"/>
              <a:defRPr/>
            </a:pPr>
            <a:r>
              <a:rPr lang="en-US" sz="3600" b="1" kern="0" dirty="0">
                <a:solidFill>
                  <a:srgbClr val="000000"/>
                </a:solidFill>
                <a:latin typeface="Arial"/>
              </a:rPr>
              <a:t>Start only with the Bible.</a:t>
            </a:r>
          </a:p>
          <a:p>
            <a:pPr marL="742950" indent="-742950" defTabSz="914400" fontAlgn="base">
              <a:spcBef>
                <a:spcPct val="0"/>
              </a:spcBef>
              <a:spcAft>
                <a:spcPct val="0"/>
              </a:spcAft>
              <a:buFont typeface="+mj-lt"/>
              <a:buAutoNum type="arabicPeriod"/>
              <a:defRPr/>
            </a:pPr>
            <a:r>
              <a:rPr lang="en-US" sz="3600" b="1" kern="0" dirty="0">
                <a:solidFill>
                  <a:srgbClr val="000000"/>
                </a:solidFill>
                <a:latin typeface="Arial"/>
              </a:rPr>
              <a:t>Show the Bible teaches salvation by grace through faith alone.</a:t>
            </a:r>
          </a:p>
          <a:p>
            <a:pPr marL="742950" indent="-742950" defTabSz="914400" fontAlgn="base">
              <a:spcBef>
                <a:spcPct val="0"/>
              </a:spcBef>
              <a:spcAft>
                <a:spcPct val="0"/>
              </a:spcAft>
              <a:buFont typeface="+mj-lt"/>
              <a:buAutoNum type="arabicPeriod"/>
              <a:defRPr/>
            </a:pPr>
            <a:r>
              <a:rPr lang="en-US" sz="3600" b="1" kern="0" dirty="0">
                <a:solidFill>
                  <a:srgbClr val="000000"/>
                </a:solidFill>
                <a:latin typeface="Arial"/>
              </a:rPr>
              <a:t>Show that since salvation is only by grace, it can only be lost through God’s fault.</a:t>
            </a:r>
          </a:p>
        </p:txBody>
      </p:sp>
    </p:spTree>
    <p:extLst>
      <p:ext uri="{BB962C8B-B14F-4D97-AF65-F5344CB8AC3E}">
        <p14:creationId xmlns:p14="http://schemas.microsoft.com/office/powerpoint/2010/main" val="16719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a:ea typeface="ＭＳ Ｐゴシック" charset="0"/>
              <a:cs typeface="ＭＳ Ｐゴシック" charset="0"/>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defRPr/>
              </a:pPr>
              <a:endParaRPr lang="en-US">
                <a:solidFill>
                  <a:srgbClr val="000000"/>
                </a:solidFill>
                <a:latin typeface="Arial"/>
                <a:ea typeface="ＭＳ Ｐゴシック" charset="0"/>
                <a:cs typeface="ＭＳ Ｐゴシック" charset="0"/>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defRPr/>
              </a:pPr>
              <a:endParaRPr lang="en-US">
                <a:solidFill>
                  <a:srgbClr val="000000"/>
                </a:solidFill>
                <a:latin typeface="Arial"/>
                <a:ea typeface="ＭＳ Ｐゴシック" charset="0"/>
                <a:cs typeface="ＭＳ Ｐゴシック" charset="0"/>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defRPr/>
            </a:pPr>
            <a:endParaRPr lang="en-US">
              <a:solidFill>
                <a:srgbClr val="000000"/>
              </a:solidFill>
              <a:latin typeface="Arial"/>
              <a:ea typeface="ＭＳ Ｐゴシック" charset="0"/>
              <a:cs typeface="ＭＳ Ｐゴシック" charset="0"/>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defRPr/>
              </a:pPr>
              <a:endParaRPr lang="en-US">
                <a:solidFill>
                  <a:srgbClr val="000000"/>
                </a:solidFill>
                <a:latin typeface="Arial"/>
                <a:ea typeface="ＭＳ Ｐゴシック" charset="0"/>
                <a:cs typeface="ＭＳ Ｐゴシック" charset="0"/>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defRPr/>
            </a:pPr>
            <a:r>
              <a:rPr lang="en-US" sz="4000" b="1" i="1">
                <a:solidFill>
                  <a:srgbClr val="FFFFFF"/>
                </a:solidFill>
                <a:latin typeface="Arial"/>
                <a:ea typeface="ＭＳ Ｐゴシック" charset="0"/>
                <a:cs typeface="ＭＳ Ｐゴシック" charset="0"/>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ea typeface="Arial"/>
                <a:cs typeface="Arial"/>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ea typeface="Arial"/>
                <a:cs typeface="Arial"/>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ea typeface="Arial"/>
                <a:cs typeface="Arial"/>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defRPr/>
            </a:pPr>
            <a:r>
              <a:rPr lang="en-US" sz="1400" b="1">
                <a:solidFill>
                  <a:srgbClr val="FFFFFF"/>
                </a:solidFill>
                <a:latin typeface="Arial"/>
                <a:ea typeface="ＭＳ Ｐゴシック" charset="0"/>
                <a:cs typeface="ＭＳ Ｐゴシック" charset="0"/>
              </a:rPr>
              <a:t>H. Wayne House, </a:t>
            </a:r>
            <a:r>
              <a:rPr lang="en-US" sz="1400" b="1" i="1">
                <a:solidFill>
                  <a:srgbClr val="FFFFFF"/>
                </a:solidFill>
                <a:latin typeface="Arial"/>
                <a:ea typeface="ＭＳ Ｐゴシック" charset="0"/>
                <a:cs typeface="ＭＳ Ｐゴシック" charset="0"/>
              </a:rPr>
              <a:t>Charts of Christian Theology and Doctrine</a:t>
            </a:r>
            <a:r>
              <a:rPr lang="en-US" sz="1400" b="1">
                <a:solidFill>
                  <a:srgbClr val="FFFFFF"/>
                </a:solidFill>
                <a:latin typeface="Arial"/>
                <a:ea typeface="ＭＳ Ｐゴシック" charset="0"/>
                <a:cs typeface="ＭＳ Ｐゴシック" charset="0"/>
              </a:rPr>
              <a:t>, 45</a:t>
            </a:r>
          </a:p>
        </p:txBody>
      </p:sp>
      <p:sp>
        <p:nvSpPr>
          <p:cNvPr id="2" name="Title 1"/>
          <p:cNvSpPr>
            <a:spLocks noGrp="1"/>
          </p:cNvSpPr>
          <p:nvPr>
            <p:ph type="title" idx="4294967295"/>
          </p:nvPr>
        </p:nvSpPr>
        <p:spPr>
          <a:xfrm>
            <a:off x="76200" y="108966"/>
            <a:ext cx="8091921" cy="1143000"/>
          </a:xfrm>
          <a:ln>
            <a:miter lim="800000"/>
            <a:headEnd/>
            <a:tailEnd/>
          </a:ln>
        </p:spPr>
        <p:txBody>
          <a:bodyPr/>
          <a:lstStyle/>
          <a:p>
            <a:pPr algn="l" eaLnBrk="1" hangingPunct="1">
              <a:defRPr/>
            </a:pPr>
            <a:r>
              <a:rPr lang="en-US" b="1" dirty="0">
                <a:effectLst>
                  <a:glow rad="228600">
                    <a:schemeClr val="tx1"/>
                  </a:glow>
                </a:effectLst>
                <a:ea typeface="+mj-ea"/>
                <a:cs typeface="+mj-cs"/>
              </a:rPr>
              <a:t>The Work of the Triune God Supports Security</a:t>
            </a: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3613287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The Work of God the Father</a:t>
            </a: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145208350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4135</TotalTime>
  <Words>4261</Words>
  <Application>Microsoft Macintosh PowerPoint</Application>
  <PresentationFormat>On-screen Show (4:3)</PresentationFormat>
  <Paragraphs>622</Paragraphs>
  <Slides>77</Slides>
  <Notes>63</Notes>
  <HiddenSlides>0</HiddenSlides>
  <MMClips>0</MMClips>
  <ScaleCrop>false</ScaleCrop>
  <HeadingPairs>
    <vt:vector size="6" baseType="variant">
      <vt:variant>
        <vt:lpstr>Fonts Used</vt:lpstr>
      </vt:variant>
      <vt:variant>
        <vt:i4>24</vt:i4>
      </vt:variant>
      <vt:variant>
        <vt:lpstr>Theme</vt:lpstr>
      </vt:variant>
      <vt:variant>
        <vt:i4>25</vt:i4>
      </vt:variant>
      <vt:variant>
        <vt:lpstr>Slide Titles</vt:lpstr>
      </vt:variant>
      <vt:variant>
        <vt:i4>77</vt:i4>
      </vt:variant>
    </vt:vector>
  </HeadingPairs>
  <TitlesOfParts>
    <vt:vector size="126" baseType="lpstr">
      <vt:lpstr>Adventure</vt:lpstr>
      <vt:lpstr>Arial MT</vt:lpstr>
      <vt:lpstr>굴림</vt:lpstr>
      <vt:lpstr>MS PGothic</vt:lpstr>
      <vt:lpstr>MS PGothic</vt:lpstr>
      <vt:lpstr>SimSun</vt:lpstr>
      <vt:lpstr>Times</vt:lpstr>
      <vt:lpstr>Apple Chancery</vt:lpstr>
      <vt:lpstr>Arial</vt:lpstr>
      <vt:lpstr>Arial Black</vt:lpstr>
      <vt:lpstr>Arial Narrow</vt:lpstr>
      <vt:lpstr>Bwgrki</vt:lpstr>
      <vt:lpstr>Calibri</vt:lpstr>
      <vt:lpstr>Chalkduster</vt:lpstr>
      <vt:lpstr>Comic Sans MS</vt:lpstr>
      <vt:lpstr>Futura</vt:lpstr>
      <vt:lpstr>Garamond</vt:lpstr>
      <vt:lpstr>Helvetica</vt:lpstr>
      <vt:lpstr>Lucida Bright</vt:lpstr>
      <vt:lpstr>Monotype Sorts</vt:lpstr>
      <vt:lpstr>Symbol</vt:lpstr>
      <vt:lpstr>Tahoma</vt:lpstr>
      <vt:lpstr>Times New Roman</vt:lpstr>
      <vt:lpstr>Wingdings</vt:lpstr>
      <vt:lpstr>49_Blank Presentation</vt:lpstr>
      <vt:lpstr>3_Cascade</vt:lpstr>
      <vt:lpstr>1_Curtain Call</vt:lpstr>
      <vt:lpstr>16_Blank Presentation</vt:lpstr>
      <vt:lpstr>1_Orbit</vt:lpstr>
      <vt:lpstr>1_Koi</vt:lpstr>
      <vt:lpstr>2_Default Design</vt:lpstr>
      <vt:lpstr>3_Default Design</vt:lpstr>
      <vt:lpstr>4_Default Design</vt:lpstr>
      <vt:lpstr>Blank Presentation</vt:lpstr>
      <vt:lpstr>1_Capsules</vt:lpstr>
      <vt:lpstr>Slit</vt:lpstr>
      <vt:lpstr>1_untitled 1</vt:lpstr>
      <vt:lpstr>2_Orbit</vt:lpstr>
      <vt:lpstr>Lock And Key</vt:lpstr>
      <vt:lpstr>Default Design</vt:lpstr>
      <vt:lpstr>Expedition</vt:lpstr>
      <vt:lpstr>SPLATS</vt:lpstr>
      <vt:lpstr>1_Blank Presentation</vt:lpstr>
      <vt:lpstr>1_Earth</vt:lpstr>
      <vt:lpstr>5_Default Design</vt:lpstr>
      <vt:lpstr>1_Default Design</vt:lpstr>
      <vt:lpstr>50_Blank Presentation</vt:lpstr>
      <vt:lpstr>13_Default Design</vt:lpstr>
      <vt:lpstr>5_Stream</vt:lpstr>
      <vt:lpstr>The Security  of the Believer</vt:lpstr>
      <vt:lpstr>Subject?</vt:lpstr>
      <vt:lpstr>Can you be sure?  Really sure?</vt:lpstr>
      <vt:lpstr>Think about it…</vt:lpstr>
      <vt:lpstr>Eternal Security</vt:lpstr>
      <vt:lpstr>Eternal Security</vt:lpstr>
      <vt:lpstr>Theological Support for Eternal Security</vt:lpstr>
      <vt:lpstr>The Work of the Triune God Supports Security</vt:lpstr>
      <vt:lpstr>The Work of God the Father</vt:lpstr>
      <vt:lpstr>Election</vt:lpstr>
      <vt:lpstr>Permanent?</vt:lpstr>
      <vt:lpstr>The Work of Christ the Son</vt:lpstr>
      <vt:lpstr>“My sheep listen to my voice; I know them, and they follow me. 28I give them eternal life, and they shall never perish; no one can snatch them out of my hand. 29My Father, who has given them to me, is greater than all; no one can snatch them out of my Father’s hand” (John 10:27-29 NLT)</vt:lpstr>
      <vt:lpstr>Subject</vt:lpstr>
      <vt:lpstr>An Astonishing Claim! </vt:lpstr>
      <vt:lpstr>Permanent?</vt:lpstr>
      <vt:lpstr>The Sealing Work of the Spirit</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NLT</vt:lpstr>
      <vt:lpstr>The Nature of Salvation</vt:lpstr>
      <vt:lpstr>How did God save us?</vt:lpstr>
      <vt:lpstr>Assurance in 1 John 5:11-13</vt:lpstr>
      <vt:lpstr>The Believer’s Standing Before God Proves Security</vt:lpstr>
      <vt:lpstr>"But when this priest had offered for all time one sacrifice for sins, he sat down at the right hand of God.”</vt:lpstr>
      <vt:lpstr>"There he waits until his enemies are humbled and made a footstool under his feet.  14For by that one offering he forever made perfect those who are being made holy"  (Heb. 10:13-14 NLT).</vt:lpstr>
      <vt:lpstr>No Condemnation (8:1)!</vt:lpstr>
      <vt:lpstr>Security in Romans 8</vt:lpstr>
      <vt:lpstr>"For I am convinced that neither death, nor life, nor angels, nor principalities, nor things present, nor things to come, nor powers,  nor height, nor depth, nor any other created thing, will be able to separate us from the love of God, which is in Christ Jesus our Lord."</vt:lpstr>
      <vt:lpstr>Biblical Support for Eternal Security</vt:lpstr>
      <vt:lpstr>Roman's 3 Tenses of Salvation </vt:lpstr>
      <vt:lpstr>Grace is…</vt:lpstr>
      <vt:lpstr>Discussion Questions</vt:lpstr>
      <vt:lpstr>Discussion Questions</vt:lpstr>
      <vt:lpstr>Eternal Security in Corinth</vt:lpstr>
      <vt:lpstr>"… the fire will test the quality of each man's work"  (1 Cor. 3:13)</vt:lpstr>
      <vt:lpstr>Lasting Building Materials (3:12a)</vt:lpstr>
      <vt:lpstr>Perishable Building Materials (3:12b)</vt:lpstr>
      <vt:lpstr>"saved as through fire…"  (3:15)</vt:lpstr>
      <vt:lpstr>Eternal Security in Corinth</vt:lpstr>
      <vt:lpstr>THE SEALING  OF THE HOLY SPIRIT</vt:lpstr>
      <vt:lpstr>Backgrounds</vt:lpstr>
      <vt:lpstr>A seal in ancient times meant:</vt:lpstr>
      <vt:lpstr>2 Cor. 1:22</vt:lpstr>
      <vt:lpstr>Some Despise Security</vt:lpstr>
      <vt:lpstr>Some Despise Security</vt:lpstr>
      <vt:lpstr>Some Despise Security</vt:lpstr>
      <vt:lpstr>Eph. 1:13b</vt:lpstr>
      <vt:lpstr>Eph. 4:30</vt:lpstr>
      <vt:lpstr>Eph. 1:13a</vt:lpstr>
      <vt:lpstr>The Spirit Guarantees Full Salvation</vt:lpstr>
      <vt:lpstr>Pledge – avrrabw/n</vt:lpstr>
      <vt:lpstr>The Intent of the Sealing </vt:lpstr>
      <vt:lpstr>In Summary:</vt:lpstr>
      <vt:lpstr>Secure!</vt:lpstr>
      <vt:lpstr>Distinguishing Terms</vt:lpstr>
      <vt:lpstr>Distinguishing Terms</vt:lpstr>
      <vt:lpstr>Blessed Assurance 1/7</vt:lpstr>
      <vt:lpstr>Blessed Assurance 2/7</vt:lpstr>
      <vt:lpstr>Blessed Assurance 3/7</vt:lpstr>
      <vt:lpstr>Blessed Assurance 4/7</vt:lpstr>
      <vt:lpstr>Blessed Assurance 5/7</vt:lpstr>
      <vt:lpstr>Blessed Assurance 6/7</vt:lpstr>
      <vt:lpstr>Blessed Assurance 7/7</vt:lpstr>
      <vt:lpstr>The Fire</vt:lpstr>
      <vt:lpstr>The Problem with Labels</vt:lpstr>
      <vt:lpstr>The Future Reign of the Servant Kings</vt:lpstr>
      <vt:lpstr>Views on the Warning Passages</vt:lpstr>
      <vt:lpstr>Views on Security &amp; Perseverance</vt:lpstr>
      <vt:lpstr>Views on Security &amp; Perseverance</vt:lpstr>
      <vt:lpstr>Views on Security &amp; Perseverance</vt:lpstr>
      <vt:lpstr>Views on Security &amp; Perseverance</vt:lpstr>
      <vt:lpstr>What is the meaning of the cross of Christ?</vt:lpstr>
      <vt:lpstr>Biblical Support for Eternal Security</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96</cp:revision>
  <dcterms:created xsi:type="dcterms:W3CDTF">2014-08-02T06:39:19Z</dcterms:created>
  <dcterms:modified xsi:type="dcterms:W3CDTF">2024-03-21T07:19:21Z</dcterms:modified>
</cp:coreProperties>
</file>