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Lst>
  <p:notesMasterIdLst>
    <p:notesMasterId r:id="rId32"/>
  </p:notesMasterIdLst>
  <p:sldIdLst>
    <p:sldId id="435" r:id="rId5"/>
    <p:sldId id="434" r:id="rId6"/>
    <p:sldId id="433" r:id="rId7"/>
    <p:sldId id="446" r:id="rId8"/>
    <p:sldId id="414" r:id="rId9"/>
    <p:sldId id="443" r:id="rId10"/>
    <p:sldId id="440" r:id="rId11"/>
    <p:sldId id="429" r:id="rId12"/>
    <p:sldId id="444" r:id="rId13"/>
    <p:sldId id="439" r:id="rId14"/>
    <p:sldId id="347" r:id="rId15"/>
    <p:sldId id="445" r:id="rId16"/>
    <p:sldId id="442" r:id="rId17"/>
    <p:sldId id="431" r:id="rId18"/>
    <p:sldId id="438" r:id="rId19"/>
    <p:sldId id="427" r:id="rId20"/>
    <p:sldId id="437" r:id="rId21"/>
    <p:sldId id="436" r:id="rId22"/>
    <p:sldId id="441" r:id="rId23"/>
    <p:sldId id="421" r:id="rId24"/>
    <p:sldId id="405" r:id="rId25"/>
    <p:sldId id="317" r:id="rId26"/>
    <p:sldId id="292" r:id="rId27"/>
    <p:sldId id="278" r:id="rId28"/>
    <p:sldId id="328" r:id="rId29"/>
    <p:sldId id="320" r:id="rId30"/>
    <p:sldId id="34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56B"/>
    <a:srgbClr val="FF979B"/>
    <a:srgbClr val="FFBEC0"/>
    <a:srgbClr val="FFE5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autoAdjust="0"/>
    <p:restoredTop sz="82629" autoAdjust="0"/>
  </p:normalViewPr>
  <p:slideViewPr>
    <p:cSldViewPr snapToGrid="0" snapToObjects="1">
      <p:cViewPr>
        <p:scale>
          <a:sx n="85" d="100"/>
          <a:sy n="85" d="100"/>
        </p:scale>
        <p:origin x="3264"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hick.com/reading/tracts/1037/1037_01.asp?wpc=1037_01.asp&amp;wpp=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hipandthigh.wordpress.com/2007/04/16/chick-tracts-get-you-in-trouble/" TargetMode="External"/><Relationship Id="rId4" Type="http://schemas.openxmlformats.org/officeDocument/2006/relationships/hyperlink" Target="http://www.swordandtrowel.org/articles/nature_of_the_aton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Charles Ryrie</a:t>
            </a:r>
            <a:r>
              <a:rPr lang="en-US" baseline="0"/>
              <a:t> did not hold to this view. He only explained Peter Abelard's pwerspective.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365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040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1024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533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3"/>
              </a:rPr>
              <a:t>Set Free</a:t>
            </a:r>
            <a:r>
              <a:rPr lang="en-US" dirty="0"/>
              <a:t> keynotes the ransom view of the atonement (See Phil Johnson</a:t>
            </a:r>
            <a:r>
              <a:rPr lang="uk-UA" dirty="0"/>
              <a:t>'</a:t>
            </a:r>
            <a:r>
              <a:rPr lang="en-US" dirty="0"/>
              <a:t>s article on the </a:t>
            </a:r>
            <a:r>
              <a:rPr lang="en-US" dirty="0">
                <a:hlinkClick r:id="rId4"/>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3"/>
              </a:rPr>
              <a:t>review of it at Scott McClare</a:t>
            </a:r>
            <a:r>
              <a:rPr lang="uk-UA" dirty="0">
                <a:hlinkClick r:id="rId3"/>
              </a:rPr>
              <a:t>'</a:t>
            </a:r>
            <a:r>
              <a:rPr lang="en-US" dirty="0">
                <a:hlinkClick r:id="rId3"/>
              </a:rPr>
              <a:t>s blog.</a:t>
            </a:r>
            <a:r>
              <a:rPr lang="en-US" dirty="0"/>
              <a:t>"</a:t>
            </a:r>
          </a:p>
          <a:p>
            <a:endParaRPr lang="en-US" dirty="0"/>
          </a:p>
          <a:p>
            <a:r>
              <a:rPr lang="en-US" dirty="0"/>
              <a:t>Fred Butler, </a:t>
            </a:r>
            <a:r>
              <a:rPr lang="en-US" b="1" dirty="0">
                <a:hlinkClick r:id="rId5"/>
              </a:rPr>
              <a:t>Chick Tracts Get You In Trouble!</a:t>
            </a:r>
            <a:endParaRPr lang="en-US" b="1" dirty="0"/>
          </a:p>
          <a:p>
            <a:r>
              <a:rPr lang="en-US" dirty="0"/>
              <a:t>Posted on </a:t>
            </a:r>
            <a:r>
              <a:rPr lang="en-US" dirty="0">
                <a:hlinkClick r:id="rId5"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1749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115204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22819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34975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4492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36540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38226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318768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158763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77807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52867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96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8745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272968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382309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358160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45401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88499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28807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3508268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400513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602508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230317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403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936546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6211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4942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404771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9440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162119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36077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202482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73623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2548808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401099287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269232592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a:t>
            </a:r>
            <a:r>
              <a:rPr lang="uk-UA" sz="3200" b="1" i="1" dirty="0"/>
              <a:t>'</a:t>
            </a:r>
            <a:r>
              <a:rPr lang="en-US" sz="3200" b="1" i="1" dirty="0"/>
              <a:t>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Theories of the Atonement</a:t>
            </a:r>
          </a:p>
        </p:txBody>
      </p:sp>
      <p:sp>
        <p:nvSpPr>
          <p:cNvPr id="6" name="Rectangle 2"/>
          <p:cNvSpPr txBox="1">
            <a:spLocks noChangeArrowheads="1"/>
          </p:cNvSpPr>
          <p:nvPr/>
        </p:nvSpPr>
        <p:spPr bwMode="auto">
          <a:xfrm>
            <a:off x="8316505" y="94813"/>
            <a:ext cx="839401" cy="46833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49</a:t>
            </a:r>
          </a:p>
        </p:txBody>
      </p:sp>
      <p:sp>
        <p:nvSpPr>
          <p:cNvPr id="2" name="Rectangle 1">
            <a:extLst>
              <a:ext uri="{FF2B5EF4-FFF2-40B4-BE49-F238E27FC236}">
                <a16:creationId xmlns:a16="http://schemas.microsoft.com/office/drawing/2014/main" id="{DDD17D67-9C6F-EC5E-7E92-5EB93FC3B4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03315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Moral Influence</a:t>
            </a:r>
            <a:br>
              <a:rPr lang="en-US" sz="48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(Peter Abelard, 1079-1142)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159064" y="1603516"/>
            <a:ext cx="4673249" cy="502761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The </a:t>
            </a:r>
            <a:r>
              <a:rPr lang="ru-RU" sz="2800" dirty="0"/>
              <a:t>"</a:t>
            </a:r>
            <a:r>
              <a:rPr lang="en-US" sz="2800" dirty="0"/>
              <a:t>death of Christ was not an expiation for sin but a suffering with His creatures to manifest God</a:t>
            </a:r>
            <a:r>
              <a:rPr lang="uk-UA" sz="2800" dirty="0"/>
              <a:t>'</a:t>
            </a:r>
            <a:r>
              <a:rPr lang="en-US" sz="2800" dirty="0"/>
              <a:t>s love. This suffering love should awaken a responsive love in the sinner and bring an ethical change in him. This, then liberates from the power of sin.</a:t>
            </a:r>
            <a:r>
              <a:rPr lang="ru-RU" sz="2800" dirty="0"/>
              <a:t>"</a:t>
            </a:r>
            <a:endParaRPr lang="en-US" dirty="0"/>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endParaRPr lang="en-US" sz="2800" dirty="0"/>
          </a:p>
          <a:p>
            <a:r>
              <a:rPr lang="en-US" sz="2800" dirty="0"/>
              <a:t>—Explained by Ryrie, </a:t>
            </a:r>
            <a:r>
              <a:rPr lang="en-US" sz="2800" i="1" dirty="0"/>
              <a:t>Basic Theology</a:t>
            </a:r>
            <a:r>
              <a:rPr lang="en-US" sz="2800" dirty="0"/>
              <a:t>,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government demanded the death of Christ to show His displeasure with sin. Christ also did not suffer the penalty of the Law, but God accepted His suffering as a substitute for that penalty.</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Governmental</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(Grotius, 1583-1645)</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Example</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(Socinus, 1539-1604)</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death did not atone for sin, but revealed faith and obedience as the way to eternal life and inspiring people to lead a similar life.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Barthian </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(Karl Barth, 1886-1968)</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a:t>
            </a:r>
            <a:r>
              <a:rPr lang="uk-UA" sz="3200" dirty="0"/>
              <a:t>'</a:t>
            </a:r>
            <a:r>
              <a:rPr lang="en-US" sz="3200" dirty="0"/>
              <a:t>s death was principally a revelation of God</a:t>
            </a:r>
            <a:r>
              <a:rPr lang="uk-UA" sz="3200" dirty="0"/>
              <a:t>'</a:t>
            </a:r>
            <a:r>
              <a:rPr lang="en-US" sz="3200" dirty="0"/>
              <a:t>s love and His hatred of sin.</a:t>
            </a:r>
            <a:r>
              <a:rPr lang="ru-RU" sz="3200" dirty="0"/>
              <a:t>"</a:t>
            </a:r>
            <a:endParaRPr lang="en-US" sz="3200" dirty="0"/>
          </a:p>
          <a:p>
            <a:r>
              <a:rPr lang="en-US" sz="2800" dirty="0"/>
              <a:t>—Ryrie, </a:t>
            </a:r>
            <a:r>
              <a:rPr lang="en-US" sz="2800" i="1" dirty="0"/>
              <a:t>Basic Theology</a:t>
            </a:r>
            <a:r>
              <a:rPr lang="en-US" sz="2800" dirty="0"/>
              <a:t>, 356</a:t>
            </a: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989204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795"/>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en-US" sz="3600" b="1" kern="1200" dirty="0">
                <a:effectLst/>
                <a:latin typeface="Arial" charset="0"/>
                <a:ea typeface="ＭＳ Ｐゴシック" charset="0"/>
                <a:cs typeface="ＭＳ Ｐゴシック" charset="0"/>
              </a:rPr>
              <a:t>Recapitulation </a:t>
            </a:r>
            <a:br>
              <a:rPr lang="en-US" sz="3600" b="1" kern="1200" dirty="0">
                <a:effectLst/>
                <a:latin typeface="Arial" charset="0"/>
                <a:ea typeface="ＭＳ Ｐゴシック" charset="0"/>
                <a:cs typeface="ＭＳ Ｐゴシック" charset="0"/>
              </a:rPr>
            </a:br>
            <a:r>
              <a:rPr lang="en-US" sz="3600" b="1" kern="1200" dirty="0">
                <a:effectLst/>
                <a:latin typeface="Arial" charset="0"/>
                <a:ea typeface="ＭＳ Ｐゴシック" charset="0"/>
                <a:cs typeface="ＭＳ Ｐゴシック" charset="0"/>
              </a:rPr>
              <a:t>(Irenaeus, 130-202)</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50</a:t>
            </a: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 recapitulated in Himself all the stages of life including what belonged to us as sinners. His obedience substituted for Adam</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disobedience, and this should effect a transformation in our lives.</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6955174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Satisfaction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(Anselm, 1033-1109)</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50</a:t>
            </a:r>
            <a:endParaRPr lang="en-US" dirty="0"/>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Sinful man robbed God of His honor. God rewarded the death of Christ by viewing it as a work of supererogation so that He can pass on its stored-up merits to us. Faith is necessary to appropriate this.</a:t>
            </a:r>
            <a:r>
              <a:rPr lang="ru-RU" sz="3200" dirty="0"/>
              <a:t>"</a:t>
            </a:r>
            <a:endParaRPr lang="en-US" sz="3200" dirty="0"/>
          </a:p>
          <a:p>
            <a:endParaRPr lang="en-US" sz="1400" dirty="0"/>
          </a:p>
          <a:p>
            <a:r>
              <a:rPr lang="en-US" dirty="0"/>
              <a:t>—Ryrie, </a:t>
            </a:r>
            <a:r>
              <a:rPr lang="en-US" i="1" dirty="0"/>
              <a:t>Basic Theology</a:t>
            </a:r>
            <a:r>
              <a:rPr lang="en-US" dirty="0"/>
              <a:t>, 355</a:t>
            </a:r>
          </a:p>
        </p:txBody>
      </p:sp>
    </p:spTree>
    <p:extLst>
      <p:ext uri="{BB962C8B-B14F-4D97-AF65-F5344CB8AC3E}">
        <p14:creationId xmlns:p14="http://schemas.microsoft.com/office/powerpoint/2010/main" val="42231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6600" b="1" i="0" u="none" strike="noStrike" cap="none" normalizeH="0" baseline="0" dirty="0">
                <a:ln>
                  <a:noFill/>
                </a:ln>
                <a:solidFill>
                  <a:schemeClr val="bg1"/>
                </a:solidFill>
                <a:effectLst/>
                <a:latin typeface="Arial"/>
                <a:cs typeface="Arial"/>
              </a:rPr>
              <a:t>JESUS</a:t>
            </a:r>
            <a:r>
              <a:rPr kumimoji="0" lang="en-US" altLang="zh-CN" sz="6600" b="1" i="0" u="none" strike="noStrike" cap="none" normalizeH="0" dirty="0">
                <a:ln>
                  <a:noFill/>
                </a:ln>
                <a:solidFill>
                  <a:schemeClr val="bg1"/>
                </a:solidFill>
                <a:effectLst/>
                <a:latin typeface="Arial"/>
                <a:cs typeface="Arial"/>
              </a:rPr>
              <a:t> </a:t>
            </a:r>
            <a:r>
              <a:rPr kumimoji="0" lang="en-US" altLang="zh-CN" sz="6600" b="1" i="0" u="none" strike="noStrike" cap="none" normalizeH="0" baseline="0" dirty="0">
                <a:ln>
                  <a:noFill/>
                </a:ln>
                <a:solidFill>
                  <a:srgbClr val="FFFF00"/>
                </a:solidFill>
                <a:effectLst/>
                <a:latin typeface="Arial"/>
                <a:cs typeface="Arial"/>
              </a:rPr>
              <a:t>PAID</a:t>
            </a:r>
            <a:r>
              <a:rPr kumimoji="0" lang="en-US" altLang="zh-CN" sz="6600" b="1" i="0" u="none" strike="noStrike" cap="none" normalizeH="0" baseline="0" dirty="0">
                <a:ln>
                  <a:noFill/>
                </a:ln>
                <a:solidFill>
                  <a:schemeClr val="bg1"/>
                </a:solidFill>
                <a:effectLst/>
                <a:latin typeface="Arial"/>
                <a:cs typeface="Arial"/>
              </a:rPr>
              <a:t> IT</a:t>
            </a:r>
            <a:r>
              <a:rPr kumimoji="0" lang="en-US" altLang="zh-CN" sz="6600" b="1" i="0" u="none" strike="noStrike" cap="none" normalizeH="0" dirty="0">
                <a:ln>
                  <a:noFill/>
                </a:ln>
                <a:solidFill>
                  <a:schemeClr val="bg1"/>
                </a:solidFill>
                <a:effectLst/>
                <a:latin typeface="Arial"/>
                <a:cs typeface="Arial"/>
              </a:rPr>
              <a:t> ALL</a:t>
            </a:r>
            <a:endParaRPr kumimoji="0" lang="en-US" sz="6600" b="1" i="0" u="none" strike="noStrike" cap="none" normalizeH="0" baseline="0" dirty="0">
              <a:ln>
                <a:noFill/>
              </a:ln>
              <a:solidFill>
                <a:schemeClr val="bg1"/>
              </a:solidFill>
              <a:effectLst/>
              <a:latin typeface="Arial"/>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a:ln>
                  <a:noFill/>
                </a:ln>
                <a:solidFill>
                  <a:schemeClr val="bg1"/>
                </a:solidFill>
                <a:effectLst/>
                <a:latin typeface="Arial"/>
                <a:cs typeface="Arial"/>
              </a:rPr>
              <a:t>Isaiah 53:5</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536775451"/>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is </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Atonement</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The word atonement comes from 16th-century English and literally means </a:t>
            </a:r>
            <a:br>
              <a:rPr lang="en-US" sz="3200" dirty="0"/>
            </a:br>
            <a:r>
              <a:rPr lang="en-US" dirty="0"/>
              <a:t>at-one-</a:t>
            </a:r>
            <a:r>
              <a:rPr lang="en-US" dirty="0" err="1"/>
              <a:t>ment</a:t>
            </a:r>
            <a:r>
              <a:rPr lang="en-US" dirty="0"/>
              <a:t>. </a:t>
            </a:r>
          </a:p>
          <a:p>
            <a:r>
              <a:rPr lang="en-US" sz="3200" dirty="0"/>
              <a:t>Atonement is the process of reconciliation between God and human beings (either on a communal or individual basis) with the goal of righting a wrong or injury, i.e. sin.</a:t>
            </a:r>
            <a:r>
              <a:rPr lang="ru-RU" sz="3200" dirty="0"/>
              <a:t>"</a:t>
            </a:r>
            <a:endParaRPr lang="en-US" sz="3200" dirty="0"/>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a:t>
            </a:r>
            <a:r>
              <a:rPr lang="en-US" sz="2000" b="1" kern="0" dirty="0" err="1">
                <a:solidFill>
                  <a:srgbClr val="FFFFFF"/>
                </a:solidFill>
                <a:effectLst>
                  <a:outerShdw blurRad="38100" dist="38100" dir="2700000" algn="tl">
                    <a:srgbClr val="000000"/>
                  </a:outerShdw>
                </a:effectLst>
                <a:latin typeface="Arial"/>
                <a:cs typeface="Arial"/>
              </a:rPr>
              <a:t>hackingchristianity.net</a:t>
            </a:r>
            <a:r>
              <a:rPr lang="en-US" sz="2000" b="1" kern="0" dirty="0">
                <a:solidFill>
                  <a:srgbClr val="FFFFFF"/>
                </a:solidFill>
                <a:effectLst>
                  <a:outerShdw blurRad="38100" dist="38100" dir="2700000" algn="tl">
                    <a:srgbClr val="000000"/>
                  </a:outerShdw>
                </a:effectLst>
                <a:latin typeface="Arial"/>
                <a:cs typeface="Arial"/>
              </a:rPr>
              <a:t>/2013/03/primer-on-atonement-</a:t>
            </a:r>
            <a:r>
              <a:rPr lang="en-US" sz="2000" b="1" kern="0" dirty="0" err="1">
                <a:solidFill>
                  <a:srgbClr val="FFFFFF"/>
                </a:solidFill>
                <a:effectLst>
                  <a:outerShdw blurRad="38100" dist="38100" dir="2700000" algn="tl">
                    <a:srgbClr val="000000"/>
                  </a:outerShdw>
                </a:effectLst>
                <a:latin typeface="Arial"/>
                <a:cs typeface="Arial"/>
              </a:rPr>
              <a:t>theories.html</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 View</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165047" y="1722995"/>
            <a:ext cx="4978953"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Christ the sinless One took on Himself the penalty that should have been borne by man and others</a:t>
            </a:r>
            <a:r>
              <a:rPr lang="ru-RU" sz="3600" b="1" dirty="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18886212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Conclusion</a:t>
            </a: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While there may be truth in views that do not include penal substitution, it is important to remember </a:t>
            </a:r>
            <a:r>
              <a:rPr lang="is-IS" sz="2800" b="1" dirty="0">
                <a:solidFill>
                  <a:schemeClr val="tx2"/>
                </a:solidFill>
                <a:effectLst>
                  <a:glow rad="127000">
                    <a:schemeClr val="bg1"/>
                  </a:glow>
                </a:effectLst>
                <a:latin typeface="Arial" charset="0"/>
                <a:ea typeface="ＭＳ Ｐゴシック" charset="0"/>
                <a:cs typeface="ＭＳ Ｐゴシック" charset="0"/>
              </a:rPr>
              <a:t>that such truth, if there be some, cannot save eternally. Only the substitutionary death of Christ can provide that which 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is-IS" sz="2800" b="1" dirty="0">
                <a:solidFill>
                  <a:schemeClr val="tx2"/>
                </a:solidFill>
                <a:effectLst>
                  <a:glow rad="127000">
                    <a:schemeClr val="bg1"/>
                  </a:glow>
                </a:effectLst>
                <a:latin typeface="Arial" charset="0"/>
                <a:ea typeface="ＭＳ Ｐゴシック" charset="0"/>
                <a:cs typeface="ＭＳ Ｐゴシック" charset="0"/>
              </a:rPr>
              <a:t>s justice demands and thereby become the basis for the gift of eternal life </a:t>
            </a:r>
            <a:r>
              <a:rPr lang="is-IS" sz="2800" b="1">
                <a:solidFill>
                  <a:schemeClr val="tx2"/>
                </a:solidFill>
                <a:effectLst>
                  <a:glow rad="127000">
                    <a:schemeClr val="bg1"/>
                  </a:glow>
                </a:effectLst>
                <a:latin typeface="Arial" charset="0"/>
                <a:ea typeface="ＭＳ Ｐゴシック" charset="0"/>
                <a:cs typeface="ＭＳ Ｐゴシック" charset="0"/>
              </a:rPr>
              <a:t>to those </a:t>
            </a:r>
            <a:r>
              <a:rPr lang="is-IS" sz="2800" b="1" dirty="0">
                <a:solidFill>
                  <a:schemeClr val="tx2"/>
                </a:solidFill>
                <a:effectLst>
                  <a:glow rad="127000">
                    <a:schemeClr val="bg1"/>
                  </a:glow>
                </a:effectLst>
                <a:latin typeface="Arial" charset="0"/>
                <a:ea typeface="ＭＳ Ｐゴシック" charset="0"/>
                <a:cs typeface="ＭＳ Ｐゴシック" charset="0"/>
              </a:rPr>
              <a:t>who believe.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50</a:t>
            </a: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0720392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latin typeface="Arial"/>
                <a:cs typeface="Arial"/>
              </a:rPr>
              <a:t>Preach the Gospel</a:t>
            </a:r>
          </a:p>
        </p:txBody>
      </p:sp>
      <p:sp>
        <p:nvSpPr>
          <p:cNvPr id="165892" name="Text Box 12"/>
          <p:cNvSpPr txBox="1">
            <a:spLocks noChangeArrowheads="1"/>
          </p:cNvSpPr>
          <p:nvPr/>
        </p:nvSpPr>
        <p:spPr bwMode="auto">
          <a:xfrm>
            <a:off x="9332043" y="107776"/>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2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Christ died for our sins</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buried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raised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appeared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(1 Cor. 15:1-8)</a:t>
            </a:r>
          </a:p>
        </p:txBody>
      </p:sp>
    </p:spTree>
    <p:extLst>
      <p:ext uri="{BB962C8B-B14F-4D97-AF65-F5344CB8AC3E}">
        <p14:creationId xmlns:p14="http://schemas.microsoft.com/office/powerpoint/2010/main" val="178924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en-US" sz="4800" dirty="0">
                <a:latin typeface="Britannic Bold" charset="0"/>
                <a:ea typeface="MS Pゴシック" charset="0"/>
                <a:cs typeface="MS Pゴシック" charset="0"/>
              </a:rPr>
              <a:t>USE A SUBSTITUTION ILLUSTRATION</a:t>
            </a:r>
            <a:endParaRPr lang="en-US" dirty="0">
              <a:latin typeface="Curlz MT" charset="0"/>
              <a:ea typeface="MS Pゴシック" charset="0"/>
              <a:cs typeface="MS Pゴシック" charset="0"/>
            </a:endParaRPr>
          </a:p>
        </p:txBody>
      </p:sp>
      <p:sp>
        <p:nvSpPr>
          <p:cNvPr id="167938" name="Text Box 4"/>
          <p:cNvSpPr txBox="1">
            <a:spLocks noChangeArrowheads="1"/>
          </p:cNvSpPr>
          <p:nvPr/>
        </p:nvSpPr>
        <p:spPr bwMode="auto">
          <a:xfrm>
            <a:off x="7962784" y="107776"/>
            <a:ext cx="97043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581400" cy="4419600"/>
          </a:xfrm>
          <a:prstGeom prst="rect">
            <a:avLst/>
          </a:prstGeom>
          <a:noFill/>
          <a:ln w="9525">
            <a:noFill/>
            <a:miter lim="800000"/>
            <a:headEnd/>
            <a:tailEnd/>
          </a:ln>
          <a:effectLst/>
        </p:spPr>
        <p:txBody>
          <a:bodyPr/>
          <a:lstStyle/>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Book</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Cancer</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Kai</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Snake</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Drawbridge</a:t>
            </a:r>
          </a:p>
        </p:txBody>
      </p:sp>
    </p:spTree>
    <p:extLst>
      <p:ext uri="{BB962C8B-B14F-4D97-AF65-F5344CB8AC3E}">
        <p14:creationId xmlns:p14="http://schemas.microsoft.com/office/powerpoint/2010/main" val="4416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eaLnBrk="1" hangingPunct="1">
              <a:buFont typeface="Wingdings" charset="2"/>
              <a:buChar char="§"/>
              <a:defRPr/>
            </a:pPr>
            <a:r>
              <a:rPr kumimoji="0" lang="en-US" sz="4400" b="1" dirty="0">
                <a:effectLst>
                  <a:glow rad="152400">
                    <a:srgbClr val="000000"/>
                  </a:glow>
                </a:effectLst>
                <a:latin typeface="Arial" panose="020B0604020202020204" pitchFamily="34" charset="0"/>
                <a:cs typeface="Arial" panose="020B0604020202020204" pitchFamily="34" charset="0"/>
              </a:rPr>
              <a:t>A father must make the painful decision whether to kill his own son in order to save the lives of people on an oncoming train</a:t>
            </a: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
        <p:nvSpPr>
          <p:cNvPr id="6" name="Text Box 4">
            <a:extLst>
              <a:ext uri="{FF2B5EF4-FFF2-40B4-BE49-F238E27FC236}">
                <a16:creationId xmlns:a16="http://schemas.microsoft.com/office/drawing/2014/main" id="{BAF25E9B-7BBE-6B40-BA12-3B0D22482957}"/>
              </a:ext>
            </a:extLst>
          </p:cNvPr>
          <p:cNvSpPr txBox="1">
            <a:spLocks noChangeArrowheads="1"/>
          </p:cNvSpPr>
          <p:nvPr/>
        </p:nvSpPr>
        <p:spPr bwMode="auto">
          <a:xfrm>
            <a:off x="7962784" y="107776"/>
            <a:ext cx="97043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6366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
        <p:nvSpPr>
          <p:cNvPr id="59395" name="Rectangle 3"/>
          <p:cNvSpPr>
            <a:spLocks noGrp="1" noChangeArrowheads="1"/>
          </p:cNvSpPr>
          <p:nvPr>
            <p:ph type="body" idx="1"/>
          </p:nvPr>
        </p:nvSpPr>
        <p:spPr>
          <a:xfrm>
            <a:off x="9144000" y="0"/>
            <a:ext cx="2193925" cy="6669088"/>
          </a:xfrm>
        </p:spPr>
        <p:txBody>
          <a:bodyPr/>
          <a:lstStyle/>
          <a:p>
            <a:pPr eaLnBrk="1" hangingPunct="1">
              <a:buFont typeface="Wingdings" charset="2"/>
              <a:buChar char="§"/>
              <a:defRPr/>
            </a:pPr>
            <a:r>
              <a:rPr kumimoji="0" lang="en-US" sz="2800" dirty="0"/>
              <a:t>A father must make the painful decision to kill his own son in order to save the lives of people on an oncoming train</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
        <p:nvSpPr>
          <p:cNvPr id="7" name="Text Box 4">
            <a:extLst>
              <a:ext uri="{FF2B5EF4-FFF2-40B4-BE49-F238E27FC236}">
                <a16:creationId xmlns:a16="http://schemas.microsoft.com/office/drawing/2014/main" id="{D716E054-C598-2A48-B7B6-478075635234}"/>
              </a:ext>
            </a:extLst>
          </p:cNvPr>
          <p:cNvSpPr txBox="1">
            <a:spLocks noChangeArrowheads="1"/>
          </p:cNvSpPr>
          <p:nvPr/>
        </p:nvSpPr>
        <p:spPr bwMode="auto">
          <a:xfrm>
            <a:off x="7962784" y="107776"/>
            <a:ext cx="97043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38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Skeptic Muses</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http://www.jcnot4me.com/page32.html</a:t>
            </a:r>
          </a:p>
        </p:txBody>
      </p:sp>
      <p:sp>
        <p:nvSpPr>
          <p:cNvPr id="5" name="Oval 4"/>
          <p:cNvSpPr/>
          <p:nvPr/>
        </p:nvSpPr>
        <p:spPr bwMode="auto">
          <a:xfrm>
            <a:off x="89440" y="1252274"/>
            <a:ext cx="4535386" cy="272965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Arial"/>
                <a:cs typeface="Arial"/>
              </a:rPr>
              <a:t>But I'm forgiven! </a:t>
            </a:r>
            <a:br>
              <a:rPr kumimoji="0" lang="en-US" altLang="zh-CN" sz="2400" b="0" i="0" u="none" strike="noStrike" cap="none" normalizeH="0" baseline="0" dirty="0">
                <a:ln>
                  <a:noFill/>
                </a:ln>
                <a:solidFill>
                  <a:schemeClr val="tx1"/>
                </a:solidFill>
                <a:effectLst/>
                <a:latin typeface="Arial"/>
                <a:cs typeface="Arial"/>
              </a:rPr>
            </a:br>
            <a:r>
              <a:rPr kumimoji="0" lang="en-US" altLang="zh-CN" sz="2400" b="0" i="0" u="none" strike="noStrike" cap="none" normalizeH="0" baseline="0" dirty="0">
                <a:ln>
                  <a:noFill/>
                </a:ln>
                <a:solidFill>
                  <a:schemeClr val="tx1"/>
                </a:solidFill>
                <a:effectLst/>
                <a:latin typeface="Arial"/>
                <a:cs typeface="Arial"/>
              </a:rPr>
              <a:t>You died on the cross for the world's sins! </a:t>
            </a:r>
            <a:br>
              <a:rPr kumimoji="0" lang="en-US" altLang="zh-CN" sz="2400" b="0" i="0" u="none" strike="noStrike" cap="none" normalizeH="0" baseline="0" dirty="0">
                <a:ln>
                  <a:noFill/>
                </a:ln>
                <a:solidFill>
                  <a:schemeClr val="tx1"/>
                </a:solidFill>
                <a:effectLst/>
                <a:latin typeface="Arial"/>
                <a:cs typeface="Arial"/>
              </a:rPr>
            </a:br>
            <a:r>
              <a:rPr kumimoji="0" lang="en-US" altLang="zh-CN" sz="2400" b="0" i="0" u="none" strike="noStrike" cap="none" normalizeH="0" baseline="0" dirty="0">
                <a:ln>
                  <a:noFill/>
                </a:ln>
                <a:solidFill>
                  <a:schemeClr val="tx1"/>
                </a:solidFill>
                <a:effectLst/>
                <a:latin typeface="Arial"/>
                <a:cs typeface="Arial"/>
              </a:rPr>
              <a:t>I believe in You!</a:t>
            </a:r>
            <a:r>
              <a:rPr kumimoji="0" lang="en-US" altLang="zh-CN" sz="2400" b="0" i="0" u="none" strike="noStrike" cap="none" normalizeH="0" dirty="0">
                <a:ln>
                  <a:noFill/>
                </a:ln>
                <a:solidFill>
                  <a:schemeClr val="tx1"/>
                </a:solidFill>
                <a:effectLst/>
                <a:latin typeface="Arial"/>
                <a:cs typeface="Arial"/>
              </a:rPr>
              <a:t> </a:t>
            </a:r>
            <a:br>
              <a:rPr kumimoji="0" lang="en-US" altLang="zh-CN" sz="2400" b="0" i="0" u="none" strike="noStrike" cap="none" normalizeH="0" dirty="0">
                <a:ln>
                  <a:noFill/>
                </a:ln>
                <a:solidFill>
                  <a:schemeClr val="tx1"/>
                </a:solidFill>
                <a:effectLst/>
                <a:latin typeface="Arial"/>
                <a:cs typeface="Arial"/>
              </a:rPr>
            </a:br>
            <a:r>
              <a:rPr kumimoji="0" lang="en-US" altLang="zh-CN" sz="2400" b="0" i="1" u="none" strike="noStrike" cap="none" normalizeH="0" dirty="0">
                <a:ln>
                  <a:noFill/>
                </a:ln>
                <a:solidFill>
                  <a:schemeClr val="tx1"/>
                </a:solidFill>
                <a:effectLst/>
                <a:latin typeface="Arial"/>
                <a:cs typeface="Arial"/>
              </a:rPr>
              <a:t>Jesus saves!</a:t>
            </a:r>
            <a:endParaRPr kumimoji="0" lang="en-US" sz="2400" b="0" i="0" u="none" strike="noStrike" cap="none" normalizeH="0" baseline="0" dirty="0">
              <a:ln>
                <a:noFill/>
              </a:ln>
              <a:solidFill>
                <a:schemeClr val="tx1"/>
              </a:solidFill>
              <a:effectLst/>
              <a:latin typeface="Arial"/>
              <a:cs typeface="Arial"/>
            </a:endParaRPr>
          </a:p>
        </p:txBody>
      </p:sp>
      <p:sp>
        <p:nvSpPr>
          <p:cNvPr id="7" name="Oval 6"/>
          <p:cNvSpPr/>
          <p:nvPr/>
        </p:nvSpPr>
        <p:spPr bwMode="auto">
          <a:xfrm>
            <a:off x="5899759" y="1874353"/>
            <a:ext cx="3381351" cy="3098480"/>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200" b="0" i="0" u="none" strike="noStrike" cap="none" normalizeH="0" baseline="0" dirty="0">
                <a:ln>
                  <a:noFill/>
                </a:ln>
                <a:solidFill>
                  <a:schemeClr val="tx1"/>
                </a:solidFill>
                <a:effectLst/>
                <a:latin typeface="Arial"/>
                <a:cs typeface="Arial"/>
              </a:rPr>
              <a:t>Why would I need to sacrifice</a:t>
            </a:r>
            <a:r>
              <a:rPr kumimoji="0" lang="en-US" altLang="zh-CN" sz="2200" b="0" i="0" u="none" strike="noStrike" cap="none" normalizeH="0" dirty="0">
                <a:ln>
                  <a:noFill/>
                </a:ln>
                <a:solidFill>
                  <a:schemeClr val="tx1"/>
                </a:solidFill>
                <a:effectLst/>
                <a:latin typeface="Arial"/>
                <a:cs typeface="Arial"/>
              </a:rPr>
              <a:t> Myself to Myself to allow me to change a rule</a:t>
            </a:r>
            <a:r>
              <a:rPr kumimoji="0" lang="mr-IN" altLang="zh-CN" sz="2200" b="0" i="0" u="none" strike="noStrike" cap="none" normalizeH="0" dirty="0">
                <a:ln>
                  <a:noFill/>
                </a:ln>
                <a:solidFill>
                  <a:schemeClr val="tx1"/>
                </a:solidFill>
                <a:effectLst/>
                <a:latin typeface="Arial"/>
                <a:cs typeface="Arial"/>
              </a:rPr>
              <a:t>…</a:t>
            </a:r>
            <a:endParaRPr kumimoji="0" lang="en-US" altLang="zh-CN" sz="2200" b="0" i="0" u="none" strike="noStrike" cap="none" normalizeH="0" dirty="0">
              <a:ln>
                <a:noFill/>
              </a:ln>
              <a:solidFill>
                <a:schemeClr val="tx1"/>
              </a:solidFill>
              <a:effectLst/>
              <a:latin typeface="Arial"/>
              <a:cs typeface="Arial"/>
            </a:endParaRPr>
          </a:p>
          <a:p>
            <a:pPr marL="0" marR="0" indent="0" algn="ctr" defTabSz="914400" rtl="0" eaLnBrk="0" fontAlgn="base" latinLnBrk="0" hangingPunct="0">
              <a:lnSpc>
                <a:spcPct val="100000"/>
              </a:lnSpc>
              <a:spcBef>
                <a:spcPct val="0"/>
              </a:spcBef>
              <a:spcAft>
                <a:spcPct val="0"/>
              </a:spcAft>
              <a:buClrTx/>
              <a:buSzTx/>
              <a:buFontTx/>
              <a:buNone/>
              <a:tabLst/>
            </a:pPr>
            <a:r>
              <a:rPr lang="en-US" sz="2200" baseline="0" dirty="0">
                <a:latin typeface="Arial"/>
                <a:cs typeface="Arial"/>
              </a:rPr>
              <a:t>I made Myself?!</a:t>
            </a:r>
            <a:endParaRPr kumimoji="0" lang="en-US" sz="2400" b="0" i="0" u="none" strike="noStrike" cap="none" normalizeH="0" baseline="0" dirty="0">
              <a:ln>
                <a:noFill/>
              </a:ln>
              <a:solidFill>
                <a:schemeClr val="tx1"/>
              </a:solidFill>
              <a:effectLst/>
              <a:latin typeface="Arial"/>
              <a:cs typeface="Arial"/>
            </a:endParaRPr>
          </a:p>
        </p:txBody>
      </p:sp>
      <p:sp>
        <p:nvSpPr>
          <p:cNvPr id="6" name="Oval 5"/>
          <p:cNvSpPr/>
          <p:nvPr/>
        </p:nvSpPr>
        <p:spPr bwMode="auto">
          <a:xfrm>
            <a:off x="6090782" y="1203111"/>
            <a:ext cx="2906720" cy="1171606"/>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Arial"/>
                <a:cs typeface="Arial"/>
              </a:rPr>
              <a:t>That's absurd.</a:t>
            </a:r>
            <a:endParaRPr kumimoji="0" lang="en-US" sz="2400" b="0" i="0" u="none" strike="noStrike" cap="none" normalizeH="0" baseline="0" dirty="0">
              <a:ln>
                <a:noFill/>
              </a:ln>
              <a:solidFill>
                <a:schemeClr val="tx1"/>
              </a:solidFill>
              <a:effectLst/>
              <a:latin typeface="Arial"/>
              <a:cs typeface="Arial"/>
            </a:endParaRPr>
          </a:p>
        </p:txBody>
      </p:sp>
    </p:spTree>
    <p:extLst>
      <p:ext uri="{BB962C8B-B14F-4D97-AF65-F5344CB8AC3E}">
        <p14:creationId xmlns:p14="http://schemas.microsoft.com/office/powerpoint/2010/main" val="138673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0099" name="Group 900098"/>
          <p:cNvGrpSpPr/>
          <p:nvPr/>
        </p:nvGrpSpPr>
        <p:grpSpPr>
          <a:xfrm>
            <a:off x="275311" y="-8272"/>
            <a:ext cx="8868690" cy="6858000"/>
            <a:chOff x="0" y="-8272"/>
            <a:chExt cx="8868690" cy="6858000"/>
          </a:xfrm>
        </p:grpSpPr>
        <p:pic>
          <p:nvPicPr>
            <p:cNvPr id="2" name="Picture 1"/>
            <p:cNvPicPr>
              <a:picLocks noChangeAspect="1"/>
            </p:cNvPicPr>
            <p:nvPr/>
          </p:nvPicPr>
          <p:blipFill rotWithShape="1">
            <a:blip r:embed="rId4"/>
            <a:srcRect l="6970" r="9097"/>
            <a:stretch/>
          </p:blipFill>
          <p:spPr>
            <a:xfrm>
              <a:off x="0" y="-8272"/>
              <a:ext cx="8868690" cy="6858000"/>
            </a:xfrm>
            <a:prstGeom prst="rect">
              <a:avLst/>
            </a:prstGeom>
          </p:spPr>
        </p:pic>
        <p:sp>
          <p:nvSpPr>
            <p:cNvPr id="7" name="Rectangle 6"/>
            <p:cNvSpPr/>
            <p:nvPr/>
          </p:nvSpPr>
          <p:spPr bwMode="auto">
            <a:xfrm>
              <a:off x="4401298" y="948181"/>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p:cNvSpPr/>
            <p:nvPr/>
          </p:nvSpPr>
          <p:spPr bwMode="auto">
            <a:xfrm>
              <a:off x="2052776" y="982977"/>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9" name="Isosceles Triangle 18"/>
          <p:cNvSpPr/>
          <p:nvPr/>
        </p:nvSpPr>
        <p:spPr bwMode="auto">
          <a:xfrm rot="1960053">
            <a:off x="2540386" y="2694133"/>
            <a:ext cx="478402" cy="2981657"/>
          </a:xfrm>
          <a:prstGeom prst="triangle">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Isosceles Triangle 22"/>
          <p:cNvSpPr/>
          <p:nvPr/>
        </p:nvSpPr>
        <p:spPr bwMode="auto">
          <a:xfrm rot="758712">
            <a:off x="3744681" y="254546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Isosceles Triangle 23"/>
          <p:cNvSpPr/>
          <p:nvPr/>
        </p:nvSpPr>
        <p:spPr bwMode="auto">
          <a:xfrm rot="20896614">
            <a:off x="4831270" y="2558469"/>
            <a:ext cx="478402" cy="2981657"/>
          </a:xfrm>
          <a:prstGeom prst="triangle">
            <a:avLst/>
          </a:prstGeom>
          <a:solidFill>
            <a:srgbClr val="FF979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Isosceles Triangle 24"/>
          <p:cNvSpPr/>
          <p:nvPr/>
        </p:nvSpPr>
        <p:spPr bwMode="auto">
          <a:xfrm rot="20396989">
            <a:off x="5202481" y="2570014"/>
            <a:ext cx="478402" cy="2981657"/>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Isosceles Triangle 25"/>
          <p:cNvSpPr/>
          <p:nvPr/>
        </p:nvSpPr>
        <p:spPr bwMode="auto">
          <a:xfrm rot="1460783">
            <a:off x="3010297" y="2451124"/>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Isosceles Triangle 26"/>
          <p:cNvSpPr/>
          <p:nvPr/>
        </p:nvSpPr>
        <p:spPr bwMode="auto">
          <a:xfrm rot="1138205">
            <a:off x="3399735" y="2419526"/>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Isosceles Triangle 27"/>
          <p:cNvSpPr/>
          <p:nvPr/>
        </p:nvSpPr>
        <p:spPr bwMode="auto">
          <a:xfrm rot="182909">
            <a:off x="4119261" y="2511429"/>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Isosceles Triangle 28"/>
          <p:cNvSpPr/>
          <p:nvPr/>
        </p:nvSpPr>
        <p:spPr bwMode="auto">
          <a:xfrm rot="21395862">
            <a:off x="4508724" y="256834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Isosceles Triangle 29"/>
          <p:cNvSpPr/>
          <p:nvPr/>
        </p:nvSpPr>
        <p:spPr bwMode="auto">
          <a:xfrm rot="19953772">
            <a:off x="5632085" y="2638835"/>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Isosceles Triangle 30"/>
          <p:cNvSpPr/>
          <p:nvPr/>
        </p:nvSpPr>
        <p:spPr bwMode="auto">
          <a:xfrm rot="19684366">
            <a:off x="6008854" y="2590146"/>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336306" y="5693412"/>
            <a:ext cx="8451084"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extBox 7"/>
          <p:cNvSpPr txBox="1"/>
          <p:nvPr/>
        </p:nvSpPr>
        <p:spPr>
          <a:xfrm rot="3658004">
            <a:off x="5437445" y="4325953"/>
            <a:ext cx="2182470"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Propitiation</a:t>
            </a:r>
            <a:endParaRPr lang="en-US" sz="2000" b="1" dirty="0">
              <a:solidFill>
                <a:srgbClr val="000000"/>
              </a:solidFill>
              <a:latin typeface="Arial"/>
              <a:ea typeface="MS PGothic" charset="-128"/>
              <a:cs typeface="Arial"/>
            </a:endParaRPr>
          </a:p>
        </p:txBody>
      </p:sp>
      <p:sp>
        <p:nvSpPr>
          <p:cNvPr id="10" name="TextBox 9"/>
          <p:cNvSpPr txBox="1"/>
          <p:nvPr/>
        </p:nvSpPr>
        <p:spPr>
          <a:xfrm rot="5641398">
            <a:off x="3206030" y="4337238"/>
            <a:ext cx="2255979"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Justification</a:t>
            </a:r>
            <a:endParaRPr lang="en-US" sz="2000" b="1" dirty="0">
              <a:solidFill>
                <a:srgbClr val="000000"/>
              </a:solidFill>
              <a:latin typeface="Arial"/>
              <a:ea typeface="MS PGothic" charset="-128"/>
              <a:cs typeface="Arial"/>
            </a:endParaRPr>
          </a:p>
        </p:txBody>
      </p:sp>
      <p:sp>
        <p:nvSpPr>
          <p:cNvPr id="11" name="TextBox 10"/>
          <p:cNvSpPr txBox="1"/>
          <p:nvPr/>
        </p:nvSpPr>
        <p:spPr>
          <a:xfrm rot="6055458">
            <a:off x="3114771" y="4585031"/>
            <a:ext cx="1467239"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Ransom</a:t>
            </a:r>
            <a:endParaRPr lang="en-US" sz="2000" b="1" dirty="0">
              <a:solidFill>
                <a:srgbClr val="000000"/>
              </a:solidFill>
              <a:latin typeface="Arial"/>
              <a:ea typeface="MS PGothic" charset="-128"/>
              <a:cs typeface="Arial"/>
            </a:endParaRPr>
          </a:p>
        </p:txBody>
      </p:sp>
      <p:sp>
        <p:nvSpPr>
          <p:cNvPr id="14" name="TextBox 13"/>
          <p:cNvSpPr txBox="1"/>
          <p:nvPr/>
        </p:nvSpPr>
        <p:spPr>
          <a:xfrm rot="5239419">
            <a:off x="3797882" y="4340833"/>
            <a:ext cx="1988357"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Redemption</a:t>
            </a:r>
            <a:endParaRPr lang="en-US" sz="2000" b="1" dirty="0">
              <a:solidFill>
                <a:srgbClr val="000000"/>
              </a:solidFill>
              <a:latin typeface="Arial"/>
              <a:ea typeface="MS PGothic" charset="-128"/>
              <a:cs typeface="Arial"/>
            </a:endParaRPr>
          </a:p>
        </p:txBody>
      </p:sp>
      <p:sp>
        <p:nvSpPr>
          <p:cNvPr id="16" name="TextBox 15"/>
          <p:cNvSpPr txBox="1"/>
          <p:nvPr/>
        </p:nvSpPr>
        <p:spPr>
          <a:xfrm rot="4281237">
            <a:off x="4902503" y="4524881"/>
            <a:ext cx="1592435"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Sacrifice</a:t>
            </a:r>
            <a:endParaRPr lang="en-US" sz="2000" b="1" dirty="0">
              <a:solidFill>
                <a:srgbClr val="000000"/>
              </a:solidFill>
              <a:latin typeface="Arial"/>
              <a:ea typeface="MS PGothic" charset="-128"/>
              <a:cs typeface="Arial"/>
            </a:endParaRPr>
          </a:p>
        </p:txBody>
      </p:sp>
      <p:sp>
        <p:nvSpPr>
          <p:cNvPr id="17" name="TextBox 16"/>
          <p:cNvSpPr txBox="1"/>
          <p:nvPr/>
        </p:nvSpPr>
        <p:spPr>
          <a:xfrm rot="3870781">
            <a:off x="5353399" y="4538452"/>
            <a:ext cx="1592435"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Expiation</a:t>
            </a:r>
            <a:endParaRPr lang="en-US" sz="2000" b="1" dirty="0">
              <a:solidFill>
                <a:srgbClr val="000000"/>
              </a:solidFill>
              <a:latin typeface="Arial"/>
              <a:ea typeface="MS PGothic" charset="-128"/>
              <a:cs typeface="Arial"/>
            </a:endParaRPr>
          </a:p>
        </p:txBody>
      </p:sp>
      <p:sp>
        <p:nvSpPr>
          <p:cNvPr id="18" name="TextBox 17"/>
          <p:cNvSpPr txBox="1"/>
          <p:nvPr/>
        </p:nvSpPr>
        <p:spPr>
          <a:xfrm rot="4805213">
            <a:off x="4512296" y="4586162"/>
            <a:ext cx="1467239"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Victor</a:t>
            </a:r>
            <a:endParaRPr lang="en-US" sz="2000" b="1" dirty="0">
              <a:solidFill>
                <a:srgbClr val="000000"/>
              </a:solidFill>
              <a:latin typeface="Arial"/>
              <a:ea typeface="MS PGothic" charset="-128"/>
              <a:cs typeface="Arial"/>
            </a:endParaRPr>
          </a:p>
        </p:txBody>
      </p:sp>
      <p:sp>
        <p:nvSpPr>
          <p:cNvPr id="4" name="Text Box 5"/>
          <p:cNvSpPr txBox="1">
            <a:spLocks noChangeArrowheads="1"/>
          </p:cNvSpPr>
          <p:nvPr/>
        </p:nvSpPr>
        <p:spPr bwMode="auto">
          <a:xfrm>
            <a:off x="-17762" y="6427710"/>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altLang="zh-CN" sz="2000" b="1" kern="0" dirty="0">
                <a:solidFill>
                  <a:srgbClr val="FFFFFF"/>
                </a:solidFill>
                <a:effectLst>
                  <a:outerShdw blurRad="38100" dist="38100" dir="2700000" algn="tl">
                    <a:srgbClr val="000000"/>
                  </a:outerShdw>
                </a:effectLst>
                <a:latin typeface="Arial"/>
                <a:cs typeface="Arial"/>
              </a:rPr>
              <a:t>Mark Driscoll, </a:t>
            </a:r>
            <a:r>
              <a:rPr lang="en-US" altLang="zh-CN" sz="2000" b="1" i="1" kern="0" dirty="0">
                <a:solidFill>
                  <a:srgbClr val="FFFFFF"/>
                </a:solidFill>
                <a:effectLst>
                  <a:outerShdw blurRad="38100" dist="38100" dir="2700000" algn="tl">
                    <a:srgbClr val="000000"/>
                  </a:outerShdw>
                </a:effectLst>
                <a:latin typeface="Arial"/>
                <a:cs typeface="Arial"/>
              </a:rPr>
              <a:t>Doctrine: What Christians Should Believe</a:t>
            </a:r>
            <a:endParaRPr lang="en-US" sz="1800" b="1" kern="0" dirty="0">
              <a:solidFill>
                <a:srgbClr val="FFFFFF"/>
              </a:solidFill>
              <a:effectLst>
                <a:outerShdw blurRad="38100" dist="38100" dir="2700000" algn="tl">
                  <a:srgbClr val="000000"/>
                </a:outerShdw>
              </a:effectLst>
              <a:latin typeface="Arial"/>
              <a:cs typeface="Arial"/>
            </a:endParaRPr>
          </a:p>
        </p:txBody>
      </p:sp>
      <p:sp>
        <p:nvSpPr>
          <p:cNvPr id="5" name="Rectangle 2"/>
          <p:cNvSpPr txBox="1">
            <a:spLocks noChangeArrowheads="1"/>
          </p:cNvSpPr>
          <p:nvPr/>
        </p:nvSpPr>
        <p:spPr bwMode="auto">
          <a:xfrm>
            <a:off x="2266639" y="616450"/>
            <a:ext cx="2171658" cy="719638"/>
          </a:xfrm>
          <a:prstGeom prst="rect">
            <a:avLst/>
          </a:prstGeom>
          <a:noFill/>
          <a:extLst>
            <a:ext uri="{FAA26D3D-D897-4be2-8F04-BA451C77F1D7}">
              <ma14:placeholderFlag xmlns="" xmlns:ma14="http://schemas.microsoft.com/office/mac/drawingml/2011/main" val="1"/>
            </a:ext>
          </a:extLst>
        </p:spPr>
        <p:txBody>
          <a:bodyPr wrap="square" rtlCol="0">
            <a:spAutoFit/>
          </a:bodyPr>
          <a:lstStyle>
            <a:defPPr>
              <a:defRPr lang="en-US"/>
            </a:defPPr>
            <a:lvl1pPr algn="ctr">
              <a:defRPr sz="4000">
                <a:solidFill>
                  <a:srgbClr val="000000"/>
                </a:solidFill>
                <a:latin typeface="Times New Roman"/>
              </a:defRPr>
            </a:lvl1pPr>
          </a:lstStyle>
          <a:p>
            <a:pPr algn="r"/>
            <a:r>
              <a:rPr lang="en-US" altLang="zh-CN" b="1" dirty="0">
                <a:latin typeface="Arial"/>
                <a:cs typeface="Arial"/>
              </a:rPr>
              <a:t>Jesus'</a:t>
            </a:r>
            <a:endParaRPr lang="en-US" b="1" dirty="0">
              <a:latin typeface="Arial"/>
              <a:cs typeface="Arial"/>
            </a:endParaRPr>
          </a:p>
        </p:txBody>
      </p:sp>
      <p:sp>
        <p:nvSpPr>
          <p:cNvPr id="6" name="Rectangle 2"/>
          <p:cNvSpPr txBox="1">
            <a:spLocks noChangeArrowheads="1"/>
          </p:cNvSpPr>
          <p:nvPr/>
        </p:nvSpPr>
        <p:spPr bwMode="auto">
          <a:xfrm>
            <a:off x="4705858" y="625511"/>
            <a:ext cx="2343151" cy="714931"/>
          </a:xfrm>
          <a:prstGeom prst="rect">
            <a:avLst/>
          </a:prstGeom>
          <a:noFill/>
          <a:extLst>
            <a:ext uri="{FAA26D3D-D897-4be2-8F04-BA451C77F1D7}">
              <ma14:placeholderFlag xmlns="" xmlns:ma14="http://schemas.microsoft.com/office/mac/drawingml/2011/main" val="1"/>
            </a:ext>
          </a:extLst>
        </p:spPr>
        <p:txBody>
          <a:bodyPr wrap="square" rtlCol="0">
            <a:spAutoFit/>
          </a:bodyPr>
          <a:lstStyle>
            <a:defPPr>
              <a:defRPr lang="en-US"/>
            </a:defPPr>
            <a:lvl1pPr algn="ctr">
              <a:defRPr sz="4000" b="1">
                <a:solidFill>
                  <a:srgbClr val="000000"/>
                </a:solidFill>
                <a:latin typeface="Arial"/>
                <a:cs typeface="Arial"/>
              </a:defRPr>
            </a:lvl1pPr>
          </a:lstStyle>
          <a:p>
            <a:pPr algn="l"/>
            <a:r>
              <a:rPr lang="zh-CN" altLang="en-US" dirty="0"/>
              <a:t> </a:t>
            </a:r>
            <a:r>
              <a:rPr lang="en-US" altLang="zh-CN" dirty="0"/>
              <a:t>Death</a:t>
            </a:r>
            <a:endParaRPr lang="en-US" dirty="0"/>
          </a:p>
        </p:txBody>
      </p:sp>
      <p:sp>
        <p:nvSpPr>
          <p:cNvPr id="3" name="TextBox 2"/>
          <p:cNvSpPr txBox="1"/>
          <p:nvPr/>
        </p:nvSpPr>
        <p:spPr>
          <a:xfrm>
            <a:off x="275311" y="5552387"/>
            <a:ext cx="9321800" cy="707886"/>
          </a:xfrm>
          <a:prstGeom prst="rect">
            <a:avLst/>
          </a:prstGeom>
          <a:noFill/>
        </p:spPr>
        <p:txBody>
          <a:bodyPr wrap="square" rtlCol="0">
            <a:spAutoFit/>
          </a:bodyPr>
          <a:lstStyle>
            <a:defPPr>
              <a:defRPr lang="en-US"/>
            </a:defPPr>
            <a:lvl1pPr algn="ctr">
              <a:defRPr sz="4000" b="1">
                <a:solidFill>
                  <a:srgbClr val="000000"/>
                </a:solidFill>
                <a:latin typeface="Arial"/>
                <a:cs typeface="Arial"/>
              </a:defRPr>
            </a:lvl1pPr>
          </a:lstStyle>
          <a:p>
            <a:r>
              <a:rPr lang="en-US" altLang="zh-CN" dirty="0"/>
              <a:t>Purpose &amp; Fulfillment</a:t>
            </a:r>
            <a:endParaRPr lang="en-US" dirty="0"/>
          </a:p>
        </p:txBody>
      </p:sp>
      <p:sp>
        <p:nvSpPr>
          <p:cNvPr id="15" name="TextBox 14"/>
          <p:cNvSpPr txBox="1"/>
          <p:nvPr/>
        </p:nvSpPr>
        <p:spPr>
          <a:xfrm rot="7324439">
            <a:off x="1753069" y="4340970"/>
            <a:ext cx="1620562"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Revelation</a:t>
            </a:r>
            <a:endParaRPr lang="en-US" sz="2000" b="1" dirty="0">
              <a:solidFill>
                <a:srgbClr val="000000"/>
              </a:solidFill>
              <a:latin typeface="Arial"/>
              <a:ea typeface="MS PGothic" charset="-128"/>
              <a:cs typeface="Arial"/>
            </a:endParaRPr>
          </a:p>
        </p:txBody>
      </p:sp>
      <p:sp>
        <p:nvSpPr>
          <p:cNvPr id="12" name="TextBox 11"/>
          <p:cNvSpPr txBox="1"/>
          <p:nvPr/>
        </p:nvSpPr>
        <p:spPr>
          <a:xfrm rot="7108820">
            <a:off x="1948943" y="4283078"/>
            <a:ext cx="2124498"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Reconciliation</a:t>
            </a:r>
            <a:endParaRPr lang="en-US" sz="2000" b="1" dirty="0">
              <a:solidFill>
                <a:srgbClr val="000000"/>
              </a:solidFill>
              <a:latin typeface="Arial"/>
              <a:ea typeface="MS PGothic" charset="-128"/>
              <a:cs typeface="Arial"/>
            </a:endParaRPr>
          </a:p>
        </p:txBody>
      </p:sp>
      <p:sp>
        <p:nvSpPr>
          <p:cNvPr id="13" name="TextBox 12"/>
          <p:cNvSpPr txBox="1"/>
          <p:nvPr/>
        </p:nvSpPr>
        <p:spPr>
          <a:xfrm rot="6537324">
            <a:off x="2615195" y="4580801"/>
            <a:ext cx="1474951"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Example</a:t>
            </a:r>
            <a:endParaRPr lang="en-US" sz="2000" b="1" dirty="0">
              <a:solidFill>
                <a:srgbClr val="000000"/>
              </a:solidFill>
              <a:latin typeface="Arial"/>
              <a:ea typeface="MS PGothic" charset="-128"/>
              <a:cs typeface="Arial"/>
            </a:endParaRPr>
          </a:p>
        </p:txBody>
      </p:sp>
      <p:sp>
        <p:nvSpPr>
          <p:cNvPr id="900098" name="Rectangle 2"/>
          <p:cNvSpPr>
            <a:spLocks noGrp="1" noChangeArrowheads="1"/>
          </p:cNvSpPr>
          <p:nvPr>
            <p:ph type="ctrTitle"/>
          </p:nvPr>
        </p:nvSpPr>
        <p:spPr>
          <a:xfrm>
            <a:off x="0" y="-8272"/>
            <a:ext cx="2128181" cy="3244265"/>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What did the death of Jesus do?</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4910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1000" fill="hold"/>
                                        <p:tgtEl>
                                          <p:spTgt spid="8"/>
                                        </p:tgtEl>
                                        <p:attrNameLst>
                                          <p:attrName>ppt_w</p:attrName>
                                        </p:attrNameLst>
                                      </p:cBhvr>
                                      <p:tavLst>
                                        <p:tav tm="0">
                                          <p:val>
                                            <p:strVal val="#ppt_w*0.70"/>
                                          </p:val>
                                        </p:tav>
                                        <p:tav tm="100000">
                                          <p:val>
                                            <p:strVal val="#ppt_w"/>
                                          </p:val>
                                        </p:tav>
                                      </p:tavLst>
                                    </p:anim>
                                    <p:anim calcmode="lin" valueType="num">
                                      <p:cBhvr>
                                        <p:cTn id="71" dur="1000" fill="hold"/>
                                        <p:tgtEl>
                                          <p:spTgt spid="8"/>
                                        </p:tgtEl>
                                        <p:attrNameLst>
                                          <p:attrName>ppt_h</p:attrName>
                                        </p:attrNameLst>
                                      </p:cBhvr>
                                      <p:tavLst>
                                        <p:tav tm="0">
                                          <p:val>
                                            <p:strVal val="#ppt_h"/>
                                          </p:val>
                                        </p:tav>
                                        <p:tav tm="100000">
                                          <p:val>
                                            <p:strVal val="#ppt_h"/>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6" grpId="0"/>
      <p:bldP spid="17" grpId="0"/>
      <p:bldP spid="18" grpId="0"/>
      <p:bldP spid="1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SATAN</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BATTLE AGAINST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EXEMPLARY</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ILLUSTRATION OF GOD</a:t>
            </a:r>
            <a:r>
              <a:rPr lang="uk-UA" sz="2400" b="1" dirty="0">
                <a:effectLst/>
                <a:latin typeface="Arial" charset="0"/>
                <a:ea typeface="ＭＳ Ｐゴシック" charset="0"/>
                <a:cs typeface="ＭＳ Ｐゴシック" charset="0"/>
              </a:rPr>
              <a:t>'</a:t>
            </a:r>
            <a:r>
              <a:rPr lang="en-US" sz="2400" b="1" dirty="0">
                <a:effectLst/>
                <a:latin typeface="Arial" charset="0"/>
                <a:ea typeface="ＭＳ Ｐゴシック" charset="0"/>
                <a:cs typeface="ＭＳ Ｐゴシック" charset="0"/>
              </a:rPr>
              <a:t>S LOVE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PUNISHMENT</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SATISFACTION FOR HUMAN SIN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Ransom to Satan View</a:t>
            </a:r>
          </a:p>
        </p:txBody>
      </p:sp>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Recently by Jack Chick of Chick</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Tracts</a:t>
            </a: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First Proposed by Origen (185-254)</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grpSp>
        <p:nvGrpSpPr>
          <p:cNvPr id="3" name="Group 2"/>
          <p:cNvGrpSpPr/>
          <p:nvPr/>
        </p:nvGrpSpPr>
        <p:grpSpPr>
          <a:xfrm>
            <a:off x="212405" y="1136382"/>
            <a:ext cx="8493691" cy="4355739"/>
            <a:chOff x="212405" y="1136382"/>
            <a:chExt cx="8493691" cy="4355739"/>
          </a:xfrm>
        </p:grpSpPr>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8" name="Rectangle 7"/>
            <p:cNvSpPr/>
            <p:nvPr/>
          </p:nvSpPr>
          <p:spPr bwMode="auto">
            <a:xfrm>
              <a:off x="308755" y="4727900"/>
              <a:ext cx="8300974" cy="68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a:cs typeface="Arial"/>
              </a:endParaRPr>
            </a:p>
          </p:txBody>
        </p:sp>
      </p:grpSp>
      <p:sp>
        <p:nvSpPr>
          <p:cNvPr id="9" name="Rectangle 2"/>
          <p:cNvSpPr txBox="1">
            <a:spLocks noChangeArrowheads="1"/>
          </p:cNvSpPr>
          <p:nvPr/>
        </p:nvSpPr>
        <p:spPr bwMode="auto">
          <a:xfrm>
            <a:off x="273719" y="4584386"/>
            <a:ext cx="8397324" cy="907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"For even the Son of man came not to be served, but to serve, </a:t>
            </a:r>
            <a:br>
              <a:rPr lang="en-US" sz="2000" b="1" dirty="0">
                <a:solidFill>
                  <a:schemeClr val="tx2"/>
                </a:solidFill>
                <a:effectLst>
                  <a:glow rad="127000">
                    <a:schemeClr val="bg1"/>
                  </a:glow>
                </a:effectLst>
                <a:latin typeface="Arial" charset="0"/>
                <a:ea typeface="ＭＳ Ｐゴシック" charset="0"/>
                <a:cs typeface="ＭＳ Ｐゴシック" charset="0"/>
              </a:rPr>
            </a:br>
            <a:r>
              <a:rPr lang="en-US" sz="2000" b="1" dirty="0">
                <a:solidFill>
                  <a:schemeClr val="tx2"/>
                </a:solidFill>
                <a:effectLst>
                  <a:glow rad="127000">
                    <a:schemeClr val="bg1"/>
                  </a:glow>
                </a:effectLst>
                <a:latin typeface="Arial" charset="0"/>
                <a:ea typeface="ＭＳ Ｐゴシック" charset="0"/>
                <a:cs typeface="ＭＳ Ｐゴシック" charset="0"/>
              </a:rPr>
              <a:t>and to give his life a ransom for many" (Mark 10:45). </a:t>
            </a:r>
          </a:p>
        </p:txBody>
      </p:sp>
    </p:spTree>
    <p:extLst>
      <p:ext uri="{BB962C8B-B14F-4D97-AF65-F5344CB8AC3E}">
        <p14:creationId xmlns:p14="http://schemas.microsoft.com/office/powerpoint/2010/main" val="30423549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Dramatic</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(Aulen, 1879-1978)</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 in His death gained victory over the powers of evil.</a:t>
            </a:r>
            <a:r>
              <a:rPr lang="ru-RU" sz="3200" dirty="0"/>
              <a:t>"</a:t>
            </a:r>
            <a:endParaRPr lang="en-US" sz="3200" dirty="0"/>
          </a:p>
          <a:p>
            <a:endParaRPr lang="en-US" sz="2800" dirty="0"/>
          </a:p>
          <a:p>
            <a:r>
              <a:rPr lang="en-US" sz="2800" dirty="0"/>
              <a:t>—Explained by Ryrie, </a:t>
            </a:r>
            <a:r>
              <a:rPr lang="en-US" sz="2800" i="1" dirty="0"/>
              <a:t>Basic Theology</a:t>
            </a:r>
            <a:r>
              <a:rPr lang="en-US" sz="2800" dirty="0"/>
              <a:t>, 356 (not held by him)</a:t>
            </a: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423</TotalTime>
  <Words>1354</Words>
  <Application>Microsoft Macintosh PowerPoint</Application>
  <PresentationFormat>On-screen Show (4:3)</PresentationFormat>
  <Paragraphs>184</Paragraphs>
  <Slides>27</Slides>
  <Notes>26</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Arial</vt:lpstr>
      <vt:lpstr>Britannic Bold</vt:lpstr>
      <vt:lpstr>Calibri</vt:lpstr>
      <vt:lpstr>Comic Sans MS</vt:lpstr>
      <vt:lpstr>Curlz MT</vt:lpstr>
      <vt:lpstr>Futura</vt:lpstr>
      <vt:lpstr>Helvetica</vt:lpstr>
      <vt:lpstr>Times New Roman</vt:lpstr>
      <vt:lpstr>Verdana</vt:lpstr>
      <vt:lpstr>Wingdings</vt:lpstr>
      <vt:lpstr>49_Blank Presentation</vt:lpstr>
      <vt:lpstr>Blank Presentation</vt:lpstr>
      <vt:lpstr>Shopping</vt:lpstr>
      <vt:lpstr>Fossil</vt:lpstr>
      <vt:lpstr>Theories of the Atonement</vt:lpstr>
      <vt:lpstr>What is "Atonement"?</vt:lpstr>
      <vt:lpstr>A Skeptic Muses…</vt:lpstr>
      <vt:lpstr>What did the death of Jesus do?</vt:lpstr>
      <vt:lpstr>Three Main Atonement Theories</vt:lpstr>
      <vt:lpstr>Three Main Atonement Theories</vt:lpstr>
      <vt:lpstr>Three Main Atonement Theories</vt:lpstr>
      <vt:lpstr>The Ransom to Satan View</vt:lpstr>
      <vt:lpstr>Dramatic (Aulen, 1879-1978)</vt:lpstr>
      <vt:lpstr>Three Main Atonement Theories</vt:lpstr>
      <vt:lpstr>Moral Influence (Peter Abelard, 1079-1142)</vt:lpstr>
      <vt:lpstr>Governmental (Grotius, 1583-1645)</vt:lpstr>
      <vt:lpstr>Example (Socinus, 1539-1604)</vt:lpstr>
      <vt:lpstr>Barthian  (Karl Barth, 1886-1968)</vt:lpstr>
      <vt:lpstr>Three Main Atonement Theories</vt:lpstr>
      <vt:lpstr>Life Stages</vt:lpstr>
      <vt:lpstr>Recapitulation  (Irenaeus, 130-202)</vt:lpstr>
      <vt:lpstr>Satisfaction  (Anselm, 1033-1109)</vt:lpstr>
      <vt:lpstr>Substitution View</vt:lpstr>
      <vt:lpstr>Penal Substitution View</vt:lpstr>
      <vt:lpstr>Conclusion</vt:lpstr>
      <vt:lpstr>Preach the Gospel</vt:lpstr>
      <vt:lpstr>USE A SUBSTITUTION ILLUSTRATION</vt:lpstr>
      <vt:lpstr>Most–The Movie</vt:lpstr>
      <vt:lpstr>Most–The Movie</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135</cp:revision>
  <dcterms:created xsi:type="dcterms:W3CDTF">2014-08-02T06:39:19Z</dcterms:created>
  <dcterms:modified xsi:type="dcterms:W3CDTF">2023-02-16T07:28:06Z</dcterms:modified>
</cp:coreProperties>
</file>