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8.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theme/theme20.xml" ContentType="application/vnd.openxmlformats-officedocument.theme+xml"/>
  <Override PartName="/ppt/slideLayouts/slideLayout205.xml" ContentType="application/vnd.openxmlformats-officedocument.presentationml.slideLayout+xml"/>
  <Override PartName="/ppt/theme/theme21.xml" ContentType="application/vnd.openxmlformats-officedocument.theme+xml"/>
  <Override PartName="/ppt/slideLayouts/slideLayout206.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23" r:id="rId2"/>
    <p:sldMasterId id="2147483871" r:id="rId3"/>
    <p:sldMasterId id="2147483883" r:id="rId4"/>
    <p:sldMasterId id="2147483894" r:id="rId5"/>
    <p:sldMasterId id="2147483896" r:id="rId6"/>
    <p:sldMasterId id="2147483979" r:id="rId7"/>
    <p:sldMasterId id="2147483992" r:id="rId8"/>
    <p:sldMasterId id="2147484005" r:id="rId9"/>
    <p:sldMasterId id="2147484017" r:id="rId10"/>
    <p:sldMasterId id="2147484030" r:id="rId11"/>
    <p:sldMasterId id="2147484043" r:id="rId12"/>
    <p:sldMasterId id="2147484067" r:id="rId13"/>
    <p:sldMasterId id="2147484079" r:id="rId14"/>
    <p:sldMasterId id="2147484093" r:id="rId15"/>
    <p:sldMasterId id="2147484105" r:id="rId16"/>
    <p:sldMasterId id="2147484117" r:id="rId17"/>
    <p:sldMasterId id="2147484129" r:id="rId18"/>
    <p:sldMasterId id="2147484142" r:id="rId19"/>
    <p:sldMasterId id="2147484155" r:id="rId20"/>
    <p:sldMasterId id="2147484157" r:id="rId21"/>
    <p:sldMasterId id="2147484159" r:id="rId22"/>
  </p:sldMasterIdLst>
  <p:notesMasterIdLst>
    <p:notesMasterId r:id="rId75"/>
  </p:notesMasterIdLst>
  <p:sldIdLst>
    <p:sldId id="435" r:id="rId23"/>
    <p:sldId id="533" r:id="rId24"/>
    <p:sldId id="290" r:id="rId25"/>
    <p:sldId id="392" r:id="rId26"/>
    <p:sldId id="417" r:id="rId27"/>
    <p:sldId id="534" r:id="rId28"/>
    <p:sldId id="535" r:id="rId29"/>
    <p:sldId id="5484" r:id="rId30"/>
    <p:sldId id="550" r:id="rId31"/>
    <p:sldId id="5483" r:id="rId32"/>
    <p:sldId id="551" r:id="rId33"/>
    <p:sldId id="552" r:id="rId34"/>
    <p:sldId id="553" r:id="rId35"/>
    <p:sldId id="554" r:id="rId36"/>
    <p:sldId id="555" r:id="rId37"/>
    <p:sldId id="556" r:id="rId38"/>
    <p:sldId id="557" r:id="rId39"/>
    <p:sldId id="558" r:id="rId40"/>
    <p:sldId id="547" r:id="rId41"/>
    <p:sldId id="548" r:id="rId42"/>
    <p:sldId id="4674" r:id="rId43"/>
    <p:sldId id="4229" r:id="rId44"/>
    <p:sldId id="536" r:id="rId45"/>
    <p:sldId id="537" r:id="rId46"/>
    <p:sldId id="538" r:id="rId47"/>
    <p:sldId id="539" r:id="rId48"/>
    <p:sldId id="540" r:id="rId49"/>
    <p:sldId id="980" r:id="rId50"/>
    <p:sldId id="541" r:id="rId51"/>
    <p:sldId id="542" r:id="rId52"/>
    <p:sldId id="543" r:id="rId53"/>
    <p:sldId id="544" r:id="rId54"/>
    <p:sldId id="506" r:id="rId55"/>
    <p:sldId id="545" r:id="rId56"/>
    <p:sldId id="5482" r:id="rId57"/>
    <p:sldId id="801" r:id="rId58"/>
    <p:sldId id="802" r:id="rId59"/>
    <p:sldId id="803" r:id="rId60"/>
    <p:sldId id="804" r:id="rId61"/>
    <p:sldId id="805" r:id="rId62"/>
    <p:sldId id="806" r:id="rId63"/>
    <p:sldId id="512" r:id="rId64"/>
    <p:sldId id="513" r:id="rId65"/>
    <p:sldId id="514" r:id="rId66"/>
    <p:sldId id="515" r:id="rId67"/>
    <p:sldId id="516" r:id="rId68"/>
    <p:sldId id="517" r:id="rId69"/>
    <p:sldId id="518" r:id="rId70"/>
    <p:sldId id="519" r:id="rId71"/>
    <p:sldId id="320" r:id="rId72"/>
    <p:sldId id="1020" r:id="rId73"/>
    <p:sldId id="345"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3" autoAdjust="0"/>
    <p:restoredTop sz="82604" autoAdjust="0"/>
  </p:normalViewPr>
  <p:slideViewPr>
    <p:cSldViewPr snapToGrid="0" snapToObjects="1">
      <p:cViewPr varScale="1">
        <p:scale>
          <a:sx n="105" d="100"/>
          <a:sy n="105" d="100"/>
        </p:scale>
        <p:origin x="184"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2/29/24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7"/>
          <p:cNvSpPr>
            <a:spLocks noGrp="1" noChangeArrowheads="1"/>
          </p:cNvSpPr>
          <p:nvPr>
            <p:ph type="sldNum" sz="quarter" idx="5"/>
          </p:nvPr>
        </p:nvSpPr>
        <p:spPr>
          <a:noFill/>
        </p:spPr>
        <p:txBody>
          <a:bodyPr/>
          <a:lstStyle/>
          <a:p>
            <a:fld id="{E0F38A05-3C06-4941-A354-EBDCF92DCFE0}" type="slidenum">
              <a:rPr lang="en-US">
                <a:solidFill>
                  <a:prstClr val="black"/>
                </a:solidFill>
                <a:latin typeface="Calibri"/>
              </a:rPr>
              <a:pPr/>
              <a:t>13</a:t>
            </a:fld>
            <a:endParaRPr lang="en-US">
              <a:solidFill>
                <a:prstClr val="black"/>
              </a:solidFill>
              <a:latin typeface="Calibri"/>
            </a:endParaRPr>
          </a:p>
        </p:txBody>
      </p:sp>
      <p:sp>
        <p:nvSpPr>
          <p:cNvPr id="802819" name="Rectangle 2"/>
          <p:cNvSpPr>
            <a:spLocks noGrp="1" noRot="1" noChangeAspect="1" noChangeArrowheads="1" noTextEdit="1"/>
          </p:cNvSpPr>
          <p:nvPr>
            <p:ph type="sldImg"/>
          </p:nvPr>
        </p:nvSpPr>
        <p:spPr>
          <a:solidFill>
            <a:srgbClr val="FFFFFF"/>
          </a:solidFill>
          <a:ln/>
        </p:spPr>
      </p:sp>
      <p:sp>
        <p:nvSpPr>
          <p:cNvPr id="802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After my younger brother</a:t>
            </a:r>
            <a:r>
              <a:rPr lang="fr-FR" altLang="ja-JP"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birth my Mom concluded that my Dad was actually married to the Navy, so she divorced him.  Ironically, she became a social worker to help other families put their lives together.</a:t>
            </a:r>
            <a:endParaRPr lang="en-US"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7"/>
          <p:cNvSpPr>
            <a:spLocks noGrp="1" noChangeArrowheads="1"/>
          </p:cNvSpPr>
          <p:nvPr>
            <p:ph type="sldNum" sz="quarter" idx="5"/>
          </p:nvPr>
        </p:nvSpPr>
        <p:spPr>
          <a:noFill/>
        </p:spPr>
        <p:txBody>
          <a:bodyPr/>
          <a:lstStyle/>
          <a:p>
            <a:fld id="{F54F3BDF-82A4-C545-AE01-AD67B0E834C3}" type="slidenum">
              <a:rPr lang="en-US">
                <a:solidFill>
                  <a:prstClr val="black"/>
                </a:solidFill>
                <a:latin typeface="Calibri"/>
              </a:rPr>
              <a:pPr/>
              <a:t>14</a:t>
            </a:fld>
            <a:endParaRPr lang="en-US">
              <a:solidFill>
                <a:prstClr val="black"/>
              </a:solidFill>
              <a:latin typeface="Calibri"/>
            </a:endParaRPr>
          </a:p>
        </p:txBody>
      </p:sp>
      <p:sp>
        <p:nvSpPr>
          <p:cNvPr id="804867" name="Rectangle 2"/>
          <p:cNvSpPr>
            <a:spLocks noGrp="1" noRot="1" noChangeAspect="1" noChangeArrowheads="1" noTextEdit="1"/>
          </p:cNvSpPr>
          <p:nvPr>
            <p:ph type="sldImg"/>
          </p:nvPr>
        </p:nvSpPr>
        <p:spPr>
          <a:solidFill>
            <a:srgbClr val="FFFFFF"/>
          </a:solidFill>
          <a:ln/>
        </p:spPr>
      </p:sp>
      <p:sp>
        <p:nvSpPr>
          <p:cNvPr id="804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Mom married a second time but the arguments with my Mom became unbearable so my Mom divorced him too.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fld id="{C1152DEB-490D-0A43-9898-5632B69DF219}" type="slidenum">
              <a:rPr lang="en-US">
                <a:solidFill>
                  <a:prstClr val="black"/>
                </a:solidFill>
                <a:latin typeface="Calibri"/>
              </a:rPr>
              <a:pPr/>
              <a:t>15</a:t>
            </a:fld>
            <a:endParaRPr lang="en-US">
              <a:solidFill>
                <a:prstClr val="black"/>
              </a:solidFill>
              <a:latin typeface="Calibri"/>
            </a:endParaRPr>
          </a:p>
        </p:txBody>
      </p:sp>
      <p:sp>
        <p:nvSpPr>
          <p:cNvPr id="806915" name="Rectangle 2"/>
          <p:cNvSpPr>
            <a:spLocks noGrp="1" noRot="1" noChangeAspect="1" noChangeArrowheads="1" noTextEdit="1"/>
          </p:cNvSpPr>
          <p:nvPr>
            <p:ph type="sldImg"/>
          </p:nvPr>
        </p:nvSpPr>
        <p:spPr>
          <a:solidFill>
            <a:srgbClr val="FFFFFF"/>
          </a:solidFill>
          <a:ln/>
        </p:spPr>
      </p:sp>
      <p:sp>
        <p:nvSpPr>
          <p:cNvPr id="8069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After college, I ended up in the Philippines on Cru staff with the Crossroads music team. This opened my eyes to Asia. God also began to open my eyes to the woman singing next to me!  She initially despised me but after a year or so she saw the light.  That</a:t>
            </a:r>
            <a:r>
              <a:rPr lang="fr-FR" altLang="ja-JP"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our engagement picture.  In 1983 we returned to the USA..</a:t>
            </a:r>
            <a:endParaRPr lang="en-US"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7"/>
          <p:cNvSpPr>
            <a:spLocks noGrp="1" noChangeArrowheads="1"/>
          </p:cNvSpPr>
          <p:nvPr>
            <p:ph type="sldNum" sz="quarter" idx="5"/>
          </p:nvPr>
        </p:nvSpPr>
        <p:spPr>
          <a:noFill/>
        </p:spPr>
        <p:txBody>
          <a:bodyPr/>
          <a:lstStyle/>
          <a:p>
            <a:fld id="{EB4ABF77-429E-2C4E-AC29-790F3D3133F7}" type="slidenum">
              <a:rPr lang="en-US">
                <a:solidFill>
                  <a:prstClr val="black"/>
                </a:solidFill>
                <a:latin typeface="Calibri"/>
              </a:rPr>
              <a:pPr/>
              <a:t>16</a:t>
            </a:fld>
            <a:endParaRPr lang="en-US">
              <a:solidFill>
                <a:prstClr val="black"/>
              </a:solidFill>
              <a:latin typeface="Calibri"/>
            </a:endParaRPr>
          </a:p>
        </p:txBody>
      </p:sp>
      <p:sp>
        <p:nvSpPr>
          <p:cNvPr id="808963" name="Rectangle 2"/>
          <p:cNvSpPr>
            <a:spLocks noGrp="1" noRot="1" noChangeAspect="1" noChangeArrowheads="1" noTextEdit="1"/>
          </p:cNvSpPr>
          <p:nvPr>
            <p:ph type="sldImg"/>
          </p:nvPr>
        </p:nvSpPr>
        <p:spPr>
          <a:solidFill>
            <a:srgbClr val="FFFFFF"/>
          </a:solidFill>
          <a:ln/>
        </p:spPr>
      </p:sp>
      <p:sp>
        <p:nvSpPr>
          <p:cNvPr id="8089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I married her and took her to Dallas Seminary a few days later.  Three years later our first son was born on his grandpa</a:t>
            </a:r>
            <a:r>
              <a:rPr lang="fr-FR" altLang="ja-JP"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70</a:t>
            </a:r>
            <a:r>
              <a:rPr lang="en-US" altLang="ja-JP" baseline="30000" dirty="0">
                <a:latin typeface="Arial" panose="020B0604020202020204" pitchFamily="34" charset="0"/>
                <a:ea typeface="ＭＳ Ｐゴシック" charset="-128"/>
                <a:cs typeface="Arial" panose="020B0604020202020204" pitchFamily="34" charset="0"/>
              </a:rPr>
              <a:t>th</a:t>
            </a:r>
            <a:r>
              <a:rPr lang="en-US" altLang="ja-JP" dirty="0">
                <a:latin typeface="Arial" panose="020B0604020202020204" pitchFamily="34" charset="0"/>
                <a:ea typeface="ＭＳ Ｐゴシック" charset="-128"/>
                <a:cs typeface="Arial" panose="020B0604020202020204" pitchFamily="34" charset="0"/>
              </a:rPr>
              <a:t> birthday, so we named him Kurt in honor of Susan</a:t>
            </a:r>
            <a:r>
              <a:rPr lang="fr-FR" altLang="ja-JP"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father.  I also pastored a church, had a ministry to international students, and served as a chaplain.</a:t>
            </a:r>
            <a:endParaRPr lang="en-US"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7"/>
          <p:cNvSpPr>
            <a:spLocks noGrp="1" noChangeArrowheads="1"/>
          </p:cNvSpPr>
          <p:nvPr>
            <p:ph type="sldNum" sz="quarter" idx="5"/>
          </p:nvPr>
        </p:nvSpPr>
        <p:spPr>
          <a:noFill/>
        </p:spPr>
        <p:txBody>
          <a:bodyPr/>
          <a:lstStyle/>
          <a:p>
            <a:fld id="{2FCA8B32-F253-6146-B8F9-B2F75B23ECF7}" type="slidenum">
              <a:rPr lang="en-US">
                <a:solidFill>
                  <a:prstClr val="black"/>
                </a:solidFill>
                <a:latin typeface="Calibri"/>
              </a:rPr>
              <a:pPr/>
              <a:t>17</a:t>
            </a:fld>
            <a:endParaRPr lang="en-US">
              <a:solidFill>
                <a:prstClr val="black"/>
              </a:solidFill>
              <a:latin typeface="Calibri"/>
            </a:endParaRPr>
          </a:p>
        </p:txBody>
      </p:sp>
      <p:sp>
        <p:nvSpPr>
          <p:cNvPr id="811011" name="Rectangle 2"/>
          <p:cNvSpPr>
            <a:spLocks noGrp="1" noRot="1" noChangeAspect="1" noChangeArrowheads="1"/>
          </p:cNvSpPr>
          <p:nvPr>
            <p:ph type="sldImg"/>
          </p:nvPr>
        </p:nvSpPr>
        <p:spPr>
          <a:solidFill>
            <a:srgbClr val="FFFFFF"/>
          </a:solidFill>
          <a:ln/>
        </p:spPr>
      </p:sp>
      <p:sp>
        <p:nvSpPr>
          <p:cNvPr id="811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We are the bride who used to be married to the law (BC = Before Christ)</a:t>
            </a:r>
          </a:p>
          <a:p>
            <a:pPr eaLnBrk="1" hangingPunct="1"/>
            <a:r>
              <a:rPr lang="en-US" dirty="0">
                <a:latin typeface="Arial" panose="020B0604020202020204" pitchFamily="34" charset="0"/>
                <a:ea typeface="ＭＳ Ｐゴシック" charset="-128"/>
                <a:cs typeface="Arial" panose="020B0604020202020204" pitchFamily="34" charset="0"/>
              </a:rPr>
              <a:t>But we died in Christ, and thus are now released from that Law.</a:t>
            </a:r>
          </a:p>
          <a:p>
            <a:pPr eaLnBrk="1" hangingPunct="1"/>
            <a:r>
              <a:rPr lang="en-US" dirty="0">
                <a:latin typeface="Arial" panose="020B0604020202020204" pitchFamily="34" charset="0"/>
                <a:ea typeface="ＭＳ Ｐゴシック" charset="-128"/>
                <a:cs typeface="Arial" panose="020B0604020202020204" pitchFamily="34" charset="0"/>
              </a:rPr>
              <a:t>Now we are married to Christ (7:4) in our AD state (After Death).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7"/>
          <p:cNvSpPr>
            <a:spLocks noGrp="1" noChangeArrowheads="1"/>
          </p:cNvSpPr>
          <p:nvPr>
            <p:ph type="sldNum" sz="quarter" idx="5"/>
          </p:nvPr>
        </p:nvSpPr>
        <p:spPr>
          <a:noFill/>
        </p:spPr>
        <p:txBody>
          <a:bodyPr/>
          <a:lstStyle/>
          <a:p>
            <a:fld id="{769A7CA9-9917-224A-98DD-21B09A9C9FFB}" type="slidenum">
              <a:rPr lang="en-US">
                <a:solidFill>
                  <a:prstClr val="black"/>
                </a:solidFill>
                <a:latin typeface="Calibri"/>
              </a:rPr>
              <a:pPr/>
              <a:t>18</a:t>
            </a:fld>
            <a:endParaRPr lang="en-US">
              <a:solidFill>
                <a:prstClr val="black"/>
              </a:solidFill>
              <a:latin typeface="Calibri"/>
            </a:endParaRPr>
          </a:p>
        </p:txBody>
      </p:sp>
      <p:sp>
        <p:nvSpPr>
          <p:cNvPr id="813059" name="Rectangle 2"/>
          <p:cNvSpPr>
            <a:spLocks noGrp="1" noRot="1" noChangeAspect="1" noChangeArrowheads="1"/>
          </p:cNvSpPr>
          <p:nvPr>
            <p:ph type="sldImg"/>
          </p:nvPr>
        </p:nvSpPr>
        <p:spPr>
          <a:solidFill>
            <a:srgbClr val="FFFFFF"/>
          </a:solidFill>
          <a:ln/>
        </p:spPr>
      </p:sp>
      <p:sp>
        <p:nvSpPr>
          <p:cNvPr id="81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666F7C-F14C-7243-820D-3A715C1F288D}" type="slidenum">
              <a:rPr lang="en-US" sz="1200">
                <a:solidFill>
                  <a:prstClr val="black"/>
                </a:solidFill>
              </a:rPr>
              <a:pPr/>
              <a:t>19</a:t>
            </a:fld>
            <a:endParaRPr lang="en-US" sz="1200">
              <a:solidFill>
                <a:prstClr val="black"/>
              </a:solidFill>
            </a:endParaRPr>
          </a:p>
        </p:txBody>
      </p:sp>
      <p:sp>
        <p:nvSpPr>
          <p:cNvPr id="1157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04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5372EC7-9752-FF4A-95EF-E36F67575032}" type="slidenum">
              <a:rPr lang="en-US" sz="1200">
                <a:solidFill>
                  <a:prstClr val="black"/>
                </a:solidFill>
              </a:rPr>
              <a:pPr/>
              <a:t>20</a:t>
            </a:fld>
            <a:endParaRPr lang="en-US" sz="1200">
              <a:solidFill>
                <a:prstClr val="black"/>
              </a:solidFill>
            </a:endParaRPr>
          </a:p>
        </p:txBody>
      </p:sp>
      <p:sp>
        <p:nvSpPr>
          <p:cNvPr id="399363" name="Rectangle 2"/>
          <p:cNvSpPr>
            <a:spLocks noGrp="1" noRot="1" noChangeAspect="1" noChangeArrowheads="1"/>
          </p:cNvSpPr>
          <p:nvPr>
            <p:ph type="sldImg"/>
          </p:nvPr>
        </p:nvSpPr>
        <p:spPr>
          <a:solidFill>
            <a:srgbClr val="FFFFFF"/>
          </a:solidFill>
          <a:ln/>
        </p:spPr>
      </p:sp>
      <p:sp>
        <p:nvSpPr>
          <p:cNvPr id="3993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eaLnBrk="1" hangingPunct="1"/>
            <a:r>
              <a:rPr lang="en-US" altLang="zh-CN" b="0" dirty="0">
                <a:latin typeface="Arial" charset="0"/>
                <a:ea typeface="SimSun" charset="0"/>
                <a:cs typeface="SimSun" charset="0"/>
              </a:rPr>
              <a:t>BG-13-Present &amp; Future Geog-74</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altLang="zh-CN" b="0" dirty="0">
                <a:latin typeface="Arial" charset="0"/>
                <a:ea typeface="SimSun" charset="0"/>
                <a:cs typeface="SimSun" charset="0"/>
              </a:rPr>
              <a:t>OS-10-Davidic Covenant-29, 79</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eaLnBrk="1" hangingPunct="1"/>
            <a:r>
              <a:rPr lang="en-US" altLang="zh-CN" b="0" dirty="0">
                <a:latin typeface="Arial" charset="0"/>
                <a:ea typeface="SimSun" charset="0"/>
                <a:cs typeface="SimSun" charset="0"/>
              </a:rPr>
              <a:t>OS-17-Kingdom &amp; Covenants Timeline-01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NS-00-00-Kingdom &amp; Covenants Timeline-English-1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6" charset="0"/>
                <a:ea typeface="ＭＳ Ｐゴシック" charset="-128"/>
                <a:cs typeface="ＭＳ Ｐゴシック" charset="-128"/>
              </a:rPr>
              <a:t>What covenant does Jesus mediate that is far better than the old (8:6)?</a:t>
            </a:r>
            <a:r>
              <a:rPr lang="en-SG" dirty="0">
                <a:effectLst/>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a:latin typeface="Arial" panose="020B0604020202020204" pitchFamily="34" charset="0"/>
                <a:cs typeface="Arial" panose="020B0604020202020204" pitchFamily="34" charset="0"/>
              </a:rPr>
              <a:t>Christians</a:t>
            </a:r>
            <a:r>
              <a:rPr lang="en-US" baseline="0" dirty="0">
                <a:latin typeface="Arial" panose="020B0604020202020204" pitchFamily="34" charset="0"/>
                <a:cs typeface="Arial" panose="020B0604020202020204" pitchFamily="34" charset="0"/>
              </a:rPr>
              <a:t> are not under the covenant with Moses. We are new covenant believers. </a:t>
            </a:r>
            <a:endParaRPr lang="en-SG" dirty="0">
              <a:effectLst/>
            </a:endParaRPr>
          </a:p>
          <a:p>
            <a:r>
              <a:rPr lang="en-SG" dirty="0">
                <a:effectLst/>
              </a:rPr>
              <a:t>_____________</a:t>
            </a:r>
          </a:p>
          <a:p>
            <a:pPr>
              <a:spcBef>
                <a:spcPts val="0"/>
              </a:spcBef>
              <a:buNone/>
            </a:pPr>
            <a:r>
              <a:rPr lang="en-US" dirty="0"/>
              <a:t>Common-225</a:t>
            </a:r>
          </a:p>
          <a:p>
            <a:pPr>
              <a:spcBef>
                <a:spcPts val="0"/>
              </a:spcBef>
              <a:buNone/>
            </a:pPr>
            <a:r>
              <a:rPr lang="en-US" dirty="0"/>
              <a:t>BE-05-Deut-46</a:t>
            </a:r>
          </a:p>
          <a:p>
            <a:pPr>
              <a:spcBef>
                <a:spcPts val="0"/>
              </a:spcBef>
              <a:buNone/>
            </a:pPr>
            <a:r>
              <a:rPr lang="en-US" dirty="0"/>
              <a:t>CH-02-Nature, etc.-104</a:t>
            </a:r>
          </a:p>
          <a:p>
            <a:pPr>
              <a:spcBef>
                <a:spcPts val="0"/>
              </a:spcBef>
              <a:buNone/>
            </a:pPr>
            <a:r>
              <a:rPr lang="en-US" baseline="0" dirty="0">
                <a:latin typeface="Arial"/>
                <a:ea typeface="ＭＳ Ｐゴシック" charset="0"/>
                <a:cs typeface="Arial"/>
              </a:rPr>
              <a:t>ES-05-Biblical Covenants-34</a:t>
            </a:r>
            <a:endParaRPr lang="en-US" dirty="0"/>
          </a:p>
          <a:p>
            <a:pPr>
              <a:spcBef>
                <a:spcPts val="0"/>
              </a:spcBef>
              <a:buNone/>
            </a:pPr>
            <a:r>
              <a:rPr lang="en-US" dirty="0"/>
              <a:t>OS-02-Exodus-370, 463</a:t>
            </a:r>
          </a:p>
          <a:p>
            <a:pPr>
              <a:spcBef>
                <a:spcPts val="0"/>
              </a:spcBef>
              <a:buNone/>
            </a:pPr>
            <a:r>
              <a:rPr lang="en-US" dirty="0"/>
              <a:t>OS-05-Deut-185</a:t>
            </a:r>
          </a:p>
          <a:p>
            <a:pPr>
              <a:spcBef>
                <a:spcPts val="0"/>
              </a:spcBef>
              <a:buNone/>
            </a:pPr>
            <a:r>
              <a:rPr lang="en-US" dirty="0"/>
              <a:t>OS-24-Jeremiah-177</a:t>
            </a:r>
          </a:p>
          <a:p>
            <a:pPr>
              <a:spcBef>
                <a:spcPts val="0"/>
              </a:spcBef>
              <a:buNone/>
            </a:pPr>
            <a:r>
              <a:rPr lang="en-US" dirty="0"/>
              <a:t>NS-08-2 Corinthians-41</a:t>
            </a:r>
          </a:p>
          <a:p>
            <a:pPr>
              <a:spcBef>
                <a:spcPts val="0"/>
              </a:spcBef>
              <a:buNone/>
            </a:pPr>
            <a:r>
              <a:rPr lang="en-US" dirty="0"/>
              <a:t>NS-09-Galatians-144</a:t>
            </a:r>
          </a:p>
          <a:p>
            <a:pPr>
              <a:spcBef>
                <a:spcPts val="0"/>
              </a:spcBef>
              <a:buNone/>
            </a:pPr>
            <a:r>
              <a:rPr lang="en-US" dirty="0"/>
              <a:t>NS-19-Hebrews-298, 344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SA-08-Mosaic Law-22</a:t>
            </a:r>
            <a:endParaRPr lang="en-US" b="0" dirty="0">
              <a:latin typeface="Arial" panose="020B0604020202020204" pitchFamily="34" charset="0"/>
              <a:cs typeface="Arial" panose="020B0604020202020204" pitchFamily="34" charset="0"/>
            </a:endParaRPr>
          </a:p>
          <a:p>
            <a:pPr>
              <a:spcBef>
                <a:spcPts val="0"/>
              </a:spcBef>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9512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855B4B-1EF2-0043-B64C-B4DB71A48178}" type="slidenum">
              <a:rPr lang="zh-CN" altLang="en-US" sz="1200">
                <a:solidFill>
                  <a:srgbClr val="000000"/>
                </a:solidFill>
                <a:latin typeface="Times New Roman" charset="0"/>
                <a:cs typeface="MS PGothic" charset="0"/>
              </a:rPr>
              <a:pPr eaLnBrk="1" hangingPunct="1"/>
              <a:t>2</a:t>
            </a:fld>
            <a:endParaRPr lang="en-US" altLang="zh-CN" sz="1200">
              <a:solidFill>
                <a:srgbClr val="000000"/>
              </a:solidFill>
              <a:latin typeface="Times New Roman"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dirty="0">
              <a:latin typeface="Times New Roman" charset="0"/>
            </a:endParaRPr>
          </a:p>
          <a:p>
            <a:pPr eaLnBrk="1" hangingPunct="1"/>
            <a:r>
              <a:rPr lang="zh-CN" altLang="en-US" dirty="0">
                <a:latin typeface="Times New Roman" charset="0"/>
              </a:rPr>
              <a:t>----- Meeting Notes (17/5/16 12:05) -----</a:t>
            </a:r>
            <a:r>
              <a:rPr lang="en-US" altLang="zh-CN" dirty="0">
                <a:latin typeface="Times New Roman" charset="0"/>
              </a:rPr>
              <a:t>JETS 2024 (29 Feb 2024) 18 students</a:t>
            </a:r>
            <a:endParaRPr lang="zh-CN" altLang="en-US" dirty="0">
              <a:latin typeface="Times New Roman" charset="0"/>
            </a:endParaRPr>
          </a:p>
          <a:p>
            <a:pPr eaLnBrk="1" hangingPunct="1"/>
            <a:r>
              <a:rPr lang="zh-CN" altLang="en-US" dirty="0">
                <a:latin typeface="Times New Roman" charset="0"/>
              </a:rPr>
              <a:t>1 T 7</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2 T 20</a:t>
            </a:r>
            <a:r>
              <a:rPr lang="en-US" altLang="zh-CN" dirty="0">
                <a:latin typeface="Times New Roman" charset="0"/>
              </a:rPr>
              <a:t>—2</a:t>
            </a:r>
            <a:endParaRPr lang="zh-CN" altLang="en-US" dirty="0">
              <a:latin typeface="Times New Roman" charset="0"/>
            </a:endParaRPr>
          </a:p>
          <a:p>
            <a:pPr eaLnBrk="1" hangingPunct="1"/>
            <a:r>
              <a:rPr lang="zh-CN" altLang="en-US" dirty="0">
                <a:latin typeface="Times New Roman" charset="0"/>
              </a:rPr>
              <a:t>3 T 5</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4 T 7</a:t>
            </a:r>
            <a:r>
              <a:rPr lang="en-US" altLang="zh-CN" dirty="0">
                <a:latin typeface="Times New Roman" charset="0"/>
              </a:rPr>
              <a:t>—16</a:t>
            </a:r>
            <a:endParaRPr lang="zh-CN" altLang="en-US" dirty="0">
              <a:latin typeface="Times New Roman" charset="0"/>
            </a:endParaRPr>
          </a:p>
          <a:p>
            <a:pPr eaLnBrk="1" hangingPunct="1"/>
            <a:r>
              <a:rPr lang="zh-CN" altLang="en-US" dirty="0">
                <a:latin typeface="Times New Roman" charset="0"/>
              </a:rPr>
              <a:t>5 T 21</a:t>
            </a:r>
            <a:r>
              <a:rPr lang="en-US" altLang="zh-CN" dirty="0">
                <a:latin typeface="Times New Roman" charset="0"/>
              </a:rPr>
              <a:t>—5</a:t>
            </a:r>
            <a:endParaRPr lang="zh-CN" altLang="en-US" dirty="0">
              <a:latin typeface="Times New Roman" charset="0"/>
            </a:endParaRPr>
          </a:p>
          <a:p>
            <a:pPr eaLnBrk="1" hangingPunct="1"/>
            <a:r>
              <a:rPr lang="zh-CN" altLang="en-US" dirty="0">
                <a:latin typeface="Times New Roman" charset="0"/>
              </a:rPr>
              <a:t>6 T 8</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7 T 13</a:t>
            </a:r>
            <a:r>
              <a:rPr lang="en-US" altLang="zh-CN" dirty="0">
                <a:latin typeface="Times New Roman" charset="0"/>
              </a:rPr>
              <a:t>—16</a:t>
            </a:r>
            <a:endParaRPr lang="zh-CN" altLang="en-US" dirty="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Moses-18-p110</a:t>
            </a:r>
          </a:p>
          <a:p>
            <a:r>
              <a:rPr lang="en-US" dirty="0"/>
              <a:t>OS-02-Exodus-240-p113</a:t>
            </a:r>
          </a:p>
          <a:p>
            <a:r>
              <a:rPr lang="en-US" dirty="0"/>
              <a:t>OS-05-Deut-106-p113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NS-06-Rom5-8-slide93-p155p</a:t>
            </a:r>
          </a:p>
          <a:p>
            <a:r>
              <a:rPr lang="en-US" dirty="0"/>
              <a:t>SA-08-Mosaic Law-20-p36</a:t>
            </a:r>
          </a:p>
        </p:txBody>
      </p:sp>
      <p:sp>
        <p:nvSpPr>
          <p:cNvPr id="4" name="Slide Number Placeholder 3"/>
          <p:cNvSpPr>
            <a:spLocks noGrp="1"/>
          </p:cNvSpPr>
          <p:nvPr>
            <p:ph type="sldNum" sz="quarter" idx="5"/>
          </p:nvPr>
        </p:nvSpPr>
        <p:spPr/>
        <p:txBody>
          <a:bodyPr/>
          <a:lstStyle/>
          <a:p>
            <a:fld id="{A079FDE9-4B2D-884B-BE4B-021913485B06}" type="slidenum">
              <a:rPr lang="en-US" smtClean="0"/>
              <a:t>23</a:t>
            </a:fld>
            <a:endParaRPr lang="en-US"/>
          </a:p>
        </p:txBody>
      </p:sp>
    </p:spTree>
    <p:extLst>
      <p:ext uri="{BB962C8B-B14F-4D97-AF65-F5344CB8AC3E}">
        <p14:creationId xmlns:p14="http://schemas.microsoft.com/office/powerpoint/2010/main" val="1540415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Moses-19-p110</a:t>
            </a:r>
          </a:p>
          <a:p>
            <a:r>
              <a:rPr lang="en-US" dirty="0"/>
              <a:t>OS-02-Exodus-241-p113</a:t>
            </a:r>
          </a:p>
          <a:p>
            <a:r>
              <a:rPr lang="en-US" dirty="0"/>
              <a:t>OS-05-Deut-107-p113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NS-06-Rom5-8-slide94-p155p</a:t>
            </a:r>
          </a:p>
          <a:p>
            <a:r>
              <a:rPr lang="en-US" dirty="0"/>
              <a:t>SA-08-Mosaic Law-21-p36</a:t>
            </a:r>
          </a:p>
        </p:txBody>
      </p:sp>
      <p:sp>
        <p:nvSpPr>
          <p:cNvPr id="4" name="Slide Number Placeholder 3"/>
          <p:cNvSpPr>
            <a:spLocks noGrp="1"/>
          </p:cNvSpPr>
          <p:nvPr>
            <p:ph type="sldNum" sz="quarter" idx="5"/>
          </p:nvPr>
        </p:nvSpPr>
        <p:spPr/>
        <p:txBody>
          <a:bodyPr/>
          <a:lstStyle/>
          <a:p>
            <a:fld id="{A079FDE9-4B2D-884B-BE4B-021913485B06}" type="slidenum">
              <a:rPr lang="en-US" smtClean="0"/>
              <a:t>24</a:t>
            </a:fld>
            <a:endParaRPr lang="en-US"/>
          </a:p>
        </p:txBody>
      </p:sp>
    </p:spTree>
    <p:extLst>
      <p:ext uri="{BB962C8B-B14F-4D97-AF65-F5344CB8AC3E}">
        <p14:creationId xmlns:p14="http://schemas.microsoft.com/office/powerpoint/2010/main" val="336533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Moses-20-p110</a:t>
            </a:r>
          </a:p>
          <a:p>
            <a:r>
              <a:rPr lang="en-US" dirty="0"/>
              <a:t>OS-02-Exodus-242-p113</a:t>
            </a:r>
          </a:p>
          <a:p>
            <a:r>
              <a:rPr lang="en-US" dirty="0"/>
              <a:t>OS-05-Deut-108-p113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NS-06-Rom5-8-slide95-p155p</a:t>
            </a:r>
          </a:p>
          <a:p>
            <a:r>
              <a:rPr lang="en-US" dirty="0"/>
              <a:t>SA-08-Mosaic Law-22-p36</a:t>
            </a:r>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25</a:t>
            </a:fld>
            <a:endParaRPr lang="en-US"/>
          </a:p>
        </p:txBody>
      </p:sp>
    </p:spTree>
    <p:extLst>
      <p:ext uri="{BB962C8B-B14F-4D97-AF65-F5344CB8AC3E}">
        <p14:creationId xmlns:p14="http://schemas.microsoft.com/office/powerpoint/2010/main" val="1026471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526907-B9D1-1644-B9C7-3F6F568609B7}" type="slidenum">
              <a:rPr lang="zh-CN" altLang="en-US" sz="1200">
                <a:solidFill>
                  <a:prstClr val="black"/>
                </a:solidFill>
              </a:rPr>
              <a:pPr/>
              <a:t>26</a:t>
            </a:fld>
            <a:endParaRPr lang="en-US" altLang="zh-CN" sz="1200">
              <a:solidFill>
                <a:prstClr val="black"/>
              </a:solidFill>
            </a:endParaRPr>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a:t>BS-28-Law of Moses-21-p110</a:t>
            </a:r>
          </a:p>
          <a:p>
            <a:r>
              <a:rPr lang="en-US" dirty="0"/>
              <a:t>OS-02-Exodus-243-p113</a:t>
            </a:r>
          </a:p>
          <a:p>
            <a:r>
              <a:rPr lang="en-US" dirty="0"/>
              <a:t>OS-05-Deut-205-p113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NS-06-Rom5-8-slide96-p155p</a:t>
            </a:r>
          </a:p>
          <a:p>
            <a:r>
              <a:rPr lang="en-US" dirty="0"/>
              <a:t>SA-08-Mosaic Law-23-p36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Moses-22-p110</a:t>
            </a:r>
          </a:p>
          <a:p>
            <a:r>
              <a:rPr lang="en-US" dirty="0"/>
              <a:t>OS-02-Exodus-244-p113</a:t>
            </a:r>
          </a:p>
          <a:p>
            <a:r>
              <a:rPr lang="en-US" dirty="0"/>
              <a:t>OS-05-Deut-206-p113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NS-06-Rom5-8-slide97-p155p</a:t>
            </a:r>
          </a:p>
          <a:p>
            <a:r>
              <a:rPr lang="en-US" dirty="0"/>
              <a:t>SA-08-Mosaic Law-24-p36</a:t>
            </a:r>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27</a:t>
            </a:fld>
            <a:endParaRPr lang="en-US"/>
          </a:p>
        </p:txBody>
      </p:sp>
    </p:spTree>
    <p:extLst>
      <p:ext uri="{BB962C8B-B14F-4D97-AF65-F5344CB8AC3E}">
        <p14:creationId xmlns:p14="http://schemas.microsoft.com/office/powerpoint/2010/main" val="2937613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Moses-23-p110</a:t>
            </a:r>
          </a:p>
          <a:p>
            <a:r>
              <a:rPr lang="en-US" dirty="0"/>
              <a:t>OS-02-Exodus-245-p113</a:t>
            </a:r>
          </a:p>
          <a:p>
            <a:r>
              <a:rPr lang="en-US" dirty="0"/>
              <a:t>OS-05-Deut-207-p113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NS-06-Rom5-8-slide98-p155p</a:t>
            </a:r>
          </a:p>
          <a:p>
            <a:r>
              <a:rPr lang="en-US" dirty="0"/>
              <a:t>SA-08-Mosaic Law-25-p36</a:t>
            </a:r>
          </a:p>
          <a:p>
            <a:endParaRPr lang="en-US" dirty="0"/>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28</a:t>
            </a:fld>
            <a:endParaRPr lang="en-US"/>
          </a:p>
        </p:txBody>
      </p:sp>
    </p:spTree>
    <p:extLst>
      <p:ext uri="{BB962C8B-B14F-4D97-AF65-F5344CB8AC3E}">
        <p14:creationId xmlns:p14="http://schemas.microsoft.com/office/powerpoint/2010/main" val="2432972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Moses-24-p110</a:t>
            </a:r>
          </a:p>
          <a:p>
            <a:r>
              <a:rPr lang="en-US" dirty="0"/>
              <a:t>OS-02-Exodus-246-p113</a:t>
            </a:r>
          </a:p>
          <a:p>
            <a:r>
              <a:rPr lang="en-US" dirty="0"/>
              <a:t>OS-05-Deut-208-p113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NS-06-Rom5-8-slide99-p155p</a:t>
            </a:r>
          </a:p>
          <a:p>
            <a:r>
              <a:rPr lang="en-US" dirty="0"/>
              <a:t>SA-08-Mosaic Law-26-p36</a:t>
            </a:r>
          </a:p>
        </p:txBody>
      </p:sp>
      <p:sp>
        <p:nvSpPr>
          <p:cNvPr id="4" name="Slide Number Placeholder 3"/>
          <p:cNvSpPr>
            <a:spLocks noGrp="1"/>
          </p:cNvSpPr>
          <p:nvPr>
            <p:ph type="sldNum" sz="quarter" idx="5"/>
          </p:nvPr>
        </p:nvSpPr>
        <p:spPr/>
        <p:txBody>
          <a:bodyPr/>
          <a:lstStyle/>
          <a:p>
            <a:fld id="{A079FDE9-4B2D-884B-BE4B-021913485B06}" type="slidenum">
              <a:rPr lang="en-US" smtClean="0"/>
              <a:t>29</a:t>
            </a:fld>
            <a:endParaRPr lang="en-US"/>
          </a:p>
        </p:txBody>
      </p:sp>
    </p:spTree>
    <p:extLst>
      <p:ext uri="{BB962C8B-B14F-4D97-AF65-F5344CB8AC3E}">
        <p14:creationId xmlns:p14="http://schemas.microsoft.com/office/powerpoint/2010/main" val="334024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Moses-25-p110</a:t>
            </a:r>
          </a:p>
          <a:p>
            <a:r>
              <a:rPr lang="en-US" dirty="0"/>
              <a:t>OS-02-Exodus-247-p113</a:t>
            </a:r>
          </a:p>
          <a:p>
            <a:r>
              <a:rPr lang="en-US" dirty="0"/>
              <a:t>OS-05-Deut-209-p113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NS-06-Rom5-8-slide100-p155p</a:t>
            </a:r>
          </a:p>
          <a:p>
            <a:r>
              <a:rPr lang="en-US" dirty="0"/>
              <a:t>SA-08-Mosaic Law-27-p36</a:t>
            </a:r>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30</a:t>
            </a:fld>
            <a:endParaRPr lang="en-US"/>
          </a:p>
        </p:txBody>
      </p:sp>
    </p:spTree>
    <p:extLst>
      <p:ext uri="{BB962C8B-B14F-4D97-AF65-F5344CB8AC3E}">
        <p14:creationId xmlns:p14="http://schemas.microsoft.com/office/powerpoint/2010/main" val="3571003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Moses-26-p110</a:t>
            </a:r>
          </a:p>
          <a:p>
            <a:r>
              <a:rPr lang="en-US" dirty="0"/>
              <a:t>OS-02-Exodus-248-p113</a:t>
            </a:r>
          </a:p>
          <a:p>
            <a:r>
              <a:rPr lang="en-US" dirty="0"/>
              <a:t>OS-05-Deut-210-p113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NS-06-Rom5-8-slide101-p155p</a:t>
            </a:r>
          </a:p>
          <a:p>
            <a:r>
              <a:rPr lang="en-US" dirty="0"/>
              <a:t>SA-08-Mosaic Law-28-p36</a:t>
            </a:r>
          </a:p>
          <a:p>
            <a:endParaRPr lang="en-US" dirty="0"/>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31</a:t>
            </a:fld>
            <a:endParaRPr lang="en-US"/>
          </a:p>
        </p:txBody>
      </p:sp>
    </p:spTree>
    <p:extLst>
      <p:ext uri="{BB962C8B-B14F-4D97-AF65-F5344CB8AC3E}">
        <p14:creationId xmlns:p14="http://schemas.microsoft.com/office/powerpoint/2010/main" val="379736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E1589CA-42AB-3D40-9B84-9DFABC4D498F}" type="slidenum">
              <a:rPr lang="zh-CN" altLang="en-US" sz="1200">
                <a:solidFill>
                  <a:prstClr val="black"/>
                </a:solidFill>
              </a:rPr>
              <a:pPr/>
              <a:t>32</a:t>
            </a:fld>
            <a:endParaRPr lang="en-US" altLang="zh-CN" sz="1200">
              <a:solidFill>
                <a:prstClr val="black"/>
              </a:solidFill>
            </a:endParaRP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a:t>OS-02-Exodus-250</a:t>
            </a:r>
          </a:p>
          <a:p>
            <a:r>
              <a:rPr lang="en-US" dirty="0"/>
              <a:t>OS-05-Deut-109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NS-06-Rom5-8-slide78</a:t>
            </a:r>
          </a:p>
          <a:p>
            <a:r>
              <a:rPr lang="en-US" dirty="0"/>
              <a:t>SA-08-Mosaic Law-29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7200">
                <a:solidFill>
                  <a:schemeClr val="tx1"/>
                </a:solidFill>
                <a:latin typeface="Arial" charset="0"/>
                <a:ea typeface="ＭＳ Ｐゴシック" charset="0"/>
                <a:cs typeface="ＭＳ Ｐゴシック" charset="0"/>
              </a:defRPr>
            </a:lvl1pPr>
            <a:lvl2pPr marL="742950" indent="-285750" eaLnBrk="0" hangingPunct="0">
              <a:defRPr sz="7200">
                <a:solidFill>
                  <a:schemeClr val="tx1"/>
                </a:solidFill>
                <a:latin typeface="Arial" charset="0"/>
                <a:ea typeface="ＭＳ Ｐゴシック" charset="0"/>
              </a:defRPr>
            </a:lvl2pPr>
            <a:lvl3pPr marL="1143000" indent="-228600" eaLnBrk="0" hangingPunct="0">
              <a:defRPr sz="7200">
                <a:solidFill>
                  <a:schemeClr val="tx1"/>
                </a:solidFill>
                <a:latin typeface="Arial" charset="0"/>
                <a:ea typeface="ＭＳ Ｐゴシック" charset="0"/>
              </a:defRPr>
            </a:lvl3pPr>
            <a:lvl4pPr marL="1600200" indent="-228600" eaLnBrk="0" hangingPunct="0">
              <a:defRPr sz="7200">
                <a:solidFill>
                  <a:schemeClr val="tx1"/>
                </a:solidFill>
                <a:latin typeface="Arial" charset="0"/>
                <a:ea typeface="ＭＳ Ｐゴシック" charset="0"/>
              </a:defRPr>
            </a:lvl4pPr>
            <a:lvl5pPr marL="2057400" indent="-228600" eaLnBrk="0" hangingPunct="0">
              <a:defRPr sz="7200">
                <a:solidFill>
                  <a:schemeClr val="tx1"/>
                </a:solidFill>
                <a:latin typeface="Arial" charset="0"/>
                <a:ea typeface="ＭＳ Ｐゴシック" charset="0"/>
              </a:defRPr>
            </a:lvl5pPr>
            <a:lvl6pPr marL="2514600" indent="-228600" eaLnBrk="0" fontAlgn="base" hangingPunct="0">
              <a:spcBef>
                <a:spcPct val="0"/>
              </a:spcBef>
              <a:spcAft>
                <a:spcPct val="0"/>
              </a:spcAft>
              <a:defRPr sz="7200">
                <a:solidFill>
                  <a:schemeClr val="tx1"/>
                </a:solidFill>
                <a:latin typeface="Arial" charset="0"/>
                <a:ea typeface="ＭＳ Ｐゴシック" charset="0"/>
              </a:defRPr>
            </a:lvl6pPr>
            <a:lvl7pPr marL="2971800" indent="-228600" eaLnBrk="0" fontAlgn="base" hangingPunct="0">
              <a:spcBef>
                <a:spcPct val="0"/>
              </a:spcBef>
              <a:spcAft>
                <a:spcPct val="0"/>
              </a:spcAft>
              <a:defRPr sz="7200">
                <a:solidFill>
                  <a:schemeClr val="tx1"/>
                </a:solidFill>
                <a:latin typeface="Arial" charset="0"/>
                <a:ea typeface="ＭＳ Ｐゴシック" charset="0"/>
              </a:defRPr>
            </a:lvl7pPr>
            <a:lvl8pPr marL="3429000" indent="-228600" eaLnBrk="0" fontAlgn="base" hangingPunct="0">
              <a:spcBef>
                <a:spcPct val="0"/>
              </a:spcBef>
              <a:spcAft>
                <a:spcPct val="0"/>
              </a:spcAft>
              <a:defRPr sz="7200">
                <a:solidFill>
                  <a:schemeClr val="tx1"/>
                </a:solidFill>
                <a:latin typeface="Arial" charset="0"/>
                <a:ea typeface="ＭＳ Ｐゴシック" charset="0"/>
              </a:defRPr>
            </a:lvl8pPr>
            <a:lvl9pPr marL="3886200" indent="-228600" eaLnBrk="0" fontAlgn="base" hangingPunct="0">
              <a:spcBef>
                <a:spcPct val="0"/>
              </a:spcBef>
              <a:spcAft>
                <a:spcPct val="0"/>
              </a:spcAft>
              <a:defRPr sz="7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B36518-C18A-6B47-87C6-E3D33884D89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I married Susan in 1983 and took her to Dallas Seminary a few days later.  The first three years of marriage were easy. I went to class in the morning, studied every afternoon while Susan worked, and then had every evening free with her. I never studied on Sundays as this was also ministry </a:t>
            </a:r>
            <a:r>
              <a:rPr lang="en-US" altLang="ja-JP" dirty="0">
                <a:latin typeface="Arial" charset="0"/>
                <a:ea typeface="ＭＳ Ｐゴシック" charset="0"/>
                <a:cs typeface="ＭＳ Ｐゴシック" charset="0"/>
              </a:rPr>
              <a:t>to international students </a:t>
            </a:r>
            <a:r>
              <a:rPr lang="en-US" dirty="0">
                <a:latin typeface="Arial" charset="0"/>
                <a:ea typeface="ＭＳ Ｐゴシック" charset="0"/>
                <a:cs typeface="ＭＳ Ｐゴシック" charset="0"/>
              </a:rPr>
              <a:t>and marriage time. I wondered if was like a ”Christian Sabbath.” I really didn’t need to work on Sunday.</a:t>
            </a:r>
          </a:p>
          <a:p>
            <a:pPr eaLnBrk="1" hangingPunct="1"/>
            <a:r>
              <a:rPr lang="en-US" dirty="0">
                <a:latin typeface="Arial" charset="0"/>
                <a:ea typeface="ＭＳ Ｐゴシック" charset="0"/>
                <a:cs typeface="ＭＳ Ｐゴシック" charset="0"/>
              </a:rPr>
              <a:t>• But three years later our first son was born on his grandpa</a:t>
            </a:r>
            <a:r>
              <a:rPr lang="fr-FR" altLang="ja-JP"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70</a:t>
            </a:r>
            <a:r>
              <a:rPr lang="en-US" altLang="ja-JP" baseline="30000" dirty="0">
                <a:latin typeface="Arial" charset="0"/>
                <a:ea typeface="ＭＳ Ｐゴシック" charset="0"/>
                <a:cs typeface="ＭＳ Ｐゴシック" charset="0"/>
              </a:rPr>
              <a:t>th</a:t>
            </a:r>
            <a:r>
              <a:rPr lang="en-US" altLang="ja-JP" dirty="0">
                <a:latin typeface="Arial" charset="0"/>
                <a:ea typeface="ＭＳ Ｐゴシック" charset="0"/>
                <a:cs typeface="ＭＳ Ｐゴシック" charset="0"/>
              </a:rPr>
              <a:t> birthday, so we named him Kurt in honor of Susan</a:t>
            </a:r>
            <a:r>
              <a:rPr lang="fr-FR" altLang="ja-JP"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father.  I also pastored a church and later served as a chaplain. Life became extremely busy—more than I had ever imagined!</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2826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7"/>
          <p:cNvSpPr>
            <a:spLocks noGrp="1" noChangeArrowheads="1"/>
          </p:cNvSpPr>
          <p:nvPr>
            <p:ph type="sldNum" sz="quarter" idx="5"/>
          </p:nvPr>
        </p:nvSpPr>
        <p:spPr>
          <a:noFill/>
        </p:spPr>
        <p:txBody>
          <a:bodyPr/>
          <a:lstStyle/>
          <a:p>
            <a:fld id="{CB3CB918-236A-CB45-BB37-CF9FA2797E1F}" type="slidenum">
              <a:rPr lang="en-US">
                <a:solidFill>
                  <a:prstClr val="black"/>
                </a:solidFill>
              </a:rPr>
              <a:pPr/>
              <a:t>33</a:t>
            </a:fld>
            <a:endParaRPr lang="en-US">
              <a:solidFill>
                <a:prstClr val="black"/>
              </a:solidFill>
            </a:endParaRPr>
          </a:p>
        </p:txBody>
      </p:sp>
      <p:sp>
        <p:nvSpPr>
          <p:cNvPr id="817155" name="Rectangle 2"/>
          <p:cNvSpPr>
            <a:spLocks noGrp="1" noRot="1" noChangeAspect="1" noChangeArrowheads="1"/>
          </p:cNvSpPr>
          <p:nvPr>
            <p:ph type="sldImg"/>
          </p:nvPr>
        </p:nvSpPr>
        <p:spPr>
          <a:solidFill>
            <a:srgbClr val="FFFFFF"/>
          </a:solidFill>
          <a:ln/>
        </p:spPr>
      </p:sp>
      <p:sp>
        <p:nvSpPr>
          <p:cNvPr id="817156" name="Rectangle 3"/>
          <p:cNvSpPr>
            <a:spLocks noGrp="1" noChangeArrowheads="1"/>
          </p:cNvSpPr>
          <p:nvPr>
            <p:ph type="body" idx="1"/>
          </p:nvPr>
        </p:nvSpPr>
        <p:spPr>
          <a:solidFill>
            <a:srgbClr val="FFFFFF"/>
          </a:solidFill>
          <a:ln>
            <a:solidFill>
              <a:srgbClr val="000000"/>
            </a:solidFill>
          </a:ln>
        </p:spPr>
        <p:txBody>
          <a:bodyPr/>
          <a:lstStyle/>
          <a:p>
            <a:r>
              <a:rPr lang="en-US" dirty="0"/>
              <a:t>BS-28-Law of Moses-07</a:t>
            </a:r>
          </a:p>
          <a:p>
            <a:r>
              <a:rPr lang="en-US" dirty="0"/>
              <a:t>OS-02-Exodus-251</a:t>
            </a:r>
          </a:p>
          <a:p>
            <a:r>
              <a:rPr lang="en-US" dirty="0"/>
              <a:t>OS-05-Deut-110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NS-06-Rom5-8-slide79</a:t>
            </a:r>
          </a:p>
          <a:p>
            <a:r>
              <a:rPr lang="en-US" dirty="0"/>
              <a:t>SA-08-Mosaic Law-30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Moses-07</a:t>
            </a:r>
          </a:p>
          <a:p>
            <a:r>
              <a:rPr lang="en-US" dirty="0"/>
              <a:t>OS-02-Exodus-252</a:t>
            </a:r>
          </a:p>
          <a:p>
            <a:r>
              <a:rPr lang="en-US" dirty="0"/>
              <a:t>OS-05-Deut-111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NS-06-Rom5-8-slide79</a:t>
            </a:r>
          </a:p>
          <a:p>
            <a:r>
              <a:rPr lang="en-US" dirty="0"/>
              <a:t>SA-08-Mosaic Law-31</a:t>
            </a:r>
          </a:p>
        </p:txBody>
      </p:sp>
      <p:sp>
        <p:nvSpPr>
          <p:cNvPr id="4" name="Slide Number Placeholder 3"/>
          <p:cNvSpPr>
            <a:spLocks noGrp="1"/>
          </p:cNvSpPr>
          <p:nvPr>
            <p:ph type="sldNum" sz="quarter" idx="5"/>
          </p:nvPr>
        </p:nvSpPr>
        <p:spPr/>
        <p:txBody>
          <a:bodyPr/>
          <a:lstStyle/>
          <a:p>
            <a:fld id="{A079FDE9-4B2D-884B-BE4B-021913485B06}" type="slidenum">
              <a:rPr lang="en-US" smtClean="0"/>
              <a:t>34</a:t>
            </a:fld>
            <a:endParaRPr lang="en-US"/>
          </a:p>
        </p:txBody>
      </p:sp>
    </p:spTree>
    <p:extLst>
      <p:ext uri="{BB962C8B-B14F-4D97-AF65-F5344CB8AC3E}">
        <p14:creationId xmlns:p14="http://schemas.microsoft.com/office/powerpoint/2010/main" val="2331617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xfrm>
            <a:off x="8805446" y="6581001"/>
            <a:ext cx="338554"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B79297-C519-C445-8317-BE0A0CDF8BF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xfrm>
            <a:off x="1219200" y="3276600"/>
            <a:ext cx="6046397" cy="51706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Common-233</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a:p>
            <a:pPr eaLnBrk="1" hangingPunct="1"/>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D14DAD-1E56-0848-90B8-AEA445AB1F67}"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Common-234</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9A4FA3-9C0F-4241-98C3-F9CD10C40A2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Common-235</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E1C7E3-119C-6F40-872D-C52DF387FE6C}"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Common-236</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E74A29-0757-D142-B405-284BAC6EF7B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Common-237</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34A782-5E5E-0847-A349-E169FCE62C73}"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Common-238</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7A386B-AF27-3E43-A324-09BF70D439D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Common-239</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7"/>
          <p:cNvSpPr>
            <a:spLocks noGrp="1" noChangeArrowheads="1"/>
          </p:cNvSpPr>
          <p:nvPr>
            <p:ph type="sldNum" sz="quarter" idx="5"/>
          </p:nvPr>
        </p:nvSpPr>
        <p:spPr>
          <a:noFill/>
        </p:spPr>
        <p:txBody>
          <a:bodyPr/>
          <a:lstStyle/>
          <a:p>
            <a:fld id="{E2242726-36B5-5446-B7A7-65C23EB61328}" type="slidenum">
              <a:rPr lang="en-US">
                <a:solidFill>
                  <a:prstClr val="black"/>
                </a:solidFill>
              </a:rPr>
              <a:pPr/>
              <a:t>42</a:t>
            </a:fld>
            <a:endParaRPr lang="en-US">
              <a:solidFill>
                <a:prstClr val="black"/>
              </a:solidFill>
            </a:endParaRPr>
          </a:p>
        </p:txBody>
      </p:sp>
      <p:sp>
        <p:nvSpPr>
          <p:cNvPr id="819203" name="Rectangle 2"/>
          <p:cNvSpPr>
            <a:spLocks noGrp="1" noRot="1" noChangeAspect="1" noChangeArrowheads="1"/>
          </p:cNvSpPr>
          <p:nvPr>
            <p:ph type="sldImg"/>
          </p:nvPr>
        </p:nvSpPr>
        <p:spPr>
          <a:solidFill>
            <a:srgbClr val="FFFFFF"/>
          </a:solidFill>
          <a:ln/>
        </p:spPr>
      </p:sp>
      <p:sp>
        <p:nvSpPr>
          <p:cNvPr id="819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22" charset="0"/>
                <a:ea typeface="ＭＳ Ｐゴシック" pitchFamily="-105" charset="-128"/>
                <a:cs typeface="ＭＳ Ｐゴシック" pitchFamily="-105" charset="-128"/>
              </a:rPr>
              <a:t>After becoming parents, I began to scramble for any moment I could to stay up on ministry and full-time doctoral studies.</a:t>
            </a:r>
          </a:p>
          <a:p>
            <a:r>
              <a:rPr lang="en-US" sz="1200" kern="1200" dirty="0">
                <a:solidFill>
                  <a:schemeClr val="tx1"/>
                </a:solidFill>
                <a:effectLst/>
                <a:latin typeface="Arial" pitchFamily="22" charset="0"/>
                <a:ea typeface="ＭＳ Ｐゴシック" pitchFamily="-105" charset="-128"/>
                <a:cs typeface="ＭＳ Ｐゴシック" pitchFamily="-105" charset="-128"/>
              </a:rPr>
              <a:t>But then I started also feeling convicted about studying on Sundays to be prepared for my Monday morning classes. Should I be studying on the “Christian Sabbath”? Was God pleased? Was I trusting him?</a:t>
            </a:r>
          </a:p>
          <a:p>
            <a:r>
              <a:rPr lang="en-US" sz="1200" kern="1200" dirty="0">
                <a:solidFill>
                  <a:schemeClr val="tx1"/>
                </a:solidFill>
                <a:effectLst/>
                <a:latin typeface="Arial" pitchFamily="22" charset="0"/>
                <a:ea typeface="ＭＳ Ｐゴシック" pitchFamily="-105" charset="-128"/>
                <a:cs typeface="ＭＳ Ｐゴシック" pitchFamily="-105" charset="-128"/>
              </a:rPr>
              <a:t>To answer my questions and also save time, I decided to write my dissertation on the Sabbath! My wife still jokes about this, saying that I lost a lot of rest studying rest! Well, it was 424 pages and took months of work in 12-14 hour days of study. Even the bibliography was 103 pages long!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My dissertation was Richard James Griffith, “The Eschatological Significance of the Sabbath,” Dallas Seminary, 1990, esp. pp. 144-56</a:t>
            </a: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a:t>
            </a:r>
          </a:p>
          <a:p>
            <a:endParaRPr lang="en-US" sz="1200" kern="1200" dirty="0">
              <a:solidFill>
                <a:schemeClr val="tx1"/>
              </a:solidFill>
              <a:effectLst/>
              <a:latin typeface="Arial" pitchFamily="22"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23A84A-6491-7B49-B4E9-43A8CD6BBE5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174641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7"/>
          <p:cNvSpPr>
            <a:spLocks noGrp="1" noChangeArrowheads="1"/>
          </p:cNvSpPr>
          <p:nvPr>
            <p:ph type="sldNum" sz="quarter" idx="5"/>
          </p:nvPr>
        </p:nvSpPr>
        <p:spPr>
          <a:noFill/>
        </p:spPr>
        <p:txBody>
          <a:bodyPr/>
          <a:lstStyle/>
          <a:p>
            <a:fld id="{F9D2C63F-78A7-B24C-9BDC-1B7AB36AD641}" type="slidenum">
              <a:rPr lang="en-US">
                <a:solidFill>
                  <a:prstClr val="black"/>
                </a:solidFill>
              </a:rPr>
              <a:pPr/>
              <a:t>43</a:t>
            </a:fld>
            <a:endParaRPr lang="en-US">
              <a:solidFill>
                <a:prstClr val="black"/>
              </a:solidFill>
            </a:endParaRPr>
          </a:p>
        </p:txBody>
      </p:sp>
      <p:sp>
        <p:nvSpPr>
          <p:cNvPr id="821251" name="Rectangle 2"/>
          <p:cNvSpPr>
            <a:spLocks noGrp="1" noRot="1" noChangeAspect="1" noChangeArrowheads="1"/>
          </p:cNvSpPr>
          <p:nvPr>
            <p:ph type="sldImg"/>
          </p:nvPr>
        </p:nvSpPr>
        <p:spPr>
          <a:solidFill>
            <a:srgbClr val="FFFFFF"/>
          </a:solidFill>
          <a:ln/>
        </p:spPr>
      </p:sp>
      <p:sp>
        <p:nvSpPr>
          <p:cNvPr id="821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7"/>
          <p:cNvSpPr>
            <a:spLocks noGrp="1" noChangeArrowheads="1"/>
          </p:cNvSpPr>
          <p:nvPr>
            <p:ph type="sldNum" sz="quarter" idx="5"/>
          </p:nvPr>
        </p:nvSpPr>
        <p:spPr>
          <a:noFill/>
        </p:spPr>
        <p:txBody>
          <a:bodyPr/>
          <a:lstStyle/>
          <a:p>
            <a:fld id="{60F2743E-0BF8-0A44-B3DD-4905919FF1AA}" type="slidenum">
              <a:rPr lang="en-US">
                <a:solidFill>
                  <a:prstClr val="black"/>
                </a:solidFill>
              </a:rPr>
              <a:pPr/>
              <a:t>44</a:t>
            </a:fld>
            <a:endParaRPr lang="en-US">
              <a:solidFill>
                <a:prstClr val="black"/>
              </a:solidFill>
            </a:endParaRPr>
          </a:p>
        </p:txBody>
      </p:sp>
      <p:sp>
        <p:nvSpPr>
          <p:cNvPr id="823299" name="Rectangle 2"/>
          <p:cNvSpPr>
            <a:spLocks noGrp="1" noRot="1" noChangeAspect="1" noChangeArrowheads="1"/>
          </p:cNvSpPr>
          <p:nvPr>
            <p:ph type="sldImg"/>
          </p:nvPr>
        </p:nvSpPr>
        <p:spPr>
          <a:solidFill>
            <a:srgbClr val="FFFFFF"/>
          </a:solidFill>
          <a:ln/>
        </p:spPr>
      </p:sp>
      <p:sp>
        <p:nvSpPr>
          <p:cNvPr id="823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p:cNvSpPr>
          <p:nvPr>
            <p:ph type="sldImg"/>
          </p:nvPr>
        </p:nvSpPr>
        <p:spPr>
          <a:ln/>
        </p:spPr>
      </p:sp>
      <p:sp>
        <p:nvSpPr>
          <p:cNvPr id="826371" name="Notes Placeholder 2"/>
          <p:cNvSpPr>
            <a:spLocks noGrp="1"/>
          </p:cNvSpPr>
          <p:nvPr>
            <p:ph type="body" idx="1"/>
          </p:nvPr>
        </p:nvSpPr>
        <p:spPr>
          <a:noFill/>
          <a:ln/>
        </p:spPr>
        <p:txBody>
          <a:bodyPr/>
          <a:lstStyle/>
          <a:p>
            <a:r>
              <a:rPr lang="en-US" dirty="0">
                <a:latin typeface="Arial" panose="020B0604020202020204" pitchFamily="34" charset="0"/>
                <a:ea typeface="ＭＳ Ｐゴシック" charset="-128"/>
                <a:cs typeface="Arial" panose="020B0604020202020204" pitchFamily="34" charset="0"/>
              </a:rPr>
              <a:t>On my 2007 trip that I led to Israel, the lift was turned on to the Sabbath setting, meaning that it stopped only every fourth floor.</a:t>
            </a:r>
          </a:p>
        </p:txBody>
      </p:sp>
      <p:sp>
        <p:nvSpPr>
          <p:cNvPr id="826372" name="Slide Number Placeholder 3"/>
          <p:cNvSpPr>
            <a:spLocks noGrp="1"/>
          </p:cNvSpPr>
          <p:nvPr>
            <p:ph type="sldNum" sz="quarter" idx="5"/>
          </p:nvPr>
        </p:nvSpPr>
        <p:spPr>
          <a:noFill/>
        </p:spPr>
        <p:txBody>
          <a:bodyPr/>
          <a:lstStyle/>
          <a:p>
            <a:fld id="{67C5E7B0-4C49-5949-9680-8435DDF065A7}" type="slidenum">
              <a:rPr lang="en-US">
                <a:solidFill>
                  <a:prstClr val="black"/>
                </a:solidFill>
              </a:rPr>
              <a:pPr/>
              <a:t>46</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p:cNvSpPr>
            <a:spLocks noGrp="1" noChangeArrowheads="1"/>
          </p:cNvSpPr>
          <p:nvPr>
            <p:ph type="sldNum" sz="quarter" idx="5"/>
          </p:nvPr>
        </p:nvSpPr>
        <p:spPr>
          <a:noFill/>
        </p:spPr>
        <p:txBody>
          <a:bodyPr/>
          <a:lstStyle/>
          <a:p>
            <a:fld id="{B2DE6D2C-1DE9-934D-BA88-AA3E2E853998}" type="slidenum">
              <a:rPr lang="en-US">
                <a:solidFill>
                  <a:prstClr val="black"/>
                </a:solidFill>
              </a:rPr>
              <a:pPr/>
              <a:t>48</a:t>
            </a:fld>
            <a:endParaRPr lang="en-US">
              <a:solidFill>
                <a:prstClr val="black"/>
              </a:solidFill>
            </a:endParaRPr>
          </a:p>
        </p:txBody>
      </p:sp>
      <p:sp>
        <p:nvSpPr>
          <p:cNvPr id="829443" name="Rectangle 2"/>
          <p:cNvSpPr>
            <a:spLocks noGrp="1" noRot="1" noChangeAspect="1" noChangeArrowheads="1"/>
          </p:cNvSpPr>
          <p:nvPr>
            <p:ph type="sldImg"/>
          </p:nvPr>
        </p:nvSpPr>
        <p:spPr>
          <a:solidFill>
            <a:srgbClr val="FFFFFF"/>
          </a:solidFill>
          <a:ln/>
        </p:spPr>
      </p:sp>
      <p:sp>
        <p:nvSpPr>
          <p:cNvPr id="829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Peter should be commended for his love for Jesus, but he often took matters into his own hands by his flesh:</a:t>
            </a:r>
          </a:p>
          <a:p>
            <a:pPr eaLnBrk="1" hangingPunct="1"/>
            <a:r>
              <a:rPr lang="en-US" dirty="0">
                <a:latin typeface="Arial" panose="020B0604020202020204" pitchFamily="34" charset="0"/>
                <a:ea typeface="ＭＳ Ｐゴシック" charset="-128"/>
                <a:cs typeface="Arial" panose="020B0604020202020204" pitchFamily="34" charset="0"/>
              </a:rPr>
              <a:t>• Rebuked Jesus for saying that Christ would go to the cross</a:t>
            </a:r>
          </a:p>
          <a:p>
            <a:pPr eaLnBrk="1" hangingPunct="1"/>
            <a:r>
              <a:rPr lang="en-US" dirty="0">
                <a:latin typeface="Arial" panose="020B0604020202020204" pitchFamily="34" charset="0"/>
                <a:ea typeface="ＭＳ Ｐゴシック" charset="-128"/>
                <a:cs typeface="Arial" panose="020B0604020202020204" pitchFamily="34" charset="0"/>
              </a:rPr>
              <a:t>• Cut off the ear of Malchus at the arrest of Jesus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111E4D1-2F55-5841-AA69-42BEDD30AB4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Here is a one-page summary of my dissertation. Basically, I argued two things: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The Sabbath came with the Mosaic Law and ended at Christ’s death—so Christians are not under the Sabbath (Col 2:16-17), and</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The weekly Sabbath was a type of the rest in the millennial kingdom to come and will, in fact, be reinstituted in that kingdom (Ezek 46:1; Heb 4:9).</a:t>
            </a:r>
            <a:endParaRPr lang="en-US" dirty="0">
              <a:latin typeface="Arial" panose="020B0604020202020204" pitchFamily="34" charset="0"/>
              <a:cs typeface="Arial" panose="020B0604020202020204" pitchFamily="34" charset="0"/>
            </a:endParaRPr>
          </a:p>
          <a:p>
            <a:pPr eaLnBrk="1" hangingPunct="1"/>
            <a:endParaRPr lang="en-US" altLang="zh-CN" dirty="0">
              <a:latin typeface="Arial" panose="020B0604020202020204" pitchFamily="34" charset="0"/>
              <a:ea typeface="ＭＳ Ｐゴシック" charset="0"/>
              <a:cs typeface="Arial" panose="020B0604020202020204" pitchFamily="34" charset="0"/>
            </a:endParaRPr>
          </a:p>
          <a:p>
            <a:pPr eaLnBrk="1" hangingPunct="1"/>
            <a:r>
              <a:rPr lang="en-US" altLang="zh-CN" dirty="0">
                <a:latin typeface="Arial" panose="020B0604020202020204" pitchFamily="34" charset="0"/>
                <a:ea typeface="ＭＳ Ｐゴシック" charset="0"/>
                <a:cs typeface="Arial" panose="020B0604020202020204" pitchFamily="34" charset="0"/>
              </a:rPr>
              <a:t>OS-00-Intro-26</a:t>
            </a:r>
          </a:p>
          <a:p>
            <a:pPr eaLnBrk="1" hangingPunct="1"/>
            <a:r>
              <a:rPr lang="en-US" altLang="zh-CN" dirty="0">
                <a:latin typeface="Arial" panose="020B0604020202020204" pitchFamily="34" charset="0"/>
                <a:ea typeface="ＭＳ Ｐゴシック" charset="0"/>
                <a:cs typeface="Arial" panose="020B0604020202020204" pitchFamily="34" charset="0"/>
              </a:rPr>
              <a:t>OS-02-Exodus-320</a:t>
            </a:r>
          </a:p>
          <a:p>
            <a:pPr eaLnBrk="1" hangingPunct="1"/>
            <a:r>
              <a:rPr lang="en-US" altLang="zh-CN" dirty="0">
                <a:latin typeface="Arial" panose="020B0604020202020204" pitchFamily="34" charset="0"/>
                <a:ea typeface="ＭＳ Ｐゴシック" charset="0"/>
                <a:cs typeface="Arial" panose="020B0604020202020204" pitchFamily="34" charset="0"/>
              </a:rPr>
              <a:t>OS-26-Ezek 40-48-slide 23</a:t>
            </a:r>
            <a:endParaRPr lang="zh-CN" altLang="en-US" dirty="0">
              <a:latin typeface="Arial" panose="020B0604020202020204" pitchFamily="34" charset="0"/>
              <a:ea typeface="ＭＳ Ｐゴシック" charset="0"/>
              <a:cs typeface="Arial" panose="020B0604020202020204" pitchFamily="34" charset="0"/>
            </a:endParaRPr>
          </a:p>
          <a:p>
            <a:pPr eaLnBrk="1" hangingPunct="1"/>
            <a:r>
              <a:rPr lang="en-US" altLang="zh-CN" dirty="0">
                <a:latin typeface="Arial" panose="020B0604020202020204" pitchFamily="34" charset="0"/>
                <a:ea typeface="ＭＳ Ｐゴシック" charset="0"/>
                <a:cs typeface="Arial" panose="020B0604020202020204" pitchFamily="34" charset="0"/>
              </a:rPr>
              <a:t>NS-19-Hebrews-175</a:t>
            </a:r>
            <a:endParaRPr lang="zh-CN" alt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3745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132F1B-3DFB-FB4B-BA2D-67976D50C442}" type="slidenum">
              <a:rPr lang="zh-CN" altLang="en-US" sz="1200">
                <a:solidFill>
                  <a:srgbClr val="000000"/>
                </a:solidFill>
                <a:latin typeface="Times New Roman" charset="0"/>
                <a:cs typeface="MS PGothic" charset="0"/>
              </a:rPr>
              <a:pPr eaLnBrk="1" hangingPunct="1"/>
              <a:t>6</a:t>
            </a:fld>
            <a:endParaRPr lang="en-US" altLang="zh-CN" sz="1200">
              <a:solidFill>
                <a:srgbClr val="000000"/>
              </a:solidFill>
              <a:latin typeface="Times New Roman"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132F1B-3DFB-FB4B-BA2D-67976D50C442}" type="slidenum">
              <a:rPr lang="zh-CN" altLang="en-US" sz="1200">
                <a:solidFill>
                  <a:srgbClr val="000000"/>
                </a:solidFill>
                <a:latin typeface="Times New Roman" charset="0"/>
                <a:cs typeface="MS PGothic" charset="0"/>
              </a:rPr>
              <a:pPr eaLnBrk="1" hangingPunct="1"/>
              <a:t>7</a:t>
            </a:fld>
            <a:endParaRPr lang="en-US" altLang="zh-CN" sz="1200">
              <a:solidFill>
                <a:srgbClr val="000000"/>
              </a:solidFill>
              <a:latin typeface="Times New Roman"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7"/>
          <p:cNvSpPr>
            <a:spLocks noGrp="1" noChangeArrowheads="1"/>
          </p:cNvSpPr>
          <p:nvPr>
            <p:ph type="sldNum" sz="quarter" idx="5"/>
          </p:nvPr>
        </p:nvSpPr>
        <p:spPr>
          <a:noFill/>
        </p:spPr>
        <p:txBody>
          <a:bodyPr/>
          <a:lstStyle/>
          <a:p>
            <a:fld id="{DA897322-DB6D-D54F-8F45-1756C37B5C13}" type="slidenum">
              <a:rPr lang="en-US">
                <a:solidFill>
                  <a:prstClr val="black"/>
                </a:solidFill>
                <a:latin typeface="Calibri"/>
              </a:rPr>
              <a:pPr/>
              <a:t>11</a:t>
            </a:fld>
            <a:endParaRPr lang="en-US">
              <a:solidFill>
                <a:prstClr val="black"/>
              </a:solidFill>
              <a:latin typeface="Calibri"/>
            </a:endParaRPr>
          </a:p>
        </p:txBody>
      </p:sp>
      <p:sp>
        <p:nvSpPr>
          <p:cNvPr id="798723" name="Rectangle 2"/>
          <p:cNvSpPr>
            <a:spLocks noGrp="1" noRot="1" noChangeAspect="1" noChangeArrowheads="1"/>
          </p:cNvSpPr>
          <p:nvPr>
            <p:ph type="sldImg"/>
          </p:nvPr>
        </p:nvSpPr>
        <p:spPr>
          <a:solidFill>
            <a:srgbClr val="FFFFFF"/>
          </a:solidFill>
          <a:ln/>
        </p:spPr>
      </p:sp>
      <p:sp>
        <p:nvSpPr>
          <p:cNvPr id="79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7"/>
          <p:cNvSpPr>
            <a:spLocks noGrp="1" noChangeArrowheads="1"/>
          </p:cNvSpPr>
          <p:nvPr>
            <p:ph type="sldNum" sz="quarter" idx="5"/>
          </p:nvPr>
        </p:nvSpPr>
        <p:spPr>
          <a:noFill/>
        </p:spPr>
        <p:txBody>
          <a:bodyPr/>
          <a:lstStyle/>
          <a:p>
            <a:fld id="{784657A1-AA76-6D47-9031-65CCF709598F}" type="slidenum">
              <a:rPr lang="en-US">
                <a:solidFill>
                  <a:prstClr val="black"/>
                </a:solidFill>
                <a:latin typeface="Calibri"/>
              </a:rPr>
              <a:pPr/>
              <a:t>12</a:t>
            </a:fld>
            <a:endParaRPr lang="en-US">
              <a:solidFill>
                <a:prstClr val="black"/>
              </a:solidFill>
              <a:latin typeface="Calibri"/>
            </a:endParaRPr>
          </a:p>
        </p:txBody>
      </p:sp>
      <p:sp>
        <p:nvSpPr>
          <p:cNvPr id="800771" name="Rectangle 2"/>
          <p:cNvSpPr>
            <a:spLocks noGrp="1" noRot="1" noChangeAspect="1" noChangeArrowheads="1" noTextEdit="1"/>
          </p:cNvSpPr>
          <p:nvPr>
            <p:ph type="sldImg"/>
          </p:nvPr>
        </p:nvSpPr>
        <p:spPr>
          <a:solidFill>
            <a:srgbClr val="FFFFFF"/>
          </a:solidFill>
          <a:ln/>
        </p:spPr>
      </p:sp>
      <p:sp>
        <p:nvSpPr>
          <p:cNvPr id="800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The story, of course, must begin with my parents who met in the Navy.  </a:t>
            </a:r>
          </a:p>
          <a:p>
            <a:pPr eaLnBrk="1" hangingPunct="1"/>
            <a:r>
              <a:rPr lang="en-US" dirty="0">
                <a:latin typeface="Arial" panose="020B0604020202020204" pitchFamily="34" charset="0"/>
                <a:ea typeface="ＭＳ Ｐゴシック" charset="-128"/>
                <a:cs typeface="Arial" panose="020B0604020202020204" pitchFamily="34" charset="0"/>
              </a:rPr>
              <a:t>They had a baby boy (my older brother Bob) and then were transferred to Japan.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453711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675681"/>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918681"/>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THE                                    </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01087110"/>
      </p:ext>
    </p:extLst>
  </p:cSld>
  <p:clrMapOvr>
    <a:masterClrMapping/>
  </p:clrMapOvr>
  <p:transition spd="med">
    <p:cu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ＭＳ Ｐゴシック"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0F586580-D67C-0443-832B-05778B4B097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7150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FA222E9C-61D6-BA44-B3BF-A3A07A48BE98}"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8946379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47A52A59-C86E-0B4B-B446-34047382196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6596779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610824E-3FB5-454E-94FC-1617E5AA3FE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7052454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336587E3-3BBF-9A4C-B623-093103BEC41B}"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7076050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3DB19D11-7288-7C42-9913-775AEDACB739}"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634007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551483EE-6340-2C4B-A940-1BEFD45BF2D1}"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2398047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D4640DA7-9C9B-A349-9B46-BD8B997C0B7F}"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5685346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7B180FD8-0099-3F4D-9136-B25F32BDC14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4852634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C9B4504C-B4D3-D341-AA22-110439EBBDA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3248819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295D590A-32E5-0D44-A960-58EDB7A61EE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95473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454D6C58-4FE8-CC42-831C-892DDF6E6D1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976292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546818"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546819" name="Rectangle 3"/>
          <p:cNvSpPr>
            <a:spLocks noGrp="1" noChangeArrowheads="1"/>
          </p:cNvSpPr>
          <p:nvPr>
            <p:ph type="subTitle" idx="1"/>
          </p:nvPr>
        </p:nvSpPr>
        <p:spPr>
          <a:xfrm>
            <a:off x="2971800" y="4267200"/>
            <a:ext cx="5791200" cy="1447800"/>
          </a:xfrm>
        </p:spPr>
        <p:txBody>
          <a:bodyPr/>
          <a:lstStyle>
            <a:lvl1pPr marL="0" indent="0">
              <a:buFont typeface="Wingdings" pitchFamily="-108"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6"/>
          <p:cNvSpPr>
            <a:spLocks noGrp="1" noChangeArrowheads="1"/>
          </p:cNvSpPr>
          <p:nvPr>
            <p:ph type="sldNum" sz="quarter" idx="12"/>
          </p:nvPr>
        </p:nvSpPr>
        <p:spPr/>
        <p:txBody>
          <a:bodyPr/>
          <a:lstStyle>
            <a:lvl1pPr>
              <a:defRPr/>
            </a:lvl1pPr>
          </a:lstStyle>
          <a:p>
            <a:pPr>
              <a:defRPr/>
            </a:pPr>
            <a:fld id="{1206FDC4-FC74-0243-B5ED-C81808B78394}"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2538396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6EAB1A1-A096-A44D-8494-F98AA43219EF}"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895662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97D2974-6F4B-CE44-9E13-241DFC6F1DEB}"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04139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094BD49C-56E4-6941-99B0-CEF71E5E85C1}"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11505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BCEA983B-0F93-AA4F-9B37-AEBB855A64B1}" type="slidenum">
              <a:rPr lang="zh-CN" altLang="en-US">
                <a:solidFill>
                  <a:srgbClr val="FFFFFF"/>
                </a:solidFill>
              </a:rPr>
              <a:pPr>
                <a:defRPr/>
              </a:pPr>
              <a:t>‹#›</a:t>
            </a:fld>
            <a:endParaRPr lang="en-US" altLang="zh-CN">
              <a:solidFill>
                <a:srgbClr val="FFFFFF"/>
              </a:solidFill>
            </a:endParaRPr>
          </a:p>
        </p:txBody>
      </p:sp>
      <p:sp>
        <p:nvSpPr>
          <p:cNvPr id="9"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384640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4A10FEB-7063-8D4A-BD4F-546D8FA287BA}" type="slidenum">
              <a:rPr lang="zh-CN" altLang="en-US">
                <a:solidFill>
                  <a:srgbClr val="FFFFFF"/>
                </a:solidFill>
              </a:rPr>
              <a:pPr>
                <a:defRPr/>
              </a:pPr>
              <a:t>‹#›</a:t>
            </a:fld>
            <a:endParaRPr lang="en-US" altLang="zh-CN">
              <a:solidFill>
                <a:srgbClr val="FFFFFF"/>
              </a:solidFill>
            </a:endParaRPr>
          </a:p>
        </p:txBody>
      </p:sp>
      <p:sp>
        <p:nvSpPr>
          <p:cNvPr id="5"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93598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5EFE118-CBBF-F443-B864-51E3EA8D1E07}" type="slidenum">
              <a:rPr lang="zh-CN" altLang="en-US">
                <a:solidFill>
                  <a:srgbClr val="FFFFFF"/>
                </a:solidFill>
              </a:rPr>
              <a:pPr>
                <a:defRPr/>
              </a:pPr>
              <a:t>‹#›</a:t>
            </a:fld>
            <a:endParaRPr lang="en-US" altLang="zh-CN">
              <a:solidFill>
                <a:srgbClr val="FFFFFF"/>
              </a:solidFill>
            </a:endParaRPr>
          </a:p>
        </p:txBody>
      </p:sp>
      <p:sp>
        <p:nvSpPr>
          <p:cNvPr id="4"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024192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AA77EE8-D970-D34D-9648-01B3C22D7753}"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298777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17DA995-9602-9747-999B-6870CFCF3D7A}"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464803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D859D2D-9F9F-284D-96B1-F95E8C07FB78}"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016951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9D5093F-7689-E647-B8B6-440DE4EF9682}"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418441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57CF1-F170-3E4A-BD81-8677A4200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79859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455411-ED0E-9348-8AD4-03082398ED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6947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751C7-9EF2-E54F-BF5B-687F4AA7B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013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A302E3-6DEE-4A4A-8E45-FB171DB675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503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0BF830-A05A-044D-9533-1D6CCEB74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25288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6273D1-FEEE-1444-8313-70F809931A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20771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1A5F25-FE39-8E4E-B712-8AB353A17A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2475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C80F1-EA9F-2340-B321-3798368910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5536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A012F2-4B47-CF4F-878E-07FAFBF6F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4497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02798-0286-2F45-999B-4A59A23F6B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38705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E84B8F-839B-6547-A7D1-0483C33A24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124380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latin typeface="Garamond"/>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latin typeface="Garamond"/>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826CECD9-28BE-7E4E-B5F4-923261943CFA}" type="slidenum">
              <a:rPr lang="en-US">
                <a:solidFill>
                  <a:srgbClr val="FFFFFF"/>
                </a:solidFill>
                <a:latin typeface="Garamond"/>
              </a:rPr>
              <a:pPr/>
              <a:t>‹#›</a:t>
            </a:fld>
            <a:endParaRPr lang="en-US">
              <a:solidFill>
                <a:srgbClr val="FFFFFF"/>
              </a:solidFill>
              <a:latin typeface="Garamond"/>
            </a:endParaRPr>
          </a:p>
        </p:txBody>
      </p:sp>
    </p:spTree>
    <p:extLst>
      <p:ext uri="{BB962C8B-B14F-4D97-AF65-F5344CB8AC3E}">
        <p14:creationId xmlns:p14="http://schemas.microsoft.com/office/powerpoint/2010/main" val="26149279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60332130-8098-9E48-9883-DD6E83CC151F}"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44999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126791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B98314F2-8980-5945-87F3-2F370B4F1EB5}"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50229477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922460D7-9ABC-AB4F-A145-36250959B5CF}"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7412035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8" name="Rectangle 3"/>
          <p:cNvSpPr>
            <a:spLocks noGrp="1" noChangeArrowheads="1"/>
          </p:cNvSpPr>
          <p:nvPr>
            <p:ph type="sldNum" sz="quarter" idx="11"/>
          </p:nvPr>
        </p:nvSpPr>
        <p:spPr>
          <a:ln/>
        </p:spPr>
        <p:txBody>
          <a:bodyPr/>
          <a:lstStyle>
            <a:lvl1pPr>
              <a:defRPr/>
            </a:lvl1pPr>
          </a:lstStyle>
          <a:p>
            <a:fld id="{50FC72A1-31EC-E74F-AAE0-5FC44F1930B5}" type="slidenum">
              <a:rPr lang="en-US">
                <a:solidFill>
                  <a:srgbClr val="FFFFFF"/>
                </a:solidFill>
                <a:latin typeface="Garamond"/>
              </a:rPr>
              <a:pPr/>
              <a:t>‹#›</a:t>
            </a:fld>
            <a:endParaRPr lang="en-US">
              <a:solidFill>
                <a:srgbClr val="FFFFFF"/>
              </a:solidFill>
              <a:latin typeface="Garamond"/>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1010750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4" name="Rectangle 3"/>
          <p:cNvSpPr>
            <a:spLocks noGrp="1" noChangeArrowheads="1"/>
          </p:cNvSpPr>
          <p:nvPr>
            <p:ph type="sldNum" sz="quarter" idx="11"/>
          </p:nvPr>
        </p:nvSpPr>
        <p:spPr>
          <a:ln/>
        </p:spPr>
        <p:txBody>
          <a:bodyPr/>
          <a:lstStyle>
            <a:lvl1pPr>
              <a:defRPr/>
            </a:lvl1pPr>
          </a:lstStyle>
          <a:p>
            <a:fld id="{2E9E08BE-0C6D-B84A-A982-C32432023136}" type="slidenum">
              <a:rPr lang="en-US">
                <a:solidFill>
                  <a:srgbClr val="FFFFFF"/>
                </a:solidFill>
                <a:latin typeface="Garamond"/>
              </a:rPr>
              <a:pPr/>
              <a:t>‹#›</a:t>
            </a:fld>
            <a:endParaRPr lang="en-US">
              <a:solidFill>
                <a:srgbClr val="FFFFFF"/>
              </a:solidFill>
              <a:latin typeface="Garamond"/>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4426916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3" name="Rectangle 3"/>
          <p:cNvSpPr>
            <a:spLocks noGrp="1" noChangeArrowheads="1"/>
          </p:cNvSpPr>
          <p:nvPr>
            <p:ph type="sldNum" sz="quarter" idx="11"/>
          </p:nvPr>
        </p:nvSpPr>
        <p:spPr>
          <a:ln/>
        </p:spPr>
        <p:txBody>
          <a:bodyPr/>
          <a:lstStyle>
            <a:lvl1pPr>
              <a:defRPr/>
            </a:lvl1pPr>
          </a:lstStyle>
          <a:p>
            <a:fld id="{C537C386-A56D-684A-94F9-B0D7414125AA}" type="slidenum">
              <a:rPr lang="en-US">
                <a:solidFill>
                  <a:srgbClr val="FFFFFF"/>
                </a:solidFill>
                <a:latin typeface="Garamond"/>
              </a:rPr>
              <a:pPr/>
              <a:t>‹#›</a:t>
            </a:fld>
            <a:endParaRPr lang="en-US">
              <a:solidFill>
                <a:srgbClr val="FFFFFF"/>
              </a:solidFill>
              <a:latin typeface="Garamond"/>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31582577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4FE4CF47-AB65-3247-9C85-D084EF6A55C1}"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37502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A4CDF561-7A0E-3748-BBB3-EF85A105CEA0}"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4389654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20177300-C3CB-754A-9402-1E463D4571B9}"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486907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0A9486E7-0184-D54D-BAB2-D66B9407D144}"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2344072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7BAC3BA-A339-7841-BAD3-BC35192EF9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19861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385011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187C6BB3-75FE-E241-A561-056482091B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94944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C128E290-D1C1-6541-A486-F9FAA1E65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2252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3C070CB7-5182-1846-83FC-028A2C05E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102868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p:txBody>
          <a:bodyPr/>
          <a:lstStyle>
            <a:lvl1pPr>
              <a:defRPr/>
            </a:lvl1pPr>
          </a:lstStyle>
          <a:p>
            <a:pPr>
              <a:defRPr/>
            </a:pPr>
            <a:fld id="{94F19BDB-1DFB-4349-80D3-AC36797D2F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6624982"/>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p:txBody>
          <a:bodyPr/>
          <a:lstStyle>
            <a:lvl1pPr>
              <a:defRPr/>
            </a:lvl1pPr>
          </a:lstStyle>
          <a:p>
            <a:pPr>
              <a:defRPr/>
            </a:pPr>
            <a:fld id="{32AEB9F4-BD4C-DD4F-A0AE-CA683A664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689715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p:txBody>
          <a:bodyPr/>
          <a:lstStyle>
            <a:lvl1pPr>
              <a:defRPr/>
            </a:lvl1pPr>
          </a:lstStyle>
          <a:p>
            <a:pPr>
              <a:defRPr/>
            </a:pPr>
            <a:fld id="{B51993C4-139E-6547-99D1-86468337B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466210"/>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A5C6BBCC-4E55-B640-938D-2DEDF0D9A5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410274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D4F51B0F-F95C-0C49-AB0E-F27ACC3C30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3530212"/>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87C7F65-FDAB-BE4B-9F9E-8459E8C25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781979"/>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D0D2ABFF-FA59-484B-B94A-250FAF1B51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5416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325752"/>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F1EB1D4C-CA92-8943-9857-150F69A284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4411707"/>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F2160CF-F1D9-734B-99C1-C126C755F8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2315245"/>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1C9ADBFE-261E-CE42-BD27-A3ACFEBC6D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9232405"/>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9DDD5C7D-6F9E-D441-A6E4-9711C9B9EA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1890195"/>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BE035E7B-B15D-CD45-9084-69F42CB4D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366540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0B329020-FFCC-5F4F-A898-7AD43BB472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335161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684C5A6-FBF2-BE47-A52C-634A0F6727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986779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496027E5-F27B-9740-8BEC-D41EC8826B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9936662"/>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E7E465A-3CFA-814A-8AD6-1BD50C4BCF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204063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29B4992F-3A54-014F-851D-6B32DACE2F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01371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636851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5949BB5E-5F40-294F-8D05-EB74BF22FD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545116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a:ea typeface="+mn-ea"/>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grpSp>
      <p:sp>
        <p:nvSpPr>
          <p:cNvPr id="17418"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741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EC3CED65-E66F-5B48-A6E8-9690E005AD00}" type="slidenum">
              <a:rPr lang="en-US"/>
              <a:pPr>
                <a:defRPr/>
              </a:pPr>
              <a:t>‹#›</a:t>
            </a:fld>
            <a:endParaRPr lang="en-US"/>
          </a:p>
        </p:txBody>
      </p:sp>
    </p:spTree>
    <p:extLst>
      <p:ext uri="{BB962C8B-B14F-4D97-AF65-F5344CB8AC3E}">
        <p14:creationId xmlns:p14="http://schemas.microsoft.com/office/powerpoint/2010/main" val="1186478758"/>
      </p:ext>
    </p:extLst>
  </p:cSld>
  <p:clrMapOvr>
    <a:masterClrMapping/>
  </p:clrMapOvr>
  <p:transition advClick="0" advTm="5000"/>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D6D15A7-702D-AE4E-9DC1-C04C2B948131}" type="slidenum">
              <a:rPr lang="en-US"/>
              <a:pPr>
                <a:defRPr/>
              </a:pPr>
              <a:t>‹#›</a:t>
            </a:fld>
            <a:endParaRPr lang="en-US"/>
          </a:p>
        </p:txBody>
      </p:sp>
    </p:spTree>
    <p:extLst>
      <p:ext uri="{BB962C8B-B14F-4D97-AF65-F5344CB8AC3E}">
        <p14:creationId xmlns:p14="http://schemas.microsoft.com/office/powerpoint/2010/main" val="2740223857"/>
      </p:ext>
    </p:extLst>
  </p:cSld>
  <p:clrMapOvr>
    <a:masterClrMapping/>
  </p:clrMapOvr>
  <p:transition advClick="0" advTm="5000"/>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78B8B3E-DBF8-5D44-A835-0727D81C1692}" type="slidenum">
              <a:rPr lang="en-US"/>
              <a:pPr>
                <a:defRPr/>
              </a:pPr>
              <a:t>‹#›</a:t>
            </a:fld>
            <a:endParaRPr lang="en-US"/>
          </a:p>
        </p:txBody>
      </p:sp>
    </p:spTree>
    <p:extLst>
      <p:ext uri="{BB962C8B-B14F-4D97-AF65-F5344CB8AC3E}">
        <p14:creationId xmlns:p14="http://schemas.microsoft.com/office/powerpoint/2010/main" val="199631395"/>
      </p:ext>
    </p:extLst>
  </p:cSld>
  <p:clrMapOvr>
    <a:masterClrMapping/>
  </p:clrMapOvr>
  <p:transition advClick="0" advTm="5000"/>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E8CD89D-867F-4246-B00D-3412393C5DDE}" type="slidenum">
              <a:rPr lang="en-US"/>
              <a:pPr>
                <a:defRPr/>
              </a:pPr>
              <a:t>‹#›</a:t>
            </a:fld>
            <a:endParaRPr lang="en-US"/>
          </a:p>
        </p:txBody>
      </p:sp>
    </p:spTree>
    <p:extLst>
      <p:ext uri="{BB962C8B-B14F-4D97-AF65-F5344CB8AC3E}">
        <p14:creationId xmlns:p14="http://schemas.microsoft.com/office/powerpoint/2010/main" val="760040571"/>
      </p:ext>
    </p:extLst>
  </p:cSld>
  <p:clrMapOvr>
    <a:masterClrMapping/>
  </p:clrMapOvr>
  <p:transition advClick="0" advTm="5000"/>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EF004659-712C-4240-B14A-80D530979845}" type="slidenum">
              <a:rPr lang="en-US"/>
              <a:pPr>
                <a:defRPr/>
              </a:pPr>
              <a:t>‹#›</a:t>
            </a:fld>
            <a:endParaRPr lang="en-US"/>
          </a:p>
        </p:txBody>
      </p:sp>
    </p:spTree>
    <p:extLst>
      <p:ext uri="{BB962C8B-B14F-4D97-AF65-F5344CB8AC3E}">
        <p14:creationId xmlns:p14="http://schemas.microsoft.com/office/powerpoint/2010/main" val="1620437123"/>
      </p:ext>
    </p:extLst>
  </p:cSld>
  <p:clrMapOvr>
    <a:masterClrMapping/>
  </p:clrMapOvr>
  <p:transition advClick="0" advTm="5000"/>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4FBC868A-CCC8-304E-B6BF-298BA51A3F02}" type="slidenum">
              <a:rPr lang="en-US"/>
              <a:pPr>
                <a:defRPr/>
              </a:pPr>
              <a:t>‹#›</a:t>
            </a:fld>
            <a:endParaRPr lang="en-US"/>
          </a:p>
        </p:txBody>
      </p:sp>
    </p:spTree>
    <p:extLst>
      <p:ext uri="{BB962C8B-B14F-4D97-AF65-F5344CB8AC3E}">
        <p14:creationId xmlns:p14="http://schemas.microsoft.com/office/powerpoint/2010/main" val="3027345606"/>
      </p:ext>
    </p:extLst>
  </p:cSld>
  <p:clrMapOvr>
    <a:masterClrMapping/>
  </p:clrMapOvr>
  <p:transition advClick="0" advTm="5000"/>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12FD3AA5-E459-4348-A7BD-E443D46C2C24}" type="slidenum">
              <a:rPr lang="en-US"/>
              <a:pPr>
                <a:defRPr/>
              </a:pPr>
              <a:t>‹#›</a:t>
            </a:fld>
            <a:endParaRPr lang="en-US"/>
          </a:p>
        </p:txBody>
      </p:sp>
    </p:spTree>
    <p:extLst>
      <p:ext uri="{BB962C8B-B14F-4D97-AF65-F5344CB8AC3E}">
        <p14:creationId xmlns:p14="http://schemas.microsoft.com/office/powerpoint/2010/main" val="2612090370"/>
      </p:ext>
    </p:extLst>
  </p:cSld>
  <p:clrMapOvr>
    <a:masterClrMapping/>
  </p:clrMapOvr>
  <p:transition advClick="0" advTm="5000"/>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D047CEC-C8A2-EF43-9CE3-B80F4F3976DD}" type="slidenum">
              <a:rPr lang="en-US"/>
              <a:pPr>
                <a:defRPr/>
              </a:pPr>
              <a:t>‹#›</a:t>
            </a:fld>
            <a:endParaRPr lang="en-US"/>
          </a:p>
        </p:txBody>
      </p:sp>
    </p:spTree>
    <p:extLst>
      <p:ext uri="{BB962C8B-B14F-4D97-AF65-F5344CB8AC3E}">
        <p14:creationId xmlns:p14="http://schemas.microsoft.com/office/powerpoint/2010/main" val="72722673"/>
      </p:ext>
    </p:extLst>
  </p:cSld>
  <p:clrMapOvr>
    <a:masterClrMapping/>
  </p:clrMapOvr>
  <p:transition advClick="0" advTm="5000"/>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E2E63BD-0410-7E4C-8E0E-E4E260393410}" type="slidenum">
              <a:rPr lang="en-US"/>
              <a:pPr>
                <a:defRPr/>
              </a:pPr>
              <a:t>‹#›</a:t>
            </a:fld>
            <a:endParaRPr lang="en-US"/>
          </a:p>
        </p:txBody>
      </p:sp>
    </p:spTree>
    <p:extLst>
      <p:ext uri="{BB962C8B-B14F-4D97-AF65-F5344CB8AC3E}">
        <p14:creationId xmlns:p14="http://schemas.microsoft.com/office/powerpoint/2010/main" val="1769015068"/>
      </p:ext>
    </p:extLst>
  </p:cSld>
  <p:clrMapOvr>
    <a:masterClrMapping/>
  </p:clrMapOvr>
  <p:transitio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951910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03EBB1D-143F-9C46-8CB1-1B6E1F41DCC3}" type="slidenum">
              <a:rPr lang="en-US"/>
              <a:pPr>
                <a:defRPr/>
              </a:pPr>
              <a:t>‹#›</a:t>
            </a:fld>
            <a:endParaRPr lang="en-US"/>
          </a:p>
        </p:txBody>
      </p:sp>
    </p:spTree>
    <p:extLst>
      <p:ext uri="{BB962C8B-B14F-4D97-AF65-F5344CB8AC3E}">
        <p14:creationId xmlns:p14="http://schemas.microsoft.com/office/powerpoint/2010/main" val="2884531215"/>
      </p:ext>
    </p:extLst>
  </p:cSld>
  <p:clrMapOvr>
    <a:masterClrMapping/>
  </p:clrMapOvr>
  <p:transition advClick="0" advTm="5000"/>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6F4AB12-6669-CB4C-ACA3-74F651B7840A}" type="slidenum">
              <a:rPr lang="en-US"/>
              <a:pPr>
                <a:defRPr/>
              </a:pPr>
              <a:t>‹#›</a:t>
            </a:fld>
            <a:endParaRPr lang="en-US"/>
          </a:p>
        </p:txBody>
      </p:sp>
    </p:spTree>
    <p:extLst>
      <p:ext uri="{BB962C8B-B14F-4D97-AF65-F5344CB8AC3E}">
        <p14:creationId xmlns:p14="http://schemas.microsoft.com/office/powerpoint/2010/main" val="1067600447"/>
      </p:ext>
    </p:extLst>
  </p:cSld>
  <p:clrMapOvr>
    <a:masterClrMapping/>
  </p:clrMapOvr>
  <p:transition advClick="0" advTm="5000"/>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9F44F0E-4788-D141-A865-EF317963A9E2}" type="slidenum">
              <a:rPr lang="zh-CN" altLang="en-US"/>
              <a:pPr>
                <a:defRPr/>
              </a:pPr>
              <a:t>‹#›</a:t>
            </a:fld>
            <a:endParaRPr lang="en-US" altLang="zh-CN"/>
          </a:p>
        </p:txBody>
      </p:sp>
    </p:spTree>
    <p:extLst>
      <p:ext uri="{BB962C8B-B14F-4D97-AF65-F5344CB8AC3E}">
        <p14:creationId xmlns:p14="http://schemas.microsoft.com/office/powerpoint/2010/main" val="3045365808"/>
      </p:ext>
    </p:extLst>
  </p:cSld>
  <p:clrMapOvr>
    <a:masterClrMapping/>
  </p:clrMapOvr>
  <p:transition spd="med">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6D2FCA6-25AB-A44D-A076-C9C9338CF411}" type="slidenum">
              <a:rPr lang="zh-CN" altLang="en-US"/>
              <a:pPr>
                <a:defRPr/>
              </a:pPr>
              <a:t>‹#›</a:t>
            </a:fld>
            <a:endParaRPr lang="en-US" altLang="zh-CN"/>
          </a:p>
        </p:txBody>
      </p:sp>
    </p:spTree>
    <p:extLst>
      <p:ext uri="{BB962C8B-B14F-4D97-AF65-F5344CB8AC3E}">
        <p14:creationId xmlns:p14="http://schemas.microsoft.com/office/powerpoint/2010/main" val="2969760180"/>
      </p:ext>
    </p:extLst>
  </p:cSld>
  <p:clrMapOvr>
    <a:masterClrMapping/>
  </p:clrMapOvr>
  <p:transition spd="med">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07DF219-87D1-A54D-9440-4DB698E34ADF}" type="slidenum">
              <a:rPr lang="zh-CN" altLang="en-US"/>
              <a:pPr>
                <a:defRPr/>
              </a:pPr>
              <a:t>‹#›</a:t>
            </a:fld>
            <a:endParaRPr lang="en-US" altLang="zh-CN"/>
          </a:p>
        </p:txBody>
      </p:sp>
    </p:spTree>
    <p:extLst>
      <p:ext uri="{BB962C8B-B14F-4D97-AF65-F5344CB8AC3E}">
        <p14:creationId xmlns:p14="http://schemas.microsoft.com/office/powerpoint/2010/main" val="2995537576"/>
      </p:ext>
    </p:extLst>
  </p:cSld>
  <p:clrMapOvr>
    <a:masterClrMapping/>
  </p:clrMapOvr>
  <p:transition spd="med">
    <p:randomBar dir="vert"/>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6C8EED8-BD7C-AE46-8385-D9C3B8D628E2}" type="slidenum">
              <a:rPr lang="zh-CN" altLang="en-US"/>
              <a:pPr>
                <a:defRPr/>
              </a:pPr>
              <a:t>‹#›</a:t>
            </a:fld>
            <a:endParaRPr lang="en-US" altLang="zh-CN"/>
          </a:p>
        </p:txBody>
      </p:sp>
    </p:spTree>
    <p:extLst>
      <p:ext uri="{BB962C8B-B14F-4D97-AF65-F5344CB8AC3E}">
        <p14:creationId xmlns:p14="http://schemas.microsoft.com/office/powerpoint/2010/main" val="1824956352"/>
      </p:ext>
    </p:extLst>
  </p:cSld>
  <p:clrMapOvr>
    <a:masterClrMapping/>
  </p:clrMapOvr>
  <p:transition spd="med">
    <p:randomBar dir="vert"/>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F03B60C-9BB1-8343-AF8E-2391BF8D056C}" type="slidenum">
              <a:rPr lang="zh-CN" altLang="en-US"/>
              <a:pPr>
                <a:defRPr/>
              </a:pPr>
              <a:t>‹#›</a:t>
            </a:fld>
            <a:endParaRPr lang="en-US" altLang="zh-CN"/>
          </a:p>
        </p:txBody>
      </p:sp>
    </p:spTree>
    <p:extLst>
      <p:ext uri="{BB962C8B-B14F-4D97-AF65-F5344CB8AC3E}">
        <p14:creationId xmlns:p14="http://schemas.microsoft.com/office/powerpoint/2010/main" val="374349962"/>
      </p:ext>
    </p:extLst>
  </p:cSld>
  <p:clrMapOvr>
    <a:masterClrMapping/>
  </p:clrMapOvr>
  <p:transition spd="med">
    <p:randomBar dir="vert"/>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3A9306E9-AA01-1B45-AAC3-369FD58DB37A}" type="slidenum">
              <a:rPr lang="zh-CN" altLang="en-US"/>
              <a:pPr>
                <a:defRPr/>
              </a:pPr>
              <a:t>‹#›</a:t>
            </a:fld>
            <a:endParaRPr lang="en-US" altLang="zh-CN"/>
          </a:p>
        </p:txBody>
      </p:sp>
    </p:spTree>
    <p:extLst>
      <p:ext uri="{BB962C8B-B14F-4D97-AF65-F5344CB8AC3E}">
        <p14:creationId xmlns:p14="http://schemas.microsoft.com/office/powerpoint/2010/main" val="584870711"/>
      </p:ext>
    </p:extLst>
  </p:cSld>
  <p:clrMapOvr>
    <a:masterClrMapping/>
  </p:clrMapOvr>
  <p:transition spd="med">
    <p:randomBar dir="vert"/>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DADCE84-3946-BB48-9EC4-EE79231D80D4}" type="slidenum">
              <a:rPr lang="zh-CN" altLang="en-US"/>
              <a:pPr>
                <a:defRPr/>
              </a:pPr>
              <a:t>‹#›</a:t>
            </a:fld>
            <a:endParaRPr lang="en-US" altLang="zh-CN"/>
          </a:p>
        </p:txBody>
      </p:sp>
    </p:spTree>
    <p:extLst>
      <p:ext uri="{BB962C8B-B14F-4D97-AF65-F5344CB8AC3E}">
        <p14:creationId xmlns:p14="http://schemas.microsoft.com/office/powerpoint/2010/main" val="570316782"/>
      </p:ext>
    </p:extLst>
  </p:cSld>
  <p:clrMapOvr>
    <a:masterClrMapping/>
  </p:clrMapOvr>
  <p:transition spd="med">
    <p:randomBar dir="vert"/>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D8F0BE1-DB5C-BE45-B59E-DDCE2CB3056C}" type="slidenum">
              <a:rPr lang="zh-CN" altLang="en-US"/>
              <a:pPr>
                <a:defRPr/>
              </a:pPr>
              <a:t>‹#›</a:t>
            </a:fld>
            <a:endParaRPr lang="en-US" altLang="zh-CN"/>
          </a:p>
        </p:txBody>
      </p:sp>
    </p:spTree>
    <p:extLst>
      <p:ext uri="{BB962C8B-B14F-4D97-AF65-F5344CB8AC3E}">
        <p14:creationId xmlns:p14="http://schemas.microsoft.com/office/powerpoint/2010/main" val="13090378"/>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143345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CD7D295-D977-D841-91AE-0EE10ECC6A5B}" type="slidenum">
              <a:rPr lang="zh-CN" altLang="en-US"/>
              <a:pPr>
                <a:defRPr/>
              </a:pPr>
              <a:t>‹#›</a:t>
            </a:fld>
            <a:endParaRPr lang="en-US" altLang="zh-CN"/>
          </a:p>
        </p:txBody>
      </p:sp>
    </p:spTree>
    <p:extLst>
      <p:ext uri="{BB962C8B-B14F-4D97-AF65-F5344CB8AC3E}">
        <p14:creationId xmlns:p14="http://schemas.microsoft.com/office/powerpoint/2010/main" val="1390449960"/>
      </p:ext>
    </p:extLst>
  </p:cSld>
  <p:clrMapOvr>
    <a:masterClrMapping/>
  </p:clrMapOvr>
  <p:transition spd="med">
    <p:randomBar dir="vert"/>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8C01A07-6CE0-9949-ADA1-AE483EA0CF85}" type="slidenum">
              <a:rPr lang="zh-CN" altLang="en-US"/>
              <a:pPr>
                <a:defRPr/>
              </a:pPr>
              <a:t>‹#›</a:t>
            </a:fld>
            <a:endParaRPr lang="en-US" altLang="zh-CN"/>
          </a:p>
        </p:txBody>
      </p:sp>
    </p:spTree>
    <p:extLst>
      <p:ext uri="{BB962C8B-B14F-4D97-AF65-F5344CB8AC3E}">
        <p14:creationId xmlns:p14="http://schemas.microsoft.com/office/powerpoint/2010/main" val="178503856"/>
      </p:ext>
    </p:extLst>
  </p:cSld>
  <p:clrMapOvr>
    <a:masterClrMapping/>
  </p:clrMapOvr>
  <p:transition spd="med">
    <p:randomBar dir="vert"/>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EF3C843-9CA3-AC43-B293-C9FA1D65B018}" type="slidenum">
              <a:rPr lang="zh-CN" altLang="en-US"/>
              <a:pPr>
                <a:defRPr/>
              </a:pPr>
              <a:t>‹#›</a:t>
            </a:fld>
            <a:endParaRPr lang="en-US" altLang="zh-CN"/>
          </a:p>
        </p:txBody>
      </p:sp>
    </p:spTree>
    <p:extLst>
      <p:ext uri="{BB962C8B-B14F-4D97-AF65-F5344CB8AC3E}">
        <p14:creationId xmlns:p14="http://schemas.microsoft.com/office/powerpoint/2010/main" val="3823726291"/>
      </p:ext>
    </p:extLst>
  </p:cSld>
  <p:clrMapOvr>
    <a:masterClrMapping/>
  </p:clrMapOvr>
  <p:transition spd="med">
    <p:randomBar dir="vert"/>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B7C0A49-82EC-7B42-86AC-A2BFB9476288}" type="slidenum">
              <a:rPr lang="zh-CN" altLang="en-US"/>
              <a:pPr>
                <a:defRPr/>
              </a:pPr>
              <a:t>‹#›</a:t>
            </a:fld>
            <a:endParaRPr lang="en-US" altLang="zh-CN"/>
          </a:p>
        </p:txBody>
      </p:sp>
    </p:spTree>
    <p:extLst>
      <p:ext uri="{BB962C8B-B14F-4D97-AF65-F5344CB8AC3E}">
        <p14:creationId xmlns:p14="http://schemas.microsoft.com/office/powerpoint/2010/main" val="1014117519"/>
      </p:ext>
    </p:extLst>
  </p:cSld>
  <p:clrMapOvr>
    <a:masterClrMapping/>
  </p:clrMapOvr>
  <p:transition spd="med">
    <p:randomBar dir="vert"/>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691214F-B811-8941-A227-7F9322CDDD4E}" type="slidenum">
              <a:rPr lang="en-US"/>
              <a:pPr>
                <a:defRPr/>
              </a:pPr>
              <a:t>‹#›</a:t>
            </a:fld>
            <a:endParaRPr lang="en-US"/>
          </a:p>
        </p:txBody>
      </p:sp>
    </p:spTree>
    <p:extLst>
      <p:ext uri="{BB962C8B-B14F-4D97-AF65-F5344CB8AC3E}">
        <p14:creationId xmlns:p14="http://schemas.microsoft.com/office/powerpoint/2010/main" val="185925917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6A5BEA6-1872-0F41-9D1B-758EFE56C0D5}" type="slidenum">
              <a:rPr lang="en-US"/>
              <a:pPr>
                <a:defRPr/>
              </a:pPr>
              <a:t>‹#›</a:t>
            </a:fld>
            <a:endParaRPr lang="en-US"/>
          </a:p>
        </p:txBody>
      </p:sp>
    </p:spTree>
    <p:extLst>
      <p:ext uri="{BB962C8B-B14F-4D97-AF65-F5344CB8AC3E}">
        <p14:creationId xmlns:p14="http://schemas.microsoft.com/office/powerpoint/2010/main" val="15591696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431F6DF-3288-B640-9F90-145F54740B91}" type="slidenum">
              <a:rPr lang="en-US"/>
              <a:pPr>
                <a:defRPr/>
              </a:pPr>
              <a:t>‹#›</a:t>
            </a:fld>
            <a:endParaRPr lang="en-US"/>
          </a:p>
        </p:txBody>
      </p:sp>
    </p:spTree>
    <p:extLst>
      <p:ext uri="{BB962C8B-B14F-4D97-AF65-F5344CB8AC3E}">
        <p14:creationId xmlns:p14="http://schemas.microsoft.com/office/powerpoint/2010/main" val="226029417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544DD8D-8B5E-2144-868C-7FA12DDAFF1F}" type="slidenum">
              <a:rPr lang="en-US"/>
              <a:pPr>
                <a:defRPr/>
              </a:pPr>
              <a:t>‹#›</a:t>
            </a:fld>
            <a:endParaRPr lang="en-US"/>
          </a:p>
        </p:txBody>
      </p:sp>
    </p:spTree>
    <p:extLst>
      <p:ext uri="{BB962C8B-B14F-4D97-AF65-F5344CB8AC3E}">
        <p14:creationId xmlns:p14="http://schemas.microsoft.com/office/powerpoint/2010/main" val="59369806"/>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C99A3DA-BA5B-1740-B721-EC413CC4D021}" type="slidenum">
              <a:rPr lang="en-US"/>
              <a:pPr>
                <a:defRPr/>
              </a:pPr>
              <a:t>‹#›</a:t>
            </a:fld>
            <a:endParaRPr lang="en-US"/>
          </a:p>
        </p:txBody>
      </p:sp>
    </p:spTree>
    <p:extLst>
      <p:ext uri="{BB962C8B-B14F-4D97-AF65-F5344CB8AC3E}">
        <p14:creationId xmlns:p14="http://schemas.microsoft.com/office/powerpoint/2010/main" val="3295822187"/>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1C1D433-F997-2A42-B566-582C2CDDA5A7}" type="slidenum">
              <a:rPr lang="en-US"/>
              <a:pPr>
                <a:defRPr/>
              </a:pPr>
              <a:t>‹#›</a:t>
            </a:fld>
            <a:endParaRPr lang="en-US"/>
          </a:p>
        </p:txBody>
      </p:sp>
    </p:spTree>
    <p:extLst>
      <p:ext uri="{BB962C8B-B14F-4D97-AF65-F5344CB8AC3E}">
        <p14:creationId xmlns:p14="http://schemas.microsoft.com/office/powerpoint/2010/main" val="30518478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772615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EC0548F-DED7-994B-807A-44B1869501CE}" type="slidenum">
              <a:rPr lang="en-US"/>
              <a:pPr>
                <a:defRPr/>
              </a:pPr>
              <a:t>‹#›</a:t>
            </a:fld>
            <a:endParaRPr lang="en-US"/>
          </a:p>
        </p:txBody>
      </p:sp>
    </p:spTree>
    <p:extLst>
      <p:ext uri="{BB962C8B-B14F-4D97-AF65-F5344CB8AC3E}">
        <p14:creationId xmlns:p14="http://schemas.microsoft.com/office/powerpoint/2010/main" val="1633948928"/>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0A40845-E5A2-E143-8EF7-D1AE4AE259BB}" type="slidenum">
              <a:rPr lang="en-US"/>
              <a:pPr>
                <a:defRPr/>
              </a:pPr>
              <a:t>‹#›</a:t>
            </a:fld>
            <a:endParaRPr lang="en-US"/>
          </a:p>
        </p:txBody>
      </p:sp>
    </p:spTree>
    <p:extLst>
      <p:ext uri="{BB962C8B-B14F-4D97-AF65-F5344CB8AC3E}">
        <p14:creationId xmlns:p14="http://schemas.microsoft.com/office/powerpoint/2010/main" val="2523715575"/>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61F7CC5-5A43-0B44-80B8-34DF96E42BDB}" type="slidenum">
              <a:rPr lang="en-US"/>
              <a:pPr>
                <a:defRPr/>
              </a:pPr>
              <a:t>‹#›</a:t>
            </a:fld>
            <a:endParaRPr lang="en-US"/>
          </a:p>
        </p:txBody>
      </p:sp>
    </p:spTree>
    <p:extLst>
      <p:ext uri="{BB962C8B-B14F-4D97-AF65-F5344CB8AC3E}">
        <p14:creationId xmlns:p14="http://schemas.microsoft.com/office/powerpoint/2010/main" val="2888263959"/>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436D5A6-64B3-C043-8D83-7D525C7C0D99}" type="slidenum">
              <a:rPr lang="en-US"/>
              <a:pPr>
                <a:defRPr/>
              </a:pPr>
              <a:t>‹#›</a:t>
            </a:fld>
            <a:endParaRPr lang="en-US"/>
          </a:p>
        </p:txBody>
      </p:sp>
    </p:spTree>
    <p:extLst>
      <p:ext uri="{BB962C8B-B14F-4D97-AF65-F5344CB8AC3E}">
        <p14:creationId xmlns:p14="http://schemas.microsoft.com/office/powerpoint/2010/main" val="3626370291"/>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14127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55399309-1E73-9E4F-AC70-E9B9447B9298}" type="slidenum">
              <a:rPr lang="en-US">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269546205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7687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428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9530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36943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46228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ail"/>
                <a:cs typeface="Arai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ail"/>
                <a:cs typeface="Arai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7076473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6780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67668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37283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4207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5793161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31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908978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822475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6261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6373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124FC1F1-3D31-6644-A0B4-E45A62D4520A}"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93508814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6D6B5BBC-FDDB-5144-B895-DA21080BA5C8}"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9644591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E657ED60-4AB3-A043-B8C6-E9B7582A4571}"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33215571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p:txBody>
          <a:bodyPr/>
          <a:lstStyle>
            <a:lvl1pPr>
              <a:defRPr/>
            </a:lvl1pPr>
          </a:lstStyle>
          <a:p>
            <a:pPr>
              <a:defRPr/>
            </a:pPr>
            <a:fld id="{6F1A5F44-ECF7-F94D-ABC2-D14FC30E0F68}"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21718387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p:txBody>
          <a:bodyPr/>
          <a:lstStyle>
            <a:lvl1pPr>
              <a:defRPr/>
            </a:lvl1pPr>
          </a:lstStyle>
          <a:p>
            <a:pPr>
              <a:defRPr/>
            </a:pPr>
            <a:fld id="{B8AA0ABB-E4EB-D348-8402-A37AA0B43A87}"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51350976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p:txBody>
          <a:bodyPr/>
          <a:lstStyle>
            <a:lvl1pPr>
              <a:defRPr/>
            </a:lvl1pPr>
          </a:lstStyle>
          <a:p>
            <a:pPr>
              <a:defRPr/>
            </a:pPr>
            <a:fld id="{BA92292A-351F-3A44-8DAB-BEF78A9B0884}"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44581229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148CA014-BA4C-CC47-A791-4C37BB4EB71D}"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61041174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p:txBody>
          <a:bodyPr/>
          <a:lstStyle>
            <a:lvl1pPr>
              <a:defRPr/>
            </a:lvl1pPr>
          </a:lstStyle>
          <a:p>
            <a:pPr>
              <a:defRPr/>
            </a:pPr>
            <a:fld id="{7A25B49D-7D11-A049-A785-660D1667527C}"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52694869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B99FD0AA-99C3-A649-AA58-61CD77596072}"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328282025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p:txBody>
          <a:bodyPr/>
          <a:lstStyle>
            <a:lvl1pPr>
              <a:defRPr/>
            </a:lvl1pPr>
          </a:lstStyle>
          <a:p>
            <a:pPr>
              <a:defRPr/>
            </a:pPr>
            <a:fld id="{BC7048A6-542C-814A-84C9-439B5BD8FA8D}" type="slidenum">
              <a:rPr lang="en-US">
                <a:solidFill>
                  <a:srgbClr val="003300"/>
                </a:solidFill>
              </a:rPr>
              <a:pPr>
                <a:defRPr/>
              </a:pPr>
              <a:t>‹#›</a:t>
            </a:fld>
            <a:endParaRPr lang="en-US">
              <a:solidFill>
                <a:srgbClr val="003300"/>
              </a:solidFill>
            </a:endParaRPr>
          </a:p>
        </p:txBody>
      </p:sp>
    </p:spTree>
    <p:extLst>
      <p:ext uri="{BB962C8B-B14F-4D97-AF65-F5344CB8AC3E}">
        <p14:creationId xmlns:p14="http://schemas.microsoft.com/office/powerpoint/2010/main" val="12803316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85411"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785412" name="Rectangle 4"/>
          <p:cNvSpPr>
            <a:spLocks noGrp="1" noChangeArrowheads="1"/>
          </p:cNvSpPr>
          <p:nvPr>
            <p:ph type="subTitle" idx="1"/>
          </p:nvPr>
        </p:nvSpPr>
        <p:spPr>
          <a:xfrm>
            <a:off x="2286000" y="2438400"/>
            <a:ext cx="6400800" cy="1752600"/>
          </a:xfrm>
        </p:spPr>
        <p:txBody>
          <a:bodyPr/>
          <a:lstStyle>
            <a:lvl1pPr marL="0" indent="0" algn="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73E67466-359E-2744-B2BE-AF7CD82036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80501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1055ADDB-A6C1-7941-B6E8-FFA8105F2A97}"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182941428"/>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7A561F94-917D-8D47-B423-1496A9622EB3}"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72230176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542F4358-94EE-9F42-AB35-66131054E6DF}"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7495168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8"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9" name="Rectangle 102"/>
          <p:cNvSpPr>
            <a:spLocks noGrp="1" noChangeArrowheads="1"/>
          </p:cNvSpPr>
          <p:nvPr>
            <p:ph type="sldNum" sz="quarter" idx="12"/>
          </p:nvPr>
        </p:nvSpPr>
        <p:spPr/>
        <p:txBody>
          <a:bodyPr/>
          <a:lstStyle>
            <a:lvl1pPr>
              <a:defRPr/>
            </a:lvl1pPr>
          </a:lstStyle>
          <a:p>
            <a:pPr>
              <a:defRPr/>
            </a:pPr>
            <a:fld id="{A095053C-DA46-9041-A9C0-5DA6D6458BB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68189362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4"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5" name="Rectangle 102"/>
          <p:cNvSpPr>
            <a:spLocks noGrp="1" noChangeArrowheads="1"/>
          </p:cNvSpPr>
          <p:nvPr>
            <p:ph type="sldNum" sz="quarter" idx="12"/>
          </p:nvPr>
        </p:nvSpPr>
        <p:spPr/>
        <p:txBody>
          <a:bodyPr/>
          <a:lstStyle>
            <a:lvl1pPr>
              <a:defRPr/>
            </a:lvl1pPr>
          </a:lstStyle>
          <a:p>
            <a:pPr>
              <a:defRPr/>
            </a:pPr>
            <a:fld id="{23FC9CD5-40BA-3B42-A5D7-EADFE4BC508D}"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67761657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3"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4" name="Rectangle 102"/>
          <p:cNvSpPr>
            <a:spLocks noGrp="1" noChangeArrowheads="1"/>
          </p:cNvSpPr>
          <p:nvPr>
            <p:ph type="sldNum" sz="quarter" idx="12"/>
          </p:nvPr>
        </p:nvSpPr>
        <p:spPr/>
        <p:txBody>
          <a:bodyPr/>
          <a:lstStyle>
            <a:lvl1pPr>
              <a:defRPr/>
            </a:lvl1pPr>
          </a:lstStyle>
          <a:p>
            <a:pPr>
              <a:defRPr/>
            </a:pPr>
            <a:fld id="{7E53BB62-08EC-E947-9BA4-440B83E26DB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67348586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303C5D19-8B21-E64D-BEE7-C00895EDE176}"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3770288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86FE3641-5C81-5145-8878-4725E7AB693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92540472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4021B77F-AF4A-B542-8E22-FB53C144C6A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82288822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E61B85B5-A18E-154A-92D1-6B9FDD2EF570}"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35328282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atin typeface="Arial" charset="0"/>
                <a:cs typeface="ＭＳ Ｐゴシック" charset="0"/>
              </a:defRPr>
            </a:lvl1pPr>
          </a:lstStyle>
          <a:p>
            <a:pPr>
              <a:defRPr/>
            </a:pPr>
            <a:fld id="{8590F162-60F8-2C44-B177-D27D8F2100F7}" type="slidenum">
              <a:rPr lang="zh-CN" altLang="en-US"/>
              <a:pPr>
                <a:defRPr/>
              </a:pPr>
              <a:t>‹#›</a:t>
            </a:fld>
            <a:endParaRPr lang="en-US" altLang="zh-CN"/>
          </a:p>
        </p:txBody>
      </p:sp>
    </p:spTree>
    <p:extLst>
      <p:ext uri="{BB962C8B-B14F-4D97-AF65-F5344CB8AC3E}">
        <p14:creationId xmlns:p14="http://schemas.microsoft.com/office/powerpoint/2010/main" val="13770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DD5C5E8-CB2F-2F47-9FBF-DEFEE32C62D5}" type="slidenum">
              <a:rPr lang="zh-CN" altLang="en-US"/>
              <a:pPr>
                <a:defRPr/>
              </a:pPr>
              <a:t>‹#›</a:t>
            </a:fld>
            <a:endParaRPr lang="en-US" altLang="zh-CN"/>
          </a:p>
        </p:txBody>
      </p:sp>
    </p:spTree>
    <p:extLst>
      <p:ext uri="{BB962C8B-B14F-4D97-AF65-F5344CB8AC3E}">
        <p14:creationId xmlns:p14="http://schemas.microsoft.com/office/powerpoint/2010/main" val="1706430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C3569AA-6105-7A4E-BF41-157A2CCBB526}" type="slidenum">
              <a:rPr lang="zh-CN" altLang="en-US"/>
              <a:pPr>
                <a:defRPr/>
              </a:pPr>
              <a:t>‹#›</a:t>
            </a:fld>
            <a:endParaRPr lang="en-US" altLang="zh-CN"/>
          </a:p>
        </p:txBody>
      </p:sp>
    </p:spTree>
    <p:extLst>
      <p:ext uri="{BB962C8B-B14F-4D97-AF65-F5344CB8AC3E}">
        <p14:creationId xmlns:p14="http://schemas.microsoft.com/office/powerpoint/2010/main" val="416302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9E5AA4B-9D9F-3044-9979-A2DC7FD1005A}" type="slidenum">
              <a:rPr lang="zh-CN" altLang="en-US"/>
              <a:pPr>
                <a:defRPr/>
              </a:pPr>
              <a:t>‹#›</a:t>
            </a:fld>
            <a:endParaRPr lang="en-US" altLang="zh-CN"/>
          </a:p>
        </p:txBody>
      </p:sp>
    </p:spTree>
    <p:extLst>
      <p:ext uri="{BB962C8B-B14F-4D97-AF65-F5344CB8AC3E}">
        <p14:creationId xmlns:p14="http://schemas.microsoft.com/office/powerpoint/2010/main" val="3700438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59E47C7-9481-5343-B908-A3771FBC279C}" type="slidenum">
              <a:rPr lang="zh-CN" altLang="en-US"/>
              <a:pPr>
                <a:defRPr/>
              </a:pPr>
              <a:t>‹#›</a:t>
            </a:fld>
            <a:endParaRPr lang="en-US" altLang="zh-CN"/>
          </a:p>
        </p:txBody>
      </p:sp>
    </p:spTree>
    <p:extLst>
      <p:ext uri="{BB962C8B-B14F-4D97-AF65-F5344CB8AC3E}">
        <p14:creationId xmlns:p14="http://schemas.microsoft.com/office/powerpoint/2010/main" val="33456887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B2795C9-3092-E544-8E05-E85AAE363932}" type="slidenum">
              <a:rPr lang="zh-CN" altLang="en-US"/>
              <a:pPr>
                <a:defRPr/>
              </a:pPr>
              <a:t>‹#›</a:t>
            </a:fld>
            <a:endParaRPr lang="en-US" altLang="zh-CN"/>
          </a:p>
        </p:txBody>
      </p:sp>
    </p:spTree>
    <p:extLst>
      <p:ext uri="{BB962C8B-B14F-4D97-AF65-F5344CB8AC3E}">
        <p14:creationId xmlns:p14="http://schemas.microsoft.com/office/powerpoint/2010/main" val="899925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C4CB841-8546-174D-9332-5F8618B0BA0A}" type="slidenum">
              <a:rPr lang="zh-CN" altLang="en-US"/>
              <a:pPr>
                <a:defRPr/>
              </a:pPr>
              <a:t>‹#›</a:t>
            </a:fld>
            <a:endParaRPr lang="en-US" altLang="zh-CN"/>
          </a:p>
        </p:txBody>
      </p:sp>
    </p:spTree>
    <p:extLst>
      <p:ext uri="{BB962C8B-B14F-4D97-AF65-F5344CB8AC3E}">
        <p14:creationId xmlns:p14="http://schemas.microsoft.com/office/powerpoint/2010/main" val="324987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A05EE7C-92A3-B344-BCD8-7C55D3571D1D}" type="slidenum">
              <a:rPr lang="zh-CN" altLang="en-US"/>
              <a:pPr>
                <a:defRPr/>
              </a:pPr>
              <a:t>‹#›</a:t>
            </a:fld>
            <a:endParaRPr lang="en-US" altLang="zh-CN"/>
          </a:p>
        </p:txBody>
      </p:sp>
    </p:spTree>
    <p:extLst>
      <p:ext uri="{BB962C8B-B14F-4D97-AF65-F5344CB8AC3E}">
        <p14:creationId xmlns:p14="http://schemas.microsoft.com/office/powerpoint/2010/main" val="1999229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E4B8975-80F8-7543-BE57-9C7B008D0803}" type="slidenum">
              <a:rPr lang="zh-CN" altLang="en-US"/>
              <a:pPr>
                <a:defRPr/>
              </a:pPr>
              <a:t>‹#›</a:t>
            </a:fld>
            <a:endParaRPr lang="en-US" altLang="zh-CN"/>
          </a:p>
        </p:txBody>
      </p:sp>
    </p:spTree>
    <p:extLst>
      <p:ext uri="{BB962C8B-B14F-4D97-AF65-F5344CB8AC3E}">
        <p14:creationId xmlns:p14="http://schemas.microsoft.com/office/powerpoint/2010/main" val="22799456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9A118E3-3242-EA43-8CDB-FF10AA1E1B7E}" type="slidenum">
              <a:rPr lang="zh-CN" altLang="en-US"/>
              <a:pPr>
                <a:defRPr/>
              </a:pPr>
              <a:t>‹#›</a:t>
            </a:fld>
            <a:endParaRPr lang="en-US" altLang="zh-CN"/>
          </a:p>
        </p:txBody>
      </p:sp>
    </p:spTree>
    <p:extLst>
      <p:ext uri="{BB962C8B-B14F-4D97-AF65-F5344CB8AC3E}">
        <p14:creationId xmlns:p14="http://schemas.microsoft.com/office/powerpoint/2010/main" val="2338638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F9DF401-7863-974F-9FF2-9CCD87735D5E}" type="slidenum">
              <a:rPr lang="zh-CN" altLang="en-US"/>
              <a:pPr>
                <a:defRPr/>
              </a:pPr>
              <a:t>‹#›</a:t>
            </a:fld>
            <a:endParaRPr lang="en-US" altLang="zh-CN"/>
          </a:p>
        </p:txBody>
      </p:sp>
    </p:spTree>
    <p:extLst>
      <p:ext uri="{BB962C8B-B14F-4D97-AF65-F5344CB8AC3E}">
        <p14:creationId xmlns:p14="http://schemas.microsoft.com/office/powerpoint/2010/main" val="3527069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CB7B6B4-FD9F-2A44-9303-B5EE1854D19E}" type="slidenum">
              <a:rPr lang="zh-CN" altLang="en-US"/>
              <a:pPr>
                <a:defRPr/>
              </a:pPr>
              <a:t>‹#›</a:t>
            </a:fld>
            <a:endParaRPr lang="en-US" altLang="zh-CN"/>
          </a:p>
        </p:txBody>
      </p:sp>
    </p:spTree>
    <p:extLst>
      <p:ext uri="{BB962C8B-B14F-4D97-AF65-F5344CB8AC3E}">
        <p14:creationId xmlns:p14="http://schemas.microsoft.com/office/powerpoint/2010/main" val="2608584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3B207B9-B3A2-0A40-B723-ED6A11A55548}" type="slidenum">
              <a:rPr lang="zh-CN" altLang="en-US"/>
              <a:pPr>
                <a:defRPr/>
              </a:pPr>
              <a:t>‹#›</a:t>
            </a:fld>
            <a:endParaRPr lang="en-US" altLang="zh-CN"/>
          </a:p>
        </p:txBody>
      </p:sp>
    </p:spTree>
    <p:extLst>
      <p:ext uri="{BB962C8B-B14F-4D97-AF65-F5344CB8AC3E}">
        <p14:creationId xmlns:p14="http://schemas.microsoft.com/office/powerpoint/2010/main" val="2322210873"/>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D28D8F4-39A3-8843-8973-54800E133AAE}" type="slidenum">
              <a:rPr lang="zh-CN" altLang="en-US"/>
              <a:pPr>
                <a:defRPr/>
              </a:pPr>
              <a:t>‹#›</a:t>
            </a:fld>
            <a:endParaRPr lang="en-US" altLang="zh-CN"/>
          </a:p>
        </p:txBody>
      </p:sp>
    </p:spTree>
    <p:extLst>
      <p:ext uri="{BB962C8B-B14F-4D97-AF65-F5344CB8AC3E}">
        <p14:creationId xmlns:p14="http://schemas.microsoft.com/office/powerpoint/2010/main" val="926152501"/>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442EA30C-0CFC-5347-B222-9E8E2736BE7D}" type="slidenum">
              <a:rPr lang="zh-CN" altLang="en-US"/>
              <a:pPr>
                <a:defRPr/>
              </a:pPr>
              <a:t>‹#›</a:t>
            </a:fld>
            <a:endParaRPr lang="en-US" altLang="zh-CN"/>
          </a:p>
        </p:txBody>
      </p:sp>
    </p:spTree>
    <p:extLst>
      <p:ext uri="{BB962C8B-B14F-4D97-AF65-F5344CB8AC3E}">
        <p14:creationId xmlns:p14="http://schemas.microsoft.com/office/powerpoint/2010/main" val="3745829844"/>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F4462CC-9389-8C44-87FB-83D5789303C1}" type="slidenum">
              <a:rPr lang="zh-CN" altLang="en-US"/>
              <a:pPr>
                <a:defRPr/>
              </a:pPr>
              <a:t>‹#›</a:t>
            </a:fld>
            <a:endParaRPr lang="en-US" altLang="zh-CN"/>
          </a:p>
        </p:txBody>
      </p:sp>
    </p:spTree>
    <p:extLst>
      <p:ext uri="{BB962C8B-B14F-4D97-AF65-F5344CB8AC3E}">
        <p14:creationId xmlns:p14="http://schemas.microsoft.com/office/powerpoint/2010/main" val="2198374537"/>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50915A3-AEA5-A74F-A03C-FEAA5760EFCB}" type="slidenum">
              <a:rPr lang="zh-CN" altLang="en-US"/>
              <a:pPr>
                <a:defRPr/>
              </a:pPr>
              <a:t>‹#›</a:t>
            </a:fld>
            <a:endParaRPr lang="en-US" altLang="zh-CN"/>
          </a:p>
        </p:txBody>
      </p:sp>
    </p:spTree>
    <p:extLst>
      <p:ext uri="{BB962C8B-B14F-4D97-AF65-F5344CB8AC3E}">
        <p14:creationId xmlns:p14="http://schemas.microsoft.com/office/powerpoint/2010/main" val="3369001491"/>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8607E244-3FAA-AF49-A160-886FD71F6B06}" type="slidenum">
              <a:rPr lang="zh-CN" altLang="en-US"/>
              <a:pPr>
                <a:defRPr/>
              </a:pPr>
              <a:t>‹#›</a:t>
            </a:fld>
            <a:endParaRPr lang="en-US" altLang="zh-CN"/>
          </a:p>
        </p:txBody>
      </p:sp>
    </p:spTree>
    <p:extLst>
      <p:ext uri="{BB962C8B-B14F-4D97-AF65-F5344CB8AC3E}">
        <p14:creationId xmlns:p14="http://schemas.microsoft.com/office/powerpoint/2010/main" val="2017251872"/>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604C3FE-1107-1943-A9DE-DE1801E2CBEA}" type="slidenum">
              <a:rPr lang="zh-CN" altLang="en-US"/>
              <a:pPr>
                <a:defRPr/>
              </a:pPr>
              <a:t>‹#›</a:t>
            </a:fld>
            <a:endParaRPr lang="en-US" altLang="zh-CN"/>
          </a:p>
        </p:txBody>
      </p:sp>
    </p:spTree>
    <p:extLst>
      <p:ext uri="{BB962C8B-B14F-4D97-AF65-F5344CB8AC3E}">
        <p14:creationId xmlns:p14="http://schemas.microsoft.com/office/powerpoint/2010/main" val="4280094229"/>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33C18AB-F2CA-474C-967E-5CCA8686E83D}" type="slidenum">
              <a:rPr lang="zh-CN" altLang="en-US"/>
              <a:pPr>
                <a:defRPr/>
              </a:pPr>
              <a:t>‹#›</a:t>
            </a:fld>
            <a:endParaRPr lang="en-US" altLang="zh-CN"/>
          </a:p>
        </p:txBody>
      </p:sp>
    </p:spTree>
    <p:extLst>
      <p:ext uri="{BB962C8B-B14F-4D97-AF65-F5344CB8AC3E}">
        <p14:creationId xmlns:p14="http://schemas.microsoft.com/office/powerpoint/2010/main" val="2015870923"/>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5CEBF84C-05F6-D045-99F8-BAE9755175EA}" type="slidenum">
              <a:rPr lang="zh-CN" altLang="en-US"/>
              <a:pPr>
                <a:defRPr/>
              </a:pPr>
              <a:t>‹#›</a:t>
            </a:fld>
            <a:endParaRPr lang="en-US" altLang="zh-CN"/>
          </a:p>
        </p:txBody>
      </p:sp>
    </p:spTree>
    <p:extLst>
      <p:ext uri="{BB962C8B-B14F-4D97-AF65-F5344CB8AC3E}">
        <p14:creationId xmlns:p14="http://schemas.microsoft.com/office/powerpoint/2010/main" val="2097665189"/>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CF44292-E501-A043-9532-98EBA7C96CB5}" type="slidenum">
              <a:rPr lang="zh-CN" altLang="en-US"/>
              <a:pPr>
                <a:defRPr/>
              </a:pPr>
              <a:t>‹#›</a:t>
            </a:fld>
            <a:endParaRPr lang="en-US" altLang="zh-CN"/>
          </a:p>
        </p:txBody>
      </p:sp>
    </p:spTree>
    <p:extLst>
      <p:ext uri="{BB962C8B-B14F-4D97-AF65-F5344CB8AC3E}">
        <p14:creationId xmlns:p14="http://schemas.microsoft.com/office/powerpoint/2010/main" val="3217240719"/>
      </p:ext>
    </p:extLst>
  </p:cSld>
  <p:clrMapOvr>
    <a:masterClrMapping/>
  </p:clrMapOvr>
  <p:transitio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9945D6E3-286B-BE49-92F7-F8F352045582}" type="slidenum">
              <a:rPr lang="zh-CN" altLang="en-US"/>
              <a:pPr>
                <a:defRPr/>
              </a:pPr>
              <a:t>‹#›</a:t>
            </a:fld>
            <a:endParaRPr lang="en-US" altLang="zh-CN"/>
          </a:p>
        </p:txBody>
      </p:sp>
    </p:spTree>
    <p:extLst>
      <p:ext uri="{BB962C8B-B14F-4D97-AF65-F5344CB8AC3E}">
        <p14:creationId xmlns:p14="http://schemas.microsoft.com/office/powerpoint/2010/main" val="500023368"/>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59D652C-B084-034E-8047-79444F608A5C}" type="slidenum">
              <a:rPr lang="zh-CN" altLang="en-US"/>
              <a:pPr>
                <a:defRPr/>
              </a:pPr>
              <a:t>‹#›</a:t>
            </a:fld>
            <a:endParaRPr lang="en-US" altLang="zh-CN"/>
          </a:p>
        </p:txBody>
      </p:sp>
    </p:spTree>
    <p:extLst>
      <p:ext uri="{BB962C8B-B14F-4D97-AF65-F5344CB8AC3E}">
        <p14:creationId xmlns:p14="http://schemas.microsoft.com/office/powerpoint/2010/main" val="2713713313"/>
      </p:ext>
    </p:extLst>
  </p:cSld>
  <p:clrMapOvr>
    <a:masterClrMapping/>
  </p:clrMapOvr>
  <p:transitio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39826105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8513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5309893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9336924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6997096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236760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9466685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0389150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26365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5979440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2748649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2411837"/>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473005"/>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7516205"/>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59430"/>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654385"/>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919987689"/>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80731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774737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0.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6" Type="http://schemas.openxmlformats.org/officeDocument/2006/relationships/image" Target="../media/image10.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image" Target="../media/image9.png"/><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8.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8.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theme" Target="../theme/theme19.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4.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05.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0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0.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9.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a:solidFill>
                    <a:srgbClr val="FFA27C"/>
                  </a:solidFill>
                  <a:latin typeface="Arial" pitchFamily="-107"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a:solidFill>
                  <a:srgbClr val="FFFFFF"/>
                </a:solidFill>
              </a:rPr>
              <a:t>©2006 TBBMI</a:t>
            </a:r>
          </a:p>
        </p:txBody>
      </p:sp>
      <p:sp>
        <p:nvSpPr>
          <p:cNvPr id="300036"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a:solidFill>
                  <a:srgbClr val="FFFFFF"/>
                </a:solidFill>
                <a:latin typeface="Arial" charset="0"/>
                <a:ea typeface="ＭＳ Ｐゴシック" charset="0"/>
                <a:cs typeface="Arial" charset="0"/>
              </a:rPr>
              <a:t>9.65.01.</a:t>
            </a:r>
          </a:p>
        </p:txBody>
      </p:sp>
    </p:spTree>
    <p:extLst>
      <p:ext uri="{BB962C8B-B14F-4D97-AF65-F5344CB8AC3E}">
        <p14:creationId xmlns:p14="http://schemas.microsoft.com/office/powerpoint/2010/main" val="537543498"/>
      </p:ext>
    </p:extLst>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12700"/>
            <a:ext cx="9156700" cy="6870700"/>
            <a:chOff x="0" y="-8"/>
            <a:chExt cx="5768" cy="4328"/>
          </a:xfrm>
        </p:grpSpPr>
        <p:sp>
          <p:nvSpPr>
            <p:cNvPr id="50184"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5"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6"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7"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8"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9"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0"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1"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2"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3"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4"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5"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6"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7"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8"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9"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0"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1"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2"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50203"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0179"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50180"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18E9B4FB-FDDD-E54F-B829-2DD078660423}" type="slidenum">
              <a:rPr lang="zh-CN" altLang="en-US">
                <a:solidFill>
                  <a:srgbClr val="EAEAEA"/>
                </a:solidFill>
                <a:latin typeface="Times New Roman" charset="0"/>
              </a:rPr>
              <a:pPr defTabSz="914400" fontAlgn="base">
                <a:spcBef>
                  <a:spcPct val="0"/>
                </a:spcBef>
                <a:spcAft>
                  <a:spcPct val="0"/>
                </a:spcAft>
                <a:defRPr/>
              </a:pPr>
              <a:t>‹#›</a:t>
            </a:fld>
            <a:endParaRPr lang="en-US" altLang="zh-CN">
              <a:solidFill>
                <a:srgbClr val="EAEAEA"/>
              </a:solidFill>
              <a:latin typeface="Times New Roman" charset="0"/>
            </a:endParaRPr>
          </a:p>
        </p:txBody>
      </p:sp>
    </p:spTree>
    <p:extLst>
      <p:ext uri="{BB962C8B-B14F-4D97-AF65-F5344CB8AC3E}">
        <p14:creationId xmlns:p14="http://schemas.microsoft.com/office/powerpoint/2010/main" val="2487204761"/>
      </p:ext>
    </p:extLst>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57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5457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charset="0"/>
                <a:ea typeface="MS PGothic" charset="0"/>
                <a:cs typeface="MS PGothic" charset="0"/>
              </a:defRPr>
            </a:lvl1pPr>
          </a:lstStyle>
          <a:p>
            <a:pPr defTabSz="914400" fontAlgn="base">
              <a:spcBef>
                <a:spcPct val="0"/>
              </a:spcBef>
              <a:spcAft>
                <a:spcPct val="0"/>
              </a:spcAft>
              <a:defRPr/>
            </a:pPr>
            <a:fld id="{1D271FF5-29CA-1343-B7FF-F531B366B3F5}" type="slidenum">
              <a:rPr lang="zh-CN" altLang="en-US">
                <a:solidFill>
                  <a:srgbClr val="FFFFFF"/>
                </a:solidFill>
              </a:rPr>
              <a:pPr defTabSz="914400" fontAlgn="base">
                <a:spcBef>
                  <a:spcPct val="0"/>
                </a:spcBef>
                <a:spcAft>
                  <a:spcPct val="0"/>
                </a:spcAft>
                <a:defRPr/>
              </a:pPr>
              <a:t>‹#›</a:t>
            </a:fld>
            <a:endParaRPr lang="en-US" altLang="zh-CN">
              <a:solidFill>
                <a:srgbClr val="FFFFFF"/>
              </a:solidFill>
            </a:endParaRPr>
          </a:p>
        </p:txBody>
      </p:sp>
      <p:sp>
        <p:nvSpPr>
          <p:cNvPr id="37894"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7895"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37896" name="Group 8"/>
          <p:cNvGrpSpPr>
            <a:grpSpLocks/>
          </p:cNvGrpSpPr>
          <p:nvPr/>
        </p:nvGrpSpPr>
        <p:grpSpPr bwMode="auto">
          <a:xfrm>
            <a:off x="228600" y="457200"/>
            <a:ext cx="1246188" cy="1371600"/>
            <a:chOff x="144" y="288"/>
            <a:chExt cx="785" cy="864"/>
          </a:xfrm>
        </p:grpSpPr>
        <p:sp>
          <p:nvSpPr>
            <p:cNvPr id="37898"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899"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0"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1"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2"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3"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4"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5"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6"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7"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8"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9"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10"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5458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622825498"/>
      </p:ext>
    </p:extLst>
  </p:cSld>
  <p:clrMap bg1="dk2" tx1="lt1" bg2="dk1"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a:solidFill>
            <a:schemeClr val="tx2"/>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0000"/>
        <a:buFont typeface="Wingdings" charset="0"/>
        <a:buChar char="n"/>
        <a:defRPr sz="2500">
          <a:solidFill>
            <a:schemeClr val="tx2"/>
          </a:solidFill>
          <a:latin typeface="+mn-lt"/>
          <a:ea typeface="MS PGothic" charset="0"/>
        </a:defRPr>
      </a:lvl2pPr>
      <a:lvl3pPr marL="1143000" indent="-228600" algn="l" rtl="0" eaLnBrk="0" fontAlgn="base" hangingPunct="0">
        <a:spcBef>
          <a:spcPct val="20000"/>
        </a:spcBef>
        <a:spcAft>
          <a:spcPct val="0"/>
        </a:spcAft>
        <a:buClr>
          <a:schemeClr val="accent1"/>
        </a:buClr>
        <a:buSzPct val="70000"/>
        <a:buFont typeface="Wingdings" charset="0"/>
        <a:buChar char="p"/>
        <a:defRPr sz="2200">
          <a:solidFill>
            <a:schemeClr val="tx2"/>
          </a:solidFill>
          <a:latin typeface="+mn-lt"/>
          <a:ea typeface="ＭＳ Ｐゴシック" charset="0"/>
          <a:cs typeface="Geneva"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a:solidFill>
            <a:schemeClr val="tx2"/>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0"/>
        <a:buChar char="o"/>
        <a:defRPr sz="2000">
          <a:solidFill>
            <a:schemeClr val="tx2"/>
          </a:solidFill>
          <a:latin typeface="+mn-lt"/>
          <a:ea typeface="MS PGothic" charset="0"/>
          <a:cs typeface="MS PGothic" charset="0"/>
        </a:defRPr>
      </a:lvl5pPr>
      <a:lvl6pPr marL="25146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6pPr>
      <a:lvl7pPr marL="29718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7pPr>
      <a:lvl8pPr marL="34290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8pPr>
      <a:lvl9pPr marL="38862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9831B53B-935E-9C45-A96B-08D4DC461F30}"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993817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pPr>
            <a:fld id="{E298D5E9-7021-BD46-94F8-8A53CA04E4B1}"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pPr>
              <a:t>‹#›</a:t>
            </a:fld>
            <a:endParaRPr lang="en-US">
              <a:solidFill>
                <a:srgbClr val="FFFFFF"/>
              </a:solidFill>
              <a:latin typeface="Arial" charset="0"/>
              <a:ea typeface="ＭＳ Ｐゴシック" charset="0"/>
              <a:cs typeface="ＭＳ Ｐゴシック" charset="0"/>
            </a:endParaRPr>
          </a:p>
        </p:txBody>
      </p:sp>
      <p:grpSp>
        <p:nvGrpSpPr>
          <p:cNvPr id="142340" name="Group 4"/>
          <p:cNvGrpSpPr>
            <a:grpSpLocks/>
          </p:cNvGrpSpPr>
          <p:nvPr/>
        </p:nvGrpSpPr>
        <p:grpSpPr bwMode="auto">
          <a:xfrm>
            <a:off x="0" y="0"/>
            <a:ext cx="9140825" cy="6850063"/>
            <a:chOff x="0" y="0"/>
            <a:chExt cx="5758" cy="4315"/>
          </a:xfrm>
        </p:grpSpPr>
        <p:grpSp>
          <p:nvGrpSpPr>
            <p:cNvPr id="142344"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46"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740299"/>
      </p:ext>
    </p:extLst>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1"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Osaka" charset="-128"/>
                <a:cs typeface="Osaka" charset="-128"/>
              </a:defRPr>
            </a:lvl1pPr>
          </a:lstStyle>
          <a:p>
            <a:pPr defTabSz="914400" fontAlgn="base">
              <a:spcBef>
                <a:spcPct val="0"/>
              </a:spcBef>
              <a:spcAft>
                <a:spcPct val="0"/>
              </a:spcAft>
              <a:defRPr/>
            </a:pPr>
            <a:fld id="{97F85D4B-202C-EE4D-B659-415DC71EC101}"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6822981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defTabSz="914400" fontAlgn="base">
              <a:spcBef>
                <a:spcPct val="0"/>
              </a:spcBef>
              <a:spcAft>
                <a:spcPct val="0"/>
              </a:spcAft>
              <a:defRPr/>
            </a:pPr>
            <a:fld id="{D85C9387-3A0B-4848-AF66-620769167564}"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337140874"/>
      </p:ext>
    </p:extLst>
  </p:cSld>
  <p:clrMap bg1="dk2" tx1="lt1" bg2="dk1"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638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1638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a:ea typeface="+mn-ea"/>
                <a:cs typeface="+mn-cs"/>
              </a:endParaRPr>
            </a:p>
          </p:txBody>
        </p:sp>
        <p:sp>
          <p:nvSpPr>
            <p:cNvPr id="1638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1639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grpSp>
      <p:sp>
        <p:nvSpPr>
          <p:cNvPr id="1639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39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ea typeface="+mn-ea"/>
                <a:cs typeface="+mn-cs"/>
              </a:defRPr>
            </a:lvl1pPr>
          </a:lstStyle>
          <a:p>
            <a:pPr>
              <a:defRPr/>
            </a:pPr>
            <a:endParaRPr lang="en-US"/>
          </a:p>
        </p:txBody>
      </p:sp>
      <p:sp>
        <p:nvSpPr>
          <p:cNvPr id="1639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ea typeface="+mn-ea"/>
                <a:cs typeface="+mn-cs"/>
              </a:defRPr>
            </a:lvl1pPr>
          </a:lstStyle>
          <a:p>
            <a:pPr>
              <a:defRPr/>
            </a:pPr>
            <a:endParaRPr lang="en-US"/>
          </a:p>
        </p:txBody>
      </p:sp>
      <p:sp>
        <p:nvSpPr>
          <p:cNvPr id="1639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099D075-7D6D-024F-B45D-57035EFCA1A3}" type="slidenum">
              <a:rPr lang="en-US"/>
              <a:pPr>
                <a:defRPr/>
              </a:pPr>
              <a:t>‹#›</a:t>
            </a:fld>
            <a:endParaRPr lang="en-US"/>
          </a:p>
        </p:txBody>
      </p:sp>
    </p:spTree>
    <p:extLst>
      <p:ext uri="{BB962C8B-B14F-4D97-AF65-F5344CB8AC3E}">
        <p14:creationId xmlns:p14="http://schemas.microsoft.com/office/powerpoint/2010/main" val="1719837648"/>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advClick="0" advTm="500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2DF8961B-EC1C-4B4C-B429-FA3BC992AB9F}" type="slidenum">
              <a:rPr lang="zh-CN" altLang="en-US"/>
              <a:pPr>
                <a:defRPr/>
              </a:pPr>
              <a:t>‹#›</a:t>
            </a:fld>
            <a:endParaRPr lang="en-US" altLang="zh-CN"/>
          </a:p>
        </p:txBody>
      </p:sp>
    </p:spTree>
    <p:extLst>
      <p:ext uri="{BB962C8B-B14F-4D97-AF65-F5344CB8AC3E}">
        <p14:creationId xmlns:p14="http://schemas.microsoft.com/office/powerpoint/2010/main" val="165496619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41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FEE1A245-E4A7-0D40-BAF3-3D7847B8ECF9}" type="slidenum">
              <a:rPr lang="en-US"/>
              <a:pPr>
                <a:defRPr/>
              </a:pPr>
              <a:t>‹#›</a:t>
            </a:fld>
            <a:endParaRPr lang="en-US"/>
          </a:p>
        </p:txBody>
      </p:sp>
    </p:spTree>
    <p:extLst>
      <p:ext uri="{BB962C8B-B14F-4D97-AF65-F5344CB8AC3E}">
        <p14:creationId xmlns:p14="http://schemas.microsoft.com/office/powerpoint/2010/main" val="3878612035"/>
      </p:ext>
    </p:extLst>
  </p:cSld>
  <p:clrMap bg1="dk2" tx1="lt1" bg2="dk1"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defTabSz="914400" fontAlgn="base">
              <a:spcBef>
                <a:spcPct val="0"/>
              </a:spcBef>
              <a:spcAft>
                <a:spcPct val="0"/>
              </a:spcAft>
              <a:defRPr/>
            </a:pPr>
            <a:fld id="{DEE10659-F73D-554F-8DA6-62739EEB76A2}"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572086023"/>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906639"/>
      </p:ext>
    </p:extLst>
  </p:cSld>
  <p:clrMap bg1="dk2" tx1="lt1" bg2="dk1" tx2="lt2" accent1="accent1" accent2="accent2" accent3="accent3" accent4="accent4" accent5="accent5" accent6="accent6" hlink="hlink" folHlink="folHlink"/>
  <p:sldLayoutIdLst>
    <p:sldLayoutId id="214748415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400">
                <a:solidFill>
                  <a:srgbClr val="000000"/>
                </a:solidFill>
              </a:defRPr>
            </a:lvl1pPr>
          </a:lstStyle>
          <a:p>
            <a:pPr defTabSz="914400" eaLnBrk="0" fontAlgn="base" hangingPunct="0">
              <a:spcBef>
                <a:spcPct val="0"/>
              </a:spcBef>
              <a:spcAft>
                <a:spcPct val="0"/>
              </a:spcAft>
            </a:pPr>
            <a:fld id="{93062AAE-9281-6140-81AC-E49190D72174}" type="slidenum">
              <a:rPr lang="en-US">
                <a:latin typeface="Arial" charset="0"/>
                <a:ea typeface="ＭＳ Ｐゴシック" charset="0"/>
                <a:cs typeface="ＭＳ Ｐゴシック" charset="0"/>
              </a:rPr>
              <a:pPr defTabSz="914400" eaLnBrk="0" fontAlgn="base" hangingPunct="0">
                <a:spcBef>
                  <a:spcPct val="0"/>
                </a:spcBef>
                <a:spcAft>
                  <a:spcPct val="0"/>
                </a:spcAft>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389415395"/>
      </p:ext>
    </p:extLst>
  </p:cSld>
  <p:clrMap bg1="lt1" tx1="dk1" bg2="lt2" tx2="dk2" accent1="accent1" accent2="accent2" accent3="accent3" accent4="accent4" accent5="accent5" accent6="accent6" hlink="hlink" folHlink="folHlink"/>
  <p:sldLayoutIdLst>
    <p:sldLayoutId id="214748415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177"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353"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53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706"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882" indent="-342882" algn="l" rtl="0" eaLnBrk="0" fontAlgn="base" hangingPunct="0">
        <a:spcBef>
          <a:spcPct val="20000"/>
        </a:spcBef>
        <a:spcAft>
          <a:spcPct val="0"/>
        </a:spcAft>
        <a:buChar char="•"/>
        <a:defRPr sz="32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800">
          <a:solidFill>
            <a:schemeClr val="tx1"/>
          </a:solidFill>
          <a:latin typeface="+mn-lt"/>
          <a:ea typeface="+mn-ea"/>
        </a:defRPr>
      </a:lvl2pPr>
      <a:lvl3pPr marL="1142942" indent="-228588" algn="l" rtl="0" eaLnBrk="0" fontAlgn="base" hangingPunct="0">
        <a:spcBef>
          <a:spcPct val="20000"/>
        </a:spcBef>
        <a:spcAft>
          <a:spcPct val="0"/>
        </a:spcAft>
        <a:buChar char="•"/>
        <a:defRPr sz="2400">
          <a:solidFill>
            <a:schemeClr val="tx1"/>
          </a:solidFill>
          <a:latin typeface="+mn-lt"/>
          <a:ea typeface="+mn-ea"/>
        </a:defRPr>
      </a:lvl3pPr>
      <a:lvl4pPr marL="1600118" indent="-228588" algn="l" rtl="0" eaLnBrk="0" fontAlgn="base" hangingPunct="0">
        <a:spcBef>
          <a:spcPct val="20000"/>
        </a:spcBef>
        <a:spcAft>
          <a:spcPct val="0"/>
        </a:spcAft>
        <a:buChar char="–"/>
        <a:defRPr sz="2000">
          <a:solidFill>
            <a:schemeClr val="tx1"/>
          </a:solidFill>
          <a:latin typeface="+mn-lt"/>
          <a:ea typeface="+mn-ea"/>
        </a:defRPr>
      </a:lvl4pPr>
      <a:lvl5pPr marL="2057295" indent="-228588" algn="l" rtl="0" eaLnBrk="0" fontAlgn="base" hangingPunct="0">
        <a:spcBef>
          <a:spcPct val="20000"/>
        </a:spcBef>
        <a:spcAft>
          <a:spcPct val="0"/>
        </a:spcAft>
        <a:buChar char="»"/>
        <a:defRPr sz="2000">
          <a:solidFill>
            <a:schemeClr val="tx1"/>
          </a:solidFill>
          <a:latin typeface="+mn-lt"/>
          <a:ea typeface="+mn-ea"/>
        </a:defRPr>
      </a:lvl5pPr>
      <a:lvl6pPr marL="2514471" indent="-228588" algn="l" rtl="0" fontAlgn="base">
        <a:spcBef>
          <a:spcPct val="20000"/>
        </a:spcBef>
        <a:spcAft>
          <a:spcPct val="0"/>
        </a:spcAft>
        <a:buChar char="»"/>
        <a:defRPr sz="2000">
          <a:solidFill>
            <a:schemeClr val="tx1"/>
          </a:solidFill>
          <a:latin typeface="+mn-lt"/>
          <a:ea typeface="+mn-ea"/>
        </a:defRPr>
      </a:lvl6pPr>
      <a:lvl7pPr marL="2971648" indent="-228588" algn="l" rtl="0" fontAlgn="base">
        <a:spcBef>
          <a:spcPct val="20000"/>
        </a:spcBef>
        <a:spcAft>
          <a:spcPct val="0"/>
        </a:spcAft>
        <a:buChar char="»"/>
        <a:defRPr sz="2000">
          <a:solidFill>
            <a:schemeClr val="tx1"/>
          </a:solidFill>
          <a:latin typeface="+mn-lt"/>
          <a:ea typeface="+mn-ea"/>
        </a:defRPr>
      </a:lvl7pPr>
      <a:lvl8pPr marL="3428825" indent="-228588" algn="l" rtl="0" fontAlgn="base">
        <a:spcBef>
          <a:spcPct val="20000"/>
        </a:spcBef>
        <a:spcAft>
          <a:spcPct val="0"/>
        </a:spcAft>
        <a:buChar char="»"/>
        <a:defRPr sz="2000">
          <a:solidFill>
            <a:schemeClr val="tx1"/>
          </a:solidFill>
          <a:latin typeface="+mn-lt"/>
          <a:ea typeface="+mn-ea"/>
        </a:defRPr>
      </a:lvl8pPr>
      <a:lvl9pPr marL="3886001" indent="-22858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5586" name="Group 2"/>
          <p:cNvGrpSpPr>
            <a:grpSpLocks/>
          </p:cNvGrpSpPr>
          <p:nvPr/>
        </p:nvGrpSpPr>
        <p:grpSpPr bwMode="auto">
          <a:xfrm>
            <a:off x="0" y="0"/>
            <a:ext cx="9132888" cy="6845300"/>
            <a:chOff x="0" y="0"/>
            <a:chExt cx="5753" cy="4312"/>
          </a:xfrm>
        </p:grpSpPr>
        <p:sp>
          <p:nvSpPr>
            <p:cNvPr id="19558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nvGrpSpPr>
            <p:cNvPr id="195590"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9559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95591" name="Group 28"/>
            <p:cNvGrpSpPr>
              <a:grpSpLocks/>
            </p:cNvGrpSpPr>
            <p:nvPr/>
          </p:nvGrpSpPr>
          <p:grpSpPr bwMode="auto">
            <a:xfrm>
              <a:off x="0" y="0"/>
              <a:ext cx="1246" cy="1232"/>
              <a:chOff x="0" y="0"/>
              <a:chExt cx="1246" cy="1232"/>
            </a:xfrm>
          </p:grpSpPr>
          <p:sp>
            <p:nvSpPr>
              <p:cNvPr id="19559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1877599683"/>
      </p:ext>
    </p:extLst>
  </p:cSld>
  <p:clrMap bg1="dk2" tx1="lt1" bg2="dk1" tx2="lt2" accent1="accent1" accent2="accent2" accent3="accent3" accent4="accent4" accent5="accent5" accent6="accent6" hlink="hlink" folHlink="folHlink"/>
  <p:sldLayoutIdLst>
    <p:sldLayoutId id="2147484160" r:id="rId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32888" cy="6845300"/>
            <a:chOff x="0" y="0"/>
            <a:chExt cx="5753" cy="4312"/>
          </a:xfrm>
        </p:grpSpPr>
        <p:sp>
          <p:nvSpPr>
            <p:cNvPr id="25605"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25606"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5612"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3"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4"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5"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6"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7"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8"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9"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0"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1"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2"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3"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4"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5"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6"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7"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8"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9"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0"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1"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2"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3"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nvGrpSpPr>
            <p:cNvPr id="25607" name="Group 28"/>
            <p:cNvGrpSpPr>
              <a:grpSpLocks/>
            </p:cNvGrpSpPr>
            <p:nvPr/>
          </p:nvGrpSpPr>
          <p:grpSpPr bwMode="auto">
            <a:xfrm>
              <a:off x="0" y="0"/>
              <a:ext cx="1246" cy="1232"/>
              <a:chOff x="0" y="0"/>
              <a:chExt cx="1246" cy="1232"/>
            </a:xfrm>
          </p:grpSpPr>
          <p:sp>
            <p:nvSpPr>
              <p:cNvPr id="25608" name="Rectangle 29"/>
              <p:cNvSpPr>
                <a:spLocks noChangeArrowheads="1"/>
              </p:cNvSpPr>
              <p:nvPr/>
            </p:nvSpPr>
            <p:spPr bwMode="auto">
              <a:xfrm>
                <a:off x="0" y="0"/>
                <a:ext cx="1246" cy="1232"/>
              </a:xfrm>
              <a:prstGeom prst="rect">
                <a:avLst/>
              </a:prstGeom>
              <a:solidFill>
                <a:schemeClr val="bg2"/>
              </a:soli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09" name="Rectangle 30"/>
              <p:cNvSpPr>
                <a:spLocks noChangeArrowheads="1"/>
              </p:cNvSpPr>
              <p:nvPr/>
            </p:nvSpPr>
            <p:spPr bwMode="auto">
              <a:xfrm>
                <a:off x="246" y="202"/>
                <a:ext cx="1000" cy="1030"/>
              </a:xfrm>
              <a:prstGeom prst="rect">
                <a:avLst/>
              </a:prstGeom>
              <a:solidFill>
                <a:srgbClr val="474747"/>
              </a:soli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0"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50000"/>
              </a:spcBef>
              <a:spcAft>
                <a:spcPct val="0"/>
              </a:spcAft>
              <a:defRPr/>
            </a:pPr>
            <a:r>
              <a:rPr lang="en-US" sz="900" b="1">
                <a:solidFill>
                  <a:srgbClr val="FFFFFF"/>
                </a:solidFill>
                <a:latin typeface="Arial"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prstTxWarp prst="textNoShape">
              <a:avLst/>
            </a:prstTxWarp>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128"/>
                <a:cs typeface="ＭＳ Ｐゴシック" charset="-128"/>
              </a:rPr>
              <a:t>7.5.03c.</a:t>
            </a:r>
          </a:p>
        </p:txBody>
      </p:sp>
    </p:spTree>
    <p:extLst>
      <p:ext uri="{BB962C8B-B14F-4D97-AF65-F5344CB8AC3E}">
        <p14:creationId xmlns:p14="http://schemas.microsoft.com/office/powerpoint/2010/main" val="3883691927"/>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3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40" name="Rectangle 4" descr="mutegras"/>
          <p:cNvSpPr>
            <a:spLocks noChangeArrowheads="1"/>
          </p:cNvSpPr>
          <p:nvPr/>
        </p:nvSpPr>
        <p:spPr bwMode="ltGray">
          <a:xfrm>
            <a:off x="0" y="0"/>
            <a:ext cx="9144000" cy="1524000"/>
          </a:xfrm>
          <a:prstGeom prst="rect">
            <a:avLst/>
          </a:prstGeom>
          <a:blipFill dpi="0" rotWithShape="0">
            <a:blip r:embed="rId12">
              <a:extLst>
                <a:ext uri="{28A0092B-C50C-407E-A947-70E740481C1C}">
                  <a14:useLocalDpi xmlns:a14="http://schemas.microsoft.com/office/drawing/2010/main"/>
                </a:ext>
              </a:extLst>
            </a:blip>
            <a:srcRect/>
            <a:tile tx="0" ty="0" sx="100000" sy="100000" flip="none" algn="tl"/>
          </a:blip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41" name="Rectangle 5" descr="mutegras"/>
          <p:cNvSpPr>
            <a:spLocks noChangeArrowheads="1"/>
          </p:cNvSpPr>
          <p:nvPr/>
        </p:nvSpPr>
        <p:spPr bwMode="ltGray">
          <a:xfrm>
            <a:off x="0" y="6553200"/>
            <a:ext cx="9144000" cy="304800"/>
          </a:xfrm>
          <a:prstGeom prst="rect">
            <a:avLst/>
          </a:prstGeom>
          <a:blipFill dpi="0" rotWithShape="0">
            <a:blip r:embed="rId12">
              <a:extLst>
                <a:ext uri="{28A0092B-C50C-407E-A947-70E740481C1C}">
                  <a14:useLocalDpi xmlns:a14="http://schemas.microsoft.com/office/drawing/2010/main"/>
                </a:ext>
              </a:extLst>
            </a:blip>
            <a:srcRect/>
            <a:tile tx="0" ty="0" sx="100000" sy="100000" flip="none" algn="tl"/>
          </a:blip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42"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4343" name="Rectangle 7"/>
          <p:cNvSpPr>
            <a:spLocks noChangeArrowheads="1"/>
          </p:cNvSpPr>
          <p:nvPr/>
        </p:nvSpPr>
        <p:spPr bwMode="auto">
          <a:xfrm>
            <a:off x="609600" y="533400"/>
            <a:ext cx="8534400" cy="68580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003300"/>
              </a:solidFill>
              <a:latin typeface="Times New Roman" charset="0"/>
              <a:ea typeface="ＭＳ Ｐゴシック" charset="-128"/>
              <a:cs typeface="ＭＳ Ｐゴシック" charset="-128"/>
            </a:endParaRPr>
          </a:p>
        </p:txBody>
      </p:sp>
      <p:sp>
        <p:nvSpPr>
          <p:cNvPr id="108032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345"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033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12" charset="0"/>
                <a:ea typeface="+mn-ea"/>
                <a:cs typeface="+mn-cs"/>
              </a:defRPr>
            </a:lvl1pPr>
          </a:lstStyle>
          <a:p>
            <a:pPr defTabSz="914400" fontAlgn="base">
              <a:spcAft>
                <a:spcPct val="0"/>
              </a:spcAft>
              <a:defRPr/>
            </a:pPr>
            <a:endParaRPr lang="en-US">
              <a:solidFill>
                <a:srgbClr val="003300"/>
              </a:solidFill>
            </a:endParaRPr>
          </a:p>
        </p:txBody>
      </p:sp>
      <p:sp>
        <p:nvSpPr>
          <p:cNvPr id="108033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12" charset="0"/>
                <a:ea typeface="+mn-ea"/>
                <a:cs typeface="+mn-cs"/>
              </a:defRPr>
            </a:lvl1pPr>
          </a:lstStyle>
          <a:p>
            <a:pPr defTabSz="914400" fontAlgn="base">
              <a:spcAft>
                <a:spcPct val="0"/>
              </a:spcAft>
              <a:defRPr/>
            </a:pPr>
            <a:endParaRPr lang="en-US">
              <a:solidFill>
                <a:srgbClr val="003300"/>
              </a:solidFill>
            </a:endParaRPr>
          </a:p>
        </p:txBody>
      </p:sp>
      <p:sp>
        <p:nvSpPr>
          <p:cNvPr id="108033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pPr defTabSz="914400" fontAlgn="base">
              <a:spcAft>
                <a:spcPct val="0"/>
              </a:spcAft>
              <a:defRPr/>
            </a:pPr>
            <a:fld id="{DE9D99BF-A3C3-B34F-A30A-87F3B4B1EF22}" type="slidenum">
              <a:rPr lang="en-US">
                <a:solidFill>
                  <a:srgbClr val="003300"/>
                </a:solidFill>
                <a:latin typeface="Times New Roman" charset="0"/>
                <a:ea typeface="ＭＳ Ｐゴシック" charset="-128"/>
                <a:cs typeface="ＭＳ Ｐゴシック" charset="-128"/>
              </a:rPr>
              <a:pPr defTabSz="914400" fontAlgn="base">
                <a:spcAft>
                  <a:spcPct val="0"/>
                </a:spcAft>
                <a:defRPr/>
              </a:pPr>
              <a:t>‹#›</a:t>
            </a:fld>
            <a:endParaRPr lang="en-US">
              <a:solidFill>
                <a:srgbClr val="003300"/>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363999239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Lst>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a:ea typeface="ＭＳ Ｐゴシック" pitchFamily="-111" charset="-128"/>
          <a:cs typeface="Arial"/>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8467"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5"/>
          <p:cNvSpPr>
            <a:spLocks noGrp="1" noChangeArrowheads="1"/>
          </p:cNvSpPr>
          <p:nvPr>
            <p:ph type="dt" sz="half" idx="2"/>
          </p:nvPr>
        </p:nvSpPr>
        <p:spPr bwMode="auto">
          <a:xfrm>
            <a:off x="1905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0" name="Rectangle 6"/>
          <p:cNvSpPr>
            <a:spLocks noGrp="1" noChangeArrowheads="1"/>
          </p:cNvSpPr>
          <p:nvPr>
            <p:ph type="ftr" sz="quarter" idx="3"/>
          </p:nvPr>
        </p:nvSpPr>
        <p:spPr bwMode="auto">
          <a:xfrm>
            <a:off x="3886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1" name="Rectangle 7"/>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charset="0"/>
              </a:defRPr>
            </a:lvl1pPr>
          </a:lstStyle>
          <a:p>
            <a:pPr defTabSz="914400" fontAlgn="base">
              <a:spcBef>
                <a:spcPct val="0"/>
              </a:spcBef>
              <a:spcAft>
                <a:spcPct val="0"/>
              </a:spcAft>
              <a:defRPr/>
            </a:pPr>
            <a:fld id="{2264F42F-B5C7-DE43-9CFB-E6F541F42EAD}" type="slidenum">
              <a:rPr lang="en-US">
                <a:solidFill>
                  <a:srgbClr val="000000"/>
                </a:solidFill>
                <a:ea typeface="ＭＳ Ｐゴシック" charset="-128"/>
                <a:cs typeface="ＭＳ Ｐゴシック" charset="-128"/>
              </a:rPr>
              <a:pPr defTabSz="914400" fontAlgn="base">
                <a:spcBef>
                  <a:spcPct val="0"/>
                </a:spcBef>
                <a:spcAft>
                  <a:spcPct val="0"/>
                </a:spcAft>
                <a:defRPr/>
              </a:pPr>
              <a:t>‹#›</a:t>
            </a:fld>
            <a:endParaRPr lang="en-US">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654140212"/>
      </p:ext>
    </p:extLst>
  </p:cSld>
  <p:clrMap bg1="lt1" tx1="dk1" bg2="lt2" tx2="dk2" accent1="accent1" accent2="accent2" accent3="accent3" accent4="accent4" accent5="accent5" accent6="accent6" hlink="hlink" folHlink="folHlink"/>
  <p:sldLayoutIdLst>
    <p:sldLayoutId id="2147483895" r:id="rId1"/>
  </p:sldLayoutIdLst>
  <p:transition/>
  <p:txStyles>
    <p:titleStyle>
      <a:lvl1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126CBB"/>
        </a:buClr>
        <a:buFont typeface="Wingdings" charset="2"/>
        <a:buBlip>
          <a:blip r:embed="rId3"/>
        </a:buBlip>
        <a:defRPr kumimoji="1" sz="3200">
          <a:solidFill>
            <a:schemeClr val="tx1"/>
          </a:solidFill>
          <a:latin typeface="Arial" pitchFamily="-112"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3687"/>
        </a:buClr>
        <a:buSzPct val="95000"/>
        <a:buFont typeface="Wingdings" charset="2"/>
        <a:buBlip>
          <a:blip r:embed="rId4"/>
        </a:buBlip>
        <a:defRPr kumimoji="1" sz="2800">
          <a:solidFill>
            <a:schemeClr val="tx1"/>
          </a:solidFill>
          <a:latin typeface="Arial" pitchFamily="-112" charset="0"/>
          <a:ea typeface="ＭＳ Ｐゴシック" pitchFamily="-112" charset="-128"/>
        </a:defRPr>
      </a:lvl2pPr>
      <a:lvl3pPr marL="1143000" indent="-228600" algn="l" rtl="0" eaLnBrk="0" fontAlgn="base" hangingPunct="0">
        <a:spcBef>
          <a:spcPct val="20000"/>
        </a:spcBef>
        <a:spcAft>
          <a:spcPct val="0"/>
        </a:spcAft>
        <a:buBlip>
          <a:blip r:embed="rId5"/>
        </a:buBlip>
        <a:defRPr kumimoji="1" sz="2400">
          <a:solidFill>
            <a:schemeClr val="tx1"/>
          </a:solidFill>
          <a:latin typeface="Arial" pitchFamily="-112" charset="0"/>
          <a:ea typeface="ＭＳ Ｐゴシック" charset="0"/>
          <a:cs typeface="Geneva" charset="0"/>
        </a:defRPr>
      </a:lvl3pPr>
      <a:lvl4pPr marL="1600200" indent="-228600" algn="l" rtl="0" eaLnBrk="0" fontAlgn="base" hangingPunct="0">
        <a:spcBef>
          <a:spcPct val="20000"/>
        </a:spcBef>
        <a:spcAft>
          <a:spcPct val="0"/>
        </a:spcAft>
        <a:buBlip>
          <a:blip r:embed="rId6"/>
        </a:buBlip>
        <a:defRPr kumimoji="1" sz="2000">
          <a:solidFill>
            <a:schemeClr val="tx1"/>
          </a:solidFill>
          <a:latin typeface="Arial" pitchFamily="-112" charset="0"/>
          <a:ea typeface="Geneva" charset="-128"/>
          <a:cs typeface="Geneva" charset="0"/>
        </a:defRPr>
      </a:lvl4pPr>
      <a:lvl5pPr marL="2057400" indent="-228600" algn="l" rtl="0" eaLnBrk="0" fontAlgn="base" hangingPunct="0">
        <a:spcBef>
          <a:spcPct val="20000"/>
        </a:spcBef>
        <a:spcAft>
          <a:spcPct val="0"/>
        </a:spcAft>
        <a:buBlip>
          <a:blip r:embed="rId7"/>
        </a:buBlip>
        <a:defRPr kumimoji="1" sz="2000">
          <a:solidFill>
            <a:schemeClr val="tx1"/>
          </a:solidFill>
          <a:latin typeface="Arial" pitchFamily="-112" charset="0"/>
          <a:ea typeface="Geneva" charset="-128"/>
          <a:cs typeface="Geneva" charset="0"/>
        </a:defRPr>
      </a:lvl5pPr>
      <a:lvl6pPr marL="2514600" indent="-228600" algn="l" rtl="0" fontAlgn="base">
        <a:spcBef>
          <a:spcPct val="20000"/>
        </a:spcBef>
        <a:spcAft>
          <a:spcPct val="0"/>
        </a:spcAft>
        <a:buBlip>
          <a:blip r:embed="rId7"/>
        </a:buBlip>
        <a:defRPr kumimoji="1" sz="2000">
          <a:solidFill>
            <a:schemeClr val="tx1"/>
          </a:solidFill>
          <a:latin typeface="+mn-lt"/>
          <a:ea typeface="+mn-ea"/>
        </a:defRPr>
      </a:lvl6pPr>
      <a:lvl7pPr marL="2971800" indent="-228600" algn="l" rtl="0" fontAlgn="base">
        <a:spcBef>
          <a:spcPct val="20000"/>
        </a:spcBef>
        <a:spcAft>
          <a:spcPct val="0"/>
        </a:spcAft>
        <a:buBlip>
          <a:blip r:embed="rId7"/>
        </a:buBlip>
        <a:defRPr kumimoji="1" sz="2000">
          <a:solidFill>
            <a:schemeClr val="tx1"/>
          </a:solidFill>
          <a:latin typeface="+mn-lt"/>
          <a:ea typeface="+mn-ea"/>
        </a:defRPr>
      </a:lvl7pPr>
      <a:lvl8pPr marL="3429000" indent="-228600" algn="l" rtl="0" fontAlgn="base">
        <a:spcBef>
          <a:spcPct val="20000"/>
        </a:spcBef>
        <a:spcAft>
          <a:spcPct val="0"/>
        </a:spcAft>
        <a:buBlip>
          <a:blip r:embed="rId7"/>
        </a:buBlip>
        <a:defRPr kumimoji="1" sz="2000">
          <a:solidFill>
            <a:schemeClr val="tx1"/>
          </a:solidFill>
          <a:latin typeface="+mn-lt"/>
          <a:ea typeface="+mn-ea"/>
        </a:defRPr>
      </a:lvl8pPr>
      <a:lvl9pPr marL="3886200" indent="-228600" algn="l" rtl="0" fontAlgn="base">
        <a:spcBef>
          <a:spcPct val="20000"/>
        </a:spcBef>
        <a:spcAft>
          <a:spcPct val="0"/>
        </a:spcAft>
        <a:buBlip>
          <a:blip r:embed="rId7"/>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4978" name="Group 2"/>
          <p:cNvGrpSpPr>
            <a:grpSpLocks/>
          </p:cNvGrpSpPr>
          <p:nvPr/>
        </p:nvGrpSpPr>
        <p:grpSpPr bwMode="auto">
          <a:xfrm>
            <a:off x="-254000" y="-50800"/>
            <a:ext cx="9518650" cy="7229475"/>
            <a:chOff x="-160" y="-32"/>
            <a:chExt cx="5996" cy="4554"/>
          </a:xfrm>
        </p:grpSpPr>
        <p:grpSp>
          <p:nvGrpSpPr>
            <p:cNvPr id="254984" name="Group 3"/>
            <p:cNvGrpSpPr>
              <a:grpSpLocks/>
            </p:cNvGrpSpPr>
            <p:nvPr userDrawn="1"/>
          </p:nvGrpSpPr>
          <p:grpSpPr bwMode="auto">
            <a:xfrm>
              <a:off x="-160" y="-32"/>
              <a:ext cx="5996" cy="4554"/>
              <a:chOff x="-160" y="-32"/>
              <a:chExt cx="5996" cy="4554"/>
            </a:xfrm>
          </p:grpSpPr>
          <p:sp>
            <p:nvSpPr>
              <p:cNvPr id="221206" name="Freeform 4"/>
              <p:cNvSpPr>
                <a:spLocks/>
              </p:cNvSpPr>
              <p:nvPr userDrawn="1"/>
            </p:nvSpPr>
            <p:spPr bwMode="hidden">
              <a:xfrm>
                <a:off x="3316" y="297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7" name="Freeform 5"/>
              <p:cNvSpPr>
                <a:spLocks/>
              </p:cNvSpPr>
              <p:nvPr userDrawn="1"/>
            </p:nvSpPr>
            <p:spPr bwMode="hidden">
              <a:xfrm>
                <a:off x="2202" y="256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8" name="Freeform 6"/>
              <p:cNvSpPr>
                <a:spLocks/>
              </p:cNvSpPr>
              <p:nvPr userDrawn="1"/>
            </p:nvSpPr>
            <p:spPr bwMode="hidden">
              <a:xfrm>
                <a:off x="2290" y="3030"/>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9" name="Freeform 7"/>
              <p:cNvSpPr>
                <a:spLocks/>
              </p:cNvSpPr>
              <p:nvPr userDrawn="1"/>
            </p:nvSpPr>
            <p:spPr bwMode="hidden">
              <a:xfrm>
                <a:off x="2611" y="354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0" name="Freeform 8"/>
              <p:cNvSpPr>
                <a:spLocks/>
              </p:cNvSpPr>
              <p:nvPr userDrawn="1"/>
            </p:nvSpPr>
            <p:spPr bwMode="hidden">
              <a:xfrm>
                <a:off x="3982" y="1813"/>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1" name="Freeform 9"/>
              <p:cNvSpPr>
                <a:spLocks/>
              </p:cNvSpPr>
              <p:nvPr userDrawn="1"/>
            </p:nvSpPr>
            <p:spPr bwMode="hidden">
              <a:xfrm>
                <a:off x="3091" y="2046"/>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2" name="Freeform 10"/>
              <p:cNvSpPr>
                <a:spLocks/>
              </p:cNvSpPr>
              <p:nvPr userDrawn="1"/>
            </p:nvSpPr>
            <p:spPr bwMode="hidden">
              <a:xfrm rot="3318475">
                <a:off x="2256" y="187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3" name="Freeform 11"/>
              <p:cNvSpPr>
                <a:spLocks/>
              </p:cNvSpPr>
              <p:nvPr userDrawn="1"/>
            </p:nvSpPr>
            <p:spPr bwMode="hidden">
              <a:xfrm rot="20976686" flipH="1">
                <a:off x="2958" y="336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4" name="Freeform 12"/>
              <p:cNvSpPr>
                <a:spLocks/>
              </p:cNvSpPr>
              <p:nvPr userDrawn="1"/>
            </p:nvSpPr>
            <p:spPr bwMode="hidden">
              <a:xfrm>
                <a:off x="1823" y="2983"/>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5" name="Freeform 13"/>
              <p:cNvSpPr>
                <a:spLocks/>
              </p:cNvSpPr>
              <p:nvPr userDrawn="1"/>
            </p:nvSpPr>
            <p:spPr bwMode="hidden">
              <a:xfrm rot="16244410" flipH="1">
                <a:off x="3617" y="373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6" name="Freeform 14"/>
              <p:cNvSpPr>
                <a:spLocks/>
              </p:cNvSpPr>
              <p:nvPr userDrawn="1"/>
            </p:nvSpPr>
            <p:spPr bwMode="hidden">
              <a:xfrm rot="6018034">
                <a:off x="1968" y="3558"/>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7" name="Freeform 15"/>
              <p:cNvSpPr>
                <a:spLocks/>
              </p:cNvSpPr>
              <p:nvPr userDrawn="1"/>
            </p:nvSpPr>
            <p:spPr bwMode="hidden">
              <a:xfrm rot="6284068">
                <a:off x="3402" y="304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8" name="Freeform 16"/>
              <p:cNvSpPr>
                <a:spLocks/>
              </p:cNvSpPr>
              <p:nvPr userDrawn="1"/>
            </p:nvSpPr>
            <p:spPr bwMode="hidden">
              <a:xfrm rot="19272242" flipV="1">
                <a:off x="3190" y="224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9" name="Freeform 17"/>
              <p:cNvSpPr>
                <a:spLocks/>
              </p:cNvSpPr>
              <p:nvPr userDrawn="1"/>
            </p:nvSpPr>
            <p:spPr bwMode="hidden">
              <a:xfrm rot="563450" flipH="1">
                <a:off x="1798" y="234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0" name="Freeform 18"/>
              <p:cNvSpPr>
                <a:spLocks/>
              </p:cNvSpPr>
              <p:nvPr userDrawn="1"/>
            </p:nvSpPr>
            <p:spPr bwMode="hidden">
              <a:xfrm>
                <a:off x="1229" y="271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1" name="Freeform 19"/>
              <p:cNvSpPr>
                <a:spLocks/>
              </p:cNvSpPr>
              <p:nvPr userDrawn="1"/>
            </p:nvSpPr>
            <p:spPr bwMode="hidden">
              <a:xfrm>
                <a:off x="115" y="2561"/>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2" name="Freeform 20"/>
              <p:cNvSpPr>
                <a:spLocks/>
              </p:cNvSpPr>
              <p:nvPr userDrawn="1"/>
            </p:nvSpPr>
            <p:spPr bwMode="hidden">
              <a:xfrm>
                <a:off x="155" y="2986"/>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3" name="Freeform 21"/>
              <p:cNvSpPr>
                <a:spLocks/>
              </p:cNvSpPr>
              <p:nvPr userDrawn="1"/>
            </p:nvSpPr>
            <p:spPr bwMode="hidden">
              <a:xfrm rot="-2130091">
                <a:off x="740" y="372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4" name="Freeform 22"/>
              <p:cNvSpPr>
                <a:spLocks/>
              </p:cNvSpPr>
              <p:nvPr userDrawn="1"/>
            </p:nvSpPr>
            <p:spPr bwMode="hidden">
              <a:xfrm>
                <a:off x="1823" y="193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5" name="Freeform 23"/>
              <p:cNvSpPr>
                <a:spLocks/>
              </p:cNvSpPr>
              <p:nvPr userDrawn="1"/>
            </p:nvSpPr>
            <p:spPr bwMode="hidden">
              <a:xfrm>
                <a:off x="1004" y="20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6" name="Freeform 24"/>
              <p:cNvSpPr>
                <a:spLocks/>
              </p:cNvSpPr>
              <p:nvPr userDrawn="1"/>
            </p:nvSpPr>
            <p:spPr bwMode="hidden">
              <a:xfrm rot="3318475">
                <a:off x="-71" y="198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7" name="Freeform 25"/>
              <p:cNvSpPr>
                <a:spLocks/>
              </p:cNvSpPr>
              <p:nvPr userDrawn="1"/>
            </p:nvSpPr>
            <p:spPr bwMode="hidden">
              <a:xfrm rot="20976686" flipH="1">
                <a:off x="871" y="335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8" name="Freeform 26"/>
              <p:cNvSpPr>
                <a:spLocks/>
              </p:cNvSpPr>
              <p:nvPr userDrawn="1"/>
            </p:nvSpPr>
            <p:spPr bwMode="hidden">
              <a:xfrm>
                <a:off x="-12" y="2939"/>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9" name="Freeform 27"/>
              <p:cNvSpPr>
                <a:spLocks/>
              </p:cNvSpPr>
              <p:nvPr userDrawn="1"/>
            </p:nvSpPr>
            <p:spPr bwMode="hidden">
              <a:xfrm rot="16244410" flipH="1">
                <a:off x="1518" y="3710"/>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0" name="Freeform 28"/>
              <p:cNvSpPr>
                <a:spLocks/>
              </p:cNvSpPr>
              <p:nvPr userDrawn="1"/>
            </p:nvSpPr>
            <p:spPr bwMode="hidden">
              <a:xfrm rot="5508134">
                <a:off x="-23" y="3503"/>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1" name="Freeform 29"/>
              <p:cNvSpPr>
                <a:spLocks/>
              </p:cNvSpPr>
              <p:nvPr userDrawn="1"/>
            </p:nvSpPr>
            <p:spPr bwMode="hidden">
              <a:xfrm rot="6284068">
                <a:off x="1171" y="288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2" name="Freeform 30"/>
              <p:cNvSpPr>
                <a:spLocks/>
              </p:cNvSpPr>
              <p:nvPr userDrawn="1"/>
            </p:nvSpPr>
            <p:spPr bwMode="hidden">
              <a:xfrm rot="19272242" flipV="1">
                <a:off x="947" y="202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3" name="Freeform 31"/>
              <p:cNvSpPr>
                <a:spLocks/>
              </p:cNvSpPr>
              <p:nvPr userDrawn="1"/>
            </p:nvSpPr>
            <p:spPr bwMode="hidden">
              <a:xfrm rot="563450" flipH="1">
                <a:off x="503" y="220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4" name="Freeform 32"/>
              <p:cNvSpPr>
                <a:spLocks/>
              </p:cNvSpPr>
              <p:nvPr userDrawn="1"/>
            </p:nvSpPr>
            <p:spPr bwMode="hidden">
              <a:xfrm>
                <a:off x="1212"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5" name="Freeform 33"/>
              <p:cNvSpPr>
                <a:spLocks/>
              </p:cNvSpPr>
              <p:nvPr userDrawn="1"/>
            </p:nvSpPr>
            <p:spPr bwMode="hidden">
              <a:xfrm>
                <a:off x="98"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6" name="Freeform 34"/>
              <p:cNvSpPr>
                <a:spLocks/>
              </p:cNvSpPr>
              <p:nvPr userDrawn="1"/>
            </p:nvSpPr>
            <p:spPr bwMode="hidden">
              <a:xfrm>
                <a:off x="-18"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7" name="Freeform 35"/>
              <p:cNvSpPr>
                <a:spLocks/>
              </p:cNvSpPr>
              <p:nvPr userDrawn="1"/>
            </p:nvSpPr>
            <p:spPr bwMode="hidden">
              <a:xfrm>
                <a:off x="723"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8" name="Freeform 36"/>
              <p:cNvSpPr>
                <a:spLocks/>
              </p:cNvSpPr>
              <p:nvPr userDrawn="1"/>
            </p:nvSpPr>
            <p:spPr bwMode="hidden">
              <a:xfrm>
                <a:off x="1806"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9" name="Freeform 37"/>
              <p:cNvSpPr>
                <a:spLocks/>
              </p:cNvSpPr>
              <p:nvPr userDrawn="1"/>
            </p:nvSpPr>
            <p:spPr bwMode="hidden">
              <a:xfrm>
                <a:off x="987"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0" name="Freeform 38"/>
              <p:cNvSpPr>
                <a:spLocks/>
              </p:cNvSpPr>
              <p:nvPr userDrawn="1"/>
            </p:nvSpPr>
            <p:spPr bwMode="hidden">
              <a:xfrm rot="3318475">
                <a:off x="188" y="-11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1" name="Freeform 39"/>
              <p:cNvSpPr>
                <a:spLocks/>
              </p:cNvSpPr>
              <p:nvPr userDrawn="1"/>
            </p:nvSpPr>
            <p:spPr bwMode="hidden">
              <a:xfrm rot="20976686" flipH="1">
                <a:off x="854"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2" name="Freeform 40"/>
              <p:cNvSpPr>
                <a:spLocks/>
              </p:cNvSpPr>
              <p:nvPr userDrawn="1"/>
            </p:nvSpPr>
            <p:spPr bwMode="hidden">
              <a:xfrm>
                <a:off x="187" y="93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3" name="Freeform 41"/>
              <p:cNvSpPr>
                <a:spLocks/>
              </p:cNvSpPr>
              <p:nvPr userDrawn="1"/>
            </p:nvSpPr>
            <p:spPr bwMode="hidden">
              <a:xfrm rot="16244410" flipH="1">
                <a:off x="1489"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4" name="Freeform 42"/>
              <p:cNvSpPr>
                <a:spLocks/>
              </p:cNvSpPr>
              <p:nvPr userDrawn="1"/>
            </p:nvSpPr>
            <p:spPr bwMode="hidden">
              <a:xfrm rot="2428453">
                <a:off x="-160"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5" name="Freeform 43"/>
              <p:cNvSpPr>
                <a:spLocks/>
              </p:cNvSpPr>
              <p:nvPr userDrawn="1"/>
            </p:nvSpPr>
            <p:spPr bwMode="hidden">
              <a:xfrm rot="6284068">
                <a:off x="1298"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6" name="Freeform 44"/>
              <p:cNvSpPr>
                <a:spLocks/>
              </p:cNvSpPr>
              <p:nvPr userDrawn="1"/>
            </p:nvSpPr>
            <p:spPr bwMode="hidden">
              <a:xfrm rot="19272242" flipV="1">
                <a:off x="930"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7" name="Freeform 45"/>
              <p:cNvSpPr>
                <a:spLocks/>
              </p:cNvSpPr>
              <p:nvPr userDrawn="1"/>
            </p:nvSpPr>
            <p:spPr bwMode="hidden">
              <a:xfrm rot="563450" flipH="1">
                <a:off x="-18"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8" name="Freeform 46"/>
              <p:cNvSpPr>
                <a:spLocks/>
              </p:cNvSpPr>
              <p:nvPr userDrawn="1"/>
            </p:nvSpPr>
            <p:spPr bwMode="hidden">
              <a:xfrm>
                <a:off x="3307"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9" name="Freeform 47"/>
              <p:cNvSpPr>
                <a:spLocks/>
              </p:cNvSpPr>
              <p:nvPr userDrawn="1"/>
            </p:nvSpPr>
            <p:spPr bwMode="hidden">
              <a:xfrm>
                <a:off x="2193"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0" name="Freeform 48"/>
              <p:cNvSpPr>
                <a:spLocks/>
              </p:cNvSpPr>
              <p:nvPr userDrawn="1"/>
            </p:nvSpPr>
            <p:spPr bwMode="hidden">
              <a:xfrm>
                <a:off x="2077"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1" name="Freeform 49"/>
              <p:cNvSpPr>
                <a:spLocks/>
              </p:cNvSpPr>
              <p:nvPr userDrawn="1"/>
            </p:nvSpPr>
            <p:spPr bwMode="hidden">
              <a:xfrm>
                <a:off x="2818"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2" name="Freeform 50"/>
              <p:cNvSpPr>
                <a:spLocks/>
              </p:cNvSpPr>
              <p:nvPr userDrawn="1"/>
            </p:nvSpPr>
            <p:spPr bwMode="hidden">
              <a:xfrm>
                <a:off x="3901"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3" name="Freeform 51"/>
              <p:cNvSpPr>
                <a:spLocks/>
              </p:cNvSpPr>
              <p:nvPr userDrawn="1"/>
            </p:nvSpPr>
            <p:spPr bwMode="hidden">
              <a:xfrm>
                <a:off x="3082"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4" name="Freeform 52"/>
              <p:cNvSpPr>
                <a:spLocks/>
              </p:cNvSpPr>
              <p:nvPr userDrawn="1"/>
            </p:nvSpPr>
            <p:spPr bwMode="hidden">
              <a:xfrm rot="3318475">
                <a:off x="2007" y="3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5" name="Freeform 53"/>
              <p:cNvSpPr>
                <a:spLocks/>
              </p:cNvSpPr>
              <p:nvPr userDrawn="1"/>
            </p:nvSpPr>
            <p:spPr bwMode="hidden">
              <a:xfrm rot="20976686" flipH="1">
                <a:off x="2949"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6" name="Freeform 54"/>
              <p:cNvSpPr>
                <a:spLocks/>
              </p:cNvSpPr>
              <p:nvPr userDrawn="1"/>
            </p:nvSpPr>
            <p:spPr bwMode="hidden">
              <a:xfrm>
                <a:off x="1910" y="105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7" name="Freeform 55"/>
              <p:cNvSpPr>
                <a:spLocks/>
              </p:cNvSpPr>
              <p:nvPr userDrawn="1"/>
            </p:nvSpPr>
            <p:spPr bwMode="hidden">
              <a:xfrm rot="16244410" flipH="1">
                <a:off x="3584"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8" name="Freeform 56"/>
              <p:cNvSpPr>
                <a:spLocks/>
              </p:cNvSpPr>
              <p:nvPr userDrawn="1"/>
            </p:nvSpPr>
            <p:spPr bwMode="hidden">
              <a:xfrm rot="2428453">
                <a:off x="1935"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9" name="Freeform 57"/>
              <p:cNvSpPr>
                <a:spLocks/>
              </p:cNvSpPr>
              <p:nvPr userDrawn="1"/>
            </p:nvSpPr>
            <p:spPr bwMode="hidden">
              <a:xfrm rot="6284068">
                <a:off x="3393"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0" name="Freeform 58"/>
              <p:cNvSpPr>
                <a:spLocks/>
              </p:cNvSpPr>
              <p:nvPr userDrawn="1"/>
            </p:nvSpPr>
            <p:spPr bwMode="hidden">
              <a:xfrm rot="19272242" flipV="1">
                <a:off x="3025"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1" name="Freeform 59"/>
              <p:cNvSpPr>
                <a:spLocks/>
              </p:cNvSpPr>
              <p:nvPr userDrawn="1"/>
            </p:nvSpPr>
            <p:spPr bwMode="hidden">
              <a:xfrm rot="563450" flipH="1">
                <a:off x="1849"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2" name="Freeform 60"/>
              <p:cNvSpPr>
                <a:spLocks/>
              </p:cNvSpPr>
              <p:nvPr userDrawn="1"/>
            </p:nvSpPr>
            <p:spPr bwMode="hidden">
              <a:xfrm flipH="1">
                <a:off x="5077" y="850"/>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3" name="Freeform 61"/>
              <p:cNvSpPr>
                <a:spLocks/>
              </p:cNvSpPr>
              <p:nvPr userDrawn="1"/>
            </p:nvSpPr>
            <p:spPr bwMode="hidden">
              <a:xfrm>
                <a:off x="4289" y="458"/>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4" name="Freeform 62"/>
              <p:cNvSpPr>
                <a:spLocks/>
              </p:cNvSpPr>
              <p:nvPr userDrawn="1"/>
            </p:nvSpPr>
            <p:spPr bwMode="hidden">
              <a:xfrm>
                <a:off x="4173" y="1111"/>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5" name="Freeform 63"/>
              <p:cNvSpPr>
                <a:spLocks/>
              </p:cNvSpPr>
              <p:nvPr userDrawn="1"/>
            </p:nvSpPr>
            <p:spPr bwMode="hidden">
              <a:xfrm>
                <a:off x="5094" y="1562"/>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6" name="Freeform 64"/>
              <p:cNvSpPr>
                <a:spLocks/>
              </p:cNvSpPr>
              <p:nvPr userDrawn="1"/>
            </p:nvSpPr>
            <p:spPr bwMode="hidden">
              <a:xfrm>
                <a:off x="4830" y="7"/>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7" name="Freeform 65"/>
              <p:cNvSpPr>
                <a:spLocks/>
              </p:cNvSpPr>
              <p:nvPr userDrawn="1"/>
            </p:nvSpPr>
            <p:spPr bwMode="hidden">
              <a:xfrm rot="3318475">
                <a:off x="4139" y="-6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8" name="Freeform 66"/>
              <p:cNvSpPr>
                <a:spLocks/>
              </p:cNvSpPr>
              <p:nvPr userDrawn="1"/>
            </p:nvSpPr>
            <p:spPr bwMode="hidden">
              <a:xfrm rot="20976686" flipH="1">
                <a:off x="5045" y="125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9" name="Freeform 67"/>
              <p:cNvSpPr>
                <a:spLocks/>
              </p:cNvSpPr>
              <p:nvPr userDrawn="1"/>
            </p:nvSpPr>
            <p:spPr bwMode="hidden">
              <a:xfrm>
                <a:off x="4330" y="932"/>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0" name="Freeform 68"/>
              <p:cNvSpPr>
                <a:spLocks/>
              </p:cNvSpPr>
              <p:nvPr userDrawn="1"/>
            </p:nvSpPr>
            <p:spPr bwMode="hidden">
              <a:xfrm rot="16244410" flipH="1">
                <a:off x="5174" y="319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1" name="Freeform 69"/>
              <p:cNvSpPr>
                <a:spLocks/>
              </p:cNvSpPr>
              <p:nvPr userDrawn="1"/>
            </p:nvSpPr>
            <p:spPr bwMode="hidden">
              <a:xfrm rot="2428453">
                <a:off x="4163" y="1592"/>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2" name="Freeform 70"/>
              <p:cNvSpPr>
                <a:spLocks/>
              </p:cNvSpPr>
              <p:nvPr userDrawn="1"/>
            </p:nvSpPr>
            <p:spPr bwMode="hidden">
              <a:xfrm rot="6284068">
                <a:off x="4901" y="7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3" name="Freeform 71"/>
              <p:cNvSpPr>
                <a:spLocks/>
              </p:cNvSpPr>
              <p:nvPr userDrawn="1"/>
            </p:nvSpPr>
            <p:spPr bwMode="hidden">
              <a:xfrm rot="21011466" flipV="1">
                <a:off x="5124" y="-8"/>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4" name="Freeform 72"/>
              <p:cNvSpPr>
                <a:spLocks/>
              </p:cNvSpPr>
              <p:nvPr userDrawn="1"/>
            </p:nvSpPr>
            <p:spPr bwMode="hidden">
              <a:xfrm rot="563450" flipH="1">
                <a:off x="3825" y="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5" name="Freeform 73"/>
              <p:cNvSpPr>
                <a:spLocks/>
              </p:cNvSpPr>
              <p:nvPr userDrawn="1"/>
            </p:nvSpPr>
            <p:spPr bwMode="hidden">
              <a:xfrm rot="6521641">
                <a:off x="5099" y="29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6" name="Freeform 74"/>
              <p:cNvSpPr>
                <a:spLocks/>
              </p:cNvSpPr>
              <p:nvPr userDrawn="1"/>
            </p:nvSpPr>
            <p:spPr bwMode="hidden">
              <a:xfrm>
                <a:off x="4289" y="2570"/>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7" name="Freeform 75"/>
              <p:cNvSpPr>
                <a:spLocks/>
              </p:cNvSpPr>
              <p:nvPr userDrawn="1"/>
            </p:nvSpPr>
            <p:spPr bwMode="hidden">
              <a:xfrm>
                <a:off x="4173" y="3223"/>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8" name="Freeform 76"/>
              <p:cNvSpPr>
                <a:spLocks/>
              </p:cNvSpPr>
              <p:nvPr userDrawn="1"/>
            </p:nvSpPr>
            <p:spPr bwMode="hidden">
              <a:xfrm rot="5844778">
                <a:off x="5046" y="35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9" name="Freeform 77"/>
              <p:cNvSpPr>
                <a:spLocks/>
              </p:cNvSpPr>
              <p:nvPr userDrawn="1"/>
            </p:nvSpPr>
            <p:spPr bwMode="hidden">
              <a:xfrm>
                <a:off x="4854" y="202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0" name="Freeform 78"/>
              <p:cNvSpPr>
                <a:spLocks/>
              </p:cNvSpPr>
              <p:nvPr userDrawn="1"/>
            </p:nvSpPr>
            <p:spPr bwMode="hidden">
              <a:xfrm rot="3318475">
                <a:off x="4103" y="199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1" name="Freeform 79"/>
              <p:cNvSpPr>
                <a:spLocks/>
              </p:cNvSpPr>
              <p:nvPr userDrawn="1"/>
            </p:nvSpPr>
            <p:spPr bwMode="hidden">
              <a:xfrm rot="20976686" flipH="1">
                <a:off x="4925" y="366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2" name="Freeform 80"/>
              <p:cNvSpPr>
                <a:spLocks/>
              </p:cNvSpPr>
              <p:nvPr userDrawn="1"/>
            </p:nvSpPr>
            <p:spPr bwMode="hidden">
              <a:xfrm>
                <a:off x="4006" y="3176"/>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3" name="Freeform 81"/>
              <p:cNvSpPr>
                <a:spLocks/>
              </p:cNvSpPr>
              <p:nvPr userDrawn="1"/>
            </p:nvSpPr>
            <p:spPr bwMode="hidden">
              <a:xfrm rot="6820033">
                <a:off x="4163" y="3620"/>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4" name="Freeform 82"/>
              <p:cNvSpPr>
                <a:spLocks/>
              </p:cNvSpPr>
              <p:nvPr userDrawn="1"/>
            </p:nvSpPr>
            <p:spPr bwMode="hidden">
              <a:xfrm rot="6284068">
                <a:off x="4589" y="25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5" name="Freeform 83"/>
              <p:cNvSpPr>
                <a:spLocks/>
              </p:cNvSpPr>
              <p:nvPr userDrawn="1"/>
            </p:nvSpPr>
            <p:spPr bwMode="hidden">
              <a:xfrm rot="15949041" flipV="1">
                <a:off x="5118" y="20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6" name="Freeform 84"/>
              <p:cNvSpPr>
                <a:spLocks/>
              </p:cNvSpPr>
              <p:nvPr userDrawn="1"/>
            </p:nvSpPr>
            <p:spPr bwMode="hidden">
              <a:xfrm rot="563450" flipH="1">
                <a:off x="3981" y="2402"/>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5" name="Group 85"/>
            <p:cNvGrpSpPr>
              <a:grpSpLocks/>
            </p:cNvGrpSpPr>
            <p:nvPr userDrawn="1"/>
          </p:nvGrpSpPr>
          <p:grpSpPr bwMode="auto">
            <a:xfrm>
              <a:off x="120" y="298"/>
              <a:ext cx="5509" cy="141"/>
              <a:chOff x="150" y="543"/>
              <a:chExt cx="5309" cy="200"/>
            </a:xfrm>
          </p:grpSpPr>
          <p:sp>
            <p:nvSpPr>
              <p:cNvPr id="221204" name="AutoShape 86"/>
              <p:cNvSpPr>
                <a:spLocks noChangeArrowheads="1"/>
              </p:cNvSpPr>
              <p:nvPr/>
            </p:nvSpPr>
            <p:spPr bwMode="ltGray">
              <a:xfrm>
                <a:off x="150" y="543"/>
                <a:ext cx="5309" cy="200"/>
              </a:xfrm>
              <a:prstGeom prst="roundRect">
                <a:avLst>
                  <a:gd name="adj" fmla="val 50000"/>
                </a:avLst>
              </a:prstGeom>
              <a:solidFill>
                <a:srgbClr val="808080">
                  <a:alpha val="50195"/>
                </a:srgbClr>
              </a:soli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5" name="Rectangle 87"/>
              <p:cNvSpPr>
                <a:spLocks noChangeArrowheads="1"/>
              </p:cNvSpPr>
              <p:nvPr/>
            </p:nvSpPr>
            <p:spPr bwMode="ltGray">
              <a:xfrm>
                <a:off x="175" y="600"/>
                <a:ext cx="5251" cy="50"/>
              </a:xfrm>
              <a:prstGeom prst="rect">
                <a:avLst/>
              </a:prstGeom>
              <a:solidFill>
                <a:srgbClr val="808080">
                  <a:alpha val="50195"/>
                </a:srgb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6" name="Group 88"/>
            <p:cNvGrpSpPr>
              <a:grpSpLocks/>
            </p:cNvGrpSpPr>
            <p:nvPr userDrawn="1"/>
          </p:nvGrpSpPr>
          <p:grpSpPr bwMode="auto">
            <a:xfrm>
              <a:off x="52" y="241"/>
              <a:ext cx="5509" cy="141"/>
              <a:chOff x="150" y="543"/>
              <a:chExt cx="5309" cy="200"/>
            </a:xfrm>
          </p:grpSpPr>
          <p:sp>
            <p:nvSpPr>
              <p:cNvPr id="221202" name="AutoShape 89"/>
              <p:cNvSpPr>
                <a:spLocks noChangeArrowheads="1"/>
              </p:cNvSpPr>
              <p:nvPr/>
            </p:nvSpPr>
            <p:spPr bwMode="auto">
              <a:xfrm>
                <a:off x="150" y="543"/>
                <a:ext cx="5309" cy="200"/>
              </a:xfrm>
              <a:prstGeom prst="roundRect">
                <a:avLst>
                  <a:gd name="adj" fmla="val 50000"/>
                </a:avLst>
              </a:prstGeom>
              <a:gradFill rotWithShape="0">
                <a:gsLst>
                  <a:gs pos="0">
                    <a:srgbClr val="525252"/>
                  </a:gs>
                  <a:gs pos="50000">
                    <a:srgbClr val="B2B2B2"/>
                  </a:gs>
                  <a:gs pos="100000">
                    <a:srgbClr val="525252"/>
                  </a:gs>
                </a:gsLst>
                <a:lin ang="5400000" scaled="1"/>
              </a:gra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3" name="Rectangle 90"/>
              <p:cNvSpPr>
                <a:spLocks noChangeArrowheads="1"/>
              </p:cNvSpPr>
              <p:nvPr/>
            </p:nvSpPr>
            <p:spPr bwMode="auto">
              <a:xfrm>
                <a:off x="175" y="600"/>
                <a:ext cx="5251" cy="50"/>
              </a:xfrm>
              <a:prstGeom prst="rect">
                <a:avLst/>
              </a:prstGeom>
              <a:gradFill rotWithShape="0">
                <a:gsLst>
                  <a:gs pos="0">
                    <a:srgbClr val="B2B2B2"/>
                  </a:gs>
                  <a:gs pos="50000">
                    <a:srgbClr val="EAEAEA"/>
                  </a:gs>
                  <a:gs pos="100000">
                    <a:srgbClr val="B2B2B2"/>
                  </a:gs>
                </a:gsLst>
                <a:lin ang="5400000" scaled="1"/>
              </a:gra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sp>
          <p:nvSpPr>
            <p:cNvPr id="221195" name="Freeform 91"/>
            <p:cNvSpPr>
              <a:spLocks/>
            </p:cNvSpPr>
            <p:nvPr userDrawn="1"/>
          </p:nvSpPr>
          <p:spPr bwMode="ltGray">
            <a:xfrm>
              <a:off x="97" y="300"/>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50195"/>
              </a:srgbClr>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nvGrpSpPr>
            <p:cNvPr id="254988" name="Group 92"/>
            <p:cNvGrpSpPr>
              <a:grpSpLocks/>
            </p:cNvGrpSpPr>
            <p:nvPr userDrawn="1"/>
          </p:nvGrpSpPr>
          <p:grpSpPr bwMode="auto">
            <a:xfrm>
              <a:off x="136" y="94"/>
              <a:ext cx="790" cy="737"/>
              <a:chOff x="138" y="104"/>
              <a:chExt cx="790" cy="737"/>
            </a:xfrm>
          </p:grpSpPr>
          <p:sp>
            <p:nvSpPr>
              <p:cNvPr id="221197" name="Freeform 93"/>
              <p:cNvSpPr>
                <a:spLocks/>
              </p:cNvSpPr>
              <p:nvPr/>
            </p:nvSpPr>
            <p:spPr bwMode="auto">
              <a:xfrm>
                <a:off x="138" y="115"/>
                <a:ext cx="790" cy="726"/>
              </a:xfrm>
              <a:custGeom>
                <a:avLst/>
                <a:gdLst>
                  <a:gd name="T0" fmla="*/ 5 w 866"/>
                  <a:gd name="T1" fmla="*/ 46 h 795"/>
                  <a:gd name="T2" fmla="*/ 71 w 866"/>
                  <a:gd name="T3" fmla="*/ 185 h 795"/>
                  <a:gd name="T4" fmla="*/ 97 w 866"/>
                  <a:gd name="T5" fmla="*/ 176 h 795"/>
                  <a:gd name="T6" fmla="*/ 162 w 866"/>
                  <a:gd name="T7" fmla="*/ 63 h 795"/>
                  <a:gd name="T8" fmla="*/ 181 w 866"/>
                  <a:gd name="T9" fmla="*/ 36 h 795"/>
                  <a:gd name="T10" fmla="*/ 47 w 866"/>
                  <a:gd name="T11" fmla="*/ 0 h 795"/>
                  <a:gd name="T12" fmla="*/ 5 w 866"/>
                  <a:gd name="T13" fmla="*/ 46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w="12700" cmpd="sng">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41054" name="Freeform 94"/>
              <p:cNvSpPr>
                <a:spLocks/>
              </p:cNvSpPr>
              <p:nvPr/>
            </p:nvSpPr>
            <p:spPr bwMode="auto">
              <a:xfrm>
                <a:off x="150" y="119"/>
                <a:ext cx="181" cy="533"/>
              </a:xfrm>
              <a:custGeom>
                <a:avLst/>
                <a:gdLst/>
                <a:ahLst/>
                <a:cxnLst>
                  <a:cxn ang="0">
                    <a:pos x="60" y="12"/>
                  </a:cxn>
                  <a:cxn ang="0">
                    <a:pos x="2" y="153"/>
                  </a:cxn>
                  <a:cxn ang="0">
                    <a:pos x="63" y="366"/>
                  </a:cxn>
                  <a:cxn ang="0">
                    <a:pos x="146" y="512"/>
                  </a:cxn>
                  <a:cxn ang="0">
                    <a:pos x="156" y="489"/>
                  </a:cxn>
                  <a:cxn ang="0">
                    <a:pos x="74" y="294"/>
                  </a:cxn>
                  <a:cxn ang="0">
                    <a:pos x="63" y="155"/>
                  </a:cxn>
                  <a:cxn ang="0">
                    <a:pos x="98" y="53"/>
                  </a:cxn>
                  <a:cxn ang="0">
                    <a:pos x="135" y="32"/>
                  </a:cxn>
                  <a:cxn ang="0">
                    <a:pos x="179" y="16"/>
                  </a:cxn>
                  <a:cxn ang="0">
                    <a:pos x="146" y="2"/>
                  </a:cxn>
                  <a:cxn ang="0">
                    <a:pos x="93" y="2"/>
                  </a:cxn>
                  <a:cxn ang="0">
                    <a:pos x="60" y="12"/>
                  </a:cxn>
                </a:cxnLst>
                <a:rect l="0" t="0" r="r" b="b"/>
                <a:pathLst>
                  <a:path w="181" h="533">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rotWithShape="0">
                <a:gsLst>
                  <a:gs pos="0">
                    <a:schemeClr val="accent1">
                      <a:gamma/>
                      <a:shade val="75686"/>
                      <a:invGamma/>
                    </a:schemeClr>
                  </a:gs>
                  <a:gs pos="100000">
                    <a:schemeClr val="accent1"/>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5" name="Freeform 95"/>
              <p:cNvSpPr>
                <a:spLocks/>
              </p:cNvSpPr>
              <p:nvPr/>
            </p:nvSpPr>
            <p:spPr bwMode="auto">
              <a:xfrm>
                <a:off x="190" y="104"/>
                <a:ext cx="666" cy="195"/>
              </a:xfrm>
              <a:custGeom>
                <a:avLst/>
                <a:gdLst/>
                <a:ahLst/>
                <a:cxnLst>
                  <a:cxn ang="0">
                    <a:pos x="10" y="32"/>
                  </a:cxn>
                  <a:cxn ang="0">
                    <a:pos x="72" y="3"/>
                  </a:cxn>
                  <a:cxn ang="0">
                    <a:pos x="214" y="16"/>
                  </a:cxn>
                  <a:cxn ang="0">
                    <a:pos x="440" y="74"/>
                  </a:cxn>
                  <a:cxn ang="0">
                    <a:pos x="604" y="140"/>
                  </a:cxn>
                  <a:cxn ang="0">
                    <a:pos x="653" y="182"/>
                  </a:cxn>
                  <a:cxn ang="0">
                    <a:pos x="638" y="186"/>
                  </a:cxn>
                  <a:cxn ang="0">
                    <a:pos x="483" y="129"/>
                  </a:cxn>
                  <a:cxn ang="0">
                    <a:pos x="244" y="64"/>
                  </a:cxn>
                  <a:cxn ang="0">
                    <a:pos x="107" y="51"/>
                  </a:cxn>
                  <a:cxn ang="0">
                    <a:pos x="55" y="74"/>
                  </a:cxn>
                  <a:cxn ang="0">
                    <a:pos x="10" y="50"/>
                  </a:cxn>
                  <a:cxn ang="0">
                    <a:pos x="10" y="32"/>
                  </a:cxn>
                </a:cxnLst>
                <a:rect l="0" t="0" r="r" b="b"/>
                <a:pathLst>
                  <a:path w="666" h="195">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rotWithShape="0">
                <a:gsLst>
                  <a:gs pos="0">
                    <a:schemeClr val="accent1">
                      <a:gamma/>
                      <a:shade val="75686"/>
                      <a:invGamma/>
                    </a:schemeClr>
                  </a:gs>
                  <a:gs pos="100000">
                    <a:schemeClr val="accent1"/>
                  </a:gs>
                </a:gsLst>
                <a:lin ang="54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6" name="Freeform 96"/>
              <p:cNvSpPr>
                <a:spLocks/>
              </p:cNvSpPr>
              <p:nvPr/>
            </p:nvSpPr>
            <p:spPr bwMode="auto">
              <a:xfrm>
                <a:off x="369" y="300"/>
                <a:ext cx="430" cy="417"/>
              </a:xfrm>
              <a:custGeom>
                <a:avLst/>
                <a:gdLst/>
                <a:ahLst/>
                <a:cxnLst>
                  <a:cxn ang="0">
                    <a:pos x="54" y="275"/>
                  </a:cxn>
                  <a:cxn ang="0">
                    <a:pos x="388" y="33"/>
                  </a:cxn>
                  <a:cxn ang="0">
                    <a:pos x="1323" y="74"/>
                  </a:cxn>
                  <a:cxn ang="0">
                    <a:pos x="1448" y="149"/>
                  </a:cxn>
                  <a:cxn ang="0">
                    <a:pos x="730" y="108"/>
                  </a:cxn>
                  <a:cxn ang="0">
                    <a:pos x="305" y="216"/>
                  </a:cxn>
                  <a:cxn ang="0">
                    <a:pos x="146" y="525"/>
                  </a:cxn>
                  <a:cxn ang="0">
                    <a:pos x="246" y="1126"/>
                  </a:cxn>
                  <a:cxn ang="0">
                    <a:pos x="338" y="1435"/>
                  </a:cxn>
                  <a:cxn ang="0">
                    <a:pos x="280" y="1435"/>
                  </a:cxn>
                  <a:cxn ang="0">
                    <a:pos x="121" y="1034"/>
                  </a:cxn>
                  <a:cxn ang="0">
                    <a:pos x="38" y="617"/>
                  </a:cxn>
                  <a:cxn ang="0">
                    <a:pos x="54" y="275"/>
                  </a:cxn>
                </a:cxnLst>
                <a:rect l="0" t="0" r="r" b="b"/>
                <a:pathLst>
                  <a:path w="1547" h="1502">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rotWithShape="0">
                <a:gsLst>
                  <a:gs pos="0">
                    <a:schemeClr val="accent1"/>
                  </a:gs>
                  <a:gs pos="50000">
                    <a:schemeClr val="accent1">
                      <a:gamma/>
                      <a:tint val="15294"/>
                      <a:invGamma/>
                    </a:schemeClr>
                  </a:gs>
                  <a:gs pos="100000">
                    <a:schemeClr val="accent1"/>
                  </a:gs>
                </a:gsLst>
                <a:lin ang="189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7" name="Freeform 97"/>
              <p:cNvSpPr>
                <a:spLocks/>
              </p:cNvSpPr>
              <p:nvPr/>
            </p:nvSpPr>
            <p:spPr bwMode="auto">
              <a:xfrm>
                <a:off x="309" y="249"/>
                <a:ext cx="256" cy="254"/>
              </a:xfrm>
              <a:custGeom>
                <a:avLst/>
                <a:gdLst/>
                <a:ahLst/>
                <a:cxnLst>
                  <a:cxn ang="0">
                    <a:pos x="14" y="164"/>
                  </a:cxn>
                  <a:cxn ang="0">
                    <a:pos x="216" y="33"/>
                  </a:cxn>
                  <a:cxn ang="0">
                    <a:pos x="871" y="217"/>
                  </a:cxn>
                  <a:cxn ang="0">
                    <a:pos x="613" y="258"/>
                  </a:cxn>
                  <a:cxn ang="0">
                    <a:pos x="396" y="400"/>
                  </a:cxn>
                  <a:cxn ang="0">
                    <a:pos x="287" y="576"/>
                  </a:cxn>
                  <a:cxn ang="0">
                    <a:pos x="262" y="843"/>
                  </a:cxn>
                  <a:cxn ang="0">
                    <a:pos x="14" y="164"/>
                  </a:cxn>
                </a:cxnLst>
                <a:rect l="0" t="0" r="r" b="b"/>
                <a:pathLst>
                  <a:path w="921" h="912">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rotWithShape="0">
                <a:gsLst>
                  <a:gs pos="0">
                    <a:schemeClr val="accent1"/>
                  </a:gs>
                  <a:gs pos="100000">
                    <a:schemeClr val="accent1">
                      <a:gamma/>
                      <a:tint val="12157"/>
                      <a:invGamma/>
                    </a:schemeClr>
                  </a:gs>
                </a:gsLst>
                <a:lin ang="27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grpSp>
      </p:grpSp>
      <p:sp>
        <p:nvSpPr>
          <p:cNvPr id="254979" name="Rectangle 98"/>
          <p:cNvSpPr>
            <a:spLocks noGrp="1" noChangeArrowheads="1"/>
          </p:cNvSpPr>
          <p:nvPr>
            <p:ph type="title"/>
          </p:nvPr>
        </p:nvSpPr>
        <p:spPr bwMode="auto">
          <a:xfrm>
            <a:off x="838200" y="6096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4980" name="Rectangle 9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0" name="Rectangle 10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1" name="Rectangle 10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2" name="Rectangle 10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C126C5FA-C0A1-9144-86E8-C214E786485C}" type="slidenum">
              <a:rPr lang="en-US">
                <a:solidFill>
                  <a:srgbClr val="333333"/>
                </a:solidFill>
                <a:latin typeface="Times New Roman" charset="0"/>
                <a:ea typeface="ＭＳ Ｐゴシック" charset="-128"/>
                <a:cs typeface="ＭＳ Ｐゴシック" charset="-128"/>
              </a:rPr>
              <a:pPr defTabSz="914400" fontAlgn="base">
                <a:spcBef>
                  <a:spcPct val="0"/>
                </a:spcBef>
                <a:spcAft>
                  <a:spcPct val="0"/>
                </a:spcAft>
                <a:defRPr/>
              </a:pPr>
              <a:t>‹#›</a:t>
            </a:fld>
            <a:endParaRPr lang="en-US">
              <a:solidFill>
                <a:srgbClr val="333333"/>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5642422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Lst>
  <p:transition/>
  <p:txStyles>
    <p:titleStyle>
      <a:lvl1pPr algn="l" rtl="0" eaLnBrk="0" fontAlgn="base" hangingPunct="0">
        <a:spcBef>
          <a:spcPct val="0"/>
        </a:spcBef>
        <a:spcAft>
          <a:spcPct val="0"/>
        </a:spcAft>
        <a:defRPr sz="4400">
          <a:solidFill>
            <a:schemeClr val="folHlink"/>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folHlink"/>
          </a:solidFill>
          <a:latin typeface="Arial Narrow" pitchFamily="-111" charset="0"/>
        </a:defRPr>
      </a:lvl6pPr>
      <a:lvl7pPr marL="914400" algn="l" rtl="0" fontAlgn="base">
        <a:spcBef>
          <a:spcPct val="0"/>
        </a:spcBef>
        <a:spcAft>
          <a:spcPct val="0"/>
        </a:spcAft>
        <a:defRPr sz="4400">
          <a:solidFill>
            <a:schemeClr val="folHlink"/>
          </a:solidFill>
          <a:latin typeface="Arial Narrow" pitchFamily="-111" charset="0"/>
        </a:defRPr>
      </a:lvl7pPr>
      <a:lvl8pPr marL="1371600" algn="l" rtl="0" fontAlgn="base">
        <a:spcBef>
          <a:spcPct val="0"/>
        </a:spcBef>
        <a:spcAft>
          <a:spcPct val="0"/>
        </a:spcAft>
        <a:defRPr sz="4400">
          <a:solidFill>
            <a:schemeClr val="folHlink"/>
          </a:solidFill>
          <a:latin typeface="Arial Narrow" pitchFamily="-111" charset="0"/>
        </a:defRPr>
      </a:lvl8pPr>
      <a:lvl9pPr marL="1828800" algn="l" rtl="0" fontAlgn="base">
        <a:spcBef>
          <a:spcPct val="0"/>
        </a:spcBef>
        <a:spcAft>
          <a:spcPct val="0"/>
        </a:spcAft>
        <a:defRPr sz="4400">
          <a:solidFill>
            <a:schemeClr val="folHlink"/>
          </a:solidFill>
          <a:latin typeface="Arial Narrow"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634600667"/>
      </p:ext>
    </p:extLst>
  </p:cSld>
  <p:clrMap bg1="dk2" tx1="lt1" bg2="dk1"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4DD2FC20-CF91-5E40-8705-48BB45F11C6E}"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28749223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1281747190"/>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6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6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6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60.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6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xml"/><Relationship Id="rId1" Type="http://schemas.openxmlformats.org/officeDocument/2006/relationships/slideLayout" Target="../slideLayouts/slideLayout58.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4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04.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05.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9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9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72.xml"/><Relationship Id="rId6" Type="http://schemas.openxmlformats.org/officeDocument/2006/relationships/image" Target="../media/image15.jpeg"/><Relationship Id="rId5" Type="http://schemas.openxmlformats.org/officeDocument/2006/relationships/hyperlink" Target="http://www.dts.edu/" TargetMode="Externa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9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06.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9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audio" Target="file:///C:\Program%20Files\Microsoft%20Office\Clipart\corpmm\themesnd\j0074312.mid" TargetMode="External"/><Relationship Id="rId1" Type="http://schemas.microsoft.com/office/2007/relationships/media" Target="file:///C:\Program%20Files\Microsoft%20Office\Clipart\corpmm\themesnd\j0074312.mid" TargetMode="External"/><Relationship Id="rId5" Type="http://schemas.openxmlformats.org/officeDocument/2006/relationships/image" Target="../media/image43.png"/><Relationship Id="rId4" Type="http://schemas.openxmlformats.org/officeDocument/2006/relationships/image" Target="../media/image4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4.xml"/><Relationship Id="rId1" Type="http://schemas.openxmlformats.org/officeDocument/2006/relationships/slideLayout" Target="../slideLayouts/slideLayout58.xml"/><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813" y="0"/>
            <a:ext cx="9144000" cy="5486400"/>
          </a:xfrm>
          <a:prstGeom prst="rect">
            <a:avLst/>
          </a:prstGeom>
        </p:spPr>
      </p:pic>
      <p:sp>
        <p:nvSpPr>
          <p:cNvPr id="8" name="Rectangle 2"/>
          <p:cNvSpPr txBox="1">
            <a:spLocks noChangeArrowheads="1"/>
          </p:cNvSpPr>
          <p:nvPr/>
        </p:nvSpPr>
        <p:spPr bwMode="auto">
          <a:xfrm>
            <a:off x="0" y="5401732"/>
            <a:ext cx="9144000" cy="77575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i="1" dirty="0"/>
              <a:t>Soteriology: God’s Rescue Program</a:t>
            </a:r>
            <a:r>
              <a:rPr lang="en-SG" sz="3200" i="1" dirty="0"/>
              <a:t> </a:t>
            </a:r>
            <a:endParaRPr lang="en-US" sz="32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23813" y="-1"/>
            <a:ext cx="4477280" cy="5249333"/>
          </a:xfrm>
          <a:effectLst>
            <a:outerShdw blurRad="63500" dist="35921" dir="2700000" algn="ctr" rotWithShape="0">
              <a:schemeClr val="tx2">
                <a:alpha val="74998"/>
              </a:schemeClr>
            </a:outerShdw>
          </a:effectLst>
        </p:spPr>
        <p:txBody>
          <a:bodyPr anchor="t"/>
          <a:lstStyle/>
          <a:p>
            <a:pPr>
              <a:defRPr/>
            </a:pPr>
            <a:r>
              <a:rPr lang="en-US" sz="6600" b="1" dirty="0">
                <a:effectLst>
                  <a:glow rad="127000">
                    <a:schemeClr val="tx1"/>
                  </a:glow>
                </a:effectLst>
                <a:latin typeface="Arial" charset="0"/>
                <a:ea typeface="ＭＳ Ｐゴシック" charset="0"/>
                <a:cs typeface="ＭＳ Ｐゴシック" charset="0"/>
              </a:rPr>
              <a:t>The Christian &amp; the Mosaic Law</a:t>
            </a:r>
          </a:p>
        </p:txBody>
      </p:sp>
      <p:sp>
        <p:nvSpPr>
          <p:cNvPr id="2" name="Rectangle 1">
            <a:extLst>
              <a:ext uri="{FF2B5EF4-FFF2-40B4-BE49-F238E27FC236}">
                <a16:creationId xmlns:a16="http://schemas.microsoft.com/office/drawing/2014/main" id="{90DB35B5-F8C5-040B-1C62-E88CD90BB891}"/>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p:txBody>
          <a:bodyPr/>
          <a:lstStyle/>
          <a:p>
            <a:pPr eaLnBrk="1" hangingPunct="1"/>
            <a:r>
              <a:rPr lang="en-US">
                <a:solidFill>
                  <a:schemeClr val="bg1"/>
                </a:solidFill>
              </a:rPr>
              <a:t>Romans 7</a:t>
            </a:r>
            <a:endParaRPr lang="en-US"/>
          </a:p>
        </p:txBody>
      </p:sp>
      <p:sp>
        <p:nvSpPr>
          <p:cNvPr id="796675" name="Rectangle 3"/>
          <p:cNvSpPr>
            <a:spLocks noGrp="1" noChangeArrowheads="1"/>
          </p:cNvSpPr>
          <p:nvPr>
            <p:ph type="subTitle" idx="1"/>
          </p:nvPr>
        </p:nvSpPr>
        <p:spPr/>
        <p:txBody>
          <a:bodyPr/>
          <a:lstStyle/>
          <a:p>
            <a:pPr eaLnBrk="1" hangingPunct="1"/>
            <a:r>
              <a:rPr lang="en-US" b="1" i="1">
                <a:solidFill>
                  <a:srgbClr val="FFFFFF"/>
                </a:solidFill>
              </a:rPr>
              <a:t>Believers are free from the Law</a:t>
            </a:r>
          </a:p>
        </p:txBody>
      </p:sp>
    </p:spTree>
    <p:extLst>
      <p:ext uri="{BB962C8B-B14F-4D97-AF65-F5344CB8AC3E}">
        <p14:creationId xmlns:p14="http://schemas.microsoft.com/office/powerpoint/2010/main" val="35056954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0"/>
            <a:ext cx="9144000" cy="1524000"/>
          </a:xfrm>
          <a:effectLst>
            <a:outerShdw blurRad="63500" dist="35921" dir="2700000" algn="ctr" rotWithShape="0">
              <a:srgbClr val="000000">
                <a:alpha val="74998"/>
              </a:srgbClr>
            </a:outerShdw>
          </a:effectLst>
        </p:spPr>
        <p:txBody>
          <a:bodyPr/>
          <a:lstStyle/>
          <a:p>
            <a:pPr eaLnBrk="1" hangingPunct="1">
              <a:defRPr/>
            </a:pPr>
            <a:r>
              <a:rPr lang="en-US">
                <a:ea typeface="ＭＳ Ｐゴシック" charset="-128"/>
                <a:cs typeface="ＭＳ Ｐゴシック" charset="-128"/>
              </a:rPr>
              <a:t>Righteousness Imparted in Sanctification (Rom. 6–8)</a:t>
            </a:r>
          </a:p>
        </p:txBody>
      </p:sp>
      <p:sp>
        <p:nvSpPr>
          <p:cNvPr id="465923" name="Text Box 3"/>
          <p:cNvSpPr txBox="1">
            <a:spLocks noChangeArrowheads="1"/>
          </p:cNvSpPr>
          <p:nvPr/>
        </p:nvSpPr>
        <p:spPr bwMode="auto">
          <a:xfrm>
            <a:off x="0" y="1524000"/>
            <a:ext cx="9144000" cy="584776"/>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defTabSz="914400" fontAlgn="base">
              <a:spcBef>
                <a:spcPct val="50000"/>
              </a:spcBef>
              <a:spcAft>
                <a:spcPct val="0"/>
              </a:spcAft>
              <a:defRPr/>
            </a:pPr>
            <a:r>
              <a:rPr lang="en-US" sz="3200" i="1" dirty="0">
                <a:solidFill>
                  <a:srgbClr val="FFFFFF"/>
                </a:solidFill>
                <a:latin typeface="Arial" pitchFamily="-112" charset="0"/>
                <a:ea typeface="ＭＳ Ｐゴシック" charset="-128"/>
                <a:cs typeface="ＭＳ Ｐゴシック" charset="-128"/>
              </a:rPr>
              <a:t>How does the blood of Christ apply to us?</a:t>
            </a:r>
          </a:p>
        </p:txBody>
      </p:sp>
      <p:grpSp>
        <p:nvGrpSpPr>
          <p:cNvPr id="2" name="Group 4"/>
          <p:cNvGrpSpPr>
            <a:grpSpLocks/>
          </p:cNvGrpSpPr>
          <p:nvPr/>
        </p:nvGrpSpPr>
        <p:grpSpPr bwMode="auto">
          <a:xfrm>
            <a:off x="0" y="2286000"/>
            <a:ext cx="3048000" cy="3276600"/>
            <a:chOff x="0" y="1440"/>
            <a:chExt cx="1920" cy="2064"/>
          </a:xfrm>
        </p:grpSpPr>
        <p:sp>
          <p:nvSpPr>
            <p:cNvPr id="797706" name="Oval 5"/>
            <p:cNvSpPr>
              <a:spLocks noChangeArrowheads="1"/>
            </p:cNvSpPr>
            <p:nvPr/>
          </p:nvSpPr>
          <p:spPr bwMode="auto">
            <a:xfrm>
              <a:off x="0" y="1440"/>
              <a:ext cx="1920" cy="2064"/>
            </a:xfrm>
            <a:prstGeom prst="ellipse">
              <a:avLst/>
            </a:prstGeom>
            <a:gradFill rotWithShape="0">
              <a:gsLst>
                <a:gs pos="0">
                  <a:srgbClr val="8C1C73"/>
                </a:gs>
                <a:gs pos="100000">
                  <a:srgbClr val="410D35"/>
                </a:gs>
              </a:gsLst>
              <a:path path="shape">
                <a:fillToRect l="50000" t="50000" r="50000" b="50000"/>
              </a:path>
            </a:gradFill>
            <a:ln w="9525">
              <a:solidFill>
                <a:schemeClr val="tx1"/>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465926" name="Text Box 6"/>
            <p:cNvSpPr txBox="1">
              <a:spLocks noChangeArrowheads="1"/>
            </p:cNvSpPr>
            <p:nvPr/>
          </p:nvSpPr>
          <p:spPr bwMode="auto">
            <a:xfrm>
              <a:off x="0"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50000"/>
                </a:spcBef>
                <a:spcAft>
                  <a:spcPct val="0"/>
                </a:spcAft>
                <a:defRPr/>
              </a:pPr>
              <a:r>
                <a:rPr lang="en-US" sz="2800" i="1">
                  <a:solidFill>
                    <a:srgbClr val="FFFFFF"/>
                  </a:solidFill>
                  <a:latin typeface="Arial" charset="0"/>
                </a:rPr>
                <a:t>Chapter 6</a:t>
              </a:r>
              <a:br>
                <a:rPr lang="en-US" sz="2800" i="1">
                  <a:solidFill>
                    <a:srgbClr val="FFFFFF"/>
                  </a:solidFill>
                  <a:latin typeface="Arial" charset="0"/>
                </a:rPr>
              </a:br>
              <a:r>
                <a:rPr lang="en-US" sz="2800" i="1">
                  <a:solidFill>
                    <a:srgbClr val="FFFFFF"/>
                  </a:solidFill>
                  <a:latin typeface="Arial" charset="0"/>
                </a:rPr>
                <a:t>New Basis</a:t>
              </a:r>
              <a:br>
                <a:rPr lang="en-US" sz="2800" i="1">
                  <a:solidFill>
                    <a:srgbClr val="FFFFFF"/>
                  </a:solidFill>
                  <a:latin typeface="Arial" charset="0"/>
                </a:rPr>
              </a:br>
              <a:r>
                <a:rPr lang="en-US" sz="2800" i="1">
                  <a:solidFill>
                    <a:srgbClr val="FFFFFF"/>
                  </a:solidFill>
                  <a:latin typeface="Arial" charset="0"/>
                </a:rPr>
                <a:t>––</a:t>
              </a:r>
              <a:br>
                <a:rPr lang="en-US" sz="2800" i="1">
                  <a:solidFill>
                    <a:srgbClr val="FFFFFF"/>
                  </a:solidFill>
                  <a:latin typeface="Arial" charset="0"/>
                </a:rPr>
              </a:br>
              <a:r>
                <a:rPr lang="en-US" sz="2800" i="1">
                  <a:solidFill>
                    <a:srgbClr val="FFFFFF"/>
                  </a:solidFill>
                  <a:latin typeface="Arial" charset="0"/>
                </a:rPr>
                <a:t>Identification</a:t>
              </a:r>
            </a:p>
          </p:txBody>
        </p:sp>
      </p:grpSp>
      <p:grpSp>
        <p:nvGrpSpPr>
          <p:cNvPr id="3" name="Group 7"/>
          <p:cNvGrpSpPr>
            <a:grpSpLocks/>
          </p:cNvGrpSpPr>
          <p:nvPr/>
        </p:nvGrpSpPr>
        <p:grpSpPr bwMode="auto">
          <a:xfrm>
            <a:off x="3048000" y="2286000"/>
            <a:ext cx="3048000" cy="3276600"/>
            <a:chOff x="1920" y="1440"/>
            <a:chExt cx="1920" cy="2064"/>
          </a:xfrm>
        </p:grpSpPr>
        <p:sp>
          <p:nvSpPr>
            <p:cNvPr id="797704" name="Oval 8"/>
            <p:cNvSpPr>
              <a:spLocks noChangeArrowheads="1"/>
            </p:cNvSpPr>
            <p:nvPr/>
          </p:nvSpPr>
          <p:spPr bwMode="auto">
            <a:xfrm>
              <a:off x="1920" y="1440"/>
              <a:ext cx="1920" cy="2064"/>
            </a:xfrm>
            <a:prstGeom prst="ellipse">
              <a:avLst/>
            </a:prstGeom>
            <a:gradFill rotWithShape="0">
              <a:gsLst>
                <a:gs pos="0">
                  <a:srgbClr val="007A01"/>
                </a:gs>
                <a:gs pos="100000">
                  <a:srgbClr val="003800"/>
                </a:gs>
              </a:gsLst>
              <a:path path="shape">
                <a:fillToRect l="50000" t="50000" r="50000" b="50000"/>
              </a:path>
            </a:gradFill>
            <a:ln w="9525">
              <a:solidFill>
                <a:schemeClr val="tx1"/>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465929" name="Text Box 9"/>
            <p:cNvSpPr txBox="1">
              <a:spLocks noChangeArrowheads="1"/>
            </p:cNvSpPr>
            <p:nvPr/>
          </p:nvSpPr>
          <p:spPr bwMode="auto">
            <a:xfrm>
              <a:off x="1944"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50000"/>
                </a:spcBef>
                <a:spcAft>
                  <a:spcPct val="0"/>
                </a:spcAft>
                <a:defRPr/>
              </a:pPr>
              <a:r>
                <a:rPr lang="en-US" sz="2800" i="1">
                  <a:solidFill>
                    <a:srgbClr val="FFFFFF"/>
                  </a:solidFill>
                  <a:latin typeface="Arial" charset="0"/>
                </a:rPr>
                <a:t>Chapter 7</a:t>
              </a:r>
              <a:br>
                <a:rPr lang="en-US" sz="2800" i="1">
                  <a:solidFill>
                    <a:srgbClr val="FFFFFF"/>
                  </a:solidFill>
                  <a:latin typeface="Arial" charset="0"/>
                </a:rPr>
              </a:br>
              <a:r>
                <a:rPr lang="en-US" sz="2800" i="1">
                  <a:solidFill>
                    <a:srgbClr val="FFFFFF"/>
                  </a:solidFill>
                  <a:latin typeface="Arial" charset="0"/>
                </a:rPr>
                <a:t>New Relationship</a:t>
              </a:r>
              <a:br>
                <a:rPr lang="en-US" sz="2800" i="1">
                  <a:solidFill>
                    <a:srgbClr val="FFFFFF"/>
                  </a:solidFill>
                  <a:latin typeface="Arial" charset="0"/>
                </a:rPr>
              </a:br>
              <a:r>
                <a:rPr lang="en-US" sz="2800" i="1">
                  <a:solidFill>
                    <a:srgbClr val="FFFFFF"/>
                  </a:solidFill>
                  <a:latin typeface="Arial" charset="0"/>
                </a:rPr>
                <a:t>––</a:t>
              </a:r>
              <a:br>
                <a:rPr lang="en-US" sz="2800" i="1">
                  <a:solidFill>
                    <a:srgbClr val="FFFFFF"/>
                  </a:solidFill>
                  <a:latin typeface="Arial" charset="0"/>
                </a:rPr>
              </a:br>
              <a:r>
                <a:rPr lang="en-US" sz="2800" i="1">
                  <a:solidFill>
                    <a:srgbClr val="FFFFFF"/>
                  </a:solidFill>
                  <a:latin typeface="Arial" charset="0"/>
                </a:rPr>
                <a:t>Freedom</a:t>
              </a:r>
            </a:p>
          </p:txBody>
        </p:sp>
      </p:grpSp>
      <p:sp>
        <p:nvSpPr>
          <p:cNvPr id="11" name="TextBox 10"/>
          <p:cNvSpPr txBox="1"/>
          <p:nvPr/>
        </p:nvSpPr>
        <p:spPr>
          <a:xfrm>
            <a:off x="6172200" y="2362200"/>
            <a:ext cx="2971800" cy="4154488"/>
          </a:xfrm>
          <a:prstGeom prst="rect">
            <a:avLst/>
          </a:prstGeom>
          <a:noFill/>
        </p:spPr>
        <p:txBody>
          <a:bodyPr>
            <a:prstTxWarp prst="textNoShape">
              <a:avLst/>
            </a:prstTxWarp>
            <a:spAutoFit/>
          </a:bodyPr>
          <a:lstStyle/>
          <a:p>
            <a:pPr algn="ctr" defTabSz="914400" fontAlgn="base">
              <a:spcBef>
                <a:spcPct val="0"/>
              </a:spcBef>
              <a:spcAft>
                <a:spcPct val="0"/>
              </a:spcAft>
              <a:defRPr/>
            </a:pPr>
            <a:r>
              <a:rPr lang="en-US" altLang="ja-JP" sz="2400" b="1" dirty="0">
                <a:solidFill>
                  <a:srgbClr val="FFFFFF"/>
                </a:solidFill>
                <a:effectLst>
                  <a:outerShdw blurRad="38100" dist="38100" dir="2700000" algn="tl">
                    <a:srgbClr val="000000"/>
                  </a:outerShdw>
                </a:effectLst>
                <a:latin typeface="Arial" charset="0"/>
                <a:ea typeface="Arial" charset="0"/>
                <a:cs typeface="Arial" charset="0"/>
              </a:rPr>
              <a:t>"As a wife is no longer married to her husband when he dies, so a Christian is no longer under the Law" </a:t>
            </a:r>
            <a:br>
              <a:rPr lang="en-US" altLang="ja-JP" sz="2400" b="1" dirty="0">
                <a:solidFill>
                  <a:srgbClr val="FFFFFF"/>
                </a:solidFill>
                <a:effectLst>
                  <a:outerShdw blurRad="38100" dist="38100" dir="2700000" algn="tl">
                    <a:srgbClr val="000000"/>
                  </a:outerShdw>
                </a:effectLst>
                <a:latin typeface="Arial" charset="0"/>
                <a:ea typeface="Arial" charset="0"/>
                <a:cs typeface="Arial" charset="0"/>
              </a:rPr>
            </a:br>
            <a:endParaRPr lang="en-US" altLang="ja-JP" sz="2400" b="1" dirty="0">
              <a:solidFill>
                <a:srgbClr val="FFFFFF"/>
              </a:solidFill>
              <a:effectLst>
                <a:outerShdw blurRad="38100" dist="38100" dir="2700000" algn="tl">
                  <a:srgbClr val="000000"/>
                </a:outerShdw>
              </a:effectLst>
              <a:latin typeface="Arial" charset="0"/>
              <a:ea typeface="Arial" charset="0"/>
              <a:cs typeface="Arial" charset="0"/>
            </a:endParaRPr>
          </a:p>
          <a:p>
            <a:pPr algn="ctr" defTabSz="914400" fontAlgn="base">
              <a:spcBef>
                <a:spcPct val="0"/>
              </a:spcBef>
              <a:spcAft>
                <a:spcPct val="0"/>
              </a:spcAft>
              <a:defRPr/>
            </a:pPr>
            <a:r>
              <a:rPr lang="en-US" sz="2400" b="1" dirty="0">
                <a:solidFill>
                  <a:srgbClr val="FFFFFF"/>
                </a:solidFill>
                <a:effectLst>
                  <a:outerShdw blurRad="38100" dist="38100" dir="2700000" algn="tl">
                    <a:srgbClr val="000000"/>
                  </a:outerShdw>
                </a:effectLst>
                <a:latin typeface="Arial" charset="0"/>
                <a:ea typeface="Arial" charset="0"/>
                <a:cs typeface="Arial" charset="0"/>
              </a:rPr>
              <a:t>(John A. Witmer, </a:t>
            </a:r>
            <a:r>
              <a:rPr lang="en-US" altLang="ja-JP" sz="2400" b="1" dirty="0">
                <a:solidFill>
                  <a:srgbClr val="FFFFFF"/>
                </a:solidFill>
                <a:effectLst>
                  <a:outerShdw blurRad="38100" dist="38100" dir="2700000" algn="tl">
                    <a:srgbClr val="000000"/>
                  </a:outerShdw>
                </a:effectLst>
                <a:latin typeface="Arial" charset="0"/>
                <a:ea typeface="Arial" charset="0"/>
                <a:cs typeface="Arial" charset="0"/>
              </a:rPr>
              <a:t>"Romans," in </a:t>
            </a:r>
            <a:r>
              <a:rPr lang="en-US" altLang="ja-JP" sz="2400" b="1" i="1" dirty="0">
                <a:solidFill>
                  <a:srgbClr val="FFFFFF"/>
                </a:solidFill>
                <a:effectLst>
                  <a:outerShdw blurRad="38100" dist="38100" dir="2700000" algn="tl">
                    <a:srgbClr val="000000"/>
                  </a:outerShdw>
                </a:effectLst>
                <a:latin typeface="Arial" charset="0"/>
                <a:ea typeface="Arial" charset="0"/>
                <a:cs typeface="Arial" charset="0"/>
              </a:rPr>
              <a:t>BKC</a:t>
            </a:r>
            <a:r>
              <a:rPr lang="en-US" altLang="ja-JP" sz="2400" b="1" dirty="0">
                <a:solidFill>
                  <a:srgbClr val="FFFFFF"/>
                </a:solidFill>
                <a:effectLst>
                  <a:outerShdw blurRad="38100" dist="38100" dir="2700000" algn="tl">
                    <a:srgbClr val="000000"/>
                  </a:outerShdw>
                </a:effectLst>
                <a:latin typeface="Arial" charset="0"/>
                <a:ea typeface="Arial" charset="0"/>
                <a:cs typeface="Arial" charset="0"/>
              </a:rPr>
              <a:t>, 2:465).</a:t>
            </a:r>
            <a:endParaRPr lang="en-US" sz="24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2" name="Text Box 10"/>
          <p:cNvSpPr txBox="1">
            <a:spLocks noChangeArrowheads="1"/>
          </p:cNvSpPr>
          <p:nvPr/>
        </p:nvSpPr>
        <p:spPr bwMode="auto">
          <a:xfrm>
            <a:off x="8178800" y="8468"/>
            <a:ext cx="965201"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prstTxWarp prst="textNoShape">
              <a:avLst/>
            </a:prstTxWarp>
            <a:spAutoFit/>
          </a:bodyPr>
          <a:lstStyle/>
          <a:p>
            <a:pPr defTabSz="914400" fontAlgn="base">
              <a:spcBef>
                <a:spcPct val="50000"/>
              </a:spcBef>
              <a:spcAft>
                <a:spcPct val="0"/>
              </a:spcAft>
              <a:defRPr/>
            </a:pPr>
            <a:r>
              <a:rPr lang="en-US" sz="2400" b="1" dirty="0">
                <a:solidFill>
                  <a:srgbClr val="FFFFFF"/>
                </a:solidFill>
                <a:latin typeface="Arial" charset="0"/>
                <a:ea typeface="ＭＳ Ｐゴシック" charset="-128"/>
                <a:cs typeface="ＭＳ Ｐゴシック" charset="-128"/>
              </a:rPr>
              <a:t>Add to 33</a:t>
            </a:r>
          </a:p>
        </p:txBody>
      </p:sp>
    </p:spTree>
    <p:extLst>
      <p:ext uri="{BB962C8B-B14F-4D97-AF65-F5344CB8AC3E}">
        <p14:creationId xmlns:p14="http://schemas.microsoft.com/office/powerpoint/2010/main" val="814071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799747"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337925" name="Rectangle 5"/>
          <p:cNvSpPr>
            <a:spLocks noChangeArrowheads="1"/>
          </p:cNvSpPr>
          <p:nvPr/>
        </p:nvSpPr>
        <p:spPr bwMode="auto">
          <a:xfrm>
            <a:off x="59436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Navy Ensign </a:t>
            </a:r>
          </a:p>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Joyce I. Griffith (alias Mom)</a:t>
            </a:r>
          </a:p>
        </p:txBody>
      </p:sp>
      <p:sp>
        <p:nvSpPr>
          <p:cNvPr id="799749" name="AutoShape 6"/>
          <p:cNvSpPr>
            <a:spLocks noChangeArrowheads="1"/>
          </p:cNvSpPr>
          <p:nvPr/>
        </p:nvSpPr>
        <p:spPr bwMode="auto">
          <a:xfrm>
            <a:off x="2438400" y="457200"/>
            <a:ext cx="4495800" cy="3505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37927" name="Rectangle 7"/>
          <p:cNvSpPr>
            <a:spLocks noGrp="1" noChangeArrowheads="1"/>
          </p:cNvSpPr>
          <p:nvPr>
            <p:ph type="title"/>
          </p:nvPr>
        </p:nvSpPr>
        <p:spPr>
          <a:xfrm>
            <a:off x="2266950" y="1074738"/>
            <a:ext cx="4754563" cy="949325"/>
          </a:xfrm>
        </p:spPr>
        <p:txBody>
          <a:bodyPr/>
          <a:lstStyle/>
          <a:p>
            <a:pPr eaLnBrk="1" hangingPunct="1">
              <a:defRPr/>
            </a:pPr>
            <a:r>
              <a:rPr lang="en-US" sz="6000" b="1">
                <a:latin typeface="Monotype Corsiva" charset="0"/>
                <a:ea typeface="ＭＳ Ｐゴシック" charset="-128"/>
                <a:cs typeface="ＭＳ Ｐゴシック" charset="-128"/>
              </a:rPr>
              <a:t>The Marriage</a:t>
            </a:r>
          </a:p>
        </p:txBody>
      </p:sp>
      <p:sp>
        <p:nvSpPr>
          <p:cNvPr id="337928" name="Rectangle 8"/>
          <p:cNvSpPr>
            <a:spLocks noChangeArrowheads="1"/>
          </p:cNvSpPr>
          <p:nvPr/>
        </p:nvSpPr>
        <p:spPr bwMode="auto">
          <a:xfrm>
            <a:off x="3657600" y="2286000"/>
            <a:ext cx="1905000" cy="685800"/>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en-US" sz="5400" b="1">
                <a:solidFill>
                  <a:srgbClr val="FFFFFF"/>
                </a:solidFill>
                <a:effectLst>
                  <a:outerShdw blurRad="38100" dist="38100" dir="2700000" algn="tl">
                    <a:srgbClr val="000000"/>
                  </a:outerShdw>
                </a:effectLst>
                <a:latin typeface="Monotype Corsiva" charset="0"/>
                <a:ea typeface="ＭＳ Ｐゴシック" charset="-128"/>
                <a:cs typeface="ＭＳ Ｐゴシック" charset="-128"/>
              </a:rPr>
              <a:t>1955</a:t>
            </a:r>
          </a:p>
        </p:txBody>
      </p:sp>
      <p:sp>
        <p:nvSpPr>
          <p:cNvPr id="9" name="Rectangle 2"/>
          <p:cNvSpPr txBox="1">
            <a:spLocks noChangeArrowheads="1"/>
          </p:cNvSpPr>
          <p:nvPr/>
        </p:nvSpPr>
        <p:spPr bwMode="auto">
          <a:xfrm>
            <a:off x="6858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Navy Lieutenant  </a:t>
            </a:r>
          </a:p>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Harold F. Griffith (alias Dad)</a:t>
            </a:r>
          </a:p>
        </p:txBody>
      </p:sp>
    </p:spTree>
    <p:extLst>
      <p:ext uri="{BB962C8B-B14F-4D97-AF65-F5344CB8AC3E}">
        <p14:creationId xmlns:p14="http://schemas.microsoft.com/office/powerpoint/2010/main" val="3919333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801795"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801796" name="AutoShape 5"/>
          <p:cNvSpPr>
            <a:spLocks noChangeArrowheads="1"/>
          </p:cNvSpPr>
          <p:nvPr/>
        </p:nvSpPr>
        <p:spPr bwMode="auto">
          <a:xfrm>
            <a:off x="2209800" y="0"/>
            <a:ext cx="5638800" cy="3478213"/>
          </a:xfrm>
          <a:prstGeom prst="irregularSeal1">
            <a:avLst/>
          </a:prstGeom>
          <a:solidFill>
            <a:srgbClr val="FF3300"/>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46118" name="Rectangle 6"/>
          <p:cNvSpPr>
            <a:spLocks noGrp="1" noChangeArrowheads="1"/>
          </p:cNvSpPr>
          <p:nvPr>
            <p:ph type="title"/>
          </p:nvPr>
        </p:nvSpPr>
        <p:spPr>
          <a:xfrm>
            <a:off x="2895600" y="1143000"/>
            <a:ext cx="4125913" cy="881063"/>
          </a:xfrm>
        </p:spPr>
        <p:txBody>
          <a:bodyPr/>
          <a:lstStyle/>
          <a:p>
            <a:pPr eaLnBrk="1" hangingPunct="1">
              <a:defRPr/>
            </a:pPr>
            <a:r>
              <a:rPr lang="en-US" sz="6000">
                <a:ea typeface="ＭＳ Ｐゴシック" charset="-128"/>
                <a:cs typeface="ＭＳ Ｐゴシック" charset="-128"/>
              </a:rPr>
              <a:t>The Divorce</a:t>
            </a:r>
          </a:p>
        </p:txBody>
      </p:sp>
      <p:sp>
        <p:nvSpPr>
          <p:cNvPr id="346119" name="Rectangle 7"/>
          <p:cNvSpPr>
            <a:spLocks noChangeArrowheads="1"/>
          </p:cNvSpPr>
          <p:nvPr/>
        </p:nvSpPr>
        <p:spPr bwMode="auto">
          <a:xfrm>
            <a:off x="59436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Social Worker </a:t>
            </a:r>
          </a:p>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Joyce I. Griffith (alias Mom)</a:t>
            </a:r>
          </a:p>
        </p:txBody>
      </p:sp>
      <p:sp>
        <p:nvSpPr>
          <p:cNvPr id="346120" name="Rectangle 8"/>
          <p:cNvSpPr>
            <a:spLocks noChangeArrowheads="1"/>
          </p:cNvSpPr>
          <p:nvPr/>
        </p:nvSpPr>
        <p:spPr bwMode="auto">
          <a:xfrm>
            <a:off x="3886200" y="3140075"/>
            <a:ext cx="1981200" cy="1127125"/>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en-US" sz="4400" b="1">
                <a:solidFill>
                  <a:srgbClr val="FFFFFF"/>
                </a:solidFill>
                <a:effectLst>
                  <a:outerShdw blurRad="38100" dist="38100" dir="2700000" algn="tl">
                    <a:srgbClr val="000000"/>
                  </a:outerShdw>
                </a:effectLst>
                <a:latin typeface="Arial" charset="0"/>
                <a:ea typeface="ＭＳ Ｐゴシック" charset="-128"/>
                <a:cs typeface="ＭＳ Ｐゴシック" charset="-128"/>
              </a:rPr>
              <a:t>1962</a:t>
            </a:r>
          </a:p>
        </p:txBody>
      </p:sp>
      <p:sp>
        <p:nvSpPr>
          <p:cNvPr id="9" name="Rectangle 2"/>
          <p:cNvSpPr txBox="1">
            <a:spLocks noChangeArrowheads="1"/>
          </p:cNvSpPr>
          <p:nvPr/>
        </p:nvSpPr>
        <p:spPr bwMode="auto">
          <a:xfrm>
            <a:off x="381000" y="5257800"/>
            <a:ext cx="32766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Navy Commander </a:t>
            </a:r>
          </a:p>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Harold F. Griffith (alias Dad)</a:t>
            </a:r>
          </a:p>
        </p:txBody>
      </p:sp>
    </p:spTree>
    <p:extLst>
      <p:ext uri="{BB962C8B-B14F-4D97-AF65-F5344CB8AC3E}">
        <p14:creationId xmlns:p14="http://schemas.microsoft.com/office/powerpoint/2010/main" val="10675740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en-US" b="1">
                <a:ea typeface="ＭＳ Ｐゴシック" charset="-128"/>
                <a:cs typeface="ＭＳ Ｐゴシック" charset="-128"/>
              </a:rPr>
              <a:t>Another  Divorce…</a:t>
            </a:r>
          </a:p>
        </p:txBody>
      </p:sp>
      <p:pic>
        <p:nvPicPr>
          <p:cNvPr id="803843" name="Picture 3" descr="Bill's Wedd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371600"/>
            <a:ext cx="4849813" cy="5257800"/>
          </a:xfrm>
          <a:prstGeom prst="rect">
            <a:avLst/>
          </a:prstGeom>
          <a:noFill/>
          <a:ln w="9525">
            <a:noFill/>
            <a:miter lim="800000"/>
            <a:headEnd/>
            <a:tailEnd/>
          </a:ln>
        </p:spPr>
      </p:pic>
      <p:sp>
        <p:nvSpPr>
          <p:cNvPr id="354308" name="Freeform 4"/>
          <p:cNvSpPr>
            <a:spLocks/>
          </p:cNvSpPr>
          <p:nvPr/>
        </p:nvSpPr>
        <p:spPr bwMode="auto">
          <a:xfrm>
            <a:off x="4200525" y="0"/>
            <a:ext cx="752475" cy="6858000"/>
          </a:xfrm>
          <a:custGeom>
            <a:avLst/>
            <a:gdLst>
              <a:gd name="T0" fmla="*/ 2147483647 w 474"/>
              <a:gd name="T1" fmla="*/ 2147483647 h 4772"/>
              <a:gd name="T2" fmla="*/ 2147483647 w 474"/>
              <a:gd name="T3" fmla="*/ 2147483647 h 4772"/>
              <a:gd name="T4" fmla="*/ 2147483647 w 474"/>
              <a:gd name="T5" fmla="*/ 2147483647 h 4772"/>
              <a:gd name="T6" fmla="*/ 2147483647 w 474"/>
              <a:gd name="T7" fmla="*/ 2147483647 h 4772"/>
              <a:gd name="T8" fmla="*/ 2147483647 w 474"/>
              <a:gd name="T9" fmla="*/ 2147483647 h 4772"/>
              <a:gd name="T10" fmla="*/ 2147483647 w 474"/>
              <a:gd name="T11" fmla="*/ 2147483647 h 4772"/>
              <a:gd name="T12" fmla="*/ 2147483647 w 474"/>
              <a:gd name="T13" fmla="*/ 2147483647 h 4772"/>
              <a:gd name="T14" fmla="*/ 2147483647 w 474"/>
              <a:gd name="T15" fmla="*/ 2147483647 h 4772"/>
              <a:gd name="T16" fmla="*/ 2147483647 w 474"/>
              <a:gd name="T17" fmla="*/ 2147483647 h 4772"/>
              <a:gd name="T18" fmla="*/ 2147483647 w 474"/>
              <a:gd name="T19" fmla="*/ 2147483647 h 4772"/>
              <a:gd name="T20" fmla="*/ 2147483647 w 474"/>
              <a:gd name="T21" fmla="*/ 2147483647 h 4772"/>
              <a:gd name="T22" fmla="*/ 2147483647 w 474"/>
              <a:gd name="T23" fmla="*/ 2147483647 h 4772"/>
              <a:gd name="T24" fmla="*/ 2147483647 w 474"/>
              <a:gd name="T25" fmla="*/ 2147483647 h 4772"/>
              <a:gd name="T26" fmla="*/ 2147483647 w 474"/>
              <a:gd name="T27" fmla="*/ 2147483647 h 4772"/>
              <a:gd name="T28" fmla="*/ 2147483647 w 474"/>
              <a:gd name="T29" fmla="*/ 2147483647 h 4772"/>
              <a:gd name="T30" fmla="*/ 2147483647 w 474"/>
              <a:gd name="T31" fmla="*/ 2147483647 h 4772"/>
              <a:gd name="T32" fmla="*/ 2147483647 w 474"/>
              <a:gd name="T33" fmla="*/ 2147483647 h 4772"/>
              <a:gd name="T34" fmla="*/ 2147483647 w 474"/>
              <a:gd name="T35" fmla="*/ 2147483647 h 4772"/>
              <a:gd name="T36" fmla="*/ 2147483647 w 474"/>
              <a:gd name="T37" fmla="*/ 2147483647 h 4772"/>
              <a:gd name="T38" fmla="*/ 2147483647 w 474"/>
              <a:gd name="T39" fmla="*/ 2147483647 h 4772"/>
              <a:gd name="T40" fmla="*/ 2147483647 w 474"/>
              <a:gd name="T41" fmla="*/ 2147483647 h 4772"/>
              <a:gd name="T42" fmla="*/ 2147483647 w 474"/>
              <a:gd name="T43" fmla="*/ 2147483647 h 4772"/>
              <a:gd name="T44" fmla="*/ 2147483647 w 474"/>
              <a:gd name="T45" fmla="*/ 2147483647 h 4772"/>
              <a:gd name="T46" fmla="*/ 2147483647 w 474"/>
              <a:gd name="T47" fmla="*/ 2147483647 h 4772"/>
              <a:gd name="T48" fmla="*/ 2147483647 w 474"/>
              <a:gd name="T49" fmla="*/ 2147483647 h 4772"/>
              <a:gd name="T50" fmla="*/ 2147483647 w 474"/>
              <a:gd name="T51" fmla="*/ 2147483647 h 4772"/>
              <a:gd name="T52" fmla="*/ 2147483647 w 474"/>
              <a:gd name="T53" fmla="*/ 2147483647 h 4772"/>
              <a:gd name="T54" fmla="*/ 2147483647 w 474"/>
              <a:gd name="T55" fmla="*/ 2147483647 h 4772"/>
              <a:gd name="T56" fmla="*/ 2147483647 w 474"/>
              <a:gd name="T57" fmla="*/ 2147483647 h 4772"/>
              <a:gd name="T58" fmla="*/ 2147483647 w 474"/>
              <a:gd name="T59" fmla="*/ 2147483647 h 4772"/>
              <a:gd name="T60" fmla="*/ 2147483647 w 474"/>
              <a:gd name="T61" fmla="*/ 2147483647 h 4772"/>
              <a:gd name="T62" fmla="*/ 2147483647 w 474"/>
              <a:gd name="T63" fmla="*/ 2147483647 h 4772"/>
              <a:gd name="T64" fmla="*/ 2147483647 w 474"/>
              <a:gd name="T65" fmla="*/ 2147483647 h 47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772"/>
              <a:gd name="T101" fmla="*/ 474 w 474"/>
              <a:gd name="T102" fmla="*/ 4772 h 47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772">
                <a:moveTo>
                  <a:pt x="131" y="46"/>
                </a:moveTo>
                <a:cubicBezTo>
                  <a:pt x="180" y="0"/>
                  <a:pt x="119" y="47"/>
                  <a:pt x="160" y="94"/>
                </a:cubicBezTo>
                <a:cubicBezTo>
                  <a:pt x="173" y="109"/>
                  <a:pt x="199" y="101"/>
                  <a:pt x="218" y="104"/>
                </a:cubicBezTo>
                <a:cubicBezTo>
                  <a:pt x="188" y="150"/>
                  <a:pt x="142" y="173"/>
                  <a:pt x="112" y="219"/>
                </a:cubicBezTo>
                <a:cubicBezTo>
                  <a:pt x="124" y="255"/>
                  <a:pt x="149" y="274"/>
                  <a:pt x="170" y="305"/>
                </a:cubicBezTo>
                <a:cubicBezTo>
                  <a:pt x="173" y="315"/>
                  <a:pt x="174" y="325"/>
                  <a:pt x="179" y="334"/>
                </a:cubicBezTo>
                <a:cubicBezTo>
                  <a:pt x="184" y="342"/>
                  <a:pt x="202" y="344"/>
                  <a:pt x="199" y="353"/>
                </a:cubicBezTo>
                <a:cubicBezTo>
                  <a:pt x="196" y="363"/>
                  <a:pt x="179" y="358"/>
                  <a:pt x="170" y="363"/>
                </a:cubicBezTo>
                <a:cubicBezTo>
                  <a:pt x="160" y="368"/>
                  <a:pt x="152" y="377"/>
                  <a:pt x="141" y="382"/>
                </a:cubicBezTo>
                <a:cubicBezTo>
                  <a:pt x="122" y="390"/>
                  <a:pt x="83" y="401"/>
                  <a:pt x="83" y="401"/>
                </a:cubicBezTo>
                <a:cubicBezTo>
                  <a:pt x="46" y="520"/>
                  <a:pt x="37" y="601"/>
                  <a:pt x="151" y="622"/>
                </a:cubicBezTo>
                <a:cubicBezTo>
                  <a:pt x="139" y="655"/>
                  <a:pt x="137" y="683"/>
                  <a:pt x="112" y="709"/>
                </a:cubicBezTo>
                <a:cubicBezTo>
                  <a:pt x="99" y="766"/>
                  <a:pt x="61" y="840"/>
                  <a:pt x="131" y="862"/>
                </a:cubicBezTo>
                <a:cubicBezTo>
                  <a:pt x="72" y="902"/>
                  <a:pt x="43" y="926"/>
                  <a:pt x="93" y="1025"/>
                </a:cubicBezTo>
                <a:cubicBezTo>
                  <a:pt x="102" y="1042"/>
                  <a:pt x="132" y="1032"/>
                  <a:pt x="151" y="1035"/>
                </a:cubicBezTo>
                <a:cubicBezTo>
                  <a:pt x="146" y="1067"/>
                  <a:pt x="151" y="1105"/>
                  <a:pt x="131" y="1131"/>
                </a:cubicBezTo>
                <a:cubicBezTo>
                  <a:pt x="120" y="1145"/>
                  <a:pt x="52" y="1197"/>
                  <a:pt x="35" y="1208"/>
                </a:cubicBezTo>
                <a:cubicBezTo>
                  <a:pt x="30" y="1225"/>
                  <a:pt x="0" y="1279"/>
                  <a:pt x="26" y="1294"/>
                </a:cubicBezTo>
                <a:cubicBezTo>
                  <a:pt x="51" y="1309"/>
                  <a:pt x="84" y="1304"/>
                  <a:pt x="112" y="1313"/>
                </a:cubicBezTo>
                <a:cubicBezTo>
                  <a:pt x="159" y="1360"/>
                  <a:pt x="141" y="1337"/>
                  <a:pt x="170" y="1381"/>
                </a:cubicBezTo>
                <a:cubicBezTo>
                  <a:pt x="164" y="1390"/>
                  <a:pt x="156" y="1399"/>
                  <a:pt x="151" y="1409"/>
                </a:cubicBezTo>
                <a:cubicBezTo>
                  <a:pt x="143" y="1428"/>
                  <a:pt x="131" y="1467"/>
                  <a:pt x="131" y="1467"/>
                </a:cubicBezTo>
                <a:cubicBezTo>
                  <a:pt x="158" y="1546"/>
                  <a:pt x="109" y="1432"/>
                  <a:pt x="208" y="1505"/>
                </a:cubicBezTo>
                <a:cubicBezTo>
                  <a:pt x="221" y="1515"/>
                  <a:pt x="212" y="1538"/>
                  <a:pt x="218" y="1553"/>
                </a:cubicBezTo>
                <a:cubicBezTo>
                  <a:pt x="222" y="1561"/>
                  <a:pt x="231" y="1566"/>
                  <a:pt x="237" y="1573"/>
                </a:cubicBezTo>
                <a:cubicBezTo>
                  <a:pt x="238" y="1578"/>
                  <a:pt x="252" y="1665"/>
                  <a:pt x="256" y="1669"/>
                </a:cubicBezTo>
                <a:cubicBezTo>
                  <a:pt x="272" y="1685"/>
                  <a:pt x="301" y="1680"/>
                  <a:pt x="323" y="1688"/>
                </a:cubicBezTo>
                <a:cubicBezTo>
                  <a:pt x="393" y="1754"/>
                  <a:pt x="272" y="1630"/>
                  <a:pt x="352" y="1861"/>
                </a:cubicBezTo>
                <a:cubicBezTo>
                  <a:pt x="360" y="1883"/>
                  <a:pt x="391" y="1886"/>
                  <a:pt x="410" y="1899"/>
                </a:cubicBezTo>
                <a:cubicBezTo>
                  <a:pt x="420" y="1905"/>
                  <a:pt x="439" y="1918"/>
                  <a:pt x="439" y="1918"/>
                </a:cubicBezTo>
                <a:cubicBezTo>
                  <a:pt x="474" y="1971"/>
                  <a:pt x="468" y="1976"/>
                  <a:pt x="448" y="2033"/>
                </a:cubicBezTo>
                <a:cubicBezTo>
                  <a:pt x="445" y="2056"/>
                  <a:pt x="449" y="2080"/>
                  <a:pt x="439" y="2101"/>
                </a:cubicBezTo>
                <a:cubicBezTo>
                  <a:pt x="435" y="2110"/>
                  <a:pt x="419" y="2106"/>
                  <a:pt x="410" y="2110"/>
                </a:cubicBezTo>
                <a:cubicBezTo>
                  <a:pt x="377" y="2126"/>
                  <a:pt x="368" y="2147"/>
                  <a:pt x="333" y="2158"/>
                </a:cubicBezTo>
                <a:cubicBezTo>
                  <a:pt x="330" y="2190"/>
                  <a:pt x="334" y="2224"/>
                  <a:pt x="323" y="2254"/>
                </a:cubicBezTo>
                <a:cubicBezTo>
                  <a:pt x="320" y="2263"/>
                  <a:pt x="302" y="2257"/>
                  <a:pt x="295" y="2264"/>
                </a:cubicBezTo>
                <a:cubicBezTo>
                  <a:pt x="288" y="2271"/>
                  <a:pt x="288" y="2283"/>
                  <a:pt x="285" y="2293"/>
                </a:cubicBezTo>
                <a:cubicBezTo>
                  <a:pt x="295" y="2299"/>
                  <a:pt x="304" y="2307"/>
                  <a:pt x="314" y="2312"/>
                </a:cubicBezTo>
                <a:cubicBezTo>
                  <a:pt x="323" y="2316"/>
                  <a:pt x="342" y="2311"/>
                  <a:pt x="343" y="2321"/>
                </a:cubicBezTo>
                <a:cubicBezTo>
                  <a:pt x="347" y="2351"/>
                  <a:pt x="323" y="2379"/>
                  <a:pt x="314" y="2408"/>
                </a:cubicBezTo>
                <a:cubicBezTo>
                  <a:pt x="322" y="2479"/>
                  <a:pt x="310" y="2494"/>
                  <a:pt x="371" y="2513"/>
                </a:cubicBezTo>
                <a:cubicBezTo>
                  <a:pt x="385" y="2607"/>
                  <a:pt x="378" y="2590"/>
                  <a:pt x="439" y="2648"/>
                </a:cubicBezTo>
                <a:cubicBezTo>
                  <a:pt x="451" y="2686"/>
                  <a:pt x="447" y="2697"/>
                  <a:pt x="419" y="2725"/>
                </a:cubicBezTo>
                <a:cubicBezTo>
                  <a:pt x="428" y="2758"/>
                  <a:pt x="438" y="2789"/>
                  <a:pt x="448" y="2821"/>
                </a:cubicBezTo>
                <a:cubicBezTo>
                  <a:pt x="445" y="2843"/>
                  <a:pt x="449" y="2868"/>
                  <a:pt x="439" y="2888"/>
                </a:cubicBezTo>
                <a:cubicBezTo>
                  <a:pt x="434" y="2897"/>
                  <a:pt x="416" y="2889"/>
                  <a:pt x="410" y="2897"/>
                </a:cubicBezTo>
                <a:cubicBezTo>
                  <a:pt x="402" y="2907"/>
                  <a:pt x="404" y="2923"/>
                  <a:pt x="400" y="2936"/>
                </a:cubicBezTo>
                <a:cubicBezTo>
                  <a:pt x="392" y="2965"/>
                  <a:pt x="371" y="3022"/>
                  <a:pt x="371" y="3022"/>
                </a:cubicBezTo>
                <a:cubicBezTo>
                  <a:pt x="378" y="3069"/>
                  <a:pt x="386" y="3103"/>
                  <a:pt x="400" y="3147"/>
                </a:cubicBezTo>
                <a:cubicBezTo>
                  <a:pt x="392" y="3234"/>
                  <a:pt x="381" y="3321"/>
                  <a:pt x="410" y="3406"/>
                </a:cubicBezTo>
                <a:cubicBezTo>
                  <a:pt x="328" y="3460"/>
                  <a:pt x="455" y="3371"/>
                  <a:pt x="343" y="3483"/>
                </a:cubicBezTo>
                <a:cubicBezTo>
                  <a:pt x="327" y="3499"/>
                  <a:pt x="295" y="3531"/>
                  <a:pt x="295" y="3531"/>
                </a:cubicBezTo>
                <a:cubicBezTo>
                  <a:pt x="317" y="3602"/>
                  <a:pt x="285" y="3520"/>
                  <a:pt x="333" y="3579"/>
                </a:cubicBezTo>
                <a:cubicBezTo>
                  <a:pt x="351" y="3601"/>
                  <a:pt x="347" y="3641"/>
                  <a:pt x="362" y="3665"/>
                </a:cubicBezTo>
                <a:cubicBezTo>
                  <a:pt x="373" y="3683"/>
                  <a:pt x="394" y="3693"/>
                  <a:pt x="410" y="3704"/>
                </a:cubicBezTo>
                <a:cubicBezTo>
                  <a:pt x="407" y="3726"/>
                  <a:pt x="412" y="3752"/>
                  <a:pt x="400" y="3771"/>
                </a:cubicBezTo>
                <a:cubicBezTo>
                  <a:pt x="388" y="3790"/>
                  <a:pt x="362" y="3796"/>
                  <a:pt x="343" y="3809"/>
                </a:cubicBezTo>
                <a:cubicBezTo>
                  <a:pt x="327" y="3820"/>
                  <a:pt x="314" y="3842"/>
                  <a:pt x="304" y="3857"/>
                </a:cubicBezTo>
                <a:cubicBezTo>
                  <a:pt x="277" y="3944"/>
                  <a:pt x="336" y="4043"/>
                  <a:pt x="266" y="4117"/>
                </a:cubicBezTo>
                <a:cubicBezTo>
                  <a:pt x="251" y="4158"/>
                  <a:pt x="231" y="4151"/>
                  <a:pt x="218" y="4193"/>
                </a:cubicBezTo>
                <a:cubicBezTo>
                  <a:pt x="230" y="4233"/>
                  <a:pt x="271" y="4272"/>
                  <a:pt x="295" y="4309"/>
                </a:cubicBezTo>
                <a:cubicBezTo>
                  <a:pt x="307" y="4328"/>
                  <a:pt x="333" y="4366"/>
                  <a:pt x="333" y="4366"/>
                </a:cubicBezTo>
                <a:cubicBezTo>
                  <a:pt x="323" y="4404"/>
                  <a:pt x="316" y="4456"/>
                  <a:pt x="295" y="4491"/>
                </a:cubicBezTo>
                <a:cubicBezTo>
                  <a:pt x="290" y="4499"/>
                  <a:pt x="281" y="4503"/>
                  <a:pt x="275" y="4510"/>
                </a:cubicBezTo>
                <a:cubicBezTo>
                  <a:pt x="230" y="4570"/>
                  <a:pt x="184" y="4641"/>
                  <a:pt x="160" y="4712"/>
                </a:cubicBezTo>
                <a:cubicBezTo>
                  <a:pt x="171" y="4772"/>
                  <a:pt x="151" y="4769"/>
                  <a:pt x="179" y="4769"/>
                </a:cubicBezTo>
              </a:path>
            </a:pathLst>
          </a:custGeom>
          <a:noFill/>
          <a:ln w="76200">
            <a:solidFill>
              <a:schemeClr val="tx1"/>
            </a:solidFill>
            <a:round/>
            <a:headEnd/>
            <a:tailEnd/>
          </a:ln>
        </p:spPr>
        <p:txBody>
          <a:bodyP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93485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wipe(up)">
                                      <p:cBhvr>
                                        <p:cTn id="7" dur="2000"/>
                                        <p:tgtEl>
                                          <p:spTgt spid="35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343400" y="76200"/>
            <a:ext cx="4800600" cy="865188"/>
          </a:xfrm>
        </p:spPr>
        <p:txBody>
          <a:bodyPr/>
          <a:lstStyle/>
          <a:p>
            <a:pPr eaLnBrk="1" hangingPunct="1">
              <a:defRPr/>
            </a:pPr>
            <a:r>
              <a:rPr lang="en-US" sz="4000" i="1">
                <a:ea typeface="ＭＳ Ｐゴシック" charset="-128"/>
                <a:cs typeface="ＭＳ Ｐゴシック" charset="-128"/>
              </a:rPr>
              <a:t>Susan &amp; Rick, 1982</a:t>
            </a:r>
            <a:endParaRPr lang="en-US" b="1" i="1">
              <a:ea typeface="ＭＳ Ｐゴシック" charset="-128"/>
              <a:cs typeface="ＭＳ Ｐゴシック" charset="-128"/>
            </a:endParaRPr>
          </a:p>
        </p:txBody>
      </p:sp>
      <p:pic>
        <p:nvPicPr>
          <p:cNvPr id="805891"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4800600" cy="3810000"/>
          </a:xfrm>
          <a:prstGeom prst="rect">
            <a:avLst/>
          </a:prstGeom>
          <a:noFill/>
          <a:ln w="9525">
            <a:noFill/>
            <a:miter lim="800000"/>
            <a:headEnd/>
            <a:tailEnd/>
          </a:ln>
        </p:spPr>
      </p:pic>
      <p:pic>
        <p:nvPicPr>
          <p:cNvPr id="356356"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w="9525">
            <a:noFill/>
            <a:miter lim="800000"/>
            <a:headEnd/>
            <a:tailEnd/>
          </a:ln>
        </p:spPr>
      </p:pic>
      <p:pic>
        <p:nvPicPr>
          <p:cNvPr id="356357"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403600"/>
            <a:ext cx="2667000" cy="3124200"/>
          </a:xfrm>
          <a:prstGeom prst="rect">
            <a:avLst/>
          </a:prstGeom>
          <a:noFill/>
          <a:effectLst>
            <a:outerShdw blurRad="63500" dist="107763" dir="13500000" algn="ctr" rotWithShape="0">
              <a:schemeClr val="folHlink">
                <a:alpha val="50000"/>
              </a:schemeClr>
            </a:outerShdw>
          </a:effectLst>
        </p:spPr>
      </p:pic>
    </p:spTree>
    <p:extLst>
      <p:ext uri="{BB962C8B-B14F-4D97-AF65-F5344CB8AC3E}">
        <p14:creationId xmlns:p14="http://schemas.microsoft.com/office/powerpoint/2010/main" val="1902768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blinds(horizontal)">
                                      <p:cBhvr>
                                        <p:cTn id="7" dur="2000"/>
                                        <p:tgtEl>
                                          <p:spTgt spid="356357"/>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356356"/>
                                        </p:tgtEl>
                                        <p:attrNameLst>
                                          <p:attrName>style.visibility</p:attrName>
                                        </p:attrNameLst>
                                      </p:cBhvr>
                                      <p:to>
                                        <p:strVal val="visible"/>
                                      </p:to>
                                    </p:set>
                                    <p:animEffect transition="in" filter="blinds(horizontal)">
                                      <p:cBhvr>
                                        <p:cTn id="11" dur="20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w="9525">
            <a:noFill/>
            <a:miter lim="800000"/>
            <a:headEnd/>
            <a:tailEnd/>
          </a:ln>
        </p:spPr>
      </p:pic>
      <p:sp>
        <p:nvSpPr>
          <p:cNvPr id="331778" name="Rectangle 2"/>
          <p:cNvSpPr>
            <a:spLocks noGrp="1" noChangeArrowheads="1"/>
          </p:cNvSpPr>
          <p:nvPr>
            <p:ph type="title"/>
          </p:nvPr>
        </p:nvSpPr>
        <p:spPr>
          <a:xfrm>
            <a:off x="0" y="3505200"/>
            <a:ext cx="4038600" cy="2819400"/>
          </a:xfrm>
          <a:gradFill rotWithShape="0">
            <a:gsLst>
              <a:gs pos="0">
                <a:srgbClr val="007A01"/>
              </a:gs>
              <a:gs pos="100000">
                <a:srgbClr val="007A01">
                  <a:gamma/>
                  <a:shade val="46275"/>
                  <a:invGamma/>
                </a:srgbClr>
              </a:gs>
            </a:gsLst>
            <a:path path="shape">
              <a:fillToRect l="50000" t="50000" r="50000" b="50000"/>
            </a:path>
          </a:gradFill>
        </p:spPr>
        <p:txBody>
          <a:bodyPr/>
          <a:lstStyle/>
          <a:p>
            <a:pPr eaLnBrk="1" hangingPunct="1">
              <a:defRPr/>
            </a:pPr>
            <a:r>
              <a:rPr lang="en-US">
                <a:ea typeface="ＭＳ Ｐゴシック" charset="-128"/>
                <a:cs typeface="ＭＳ Ｐゴシック" charset="-128"/>
              </a:rPr>
              <a:t>Marriage: </a:t>
            </a:r>
            <a:br>
              <a:rPr lang="en-US">
                <a:ea typeface="ＭＳ Ｐゴシック" charset="-128"/>
                <a:cs typeface="ＭＳ Ｐゴシック" charset="-128"/>
              </a:rPr>
            </a:br>
            <a:r>
              <a:rPr lang="en-US">
                <a:ea typeface="ＭＳ Ｐゴシック" charset="-128"/>
                <a:cs typeface="ＭＳ Ｐゴシック" charset="-128"/>
              </a:rPr>
              <a:t>30 December 1983</a:t>
            </a:r>
          </a:p>
        </p:txBody>
      </p:sp>
    </p:spTree>
    <p:extLst>
      <p:ext uri="{BB962C8B-B14F-4D97-AF65-F5344CB8AC3E}">
        <p14:creationId xmlns:p14="http://schemas.microsoft.com/office/powerpoint/2010/main" val="34232640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3"/>
          <p:cNvSpPr>
            <a:spLocks noGrp="1" noChangeArrowheads="1"/>
          </p:cNvSpPr>
          <p:nvPr>
            <p:ph type="title"/>
          </p:nvPr>
        </p:nvSpPr>
        <p:spPr>
          <a:xfrm>
            <a:off x="2057400" y="381000"/>
            <a:ext cx="5791200" cy="1020763"/>
          </a:xfrm>
          <a:solidFill>
            <a:srgbClr val="000000"/>
          </a:solidFill>
        </p:spPr>
        <p:txBody>
          <a:bodyPr/>
          <a:lstStyle/>
          <a:p>
            <a:pPr eaLnBrk="1" hangingPunct="1"/>
            <a:r>
              <a:rPr lang="en-US" sz="3600" dirty="0">
                <a:effectLst/>
                <a:ea typeface="ＭＳ Ｐゴシック" charset="-128"/>
                <a:cs typeface="ＭＳ Ｐゴシック" charset="-128"/>
              </a:rPr>
              <a:t>What </a:t>
            </a:r>
            <a:r>
              <a:rPr lang="en-US" altLang="ja-JP" sz="3600" dirty="0">
                <a:effectLst/>
                <a:ea typeface="ＭＳ Ｐゴシック" charset="-128"/>
                <a:cs typeface="ＭＳ Ｐゴシック" charset="-128"/>
              </a:rPr>
              <a:t>"Marriages" (7:1-6)?</a:t>
            </a:r>
            <a:endParaRPr lang="en-US" sz="4000" dirty="0">
              <a:effectLst/>
              <a:ea typeface="ＭＳ Ｐゴシック" charset="-128"/>
              <a:cs typeface="ＭＳ Ｐゴシック" charset="-128"/>
            </a:endParaRPr>
          </a:p>
        </p:txBody>
      </p:sp>
      <p:sp>
        <p:nvSpPr>
          <p:cNvPr id="245765" name="Text Box 5"/>
          <p:cNvSpPr txBox="1">
            <a:spLocks noChangeArrowheads="1"/>
          </p:cNvSpPr>
          <p:nvPr/>
        </p:nvSpPr>
        <p:spPr bwMode="auto">
          <a:xfrm>
            <a:off x="9366250" y="0"/>
            <a:ext cx="869950"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defTabSz="914400" eaLnBrk="0" fontAlgn="base" hangingPunct="0">
              <a:spcBef>
                <a:spcPct val="0"/>
              </a:spcBef>
              <a:spcAft>
                <a:spcPct val="0"/>
              </a:spcAft>
              <a:defRPr/>
            </a:pPr>
            <a:r>
              <a:rPr lang="en-US" sz="2400" b="1">
                <a:solidFill>
                  <a:srgbClr val="FFFFFF"/>
                </a:solidFill>
                <a:latin typeface="Arial" charset="0"/>
                <a:ea typeface="Arial" charset="0"/>
                <a:cs typeface="Arial" charset="0"/>
              </a:rPr>
              <a:t>154a</a:t>
            </a:r>
            <a:endParaRPr lang="en-US" sz="2400" b="1">
              <a:solidFill>
                <a:srgbClr val="FFFFFF"/>
              </a:solidFill>
              <a:latin typeface="Times New Roman" charset="0"/>
              <a:ea typeface="ＭＳ Ｐゴシック" charset="-128"/>
              <a:cs typeface="ＭＳ Ｐゴシック" charset="-128"/>
            </a:endParaRPr>
          </a:p>
        </p:txBody>
      </p:sp>
      <p:pic>
        <p:nvPicPr>
          <p:cNvPr id="809988" name="Picture 6" descr="Confused M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2133600" cy="2060575"/>
          </a:xfrm>
          <a:prstGeom prst="rect">
            <a:avLst/>
          </a:prstGeom>
          <a:noFill/>
          <a:ln w="9525">
            <a:noFill/>
            <a:miter lim="800000"/>
            <a:headEnd/>
            <a:tailEnd/>
          </a:ln>
        </p:spPr>
      </p:pic>
      <p:sp>
        <p:nvSpPr>
          <p:cNvPr id="9" name="Rectangle 3"/>
          <p:cNvSpPr txBox="1">
            <a:spLocks noChangeArrowheads="1"/>
          </p:cNvSpPr>
          <p:nvPr/>
        </p:nvSpPr>
        <p:spPr bwMode="auto">
          <a:xfrm>
            <a:off x="0" y="5654675"/>
            <a:ext cx="4419600" cy="1020763"/>
          </a:xfrm>
          <a:prstGeom prst="rect">
            <a:avLst/>
          </a:prstGeom>
          <a:solidFill>
            <a:srgbClr val="000000"/>
          </a:solidFill>
          <a:ln w="9525">
            <a:noFill/>
            <a:miter lim="800000"/>
            <a:headEnd/>
            <a:tailEnd/>
          </a:ln>
        </p:spPr>
        <p:txBody>
          <a:bodyPr anchor="ctr">
            <a:prstTxWarp prst="textNoShape">
              <a:avLst/>
            </a:prstTxWarp>
          </a:bodyPr>
          <a:lstStyle/>
          <a:p>
            <a:pPr algn="ctr" defTabSz="914400" fontAlgn="base">
              <a:spcBef>
                <a:spcPct val="0"/>
              </a:spcBef>
              <a:spcAft>
                <a:spcPct val="0"/>
              </a:spcAft>
            </a:pPr>
            <a:r>
              <a:rPr lang="en-US" sz="3200" dirty="0">
                <a:solidFill>
                  <a:srgbClr val="FFFFCC"/>
                </a:solidFill>
                <a:latin typeface="Tahoma" charset="-52"/>
                <a:ea typeface="ＭＳ Ｐゴシック" charset="-128"/>
                <a:cs typeface="ＭＳ Ｐゴシック" charset="-128"/>
              </a:rPr>
              <a:t>Our </a:t>
            </a:r>
            <a:r>
              <a:rPr lang="en-US" altLang="ja-JP" sz="3200" dirty="0">
                <a:solidFill>
                  <a:srgbClr val="FFFFCC"/>
                </a:solidFill>
                <a:latin typeface="Tahoma" charset="-52"/>
                <a:ea typeface="ＭＳ Ｐゴシック" charset="-128"/>
                <a:cs typeface="ＭＳ Ｐゴシック" charset="-128"/>
              </a:rPr>
              <a:t>"BC" Marriage</a:t>
            </a:r>
          </a:p>
          <a:p>
            <a:pPr algn="ctr" defTabSz="914400" fontAlgn="base">
              <a:spcBef>
                <a:spcPct val="0"/>
              </a:spcBef>
              <a:spcAft>
                <a:spcPct val="0"/>
              </a:spcAft>
            </a:pPr>
            <a:r>
              <a:rPr lang="en-US" sz="3200" dirty="0">
                <a:solidFill>
                  <a:srgbClr val="FFFFCC"/>
                </a:solidFill>
                <a:latin typeface="Tahoma" charset="-52"/>
                <a:ea typeface="ＭＳ Ｐゴシック" charset="-128"/>
                <a:cs typeface="ＭＳ Ｐゴシック" charset="-128"/>
              </a:rPr>
              <a:t>(Rom. 7:1-4a)</a:t>
            </a:r>
            <a:endParaRPr lang="en-US" sz="3600" dirty="0">
              <a:solidFill>
                <a:srgbClr val="FFFFCC"/>
              </a:solidFill>
              <a:latin typeface="Tahoma" charset="-52"/>
              <a:ea typeface="ＭＳ Ｐゴシック" charset="-128"/>
              <a:cs typeface="ＭＳ Ｐゴシック" charset="-128"/>
            </a:endParaRPr>
          </a:p>
        </p:txBody>
      </p:sp>
      <p:pic>
        <p:nvPicPr>
          <p:cNvPr id="11" name="Picture 10"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905000" y="2911475"/>
            <a:ext cx="1752600" cy="3124200"/>
          </a:xfrm>
          <a:prstGeom prst="rect">
            <a:avLst/>
          </a:prstGeom>
          <a:noFill/>
          <a:ln w="9525">
            <a:noFill/>
            <a:miter lim="800000"/>
            <a:headEnd/>
            <a:tailEnd/>
          </a:ln>
        </p:spPr>
      </p:pic>
      <p:grpSp>
        <p:nvGrpSpPr>
          <p:cNvPr id="2" name="Group 15"/>
          <p:cNvGrpSpPr>
            <a:grpSpLocks/>
          </p:cNvGrpSpPr>
          <p:nvPr/>
        </p:nvGrpSpPr>
        <p:grpSpPr bwMode="auto">
          <a:xfrm>
            <a:off x="4572000" y="2057400"/>
            <a:ext cx="4495800" cy="4632325"/>
            <a:chOff x="4648200" y="2225748"/>
            <a:chExt cx="4495800" cy="4632252"/>
          </a:xfrm>
        </p:grpSpPr>
        <p:sp>
          <p:nvSpPr>
            <p:cNvPr id="809996" name="Rectangle 3"/>
            <p:cNvSpPr txBox="1">
              <a:spLocks noChangeArrowheads="1"/>
            </p:cNvSpPr>
            <p:nvPr/>
          </p:nvSpPr>
          <p:spPr bwMode="auto">
            <a:xfrm>
              <a:off x="4648200" y="5837254"/>
              <a:ext cx="4495800" cy="1020746"/>
            </a:xfrm>
            <a:prstGeom prst="rect">
              <a:avLst/>
            </a:prstGeom>
            <a:solidFill>
              <a:srgbClr val="000000"/>
            </a:solidFill>
            <a:ln w="9525">
              <a:noFill/>
              <a:miter lim="800000"/>
              <a:headEnd/>
              <a:tailEnd/>
            </a:ln>
          </p:spPr>
          <p:txBody>
            <a:bodyPr anchor="ctr">
              <a:prstTxWarp prst="textNoShape">
                <a:avLst/>
              </a:prstTxWarp>
            </a:bodyPr>
            <a:lstStyle/>
            <a:p>
              <a:pPr algn="ctr" defTabSz="914400" fontAlgn="base">
                <a:spcBef>
                  <a:spcPct val="0"/>
                </a:spcBef>
                <a:spcAft>
                  <a:spcPct val="0"/>
                </a:spcAft>
              </a:pPr>
              <a:r>
                <a:rPr lang="en-US" sz="3200" dirty="0">
                  <a:solidFill>
                    <a:srgbClr val="FFFFCC"/>
                  </a:solidFill>
                  <a:latin typeface="Tahoma" charset="-52"/>
                  <a:ea typeface="ＭＳ Ｐゴシック" charset="-128"/>
                  <a:cs typeface="ＭＳ Ｐゴシック" charset="-128"/>
                </a:rPr>
                <a:t>Our </a:t>
              </a:r>
              <a:r>
                <a:rPr lang="en-US" altLang="ja-JP" sz="3200" dirty="0">
                  <a:solidFill>
                    <a:srgbClr val="FFFFCC"/>
                  </a:solidFill>
                  <a:latin typeface="Tahoma" charset="-52"/>
                  <a:ea typeface="ＭＳ Ｐゴシック" charset="-128"/>
                  <a:cs typeface="ＭＳ Ｐゴシック" charset="-128"/>
                </a:rPr>
                <a:t>"AD" Marriage</a:t>
              </a:r>
              <a:br>
                <a:rPr lang="en-US" altLang="ja-JP" sz="3200" dirty="0">
                  <a:solidFill>
                    <a:srgbClr val="FFFFCC"/>
                  </a:solidFill>
                  <a:latin typeface="Tahoma" charset="-52"/>
                  <a:ea typeface="ＭＳ Ｐゴシック" charset="-128"/>
                  <a:cs typeface="ＭＳ Ｐゴシック" charset="-128"/>
                </a:rPr>
              </a:br>
              <a:r>
                <a:rPr lang="en-US" altLang="ja-JP" sz="3200" dirty="0">
                  <a:solidFill>
                    <a:srgbClr val="FFFFCC"/>
                  </a:solidFill>
                  <a:latin typeface="Tahoma" charset="-52"/>
                  <a:ea typeface="ＭＳ Ｐゴシック" charset="-128"/>
                  <a:cs typeface="ＭＳ Ｐゴシック" charset="-128"/>
                </a:rPr>
                <a:t>(Rom. 7:4b-6)</a:t>
              </a:r>
              <a:endParaRPr lang="en-US" sz="3600" dirty="0">
                <a:solidFill>
                  <a:srgbClr val="FFFFCC"/>
                </a:solidFill>
                <a:latin typeface="Tahoma" charset="-52"/>
                <a:ea typeface="ＭＳ Ｐゴシック" charset="-128"/>
                <a:cs typeface="ＭＳ Ｐゴシック" charset="-128"/>
              </a:endParaRPr>
            </a:p>
          </p:txBody>
        </p:sp>
        <p:pic>
          <p:nvPicPr>
            <p:cNvPr id="809997" name="Picture 13" descr="christ010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0" y="2225748"/>
              <a:ext cx="1752600" cy="3260652"/>
            </a:xfrm>
            <a:prstGeom prst="rect">
              <a:avLst/>
            </a:prstGeom>
            <a:noFill/>
            <a:ln w="9525">
              <a:noFill/>
              <a:miter lim="800000"/>
              <a:headEnd/>
              <a:tailEnd/>
            </a:ln>
          </p:spPr>
        </p:pic>
        <p:pic>
          <p:nvPicPr>
            <p:cNvPr id="809998" name="Picture 14"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2226365"/>
              <a:ext cx="1828800" cy="3260035"/>
            </a:xfrm>
            <a:prstGeom prst="rect">
              <a:avLst/>
            </a:prstGeom>
            <a:noFill/>
            <a:ln w="9525">
              <a:noFill/>
              <a:miter lim="800000"/>
              <a:headEnd/>
              <a:tailEnd/>
            </a:ln>
          </p:spPr>
        </p:pic>
      </p:grpSp>
      <p:pic>
        <p:nvPicPr>
          <p:cNvPr id="17" name="Picture 16"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0" y="2209800"/>
            <a:ext cx="1752600" cy="3124200"/>
          </a:xfrm>
          <a:prstGeom prst="rect">
            <a:avLst/>
          </a:prstGeom>
          <a:noFill/>
          <a:ln w="9525">
            <a:noFill/>
            <a:miter lim="800000"/>
            <a:headEnd/>
            <a:tailEnd/>
          </a:ln>
        </p:spPr>
      </p:pic>
      <p:grpSp>
        <p:nvGrpSpPr>
          <p:cNvPr id="3" name="Group 18"/>
          <p:cNvGrpSpPr>
            <a:grpSpLocks/>
          </p:cNvGrpSpPr>
          <p:nvPr/>
        </p:nvGrpSpPr>
        <p:grpSpPr bwMode="auto">
          <a:xfrm>
            <a:off x="-76200" y="3657600"/>
            <a:ext cx="2362200" cy="1447800"/>
            <a:chOff x="0" y="3048000"/>
            <a:chExt cx="2362200" cy="1447800"/>
          </a:xfrm>
        </p:grpSpPr>
        <p:pic>
          <p:nvPicPr>
            <p:cNvPr id="809994" name="Picture 1026" descr="torah-001_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3048000"/>
              <a:ext cx="1930400" cy="1447800"/>
            </a:xfrm>
            <a:prstGeom prst="rect">
              <a:avLst/>
            </a:prstGeom>
            <a:noFill/>
            <a:ln w="9525">
              <a:noFill/>
              <a:miter lim="800000"/>
              <a:headEnd/>
              <a:tailEnd/>
            </a:ln>
          </p:spPr>
        </p:pic>
        <p:sp>
          <p:nvSpPr>
            <p:cNvPr id="809995" name="Rectangle 3"/>
            <p:cNvSpPr txBox="1">
              <a:spLocks noChangeArrowheads="1"/>
            </p:cNvSpPr>
            <p:nvPr/>
          </p:nvSpPr>
          <p:spPr bwMode="auto">
            <a:xfrm>
              <a:off x="0" y="3886200"/>
              <a:ext cx="2362200" cy="609600"/>
            </a:xfrm>
            <a:prstGeom prst="rect">
              <a:avLst/>
            </a:prstGeom>
            <a:noFill/>
            <a:ln w="9525">
              <a:noFill/>
              <a:miter lim="800000"/>
              <a:headEnd/>
              <a:tailEnd/>
            </a:ln>
          </p:spPr>
          <p:txBody>
            <a:bodyPr anchor="ctr">
              <a:prstTxWarp prst="textNoShape">
                <a:avLst/>
              </a:prstTxWarp>
            </a:bodyPr>
            <a:lstStyle/>
            <a:p>
              <a:pPr algn="ctr" defTabSz="914400" fontAlgn="base">
                <a:spcBef>
                  <a:spcPct val="0"/>
                </a:spcBef>
                <a:spcAft>
                  <a:spcPct val="0"/>
                </a:spcAft>
              </a:pPr>
              <a:r>
                <a:rPr lang="en-US" sz="3600" b="1">
                  <a:solidFill>
                    <a:srgbClr val="000000"/>
                  </a:solidFill>
                  <a:latin typeface="Tahoma" charset="-52"/>
                  <a:ea typeface="ＭＳ Ｐゴシック" charset="-128"/>
                  <a:cs typeface="ＭＳ Ｐゴシック" charset="-128"/>
                </a:rPr>
                <a:t>The Law</a:t>
              </a:r>
              <a:endParaRPr lang="en-US" sz="4000" b="1">
                <a:solidFill>
                  <a:srgbClr val="000000"/>
                </a:solidFill>
                <a:latin typeface="Tahoma" charset="-52"/>
                <a:ea typeface="ＭＳ Ｐゴシック" charset="-128"/>
                <a:cs typeface="ＭＳ Ｐゴシック" charset="-128"/>
              </a:endParaRPr>
            </a:p>
          </p:txBody>
        </p:sp>
      </p:grpSp>
    </p:spTree>
    <p:extLst>
      <p:ext uri="{BB962C8B-B14F-4D97-AF65-F5344CB8AC3E}">
        <p14:creationId xmlns:p14="http://schemas.microsoft.com/office/powerpoint/2010/main" val="3525033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4" name="Picture 2" descr="jesuscrucifi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2075" y="0"/>
            <a:ext cx="5241925" cy="6858000"/>
          </a:xfrm>
          <a:prstGeom prst="rect">
            <a:avLst/>
          </a:prstGeom>
          <a:noFill/>
          <a:ln w="9525">
            <a:noFill/>
            <a:miter lim="800000"/>
            <a:headEnd/>
            <a:tailEnd/>
          </a:ln>
        </p:spPr>
      </p:pic>
      <p:sp>
        <p:nvSpPr>
          <p:cNvPr id="812035" name="Rectangle 3"/>
          <p:cNvSpPr>
            <a:spLocks noGrp="1" noChangeArrowheads="1"/>
          </p:cNvSpPr>
          <p:nvPr>
            <p:ph type="title"/>
          </p:nvPr>
        </p:nvSpPr>
        <p:spPr>
          <a:xfrm>
            <a:off x="0" y="0"/>
            <a:ext cx="6781800" cy="2849563"/>
          </a:xfrm>
          <a:solidFill>
            <a:srgbClr val="000000"/>
          </a:solidFill>
        </p:spPr>
        <p:txBody>
          <a:bodyPr/>
          <a:lstStyle/>
          <a:p>
            <a:pPr eaLnBrk="1" hangingPunct="1"/>
            <a:r>
              <a:rPr lang="en-US" sz="3600" b="1" dirty="0">
                <a:effectLst/>
                <a:ea typeface="ＭＳ Ｐゴシック" charset="-128"/>
                <a:cs typeface="ＭＳ Ｐゴシック" charset="-128"/>
              </a:rPr>
              <a:t>Christ</a:t>
            </a:r>
            <a:r>
              <a:rPr lang="fr-FR" altLang="ja-JP" sz="3600" b="1" dirty="0">
                <a:effectLst/>
                <a:ea typeface="ＭＳ Ｐゴシック" charset="-128"/>
                <a:cs typeface="ＭＳ Ｐゴシック" charset="-128"/>
              </a:rPr>
              <a:t>'</a:t>
            </a:r>
            <a:r>
              <a:rPr lang="en-US" altLang="ja-JP" sz="3600" b="1" dirty="0">
                <a:effectLst/>
                <a:ea typeface="ＭＳ Ｐゴシック" charset="-128"/>
                <a:cs typeface="ＭＳ Ｐゴシック" charset="-128"/>
              </a:rPr>
              <a:t>s death (and our death with Him) frees us from "marriage" to the Law since now we are "married" to Christ (Rom. 7:4, 6)</a:t>
            </a:r>
            <a:endParaRPr lang="en-US" sz="4000" dirty="0">
              <a:effectLst/>
              <a:ea typeface="ＭＳ Ｐゴシック" charset="-128"/>
              <a:cs typeface="ＭＳ Ｐゴシック" charset="-128"/>
            </a:endParaRPr>
          </a:p>
        </p:txBody>
      </p:sp>
      <p:sp>
        <p:nvSpPr>
          <p:cNvPr id="245765" name="Text Box 5"/>
          <p:cNvSpPr txBox="1">
            <a:spLocks noChangeArrowheads="1"/>
          </p:cNvSpPr>
          <p:nvPr/>
        </p:nvSpPr>
        <p:spPr bwMode="auto">
          <a:xfrm>
            <a:off x="9406467" y="21696"/>
            <a:ext cx="869950"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defTabSz="914400" eaLnBrk="0" fontAlgn="base" hangingPunct="0">
              <a:spcBef>
                <a:spcPct val="0"/>
              </a:spcBef>
              <a:spcAft>
                <a:spcPct val="0"/>
              </a:spcAft>
              <a:defRPr/>
            </a:pPr>
            <a:r>
              <a:rPr lang="en-US" sz="2400" b="1">
                <a:solidFill>
                  <a:srgbClr val="FFFFFF"/>
                </a:solidFill>
                <a:latin typeface="Arial" charset="0"/>
                <a:ea typeface="Arial" charset="0"/>
                <a:cs typeface="Arial" charset="0"/>
              </a:rPr>
              <a:t>154a</a:t>
            </a:r>
          </a:p>
        </p:txBody>
      </p:sp>
    </p:spTree>
    <p:extLst>
      <p:ext uri="{BB962C8B-B14F-4D97-AF65-F5344CB8AC3E}">
        <p14:creationId xmlns:p14="http://schemas.microsoft.com/office/powerpoint/2010/main" val="24727842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3106" name="Picture 1" descr="Paul.prison.writ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5665788" y="0"/>
            <a:ext cx="3456384" cy="1152128"/>
          </a:xfrm>
        </p:spPr>
        <p:txBody>
          <a:bodyPr/>
          <a:lstStyle/>
          <a:p>
            <a:pPr eaLnBrk="1" hangingPunct="1">
              <a:defRPr/>
            </a:pPr>
            <a:r>
              <a:rPr lang="en-US" sz="2800" b="1" dirty="0">
                <a:solidFill>
                  <a:schemeClr val="bg1"/>
                </a:solidFill>
                <a:effectLst>
                  <a:glow rad="266700">
                    <a:schemeClr val="tx1">
                      <a:alpha val="75000"/>
                    </a:schemeClr>
                  </a:glow>
                </a:effectLst>
              </a:rPr>
              <a:t>Paul was not under the Law</a:t>
            </a:r>
          </a:p>
        </p:txBody>
      </p:sp>
      <p:sp>
        <p:nvSpPr>
          <p:cNvPr id="4" name="Rectangle 2"/>
          <p:cNvSpPr txBox="1">
            <a:spLocks noChangeArrowheads="1"/>
          </p:cNvSpPr>
          <p:nvPr/>
        </p:nvSpPr>
        <p:spPr bwMode="auto">
          <a:xfrm>
            <a:off x="4211960" y="4581128"/>
            <a:ext cx="4932040" cy="19888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r" defTabSz="914400" eaLnBrk="1" hangingPunct="1">
              <a:defRPr/>
            </a:pPr>
            <a:r>
              <a:rPr lang="en-US" sz="3600" b="1" dirty="0">
                <a:solidFill>
                  <a:srgbClr val="FFFFFF"/>
                </a:solidFill>
                <a:effectLst>
                  <a:glow rad="266700">
                    <a:srgbClr val="000000">
                      <a:alpha val="75000"/>
                    </a:srgbClr>
                  </a:glow>
                </a:effectLst>
                <a:latin typeface="Arial"/>
                <a:ea typeface="ＭＳ Ｐゴシック"/>
                <a:cs typeface="ＭＳ Ｐゴシック"/>
              </a:rPr>
              <a:t>1 Corinthians 9:20 NLT</a:t>
            </a:r>
          </a:p>
        </p:txBody>
      </p:sp>
      <p:sp>
        <p:nvSpPr>
          <p:cNvPr id="5" name="Rectangle 2"/>
          <p:cNvSpPr txBox="1">
            <a:spLocks noChangeArrowheads="1"/>
          </p:cNvSpPr>
          <p:nvPr/>
        </p:nvSpPr>
        <p:spPr bwMode="auto">
          <a:xfrm>
            <a:off x="0" y="0"/>
            <a:ext cx="3456384" cy="65090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defTabSz="914400" eaLnBrk="1" hangingPunct="1">
              <a:defRPr/>
            </a:pPr>
            <a:r>
              <a:rPr lang="en-US" sz="2800">
                <a:solidFill>
                  <a:srgbClr val="FFFFFF"/>
                </a:solidFill>
                <a:effectLst>
                  <a:glow rad="266700">
                    <a:srgbClr val="000000">
                      <a:alpha val="75000"/>
                    </a:srgbClr>
                  </a:glow>
                </a:effectLst>
                <a:latin typeface="Arial"/>
                <a:ea typeface="ＭＳ Ｐゴシック"/>
                <a:cs typeface="ＭＳ Ｐゴシック"/>
              </a:rPr>
              <a:t>“</a:t>
            </a:r>
            <a:r>
              <a:rPr lang="en-SG" sz="2800" b="1">
                <a:solidFill>
                  <a:srgbClr val="FFFFFF"/>
                </a:solidFill>
                <a:effectLst>
                  <a:glow rad="266700">
                    <a:srgbClr val="000000">
                      <a:alpha val="75000"/>
                    </a:srgbClr>
                  </a:glow>
                </a:effectLst>
                <a:latin typeface="Arial"/>
                <a:ea typeface="ＭＳ Ｐゴシック"/>
                <a:cs typeface="ＭＳ Ｐゴシック"/>
              </a:rPr>
              <a:t>When I was with the Jews, I lived like a Jew to bring the Jews to Christ. When I was with those who follow the Jewish law, I too lived under that law. Even though </a:t>
            </a:r>
            <a:r>
              <a:rPr lang="en-SG" sz="2800" b="1">
                <a:solidFill>
                  <a:srgbClr val="FFFF00"/>
                </a:solidFill>
                <a:effectLst>
                  <a:glow rad="266700">
                    <a:srgbClr val="000000">
                      <a:alpha val="75000"/>
                    </a:srgbClr>
                  </a:glow>
                </a:effectLst>
                <a:latin typeface="Arial"/>
                <a:ea typeface="ＭＳ Ｐゴシック"/>
                <a:cs typeface="ＭＳ Ｐゴシック"/>
              </a:rPr>
              <a:t>I am not subject to the law</a:t>
            </a:r>
            <a:r>
              <a:rPr lang="en-SG" sz="2800" b="1">
                <a:solidFill>
                  <a:srgbClr val="FFFFFF"/>
                </a:solidFill>
                <a:effectLst>
                  <a:glow rad="266700">
                    <a:srgbClr val="000000">
                      <a:alpha val="75000"/>
                    </a:srgbClr>
                  </a:glow>
                </a:effectLst>
                <a:latin typeface="Arial"/>
                <a:ea typeface="ＭＳ Ｐゴシック"/>
                <a:cs typeface="ＭＳ Ｐゴシック"/>
              </a:rPr>
              <a:t>, I did this so I could bring to Christ those who are under the law”</a:t>
            </a:r>
            <a:endParaRPr lang="en-US" sz="2800" b="1" dirty="0">
              <a:solidFill>
                <a:srgbClr val="FFFFFF"/>
              </a:solidFill>
              <a:effectLst>
                <a:glow rad="266700">
                  <a:srgbClr val="000000">
                    <a:alpha val="75000"/>
                  </a:srgbClr>
                </a:glow>
              </a:effectLst>
              <a:latin typeface="Arial"/>
              <a:ea typeface="ＭＳ Ｐゴシック"/>
              <a:cs typeface="ＭＳ Ｐゴシック"/>
            </a:endParaRPr>
          </a:p>
        </p:txBody>
      </p:sp>
    </p:spTree>
    <p:extLst>
      <p:ext uri="{BB962C8B-B14F-4D97-AF65-F5344CB8AC3E}">
        <p14:creationId xmlns:p14="http://schemas.microsoft.com/office/powerpoint/2010/main" val="13341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407105" y="17407"/>
            <a:ext cx="52700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altLang="zh-CN" b="1" dirty="0">
                <a:solidFill>
                  <a:srgbClr val="FFFFFF"/>
                </a:solidFill>
                <a:cs typeface="MS PGothic" charset="0"/>
              </a:rPr>
              <a:t>35</a:t>
            </a:r>
          </a:p>
        </p:txBody>
      </p:sp>
      <p:sp>
        <p:nvSpPr>
          <p:cNvPr id="3" name="Title 2"/>
          <p:cNvSpPr>
            <a:spLocks noGrp="1"/>
          </p:cNvSpPr>
          <p:nvPr>
            <p:ph type="title"/>
          </p:nvPr>
        </p:nvSpPr>
        <p:spPr>
          <a:xfrm>
            <a:off x="0" y="0"/>
            <a:ext cx="7772400" cy="673100"/>
          </a:xfrm>
          <a:noFill/>
          <a:ln>
            <a:noFill/>
          </a:ln>
        </p:spPr>
        <p:txBody>
          <a:bodyPr anchor="ctr"/>
          <a:lstStyle/>
          <a:p>
            <a:pPr marL="719138" indent="-719138" eaLnBrk="1" hangingPunct="1"/>
            <a:r>
              <a:rPr lang="en-US" sz="3600" b="1" kern="1200" dirty="0">
                <a:solidFill>
                  <a:srgbClr val="FFFFFF"/>
                </a:solidFill>
                <a:effectLst>
                  <a:glow rad="254000">
                    <a:srgbClr val="000000">
                      <a:alpha val="85000"/>
                    </a:srgbClr>
                  </a:glow>
                </a:effectLst>
                <a:latin typeface="Arial"/>
                <a:cs typeface="Arial"/>
              </a:rPr>
              <a:t>A Quick Quiz About the Law…</a:t>
            </a:r>
          </a:p>
        </p:txBody>
      </p:sp>
      <p:sp>
        <p:nvSpPr>
          <p:cNvPr id="7" name="Rectangle 5"/>
          <p:cNvSpPr txBox="1">
            <a:spLocks noChangeArrowheads="1"/>
          </p:cNvSpPr>
          <p:nvPr/>
        </p:nvSpPr>
        <p:spPr bwMode="auto">
          <a:xfrm>
            <a:off x="0" y="852714"/>
            <a:ext cx="9144000"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96900" lvl="2" indent="-596900" eaLnBrk="1" hangingPunct="1">
              <a:buFont typeface="+mj-lt"/>
              <a:buAutoNum type="arabicPeriod"/>
            </a:pPr>
            <a:r>
              <a:rPr lang="en-US" sz="2400" b="1" dirty="0">
                <a:solidFill>
                  <a:srgbClr val="FFFFFF"/>
                </a:solidFill>
                <a:effectLst>
                  <a:glow rad="101600">
                    <a:srgbClr val="000000">
                      <a:alpha val="75000"/>
                    </a:srgbClr>
                  </a:glow>
                </a:effectLst>
                <a:latin typeface="Arial"/>
                <a:cs typeface="Arial"/>
              </a:rPr>
              <a:t>T or F	Christians should keep parts of the OT law which are not repeated in the NT.</a:t>
            </a:r>
          </a:p>
          <a:p>
            <a:pPr marL="596900" lvl="2" indent="-596900" eaLnBrk="1" hangingPunct="1">
              <a:buFont typeface="+mj-lt"/>
              <a:buAutoNum type="arabicPeriod"/>
            </a:pPr>
            <a:r>
              <a:rPr lang="en-US" sz="2400" b="1" dirty="0">
                <a:solidFill>
                  <a:srgbClr val="FFFFFF"/>
                </a:solidFill>
                <a:effectLst>
                  <a:glow rad="101600">
                    <a:srgbClr val="000000">
                      <a:alpha val="75000"/>
                    </a:srgbClr>
                  </a:glow>
                </a:effectLst>
                <a:latin typeface="Arial"/>
                <a:cs typeface="Arial"/>
              </a:rPr>
              <a:t>T or F	The Sabbath should still be obeyed by Christians.</a:t>
            </a:r>
          </a:p>
          <a:p>
            <a:pPr marL="596900" lvl="2" indent="-596900" eaLnBrk="1" hangingPunct="1">
              <a:buFont typeface="+mj-lt"/>
              <a:buAutoNum type="arabicPeriod"/>
            </a:pPr>
            <a:r>
              <a:rPr lang="en-US" sz="2400" b="1" dirty="0">
                <a:solidFill>
                  <a:srgbClr val="FFFFFF"/>
                </a:solidFill>
                <a:effectLst>
                  <a:glow rad="101600">
                    <a:srgbClr val="000000">
                      <a:alpha val="75000"/>
                    </a:srgbClr>
                  </a:glow>
                </a:effectLst>
                <a:latin typeface="Arial"/>
                <a:cs typeface="Arial"/>
              </a:rPr>
              <a:t>T or F	Believers today are obligated to keep all of the Ten Commandments.</a:t>
            </a:r>
          </a:p>
          <a:p>
            <a:pPr marL="596900" lvl="2" indent="-596900" eaLnBrk="1" hangingPunct="1">
              <a:buFont typeface="+mj-lt"/>
              <a:buAutoNum type="arabicPeriod"/>
            </a:pPr>
            <a:r>
              <a:rPr lang="en-US" sz="2400" b="1" dirty="0">
                <a:solidFill>
                  <a:srgbClr val="FFFFFF"/>
                </a:solidFill>
                <a:effectLst>
                  <a:glow rad="101600">
                    <a:srgbClr val="000000">
                      <a:alpha val="75000"/>
                    </a:srgbClr>
                  </a:glow>
                </a:effectLst>
                <a:latin typeface="Arial"/>
                <a:cs typeface="Arial"/>
              </a:rPr>
              <a:t>T or F	Tithing should be practiced by all followers of Christ.</a:t>
            </a:r>
          </a:p>
          <a:p>
            <a:pPr marL="596900" lvl="2" indent="-596900" eaLnBrk="1" hangingPunct="1">
              <a:buFont typeface="+mj-lt"/>
              <a:buAutoNum type="arabicPeriod"/>
            </a:pPr>
            <a:r>
              <a:rPr lang="en-US" sz="2400" b="1" dirty="0">
                <a:solidFill>
                  <a:srgbClr val="FFFFFF"/>
                </a:solidFill>
                <a:effectLst>
                  <a:glow rad="101600">
                    <a:srgbClr val="000000">
                      <a:alpha val="75000"/>
                    </a:srgbClr>
                  </a:glow>
                </a:effectLst>
                <a:latin typeface="Arial"/>
                <a:cs typeface="Arial"/>
              </a:rPr>
              <a:t>T or F	Christians today are prohibited from eating blood (e.g., </a:t>
            </a:r>
            <a:r>
              <a:rPr lang="en-US" sz="2400" b="1" dirty="0" err="1">
                <a:solidFill>
                  <a:srgbClr val="FFFFFF"/>
                </a:solidFill>
                <a:effectLst>
                  <a:glow rad="101600">
                    <a:srgbClr val="000000">
                      <a:alpha val="75000"/>
                    </a:srgbClr>
                  </a:glow>
                </a:effectLst>
                <a:latin typeface="Arial"/>
                <a:cs typeface="Arial"/>
              </a:rPr>
              <a:t>yong</a:t>
            </a:r>
            <a:r>
              <a:rPr lang="en-US" sz="2400" b="1" dirty="0">
                <a:solidFill>
                  <a:srgbClr val="FFFFFF"/>
                </a:solidFill>
                <a:effectLst>
                  <a:glow rad="101600">
                    <a:srgbClr val="000000">
                      <a:alpha val="75000"/>
                    </a:srgbClr>
                  </a:glow>
                </a:effectLst>
                <a:latin typeface="Arial"/>
                <a:cs typeface="Arial"/>
              </a:rPr>
              <a:t> tau foo, blood pudding, pig or duck blood at Chinese New Year).</a:t>
            </a:r>
          </a:p>
          <a:p>
            <a:pPr marL="596900" lvl="2" indent="-596900" eaLnBrk="1" hangingPunct="1">
              <a:buFont typeface="+mj-lt"/>
              <a:buAutoNum type="arabicPeriod"/>
            </a:pPr>
            <a:r>
              <a:rPr lang="en-US" sz="2400" b="1" dirty="0">
                <a:solidFill>
                  <a:srgbClr val="FFFFFF"/>
                </a:solidFill>
                <a:effectLst>
                  <a:glow rad="101600">
                    <a:srgbClr val="000000">
                      <a:alpha val="75000"/>
                    </a:srgbClr>
                  </a:glow>
                </a:effectLst>
                <a:latin typeface="Arial"/>
                <a:cs typeface="Arial"/>
              </a:rPr>
              <a:t>T or F	Believers must not charge other Christians interest based upon the Law (Deut. 23:19; Exod. 22:25; Lev. 25:36-37; Ezek. 18:8, 13, 17; 22:12; Prov. 15:5; 28:8)</a:t>
            </a:r>
          </a:p>
          <a:p>
            <a:pPr marL="596900" lvl="2" indent="-596900" eaLnBrk="1" hangingPunct="1">
              <a:buFont typeface="+mj-lt"/>
              <a:buAutoNum type="arabicPeriod"/>
            </a:pPr>
            <a:r>
              <a:rPr lang="en-US" sz="2400" b="1" dirty="0">
                <a:solidFill>
                  <a:srgbClr val="FFFFFF"/>
                </a:solidFill>
                <a:effectLst>
                  <a:glow rad="101600">
                    <a:srgbClr val="000000">
                      <a:alpha val="75000"/>
                    </a:srgbClr>
                  </a:glow>
                </a:effectLst>
                <a:latin typeface="Arial"/>
                <a:cs typeface="Arial"/>
              </a:rPr>
              <a:t>T or F	The OT has two laws: the moral is in the Ten Commandments, but ceremonial/civil laws are abolished.</a:t>
            </a:r>
          </a:p>
        </p:txBody>
      </p:sp>
    </p:spTree>
    <p:extLst>
      <p:ext uri="{BB962C8B-B14F-4D97-AF65-F5344CB8AC3E}">
        <p14:creationId xmlns:p14="http://schemas.microsoft.com/office/powerpoint/2010/main" val="15752860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JEWOT007"/>
          <p:cNvPicPr>
            <a:picLocks noChangeAspect="1" noChangeArrowheads="1"/>
          </p:cNvPicPr>
          <p:nvPr/>
        </p:nvPicPr>
        <p:blipFill>
          <a:blip r:embed="rId3">
            <a:lum bright="-38000"/>
            <a:extLst>
              <a:ext uri="{28A0092B-C50C-407E-A947-70E740481C1C}">
                <a14:useLocalDpi xmlns:a14="http://schemas.microsoft.com/office/drawing/2010/main"/>
              </a:ext>
            </a:extLst>
          </a:blip>
          <a:srcRect/>
          <a:stretch>
            <a:fillRect/>
          </a:stretch>
        </p:blipFill>
        <p:spPr bwMode="auto">
          <a:xfrm>
            <a:off x="-457200" y="-152400"/>
            <a:ext cx="10210800" cy="723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Rectangle 3"/>
          <p:cNvSpPr>
            <a:spLocks noRot="1" noChangeArrowheads="1"/>
          </p:cNvSpPr>
          <p:nvPr/>
        </p:nvSpPr>
        <p:spPr bwMode="auto">
          <a:xfrm>
            <a:off x="1691680" y="1022648"/>
            <a:ext cx="6048672" cy="2478360"/>
          </a:xfrm>
          <a:prstGeom prst="rect">
            <a:avLst/>
          </a:prstGeom>
          <a:noFill/>
          <a:ln w="9525">
            <a:noFill/>
            <a:miter lim="800000"/>
            <a:headEnd/>
            <a:tailEnd/>
          </a:ln>
          <a:effectLst/>
        </p:spPr>
        <p:txBody>
          <a:bodyPr anchor="ctr"/>
          <a:lstStyle/>
          <a:p>
            <a:pPr defTabSz="914400" fontAlgn="base">
              <a:spcBef>
                <a:spcPct val="0"/>
              </a:spcBef>
              <a:spcAft>
                <a:spcPct val="0"/>
              </a:spcAft>
            </a:pP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"By calling this covenant </a:t>
            </a:r>
            <a:r>
              <a:rPr lang="fr-FR"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t>
            </a: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new,</a:t>
            </a:r>
            <a:r>
              <a:rPr lang="fr-FR"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t>
            </a: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 </a:t>
            </a:r>
            <a:b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b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he has made the first one </a:t>
            </a:r>
            <a:r>
              <a:rPr lang="en-US" altLang="zh-CN" sz="2800" b="1" i="1" dirty="0">
                <a:solidFill>
                  <a:srgbClr val="FFFF00"/>
                </a:solidFill>
                <a:effectLst>
                  <a:outerShdw blurRad="38100" dist="38100" dir="2700000" algn="tl">
                    <a:srgbClr val="000000"/>
                  </a:outerShdw>
                </a:effectLst>
                <a:latin typeface="Arial" charset="0"/>
                <a:ea typeface="ＭＳ Ｐゴシック" charset="0"/>
                <a:cs typeface="SimSun" charset="0"/>
              </a:rPr>
              <a:t>obsolete</a:t>
            </a: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 and what is obsolete and aging will soon </a:t>
            </a:r>
            <a:r>
              <a:rPr lang="en-US" altLang="zh-CN" sz="2800" b="1" i="1" dirty="0">
                <a:solidFill>
                  <a:srgbClr val="FFFF00"/>
                </a:solidFill>
                <a:effectLst>
                  <a:outerShdw blurRad="38100" dist="38100" dir="2700000" algn="tl">
                    <a:srgbClr val="000000"/>
                  </a:outerShdw>
                </a:effectLst>
                <a:latin typeface="Arial" charset="0"/>
                <a:ea typeface="ＭＳ Ｐゴシック" charset="0"/>
                <a:cs typeface="SimSun" charset="0"/>
              </a:rPr>
              <a:t>disappear</a:t>
            </a: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t>
            </a:r>
            <a:r>
              <a:rPr lang="en-US" altLang="zh-CN" sz="2800" b="1" i="1" baseline="30000" dirty="0">
                <a:solidFill>
                  <a:srgbClr val="FFFFFF"/>
                </a:solidFill>
                <a:effectLst>
                  <a:outerShdw blurRad="38100" dist="38100" dir="2700000" algn="tl">
                    <a:srgbClr val="000000"/>
                  </a:outerShdw>
                </a:effectLst>
                <a:latin typeface="Arial" charset="0"/>
                <a:ea typeface="ＭＳ Ｐゴシック" charset="0"/>
                <a:cs typeface="SimSun" charset="0"/>
              </a:rPr>
              <a:t>"</a:t>
            </a:r>
            <a:endParaRPr lang="en-US" sz="2800" b="1" i="1" baseline="30000" dirty="0">
              <a:solidFill>
                <a:srgbClr val="FFFFFF"/>
              </a:solidFill>
              <a:effectLst>
                <a:outerShdw blurRad="38100" dist="38100" dir="2700000" algn="tl">
                  <a:srgbClr val="000000"/>
                </a:outerShdw>
              </a:effectLst>
              <a:latin typeface="Arial" charset="0"/>
              <a:ea typeface="ＭＳ Ｐゴシック" charset="0"/>
              <a:cs typeface="SimSun" charset="0"/>
            </a:endParaRPr>
          </a:p>
        </p:txBody>
      </p:sp>
      <p:sp>
        <p:nvSpPr>
          <p:cNvPr id="83972" name="Rectangle 4"/>
          <p:cNvSpPr>
            <a:spLocks noRot="1" noChangeArrowheads="1"/>
          </p:cNvSpPr>
          <p:nvPr/>
        </p:nvSpPr>
        <p:spPr bwMode="auto">
          <a:xfrm>
            <a:off x="179512" y="3501008"/>
            <a:ext cx="2286000" cy="1066800"/>
          </a:xfrm>
          <a:prstGeom prst="rect">
            <a:avLst/>
          </a:prstGeom>
          <a:noFill/>
          <a:ln w="9525">
            <a:noFill/>
            <a:miter lim="800000"/>
            <a:headEnd/>
            <a:tailEnd/>
          </a:ln>
          <a:effectLst/>
        </p:spPr>
        <p:txBody>
          <a:bodyPr anchor="ctr"/>
          <a:lstStyle/>
          <a:p>
            <a:pPr algn="ctr" defTabSz="914400" fontAlgn="base">
              <a:lnSpc>
                <a:spcPct val="130000"/>
              </a:lnSpc>
              <a:spcBef>
                <a:spcPct val="0"/>
              </a:spcBef>
              <a:spcAft>
                <a:spcPct val="0"/>
              </a:spcAft>
            </a:pPr>
            <a:r>
              <a:rPr lang="en-US" altLang="zh-CN" sz="2800" b="1" i="1" dirty="0">
                <a:solidFill>
                  <a:srgbClr val="FFFF00"/>
                </a:solidFill>
                <a:effectLst>
                  <a:outerShdw blurRad="38100" dist="38100" dir="2700000" algn="tl">
                    <a:srgbClr val="000000"/>
                  </a:outerShdw>
                </a:effectLst>
                <a:latin typeface="Arial" charset="0"/>
                <a:ea typeface="ＭＳ Ｐゴシック" charset="0"/>
                <a:cs typeface="SimSun" charset="0"/>
              </a:rPr>
              <a:t>Obsolete</a:t>
            </a:r>
            <a:b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b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AD 33</a:t>
            </a:r>
            <a:endParaRPr lang="en-US" sz="2800" b="1" i="1" baseline="30000" dirty="0">
              <a:solidFill>
                <a:srgbClr val="FFFFFF"/>
              </a:solidFill>
              <a:effectLst>
                <a:outerShdw blurRad="38100" dist="38100" dir="2700000" algn="tl">
                  <a:srgbClr val="000000"/>
                </a:outerShdw>
              </a:effectLst>
              <a:latin typeface="Arial" charset="0"/>
              <a:ea typeface="ＭＳ Ｐゴシック" charset="0"/>
              <a:cs typeface="SimSun" charset="0"/>
            </a:endParaRPr>
          </a:p>
        </p:txBody>
      </p:sp>
      <p:sp>
        <p:nvSpPr>
          <p:cNvPr id="83973" name="Rectangle 5"/>
          <p:cNvSpPr>
            <a:spLocks noRot="1" noChangeArrowheads="1"/>
          </p:cNvSpPr>
          <p:nvPr/>
        </p:nvSpPr>
        <p:spPr bwMode="auto">
          <a:xfrm>
            <a:off x="2770312" y="3501008"/>
            <a:ext cx="3429000" cy="1066800"/>
          </a:xfrm>
          <a:prstGeom prst="rect">
            <a:avLst/>
          </a:prstGeom>
          <a:noFill/>
          <a:ln w="9525">
            <a:noFill/>
            <a:miter lim="800000"/>
            <a:headEnd/>
            <a:tailEnd/>
          </a:ln>
          <a:effectLst/>
        </p:spPr>
        <p:txBody>
          <a:bodyPr anchor="ctr"/>
          <a:lstStyle/>
          <a:p>
            <a:pPr algn="ctr" defTabSz="914400" fontAlgn="base">
              <a:lnSpc>
                <a:spcPct val="130000"/>
              </a:lnSpc>
              <a:spcBef>
                <a:spcPct val="0"/>
              </a:spcBef>
              <a:spcAft>
                <a:spcPct val="0"/>
              </a:spcAft>
            </a:pPr>
            <a:r>
              <a:rPr lang="en-US" altLang="zh-CN" sz="2800" b="1" i="1">
                <a:solidFill>
                  <a:srgbClr val="FFFFFF"/>
                </a:solidFill>
                <a:effectLst>
                  <a:outerShdw blurRad="38100" dist="38100" dir="2700000" algn="tl">
                    <a:srgbClr val="000000"/>
                  </a:outerShdw>
                </a:effectLst>
                <a:latin typeface="Arial" charset="0"/>
                <a:ea typeface="ＭＳ Ｐゴシック" charset="0"/>
                <a:cs typeface="SimSun" charset="0"/>
              </a:rPr>
              <a:t>Hebrews Written</a:t>
            </a:r>
            <a:br>
              <a:rPr lang="en-US" altLang="zh-CN" sz="2800" b="1" i="1">
                <a:solidFill>
                  <a:srgbClr val="FFFFFF"/>
                </a:solidFill>
                <a:effectLst>
                  <a:outerShdw blurRad="38100" dist="38100" dir="2700000" algn="tl">
                    <a:srgbClr val="000000"/>
                  </a:outerShdw>
                </a:effectLst>
                <a:latin typeface="Arial" charset="0"/>
                <a:ea typeface="ＭＳ Ｐゴシック" charset="0"/>
                <a:cs typeface="SimSun" charset="0"/>
              </a:rPr>
            </a:br>
            <a:r>
              <a:rPr lang="en-US" altLang="zh-CN" sz="2800" b="1" i="1">
                <a:solidFill>
                  <a:srgbClr val="FFFFFF"/>
                </a:solidFill>
                <a:effectLst>
                  <a:outerShdw blurRad="38100" dist="38100" dir="2700000" algn="tl">
                    <a:srgbClr val="000000"/>
                  </a:outerShdw>
                </a:effectLst>
                <a:latin typeface="Arial" charset="0"/>
                <a:ea typeface="ＭＳ Ｐゴシック" charset="0"/>
                <a:cs typeface="SimSun" charset="0"/>
              </a:rPr>
              <a:t>AD 67-68</a:t>
            </a:r>
            <a:endParaRPr lang="en-US" sz="2800" b="1" i="1" baseline="30000">
              <a:solidFill>
                <a:srgbClr val="FFFFFF"/>
              </a:solidFill>
              <a:effectLst>
                <a:outerShdw blurRad="38100" dist="38100" dir="2700000" algn="tl">
                  <a:srgbClr val="000000"/>
                </a:outerShdw>
              </a:effectLst>
              <a:latin typeface="Arial" charset="0"/>
              <a:ea typeface="ＭＳ Ｐゴシック" charset="0"/>
              <a:cs typeface="SimSun" charset="0"/>
            </a:endParaRPr>
          </a:p>
        </p:txBody>
      </p:sp>
      <p:sp>
        <p:nvSpPr>
          <p:cNvPr id="83974" name="Rectangle 6"/>
          <p:cNvSpPr>
            <a:spLocks noRot="1" noChangeArrowheads="1"/>
          </p:cNvSpPr>
          <p:nvPr/>
        </p:nvSpPr>
        <p:spPr bwMode="auto">
          <a:xfrm>
            <a:off x="6427912" y="3501008"/>
            <a:ext cx="2743200" cy="1066800"/>
          </a:xfrm>
          <a:prstGeom prst="rect">
            <a:avLst/>
          </a:prstGeom>
          <a:noFill/>
          <a:ln w="9525">
            <a:noFill/>
            <a:miter lim="800000"/>
            <a:headEnd/>
            <a:tailEnd/>
          </a:ln>
          <a:effectLst/>
        </p:spPr>
        <p:txBody>
          <a:bodyPr anchor="ctr"/>
          <a:lstStyle/>
          <a:p>
            <a:pPr algn="ctr" defTabSz="914400" fontAlgn="base">
              <a:lnSpc>
                <a:spcPct val="130000"/>
              </a:lnSpc>
              <a:spcBef>
                <a:spcPct val="0"/>
              </a:spcBef>
              <a:spcAft>
                <a:spcPct val="0"/>
              </a:spcAft>
            </a:pPr>
            <a:r>
              <a:rPr lang="en-US" altLang="zh-CN" sz="2800" b="1" i="1" dirty="0">
                <a:solidFill>
                  <a:srgbClr val="FFFF00"/>
                </a:solidFill>
                <a:effectLst>
                  <a:outerShdw blurRad="38100" dist="38100" dir="2700000" algn="tl">
                    <a:srgbClr val="000000"/>
                  </a:outerShdw>
                </a:effectLst>
                <a:latin typeface="Arial" charset="0"/>
                <a:ea typeface="ＭＳ Ｐゴシック" charset="0"/>
                <a:cs typeface="SimSun" charset="0"/>
              </a:rPr>
              <a:t>Disappeared</a:t>
            </a:r>
            <a:b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b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AD 70</a:t>
            </a:r>
            <a:endParaRPr lang="en-US" sz="2800" b="1" i="1" baseline="30000" dirty="0">
              <a:solidFill>
                <a:srgbClr val="FFFFFF"/>
              </a:solidFill>
              <a:effectLst>
                <a:outerShdw blurRad="38100" dist="38100" dir="2700000" algn="tl">
                  <a:srgbClr val="000000"/>
                </a:outerShdw>
              </a:effectLst>
              <a:latin typeface="Arial" charset="0"/>
              <a:ea typeface="ＭＳ Ｐゴシック" charset="0"/>
              <a:cs typeface="SimSun" charset="0"/>
            </a:endParaRPr>
          </a:p>
        </p:txBody>
      </p:sp>
      <p:sp>
        <p:nvSpPr>
          <p:cNvPr id="83975" name="AutoShape 7"/>
          <p:cNvSpPr>
            <a:spLocks noChangeArrowheads="1"/>
          </p:cNvSpPr>
          <p:nvPr/>
        </p:nvSpPr>
        <p:spPr bwMode="auto">
          <a:xfrm rot="10800000">
            <a:off x="2236912" y="4034408"/>
            <a:ext cx="685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3976" name="AutoShape 8"/>
          <p:cNvSpPr>
            <a:spLocks noChangeArrowheads="1"/>
          </p:cNvSpPr>
          <p:nvPr/>
        </p:nvSpPr>
        <p:spPr bwMode="auto">
          <a:xfrm>
            <a:off x="5894512" y="4034408"/>
            <a:ext cx="685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3977" name="Rectangle 9"/>
          <p:cNvSpPr>
            <a:spLocks noGrp="1" noRot="1" noChangeArrowheads="1"/>
          </p:cNvSpPr>
          <p:nvPr>
            <p:ph type="title" idx="4294967295"/>
          </p:nvPr>
        </p:nvSpPr>
        <p:spPr>
          <a:xfrm>
            <a:off x="228600" y="-27384"/>
            <a:ext cx="8229600" cy="685800"/>
          </a:xfrm>
        </p:spPr>
        <p:txBody>
          <a:bodyPr anchor="t"/>
          <a:lstStyle/>
          <a:p>
            <a:pPr eaLnBrk="1" hangingPunct="1"/>
            <a:r>
              <a:rPr lang="en-US" altLang="zh-CN" sz="4000" u="sng" dirty="0">
                <a:solidFill>
                  <a:schemeClr val="tx1"/>
                </a:solidFill>
                <a:latin typeface="Arial" charset="0"/>
                <a:ea typeface="ＭＳ Ｐゴシック" charset="0"/>
                <a:cs typeface="SimSun" charset="0"/>
              </a:rPr>
              <a:t>Hebrews 8:13</a:t>
            </a:r>
            <a:endParaRPr lang="en-US" dirty="0">
              <a:latin typeface="Garamond" charset="0"/>
              <a:ea typeface="ＭＳ Ｐゴシック" charset="0"/>
              <a:cs typeface="ＭＳ Ｐゴシック" charset="0"/>
            </a:endParaRPr>
          </a:p>
        </p:txBody>
      </p:sp>
      <p:sp>
        <p:nvSpPr>
          <p:cNvPr id="2" name="Down Arrow 1"/>
          <p:cNvSpPr/>
          <p:nvPr/>
        </p:nvSpPr>
        <p:spPr bwMode="auto">
          <a:xfrm rot="2291666">
            <a:off x="1040778" y="2861601"/>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111" charset="0"/>
              <a:ea typeface="ＭＳ Ｐゴシック" pitchFamily="-111" charset="-128"/>
              <a:cs typeface="ＭＳ Ｐゴシック" pitchFamily="-111" charset="-128"/>
            </a:endParaRPr>
          </a:p>
        </p:txBody>
      </p:sp>
      <p:sp>
        <p:nvSpPr>
          <p:cNvPr id="11" name="Down Arrow 10"/>
          <p:cNvSpPr/>
          <p:nvPr/>
        </p:nvSpPr>
        <p:spPr bwMode="auto">
          <a:xfrm rot="18814447">
            <a:off x="7182969" y="2846608"/>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2581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wd">
                                    <p:tmAbs val="300"/>
                                  </p:iterate>
                                  <p:childTnLst>
                                    <p:set>
                                      <p:cBhvr>
                                        <p:cTn id="10" dur="1" fill="hold">
                                          <p:stCondLst>
                                            <p:cond delay="299"/>
                                          </p:stCondLst>
                                        </p:cTn>
                                        <p:tgtEl>
                                          <p:spTgt spid="83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3975"/>
                                        </p:tgtEl>
                                        <p:attrNameLst>
                                          <p:attrName>style.visibility</p:attrName>
                                        </p:attrNameLst>
                                      </p:cBhvr>
                                      <p:to>
                                        <p:strVal val="visible"/>
                                      </p:to>
                                    </p:set>
                                    <p:animEffect transition="in" filter="wipe(down)">
                                      <p:cBhvr>
                                        <p:cTn id="15" dur="500"/>
                                        <p:tgtEl>
                                          <p:spTgt spid="83975"/>
                                        </p:tgtEl>
                                      </p:cBhvr>
                                    </p:animEffect>
                                  </p:childTnLst>
                                </p:cTn>
                              </p:par>
                            </p:childTnLst>
                          </p:cTn>
                        </p:par>
                        <p:par>
                          <p:cTn id="16" fill="hold">
                            <p:stCondLst>
                              <p:cond delay="500"/>
                            </p:stCondLst>
                            <p:childTnLst>
                              <p:par>
                                <p:cTn id="17" presetID="1" presetClass="entr" presetSubtype="0" fill="hold" grpId="0" nodeType="afterEffect">
                                  <p:stCondLst>
                                    <p:cond delay="0"/>
                                  </p:stCondLst>
                                  <p:iterate type="wd">
                                    <p:tmAbs val="300"/>
                                  </p:iterate>
                                  <p:childTnLst>
                                    <p:set>
                                      <p:cBhvr>
                                        <p:cTn id="18" dur="1" fill="hold">
                                          <p:stCondLst>
                                            <p:cond delay="299"/>
                                          </p:stCondLst>
                                        </p:cTn>
                                        <p:tgtEl>
                                          <p:spTgt spid="839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83976"/>
                                        </p:tgtEl>
                                        <p:attrNameLst>
                                          <p:attrName>style.visibility</p:attrName>
                                        </p:attrNameLst>
                                      </p:cBhvr>
                                      <p:to>
                                        <p:strVal val="visible"/>
                                      </p:to>
                                    </p:set>
                                    <p:animEffect transition="in" filter="wipe(down)">
                                      <p:cBhvr>
                                        <p:cTn id="27" dur="500"/>
                                        <p:tgtEl>
                                          <p:spTgt spid="83976"/>
                                        </p:tgtEl>
                                      </p:cBhvr>
                                    </p:animEffect>
                                  </p:childTnLst>
                                </p:cTn>
                              </p:par>
                            </p:childTnLst>
                          </p:cTn>
                        </p:par>
                        <p:par>
                          <p:cTn id="28" fill="hold">
                            <p:stCondLst>
                              <p:cond delay="1000"/>
                            </p:stCondLst>
                            <p:childTnLst>
                              <p:par>
                                <p:cTn id="29" presetID="1" presetClass="entr" presetSubtype="0" fill="hold" grpId="0" nodeType="afterEffect">
                                  <p:stCondLst>
                                    <p:cond delay="0"/>
                                  </p:stCondLst>
                                  <p:iterate type="wd">
                                    <p:tmAbs val="300"/>
                                  </p:iterate>
                                  <p:childTnLst>
                                    <p:set>
                                      <p:cBhvr>
                                        <p:cTn id="30" dur="1" fill="hold">
                                          <p:stCondLst>
                                            <p:cond delay="299"/>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P spid="83975" grpId="0" animBg="1"/>
      <p:bldP spid="83976" grpId="0" animBg="1"/>
      <p:bldP spid="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6796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69926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43312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Mosaic Law is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67578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3866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0375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18658" y="947738"/>
            <a:ext cx="126841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770870" y="159467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38497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149745" y="5731258"/>
            <a:ext cx="94996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14</a:t>
            </a:r>
            <a:r>
              <a:rPr kumimoji="0" lang="en-US" sz="700" b="1" i="1" u="none" strike="noStrike" kern="1200" cap="none" spc="0" normalizeH="0" baseline="30000" noProof="0" dirty="0">
                <a:ln>
                  <a:noFill/>
                </a:ln>
                <a:solidFill>
                  <a:srgbClr val="FFFFFF"/>
                </a:solidFill>
                <a:effectLst/>
                <a:uLnTx/>
                <a:uFillTx/>
                <a:latin typeface="Arial" pitchFamily="24" charset="0"/>
                <a:ea typeface="ＭＳ Ｐゴシック" charset="-128"/>
                <a:cs typeface="ＭＳ Ｐゴシック" charset="-128"/>
              </a:rPr>
              <a:t>th</a:t>
            </a: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Edition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29 Feb 2024</a:t>
            </a:r>
          </a:p>
        </p:txBody>
      </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4026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776913" y="5765800"/>
            <a:ext cx="20732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Law was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9295670" y="2166938"/>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9381431" y="256064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9381431" y="3708723"/>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9373415" y="3315014"/>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9306062" y="2955500"/>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52880" y="5562601"/>
            <a:ext cx="2087563" cy="797574"/>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645392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28" descr="10 commandments.jpg"/>
          <p:cNvPicPr>
            <a:picLocks noChangeAspect="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9525" y="1865313"/>
            <a:ext cx="5343525" cy="506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1299" name="Title 1"/>
          <p:cNvSpPr>
            <a:spLocks noGrp="1"/>
          </p:cNvSpPr>
          <p:nvPr>
            <p:ph type="ctrTitle"/>
          </p:nvPr>
        </p:nvSpPr>
        <p:spPr>
          <a:xfrm>
            <a:off x="0" y="201474"/>
            <a:ext cx="9144000" cy="1143000"/>
          </a:xfrm>
        </p:spPr>
        <p:txBody>
          <a:bodyPr/>
          <a:lstStyle/>
          <a:p>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Old</a:t>
            </a:r>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 Fulfilled by </a:t>
            </a:r>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New</a:t>
            </a:r>
            <a:r>
              <a:rPr lang="mr-IN" altLang="ja-JP" b="1" dirty="0">
                <a:solidFill>
                  <a:schemeClr val="bg1"/>
                </a:solidFill>
                <a:latin typeface="Arial" charset="0"/>
                <a:ea typeface="ＭＳ Ｐゴシック" charset="0"/>
                <a:cs typeface="ＭＳ Ｐゴシック" charset="0"/>
              </a:rPr>
              <a:t>"</a:t>
            </a:r>
            <a:endParaRPr lang="en-US" b="1" dirty="0">
              <a:solidFill>
                <a:schemeClr val="bg1"/>
              </a:solidFill>
              <a:latin typeface="Arial" charset="0"/>
              <a:ea typeface="ＭＳ Ｐゴシック" charset="0"/>
              <a:cs typeface="ＭＳ Ｐゴシック" charset="0"/>
            </a:endParaRPr>
          </a:p>
        </p:txBody>
      </p:sp>
      <p:pic>
        <p:nvPicPr>
          <p:cNvPr id="7" name="Picture 6" descr="Holy Spirit Clipar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1" y="1865313"/>
            <a:ext cx="403542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ight Arrow 7"/>
          <p:cNvSpPr>
            <a:spLocks noChangeArrowheads="1"/>
          </p:cNvSpPr>
          <p:nvPr/>
        </p:nvSpPr>
        <p:spPr bwMode="auto">
          <a:xfrm>
            <a:off x="4648200" y="2895600"/>
            <a:ext cx="1066800" cy="2514600"/>
          </a:xfrm>
          <a:prstGeom prst="rightArrow">
            <a:avLst>
              <a:gd name="adj1" fmla="val 50000"/>
              <a:gd name="adj2" fmla="val 50000"/>
            </a:avLst>
          </a:prstGeom>
          <a:solidFill>
            <a:srgbClr val="3366FF"/>
          </a:solidFill>
          <a:ln w="9525">
            <a:solidFill>
              <a:schemeClr val="tx1"/>
            </a:solidFill>
            <a:round/>
            <a:headEnd/>
            <a:tailEnd/>
          </a:ln>
        </p:spPr>
        <p:txBody>
          <a:bodyPr lIns="91435" tIns="45718" rIns="91435" bIns="4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 name="Subtitle 2"/>
          <p:cNvSpPr txBox="1">
            <a:spLocks/>
          </p:cNvSpPr>
          <p:nvPr/>
        </p:nvSpPr>
        <p:spPr bwMode="auto">
          <a:xfrm>
            <a:off x="0" y="1905000"/>
            <a:ext cx="9144000" cy="5029200"/>
          </a:xfrm>
          <a:prstGeom prst="rect">
            <a:avLst/>
          </a:prstGeom>
          <a:solidFill>
            <a:schemeClr val="bg1">
              <a:alpha val="4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What then is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contrast with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new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Christ?  It is not the whole of the Old Testament, because the covenants with Abraham and David are never called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the New Testament.  Rather, only the covenant under Moses, the covenant made at Mount Sinai (Ex. 19-24) is called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(2 Cor. 3:14; cf. Heb. 8:6, 13), to be replaced by the </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new covenant</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Christ (Luke 22:20; 1 Cor. 11:25; 2 Cor. 3:6; Heb. 8:8, 13; 9:15; 12:24).</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endPar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endParaRPr>
          </a:p>
        </p:txBody>
      </p:sp>
      <p:sp>
        <p:nvSpPr>
          <p:cNvPr id="9" name="Title 1"/>
          <p:cNvSpPr txBox="1">
            <a:spLocks/>
          </p:cNvSpPr>
          <p:nvPr/>
        </p:nvSpPr>
        <p:spPr bwMode="auto">
          <a:xfrm>
            <a:off x="0" y="1039675"/>
            <a:ext cx="9144000" cy="609600"/>
          </a:xfrm>
          <a:prstGeom prst="rect">
            <a:avLst/>
          </a:prstGeom>
          <a:noFill/>
          <a:ln w="9525">
            <a:noFill/>
            <a:miter lim="800000"/>
            <a:headEnd/>
            <a:tailEnd/>
          </a:ln>
        </p:spPr>
        <p:txBody>
          <a:bodyPr lIns="91435" tIns="45718" rIns="91435" bIns="4571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ＭＳ Ｐゴシック"/>
                <a:cs typeface="ＭＳ Ｐゴシック"/>
              </a:rPr>
              <a:t>Wayne Grudem, </a:t>
            </a:r>
            <a:r>
              <a:rPr kumimoji="0" lang="en-US" sz="2800" b="1" i="1" u="none" strike="noStrike" kern="0" cap="none" spc="0" normalizeH="0" baseline="0" noProof="0" dirty="0">
                <a:ln>
                  <a:noFill/>
                </a:ln>
                <a:solidFill>
                  <a:srgbClr val="FFFFFF"/>
                </a:solidFill>
                <a:effectLst/>
                <a:uLnTx/>
                <a:uFillTx/>
                <a:latin typeface="Arial"/>
                <a:ea typeface="ＭＳ Ｐゴシック"/>
                <a:cs typeface="ＭＳ Ｐゴシック"/>
              </a:rPr>
              <a:t>Systematic Theology</a:t>
            </a:r>
            <a:r>
              <a:rPr kumimoji="0" lang="en-US" sz="2800" b="1" i="0" u="none" strike="noStrike" kern="0" cap="none" spc="0" normalizeH="0" baseline="0" noProof="0" dirty="0">
                <a:ln>
                  <a:noFill/>
                </a:ln>
                <a:solidFill>
                  <a:srgbClr val="FFFFFF"/>
                </a:solidFill>
                <a:effectLst/>
                <a:uLnTx/>
                <a:uFillTx/>
                <a:latin typeface="Arial"/>
                <a:ea typeface="ＭＳ Ｐゴシック"/>
                <a:cs typeface="ＭＳ Ｐゴシック"/>
              </a:rPr>
              <a:t>, 521</a:t>
            </a:r>
          </a:p>
        </p:txBody>
      </p:sp>
      <p:sp>
        <p:nvSpPr>
          <p:cNvPr id="311304" name="Text Box 25"/>
          <p:cNvSpPr txBox="1">
            <a:spLocks noChangeArrowheads="1"/>
          </p:cNvSpPr>
          <p:nvPr/>
        </p:nvSpPr>
        <p:spPr bwMode="auto">
          <a:xfrm>
            <a:off x="7236296" y="1"/>
            <a:ext cx="191507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NTS 266hh</a:t>
            </a:r>
          </a:p>
        </p:txBody>
      </p:sp>
    </p:spTree>
    <p:extLst>
      <p:ext uri="{BB962C8B-B14F-4D97-AF65-F5344CB8AC3E}">
        <p14:creationId xmlns:p14="http://schemas.microsoft.com/office/powerpoint/2010/main" val="263042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with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68646"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767484" y="857873"/>
            <a:ext cx="8350785" cy="56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or exposed the </a:t>
            </a:r>
            <a:r>
              <a:rPr lang="en-US" sz="3200" b="1" i="1" dirty="0">
                <a:solidFill>
                  <a:srgbClr val="FFFF00"/>
                </a:solidFill>
                <a:effectLst>
                  <a:glow rad="165100">
                    <a:srgbClr val="000000">
                      <a:alpha val="86000"/>
                    </a:srgbClr>
                  </a:glow>
                </a:effectLst>
              </a:rPr>
              <a:t>sinfulness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man (Gal. 3:19).</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the </a:t>
            </a:r>
            <a:r>
              <a:rPr lang="en-US" sz="3200" b="1" i="1" dirty="0">
                <a:solidFill>
                  <a:srgbClr val="FFFF00"/>
                </a:solidFill>
                <a:effectLst>
                  <a:glow rad="165100">
                    <a:srgbClr val="000000">
                      <a:alpha val="86000"/>
                    </a:srgbClr>
                  </a:glow>
                </a:effectLst>
              </a:rPr>
              <a:t>holiness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God (1 Pet. 1:15).</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the </a:t>
            </a:r>
            <a:r>
              <a:rPr lang="en-US" sz="3200" b="1" i="1" dirty="0">
                <a:solidFill>
                  <a:srgbClr val="FFFF00"/>
                </a:solidFill>
                <a:effectLst>
                  <a:glow rad="165100">
                    <a:srgbClr val="000000">
                      <a:alpha val="86000"/>
                    </a:srgbClr>
                  </a:glow>
                </a:effectLst>
              </a:rPr>
              <a:t>standard of holiness</a:t>
            </a:r>
            <a:r>
              <a:rPr lang="en-US" sz="3200" b="1" dirty="0">
                <a:solidFill>
                  <a:srgbClr val="FFFFFF"/>
                </a:solidFill>
                <a:effectLst>
                  <a:glow rad="165100">
                    <a:srgbClr val="000000">
                      <a:alpha val="86000"/>
                    </a:srgbClr>
                  </a:glow>
                </a:effectLst>
              </a:rPr>
              <a:t> for people in fellowship with God (Ps. 24:3-5).</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supervised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the physical, mental, and spiritual development of the redeemed Israelite until he could come to maturity in Christ (Gal. 3:24).</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a:t>
            </a:r>
            <a:r>
              <a:rPr lang="ru-RU" b="1" dirty="0">
                <a:solidFill>
                  <a:srgbClr val="EAEAEA"/>
                </a:solidFill>
                <a:latin typeface="Arial"/>
                <a:cs typeface="Arial"/>
              </a:rPr>
              <a:t>"</a:t>
            </a:r>
            <a:r>
              <a:rPr lang="en-US" b="1" dirty="0">
                <a:solidFill>
                  <a:srgbClr val="EAEAEA"/>
                </a:solidFill>
                <a:latin typeface="Arial"/>
                <a:cs typeface="Arial"/>
              </a:rPr>
              <a:t>The Purpose of the Law,</a:t>
            </a:r>
            <a:r>
              <a:rPr lang="ru-RU" b="1" dirty="0">
                <a:solidFill>
                  <a:srgbClr val="EAEAEA"/>
                </a:solidFill>
                <a:latin typeface="Arial"/>
                <a:cs typeface="Arial"/>
              </a:rPr>
              <a:t>"</a:t>
            </a:r>
            <a:r>
              <a:rPr lang="en-US" b="1" dirty="0">
                <a:solidFill>
                  <a:srgbClr val="EAEAEA"/>
                </a:solidFill>
                <a:latin typeface="Arial"/>
                <a:cs typeface="Arial"/>
              </a:rPr>
              <a:t>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
        <p:nvSpPr>
          <p:cNvPr id="9" name="Text Box 27">
            <a:extLst>
              <a:ext uri="{FF2B5EF4-FFF2-40B4-BE49-F238E27FC236}">
                <a16:creationId xmlns:a16="http://schemas.microsoft.com/office/drawing/2014/main" id="{40AED0B9-C777-F943-A8E1-425DF553F03A}"/>
              </a:ext>
            </a:extLst>
          </p:cNvPr>
          <p:cNvSpPr txBox="1">
            <a:spLocks noChangeArrowheads="1"/>
          </p:cNvSpPr>
          <p:nvPr/>
        </p:nvSpPr>
        <p:spPr bwMode="auto">
          <a:xfrm>
            <a:off x="9189271" y="-22190"/>
            <a:ext cx="1212191" cy="132343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a:defRPr/>
            </a:pPr>
            <a:r>
              <a:rPr lang="en-US" altLang="zh-CN" sz="2000" b="1" kern="0" dirty="0">
                <a:solidFill>
                  <a:srgbClr val="FFFFFF"/>
                </a:solidFill>
                <a:latin typeface="Arial" charset="0"/>
              </a:rPr>
              <a:t>BS-110</a:t>
            </a:r>
          </a:p>
          <a:p>
            <a:pPr defTabSz="914400">
              <a:defRPr/>
            </a:pPr>
            <a:r>
              <a:rPr lang="en-US" altLang="zh-CN" sz="2000" b="1" kern="0" dirty="0">
                <a:solidFill>
                  <a:srgbClr val="FFFFFF"/>
                </a:solidFill>
                <a:latin typeface="Arial" charset="0"/>
              </a:rPr>
              <a:t>OS-113</a:t>
            </a:r>
          </a:p>
          <a:p>
            <a:pPr defTabSz="914400">
              <a:defRPr/>
            </a:pPr>
            <a:r>
              <a:rPr lang="en-US" altLang="zh-CN" sz="2000" b="1" kern="0" dirty="0">
                <a:solidFill>
                  <a:srgbClr val="FFFFFF"/>
                </a:solidFill>
                <a:latin typeface="Arial" charset="0"/>
              </a:rPr>
              <a:t>NS-155p</a:t>
            </a:r>
          </a:p>
          <a:p>
            <a:pPr defTabSz="914400">
              <a:defRPr/>
            </a:pPr>
            <a:r>
              <a:rPr lang="en-US" altLang="zh-CN" sz="2000" b="1" kern="0" dirty="0">
                <a:solidFill>
                  <a:srgbClr val="FFFFFF"/>
                </a:solidFill>
                <a:latin typeface="Arial" charset="0"/>
              </a:rPr>
              <a:t>SA-36</a:t>
            </a:r>
          </a:p>
        </p:txBody>
      </p:sp>
      <p:sp>
        <p:nvSpPr>
          <p:cNvPr id="10" name="Text Box 27">
            <a:extLst>
              <a:ext uri="{FF2B5EF4-FFF2-40B4-BE49-F238E27FC236}">
                <a16:creationId xmlns:a16="http://schemas.microsoft.com/office/drawing/2014/main" id="{92ED16D1-B62C-5543-B5FE-C8D1253EF78C}"/>
              </a:ext>
            </a:extLst>
          </p:cNvPr>
          <p:cNvSpPr txBox="1">
            <a:spLocks noChangeArrowheads="1"/>
          </p:cNvSpPr>
          <p:nvPr/>
        </p:nvSpPr>
        <p:spPr bwMode="auto">
          <a:xfrm>
            <a:off x="8465365"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36</a:t>
            </a:r>
          </a:p>
        </p:txBody>
      </p:sp>
    </p:spTree>
    <p:extLst>
      <p:ext uri="{BB962C8B-B14F-4D97-AF65-F5344CB8AC3E}">
        <p14:creationId xmlns:p14="http://schemas.microsoft.com/office/powerpoint/2010/main" val="29647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801807" y="764704"/>
            <a:ext cx="8350785" cy="576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unified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the people to establish the nation in voluntary submission to God</a:t>
            </a:r>
            <a:r>
              <a:rPr lang="fr-FR" sz="3200" b="1" dirty="0">
                <a:solidFill>
                  <a:srgbClr val="FFFFFF"/>
                </a:solidFill>
                <a:effectLst>
                  <a:glow rad="165100">
                    <a:srgbClr val="000000">
                      <a:alpha val="86000"/>
                    </a:srgbClr>
                  </a:glow>
                </a:effectLst>
              </a:rPr>
              <a:t>'</a:t>
            </a:r>
            <a:r>
              <a:rPr lang="en-US" sz="3200" b="1" dirty="0">
                <a:solidFill>
                  <a:srgbClr val="FFFFFF"/>
                </a:solidFill>
                <a:effectLst>
                  <a:glow rad="165100">
                    <a:srgbClr val="000000">
                      <a:alpha val="86000"/>
                    </a:srgbClr>
                  </a:glow>
                </a:effectLst>
              </a:rPr>
              <a:t>s decrees (Exod. 19:5-8; Deut. 5:27-28).</a:t>
            </a:r>
          </a:p>
          <a:p>
            <a:pPr marL="514350" lvl="2" indent="-514350">
              <a:lnSpc>
                <a:spcPct val="90000"/>
              </a:lnSpc>
              <a:buFont typeface="+mj-lt"/>
              <a:buAutoNum type="arabicPeriod" startAt="5"/>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separated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Israel among the nations as a kingdom of priests to mediate God</a:t>
            </a:r>
            <a:r>
              <a:rPr lang="fr-FR" sz="3200" b="1" dirty="0">
                <a:solidFill>
                  <a:srgbClr val="FFFFFF"/>
                </a:solidFill>
                <a:effectLst>
                  <a:glow rad="165100">
                    <a:srgbClr val="000000">
                      <a:alpha val="86000"/>
                    </a:srgbClr>
                  </a:glow>
                </a:effectLst>
              </a:rPr>
              <a:t>'</a:t>
            </a:r>
            <a:r>
              <a:rPr lang="en-US" sz="3200" b="1" dirty="0">
                <a:solidFill>
                  <a:srgbClr val="FFFFFF"/>
                </a:solidFill>
                <a:effectLst>
                  <a:glow rad="165100">
                    <a:srgbClr val="000000">
                      <a:alpha val="86000"/>
                    </a:srgbClr>
                  </a:glow>
                </a:effectLst>
              </a:rPr>
              <a:t>s truth to these nations (Exod. 31:13).</a:t>
            </a:r>
          </a:p>
          <a:p>
            <a:pPr marL="514350" lvl="2" indent="-514350">
              <a:lnSpc>
                <a:spcPct val="90000"/>
              </a:lnSpc>
              <a:buFont typeface="+mj-lt"/>
              <a:buAutoNum type="arabicPeriod" startAt="5"/>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provided </a:t>
            </a:r>
            <a:r>
              <a:rPr lang="en-US" sz="3200" b="1" i="1" dirty="0">
                <a:solidFill>
                  <a:srgbClr val="FFFF00"/>
                </a:solidFill>
                <a:effectLst>
                  <a:glow rad="165100">
                    <a:srgbClr val="000000">
                      <a:alpha val="86000"/>
                    </a:srgbClr>
                  </a:glow>
                </a:effectLst>
              </a:rPr>
              <a:t>forgiveness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sins for individual Israelites to restore their fellowship with God, even though they already functioned as a redeemed people (Lev. 1–7).</a:t>
            </a:r>
          </a:p>
        </p:txBody>
      </p:sp>
      <p:sp>
        <p:nvSpPr>
          <p:cNvPr id="6" name="Text Box 27"/>
          <p:cNvSpPr txBox="1">
            <a:spLocks noChangeArrowheads="1"/>
          </p:cNvSpPr>
          <p:nvPr/>
        </p:nvSpPr>
        <p:spPr bwMode="auto">
          <a:xfrm>
            <a:off x="8465365"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36</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a:t>
            </a:r>
            <a:r>
              <a:rPr lang="ru-RU" b="1" dirty="0">
                <a:solidFill>
                  <a:srgbClr val="EAEAEA"/>
                </a:solidFill>
                <a:latin typeface="Arial"/>
                <a:cs typeface="Arial"/>
              </a:rPr>
              <a:t>"</a:t>
            </a:r>
            <a:r>
              <a:rPr lang="en-US" b="1" dirty="0">
                <a:solidFill>
                  <a:srgbClr val="EAEAEA"/>
                </a:solidFill>
                <a:latin typeface="Arial"/>
                <a:cs typeface="Arial"/>
              </a:rPr>
              <a:t>The Purpose of the Law,</a:t>
            </a:r>
            <a:r>
              <a:rPr lang="ru-RU" b="1" dirty="0">
                <a:solidFill>
                  <a:srgbClr val="EAEAEA"/>
                </a:solidFill>
                <a:latin typeface="Arial"/>
                <a:cs typeface="Arial"/>
              </a:rPr>
              <a:t>"</a:t>
            </a:r>
            <a:r>
              <a:rPr lang="en-US" b="1" dirty="0">
                <a:solidFill>
                  <a:srgbClr val="EAEAEA"/>
                </a:solidFill>
                <a:latin typeface="Arial"/>
                <a:cs typeface="Arial"/>
              </a:rPr>
              <a:t>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35425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611560" y="852714"/>
            <a:ext cx="8350785"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made provision for Israel to </a:t>
            </a:r>
            <a:r>
              <a:rPr lang="en-US" sz="3200" b="1" i="1" dirty="0">
                <a:solidFill>
                  <a:srgbClr val="FFFF00"/>
                </a:solidFill>
                <a:effectLst>
                  <a:glow rad="165100">
                    <a:srgbClr val="000000">
                      <a:alpha val="86000"/>
                    </a:srgbClr>
                  </a:glow>
                </a:effectLst>
              </a:rPr>
              <a:t>worship</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God as a redeemed people (Lev. 23).</a:t>
            </a:r>
          </a:p>
          <a:p>
            <a:pPr marL="722313" lvl="2" indent="-722313">
              <a:lnSpc>
                <a:spcPct val="90000"/>
              </a:lnSpc>
              <a:buFont typeface="+mj-lt"/>
              <a:buAutoNum type="arabicPeriod" startAt="8"/>
            </a:pPr>
            <a:endParaRPr lang="en-US" sz="3200" b="1" dirty="0">
              <a:solidFill>
                <a:srgbClr val="FFFFFF"/>
              </a:solidFill>
              <a:effectLst>
                <a:glow rad="165100">
                  <a:srgbClr val="000000">
                    <a:alpha val="86000"/>
                  </a:srgbClr>
                </a:glow>
              </a:effectLst>
            </a:endParaRPr>
          </a:p>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tested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if one was in the kingdom or the theocracy over which God ruled (Deut. 28).  Faith led to obedience and blessing; lack of faith led to disobedience and judgment.</a:t>
            </a:r>
          </a:p>
          <a:p>
            <a:pPr marL="722313" lvl="2" indent="-722313">
              <a:lnSpc>
                <a:spcPct val="90000"/>
              </a:lnSpc>
              <a:buFont typeface="+mj-lt"/>
              <a:buAutoNum type="arabicPeriod" startAt="8"/>
            </a:pPr>
            <a:endParaRPr lang="en-US" sz="3200" b="1" dirty="0">
              <a:solidFill>
                <a:srgbClr val="FFFFFF"/>
              </a:solidFill>
              <a:effectLst>
                <a:glow rad="165100">
                  <a:srgbClr val="000000">
                    <a:alpha val="86000"/>
                  </a:srgbClr>
                </a:glow>
              </a:effectLst>
            </a:endParaRPr>
          </a:p>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revealed Jesus</a:t>
            </a:r>
            <a:r>
              <a:rPr lang="en-US" sz="3200" b="1" dirty="0">
                <a:solidFill>
                  <a:srgbClr val="FFFFFF"/>
                </a:solidFill>
                <a:effectLst>
                  <a:glow rad="165100">
                    <a:srgbClr val="000000">
                      <a:alpha val="86000"/>
                    </a:srgbClr>
                  </a:glow>
                </a:effectLst>
              </a:rPr>
              <a:t> Christ (typology in the sacrificial system; Luke 24:27).</a:t>
            </a:r>
          </a:p>
        </p:txBody>
      </p:sp>
      <p:sp>
        <p:nvSpPr>
          <p:cNvPr id="6" name="Text Box 27"/>
          <p:cNvSpPr txBox="1">
            <a:spLocks noChangeArrowheads="1"/>
          </p:cNvSpPr>
          <p:nvPr/>
        </p:nvSpPr>
        <p:spPr bwMode="auto">
          <a:xfrm>
            <a:off x="8465365"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36</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a:t>
            </a:r>
            <a:r>
              <a:rPr lang="ru-RU" b="1" dirty="0">
                <a:solidFill>
                  <a:srgbClr val="EAEAEA"/>
                </a:solidFill>
                <a:latin typeface="Arial"/>
                <a:cs typeface="Arial"/>
              </a:rPr>
              <a:t>"</a:t>
            </a:r>
            <a:r>
              <a:rPr lang="en-US" b="1" dirty="0">
                <a:solidFill>
                  <a:srgbClr val="EAEAEA"/>
                </a:solidFill>
                <a:latin typeface="Arial"/>
                <a:cs typeface="Arial"/>
              </a:rPr>
              <a:t>The Purpose of the Law,</a:t>
            </a:r>
            <a:r>
              <a:rPr lang="ru-RU" b="1" dirty="0">
                <a:solidFill>
                  <a:srgbClr val="EAEAEA"/>
                </a:solidFill>
                <a:latin typeface="Arial"/>
                <a:cs typeface="Arial"/>
              </a:rPr>
              <a:t>"</a:t>
            </a:r>
            <a:r>
              <a:rPr lang="en-US" b="1" dirty="0">
                <a:solidFill>
                  <a:srgbClr val="EAEAEA"/>
                </a:solidFill>
                <a:latin typeface="Arial"/>
                <a:cs typeface="Arial"/>
              </a:rPr>
              <a:t>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37207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752600"/>
          </a:xfrm>
          <a:solidFill>
            <a:schemeClr val="accent3">
              <a:lumMod val="25000"/>
            </a:schemeClr>
          </a:solidFill>
        </p:spPr>
        <p:txBody>
          <a:bodyPr/>
          <a:lstStyle/>
          <a:p>
            <a:pPr eaLnBrk="1" hangingPunct="1">
              <a:defRPr/>
            </a:pPr>
            <a:r>
              <a:rPr lang="en-US" altLang="zh-CN" i="1" dirty="0">
                <a:latin typeface="Arial" charset="0"/>
                <a:cs typeface="Arial"/>
              </a:rPr>
              <a:t>Interpreting and</a:t>
            </a:r>
            <a:br>
              <a:rPr lang="en-US" altLang="zh-CN" i="1" dirty="0">
                <a:latin typeface="Arial" charset="0"/>
                <a:cs typeface="Arial"/>
              </a:rPr>
            </a:br>
            <a:r>
              <a:rPr lang="en-US" altLang="zh-CN" i="1" dirty="0">
                <a:latin typeface="Arial" charset="0"/>
                <a:cs typeface="Arial"/>
              </a:rPr>
              <a:t>Preaching Legal Literature </a:t>
            </a:r>
            <a:endParaRPr lang="en-US" i="1" dirty="0">
              <a:latin typeface="Arial" charset="0"/>
              <a:cs typeface="Arial"/>
            </a:endParaRPr>
          </a:p>
        </p:txBody>
      </p:sp>
      <p:sp>
        <p:nvSpPr>
          <p:cNvPr id="206853" name="Rectangle 5"/>
          <p:cNvSpPr>
            <a:spLocks noChangeArrowheads="1"/>
          </p:cNvSpPr>
          <p:nvPr/>
        </p:nvSpPr>
        <p:spPr bwMode="auto">
          <a:xfrm>
            <a:off x="76200" y="1981200"/>
            <a:ext cx="9067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39750" indent="-539750" defTabSz="914400" eaLnBrk="0" fontAlgn="base" hangingPunct="0">
              <a:spcBef>
                <a:spcPct val="20000"/>
              </a:spcBef>
              <a:spcAft>
                <a:spcPct val="0"/>
              </a:spcAft>
              <a:buClr>
                <a:srgbClr val="808000"/>
              </a:buClr>
            </a:pPr>
            <a:r>
              <a:rPr kumimoji="1" lang="en-US" altLang="zh-CN" sz="3200" b="1" dirty="0">
                <a:solidFill>
                  <a:srgbClr val="003300"/>
                </a:solidFill>
                <a:latin typeface="Arial" charset="0"/>
                <a:ea typeface="ＭＳ Ｐゴシック" charset="0"/>
                <a:cs typeface="Arial" charset="0"/>
              </a:rPr>
              <a:t>1.	</a:t>
            </a:r>
            <a:r>
              <a:rPr kumimoji="1" lang="en-US" altLang="zh-CN" sz="3200" b="1" u="sng" dirty="0">
                <a:solidFill>
                  <a:srgbClr val="003300"/>
                </a:solidFill>
                <a:latin typeface="Arial" charset="0"/>
                <a:ea typeface="ＭＳ Ｐゴシック" charset="0"/>
                <a:cs typeface="Arial" charset="0"/>
              </a:rPr>
              <a:t>Interpretation</a:t>
            </a:r>
            <a:r>
              <a:rPr kumimoji="1" lang="en-US" altLang="zh-CN" sz="3200" b="1" dirty="0">
                <a:solidFill>
                  <a:srgbClr val="003300"/>
                </a:solidFill>
                <a:latin typeface="Arial" charset="0"/>
                <a:ea typeface="ＭＳ Ｐゴシック" charset="0"/>
                <a:cs typeface="Arial" charset="0"/>
              </a:rPr>
              <a:t>: Study the </a:t>
            </a:r>
            <a:r>
              <a:rPr kumimoji="1" lang="en-US" altLang="zh-CN" sz="3200" b="1" i="1" dirty="0">
                <a:solidFill>
                  <a:srgbClr val="FF0000"/>
                </a:solidFill>
                <a:latin typeface="Arial" charset="0"/>
                <a:ea typeface="ＭＳ Ｐゴシック" charset="0"/>
                <a:cs typeface="Arial" charset="0"/>
              </a:rPr>
              <a:t>intent behind</a:t>
            </a:r>
            <a:r>
              <a:rPr kumimoji="1" lang="en-US" altLang="zh-CN" sz="3200" b="1" dirty="0">
                <a:solidFill>
                  <a:srgbClr val="FF0000"/>
                </a:solidFill>
                <a:latin typeface="Arial" charset="0"/>
                <a:ea typeface="ＭＳ Ｐゴシック" charset="0"/>
                <a:cs typeface="Arial" charset="0"/>
              </a:rPr>
              <a:t> </a:t>
            </a:r>
            <a:r>
              <a:rPr kumimoji="1" lang="en-US" altLang="zh-CN" sz="3200" b="1" dirty="0">
                <a:solidFill>
                  <a:srgbClr val="003300"/>
                </a:solidFill>
                <a:latin typeface="Arial" charset="0"/>
                <a:ea typeface="ＭＳ Ｐゴシック" charset="0"/>
                <a:cs typeface="Arial" charset="0"/>
              </a:rPr>
              <a:t>the legal command, asking, </a:t>
            </a:r>
            <a:r>
              <a:rPr kumimoji="1" lang="ru-RU" altLang="zh-CN" sz="3200" b="1" dirty="0">
                <a:solidFill>
                  <a:srgbClr val="003300"/>
                </a:solidFill>
                <a:latin typeface="Arial" charset="0"/>
                <a:ea typeface="ＭＳ Ｐゴシック" charset="0"/>
                <a:cs typeface="Arial" charset="0"/>
              </a:rPr>
              <a:t>"</a:t>
            </a:r>
            <a:r>
              <a:rPr kumimoji="1" lang="en-US" altLang="zh-CN" sz="3200" b="1" dirty="0">
                <a:solidFill>
                  <a:srgbClr val="003300"/>
                </a:solidFill>
                <a:latin typeface="Arial" charset="0"/>
                <a:ea typeface="ＭＳ Ｐゴシック" charset="0"/>
                <a:cs typeface="Arial" charset="0"/>
              </a:rPr>
              <a:t>Why was this command given in Israel?</a:t>
            </a:r>
            <a:r>
              <a:rPr kumimoji="1" lang="ru-RU" altLang="zh-CN" sz="3200" b="1" dirty="0">
                <a:solidFill>
                  <a:srgbClr val="003300"/>
                </a:solidFill>
                <a:latin typeface="Arial" charset="0"/>
                <a:ea typeface="ＭＳ Ｐゴシック" charset="0"/>
                <a:cs typeface="Arial" charset="0"/>
              </a:rPr>
              <a:t>"</a:t>
            </a:r>
            <a:endParaRPr kumimoji="1" lang="en-US" altLang="zh-CN" sz="3200" b="1" dirty="0">
              <a:solidFill>
                <a:srgbClr val="003300"/>
              </a:solidFill>
              <a:latin typeface="Arial" charset="0"/>
              <a:ea typeface="ＭＳ Ｐゴシック" charset="0"/>
              <a:cs typeface="Arial" charset="0"/>
            </a:endParaRPr>
          </a:p>
          <a:p>
            <a:pPr marL="539750" indent="-539750" defTabSz="914400" eaLnBrk="0" fontAlgn="base" hangingPunct="0">
              <a:spcBef>
                <a:spcPct val="20000"/>
              </a:spcBef>
              <a:spcAft>
                <a:spcPct val="0"/>
              </a:spcAft>
              <a:buClr>
                <a:srgbClr val="808000"/>
              </a:buClr>
            </a:pPr>
            <a:r>
              <a:rPr kumimoji="1" lang="en-US" altLang="zh-CN" sz="3200" b="1" dirty="0">
                <a:solidFill>
                  <a:srgbClr val="003300"/>
                </a:solidFill>
                <a:latin typeface="Arial" charset="0"/>
                <a:ea typeface="ＭＳ Ｐゴシック" charset="0"/>
                <a:cs typeface="Arial" charset="0"/>
              </a:rPr>
              <a:t>2.	</a:t>
            </a:r>
            <a:r>
              <a:rPr kumimoji="1" lang="en-US" altLang="zh-CN" sz="3200" b="1" u="sng" dirty="0" err="1">
                <a:solidFill>
                  <a:srgbClr val="003300"/>
                </a:solidFill>
                <a:latin typeface="Arial" charset="0"/>
                <a:ea typeface="ＭＳ Ｐゴシック" charset="0"/>
                <a:cs typeface="Arial" charset="0"/>
              </a:rPr>
              <a:t>Principlizing</a:t>
            </a:r>
            <a:r>
              <a:rPr kumimoji="1" lang="en-US" altLang="zh-CN" sz="3200" b="1" dirty="0">
                <a:solidFill>
                  <a:srgbClr val="003300"/>
                </a:solidFill>
                <a:latin typeface="Arial" charset="0"/>
                <a:ea typeface="ＭＳ Ｐゴシック" charset="0"/>
                <a:cs typeface="Arial" charset="0"/>
              </a:rPr>
              <a:t>: State the law</a:t>
            </a:r>
            <a:r>
              <a:rPr kumimoji="1" lang="fr-FR" altLang="zh-CN" sz="3200" b="1" dirty="0">
                <a:solidFill>
                  <a:srgbClr val="003300"/>
                </a:solidFill>
                <a:latin typeface="Arial" charset="0"/>
                <a:ea typeface="ＭＳ Ｐゴシック" charset="0"/>
                <a:cs typeface="Arial" charset="0"/>
              </a:rPr>
              <a:t>'</a:t>
            </a:r>
            <a:r>
              <a:rPr kumimoji="1" lang="en-US" altLang="zh-CN" sz="3200" b="1" dirty="0">
                <a:solidFill>
                  <a:srgbClr val="003300"/>
                </a:solidFill>
                <a:latin typeface="Arial" charset="0"/>
                <a:ea typeface="ＭＳ Ｐゴシック" charset="0"/>
                <a:cs typeface="Arial" charset="0"/>
              </a:rPr>
              <a:t>s intent in a </a:t>
            </a:r>
            <a:r>
              <a:rPr kumimoji="1" lang="en-US" altLang="zh-CN" sz="3200" b="1" i="1" dirty="0">
                <a:solidFill>
                  <a:srgbClr val="FF0000"/>
                </a:solidFill>
                <a:latin typeface="Arial" charset="0"/>
                <a:ea typeface="ＭＳ Ｐゴシック" charset="0"/>
                <a:cs typeface="Arial" charset="0"/>
              </a:rPr>
              <a:t>general principle</a:t>
            </a:r>
            <a:r>
              <a:rPr kumimoji="1" lang="en-US" altLang="zh-CN" sz="3200" b="1" i="1" dirty="0">
                <a:solidFill>
                  <a:srgbClr val="003300"/>
                </a:solidFill>
                <a:latin typeface="Arial" charset="0"/>
                <a:ea typeface="ＭＳ Ｐゴシック" charset="0"/>
                <a:cs typeface="Arial" charset="0"/>
              </a:rPr>
              <a:t> </a:t>
            </a:r>
            <a:r>
              <a:rPr kumimoji="1" lang="en-US" altLang="zh-CN" sz="3200" b="1" dirty="0">
                <a:solidFill>
                  <a:srgbClr val="003300"/>
                </a:solidFill>
                <a:latin typeface="Arial" charset="0"/>
                <a:ea typeface="ＭＳ Ｐゴシック" charset="0"/>
                <a:cs typeface="Arial" charset="0"/>
              </a:rPr>
              <a:t>showing God</a:t>
            </a:r>
            <a:r>
              <a:rPr kumimoji="1" lang="fr-FR" altLang="zh-CN" sz="3200" b="1" dirty="0">
                <a:solidFill>
                  <a:srgbClr val="003300"/>
                </a:solidFill>
                <a:latin typeface="Arial" charset="0"/>
                <a:ea typeface="ＭＳ Ｐゴシック" charset="0"/>
                <a:cs typeface="Arial" charset="0"/>
              </a:rPr>
              <a:t>'</a:t>
            </a:r>
            <a:r>
              <a:rPr kumimoji="1" lang="en-US" altLang="zh-CN" sz="3200" b="1" dirty="0">
                <a:solidFill>
                  <a:srgbClr val="003300"/>
                </a:solidFill>
                <a:latin typeface="Arial" charset="0"/>
                <a:ea typeface="ＭＳ Ｐゴシック" charset="0"/>
                <a:cs typeface="Arial" charset="0"/>
              </a:rPr>
              <a:t>s character.</a:t>
            </a:r>
          </a:p>
          <a:p>
            <a:pPr marL="539750" indent="-539750" defTabSz="914400" eaLnBrk="0" fontAlgn="base" hangingPunct="0">
              <a:spcBef>
                <a:spcPct val="20000"/>
              </a:spcBef>
              <a:spcAft>
                <a:spcPct val="0"/>
              </a:spcAft>
              <a:buClr>
                <a:srgbClr val="808000"/>
              </a:buClr>
            </a:pPr>
            <a:r>
              <a:rPr kumimoji="1" lang="en-US" altLang="zh-CN" sz="3200" b="1" dirty="0">
                <a:solidFill>
                  <a:srgbClr val="003300"/>
                </a:solidFill>
                <a:latin typeface="Arial" charset="0"/>
                <a:ea typeface="ＭＳ Ｐゴシック" charset="0"/>
                <a:cs typeface="Arial" charset="0"/>
              </a:rPr>
              <a:t>3.	</a:t>
            </a:r>
            <a:r>
              <a:rPr kumimoji="1" lang="en-US" altLang="zh-CN" sz="3200" b="1" u="sng" dirty="0">
                <a:solidFill>
                  <a:srgbClr val="003300"/>
                </a:solidFill>
                <a:latin typeface="Arial" charset="0"/>
                <a:ea typeface="ＭＳ Ｐゴシック" charset="0"/>
                <a:cs typeface="Arial" charset="0"/>
              </a:rPr>
              <a:t>Application</a:t>
            </a:r>
            <a:r>
              <a:rPr kumimoji="1" lang="en-US" altLang="zh-CN" sz="3200" b="1" dirty="0">
                <a:solidFill>
                  <a:srgbClr val="003300"/>
                </a:solidFill>
                <a:latin typeface="Arial" charset="0"/>
                <a:ea typeface="ＭＳ Ｐゴシック" charset="0"/>
                <a:cs typeface="Arial" charset="0"/>
              </a:rPr>
              <a:t>: Show </a:t>
            </a:r>
            <a:r>
              <a:rPr kumimoji="1" lang="en-US" altLang="zh-CN" sz="3200" b="1" i="1" dirty="0">
                <a:solidFill>
                  <a:srgbClr val="FF0000"/>
                </a:solidFill>
                <a:latin typeface="Arial" charset="0"/>
                <a:ea typeface="ＭＳ Ｐゴシック" charset="0"/>
                <a:cs typeface="Arial" charset="0"/>
              </a:rPr>
              <a:t>how this principle relates</a:t>
            </a:r>
            <a:r>
              <a:rPr kumimoji="1" lang="en-US" altLang="zh-CN" sz="3200" b="1" dirty="0">
                <a:solidFill>
                  <a:srgbClr val="003300"/>
                </a:solidFill>
                <a:latin typeface="Arial" charset="0"/>
                <a:ea typeface="ＭＳ Ｐゴシック" charset="0"/>
                <a:cs typeface="Arial" charset="0"/>
              </a:rPr>
              <a:t> to a modern parallel situation.</a:t>
            </a:r>
          </a:p>
        </p:txBody>
      </p:sp>
      <p:sp>
        <p:nvSpPr>
          <p:cNvPr id="5" name="Text Box 4"/>
          <p:cNvSpPr txBox="1">
            <a:spLocks noChangeArrowheads="1"/>
          </p:cNvSpPr>
          <p:nvPr/>
        </p:nvSpPr>
        <p:spPr bwMode="auto">
          <a:xfrm>
            <a:off x="7524328" y="44624"/>
            <a:ext cx="1539431" cy="461665"/>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fontAlgn="base">
              <a:spcBef>
                <a:spcPct val="0"/>
              </a:spcBef>
              <a:spcAft>
                <a:spcPct val="0"/>
              </a:spcAft>
            </a:pPr>
            <a:r>
              <a:rPr lang="en-US" altLang="zh-CN" b="1" dirty="0">
                <a:solidFill>
                  <a:srgbClr val="FFFFFF"/>
                </a:solidFill>
                <a:latin typeface="Arial" charset="0"/>
                <a:cs typeface="Arial" charset="0"/>
              </a:rPr>
              <a:t>36</a:t>
            </a:r>
          </a:p>
        </p:txBody>
      </p:sp>
    </p:spTree>
    <p:extLst>
      <p:ext uri="{BB962C8B-B14F-4D97-AF65-F5344CB8AC3E}">
        <p14:creationId xmlns:p14="http://schemas.microsoft.com/office/powerpoint/2010/main" val="1960233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 calcmode="lin" valueType="num">
                                      <p:cBhvr additive="base">
                                        <p:cTn id="7" dur="500" fill="hold"/>
                                        <p:tgtEl>
                                          <p:spTgt spid="206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 calcmode="lin" valueType="num">
                                      <p:cBhvr additive="base">
                                        <p:cTn id="13" dur="500" fill="hold"/>
                                        <p:tgtEl>
                                          <p:spTgt spid="206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3">
                                            <p:txEl>
                                              <p:pRg st="2" end="2"/>
                                            </p:txEl>
                                          </p:spTgt>
                                        </p:tgtEl>
                                        <p:attrNameLst>
                                          <p:attrName>style.visibility</p:attrName>
                                        </p:attrNameLst>
                                      </p:cBhvr>
                                      <p:to>
                                        <p:strVal val="visible"/>
                                      </p:to>
                                    </p:set>
                                    <p:anim calcmode="lin" valueType="num">
                                      <p:cBhvr additive="base">
                                        <p:cTn id="19" dur="500" fill="hold"/>
                                        <p:tgtEl>
                                          <p:spTgt spid="206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a:solidFill>
                  <a:srgbClr val="FFFF00"/>
                </a:solidFill>
                <a:latin typeface="Arial" pitchFamily="-107" charset="0"/>
                <a:ea typeface="ＭＳ Ｐゴシック" charset="0"/>
                <a:cs typeface="ＭＳ Ｐゴシック" charset="0"/>
              </a:rPr>
              <a:t>Interpretation</a:t>
            </a:r>
            <a:r>
              <a:rPr lang="en-US" sz="2800" b="1" dirty="0">
                <a:solidFill>
                  <a:srgbClr val="FFFFFF"/>
                </a:solidFill>
                <a:latin typeface="Arial" pitchFamily="-107" charset="0"/>
                <a:ea typeface="ＭＳ Ｐゴシック" charset="0"/>
                <a:cs typeface="ＭＳ Ｐゴシック" charset="0"/>
              </a:rPr>
              <a:t>: </a:t>
            </a:r>
            <a:br>
              <a:rPr lang="en-US" sz="2800" b="1" dirty="0">
                <a:solidFill>
                  <a:srgbClr val="FFFFFF"/>
                </a:solidFill>
                <a:latin typeface="Arial" pitchFamily="-107" charset="0"/>
                <a:ea typeface="ＭＳ Ｐゴシック" charset="0"/>
                <a:cs typeface="ＭＳ Ｐゴシック" charset="0"/>
              </a:rPr>
            </a:br>
            <a:r>
              <a:rPr lang="en-US" sz="2800" b="1" dirty="0">
                <a:solidFill>
                  <a:srgbClr val="FFFFFF"/>
                </a:solidFill>
                <a:latin typeface="Arial" pitchFamily="-107" charset="0"/>
                <a:ea typeface="ＭＳ Ｐゴシック" charset="0"/>
                <a:cs typeface="ＭＳ Ｐゴシック" charset="0"/>
              </a:rPr>
              <a:t>Intent behind </a:t>
            </a:r>
            <a:br>
              <a:rPr lang="en-US" sz="2800" b="1" dirty="0">
                <a:solidFill>
                  <a:srgbClr val="FFFFFF"/>
                </a:solidFill>
                <a:latin typeface="Arial" pitchFamily="-107" charset="0"/>
                <a:ea typeface="ＭＳ Ｐゴシック" charset="0"/>
                <a:cs typeface="ＭＳ Ｐゴシック" charset="0"/>
              </a:rPr>
            </a:br>
            <a:r>
              <a:rPr lang="en-US" sz="2800" b="1" dirty="0">
                <a:solidFill>
                  <a:srgbClr val="FFFFFF"/>
                </a:solidFill>
                <a:latin typeface="Arial" pitchFamily="-107" charset="0"/>
                <a:ea typeface="ＭＳ Ｐゴシック" charset="0"/>
                <a:cs typeface="ＭＳ Ｐゴシック" charset="0"/>
              </a:rPr>
              <a:t>the command</a:t>
            </a:r>
          </a:p>
        </p:txBody>
      </p:sp>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a:solidFill>
                  <a:srgbClr val="FFFF00"/>
                </a:solidFill>
                <a:latin typeface="Arial" pitchFamily="-107" charset="0"/>
                <a:ea typeface="ＭＳ Ｐゴシック" charset="0"/>
                <a:cs typeface="ＭＳ Ｐゴシック" charset="0"/>
              </a:rPr>
              <a:t>Application</a:t>
            </a:r>
            <a:r>
              <a:rPr lang="en-US" sz="2800" b="1" dirty="0">
                <a:solidFill>
                  <a:srgbClr val="FFFFFF"/>
                </a:solidFill>
                <a:latin typeface="Arial" pitchFamily="-107" charset="0"/>
                <a:ea typeface="ＭＳ Ｐゴシック" charset="0"/>
                <a:cs typeface="ＭＳ Ｐゴシック" charset="0"/>
              </a:rPr>
              <a:t>: </a:t>
            </a:r>
            <a:br>
              <a:rPr lang="en-US" sz="2800" b="1" dirty="0">
                <a:solidFill>
                  <a:srgbClr val="FFFFFF"/>
                </a:solidFill>
                <a:latin typeface="Arial" pitchFamily="-107" charset="0"/>
                <a:ea typeface="ＭＳ Ｐゴシック" charset="0"/>
                <a:cs typeface="ＭＳ Ｐゴシック" charset="0"/>
              </a:rPr>
            </a:br>
            <a:r>
              <a:rPr lang="en-US" sz="2800" b="1" dirty="0">
                <a:solidFill>
                  <a:srgbClr val="FFFFFF"/>
                </a:solidFill>
                <a:latin typeface="Arial" pitchFamily="-107" charset="0"/>
                <a:ea typeface="ＭＳ Ｐゴシック" charset="0"/>
                <a:cs typeface="ＭＳ Ｐゴシック" charset="0"/>
              </a:rPr>
              <a:t>Parallel Modern </a:t>
            </a:r>
            <a:br>
              <a:rPr lang="en-US" sz="2800" b="1" dirty="0">
                <a:solidFill>
                  <a:srgbClr val="FFFFFF"/>
                </a:solidFill>
                <a:latin typeface="Arial" pitchFamily="-107" charset="0"/>
                <a:ea typeface="ＭＳ Ｐゴシック" charset="0"/>
                <a:cs typeface="ＭＳ Ｐゴシック" charset="0"/>
              </a:rPr>
            </a:br>
            <a:r>
              <a:rPr lang="en-US" sz="2800" b="1" dirty="0">
                <a:solidFill>
                  <a:srgbClr val="FFFFFF"/>
                </a:solidFill>
                <a:latin typeface="Arial" pitchFamily="-107" charset="0"/>
                <a:ea typeface="ＭＳ Ｐゴシック" charset="0"/>
                <a:cs typeface="ＭＳ Ｐゴシック" charset="0"/>
              </a:rPr>
              <a:t>Situation</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a:solidFill>
                  <a:srgbClr val="FFFF00"/>
                </a:solidFill>
                <a:latin typeface="Arial" pitchFamily="-107" charset="0"/>
                <a:ea typeface="ＭＳ Ｐゴシック" charset="0"/>
                <a:cs typeface="ＭＳ Ｐゴシック" charset="0"/>
              </a:rPr>
              <a:t>Principlizing</a:t>
            </a:r>
            <a:r>
              <a:rPr lang="en-US" sz="2800" b="1" dirty="0">
                <a:solidFill>
                  <a:srgbClr val="FFFFFF"/>
                </a:solidFill>
                <a:latin typeface="Arial" pitchFamily="-107" charset="0"/>
                <a:ea typeface="ＭＳ Ｐゴシック" charset="0"/>
                <a:cs typeface="ＭＳ Ｐゴシック" charset="0"/>
              </a:rPr>
              <a:t>: Universal truth</a:t>
            </a:r>
          </a:p>
        </p:txBody>
      </p:sp>
      <p:sp>
        <p:nvSpPr>
          <p:cNvPr id="9"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36</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Tree>
    <p:extLst>
      <p:ext uri="{BB962C8B-B14F-4D97-AF65-F5344CB8AC3E}">
        <p14:creationId xmlns:p14="http://schemas.microsoft.com/office/powerpoint/2010/main" val="683460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9" name="Text Box 3"/>
          <p:cNvSpPr txBox="1">
            <a:spLocks noChangeArrowheads="1"/>
          </p:cNvSpPr>
          <p:nvPr/>
        </p:nvSpPr>
        <p:spPr bwMode="auto">
          <a:xfrm>
            <a:off x="8202283" y="133170"/>
            <a:ext cx="527709"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rPr>
              <a:t>36</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 name="Rectangle 11"/>
          <p:cNvSpPr/>
          <p:nvPr/>
        </p:nvSpPr>
        <p:spPr>
          <a:xfrm>
            <a:off x="815647" y="3241203"/>
            <a:ext cx="7550573"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r-IN"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When you harvest the crops of your land, do not harvest the grain along the edges of your fields, and do not pick up what the harvesters drop. Leave it for the poor and the foreigners living among you. I am the L</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ORD</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 your God</a:t>
            </a:r>
            <a:r>
              <a:rPr kumimoji="0" lang="mr-IN"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 (Lev. 23:22 </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NLT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a:t>
            </a: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rPr>
              <a:t>Divinely Ordained Laziness?</a:t>
            </a:r>
          </a:p>
        </p:txBody>
      </p:sp>
    </p:spTree>
    <p:extLst>
      <p:ext uri="{BB962C8B-B14F-4D97-AF65-F5344CB8AC3E}">
        <p14:creationId xmlns:p14="http://schemas.microsoft.com/office/powerpoint/2010/main" val="3747376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solidFill>
                  <a:srgbClr val="FFFF00"/>
                </a:solidFill>
                <a:latin typeface="Arial"/>
                <a:ea typeface="ＭＳ Ｐゴシック" charset="0"/>
                <a:cs typeface="Arial"/>
              </a:rPr>
              <a:t>Principlizing</a:t>
            </a:r>
            <a:r>
              <a:rPr lang="en-US" sz="2400" b="1" dirty="0">
                <a:solidFill>
                  <a:srgbClr val="FFFFFF"/>
                </a:solidFill>
                <a:latin typeface="Arial"/>
                <a:ea typeface="ＭＳ Ｐゴシック" charset="0"/>
                <a:cs typeface="Arial"/>
              </a:rPr>
              <a:t>: God wants His people to give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the underprivileged the chance to earn a living </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grpSp>
        <p:nvGrpSpPr>
          <p:cNvPr id="5" name="Group 4"/>
          <p:cNvGrpSpPr/>
          <p:nvPr/>
        </p:nvGrpSpPr>
        <p:grpSpPr>
          <a:xfrm>
            <a:off x="709342" y="3558439"/>
            <a:ext cx="3329233" cy="2776035"/>
            <a:chOff x="709342" y="3558439"/>
            <a:chExt cx="3329233" cy="2776035"/>
          </a:xfrm>
        </p:grpSpPr>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800" b="1" dirty="0">
                <a:solidFill>
                  <a:srgbClr val="FFFFFF"/>
                </a:solidFill>
                <a:latin typeface="Arial" pitchFamily="-107" charset="0"/>
                <a:ea typeface="ＭＳ Ｐゴシック" charset="0"/>
                <a:cs typeface="ＭＳ Ｐゴシック" charset="0"/>
              </a:endParaRPr>
            </a:p>
          </p:txBody>
        </p:sp>
        <p:sp>
          <p:nvSpPr>
            <p:cNvPr id="8" name="TextBox 7"/>
            <p:cNvSpPr txBox="1"/>
            <p:nvPr/>
          </p:nvSpPr>
          <p:spPr>
            <a:xfrm>
              <a:off x="709343" y="3656818"/>
              <a:ext cx="3329232" cy="2677656"/>
            </a:xfrm>
            <a:prstGeom prst="rect">
              <a:avLst/>
            </a:prstGeom>
            <a:noFill/>
          </p:spPr>
          <p:txBody>
            <a:bodyPr wrap="square" rtlCol="0">
              <a:spAutoFit/>
            </a:bodyPr>
            <a:lstStyle/>
            <a:p>
              <a:pPr algn="ctr"/>
              <a:r>
                <a:rPr lang="en-US" sz="2400" b="1" dirty="0">
                  <a:solidFill>
                    <a:srgbClr val="FFFF00"/>
                  </a:solidFill>
                  <a:latin typeface="Arial"/>
                  <a:ea typeface="ＭＳ Ｐゴシック" charset="0"/>
                  <a:cs typeface="Arial"/>
                </a:rPr>
                <a:t>Interpretation</a:t>
              </a:r>
              <a:r>
                <a:rPr lang="en-US" sz="2400" b="1" dirty="0">
                  <a:solidFill>
                    <a:srgbClr val="FFFFFF"/>
                  </a:solidFill>
                  <a:latin typeface="Arial"/>
                  <a:ea typeface="ＭＳ Ｐゴシック" charset="0"/>
                  <a:cs typeface="Arial"/>
                </a:rPr>
                <a:t>: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Do not harvest the corners of the fields because God had compassion on the poor who should glean for their food </a:t>
              </a:r>
            </a:p>
          </p:txBody>
        </p:sp>
      </p:grpSp>
      <p:grpSp>
        <p:nvGrpSpPr>
          <p:cNvPr id="4" name="Group 3"/>
          <p:cNvGrpSpPr/>
          <p:nvPr/>
        </p:nvGrpSpPr>
        <p:grpSpPr>
          <a:xfrm>
            <a:off x="5228413" y="3558439"/>
            <a:ext cx="3237724" cy="2677407"/>
            <a:chOff x="5228413" y="3558439"/>
            <a:chExt cx="3237724" cy="2677407"/>
          </a:xfrm>
        </p:grpSpPr>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ＭＳ Ｐゴシック" charset="0"/>
                <a:cs typeface="Arial"/>
              </a:endParaRPr>
            </a:p>
          </p:txBody>
        </p:sp>
        <p:sp>
          <p:nvSpPr>
            <p:cNvPr id="11" name="TextBox 10"/>
            <p:cNvSpPr txBox="1"/>
            <p:nvPr/>
          </p:nvSpPr>
          <p:spPr>
            <a:xfrm>
              <a:off x="5228413" y="3711044"/>
              <a:ext cx="3237724" cy="2308324"/>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a:solidFill>
                    <a:srgbClr val="FFFF00"/>
                  </a:solidFill>
                  <a:latin typeface="Arial"/>
                  <a:ea typeface="ＭＳ Ｐゴシック" charset="0"/>
                  <a:cs typeface="Arial"/>
                </a:rPr>
                <a:t>Application</a:t>
              </a:r>
              <a:r>
                <a:rPr lang="en-US" sz="2400" b="1" dirty="0">
                  <a:solidFill>
                    <a:srgbClr val="FFFFFF"/>
                  </a:solidFill>
                  <a:latin typeface="Arial"/>
                  <a:ea typeface="ＭＳ Ｐゴシック" charset="0"/>
                  <a:cs typeface="Arial"/>
                </a:rPr>
                <a:t>: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As an employer you should provide opportunities for the poor to support themselves </a:t>
              </a:r>
            </a:p>
          </p:txBody>
        </p:sp>
      </p:grpSp>
      <p:sp>
        <p:nvSpPr>
          <p:cNvPr id="12"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36</a:t>
            </a:r>
          </a:p>
        </p:txBody>
      </p:sp>
    </p:spTree>
    <p:extLst>
      <p:ext uri="{BB962C8B-B14F-4D97-AF65-F5344CB8AC3E}">
        <p14:creationId xmlns:p14="http://schemas.microsoft.com/office/powerpoint/2010/main" val="3974837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Seminary</a:t>
            </a:r>
          </a:p>
        </p:txBody>
      </p:sp>
      <p:sp>
        <p:nvSpPr>
          <p:cNvPr id="69635" name="Rectangle 3"/>
          <p:cNvSpPr>
            <a:spLocks noGrp="1" noChangeArrowheads="1"/>
          </p:cNvSpPr>
          <p:nvPr>
            <p:ph type="body" idx="1"/>
          </p:nvPr>
        </p:nvSpPr>
        <p:spPr>
          <a:xfrm>
            <a:off x="228600" y="5791200"/>
            <a:ext cx="8915400" cy="685800"/>
          </a:xfrm>
        </p:spPr>
        <p:txBody>
          <a:bodyPr/>
          <a:lstStyle/>
          <a:p>
            <a:pPr eaLnBrk="1" hangingPunct="1">
              <a:buFont typeface="Wingdings" charset="0"/>
              <a:buNone/>
              <a:defRPr/>
            </a:pPr>
            <a:r>
              <a:rPr lang="en-US" sz="3600">
                <a:latin typeface="Arial" charset="0"/>
                <a:ea typeface="ＭＳ Ｐゴシック" charset="0"/>
                <a:cs typeface="ＭＳ Ｐゴシック" charset="0"/>
              </a:rPr>
              <a:t>My 7-year Tribulation was from 1983-1990</a:t>
            </a:r>
          </a:p>
        </p:txBody>
      </p:sp>
      <p:pic>
        <p:nvPicPr>
          <p:cNvPr id="185347"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4338"/>
            <a:ext cx="4343400" cy="380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8" name="Picture 5" descr="D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1676400"/>
            <a:ext cx="279717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9" name="Picture 9" descr="Dallas Theological Seminary">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5800" y="0"/>
            <a:ext cx="7620000"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3785282"/>
      </p:ext>
    </p:extLst>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500" fill="hold"/>
                                        <p:tgtEl>
                                          <p:spTgt spid="185348"/>
                                        </p:tgtEl>
                                        <p:attrNameLst>
                                          <p:attrName>ppt_x</p:attrName>
                                        </p:attrNameLst>
                                      </p:cBhvr>
                                      <p:tavLst>
                                        <p:tav tm="0">
                                          <p:val>
                                            <p:strVal val="#ppt_x"/>
                                          </p:val>
                                        </p:tav>
                                        <p:tav tm="100000">
                                          <p:val>
                                            <p:strVal val="#ppt_x"/>
                                          </p:val>
                                        </p:tav>
                                      </p:tavLst>
                                    </p:anim>
                                    <p:anim calcmode="lin" valueType="num">
                                      <p:cBhvr additive="base">
                                        <p:cTn id="8" dur="500" fill="hold"/>
                                        <p:tgtEl>
                                          <p:spTgt spid="185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ＭＳ Ｐゴシック" charset="0"/>
              <a:cs typeface="Arial"/>
            </a:endParaRPr>
          </a:p>
        </p:txBody>
      </p:sp>
      <p:sp>
        <p:nvSpPr>
          <p:cNvPr id="12" name="Rectangle 11"/>
          <p:cNvSpPr/>
          <p:nvPr/>
        </p:nvSpPr>
        <p:spPr>
          <a:xfrm>
            <a:off x="815647" y="3029523"/>
            <a:ext cx="7550573" cy="3108544"/>
          </a:xfrm>
          <a:prstGeom prst="rect">
            <a:avLst/>
          </a:prstGeom>
          <a:noFill/>
        </p:spPr>
        <p:txBody>
          <a:bodyPr wrap="square" rtlCol="0">
            <a:spAutoFit/>
          </a:bodyPr>
          <a:lstStyle/>
          <a:p>
            <a:pPr algn="ctr"/>
            <a:r>
              <a:rPr lang="ru-RU" sz="2800" b="1" dirty="0">
                <a:solidFill>
                  <a:srgbClr val="FFFFFF"/>
                </a:solidFill>
                <a:latin typeface="Arial"/>
                <a:ea typeface="ＭＳ Ｐゴシック" charset="0"/>
                <a:cs typeface="Arial"/>
              </a:rPr>
              <a:t>"</a:t>
            </a:r>
            <a:r>
              <a:rPr lang="en-US" sz="2800" b="1" dirty="0">
                <a:solidFill>
                  <a:srgbClr val="FFFFFF"/>
                </a:solidFill>
                <a:latin typeface="Arial"/>
                <a:ea typeface="ＭＳ Ｐゴシック" charset="0"/>
                <a:cs typeface="Arial"/>
              </a:rPr>
              <a:t>When you enter your neighbor</a:t>
            </a:r>
            <a:r>
              <a:rPr lang="fr-FR" sz="2800" b="1" dirty="0">
                <a:solidFill>
                  <a:srgbClr val="FFFFFF"/>
                </a:solidFill>
                <a:latin typeface="Arial"/>
                <a:ea typeface="ＭＳ Ｐゴシック" charset="0"/>
                <a:cs typeface="Arial"/>
              </a:rPr>
              <a:t>'</a:t>
            </a:r>
            <a:r>
              <a:rPr lang="en-US" sz="2800" b="1" dirty="0">
                <a:solidFill>
                  <a:srgbClr val="FFFFFF"/>
                </a:solidFill>
                <a:latin typeface="Arial"/>
                <a:ea typeface="ＭＳ Ｐゴシック" charset="0"/>
                <a:cs typeface="Arial"/>
              </a:rPr>
              <a:t>s vineyard, you may eat your fill of grapes, but you must not carry any away in a basket.  </a:t>
            </a:r>
            <a:br>
              <a:rPr lang="en-US" sz="2800" b="1" dirty="0">
                <a:solidFill>
                  <a:srgbClr val="FFFFFF"/>
                </a:solidFill>
                <a:latin typeface="Arial"/>
                <a:ea typeface="ＭＳ Ｐゴシック" charset="0"/>
                <a:cs typeface="Arial"/>
              </a:rPr>
            </a:br>
            <a:r>
              <a:rPr lang="en-US" sz="2800" b="1" baseline="30000" dirty="0">
                <a:solidFill>
                  <a:srgbClr val="FFFFFF"/>
                </a:solidFill>
                <a:latin typeface="Arial"/>
                <a:ea typeface="ＭＳ Ｐゴシック" charset="0"/>
                <a:cs typeface="Arial"/>
              </a:rPr>
              <a:t>25</a:t>
            </a:r>
            <a:r>
              <a:rPr lang="en-US" sz="2800" b="1" dirty="0">
                <a:solidFill>
                  <a:srgbClr val="FFFFFF"/>
                </a:solidFill>
                <a:latin typeface="Arial"/>
                <a:ea typeface="ＭＳ Ｐゴシック" charset="0"/>
                <a:cs typeface="Arial"/>
              </a:rPr>
              <a:t>And when you enter your neighbor</a:t>
            </a:r>
            <a:r>
              <a:rPr lang="fr-FR" sz="2800" b="1" dirty="0">
                <a:solidFill>
                  <a:srgbClr val="FFFFFF"/>
                </a:solidFill>
                <a:latin typeface="Arial"/>
                <a:ea typeface="ＭＳ Ｐゴシック" charset="0"/>
                <a:cs typeface="Arial"/>
              </a:rPr>
              <a:t>'</a:t>
            </a:r>
            <a:r>
              <a:rPr lang="en-US" sz="2800" b="1" dirty="0">
                <a:solidFill>
                  <a:srgbClr val="FFFFFF"/>
                </a:solidFill>
                <a:latin typeface="Arial"/>
                <a:ea typeface="ＭＳ Ｐゴシック" charset="0"/>
                <a:cs typeface="Arial"/>
              </a:rPr>
              <a:t>s field of grain, you may pluck the heads of grain with your hand, but you must not harvest it with a sickle</a:t>
            </a:r>
            <a:r>
              <a:rPr lang="ru-RU" sz="2800" b="1" dirty="0">
                <a:solidFill>
                  <a:srgbClr val="FFFFFF"/>
                </a:solidFill>
                <a:latin typeface="Arial"/>
                <a:ea typeface="ＭＳ Ｐゴシック" charset="0"/>
                <a:cs typeface="Arial"/>
              </a:rPr>
              <a:t>"</a:t>
            </a:r>
            <a:r>
              <a:rPr lang="en-US" sz="2800" b="1" dirty="0">
                <a:solidFill>
                  <a:srgbClr val="FFFFFF"/>
                </a:solidFill>
                <a:latin typeface="Arial"/>
                <a:ea typeface="ＭＳ Ｐゴシック" charset="0"/>
                <a:cs typeface="Arial"/>
              </a:rPr>
              <a:t> (Deut. 23:24-25 </a:t>
            </a:r>
            <a:r>
              <a:rPr lang="en-US" sz="2400" b="1" dirty="0">
                <a:solidFill>
                  <a:srgbClr val="FFFFFF"/>
                </a:solidFill>
                <a:latin typeface="Arial"/>
                <a:ea typeface="ＭＳ Ｐゴシック" charset="0"/>
                <a:cs typeface="Arial"/>
              </a:rPr>
              <a:t>NLT</a:t>
            </a:r>
            <a:r>
              <a:rPr lang="en-US" sz="2800" b="1" dirty="0">
                <a:solidFill>
                  <a:srgbClr val="FFFFFF"/>
                </a:solidFill>
                <a:latin typeface="Arial"/>
                <a:ea typeface="ＭＳ Ｐゴシック" charset="0"/>
                <a:cs typeface="Arial"/>
              </a:rPr>
              <a:t>).</a:t>
            </a:r>
          </a:p>
        </p:txBody>
      </p:sp>
      <p:sp>
        <p:nvSpPr>
          <p:cNvPr id="13" name="Rectangle 12"/>
          <p:cNvSpPr/>
          <p:nvPr/>
        </p:nvSpPr>
        <p:spPr>
          <a:xfrm>
            <a:off x="815648" y="2318822"/>
            <a:ext cx="7550573" cy="646331"/>
          </a:xfrm>
          <a:prstGeom prst="rect">
            <a:avLst/>
          </a:prstGeom>
          <a:noFill/>
        </p:spPr>
        <p:txBody>
          <a:bodyPr wrap="square" rtlCol="0">
            <a:spAutoFit/>
          </a:bodyPr>
          <a:lstStyle/>
          <a:p>
            <a:pPr algn="ctr"/>
            <a:r>
              <a:rPr lang="en-US" sz="3600" b="1" dirty="0">
                <a:solidFill>
                  <a:srgbClr val="FFFFFF"/>
                </a:solidFill>
                <a:latin typeface="Arial"/>
                <a:ea typeface="ＭＳ Ｐゴシック" charset="0"/>
                <a:cs typeface="Arial"/>
              </a:rPr>
              <a:t>Divinely Ordained Stealing?</a:t>
            </a:r>
          </a:p>
        </p:txBody>
      </p:sp>
      <p:sp>
        <p:nvSpPr>
          <p:cNvPr id="8"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36</a:t>
            </a:r>
          </a:p>
        </p:txBody>
      </p:sp>
    </p:spTree>
    <p:extLst>
      <p:ext uri="{BB962C8B-B14F-4D97-AF65-F5344CB8AC3E}">
        <p14:creationId xmlns:p14="http://schemas.microsoft.com/office/powerpoint/2010/main" val="23675277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solidFill>
                  <a:srgbClr val="FFFF00"/>
                </a:solidFill>
                <a:latin typeface="Arial"/>
                <a:ea typeface="ＭＳ Ｐゴシック" charset="0"/>
                <a:cs typeface="Arial"/>
              </a:rPr>
              <a:t>Principlizing</a:t>
            </a:r>
            <a:r>
              <a:rPr lang="en-US" sz="2400" b="1" dirty="0">
                <a:solidFill>
                  <a:srgbClr val="FFFFFF"/>
                </a:solidFill>
                <a:latin typeface="Arial"/>
                <a:ea typeface="ＭＳ Ｐゴシック" charset="0"/>
                <a:cs typeface="Arial"/>
              </a:rPr>
              <a:t>: God allows taking small items for He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cares more for human need than human property </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grpSp>
        <p:nvGrpSpPr>
          <p:cNvPr id="5" name="Group 4"/>
          <p:cNvGrpSpPr/>
          <p:nvPr/>
        </p:nvGrpSpPr>
        <p:grpSpPr>
          <a:xfrm>
            <a:off x="709342" y="3558439"/>
            <a:ext cx="3532029" cy="2677407"/>
            <a:chOff x="709342" y="3558439"/>
            <a:chExt cx="3532029" cy="2677407"/>
          </a:xfrm>
        </p:grpSpPr>
        <p:sp>
          <p:nvSpPr>
            <p:cNvPr id="3" name="Round Same Side Corner Rectangle 2"/>
            <p:cNvSpPr/>
            <p:nvPr/>
          </p:nvSpPr>
          <p:spPr bwMode="auto">
            <a:xfrm>
              <a:off x="709342" y="3558439"/>
              <a:ext cx="3532029"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800" b="1" dirty="0">
                <a:solidFill>
                  <a:srgbClr val="FFFFFF"/>
                </a:solidFill>
                <a:latin typeface="Arial" pitchFamily="-107" charset="0"/>
                <a:ea typeface="ＭＳ Ｐゴシック" charset="0"/>
                <a:cs typeface="ＭＳ Ｐゴシック" charset="0"/>
              </a:endParaRPr>
            </a:p>
          </p:txBody>
        </p:sp>
        <p:sp>
          <p:nvSpPr>
            <p:cNvPr id="8" name="TextBox 7"/>
            <p:cNvSpPr txBox="1"/>
            <p:nvPr/>
          </p:nvSpPr>
          <p:spPr>
            <a:xfrm>
              <a:off x="709343" y="3656818"/>
              <a:ext cx="3532028" cy="2308324"/>
            </a:xfrm>
            <a:prstGeom prst="rect">
              <a:avLst/>
            </a:prstGeom>
            <a:noFill/>
          </p:spPr>
          <p:txBody>
            <a:bodyPr wrap="square" rtlCol="0">
              <a:spAutoFit/>
            </a:bodyPr>
            <a:lstStyle/>
            <a:p>
              <a:pPr algn="ctr"/>
              <a:r>
                <a:rPr lang="en-US" sz="2400" b="1" dirty="0">
                  <a:solidFill>
                    <a:srgbClr val="FFFF00"/>
                  </a:solidFill>
                  <a:latin typeface="Arial"/>
                  <a:ea typeface="ＭＳ Ｐゴシック" charset="0"/>
                  <a:cs typeface="Arial"/>
                </a:rPr>
                <a:t>Interpretation</a:t>
              </a:r>
              <a:r>
                <a:rPr lang="en-US" sz="2400" b="1" dirty="0">
                  <a:solidFill>
                    <a:srgbClr val="FFFFFF"/>
                  </a:solidFill>
                  <a:latin typeface="Arial"/>
                  <a:ea typeface="ＭＳ Ｐゴシック" charset="0"/>
                  <a:cs typeface="Arial"/>
                </a:rPr>
                <a:t>: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Do not steal your neighbor</a:t>
              </a:r>
              <a:r>
                <a:rPr lang="fr-FR" sz="2400" b="1" dirty="0">
                  <a:solidFill>
                    <a:srgbClr val="FFFFFF"/>
                  </a:solidFill>
                  <a:latin typeface="Arial"/>
                  <a:ea typeface="ＭＳ Ｐゴシック" charset="0"/>
                  <a:cs typeface="Arial"/>
                </a:rPr>
                <a:t>'</a:t>
              </a:r>
              <a:r>
                <a:rPr lang="en-US" sz="2400" b="1" dirty="0">
                  <a:solidFill>
                    <a:srgbClr val="FFFFFF"/>
                  </a:solidFill>
                  <a:latin typeface="Arial"/>
                  <a:ea typeface="ＭＳ Ｐゴシック" charset="0"/>
                  <a:cs typeface="Arial"/>
                </a:rPr>
                <a:t>s crops, but also don</a:t>
              </a:r>
              <a:r>
                <a:rPr lang="fr-FR" sz="2400" b="1" dirty="0">
                  <a:solidFill>
                    <a:srgbClr val="FFFFFF"/>
                  </a:solidFill>
                  <a:latin typeface="Arial"/>
                  <a:ea typeface="ＭＳ Ｐゴシック" charset="0"/>
                  <a:cs typeface="Arial"/>
                </a:rPr>
                <a:t>'</a:t>
              </a:r>
              <a:r>
                <a:rPr lang="en-US" sz="2400" b="1" dirty="0">
                  <a:solidFill>
                    <a:srgbClr val="FFFFFF"/>
                  </a:solidFill>
                  <a:latin typeface="Arial"/>
                  <a:ea typeface="ＭＳ Ｐゴシック" charset="0"/>
                  <a:cs typeface="Arial"/>
                </a:rPr>
                <a:t>t be so fearful of stealing that you become ridiculous  </a:t>
              </a:r>
            </a:p>
          </p:txBody>
        </p:sp>
      </p:grpSp>
      <p:grpSp>
        <p:nvGrpSpPr>
          <p:cNvPr id="4" name="Group 3"/>
          <p:cNvGrpSpPr/>
          <p:nvPr/>
        </p:nvGrpSpPr>
        <p:grpSpPr>
          <a:xfrm>
            <a:off x="4858933" y="3558439"/>
            <a:ext cx="3607204" cy="2677407"/>
            <a:chOff x="4858933" y="3558439"/>
            <a:chExt cx="3607204" cy="2677407"/>
          </a:xfrm>
        </p:grpSpPr>
        <p:sp>
          <p:nvSpPr>
            <p:cNvPr id="6" name="Round Same Side Corner Rectangle 5"/>
            <p:cNvSpPr/>
            <p:nvPr/>
          </p:nvSpPr>
          <p:spPr bwMode="auto">
            <a:xfrm>
              <a:off x="4858933" y="3558439"/>
              <a:ext cx="360720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ＭＳ Ｐゴシック" charset="0"/>
                <a:cs typeface="Arial"/>
              </a:endParaRPr>
            </a:p>
          </p:txBody>
        </p:sp>
        <p:sp>
          <p:nvSpPr>
            <p:cNvPr id="11" name="TextBox 10"/>
            <p:cNvSpPr txBox="1"/>
            <p:nvPr/>
          </p:nvSpPr>
          <p:spPr>
            <a:xfrm>
              <a:off x="4858933" y="3711044"/>
              <a:ext cx="3607204" cy="2308324"/>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a:solidFill>
                    <a:srgbClr val="FFFF00"/>
                  </a:solidFill>
                  <a:latin typeface="Arial"/>
                  <a:ea typeface="ＭＳ Ｐゴシック" charset="0"/>
                  <a:cs typeface="Arial"/>
                </a:rPr>
                <a:t>Application</a:t>
              </a:r>
              <a:r>
                <a:rPr lang="en-US" sz="2400" b="1" dirty="0">
                  <a:solidFill>
                    <a:srgbClr val="FFFFFF"/>
                  </a:solidFill>
                  <a:latin typeface="Arial"/>
                  <a:ea typeface="ＭＳ Ｐゴシック" charset="0"/>
                  <a:cs typeface="Arial"/>
                </a:rPr>
                <a:t>: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As a guest, don</a:t>
              </a:r>
              <a:r>
                <a:rPr lang="fr-FR" sz="2400" b="1" dirty="0">
                  <a:solidFill>
                    <a:srgbClr val="FFFFFF"/>
                  </a:solidFill>
                  <a:latin typeface="Arial"/>
                  <a:ea typeface="ＭＳ Ｐゴシック" charset="0"/>
                  <a:cs typeface="Arial"/>
                </a:rPr>
                <a:t>'</a:t>
              </a:r>
              <a:r>
                <a:rPr lang="en-US" sz="2400" b="1" dirty="0">
                  <a:solidFill>
                    <a:srgbClr val="FFFFFF"/>
                  </a:solidFill>
                  <a:latin typeface="Arial"/>
                  <a:ea typeface="ＭＳ Ｐゴシック" charset="0"/>
                  <a:cs typeface="Arial"/>
                </a:rPr>
                <a:t>t be afraid to take the food given to you––but don</a:t>
              </a:r>
              <a:r>
                <a:rPr lang="fr-FR" sz="2400" b="1" dirty="0">
                  <a:solidFill>
                    <a:srgbClr val="FFFFFF"/>
                  </a:solidFill>
                  <a:latin typeface="Arial"/>
                  <a:ea typeface="ＭＳ Ｐゴシック" charset="0"/>
                  <a:cs typeface="Arial"/>
                </a:rPr>
                <a:t>'</a:t>
              </a:r>
              <a:r>
                <a:rPr lang="en-US" sz="2400" b="1" dirty="0">
                  <a:solidFill>
                    <a:srgbClr val="FFFFFF"/>
                  </a:solidFill>
                  <a:latin typeface="Arial"/>
                  <a:ea typeface="ＭＳ Ｐゴシック" charset="0"/>
                  <a:cs typeface="Arial"/>
                </a:rPr>
                <a:t>t secretly pack a lunch or steal the towels! </a:t>
              </a:r>
            </a:p>
          </p:txBody>
        </p:sp>
      </p:grpSp>
      <p:sp>
        <p:nvSpPr>
          <p:cNvPr id="12"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36</a:t>
            </a:r>
          </a:p>
        </p:txBody>
      </p:sp>
    </p:spTree>
    <p:extLst>
      <p:ext uri="{BB962C8B-B14F-4D97-AF65-F5344CB8AC3E}">
        <p14:creationId xmlns:p14="http://schemas.microsoft.com/office/powerpoint/2010/main" val="4722010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3"/>
            <a:ext cx="9144000" cy="6885384"/>
          </a:xfrm>
          <a:prstGeom prst="rect">
            <a:avLst/>
          </a:prstGeom>
        </p:spPr>
      </p:pic>
      <p:sp>
        <p:nvSpPr>
          <p:cNvPr id="488450" name="Rectangle 2"/>
          <p:cNvSpPr>
            <a:spLocks noGrp="1" noChangeArrowheads="1"/>
          </p:cNvSpPr>
          <p:nvPr>
            <p:ph type="title"/>
          </p:nvPr>
        </p:nvSpPr>
        <p:spPr>
          <a:xfrm>
            <a:off x="0" y="5013176"/>
            <a:ext cx="9144000" cy="1777008"/>
          </a:xfrm>
        </p:spPr>
        <p:txBody>
          <a:bodyPr/>
          <a:lstStyle/>
          <a:p>
            <a:pPr algn="ctr" eaLnBrk="1" hangingPunct="1"/>
            <a:r>
              <a:rPr kumimoji="1" lang="en-US" altLang="zh-CN" sz="4800" b="1" dirty="0">
                <a:solidFill>
                  <a:schemeClr val="tx1"/>
                </a:solidFill>
                <a:effectLst>
                  <a:glow rad="228600">
                    <a:schemeClr val="bg2"/>
                  </a:glow>
                </a:effectLst>
                <a:latin typeface="Arial Narrow" charset="0"/>
              </a:rPr>
              <a:t>The heart of the Mosaic Covenant is the Ten Commandments</a:t>
            </a:r>
          </a:p>
        </p:txBody>
      </p:sp>
    </p:spTree>
    <p:extLst>
      <p:ext uri="{BB962C8B-B14F-4D97-AF65-F5344CB8AC3E}">
        <p14:creationId xmlns:p14="http://schemas.microsoft.com/office/powerpoint/2010/main" val="564609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ChangeArrowheads="1"/>
          </p:cNvSpPr>
          <p:nvPr/>
        </p:nvSpPr>
        <p:spPr bwMode="auto">
          <a:xfrm>
            <a:off x="1295400" y="869950"/>
            <a:ext cx="7239000" cy="5078413"/>
          </a:xfrm>
          <a:prstGeom prst="rect">
            <a:avLst/>
          </a:prstGeom>
          <a:solidFill>
            <a:schemeClr val="accent2"/>
          </a:solidFill>
          <a:ln w="76200">
            <a:solidFill>
              <a:srgbClr val="00DFCA"/>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pic>
        <p:nvPicPr>
          <p:cNvPr id="816131" name="Picture 28" descr="10 commandmen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25" y="0"/>
            <a:ext cx="2249488" cy="2133600"/>
          </a:xfrm>
          <a:prstGeom prst="rect">
            <a:avLst/>
          </a:prstGeom>
          <a:noFill/>
          <a:ln w="9525">
            <a:noFill/>
            <a:miter lim="800000"/>
            <a:headEnd/>
            <a:tailEnd/>
          </a:ln>
        </p:spPr>
      </p:pic>
      <p:sp>
        <p:nvSpPr>
          <p:cNvPr id="816132" name="Rectangle 3"/>
          <p:cNvSpPr>
            <a:spLocks noChangeArrowheads="1"/>
          </p:cNvSpPr>
          <p:nvPr/>
        </p:nvSpPr>
        <p:spPr bwMode="auto">
          <a:xfrm>
            <a:off x="1803400" y="927100"/>
            <a:ext cx="6540500" cy="4775200"/>
          </a:xfrm>
          <a:prstGeom prst="rect">
            <a:avLst/>
          </a:prstGeom>
          <a:noFill/>
          <a:ln w="12700">
            <a:no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1078276" name="Rectangle 4"/>
          <p:cNvSpPr>
            <a:spLocks noChangeArrowheads="1"/>
          </p:cNvSpPr>
          <p:nvPr/>
        </p:nvSpPr>
        <p:spPr bwMode="auto">
          <a:xfrm>
            <a:off x="1295400" y="1149350"/>
            <a:ext cx="7327900" cy="4767972"/>
          </a:xfrm>
          <a:prstGeom prst="rect">
            <a:avLst/>
          </a:prstGeom>
          <a:noFill/>
          <a:ln w="762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defTabSz="914400" eaLnBrk="0" fontAlgn="base" hangingPunct="0">
              <a:spcBef>
                <a:spcPct val="0"/>
              </a:spcBef>
              <a:spcAft>
                <a:spcPct val="0"/>
              </a:spcAft>
              <a:defRPr/>
            </a:pPr>
            <a:endParaRPr lang="en-US" sz="4400" b="1" dirty="0">
              <a:solidFill>
                <a:srgbClr val="FAFD00"/>
              </a:solidFill>
              <a:latin typeface="Arial"/>
              <a:ea typeface="ＭＳ Ｐゴシック" charset="-128"/>
              <a:cs typeface="Arial"/>
            </a:endParaRPr>
          </a:p>
          <a:p>
            <a:pPr algn="ctr" defTabSz="914400" eaLnBrk="0" fontAlgn="base" hangingPunct="0">
              <a:spcBef>
                <a:spcPct val="0"/>
              </a:spcBef>
              <a:spcAft>
                <a:spcPct val="0"/>
              </a:spcAft>
              <a:defRPr/>
            </a:pPr>
            <a:r>
              <a:rPr lang="en-US" sz="3200" b="1" dirty="0">
                <a:solidFill>
                  <a:srgbClr val="00DFCA"/>
                </a:solidFill>
                <a:latin typeface="Arial"/>
                <a:ea typeface="ＭＳ Ｐゴシック" charset="-128"/>
                <a:cs typeface="Arial"/>
              </a:rPr>
              <a:t>A Godly Education In Three Parts:</a:t>
            </a:r>
            <a:r>
              <a:rPr lang="en-US" sz="2400" b="1" dirty="0">
                <a:solidFill>
                  <a:srgbClr val="00DFCA"/>
                </a:solidFill>
                <a:latin typeface="Arial"/>
                <a:ea typeface="ＭＳ Ｐゴシック" charset="-128"/>
                <a:cs typeface="Arial"/>
              </a:rPr>
              <a:t>                          </a:t>
            </a:r>
            <a:endParaRPr lang="en-US" sz="2800" b="1" dirty="0">
              <a:solidFill>
                <a:srgbClr val="00DFCA"/>
              </a:solidFill>
              <a:latin typeface="Arial"/>
              <a:ea typeface="ＭＳ Ｐゴシック" charset="-128"/>
              <a:cs typeface="Arial"/>
            </a:endParaRPr>
          </a:p>
          <a:p>
            <a:pPr defTabSz="914400" eaLnBrk="0" fontAlgn="base" hangingPunct="0">
              <a:spcBef>
                <a:spcPct val="0"/>
              </a:spcBef>
              <a:spcAft>
                <a:spcPct val="0"/>
              </a:spcAft>
              <a:defRPr/>
            </a:pPr>
            <a:endParaRPr lang="en-US" sz="2400" b="1" dirty="0">
              <a:solidFill>
                <a:srgbClr val="FFFFFF"/>
              </a:solidFill>
              <a:latin typeface="Arial"/>
              <a:ea typeface="ＭＳ Ｐゴシック" charset="-128"/>
              <a:cs typeface="Arial"/>
            </a:endParaRPr>
          </a:p>
          <a:p>
            <a:pPr defTabSz="914400" eaLnBrk="0" fontAlgn="base" hangingPunct="0">
              <a:spcBef>
                <a:spcPct val="0"/>
              </a:spcBef>
              <a:spcAft>
                <a:spcPct val="0"/>
              </a:spcAft>
              <a:defRPr/>
            </a:pPr>
            <a:r>
              <a:rPr lang="en-US" sz="2800" b="1" dirty="0">
                <a:solidFill>
                  <a:srgbClr val="FAFD00"/>
                </a:solidFill>
                <a:latin typeface="Arial"/>
                <a:ea typeface="ＭＳ Ｐゴシック" charset="-128"/>
                <a:cs typeface="Arial"/>
              </a:rPr>
              <a:t>MORAL: </a:t>
            </a:r>
            <a:r>
              <a:rPr lang="en-US" sz="2400" b="1" dirty="0">
                <a:solidFill>
                  <a:srgbClr val="FFFFFF"/>
                </a:solidFill>
                <a:latin typeface="Arial"/>
                <a:ea typeface="ＭＳ Ｐゴシック" charset="-128"/>
                <a:cs typeface="Arial"/>
              </a:rPr>
              <a:t>The Ten Commandments; a basis for our current legal system.</a:t>
            </a:r>
          </a:p>
          <a:p>
            <a:pPr defTabSz="914400" eaLnBrk="0" fontAlgn="base" hangingPunct="0">
              <a:spcBef>
                <a:spcPct val="0"/>
              </a:spcBef>
              <a:spcAft>
                <a:spcPct val="0"/>
              </a:spcAft>
              <a:defRPr/>
            </a:pPr>
            <a:endParaRPr lang="en-US" sz="2400" b="1" dirty="0">
              <a:solidFill>
                <a:srgbClr val="FFFFFF"/>
              </a:solidFill>
              <a:latin typeface="Arial"/>
              <a:ea typeface="ＭＳ Ｐゴシック" charset="-128"/>
              <a:cs typeface="Arial"/>
            </a:endParaRPr>
          </a:p>
          <a:p>
            <a:pPr defTabSz="914400" eaLnBrk="0" fontAlgn="base" hangingPunct="0">
              <a:spcBef>
                <a:spcPct val="0"/>
              </a:spcBef>
              <a:spcAft>
                <a:spcPct val="0"/>
              </a:spcAft>
              <a:defRPr/>
            </a:pPr>
            <a:r>
              <a:rPr lang="en-US" sz="2800" b="1" dirty="0">
                <a:solidFill>
                  <a:srgbClr val="FAFD00"/>
                </a:solidFill>
                <a:latin typeface="Arial"/>
                <a:ea typeface="ＭＳ Ｐゴシック" charset="-128"/>
                <a:cs typeface="Arial"/>
              </a:rPr>
              <a:t>CIVIL: </a:t>
            </a:r>
            <a:r>
              <a:rPr lang="en-US" sz="2400" b="1" dirty="0">
                <a:solidFill>
                  <a:srgbClr val="FFFFFF"/>
                </a:solidFill>
                <a:latin typeface="Arial"/>
                <a:ea typeface="ＭＳ Ｐゴシック" charset="-128"/>
                <a:cs typeface="Arial"/>
              </a:rPr>
              <a:t>How the people are to live with each 	other in the new social structure.</a:t>
            </a:r>
          </a:p>
          <a:p>
            <a:pPr defTabSz="914400" eaLnBrk="0" fontAlgn="base" hangingPunct="0">
              <a:spcBef>
                <a:spcPct val="0"/>
              </a:spcBef>
              <a:spcAft>
                <a:spcPct val="0"/>
              </a:spcAft>
              <a:defRPr/>
            </a:pPr>
            <a:endParaRPr lang="en-US" sz="2400" b="1" dirty="0">
              <a:solidFill>
                <a:srgbClr val="FFFFFF"/>
              </a:solidFill>
              <a:latin typeface="Arial"/>
              <a:ea typeface="ＭＳ Ｐゴシック" charset="-128"/>
              <a:cs typeface="Arial"/>
            </a:endParaRPr>
          </a:p>
          <a:p>
            <a:pPr defTabSz="914400" eaLnBrk="0" fontAlgn="base" hangingPunct="0">
              <a:spcBef>
                <a:spcPct val="0"/>
              </a:spcBef>
              <a:spcAft>
                <a:spcPct val="0"/>
              </a:spcAft>
              <a:defRPr/>
            </a:pPr>
            <a:r>
              <a:rPr lang="en-US" sz="2800" b="1" dirty="0">
                <a:solidFill>
                  <a:srgbClr val="FAFD00"/>
                </a:solidFill>
                <a:latin typeface="Arial"/>
                <a:ea typeface="ＭＳ Ｐゴシック" charset="-128"/>
                <a:cs typeface="Arial"/>
              </a:rPr>
              <a:t>CEREMONIAL: </a:t>
            </a:r>
            <a:r>
              <a:rPr lang="en-US" sz="2400" b="1" dirty="0">
                <a:solidFill>
                  <a:srgbClr val="FFFFFF"/>
                </a:solidFill>
                <a:latin typeface="Arial"/>
                <a:ea typeface="ＭＳ Ｐゴシック" charset="-128"/>
                <a:cs typeface="Arial"/>
              </a:rPr>
              <a:t>How to worship God in the new social structure.</a:t>
            </a:r>
          </a:p>
        </p:txBody>
      </p:sp>
      <p:sp>
        <p:nvSpPr>
          <p:cNvPr id="1078279" name="Text Box 7"/>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defTabSz="914400" eaLnBrk="0" fontAlgn="base" hangingPunct="0">
              <a:spcBef>
                <a:spcPct val="50000"/>
              </a:spcBef>
              <a:spcAft>
                <a:spcPct val="0"/>
              </a:spcAft>
              <a:defRPr/>
            </a:pPr>
            <a:r>
              <a:rPr lang="en-US" sz="1400" b="1">
                <a:solidFill>
                  <a:srgbClr val="FFFFFF"/>
                </a:solidFill>
                <a:latin typeface="Arial"/>
                <a:ea typeface="ＭＳ Ｐゴシック" charset="-128"/>
                <a:cs typeface="Arial"/>
              </a:rPr>
              <a:t>Ex. 25-31</a:t>
            </a:r>
            <a:endParaRPr lang="en-US" sz="800" b="1" u="sng">
              <a:solidFill>
                <a:srgbClr val="000000"/>
              </a:solidFill>
              <a:latin typeface="Arial"/>
              <a:ea typeface="ＭＳ Ｐゴシック" charset="-128"/>
              <a:cs typeface="Arial"/>
            </a:endParaRPr>
          </a:p>
        </p:txBody>
      </p:sp>
      <p:sp>
        <p:nvSpPr>
          <p:cNvPr id="816135" name="Rectangle 8"/>
          <p:cNvSpPr>
            <a:spLocks noChangeArrowheads="1"/>
          </p:cNvSpPr>
          <p:nvPr/>
        </p:nvSpPr>
        <p:spPr bwMode="auto">
          <a:xfrm>
            <a:off x="8177213" y="4403725"/>
            <a:ext cx="254000" cy="115888"/>
          </a:xfrm>
          <a:prstGeom prst="rect">
            <a:avLst/>
          </a:prstGeom>
          <a:solidFill>
            <a:srgbClr val="FFFFFF"/>
          </a:solidFill>
          <a:ln w="12700">
            <a:no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36" name="Rectangle 9"/>
          <p:cNvSpPr>
            <a:spLocks noChangeArrowheads="1"/>
          </p:cNvSpPr>
          <p:nvPr/>
        </p:nvSpPr>
        <p:spPr bwMode="auto">
          <a:xfrm>
            <a:off x="8121650" y="4356100"/>
            <a:ext cx="296855" cy="212879"/>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800" b="1">
                <a:solidFill>
                  <a:srgbClr val="000000"/>
                </a:solidFill>
                <a:latin typeface="Arial"/>
                <a:ea typeface="ＭＳ Ｐゴシック" charset="-128"/>
                <a:cs typeface="Arial"/>
              </a:rPr>
              <a:t>40</a:t>
            </a:r>
          </a:p>
        </p:txBody>
      </p:sp>
      <p:sp>
        <p:nvSpPr>
          <p:cNvPr id="816137" name="AutoShape 1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38" name="Rectangle 11"/>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39" name="AutoShape 12"/>
          <p:cNvSpPr>
            <a:spLocks noChangeArrowheads="1"/>
          </p:cNvSpPr>
          <p:nvPr/>
        </p:nvSpPr>
        <p:spPr bwMode="auto">
          <a:xfrm>
            <a:off x="7969250" y="3486150"/>
            <a:ext cx="698500" cy="336550"/>
          </a:xfrm>
          <a:prstGeom prst="roundRect">
            <a:avLst>
              <a:gd name="adj" fmla="val 16667"/>
            </a:avLst>
          </a:prstGeom>
          <a:solidFill>
            <a:srgbClr val="FFFF00"/>
          </a:solidFill>
          <a:ln w="38100">
            <a:no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0" name="Line 13"/>
          <p:cNvSpPr>
            <a:spLocks noChangeShapeType="1"/>
          </p:cNvSpPr>
          <p:nvPr/>
        </p:nvSpPr>
        <p:spPr bwMode="auto">
          <a:xfrm>
            <a:off x="7993063" y="38385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1" name="Line 14"/>
          <p:cNvSpPr>
            <a:spLocks noChangeShapeType="1"/>
          </p:cNvSpPr>
          <p:nvPr/>
        </p:nvSpPr>
        <p:spPr bwMode="auto">
          <a:xfrm>
            <a:off x="7993063" y="40163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2" name="Line 15"/>
          <p:cNvSpPr>
            <a:spLocks noChangeShapeType="1"/>
          </p:cNvSpPr>
          <p:nvPr/>
        </p:nvSpPr>
        <p:spPr bwMode="auto">
          <a:xfrm>
            <a:off x="7993063" y="41941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3" name="Line 16"/>
          <p:cNvSpPr>
            <a:spLocks noChangeShapeType="1"/>
          </p:cNvSpPr>
          <p:nvPr/>
        </p:nvSpPr>
        <p:spPr bwMode="auto">
          <a:xfrm>
            <a:off x="7993063" y="43719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4" name="Line 17"/>
          <p:cNvSpPr>
            <a:spLocks noChangeShapeType="1"/>
          </p:cNvSpPr>
          <p:nvPr/>
        </p:nvSpPr>
        <p:spPr bwMode="auto">
          <a:xfrm>
            <a:off x="8005763" y="45497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5" name="Rectangle 18"/>
          <p:cNvSpPr>
            <a:spLocks noChangeArrowheads="1"/>
          </p:cNvSpPr>
          <p:nvPr/>
        </p:nvSpPr>
        <p:spPr bwMode="auto">
          <a:xfrm>
            <a:off x="8007350" y="3429000"/>
            <a:ext cx="599603" cy="228268"/>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900" b="1">
                <a:solidFill>
                  <a:srgbClr val="000000"/>
                </a:solidFill>
                <a:latin typeface="Arial"/>
                <a:ea typeface="ＭＳ Ｐゴシック" charset="-128"/>
                <a:cs typeface="Arial"/>
              </a:rPr>
              <a:t>MOSES</a:t>
            </a:r>
          </a:p>
        </p:txBody>
      </p:sp>
      <p:sp>
        <p:nvSpPr>
          <p:cNvPr id="816146" name="Rectangle 19"/>
          <p:cNvSpPr>
            <a:spLocks noChangeArrowheads="1"/>
          </p:cNvSpPr>
          <p:nvPr/>
        </p:nvSpPr>
        <p:spPr bwMode="auto">
          <a:xfrm>
            <a:off x="8156575" y="3841750"/>
            <a:ext cx="458545" cy="228268"/>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900" b="1">
                <a:solidFill>
                  <a:srgbClr val="000000"/>
                </a:solidFill>
                <a:latin typeface="Arial"/>
                <a:ea typeface="ＭＳ Ｐゴシック" charset="-128"/>
                <a:cs typeface="Arial"/>
              </a:rPr>
              <a:t>Sinai</a:t>
            </a:r>
          </a:p>
        </p:txBody>
      </p:sp>
      <p:sp>
        <p:nvSpPr>
          <p:cNvPr id="816147" name="Rectangle 20"/>
          <p:cNvSpPr>
            <a:spLocks noChangeArrowheads="1"/>
          </p:cNvSpPr>
          <p:nvPr/>
        </p:nvSpPr>
        <p:spPr bwMode="auto">
          <a:xfrm>
            <a:off x="8075613" y="4025900"/>
            <a:ext cx="650718" cy="228268"/>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900" b="1">
                <a:solidFill>
                  <a:srgbClr val="000000"/>
                </a:solidFill>
                <a:latin typeface="Arial"/>
                <a:ea typeface="ＭＳ Ｐゴシック" charset="-128"/>
                <a:cs typeface="Arial"/>
              </a:rPr>
              <a:t>M - C - C</a:t>
            </a:r>
          </a:p>
        </p:txBody>
      </p:sp>
      <p:sp>
        <p:nvSpPr>
          <p:cNvPr id="816148" name="Line 21"/>
          <p:cNvSpPr>
            <a:spLocks noChangeShapeType="1"/>
          </p:cNvSpPr>
          <p:nvPr/>
        </p:nvSpPr>
        <p:spPr bwMode="auto">
          <a:xfrm>
            <a:off x="7986713" y="4727575"/>
            <a:ext cx="8636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9" name="Rectangle 22"/>
          <p:cNvSpPr>
            <a:spLocks noChangeArrowheads="1"/>
          </p:cNvSpPr>
          <p:nvPr/>
        </p:nvSpPr>
        <p:spPr bwMode="auto">
          <a:xfrm>
            <a:off x="8120063" y="3670300"/>
            <a:ext cx="599603" cy="228268"/>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900" b="1">
                <a:solidFill>
                  <a:srgbClr val="000000"/>
                </a:solidFill>
                <a:latin typeface="Arial"/>
                <a:ea typeface="ＭＳ Ｐゴシック" charset="-128"/>
                <a:cs typeface="Arial"/>
              </a:rPr>
              <a:t>Exodus</a:t>
            </a:r>
          </a:p>
        </p:txBody>
      </p:sp>
      <p:sp>
        <p:nvSpPr>
          <p:cNvPr id="816150" name="Text Box 23"/>
          <p:cNvSpPr txBox="1">
            <a:spLocks noChangeArrowheads="1"/>
          </p:cNvSpPr>
          <p:nvPr/>
        </p:nvSpPr>
        <p:spPr bwMode="auto">
          <a:xfrm>
            <a:off x="8757980" y="88871"/>
            <a:ext cx="184666" cy="400110"/>
          </a:xfrm>
          <a:prstGeom prst="rect">
            <a:avLst/>
          </a:prstGeom>
          <a:noFill/>
          <a:ln w="12700">
            <a:noFill/>
            <a:miter lim="800000"/>
            <a:headEnd/>
            <a:tailEnd/>
          </a:ln>
        </p:spPr>
        <p:txBody>
          <a:bodyPr wrap="none" anchor="ctr">
            <a:prstTxWarp prst="textNoShape">
              <a:avLst/>
            </a:prstTxWarp>
            <a:spAutoFit/>
          </a:bodyPr>
          <a:lstStyle/>
          <a:p>
            <a:pPr algn="ctr" defTabSz="914400" eaLnBrk="0" fontAlgn="base" hangingPunct="0">
              <a:spcBef>
                <a:spcPct val="50000"/>
              </a:spcBef>
              <a:spcAft>
                <a:spcPct val="0"/>
              </a:spcAft>
            </a:pPr>
            <a:r>
              <a:rPr lang="en-US" sz="2000">
                <a:solidFill>
                  <a:srgbClr val="FFA27C"/>
                </a:solidFill>
                <a:latin typeface="Arial"/>
                <a:ea typeface="ＭＳ Ｐゴシック" charset="-128"/>
                <a:cs typeface="Arial"/>
              </a:rPr>
              <a:t> </a:t>
            </a:r>
          </a:p>
        </p:txBody>
      </p:sp>
      <p:sp>
        <p:nvSpPr>
          <p:cNvPr id="1078296" name="Rectangle 24"/>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prstTxWarp prst="textNoShape">
              <a:avLst/>
            </a:prstTxWarp>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Arial"/>
                <a:ea typeface="ＭＳ Ｐゴシック" charset="-128"/>
                <a:cs typeface="Arial"/>
              </a:rPr>
              <a:t>13</a:t>
            </a:r>
          </a:p>
        </p:txBody>
      </p:sp>
      <p:sp>
        <p:nvSpPr>
          <p:cNvPr id="816152" name="Text Box 25"/>
          <p:cNvSpPr txBox="1">
            <a:spLocks noChangeArrowheads="1"/>
          </p:cNvSpPr>
          <p:nvPr/>
        </p:nvSpPr>
        <p:spPr bwMode="auto">
          <a:xfrm>
            <a:off x="6994525" y="6284913"/>
            <a:ext cx="1631950" cy="274637"/>
          </a:xfrm>
          <a:prstGeom prst="rect">
            <a:avLst/>
          </a:prstGeom>
          <a:noFill/>
          <a:ln w="12700">
            <a:noFill/>
            <a:miter lim="800000"/>
            <a:headEnd/>
            <a:tailEnd/>
          </a:ln>
        </p:spPr>
        <p:txBody>
          <a:bodyPr wrap="none" anchor="ctr">
            <a:prstTxWarp prst="textNoShape">
              <a:avLst/>
            </a:prstTxWarp>
            <a:spAutoFit/>
          </a:bodyPr>
          <a:lstStyle/>
          <a:p>
            <a:pPr algn="ctr" defTabSz="914400" eaLnBrk="0" fontAlgn="base" hangingPunct="0">
              <a:spcBef>
                <a:spcPct val="50000"/>
              </a:spcBef>
              <a:spcAft>
                <a:spcPct val="0"/>
              </a:spcAft>
            </a:pPr>
            <a:r>
              <a:rPr lang="en-US" sz="1200" b="1">
                <a:solidFill>
                  <a:srgbClr val="FFFFFF"/>
                </a:solidFill>
                <a:latin typeface="Arial"/>
                <a:ea typeface="ＭＳ Ｐゴシック" charset="-128"/>
                <a:cs typeface="Arial"/>
              </a:rPr>
              <a:t>Handbook pg. 26-29</a:t>
            </a:r>
          </a:p>
        </p:txBody>
      </p:sp>
      <p:sp>
        <p:nvSpPr>
          <p:cNvPr id="1078298" name="Text Box 26"/>
          <p:cNvSpPr txBox="1">
            <a:spLocks noChangeArrowheads="1"/>
          </p:cNvSpPr>
          <p:nvPr/>
        </p:nvSpPr>
        <p:spPr bwMode="auto">
          <a:xfrm rot="-1159807">
            <a:off x="77592" y="3422720"/>
            <a:ext cx="8999930" cy="707886"/>
          </a:xfrm>
          <a:prstGeom prst="rect">
            <a:avLst/>
          </a:prstGeom>
          <a:solidFill>
            <a:schemeClr val="bg2"/>
          </a:solidFill>
          <a:ln w="12700" cap="sq">
            <a:noFill/>
            <a:miter lim="800000"/>
            <a:headEnd type="none" w="sm" len="sm"/>
            <a:tailEnd type="none" w="sm" len="sm"/>
          </a:ln>
        </p:spPr>
        <p:txBody>
          <a:bodyPr wrap="none">
            <a:prstTxWarp prst="textNoShape">
              <a:avLst/>
            </a:prstTxWarp>
            <a:spAutoFit/>
          </a:bodyPr>
          <a:lstStyle/>
          <a:p>
            <a:pPr defTabSz="914400" eaLnBrk="0" fontAlgn="base" hangingPunct="0">
              <a:spcBef>
                <a:spcPct val="0"/>
              </a:spcBef>
              <a:spcAft>
                <a:spcPct val="0"/>
              </a:spcAft>
            </a:pPr>
            <a:r>
              <a:rPr lang="en-US" sz="4000" b="1">
                <a:solidFill>
                  <a:srgbClr val="FAFD00"/>
                </a:solidFill>
                <a:latin typeface="Arial"/>
                <a:ea typeface="ＭＳ Ｐゴシック" charset="-128"/>
                <a:cs typeface="Arial"/>
              </a:rPr>
              <a:t>BUT ARE THE BIG 10 </a:t>
            </a:r>
            <a:r>
              <a:rPr lang="en-US" sz="4000" b="1" i="1">
                <a:solidFill>
                  <a:srgbClr val="FAFD00"/>
                </a:solidFill>
                <a:latin typeface="Arial"/>
                <a:ea typeface="ＭＳ Ｐゴシック" charset="-128"/>
                <a:cs typeface="Arial"/>
              </a:rPr>
              <a:t>MORAL</a:t>
            </a:r>
            <a:r>
              <a:rPr lang="en-US" sz="4000" b="1">
                <a:solidFill>
                  <a:srgbClr val="FAFD00"/>
                </a:solidFill>
                <a:latin typeface="Arial"/>
                <a:ea typeface="ＭＳ Ｐゴシック" charset="-128"/>
                <a:cs typeface="Arial"/>
              </a:rPr>
              <a:t> LAW?</a:t>
            </a:r>
            <a:endParaRPr lang="en-US" sz="4400" b="1">
              <a:solidFill>
                <a:srgbClr val="FAFD00"/>
              </a:solidFill>
              <a:latin typeface="Arial"/>
              <a:ea typeface="ＭＳ Ｐゴシック" charset="-128"/>
              <a:cs typeface="Arial"/>
            </a:endParaRPr>
          </a:p>
        </p:txBody>
      </p:sp>
      <p:sp>
        <p:nvSpPr>
          <p:cNvPr id="816154" name="Text Box 27"/>
          <p:cNvSpPr txBox="1">
            <a:spLocks noChangeArrowheads="1"/>
          </p:cNvSpPr>
          <p:nvPr/>
        </p:nvSpPr>
        <p:spPr bwMode="auto">
          <a:xfrm>
            <a:off x="9359373" y="0"/>
            <a:ext cx="787395" cy="461665"/>
          </a:xfrm>
          <a:prstGeom prst="rect">
            <a:avLst/>
          </a:prstGeom>
          <a:solidFill>
            <a:schemeClr val="bg2"/>
          </a:solid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400" b="1">
                <a:solidFill>
                  <a:srgbClr val="FFFFFF"/>
                </a:solidFill>
                <a:latin typeface="Arial"/>
                <a:ea typeface="ＭＳ Ｐゴシック" charset="-128"/>
                <a:cs typeface="Arial"/>
              </a:rPr>
              <a:t>155</a:t>
            </a:r>
            <a:r>
              <a:rPr lang="en-US" sz="2400" b="1" i="1">
                <a:solidFill>
                  <a:srgbClr val="FFFFFF"/>
                </a:solidFill>
                <a:latin typeface="Arial"/>
                <a:ea typeface="ＭＳ Ｐゴシック" charset="-128"/>
                <a:cs typeface="Arial"/>
              </a:rPr>
              <a:t>l</a:t>
            </a:r>
            <a:endParaRPr lang="en-US" sz="2400" b="1">
              <a:solidFill>
                <a:srgbClr val="FFFFFF"/>
              </a:solidFill>
              <a:latin typeface="Arial"/>
              <a:ea typeface="ＭＳ Ｐゴシック" charset="-128"/>
              <a:cs typeface="Arial"/>
            </a:endParaRPr>
          </a:p>
        </p:txBody>
      </p:sp>
      <p:sp>
        <p:nvSpPr>
          <p:cNvPr id="1078300" name="Rectangle 28"/>
          <p:cNvSpPr>
            <a:spLocks noGrp="1" noChangeArrowheads="1"/>
          </p:cNvSpPr>
          <p:nvPr>
            <p:ph type="title" idx="4294967295"/>
          </p:nvPr>
        </p:nvSpPr>
        <p:spPr bwMode="auto">
          <a:xfrm>
            <a:off x="1143000" y="1301750"/>
            <a:ext cx="7924800" cy="762000"/>
          </a:xfrm>
          <a:prstGeom prst="rect">
            <a:avLst/>
          </a:prstGeom>
          <a:ln>
            <a:miter lim="800000"/>
            <a:headEnd/>
            <a:tailEnd/>
          </a:ln>
          <a:effectLst>
            <a:outerShdw blurRad="63500" dist="35921" dir="2700000" algn="ctr" rotWithShape="0">
              <a:srgbClr val="000000">
                <a:alpha val="74998"/>
              </a:srgbClr>
            </a:outerShdw>
          </a:effectLst>
        </p:spPr>
        <p:txBody>
          <a:bodyPr>
            <a:prstTxWarp prst="textNoShape">
              <a:avLst/>
            </a:prstTxWarp>
          </a:bodyPr>
          <a:lstStyle/>
          <a:p>
            <a:pPr algn="ctr" eaLnBrk="1" hangingPunct="1">
              <a:defRPr/>
            </a:pPr>
            <a:r>
              <a:rPr lang="en-US" sz="3600" b="1">
                <a:solidFill>
                  <a:srgbClr val="FAFD00"/>
                </a:solidFill>
                <a:effectLst/>
                <a:latin typeface="Arial"/>
                <a:ea typeface="ＭＳ Ｐゴシック" charset="-128"/>
                <a:cs typeface="Arial"/>
              </a:rPr>
              <a:t>TRADITIONAL VIEW ON LAW</a:t>
            </a:r>
            <a:endParaRPr lang="en-US" sz="4000">
              <a:latin typeface="Arial"/>
              <a:ea typeface="ＭＳ Ｐゴシック" charset="-128"/>
              <a:cs typeface="Arial"/>
            </a:endParaRPr>
          </a:p>
        </p:txBody>
      </p:sp>
    </p:spTree>
    <p:extLst>
      <p:ext uri="{BB962C8B-B14F-4D97-AF65-F5344CB8AC3E}">
        <p14:creationId xmlns:p14="http://schemas.microsoft.com/office/powerpoint/2010/main" val="3324138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8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512" y="-20599"/>
            <a:ext cx="9129968" cy="7049999"/>
          </a:xfrm>
          <a:prstGeom prst="rect">
            <a:avLst/>
          </a:prstGeom>
        </p:spPr>
      </p:pic>
      <p:sp>
        <p:nvSpPr>
          <p:cNvPr id="2" name="Title 1"/>
          <p:cNvSpPr>
            <a:spLocks noGrp="1"/>
          </p:cNvSpPr>
          <p:nvPr>
            <p:ph type="title"/>
          </p:nvPr>
        </p:nvSpPr>
        <p:spPr>
          <a:xfrm>
            <a:off x="251520" y="116632"/>
            <a:ext cx="7467600" cy="1295400"/>
          </a:xfrm>
        </p:spPr>
        <p:txBody>
          <a:bodyPr/>
          <a:lstStyle/>
          <a:p>
            <a:r>
              <a:rPr lang="en-US" b="1" dirty="0">
                <a:effectLst>
                  <a:glow rad="228600">
                    <a:srgbClr val="000000"/>
                  </a:glow>
                </a:effectLst>
              </a:rPr>
              <a:t>Moral law means God</a:t>
            </a:r>
            <a:r>
              <a:rPr lang="fr-FR" b="1" dirty="0">
                <a:effectLst>
                  <a:glow rad="228600">
                    <a:srgbClr val="000000"/>
                  </a:glow>
                </a:effectLst>
              </a:rPr>
              <a:t>'</a:t>
            </a:r>
            <a:r>
              <a:rPr lang="en-US" b="1" dirty="0">
                <a:effectLst>
                  <a:glow rad="228600">
                    <a:srgbClr val="000000"/>
                  </a:glow>
                </a:effectLst>
              </a:rPr>
              <a:t>s rules that apply to…</a:t>
            </a:r>
          </a:p>
        </p:txBody>
      </p:sp>
      <p:sp>
        <p:nvSpPr>
          <p:cNvPr id="3" name="Title 1"/>
          <p:cNvSpPr txBox="1">
            <a:spLocks/>
          </p:cNvSpPr>
          <p:nvPr/>
        </p:nvSpPr>
        <p:spPr bwMode="auto">
          <a:xfrm>
            <a:off x="251520" y="1412776"/>
            <a:ext cx="7467600"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a:lstStyle>
          <a:p>
            <a:pPr marL="571500" indent="-571500" defTabSz="914400">
              <a:buFont typeface="Arial"/>
              <a:buChar char="•"/>
            </a:pPr>
            <a:r>
              <a:rPr lang="en-US" b="1" dirty="0">
                <a:solidFill>
                  <a:srgbClr val="FFFFFF"/>
                </a:solidFill>
                <a:effectLst>
                  <a:glow rad="228600">
                    <a:srgbClr val="000000"/>
                  </a:glow>
                </a:effectLst>
                <a:latin typeface="Arial"/>
              </a:rPr>
              <a:t>Every time period</a:t>
            </a:r>
          </a:p>
          <a:p>
            <a:pPr marL="571500" indent="-571500" defTabSz="914400">
              <a:buFont typeface="Arial"/>
              <a:buChar char="•"/>
            </a:pPr>
            <a:r>
              <a:rPr lang="en-US" b="1" dirty="0">
                <a:solidFill>
                  <a:srgbClr val="FFFFFF"/>
                </a:solidFill>
                <a:effectLst>
                  <a:glow rad="228600">
                    <a:srgbClr val="000000"/>
                  </a:glow>
                </a:effectLst>
                <a:latin typeface="Arial"/>
              </a:rPr>
              <a:t>Every culture</a:t>
            </a:r>
          </a:p>
          <a:p>
            <a:pPr marL="571500" indent="-571500" defTabSz="914400">
              <a:buFont typeface="Arial"/>
              <a:buChar char="•"/>
            </a:pPr>
            <a:r>
              <a:rPr lang="en-US" b="1" dirty="0">
                <a:solidFill>
                  <a:srgbClr val="FFFFFF"/>
                </a:solidFill>
                <a:effectLst>
                  <a:glow rad="228600">
                    <a:srgbClr val="000000"/>
                  </a:glow>
                </a:effectLst>
                <a:latin typeface="Arial"/>
              </a:rPr>
              <a:t>Every place</a:t>
            </a:r>
          </a:p>
          <a:p>
            <a:pPr marL="571500" indent="-571500" defTabSz="914400">
              <a:buFont typeface="Arial"/>
              <a:buChar char="•"/>
            </a:pPr>
            <a:r>
              <a:rPr lang="en-US" b="1" dirty="0">
                <a:solidFill>
                  <a:srgbClr val="FFFFFF"/>
                </a:solidFill>
                <a:effectLst>
                  <a:glow rad="228600">
                    <a:srgbClr val="000000"/>
                  </a:glow>
                </a:effectLst>
                <a:latin typeface="Arial"/>
              </a:rPr>
              <a:t>Every people</a:t>
            </a:r>
          </a:p>
        </p:txBody>
      </p:sp>
    </p:spTree>
    <p:extLst>
      <p:ext uri="{BB962C8B-B14F-4D97-AF65-F5344CB8AC3E}">
        <p14:creationId xmlns:p14="http://schemas.microsoft.com/office/powerpoint/2010/main" val="2310858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2" name="Title 1"/>
          <p:cNvSpPr>
            <a:spLocks noGrp="1"/>
          </p:cNvSpPr>
          <p:nvPr>
            <p:ph type="title" idx="4294967295"/>
          </p:nvPr>
        </p:nvSpPr>
        <p:spPr>
          <a:xfrm>
            <a:off x="0" y="3175"/>
            <a:ext cx="9144000" cy="523875"/>
          </a:xfrm>
          <a:prstGeom prst="rect">
            <a:avLst/>
          </a:prstGeom>
          <a:gradFill rotWithShape="1">
            <a:gsLst>
              <a:gs pos="0">
                <a:srgbClr val="9933FF"/>
              </a:gs>
              <a:gs pos="50000">
                <a:schemeClr val="bg2"/>
              </a:gs>
              <a:gs pos="100000">
                <a:srgbClr val="9933FF"/>
              </a:gs>
            </a:gsLst>
            <a:lin ang="5400000" scaled="1"/>
          </a:gradFill>
          <a:ln w="12700">
            <a:miter lim="800000"/>
            <a:headEnd type="none" w="sm" len="sm"/>
            <a:tailEnd type="none" w="sm" len="sm"/>
          </a:ln>
        </p:spPr>
        <p:txBody>
          <a:bodyPr>
            <a:spAutoFit/>
          </a:bodyPr>
          <a:lstStyle/>
          <a:p>
            <a:pPr>
              <a:defRPr/>
            </a:pPr>
            <a:r>
              <a:rPr lang="en-US" sz="2800" b="1" dirty="0">
                <a:solidFill>
                  <a:srgbClr val="FFFFFF"/>
                </a:solidFill>
                <a:latin typeface="Arial" charset="0"/>
                <a:ea typeface="SimSun" charset="0"/>
              </a:rPr>
              <a:t>Does the Law of Moses Apply to Me? (5 Views)</a:t>
            </a:r>
          </a:p>
        </p:txBody>
      </p:sp>
      <p:graphicFrame>
        <p:nvGraphicFramePr>
          <p:cNvPr id="33972" name="Group 180"/>
          <p:cNvGraphicFramePr>
            <a:graphicFrameLocks noGrp="1"/>
          </p:cNvGraphicFramePr>
          <p:nvPr/>
        </p:nvGraphicFramePr>
        <p:xfrm>
          <a:off x="395536" y="1268413"/>
          <a:ext cx="8352928" cy="731837"/>
        </p:xfrm>
        <a:graphic>
          <a:graphicData uri="http://schemas.openxmlformats.org/drawingml/2006/table">
            <a:tbl>
              <a:tblPr/>
              <a:tblGrid>
                <a:gridCol w="1545520">
                  <a:extLst>
                    <a:ext uri="{9D8B030D-6E8A-4147-A177-3AD203B41FA5}">
                      <a16:colId xmlns:a16="http://schemas.microsoft.com/office/drawing/2014/main" val="20000"/>
                    </a:ext>
                  </a:extLst>
                </a:gridCol>
                <a:gridCol w="1469261">
                  <a:extLst>
                    <a:ext uri="{9D8B030D-6E8A-4147-A177-3AD203B41FA5}">
                      <a16:colId xmlns:a16="http://schemas.microsoft.com/office/drawing/2014/main" val="20001"/>
                    </a:ext>
                  </a:extLst>
                </a:gridCol>
                <a:gridCol w="2013243">
                  <a:extLst>
                    <a:ext uri="{9D8B030D-6E8A-4147-A177-3AD203B41FA5}">
                      <a16:colId xmlns:a16="http://schemas.microsoft.com/office/drawing/2014/main" val="20002"/>
                    </a:ext>
                  </a:extLst>
                </a:gridCol>
                <a:gridCol w="1609918">
                  <a:extLst>
                    <a:ext uri="{9D8B030D-6E8A-4147-A177-3AD203B41FA5}">
                      <a16:colId xmlns:a16="http://schemas.microsoft.com/office/drawing/2014/main" val="20003"/>
                    </a:ext>
                  </a:extLst>
                </a:gridCol>
                <a:gridCol w="1714986">
                  <a:extLst>
                    <a:ext uri="{9D8B030D-6E8A-4147-A177-3AD203B41FA5}">
                      <a16:colId xmlns:a16="http://schemas.microsoft.com/office/drawing/2014/main" val="20004"/>
                    </a:ext>
                  </a:extLst>
                </a:gridCol>
              </a:tblGrid>
              <a:tr h="7318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charset="0"/>
                          <a:ea typeface="ＭＳ Ｐゴシック" charset="0"/>
                          <a:cs typeface="Times" charset="0"/>
                        </a:rPr>
                        <a:t>Theonomic</a:t>
                      </a:r>
                      <a:endParaRPr kumimoji="0" lang="en-US" sz="1600" b="0"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Times" charset="0"/>
                        </a:rPr>
                        <a:t>Greg </a:t>
                      </a:r>
                      <a:br>
                        <a:rPr kumimoji="0" lang="en-US" sz="1600" b="1" i="0" u="none" strike="noStrike" cap="none" normalizeH="0" baseline="0" dirty="0">
                          <a:ln>
                            <a:noFill/>
                          </a:ln>
                          <a:solidFill>
                            <a:schemeClr val="tx1"/>
                          </a:solidFill>
                          <a:effectLst/>
                          <a:latin typeface="Arial" charset="0"/>
                          <a:ea typeface="ＭＳ Ｐゴシック" charset="0"/>
                          <a:cs typeface="Times" charset="0"/>
                        </a:rPr>
                      </a:br>
                      <a:r>
                        <a:rPr kumimoji="0" lang="en-US" sz="1600" b="1" i="0" u="none" strike="noStrike" cap="none" normalizeH="0" baseline="0" dirty="0">
                          <a:ln>
                            <a:noFill/>
                          </a:ln>
                          <a:solidFill>
                            <a:schemeClr val="tx1"/>
                          </a:solidFill>
                          <a:effectLst/>
                          <a:latin typeface="Arial" charset="0"/>
                          <a:ea typeface="ＭＳ Ｐゴシック" charset="0"/>
                          <a:cs typeface="Times" charset="0"/>
                        </a:rPr>
                        <a:t>Bahnsen</a:t>
                      </a:r>
                      <a:endParaRPr kumimoji="0" lang="en-US" sz="16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charset="0"/>
                          <a:ea typeface="ＭＳ Ｐゴシック" charset="0"/>
                          <a:cs typeface="Times" charset="0"/>
                        </a:rPr>
                        <a:t>Reformed</a:t>
                      </a:r>
                      <a:endParaRPr kumimoji="0" lang="en-US" sz="1600" b="0"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Times" charset="0"/>
                        </a:rPr>
                        <a:t>Willem VanGemeren</a:t>
                      </a:r>
                      <a:endParaRPr kumimoji="0" lang="en-US" sz="16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Weightier Issues</a:t>
                      </a:r>
                      <a:endParaRPr kumimoji="0" lang="en-US" sz="1600" b="0" i="0" u="none" strike="noStrike" cap="none" normalizeH="0" baseline="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Walter </a:t>
                      </a:r>
                      <a:br>
                        <a:rPr kumimoji="0" lang="en-US" sz="1600" b="1" i="0" u="none" strike="noStrike" cap="none" normalizeH="0" baseline="0">
                          <a:ln>
                            <a:noFill/>
                          </a:ln>
                          <a:solidFill>
                            <a:schemeClr val="tx1"/>
                          </a:solidFill>
                          <a:effectLst/>
                          <a:latin typeface="Arial" charset="0"/>
                          <a:ea typeface="ＭＳ Ｐゴシック" charset="0"/>
                          <a:cs typeface="Times" charset="0"/>
                        </a:rPr>
                      </a:br>
                      <a:r>
                        <a:rPr kumimoji="0" lang="en-US" sz="1600" b="1" i="0" u="none" strike="noStrike" cap="none" normalizeH="0" baseline="0">
                          <a:ln>
                            <a:noFill/>
                          </a:ln>
                          <a:solidFill>
                            <a:schemeClr val="tx1"/>
                          </a:solidFill>
                          <a:effectLst/>
                          <a:latin typeface="Arial" charset="0"/>
                          <a:ea typeface="ＭＳ Ｐゴシック" charset="0"/>
                          <a:cs typeface="Times" charset="0"/>
                        </a:rPr>
                        <a:t>Kaiser</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Modified Lutheran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Douglas Moo</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charset="0"/>
                          <a:ea typeface="ＭＳ Ｐゴシック" charset="0"/>
                          <a:cs typeface="Times" charset="0"/>
                        </a:rPr>
                        <a:t>Dispensational</a:t>
                      </a:r>
                      <a:endParaRPr kumimoji="0" lang="en-US" sz="1600" b="0"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Times" charset="0"/>
                        </a:rPr>
                        <a:t>Wayne G. Strickland</a:t>
                      </a:r>
                      <a:endParaRPr kumimoji="0" lang="en-US" sz="16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606237" name="Left-Right Arrow 3"/>
          <p:cNvSpPr>
            <a:spLocks noChangeArrowheads="1"/>
          </p:cNvSpPr>
          <p:nvPr/>
        </p:nvSpPr>
        <p:spPr bwMode="auto">
          <a:xfrm>
            <a:off x="1860877" y="2565400"/>
            <a:ext cx="5112097"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606238" name="TextBox 18"/>
          <p:cNvSpPr txBox="1">
            <a:spLocks noChangeArrowheads="1"/>
          </p:cNvSpPr>
          <p:nvPr/>
        </p:nvSpPr>
        <p:spPr bwMode="auto">
          <a:xfrm>
            <a:off x="-28576" y="600125"/>
            <a:ext cx="8181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Spectrum on Degree of Applicability:</a:t>
            </a:r>
          </a:p>
        </p:txBody>
      </p:sp>
      <p:sp>
        <p:nvSpPr>
          <p:cNvPr id="606240" name="TextBox 18"/>
          <p:cNvSpPr txBox="1">
            <a:spLocks noChangeArrowheads="1"/>
          </p:cNvSpPr>
          <p:nvPr/>
        </p:nvSpPr>
        <p:spPr bwMode="auto">
          <a:xfrm>
            <a:off x="24325" y="4303712"/>
            <a:ext cx="91440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This chart summarizes Stanley N. Gundry, ed.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Five Views on Law and Gospel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(Grand Rapids: Zondervan, 1996), where each author presents his view and responds to the other four views.  Generally speaking, views 1-2 are similar as both are Reformed (stressing continuity between the NT and OT) and these stand against views 3-5 which alike stress discontinuity.  In my opinion, the dispensational view has the most to commend it as the Mosaic Law in the NT is never broken into component parts and this view clearly distinguishes Israel from the church.  Further, it is inconsistent to change the Sabbath (Saturday) to Sunday but not apply the OT penalties for Sabbath-breaking today (i.e., death by stoning; cf. Exod. 31:14-15; 35:2). The following chart is</a:t>
            </a: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dapted from Lee </a:t>
            </a: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Hwee</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Chin, </a:t>
            </a:r>
            <a:r>
              <a:rPr kumimoji="0" lang="mr-IN"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Applicability of the Law Today,</a:t>
            </a:r>
            <a:r>
              <a:rPr kumimoji="0" lang="mr-IN"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unpublished research paper for the course </a:t>
            </a:r>
            <a:r>
              <a:rPr kumimoji="0" lang="mr-IN"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Old Testament Survey,</a:t>
            </a:r>
            <a:r>
              <a:rPr kumimoji="0" lang="mr-IN"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Singapore: Singapore Bible College, 2001, 1.</a:t>
            </a:r>
          </a:p>
        </p:txBody>
      </p:sp>
      <p:sp>
        <p:nvSpPr>
          <p:cNvPr id="19" name="Text Box 2"/>
          <p:cNvSpPr txBox="1">
            <a:spLocks noChangeArrowheads="1"/>
          </p:cNvSpPr>
          <p:nvPr/>
        </p:nvSpPr>
        <p:spPr bwMode="auto">
          <a:xfrm>
            <a:off x="8153400" y="0"/>
            <a:ext cx="8524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113c</a:t>
            </a:r>
          </a:p>
        </p:txBody>
      </p:sp>
      <p:sp>
        <p:nvSpPr>
          <p:cNvPr id="606235" name="TextBox 1"/>
          <p:cNvSpPr txBox="1">
            <a:spLocks noChangeArrowheads="1"/>
          </p:cNvSpPr>
          <p:nvPr/>
        </p:nvSpPr>
        <p:spPr bwMode="auto">
          <a:xfrm>
            <a:off x="-35427" y="2795841"/>
            <a:ext cx="2209824"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Law as </a:t>
            </a:r>
            <a:r>
              <a:rPr kumimoji="0" lang="en-US" sz="2400" b="1" i="1" u="none" strike="noStrike" kern="1200" cap="none" spc="0" normalizeH="0" baseline="0" noProof="0" dirty="0">
                <a:ln>
                  <a:noFill/>
                </a:ln>
                <a:solidFill>
                  <a:srgbClr val="FFFF00"/>
                </a:solidFill>
                <a:effectLst/>
                <a:uLnTx/>
                <a:uFillTx/>
                <a:latin typeface="Arial" charset="0"/>
                <a:ea typeface="ＭＳ Ｐゴシック" charset="0"/>
                <a:cs typeface="Arial" charset="0"/>
              </a:rPr>
              <a:t>applicable</a:t>
            </a:r>
            <a:r>
              <a:rPr kumimoji="0" lang="en-US"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 </a:t>
            </a:r>
            <a:br>
              <a:rPr kumimoji="0" lang="en-US"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in every sense</a:t>
            </a:r>
          </a:p>
        </p:txBody>
      </p:sp>
      <p:sp>
        <p:nvSpPr>
          <p:cNvPr id="606236" name="TextBox 16"/>
          <p:cNvSpPr txBox="1">
            <a:spLocks noChangeArrowheads="1"/>
          </p:cNvSpPr>
          <p:nvPr/>
        </p:nvSpPr>
        <p:spPr bwMode="auto">
          <a:xfrm>
            <a:off x="6716110" y="2795841"/>
            <a:ext cx="239455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Law as </a:t>
            </a:r>
            <a:b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2400" b="1" i="1" u="none" strike="noStrike" kern="1200" cap="none" spc="0" normalizeH="0" baseline="0" noProof="0" dirty="0">
                <a:ln>
                  <a:noFill/>
                </a:ln>
                <a:solidFill>
                  <a:srgbClr val="FFFF00"/>
                </a:solidFill>
                <a:effectLst/>
                <a:uLnTx/>
                <a:uFillTx/>
                <a:latin typeface="Arial" charset="0"/>
                <a:ea typeface="ＭＳ Ｐゴシック" charset="0"/>
                <a:cs typeface="Arial" charset="0"/>
              </a:rPr>
              <a:t>not applicable </a:t>
            </a:r>
            <a:br>
              <a:rPr kumimoji="0" lang="en-US" sz="2400" b="1" i="1" u="none" strike="noStrike" kern="1200" cap="none" spc="0" normalizeH="0" baseline="0" noProof="0" dirty="0">
                <a:ln>
                  <a:noFill/>
                </a:ln>
                <a:solidFill>
                  <a:srgbClr val="FFFF00"/>
                </a:solidFill>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in every sense</a:t>
            </a:r>
          </a:p>
        </p:txBody>
      </p:sp>
    </p:spTree>
    <p:extLst>
      <p:ext uri="{BB962C8B-B14F-4D97-AF65-F5344CB8AC3E}">
        <p14:creationId xmlns:p14="http://schemas.microsoft.com/office/powerpoint/2010/main" val="356363055"/>
      </p:ext>
    </p:extLst>
  </p:cSld>
  <p:clrMapOvr>
    <a:overrideClrMapping bg1="dk2" tx1="lt1" bg2="dk1" tx2="lt2" accent1="accent1" accent2="accent2" accent3="accent3" accent4="accent4" accent5="accent5" accent6="accent6" hlink="hlink" folHlink="folHlink"/>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a:effectLst/>
                <a:latin typeface="Arial" charset="0"/>
                <a:ea typeface="宋体" charset="0"/>
                <a:cs typeface="宋体" charset="0"/>
              </a:rPr>
              <a:t>Does the Law of Moses Apply to Me?</a:t>
            </a:r>
            <a:endParaRPr kumimoji="0" lang="en-US" altLang="zh-CN" sz="1800" b="1">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69950"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113b</a:t>
            </a:r>
          </a:p>
        </p:txBody>
      </p:sp>
      <p:sp>
        <p:nvSpPr>
          <p:cNvPr id="608259"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a:t>
            </a:r>
            <a:r>
              <a:rPr kumimoji="0" lang="en-US" altLang="zh-CN" sz="1200" b="0" i="0" u="none" strike="noStrike" kern="1200" cap="none" spc="0" normalizeH="0" baseline="0" noProof="0">
                <a:ln>
                  <a:noFill/>
                </a:ln>
                <a:solidFill>
                  <a:srgbClr val="FFFFFF"/>
                </a:solidFill>
                <a:effectLst/>
                <a:uLnTx/>
                <a:uFillTx/>
                <a:latin typeface="Impact" charset="0"/>
                <a:ea typeface="ＭＳ Ｐゴシック" charset="0"/>
                <a:cs typeface="Times New Roman" charset="0"/>
              </a:rPr>
              <a:t> </a:t>
            </a:r>
          </a:p>
        </p:txBody>
      </p:sp>
      <p:graphicFrame>
        <p:nvGraphicFramePr>
          <p:cNvPr id="556062" name="Group 30"/>
          <p:cNvGraphicFramePr>
            <a:graphicFrameLocks noGrp="1"/>
          </p:cNvGraphicFramePr>
          <p:nvPr/>
        </p:nvGraphicFramePr>
        <p:xfrm>
          <a:off x="0" y="1066800"/>
          <a:ext cx="9144000" cy="5761039"/>
        </p:xfrm>
        <a:graphic>
          <a:graphicData uri="http://schemas.openxmlformats.org/drawingml/2006/table">
            <a:tbl>
              <a:tblPr/>
              <a:tblGrid>
                <a:gridCol w="990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dirty="0">
                        <a:ln>
                          <a:noFill/>
                        </a:ln>
                        <a:solidFill>
                          <a:srgbClr val="FFFFFF"/>
                        </a:solidFill>
                        <a:effectLst/>
                        <a:latin typeface="Times New Roman" charset="0"/>
                        <a:ea typeface="ＭＳ Ｐゴシック"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What is the Law?</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Same definition as the views 3-5</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dirty="0">
                          <a:ln>
                            <a:noFill/>
                          </a:ln>
                          <a:solidFill>
                            <a:srgbClr val="000000"/>
                          </a:solidFill>
                          <a:effectLst/>
                          <a:latin typeface="Arial" charset="0"/>
                          <a:ea typeface="MS PGothic" charset="0"/>
                          <a:cs typeface="MS PGothic" charset="0"/>
                        </a:rPr>
                        <a:t>God</a:t>
                      </a:r>
                      <a:r>
                        <a:rPr kumimoji="0" lang="fr-FR" sz="2000" b="1" i="0" u="none" strike="noStrike" cap="none" normalizeH="0" baseline="0" dirty="0">
                          <a:ln>
                            <a:noFill/>
                          </a:ln>
                          <a:solidFill>
                            <a:srgbClr val="000000"/>
                          </a:solidFill>
                          <a:effectLst/>
                          <a:latin typeface="Arial" charset="0"/>
                          <a:ea typeface="MS PGothic" charset="0"/>
                          <a:cs typeface="MS PGothic" charset="0"/>
                        </a:rPr>
                        <a:t>'</a:t>
                      </a:r>
                      <a:r>
                        <a:rPr kumimoji="0" lang="en-US" altLang="zh-CN" sz="2000" b="1" i="0" u="none" strike="noStrike" cap="none" normalizeH="0" baseline="0" dirty="0">
                          <a:ln>
                            <a:noFill/>
                          </a:ln>
                          <a:solidFill>
                            <a:srgbClr val="000000"/>
                          </a:solidFill>
                          <a:effectLst/>
                          <a:latin typeface="Arial" charset="0"/>
                          <a:ea typeface="MS PGothic" charset="0"/>
                          <a:cs typeface="MS PGothic" charset="0"/>
                        </a:rPr>
                        <a:t>s oral or written instructions since creation</a:t>
                      </a:r>
                      <a:r>
                        <a:rPr kumimoji="0" lang="en-US" altLang="zh-CN" sz="2000" b="0" i="0" u="none" strike="noStrike" cap="none" normalizeH="0" baseline="0" dirty="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The whole Mosaic law given in the Pentateuch (Genesis to Deuteronomy) but also amplified in the rest of the Old Testament</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002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Who is the Law for?</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The Elect</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Church)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All mankind</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 Church)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Believers</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and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Church)</a:t>
                      </a:r>
                      <a:endParaRPr kumimoji="0" lang="en-US" altLang="zh-CN" sz="1800" b="0" i="0" u="none" strike="noStrike" cap="none" normalizeH="0" baseline="0">
                        <a:ln>
                          <a:noFill/>
                        </a:ln>
                        <a:solidFill>
                          <a:srgbClr val="000000"/>
                        </a:solidFill>
                        <a:effectLst/>
                        <a:latin typeface="Arial" charset="0"/>
                        <a:ea typeface="MS PGothic" charset="0"/>
                        <a:cs typeface="MS PGothic"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Believers</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and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Church)</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only</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 Church)</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42716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a:effectLst/>
                <a:latin typeface="Arial" charset="0"/>
                <a:ea typeface="宋体" charset="0"/>
                <a:cs typeface="宋体" charset="0"/>
              </a:rPr>
              <a:t>Does the Law of Moses Apply to Me?</a:t>
            </a:r>
            <a:endParaRPr kumimoji="0" lang="en-US" altLang="zh-CN" sz="1800" b="1">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69950"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113b</a:t>
            </a:r>
          </a:p>
        </p:txBody>
      </p:sp>
      <p:sp>
        <p:nvSpPr>
          <p:cNvPr id="610307"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a:t>
            </a:r>
            <a:r>
              <a:rPr kumimoji="0" lang="en-US" altLang="zh-CN" sz="1200" b="0" i="0" u="none" strike="noStrike" kern="1200" cap="none" spc="0" normalizeH="0" baseline="0" noProof="0">
                <a:ln>
                  <a:noFill/>
                </a:ln>
                <a:solidFill>
                  <a:srgbClr val="FFFFFF"/>
                </a:solidFill>
                <a:effectLst/>
                <a:uLnTx/>
                <a:uFillTx/>
                <a:latin typeface="Impact" charset="0"/>
                <a:ea typeface="ＭＳ Ｐゴシック" charset="0"/>
                <a:cs typeface="Times New Roman" charset="0"/>
              </a:rPr>
              <a:t> </a:t>
            </a:r>
          </a:p>
        </p:txBody>
      </p:sp>
      <p:graphicFrame>
        <p:nvGraphicFramePr>
          <p:cNvPr id="558104" name="Group 24"/>
          <p:cNvGraphicFramePr>
            <a:graphicFrameLocks noGrp="1"/>
          </p:cNvGraphicFramePr>
          <p:nvPr/>
        </p:nvGraphicFramePr>
        <p:xfrm>
          <a:off x="0" y="1066800"/>
          <a:ext cx="9144000" cy="5849938"/>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503362">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159">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THEONOMIC</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Bahnsen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REFORMED</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Van Gemeren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WEIGHTIER ISSUES</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Kaiser</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MODIFIED LUTHERAN</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Moo</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DISPENSATIONAL</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Strickland</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779">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Which parts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of the Law apply today?</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endPar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Moral law</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(i.e.,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Decalogue or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10 Command-</a:t>
                      </a:r>
                      <a:r>
                        <a:rPr kumimoji="0" lang="en-US" sz="1600" b="1" i="0" u="none" strike="noStrike" cap="none" normalizeH="0" baseline="0" dirty="0" err="1">
                          <a:ln>
                            <a:noFill/>
                          </a:ln>
                          <a:solidFill>
                            <a:srgbClr val="000000"/>
                          </a:solidFill>
                          <a:effectLst/>
                          <a:latin typeface="Arial" charset="0"/>
                          <a:ea typeface="ＭＳ Ｐゴシック" charset="-128"/>
                          <a:cs typeface="ＭＳ Ｐゴシック" charset="-128"/>
                        </a:rPr>
                        <a:t>ments</a:t>
                      </a:r>
                      <a:r>
                        <a:rPr kumimoji="0" lang="en-US" sz="18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All moral laws apply to people of God only in every age, so all elect persons since creation should observe either the Jewish Sabbath (Sat. before Christ) or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Christian Sabbath,</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a:t>
                      </a:r>
                      <a:b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b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(Sunday, after Christ)</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All moral laws apply to believers and unbelievers of every age (e.g., all persons–including unbelieving Gentiles since creation–should observe the Sabbath or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Christian Sabbath,</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being Sunday)</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All moral laws that stem from 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character:</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10 Command-</a:t>
                      </a:r>
                      <a:r>
                        <a:rPr kumimoji="0" lang="en-US" sz="1600" b="1" i="0" u="none" strike="noStrike" cap="none" normalizeH="0" baseline="0" dirty="0" err="1">
                          <a:ln>
                            <a:noFill/>
                          </a:ln>
                          <a:solidFill>
                            <a:srgbClr val="000000"/>
                          </a:solidFill>
                          <a:effectLst/>
                          <a:latin typeface="Arial" charset="0"/>
                          <a:ea typeface="ＭＳ Ｐゴシック" charset="-128"/>
                          <a:cs typeface="ＭＳ Ｐゴシック" charset="-128"/>
                        </a:rPr>
                        <a:t>ments</a:t>
                      </a:r>
                      <a:endPar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Leviticus 18–19 (sex)</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(i.e., Sabbath is required since Israel</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nationhood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&amp; prohibited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sexual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practices still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apply)</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The Mosaic Law is fully abolished, but its moral contents are good Christian guidelines.  Yet Christ holds the final say via the Spirit</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ministry in believers today; Sabbath obedience is not consistently applied (?)</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moral law</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before Moses is now called the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law of Christ</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(Gal. 6:2) and governs believers through the Spirit</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new covenant indwelling; The Law does not easily divide into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parts</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and is done away with in its entirety (Rom. 7:1-6; 1 Cor. 9:19-21; Heb. 8:13), including the Sabbath (Col. 2:16-17)</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9283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dirty="0">
                <a:solidFill>
                  <a:srgbClr val="FFFFFF"/>
                </a:solidFill>
                <a:effectLst/>
                <a:latin typeface="Arial" charset="0"/>
                <a:ea typeface="宋体" charset="0"/>
                <a:cs typeface="宋体" charset="0"/>
              </a:rPr>
              <a:t>Does the Law of Moses Apply to Me?</a:t>
            </a:r>
            <a:endParaRPr kumimoji="0" lang="en-US" altLang="zh-CN" sz="1800" b="1" dirty="0">
              <a:solidFill>
                <a:srgbClr val="FFFFFF"/>
              </a:solidFill>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69950"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113b</a:t>
            </a:r>
          </a:p>
        </p:txBody>
      </p:sp>
      <p:sp>
        <p:nvSpPr>
          <p:cNvPr id="612355"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a:t>
            </a:r>
            <a:r>
              <a:rPr kumimoji="0" lang="en-US" altLang="zh-CN" sz="1200" b="0" i="0" u="none" strike="noStrike" kern="1200" cap="none" spc="0" normalizeH="0" baseline="0" noProof="0">
                <a:ln>
                  <a:noFill/>
                </a:ln>
                <a:solidFill>
                  <a:srgbClr val="FFFFFF"/>
                </a:solidFill>
                <a:effectLst/>
                <a:uLnTx/>
                <a:uFillTx/>
                <a:latin typeface="Impact" charset="0"/>
                <a:ea typeface="ＭＳ Ｐゴシック" charset="0"/>
                <a:cs typeface="Times New Roman" charset="0"/>
              </a:rPr>
              <a:t> </a:t>
            </a:r>
          </a:p>
        </p:txBody>
      </p:sp>
      <p:graphicFrame>
        <p:nvGraphicFramePr>
          <p:cNvPr id="560153" name="Group 25"/>
          <p:cNvGraphicFramePr>
            <a:graphicFrameLocks noGrp="1"/>
          </p:cNvGraphicFramePr>
          <p:nvPr/>
        </p:nvGraphicFramePr>
        <p:xfrm>
          <a:off x="0" y="1066800"/>
          <a:ext cx="9144000" cy="604361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96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THEONOMIC</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REFORMED</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WEIGHTIER ISSUES</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MODIFIED LUTHERAN</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DISPENSATIONAL</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040">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 Civil laws?</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(i.e., judicial law)</a:t>
                      </a:r>
                      <a:r>
                        <a:rPr kumimoji="0" lang="en-US" sz="24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All apply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(e.g., laws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today should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require death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for adultery)</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Some apply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(e.g., still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tithe and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don</a:t>
                      </a:r>
                      <a:r>
                        <a:rPr kumimoji="0" lang="fr-FR" sz="20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t charge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believers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interest)</a:t>
                      </a:r>
                      <a:r>
                        <a:rPr kumimoji="0" lang="en-US" sz="20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Judicial </a:t>
                      </a:r>
                      <a:r>
                        <a:rPr kumimoji="0" lang="en-US" sz="2000" b="1" i="1" u="none" strike="noStrike" cap="none" normalizeH="0" baseline="0">
                          <a:ln>
                            <a:noFill/>
                          </a:ln>
                          <a:solidFill>
                            <a:srgbClr val="000000"/>
                          </a:solidFill>
                          <a:effectLst/>
                          <a:latin typeface="Arial" charset="0"/>
                          <a:ea typeface="ＭＳ Ｐゴシック" charset="-128"/>
                          <a:cs typeface="ＭＳ Ｐゴシック" charset="-128"/>
                        </a:rPr>
                        <a:t>principles</a:t>
                      </a: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 (not laws) apply since moral laws underlie all judicial and ceremon-ial laws</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Only principles apply now as the Mosaic law was given only to Israel</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None apply as these regulated Israel alone (but principles such as love and compassion still apply)</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 Cere-monial laws?</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All five views agree that ceremonial aspects such as the sacrificial system and Jewish priesthood are now fulfilled in Jesus Christ</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723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dirty="0">
                <a:solidFill>
                  <a:srgbClr val="FFFFFF"/>
                </a:solidFill>
                <a:effectLst/>
                <a:latin typeface="Arial" charset="0"/>
                <a:ea typeface="宋体" charset="0"/>
                <a:cs typeface="宋体" charset="0"/>
              </a:rPr>
              <a:t>Does the Law of Moses Apply to Me?</a:t>
            </a:r>
            <a:endParaRPr kumimoji="0" lang="en-US" altLang="zh-CN" sz="1800" b="1" dirty="0">
              <a:solidFill>
                <a:srgbClr val="FFFFFF"/>
              </a:solidFill>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69950"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113b</a:t>
            </a:r>
          </a:p>
        </p:txBody>
      </p:sp>
      <p:sp>
        <p:nvSpPr>
          <p:cNvPr id="614403"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 </a:t>
            </a:r>
          </a:p>
        </p:txBody>
      </p:sp>
      <p:graphicFrame>
        <p:nvGraphicFramePr>
          <p:cNvPr id="562207" name="Group 31"/>
          <p:cNvGraphicFramePr>
            <a:graphicFrameLocks noGrp="1"/>
          </p:cNvGraphicFramePr>
          <p:nvPr/>
        </p:nvGraphicFramePr>
        <p:xfrm>
          <a:off x="0" y="1066800"/>
          <a:ext cx="9144000" cy="591026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ＭＳ Ｐゴシック"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What is the relation-ship of the Abrahamic Covenant to Mosaic Covenant?</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Both are God</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a:t>
                      </a:r>
                      <a:r>
                        <a:rPr kumimoji="0" lang="mr-IN"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covenant of grace.</a:t>
                      </a:r>
                      <a:r>
                        <a:rPr kumimoji="0" lang="mr-IN"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They consist of the same substance of God</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saving relation-ship which makes the MC still apply today</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MC was added to the AC; both still apply though they are similar in substance but different in form and purpose</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MC was given specifically to Israel but its moral principles are still relevant to all believers under the AC</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Like dispensa-tionalists, MC was conditional but AC was not; MC was a temporary framework that  prescribed terms of obedience for Israel in Law period</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MC regulated Israel</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life so she could experience the blessings of the AC, but MC is no longer operative as it is fulfilled in Christ</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275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sabbath day_of_res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450" y="0"/>
            <a:ext cx="9202738"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15" y="1213007"/>
            <a:ext cx="9049395" cy="2522151"/>
          </a:xfrm>
        </p:spPr>
        <p:txBody>
          <a:bodyPr/>
          <a:lstStyle/>
          <a:p>
            <a:pPr algn="r">
              <a:defRPr/>
            </a:pPr>
            <a:r>
              <a:rPr lang="en-US" sz="6600" b="1" dirty="0">
                <a:effectLst>
                  <a:glow rad="177800">
                    <a:schemeClr val="bg2"/>
                  </a:glow>
                </a:effectLst>
              </a:rPr>
              <a:t>The Sabbath</a:t>
            </a:r>
          </a:p>
        </p:txBody>
      </p:sp>
    </p:spTree>
    <p:extLst>
      <p:ext uri="{BB962C8B-B14F-4D97-AF65-F5344CB8AC3E}">
        <p14:creationId xmlns:p14="http://schemas.microsoft.com/office/powerpoint/2010/main" val="294731612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Text Box 23"/>
          <p:cNvSpPr>
            <a:spLocks noGrp="1" noChangeArrowheads="1"/>
          </p:cNvSpPr>
          <p:nvPr>
            <p:ph type="title" idx="4294967295"/>
          </p:nvPr>
        </p:nvSpPr>
        <p:spPr>
          <a:xfrm>
            <a:off x="0" y="0"/>
            <a:ext cx="9144000" cy="1125538"/>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dirty="0">
                <a:solidFill>
                  <a:srgbClr val="FFFFFF"/>
                </a:solidFill>
                <a:effectLst/>
                <a:latin typeface="Arial" charset="0"/>
                <a:ea typeface="宋体" charset="0"/>
                <a:cs typeface="宋体" charset="0"/>
              </a:rPr>
              <a:t>Does the Law of Moses Apply to Me?</a:t>
            </a:r>
            <a:endParaRPr kumimoji="0" lang="en-US" altLang="zh-CN" sz="1800" b="1" dirty="0">
              <a:solidFill>
                <a:srgbClr val="FFFFFF"/>
              </a:solidFill>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52488"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113c</a:t>
            </a:r>
          </a:p>
        </p:txBody>
      </p:sp>
      <p:sp>
        <p:nvSpPr>
          <p:cNvPr id="616451" name="Text Box 24"/>
          <p:cNvSpPr txBox="1">
            <a:spLocks noChangeArrowheads="1"/>
          </p:cNvSpPr>
          <p:nvPr/>
        </p:nvSpPr>
        <p:spPr bwMode="auto">
          <a:xfrm>
            <a:off x="0" y="836613"/>
            <a:ext cx="9144000" cy="1841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 </a:t>
            </a:r>
          </a:p>
        </p:txBody>
      </p:sp>
      <p:graphicFrame>
        <p:nvGraphicFramePr>
          <p:cNvPr id="564248" name="Group 24"/>
          <p:cNvGraphicFramePr>
            <a:graphicFrameLocks noGrp="1"/>
          </p:cNvGraphicFramePr>
          <p:nvPr/>
        </p:nvGraphicFramePr>
        <p:xfrm>
          <a:off x="-148997" y="1066800"/>
          <a:ext cx="9324529" cy="6075363"/>
        </p:xfrm>
        <a:graphic>
          <a:graphicData uri="http://schemas.openxmlformats.org/drawingml/2006/table">
            <a:tbl>
              <a:tblPr/>
              <a:tblGrid>
                <a:gridCol w="1320975">
                  <a:extLst>
                    <a:ext uri="{9D8B030D-6E8A-4147-A177-3AD203B41FA5}">
                      <a16:colId xmlns:a16="http://schemas.microsoft.com/office/drawing/2014/main" val="20000"/>
                    </a:ext>
                  </a:extLst>
                </a:gridCol>
                <a:gridCol w="1476384">
                  <a:extLst>
                    <a:ext uri="{9D8B030D-6E8A-4147-A177-3AD203B41FA5}">
                      <a16:colId xmlns:a16="http://schemas.microsoft.com/office/drawing/2014/main" val="20001"/>
                    </a:ext>
                  </a:extLst>
                </a:gridCol>
                <a:gridCol w="1554088">
                  <a:extLst>
                    <a:ext uri="{9D8B030D-6E8A-4147-A177-3AD203B41FA5}">
                      <a16:colId xmlns:a16="http://schemas.microsoft.com/office/drawing/2014/main" val="20002"/>
                    </a:ext>
                  </a:extLst>
                </a:gridCol>
                <a:gridCol w="1476384">
                  <a:extLst>
                    <a:ext uri="{9D8B030D-6E8A-4147-A177-3AD203B41FA5}">
                      <a16:colId xmlns:a16="http://schemas.microsoft.com/office/drawing/2014/main" val="20003"/>
                    </a:ext>
                  </a:extLst>
                </a:gridCol>
                <a:gridCol w="1476384">
                  <a:extLst>
                    <a:ext uri="{9D8B030D-6E8A-4147-A177-3AD203B41FA5}">
                      <a16:colId xmlns:a16="http://schemas.microsoft.com/office/drawing/2014/main" val="20004"/>
                    </a:ext>
                  </a:extLst>
                </a:gridCol>
                <a:gridCol w="2020314">
                  <a:extLst>
                    <a:ext uri="{9D8B030D-6E8A-4147-A177-3AD203B41FA5}">
                      <a16:colId xmlns:a16="http://schemas.microsoft.com/office/drawing/2014/main" val="20005"/>
                    </a:ext>
                  </a:extLst>
                </a:gridCol>
              </a:tblGrid>
              <a:tr h="881137">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ＭＳ Ｐゴシック" charset="0"/>
                        <a:cs typeface="Arial"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Bahnsen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Van Gemeren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Kaiser</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Moo</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Strickland</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226">
                <a:tc>
                  <a:txBody>
                    <a:bodyPr/>
                    <a:lstStyle/>
                    <a:p>
                      <a:pPr marL="0" marR="0" lvl="0" indent="0" algn="r"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Strengths </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Continuity between the OT and NT upheld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Desires ethics to relate to all of life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Sees positive aspects of the law</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Continuity between the OT and NT upheld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Notes Mosaic law</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foreshadow-</a:t>
                      </a:r>
                      <a:r>
                        <a:rPr kumimoji="0" lang="en-US" sz="1800" b="1" i="0" u="none" strike="noStrike" cap="none" normalizeH="0" baseline="0" dirty="0" err="1">
                          <a:ln>
                            <a:noFill/>
                          </a:ln>
                          <a:solidFill>
                            <a:srgbClr val="000000"/>
                          </a:solidFill>
                          <a:effectLst/>
                          <a:latin typeface="Arial" charset="0"/>
                          <a:ea typeface="ＭＳ Ｐゴシック" charset="0"/>
                          <a:cs typeface="ＭＳ Ｐゴシック" charset="0"/>
                        </a:rPr>
                        <a:t>ing</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of Christ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Sees a convicting role of the law today for unbelievers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Biblical support for some law aspects (i.e., moral) being weightier than others (Matt. 23:23)</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Holiness Code of Leviticus 18–19 stems from the nature of God</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Accounts for new covenant emphases under the Law of Christ </a:t>
                      </a:r>
                      <a:b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b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(Gal. 6:2)</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Says OT laws repeated in the NT are applicable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Applies law principles today</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Biblical in that Mosaic law began at Sinai and ended  as a temporary tutor with Christ</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death (Gal. 3:19, 24-25)</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Keeps Israel and church separate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Advocates continued guidance in the law of Christ</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8710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Text Box 23"/>
          <p:cNvSpPr>
            <a:spLocks noGrp="1" noChangeArrowheads="1"/>
          </p:cNvSpPr>
          <p:nvPr>
            <p:ph type="title" idx="4294967295"/>
          </p:nvPr>
        </p:nvSpPr>
        <p:spPr>
          <a:xfrm>
            <a:off x="0" y="0"/>
            <a:ext cx="9144000" cy="1052513"/>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t"/>
          <a:lstStyle/>
          <a:p>
            <a:pPr algn="ctr"/>
            <a:r>
              <a:rPr kumimoji="0" lang="en-US" altLang="zh-CN" sz="3200" b="1" dirty="0">
                <a:solidFill>
                  <a:srgbClr val="FFFFFF"/>
                </a:solidFill>
                <a:effectLst/>
                <a:latin typeface="Arial" charset="0"/>
                <a:ea typeface="宋体" charset="0"/>
                <a:cs typeface="宋体" charset="0"/>
              </a:rPr>
              <a:t>Does the Law of Moses Apply to Me?</a:t>
            </a:r>
          </a:p>
        </p:txBody>
      </p:sp>
      <p:sp>
        <p:nvSpPr>
          <p:cNvPr id="97282" name="Text Box 3"/>
          <p:cNvSpPr txBox="1">
            <a:spLocks noChangeArrowheads="1"/>
          </p:cNvSpPr>
          <p:nvPr/>
        </p:nvSpPr>
        <p:spPr bwMode="auto">
          <a:xfrm>
            <a:off x="8299450" y="228600"/>
            <a:ext cx="852488"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113c</a:t>
            </a:r>
          </a:p>
        </p:txBody>
      </p:sp>
      <p:graphicFrame>
        <p:nvGraphicFramePr>
          <p:cNvPr id="566298" name="Group 26"/>
          <p:cNvGraphicFramePr>
            <a:graphicFrameLocks noGrp="1"/>
          </p:cNvGraphicFramePr>
          <p:nvPr/>
        </p:nvGraphicFramePr>
        <p:xfrm>
          <a:off x="0" y="908050"/>
          <a:ext cx="9144000" cy="6431280"/>
        </p:xfrm>
        <a:graphic>
          <a:graphicData uri="http://schemas.openxmlformats.org/drawingml/2006/table">
            <a:tbl>
              <a:tblPr/>
              <a:tblGrid>
                <a:gridCol w="914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670050">
                  <a:extLst>
                    <a:ext uri="{9D8B030D-6E8A-4147-A177-3AD203B41FA5}">
                      <a16:colId xmlns:a16="http://schemas.microsoft.com/office/drawing/2014/main" val="20004"/>
                    </a:ext>
                  </a:extLst>
                </a:gridCol>
                <a:gridCol w="1835150">
                  <a:extLst>
                    <a:ext uri="{9D8B030D-6E8A-4147-A177-3AD203B41FA5}">
                      <a16:colId xmlns:a16="http://schemas.microsoft.com/office/drawing/2014/main" val="20005"/>
                    </a:ext>
                  </a:extLst>
                </a:gridCol>
              </a:tblGrid>
              <a:tr h="73152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THEONOMIC</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REFORMED</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WEIGHTIER ISSUES</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MODIFIED LUTHERAN</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DISPENSATIONAL</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21208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Weak-nesses</a:t>
                      </a: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Misguided to apply godly commands to unregenerate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All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law</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need not be Mosaic (natural law and law of Christ also exist)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The NT never applies the OT to civil matters</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Law condemned man (2 Cor. 3:9)</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Using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law</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in differing ways is inconsistent &amp; confusing</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Requiring Sabbath for today contradicts Col. 2:16-17</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Unclear if moral law became law of Christ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Merges Israel &amp; church</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Arbitrary to pick and choose which parts of the law are required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Choice of Decalogue and Lev. 18–19 too narrow for moral law</a:t>
                      </a: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Seeks to teach the indivisibility of the law while upholding its moral content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Too extreme to claim that the law has absolutely no purpose today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Fails to see the gospel in the OT by demarcating Law and Gospel into distinct, discontinuous eras</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Distinguishing law</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revelatory aspects (eternal, revealing 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nature) from regulatory  (temporary, ruled Israel) makes distinctions within an inseparable code–if the OT law is essentially a unity, then why divide it into two parts?</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The law is not nullified but actually upheld by faith (Rom. 3:31)</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618515"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 </a:t>
            </a:r>
          </a:p>
        </p:txBody>
      </p:sp>
    </p:spTree>
    <p:extLst>
      <p:ext uri="{BB962C8B-B14F-4D97-AF65-F5344CB8AC3E}">
        <p14:creationId xmlns:p14="http://schemas.microsoft.com/office/powerpoint/2010/main" val="2250322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18178" name="Group 3"/>
          <p:cNvGrpSpPr>
            <a:grpSpLocks/>
          </p:cNvGrpSpPr>
          <p:nvPr/>
        </p:nvGrpSpPr>
        <p:grpSpPr bwMode="auto">
          <a:xfrm>
            <a:off x="0" y="457200"/>
            <a:ext cx="9144000" cy="6400800"/>
            <a:chOff x="0" y="288"/>
            <a:chExt cx="5760" cy="2742"/>
          </a:xfrm>
        </p:grpSpPr>
        <p:grpSp>
          <p:nvGrpSpPr>
            <p:cNvPr id="818181" name="Group 4"/>
            <p:cNvGrpSpPr>
              <a:grpSpLocks/>
            </p:cNvGrpSpPr>
            <p:nvPr/>
          </p:nvGrpSpPr>
          <p:grpSpPr bwMode="auto">
            <a:xfrm>
              <a:off x="0" y="288"/>
              <a:ext cx="336" cy="434"/>
              <a:chOff x="0" y="0"/>
              <a:chExt cx="240" cy="470"/>
            </a:xfrm>
          </p:grpSpPr>
          <p:sp>
            <p:nvSpPr>
              <p:cNvPr id="818215" name="Rectangle 5"/>
              <p:cNvSpPr>
                <a:spLocks noChangeArrowheads="1"/>
              </p:cNvSpPr>
              <p:nvPr/>
            </p:nvSpPr>
            <p:spPr bwMode="auto">
              <a:xfrm>
                <a:off x="32" y="0"/>
                <a:ext cx="176"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800" b="1">
                    <a:solidFill>
                      <a:srgbClr val="F1F7E9"/>
                    </a:solidFill>
                    <a:latin typeface="Arial Narrow" charset="0"/>
                    <a:ea typeface="SimSun" pitchFamily="2" charset="-122"/>
                    <a:cs typeface="SimSun" pitchFamily="2" charset="-122"/>
                  </a:rPr>
                  <a:t>#</a:t>
                </a:r>
              </a:p>
            </p:txBody>
          </p:sp>
          <p:sp>
            <p:nvSpPr>
              <p:cNvPr id="818216" name="Rectangle 6"/>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82" name="Group 7"/>
            <p:cNvGrpSpPr>
              <a:grpSpLocks/>
            </p:cNvGrpSpPr>
            <p:nvPr/>
          </p:nvGrpSpPr>
          <p:grpSpPr bwMode="auto">
            <a:xfrm>
              <a:off x="336" y="288"/>
              <a:ext cx="2611" cy="434"/>
              <a:chOff x="240" y="0"/>
              <a:chExt cx="1864" cy="470"/>
            </a:xfrm>
          </p:grpSpPr>
          <p:sp>
            <p:nvSpPr>
              <p:cNvPr id="818213" name="Rectangle 8"/>
              <p:cNvSpPr>
                <a:spLocks noChangeArrowheads="1"/>
              </p:cNvSpPr>
              <p:nvPr/>
            </p:nvSpPr>
            <p:spPr bwMode="auto">
              <a:xfrm>
                <a:off x="272" y="0"/>
                <a:ext cx="1800"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800" b="1">
                    <a:solidFill>
                      <a:srgbClr val="F1F7E9"/>
                    </a:solidFill>
                    <a:latin typeface="Arial Narrow" charset="0"/>
                    <a:ea typeface="SimSun" pitchFamily="2" charset="-122"/>
                    <a:cs typeface="SimSun" pitchFamily="2" charset="-122"/>
                  </a:rPr>
                  <a:t> Old Testament Commands</a:t>
                </a:r>
              </a:p>
            </p:txBody>
          </p:sp>
          <p:sp>
            <p:nvSpPr>
              <p:cNvPr id="818214" name="Rectangle 9"/>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83" name="Group 10"/>
            <p:cNvGrpSpPr>
              <a:grpSpLocks/>
            </p:cNvGrpSpPr>
            <p:nvPr/>
          </p:nvGrpSpPr>
          <p:grpSpPr bwMode="auto">
            <a:xfrm>
              <a:off x="2947" y="288"/>
              <a:ext cx="2813" cy="434"/>
              <a:chOff x="2104" y="0"/>
              <a:chExt cx="2008" cy="470"/>
            </a:xfrm>
          </p:grpSpPr>
          <p:sp>
            <p:nvSpPr>
              <p:cNvPr id="818211" name="Rectangle 11"/>
              <p:cNvSpPr>
                <a:spLocks noChangeArrowheads="1"/>
              </p:cNvSpPr>
              <p:nvPr/>
            </p:nvSpPr>
            <p:spPr bwMode="auto">
              <a:xfrm>
                <a:off x="2136" y="0"/>
                <a:ext cx="1944"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800" b="1">
                    <a:solidFill>
                      <a:srgbClr val="F1F7E9"/>
                    </a:solidFill>
                    <a:latin typeface="Arial Narrow" charset="0"/>
                    <a:ea typeface="SimSun" pitchFamily="2" charset="-122"/>
                    <a:cs typeface="SimSun" pitchFamily="2" charset="-122"/>
                  </a:rPr>
                  <a:t> New Testament Repetitions</a:t>
                </a:r>
              </a:p>
            </p:txBody>
          </p:sp>
          <p:sp>
            <p:nvSpPr>
              <p:cNvPr id="818212" name="Rectangle 12"/>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84" name="Group 13"/>
            <p:cNvGrpSpPr>
              <a:grpSpLocks/>
            </p:cNvGrpSpPr>
            <p:nvPr/>
          </p:nvGrpSpPr>
          <p:grpSpPr bwMode="auto">
            <a:xfrm>
              <a:off x="0" y="722"/>
              <a:ext cx="336" cy="710"/>
              <a:chOff x="0" y="470"/>
              <a:chExt cx="240" cy="768"/>
            </a:xfrm>
          </p:grpSpPr>
          <p:sp>
            <p:nvSpPr>
              <p:cNvPr id="818209" name="Rectangle 14"/>
              <p:cNvSpPr>
                <a:spLocks noChangeArrowheads="1"/>
              </p:cNvSpPr>
              <p:nvPr/>
            </p:nvSpPr>
            <p:spPr bwMode="auto">
              <a:xfrm>
                <a:off x="32" y="470"/>
                <a:ext cx="176"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a:solidFill>
                      <a:srgbClr val="003300"/>
                    </a:solidFill>
                    <a:latin typeface="Arial Narrow" charset="0"/>
                    <a:ea typeface="SimSun" pitchFamily="2" charset="-122"/>
                    <a:cs typeface="SimSun" pitchFamily="2" charset="-122"/>
                  </a:rPr>
                  <a:t>1</a:t>
                </a:r>
              </a:p>
            </p:txBody>
          </p:sp>
          <p:sp>
            <p:nvSpPr>
              <p:cNvPr id="818210" name="Rectangle 15"/>
              <p:cNvSpPr>
                <a:spLocks noChangeArrowheads="1"/>
              </p:cNvSpPr>
              <p:nvPr/>
            </p:nvSpPr>
            <p:spPr bwMode="auto">
              <a:xfrm>
                <a:off x="0" y="470"/>
                <a:ext cx="240"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85" name="Group 16"/>
            <p:cNvGrpSpPr>
              <a:grpSpLocks/>
            </p:cNvGrpSpPr>
            <p:nvPr/>
          </p:nvGrpSpPr>
          <p:grpSpPr bwMode="auto">
            <a:xfrm>
              <a:off x="336" y="722"/>
              <a:ext cx="2611" cy="710"/>
              <a:chOff x="240" y="470"/>
              <a:chExt cx="1864" cy="768"/>
            </a:xfrm>
          </p:grpSpPr>
          <p:sp>
            <p:nvSpPr>
              <p:cNvPr id="818207" name="Rectangle 17"/>
              <p:cNvSpPr>
                <a:spLocks noChangeArrowheads="1"/>
              </p:cNvSpPr>
              <p:nvPr/>
            </p:nvSpPr>
            <p:spPr bwMode="auto">
              <a:xfrm>
                <a:off x="272" y="470"/>
                <a:ext cx="1800"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And God spoke all these words: "I am the LORD your God, who brought you out of Egypt, out of the land of slavery.  You shall have no other gods before me" (Exod. 20:1-3).</a:t>
                </a:r>
              </a:p>
            </p:txBody>
          </p:sp>
          <p:sp>
            <p:nvSpPr>
              <p:cNvPr id="818208" name="Rectangle 18"/>
              <p:cNvSpPr>
                <a:spLocks noChangeArrowheads="1"/>
              </p:cNvSpPr>
              <p:nvPr/>
            </p:nvSpPr>
            <p:spPr bwMode="auto">
              <a:xfrm>
                <a:off x="240" y="470"/>
                <a:ext cx="1864"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86" name="Group 19"/>
            <p:cNvGrpSpPr>
              <a:grpSpLocks/>
            </p:cNvGrpSpPr>
            <p:nvPr/>
          </p:nvGrpSpPr>
          <p:grpSpPr bwMode="auto">
            <a:xfrm>
              <a:off x="2947" y="722"/>
              <a:ext cx="2813" cy="710"/>
              <a:chOff x="2104" y="470"/>
              <a:chExt cx="2008" cy="768"/>
            </a:xfrm>
          </p:grpSpPr>
          <p:sp>
            <p:nvSpPr>
              <p:cNvPr id="818205" name="Rectangle 20"/>
              <p:cNvSpPr>
                <a:spLocks noChangeArrowheads="1"/>
              </p:cNvSpPr>
              <p:nvPr/>
            </p:nvSpPr>
            <p:spPr bwMode="auto">
              <a:xfrm>
                <a:off x="2136" y="470"/>
                <a:ext cx="1944"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 "Men, why are you doing this? We too are only men, human like you. We are bringing you good news, telling you to turn from these worthless things to the living God…" (Acts 14:15; noted 50+ times).</a:t>
                </a:r>
              </a:p>
            </p:txBody>
          </p:sp>
          <p:sp>
            <p:nvSpPr>
              <p:cNvPr id="818206" name="Rectangle 21"/>
              <p:cNvSpPr>
                <a:spLocks noChangeArrowheads="1"/>
              </p:cNvSpPr>
              <p:nvPr/>
            </p:nvSpPr>
            <p:spPr bwMode="auto">
              <a:xfrm>
                <a:off x="2104" y="470"/>
                <a:ext cx="2008"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87" name="Group 22"/>
            <p:cNvGrpSpPr>
              <a:grpSpLocks/>
            </p:cNvGrpSpPr>
            <p:nvPr/>
          </p:nvGrpSpPr>
          <p:grpSpPr bwMode="auto">
            <a:xfrm>
              <a:off x="0" y="1432"/>
              <a:ext cx="336" cy="976"/>
              <a:chOff x="0" y="1238"/>
              <a:chExt cx="240" cy="1056"/>
            </a:xfrm>
          </p:grpSpPr>
          <p:sp>
            <p:nvSpPr>
              <p:cNvPr id="818203" name="Rectangle 23"/>
              <p:cNvSpPr>
                <a:spLocks noChangeArrowheads="1"/>
              </p:cNvSpPr>
              <p:nvPr/>
            </p:nvSpPr>
            <p:spPr bwMode="auto">
              <a:xfrm>
                <a:off x="32" y="1238"/>
                <a:ext cx="176" cy="1056"/>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a:solidFill>
                      <a:srgbClr val="003300"/>
                    </a:solidFill>
                    <a:latin typeface="Arial Narrow" charset="0"/>
                    <a:ea typeface="SimSun" pitchFamily="2" charset="-122"/>
                    <a:cs typeface="SimSun" pitchFamily="2" charset="-122"/>
                  </a:rPr>
                  <a:t>2</a:t>
                </a:r>
              </a:p>
            </p:txBody>
          </p:sp>
          <p:sp>
            <p:nvSpPr>
              <p:cNvPr id="818204" name="Rectangle 24"/>
              <p:cNvSpPr>
                <a:spLocks noChangeArrowheads="1"/>
              </p:cNvSpPr>
              <p:nvPr/>
            </p:nvSpPr>
            <p:spPr bwMode="auto">
              <a:xfrm>
                <a:off x="0" y="1238"/>
                <a:ext cx="240" cy="1056"/>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88" name="Group 25"/>
            <p:cNvGrpSpPr>
              <a:grpSpLocks/>
            </p:cNvGrpSpPr>
            <p:nvPr/>
          </p:nvGrpSpPr>
          <p:grpSpPr bwMode="auto">
            <a:xfrm>
              <a:off x="336" y="1432"/>
              <a:ext cx="2611" cy="976"/>
              <a:chOff x="240" y="1238"/>
              <a:chExt cx="1864" cy="1056"/>
            </a:xfrm>
          </p:grpSpPr>
          <p:sp>
            <p:nvSpPr>
              <p:cNvPr id="818201" name="Rectangle 26"/>
              <p:cNvSpPr>
                <a:spLocks noChangeArrowheads="1"/>
              </p:cNvSpPr>
              <p:nvPr/>
            </p:nvSpPr>
            <p:spPr bwMode="auto">
              <a:xfrm>
                <a:off x="272" y="1238"/>
                <a:ext cx="1800" cy="1056"/>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 "You shall not make for yourself an idol… for I… am a jealous God, punishing the children for the sin of the fathers … but showing love to a thousand generations of those who love me…" (Exod. 20:4-6).</a:t>
                </a:r>
              </a:p>
            </p:txBody>
          </p:sp>
          <p:sp>
            <p:nvSpPr>
              <p:cNvPr id="818202" name="Rectangle 27"/>
              <p:cNvSpPr>
                <a:spLocks noChangeArrowheads="1"/>
              </p:cNvSpPr>
              <p:nvPr/>
            </p:nvSpPr>
            <p:spPr bwMode="auto">
              <a:xfrm>
                <a:off x="240" y="1238"/>
                <a:ext cx="1864" cy="1056"/>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89" name="Group 28"/>
            <p:cNvGrpSpPr>
              <a:grpSpLocks/>
            </p:cNvGrpSpPr>
            <p:nvPr/>
          </p:nvGrpSpPr>
          <p:grpSpPr bwMode="auto">
            <a:xfrm>
              <a:off x="2947" y="1432"/>
              <a:ext cx="2813" cy="976"/>
              <a:chOff x="2104" y="1238"/>
              <a:chExt cx="2008" cy="1056"/>
            </a:xfrm>
          </p:grpSpPr>
          <p:sp>
            <p:nvSpPr>
              <p:cNvPr id="818199" name="Rectangle 29"/>
              <p:cNvSpPr>
                <a:spLocks noChangeArrowheads="1"/>
              </p:cNvSpPr>
              <p:nvPr/>
            </p:nvSpPr>
            <p:spPr bwMode="auto">
              <a:xfrm>
                <a:off x="2136" y="1238"/>
                <a:ext cx="1944" cy="1056"/>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 "Dear children, keep yourselves from idols" (1 John 5:21; cf. 1 Thess. 1:9; Rev. 2:14, 20; 9:20; mentioned in the NT 12 times = 12x). </a:t>
                </a:r>
              </a:p>
              <a:p>
                <a:pPr algn="ctr" defTabSz="914400" eaLnBrk="0" fontAlgn="base" hangingPunct="0">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 This chart is adapted and expanded from one by Lewis Sperry Chafer, </a:t>
                </a:r>
                <a:r>
                  <a:rPr lang="en-US" altLang="zh-CN" sz="2000" b="1" i="1" dirty="0">
                    <a:solidFill>
                      <a:srgbClr val="003300"/>
                    </a:solidFill>
                    <a:latin typeface="Arial Narrow" charset="0"/>
                    <a:ea typeface="SimSun" pitchFamily="2" charset="-122"/>
                    <a:cs typeface="SimSun" pitchFamily="2" charset="-122"/>
                  </a:rPr>
                  <a:t>Systematic Theology</a:t>
                </a:r>
                <a:r>
                  <a:rPr lang="en-US" altLang="zh-CN" sz="2000" b="1" dirty="0">
                    <a:solidFill>
                      <a:srgbClr val="003300"/>
                    </a:solidFill>
                    <a:latin typeface="Arial Narrow" charset="0"/>
                    <a:ea typeface="SimSun" pitchFamily="2" charset="-122"/>
                    <a:cs typeface="SimSun" pitchFamily="2" charset="-122"/>
                  </a:rPr>
                  <a:t>, 4:209-10</a:t>
                </a:r>
              </a:p>
            </p:txBody>
          </p:sp>
          <p:sp>
            <p:nvSpPr>
              <p:cNvPr id="818200" name="Rectangle 30"/>
              <p:cNvSpPr>
                <a:spLocks noChangeArrowheads="1"/>
              </p:cNvSpPr>
              <p:nvPr/>
            </p:nvSpPr>
            <p:spPr bwMode="auto">
              <a:xfrm>
                <a:off x="2104" y="1238"/>
                <a:ext cx="2008" cy="1056"/>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90" name="Group 31"/>
            <p:cNvGrpSpPr>
              <a:grpSpLocks/>
            </p:cNvGrpSpPr>
            <p:nvPr/>
          </p:nvGrpSpPr>
          <p:grpSpPr bwMode="auto">
            <a:xfrm>
              <a:off x="0" y="2408"/>
              <a:ext cx="336" cy="622"/>
              <a:chOff x="0" y="2294"/>
              <a:chExt cx="240" cy="672"/>
            </a:xfrm>
          </p:grpSpPr>
          <p:sp>
            <p:nvSpPr>
              <p:cNvPr id="818197" name="Rectangle 32"/>
              <p:cNvSpPr>
                <a:spLocks noChangeArrowheads="1"/>
              </p:cNvSpPr>
              <p:nvPr/>
            </p:nvSpPr>
            <p:spPr bwMode="auto">
              <a:xfrm>
                <a:off x="32" y="2294"/>
                <a:ext cx="176" cy="672"/>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a:solidFill>
                      <a:srgbClr val="003300"/>
                    </a:solidFill>
                    <a:latin typeface="Arial Narrow" charset="0"/>
                    <a:ea typeface="SimSun" pitchFamily="2" charset="-122"/>
                    <a:cs typeface="SimSun" pitchFamily="2" charset="-122"/>
                  </a:rPr>
                  <a:t>3</a:t>
                </a:r>
              </a:p>
            </p:txBody>
          </p:sp>
          <p:sp>
            <p:nvSpPr>
              <p:cNvPr id="818198" name="Rectangle 33"/>
              <p:cNvSpPr>
                <a:spLocks noChangeArrowheads="1"/>
              </p:cNvSpPr>
              <p:nvPr/>
            </p:nvSpPr>
            <p:spPr bwMode="auto">
              <a:xfrm>
                <a:off x="0" y="2294"/>
                <a:ext cx="240" cy="67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91" name="Group 34"/>
            <p:cNvGrpSpPr>
              <a:grpSpLocks/>
            </p:cNvGrpSpPr>
            <p:nvPr/>
          </p:nvGrpSpPr>
          <p:grpSpPr bwMode="auto">
            <a:xfrm>
              <a:off x="336" y="2408"/>
              <a:ext cx="2611" cy="622"/>
              <a:chOff x="240" y="2294"/>
              <a:chExt cx="1864" cy="672"/>
            </a:xfrm>
          </p:grpSpPr>
          <p:sp>
            <p:nvSpPr>
              <p:cNvPr id="818195" name="Rectangle 35"/>
              <p:cNvSpPr>
                <a:spLocks noChangeArrowheads="1"/>
              </p:cNvSpPr>
              <p:nvPr/>
            </p:nvSpPr>
            <p:spPr bwMode="auto">
              <a:xfrm>
                <a:off x="272" y="2294"/>
                <a:ext cx="1800" cy="672"/>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 "You shall not misuse the name of the LORD your God, for the LORD will not hold anyone guiltless who misuses his name" (Exod. 20:7).</a:t>
                </a:r>
              </a:p>
            </p:txBody>
          </p:sp>
          <p:sp>
            <p:nvSpPr>
              <p:cNvPr id="818196" name="Rectangle 36"/>
              <p:cNvSpPr>
                <a:spLocks noChangeArrowheads="1"/>
              </p:cNvSpPr>
              <p:nvPr/>
            </p:nvSpPr>
            <p:spPr bwMode="auto">
              <a:xfrm>
                <a:off x="240" y="2294"/>
                <a:ext cx="1864" cy="67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18192" name="Group 37"/>
            <p:cNvGrpSpPr>
              <a:grpSpLocks/>
            </p:cNvGrpSpPr>
            <p:nvPr/>
          </p:nvGrpSpPr>
          <p:grpSpPr bwMode="auto">
            <a:xfrm>
              <a:off x="2947" y="2408"/>
              <a:ext cx="2813" cy="622"/>
              <a:chOff x="2104" y="2294"/>
              <a:chExt cx="2008" cy="672"/>
            </a:xfrm>
          </p:grpSpPr>
          <p:sp>
            <p:nvSpPr>
              <p:cNvPr id="818193" name="Rectangle 38"/>
              <p:cNvSpPr>
                <a:spLocks noChangeArrowheads="1"/>
              </p:cNvSpPr>
              <p:nvPr/>
            </p:nvSpPr>
            <p:spPr bwMode="auto">
              <a:xfrm>
                <a:off x="2136" y="2294"/>
                <a:ext cx="1944" cy="672"/>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 "Above all…do not swear—not by heaven or by earth or by anything else. Let your </a:t>
                </a:r>
                <a:r>
                  <a:rPr lang="fr-FR" altLang="zh-CN" sz="2000" b="1" dirty="0">
                    <a:solidFill>
                      <a:srgbClr val="003300"/>
                    </a:solidFill>
                    <a:latin typeface="Arial Narrow" charset="0"/>
                    <a:ea typeface="SimSun" pitchFamily="2" charset="-122"/>
                    <a:cs typeface="SimSun" pitchFamily="2" charset="-122"/>
                  </a:rPr>
                  <a:t>'</a:t>
                </a:r>
                <a:r>
                  <a:rPr lang="en-US" altLang="zh-CN" sz="2000" b="1" dirty="0">
                    <a:solidFill>
                      <a:srgbClr val="003300"/>
                    </a:solidFill>
                    <a:latin typeface="Arial Narrow" charset="0"/>
                    <a:ea typeface="SimSun" pitchFamily="2" charset="-122"/>
                    <a:cs typeface="SimSun" pitchFamily="2" charset="-122"/>
                  </a:rPr>
                  <a:t>Yes</a:t>
                </a:r>
                <a:r>
                  <a:rPr lang="fr-FR" altLang="zh-CN" sz="2000" b="1" dirty="0">
                    <a:solidFill>
                      <a:srgbClr val="003300"/>
                    </a:solidFill>
                    <a:latin typeface="Arial Narrow" charset="0"/>
                    <a:ea typeface="SimSun" pitchFamily="2" charset="-122"/>
                    <a:cs typeface="SimSun" pitchFamily="2" charset="-122"/>
                  </a:rPr>
                  <a:t>'</a:t>
                </a:r>
                <a:r>
                  <a:rPr lang="en-US" altLang="zh-CN" sz="2000" b="1" dirty="0">
                    <a:solidFill>
                      <a:srgbClr val="003300"/>
                    </a:solidFill>
                    <a:latin typeface="Arial Narrow" charset="0"/>
                    <a:ea typeface="SimSun" pitchFamily="2" charset="-122"/>
                    <a:cs typeface="SimSun" pitchFamily="2" charset="-122"/>
                  </a:rPr>
                  <a:t> be yes, and your </a:t>
                </a:r>
                <a:r>
                  <a:rPr lang="fr-FR" altLang="zh-CN" sz="2000" b="1" dirty="0">
                    <a:solidFill>
                      <a:srgbClr val="003300"/>
                    </a:solidFill>
                    <a:latin typeface="Arial Narrow" charset="0"/>
                    <a:ea typeface="SimSun" pitchFamily="2" charset="-122"/>
                    <a:cs typeface="SimSun" pitchFamily="2" charset="-122"/>
                  </a:rPr>
                  <a:t>'</a:t>
                </a:r>
                <a:r>
                  <a:rPr lang="en-US" altLang="zh-CN" sz="2000" b="1" dirty="0">
                    <a:solidFill>
                      <a:srgbClr val="003300"/>
                    </a:solidFill>
                    <a:latin typeface="Arial Narrow" charset="0"/>
                    <a:ea typeface="SimSun" pitchFamily="2" charset="-122"/>
                    <a:cs typeface="SimSun" pitchFamily="2" charset="-122"/>
                  </a:rPr>
                  <a:t>No,</a:t>
                </a:r>
                <a:r>
                  <a:rPr lang="fr-FR" altLang="zh-CN" sz="2000" b="1" dirty="0">
                    <a:solidFill>
                      <a:srgbClr val="003300"/>
                    </a:solidFill>
                    <a:latin typeface="Arial Narrow" charset="0"/>
                    <a:ea typeface="SimSun" pitchFamily="2" charset="-122"/>
                    <a:cs typeface="SimSun" pitchFamily="2" charset="-122"/>
                  </a:rPr>
                  <a:t>'</a:t>
                </a:r>
                <a:r>
                  <a:rPr lang="en-US" altLang="zh-CN" sz="2000" b="1" dirty="0">
                    <a:solidFill>
                      <a:srgbClr val="003300"/>
                    </a:solidFill>
                    <a:latin typeface="Arial Narrow" charset="0"/>
                    <a:ea typeface="SimSun" pitchFamily="2" charset="-122"/>
                    <a:cs typeface="SimSun" pitchFamily="2" charset="-122"/>
                  </a:rPr>
                  <a:t> no, or you will be condemned" (James 5:12; 4x).</a:t>
                </a:r>
              </a:p>
            </p:txBody>
          </p:sp>
          <p:sp>
            <p:nvSpPr>
              <p:cNvPr id="818194" name="Rectangle 39"/>
              <p:cNvSpPr>
                <a:spLocks noChangeArrowheads="1"/>
              </p:cNvSpPr>
              <p:nvPr/>
            </p:nvSpPr>
            <p:spPr bwMode="auto">
              <a:xfrm>
                <a:off x="2104" y="2294"/>
                <a:ext cx="2008" cy="67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sp>
        <p:nvSpPr>
          <p:cNvPr id="1082408" name="Rectangle 40"/>
          <p:cNvSpPr>
            <a:spLocks noGrp="1" noChangeArrowheads="1"/>
          </p:cNvSpPr>
          <p:nvPr>
            <p:ph type="title"/>
          </p:nvPr>
        </p:nvSpPr>
        <p:spPr>
          <a:xfrm>
            <a:off x="76200" y="76200"/>
            <a:ext cx="8077200" cy="457200"/>
          </a:xfrm>
        </p:spPr>
        <p:txBody>
          <a:bodyPr/>
          <a:lstStyle/>
          <a:p>
            <a:pPr>
              <a:defRPr/>
            </a:pPr>
            <a:r>
              <a:rPr kumimoji="0" lang="en-US" altLang="zh-CN" sz="4000" b="1">
                <a:solidFill>
                  <a:schemeClr val="accent2"/>
                </a:solidFill>
                <a:latin typeface="Arial Black" charset="0"/>
                <a:ea typeface="SimSun" pitchFamily="2" charset="-122"/>
                <a:cs typeface="SimSun" pitchFamily="2" charset="-122"/>
              </a:rPr>
              <a:t>The Ten Commandments </a:t>
            </a:r>
            <a:endParaRPr kumimoji="0" lang="en-US" sz="4000" b="1">
              <a:solidFill>
                <a:schemeClr val="accent2"/>
              </a:solidFill>
              <a:latin typeface="Arial Black" charset="0"/>
              <a:ea typeface="SimSun" pitchFamily="2" charset="-122"/>
              <a:cs typeface="SimSun" pitchFamily="2" charset="-122"/>
            </a:endParaRPr>
          </a:p>
        </p:txBody>
      </p:sp>
      <p:sp>
        <p:nvSpPr>
          <p:cNvPr id="818180" name="Text Box 41"/>
          <p:cNvSpPr txBox="1">
            <a:spLocks noChangeArrowheads="1"/>
          </p:cNvSpPr>
          <p:nvPr/>
        </p:nvSpPr>
        <p:spPr bwMode="auto">
          <a:xfrm>
            <a:off x="9242170" y="67733"/>
            <a:ext cx="777875" cy="457200"/>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400" b="1" dirty="0">
                <a:solidFill>
                  <a:srgbClr val="003300"/>
                </a:solidFill>
                <a:latin typeface="Arial" charset="0"/>
                <a:ea typeface="ＭＳ Ｐゴシック" charset="-128"/>
                <a:cs typeface="ＭＳ Ｐゴシック" charset="-128"/>
              </a:rPr>
              <a:t>155</a:t>
            </a:r>
            <a:r>
              <a:rPr lang="en-US" sz="2400" b="1" i="1" dirty="0">
                <a:solidFill>
                  <a:srgbClr val="003300"/>
                </a:solidFill>
                <a:latin typeface="Arial" charset="0"/>
                <a:ea typeface="ＭＳ Ｐゴシック" charset="-128"/>
                <a:cs typeface="ＭＳ Ｐゴシック" charset="-128"/>
              </a:rPr>
              <a:t>l</a:t>
            </a:r>
            <a:endParaRPr lang="en-US" sz="2400" b="1" dirty="0">
              <a:solidFill>
                <a:srgbClr val="003300"/>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54656876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20226" name="Group 3"/>
          <p:cNvGrpSpPr>
            <a:grpSpLocks/>
          </p:cNvGrpSpPr>
          <p:nvPr/>
        </p:nvGrpSpPr>
        <p:grpSpPr bwMode="auto">
          <a:xfrm>
            <a:off x="0" y="396875"/>
            <a:ext cx="9144000" cy="6461125"/>
            <a:chOff x="0" y="250"/>
            <a:chExt cx="5760" cy="3039"/>
          </a:xfrm>
        </p:grpSpPr>
        <p:grpSp>
          <p:nvGrpSpPr>
            <p:cNvPr id="820230" name="Group 4"/>
            <p:cNvGrpSpPr>
              <a:grpSpLocks/>
            </p:cNvGrpSpPr>
            <p:nvPr/>
          </p:nvGrpSpPr>
          <p:grpSpPr bwMode="auto">
            <a:xfrm>
              <a:off x="0" y="250"/>
              <a:ext cx="336" cy="384"/>
              <a:chOff x="0" y="0"/>
              <a:chExt cx="240" cy="470"/>
            </a:xfrm>
          </p:grpSpPr>
          <p:sp>
            <p:nvSpPr>
              <p:cNvPr id="820266" name="Rectangle 5"/>
              <p:cNvSpPr>
                <a:spLocks noChangeArrowheads="1"/>
              </p:cNvSpPr>
              <p:nvPr/>
            </p:nvSpPr>
            <p:spPr bwMode="auto">
              <a:xfrm>
                <a:off x="32" y="0"/>
                <a:ext cx="176"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400" b="1">
                    <a:solidFill>
                      <a:srgbClr val="F1F7E9"/>
                    </a:solidFill>
                    <a:latin typeface="Arial Narrow" charset="0"/>
                    <a:ea typeface="Times New Roman" charset="0"/>
                    <a:cs typeface="Times New Roman" charset="0"/>
                  </a:rPr>
                  <a:t>#</a:t>
                </a:r>
              </a:p>
            </p:txBody>
          </p:sp>
          <p:sp>
            <p:nvSpPr>
              <p:cNvPr id="820267" name="Rectangle 6"/>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31" name="Group 7"/>
            <p:cNvGrpSpPr>
              <a:grpSpLocks/>
            </p:cNvGrpSpPr>
            <p:nvPr/>
          </p:nvGrpSpPr>
          <p:grpSpPr bwMode="auto">
            <a:xfrm>
              <a:off x="336" y="250"/>
              <a:ext cx="2611" cy="384"/>
              <a:chOff x="240" y="0"/>
              <a:chExt cx="1864" cy="470"/>
            </a:xfrm>
          </p:grpSpPr>
          <p:sp>
            <p:nvSpPr>
              <p:cNvPr id="820264" name="Rectangle 8"/>
              <p:cNvSpPr>
                <a:spLocks noChangeArrowheads="1"/>
              </p:cNvSpPr>
              <p:nvPr/>
            </p:nvSpPr>
            <p:spPr bwMode="auto">
              <a:xfrm>
                <a:off x="272" y="0"/>
                <a:ext cx="1800"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400" b="1">
                    <a:solidFill>
                      <a:srgbClr val="F1F7E9"/>
                    </a:solidFill>
                    <a:latin typeface="Arial Narrow" charset="0"/>
                    <a:ea typeface="Times New Roman" charset="0"/>
                    <a:cs typeface="Times New Roman" charset="0"/>
                  </a:rPr>
                  <a:t>Old Testament Commands</a:t>
                </a:r>
              </a:p>
            </p:txBody>
          </p:sp>
          <p:sp>
            <p:nvSpPr>
              <p:cNvPr id="820265" name="Rectangle 9"/>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32" name="Group 10"/>
            <p:cNvGrpSpPr>
              <a:grpSpLocks/>
            </p:cNvGrpSpPr>
            <p:nvPr/>
          </p:nvGrpSpPr>
          <p:grpSpPr bwMode="auto">
            <a:xfrm>
              <a:off x="2947" y="250"/>
              <a:ext cx="2813" cy="384"/>
              <a:chOff x="2104" y="0"/>
              <a:chExt cx="2008" cy="470"/>
            </a:xfrm>
          </p:grpSpPr>
          <p:sp>
            <p:nvSpPr>
              <p:cNvPr id="820262" name="Rectangle 11"/>
              <p:cNvSpPr>
                <a:spLocks noChangeArrowheads="1"/>
              </p:cNvSpPr>
              <p:nvPr/>
            </p:nvSpPr>
            <p:spPr bwMode="auto">
              <a:xfrm>
                <a:off x="2136" y="0"/>
                <a:ext cx="1944"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400" b="1">
                    <a:solidFill>
                      <a:srgbClr val="F1F7E9"/>
                    </a:solidFill>
                    <a:latin typeface="Arial Narrow" charset="0"/>
                    <a:ea typeface="Times New Roman" charset="0"/>
                    <a:cs typeface="Times New Roman" charset="0"/>
                  </a:rPr>
                  <a:t> New Testament Repetitions</a:t>
                </a:r>
              </a:p>
            </p:txBody>
          </p:sp>
          <p:sp>
            <p:nvSpPr>
              <p:cNvPr id="820263" name="Rectangle 12"/>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33" name="Group 13"/>
            <p:cNvGrpSpPr>
              <a:grpSpLocks/>
            </p:cNvGrpSpPr>
            <p:nvPr/>
          </p:nvGrpSpPr>
          <p:grpSpPr bwMode="auto">
            <a:xfrm>
              <a:off x="0" y="1877"/>
              <a:ext cx="5760" cy="1412"/>
              <a:chOff x="0" y="634"/>
              <a:chExt cx="5760" cy="1412"/>
            </a:xfrm>
          </p:grpSpPr>
          <p:grpSp>
            <p:nvGrpSpPr>
              <p:cNvPr id="820244" name="Group 14"/>
              <p:cNvGrpSpPr>
                <a:grpSpLocks/>
              </p:cNvGrpSpPr>
              <p:nvPr/>
            </p:nvGrpSpPr>
            <p:grpSpPr bwMode="auto">
              <a:xfrm>
                <a:off x="0" y="634"/>
                <a:ext cx="336" cy="784"/>
                <a:chOff x="0" y="470"/>
                <a:chExt cx="240" cy="960"/>
              </a:xfrm>
            </p:grpSpPr>
            <p:sp>
              <p:nvSpPr>
                <p:cNvPr id="820260" name="Rectangle 15"/>
                <p:cNvSpPr>
                  <a:spLocks noChangeArrowheads="1"/>
                </p:cNvSpPr>
                <p:nvPr/>
              </p:nvSpPr>
              <p:spPr bwMode="auto">
                <a:xfrm>
                  <a:off x="32" y="470"/>
                  <a:ext cx="176" cy="960"/>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b="1">
                      <a:solidFill>
                        <a:srgbClr val="003300"/>
                      </a:solidFill>
                      <a:latin typeface="Arial Narrow" charset="0"/>
                      <a:ea typeface="Times New Roman" charset="0"/>
                      <a:cs typeface="Times New Roman" charset="0"/>
                    </a:rPr>
                    <a:t>5</a:t>
                  </a:r>
                </a:p>
              </p:txBody>
            </p:sp>
            <p:sp>
              <p:nvSpPr>
                <p:cNvPr id="820261" name="Rectangle 16"/>
                <p:cNvSpPr>
                  <a:spLocks noChangeArrowheads="1"/>
                </p:cNvSpPr>
                <p:nvPr/>
              </p:nvSpPr>
              <p:spPr bwMode="auto">
                <a:xfrm>
                  <a:off x="0" y="470"/>
                  <a:ext cx="240" cy="96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45" name="Group 17"/>
              <p:cNvGrpSpPr>
                <a:grpSpLocks/>
              </p:cNvGrpSpPr>
              <p:nvPr/>
            </p:nvGrpSpPr>
            <p:grpSpPr bwMode="auto">
              <a:xfrm>
                <a:off x="336" y="634"/>
                <a:ext cx="2611" cy="784"/>
                <a:chOff x="240" y="470"/>
                <a:chExt cx="1864" cy="960"/>
              </a:xfrm>
            </p:grpSpPr>
            <p:sp>
              <p:nvSpPr>
                <p:cNvPr id="820258" name="Rectangle 18"/>
                <p:cNvSpPr>
                  <a:spLocks noChangeArrowheads="1"/>
                </p:cNvSpPr>
                <p:nvPr/>
              </p:nvSpPr>
              <p:spPr bwMode="auto">
                <a:xfrm>
                  <a:off x="272" y="470"/>
                  <a:ext cx="1800" cy="960"/>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b="1" dirty="0">
                      <a:solidFill>
                        <a:srgbClr val="003300"/>
                      </a:solidFill>
                      <a:latin typeface="Arial Narrow" charset="0"/>
                      <a:ea typeface="Times New Roman" charset="0"/>
                      <a:cs typeface="Times New Roman" charset="0"/>
                    </a:rPr>
                    <a:t> </a:t>
                  </a:r>
                  <a:r>
                    <a:rPr lang="en-US" altLang="ja-JP" b="1" dirty="0">
                      <a:solidFill>
                        <a:srgbClr val="003300"/>
                      </a:solidFill>
                      <a:latin typeface="Arial Narrow" charset="0"/>
                      <a:ea typeface="Times New Roman" charset="0"/>
                      <a:cs typeface="Times New Roman" charset="0"/>
                    </a:rPr>
                    <a:t>"Honor your father and your mother, so that you may live long in the land the LORD your God is giving you" (Exod. 20:12).</a:t>
                  </a:r>
                  <a:endParaRPr lang="en-US" b="1" dirty="0">
                    <a:solidFill>
                      <a:srgbClr val="003300"/>
                    </a:solidFill>
                    <a:latin typeface="Arial Narrow" charset="0"/>
                    <a:ea typeface="Times New Roman" charset="0"/>
                    <a:cs typeface="Times New Roman" charset="0"/>
                  </a:endParaRPr>
                </a:p>
              </p:txBody>
            </p:sp>
            <p:sp>
              <p:nvSpPr>
                <p:cNvPr id="820259" name="Rectangle 19"/>
                <p:cNvSpPr>
                  <a:spLocks noChangeArrowheads="1"/>
                </p:cNvSpPr>
                <p:nvPr/>
              </p:nvSpPr>
              <p:spPr bwMode="auto">
                <a:xfrm>
                  <a:off x="240" y="470"/>
                  <a:ext cx="1864" cy="96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46" name="Group 20"/>
              <p:cNvGrpSpPr>
                <a:grpSpLocks/>
              </p:cNvGrpSpPr>
              <p:nvPr/>
            </p:nvGrpSpPr>
            <p:grpSpPr bwMode="auto">
              <a:xfrm>
                <a:off x="2947" y="634"/>
                <a:ext cx="2813" cy="784"/>
                <a:chOff x="2104" y="470"/>
                <a:chExt cx="2008" cy="960"/>
              </a:xfrm>
            </p:grpSpPr>
            <p:sp>
              <p:nvSpPr>
                <p:cNvPr id="820256" name="Rectangle 21"/>
                <p:cNvSpPr>
                  <a:spLocks noChangeArrowheads="1"/>
                </p:cNvSpPr>
                <p:nvPr/>
              </p:nvSpPr>
              <p:spPr bwMode="auto">
                <a:xfrm>
                  <a:off x="2136" y="470"/>
                  <a:ext cx="1944" cy="960"/>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b="1" dirty="0">
                      <a:solidFill>
                        <a:srgbClr val="003300"/>
                      </a:solidFill>
                      <a:latin typeface="Arial Narrow" charset="0"/>
                      <a:ea typeface="Times New Roman" charset="0"/>
                      <a:cs typeface="Times New Roman" charset="0"/>
                    </a:rPr>
                    <a:t> </a:t>
                  </a:r>
                  <a:r>
                    <a:rPr lang="en-US" altLang="ja-JP" b="1" dirty="0">
                      <a:solidFill>
                        <a:srgbClr val="003300"/>
                      </a:solidFill>
                      <a:latin typeface="Arial Narrow" charset="0"/>
                      <a:ea typeface="Times New Roman" charset="0"/>
                      <a:cs typeface="Times New Roman" charset="0"/>
                    </a:rPr>
                    <a:t>"Children, obey your parents in the Lord, for this is right.  </a:t>
                  </a:r>
                  <a:r>
                    <a:rPr lang="fr-FR" altLang="ja-JP" b="1" dirty="0">
                      <a:solidFill>
                        <a:srgbClr val="003300"/>
                      </a:solidFill>
                      <a:latin typeface="Arial Narrow" charset="0"/>
                      <a:ea typeface="Times New Roman" charset="0"/>
                      <a:cs typeface="Times New Roman" charset="0"/>
                    </a:rPr>
                    <a:t>'</a:t>
                  </a:r>
                  <a:r>
                    <a:rPr lang="en-US" altLang="ja-JP" b="1" dirty="0">
                      <a:solidFill>
                        <a:srgbClr val="003300"/>
                      </a:solidFill>
                      <a:latin typeface="Arial Narrow" charset="0"/>
                      <a:ea typeface="Times New Roman" charset="0"/>
                      <a:cs typeface="Times New Roman" charset="0"/>
                    </a:rPr>
                    <a:t>Honor your father and mother</a:t>
                  </a:r>
                  <a:r>
                    <a:rPr lang="fr-FR" altLang="ja-JP" b="1" dirty="0">
                      <a:solidFill>
                        <a:srgbClr val="003300"/>
                      </a:solidFill>
                      <a:latin typeface="Arial Narrow" charset="0"/>
                      <a:ea typeface="Times New Roman" charset="0"/>
                      <a:cs typeface="Times New Roman" charset="0"/>
                    </a:rPr>
                    <a:t>'</a:t>
                  </a:r>
                  <a:r>
                    <a:rPr lang="en-US" altLang="ja-JP" b="1" dirty="0">
                      <a:solidFill>
                        <a:srgbClr val="003300"/>
                      </a:solidFill>
                      <a:latin typeface="Arial Narrow" charset="0"/>
                      <a:ea typeface="Times New Roman" charset="0"/>
                      <a:cs typeface="Times New Roman" charset="0"/>
                    </a:rPr>
                    <a:t>—which is the first commandment with a promise—that it may go well with you and that you may enjoy long life on the earth" (Eph. 6:1-3; Matt. 15:4-6; 19:19; Mark 7:10; 10:19; 6x).</a:t>
                  </a:r>
                  <a:endParaRPr lang="en-US" b="1" dirty="0">
                    <a:solidFill>
                      <a:srgbClr val="003300"/>
                    </a:solidFill>
                    <a:latin typeface="Arial Narrow" charset="0"/>
                    <a:ea typeface="Times New Roman" charset="0"/>
                    <a:cs typeface="Times New Roman" charset="0"/>
                  </a:endParaRPr>
                </a:p>
              </p:txBody>
            </p:sp>
            <p:sp>
              <p:nvSpPr>
                <p:cNvPr id="820257" name="Rectangle 22"/>
                <p:cNvSpPr>
                  <a:spLocks noChangeArrowheads="1"/>
                </p:cNvSpPr>
                <p:nvPr/>
              </p:nvSpPr>
              <p:spPr bwMode="auto">
                <a:xfrm>
                  <a:off x="2104" y="470"/>
                  <a:ext cx="2008" cy="96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47" name="Group 23"/>
              <p:cNvGrpSpPr>
                <a:grpSpLocks/>
              </p:cNvGrpSpPr>
              <p:nvPr/>
            </p:nvGrpSpPr>
            <p:grpSpPr bwMode="auto">
              <a:xfrm>
                <a:off x="0" y="1418"/>
                <a:ext cx="336" cy="628"/>
                <a:chOff x="0" y="1430"/>
                <a:chExt cx="240" cy="768"/>
              </a:xfrm>
            </p:grpSpPr>
            <p:sp>
              <p:nvSpPr>
                <p:cNvPr id="820254" name="Rectangle 24"/>
                <p:cNvSpPr>
                  <a:spLocks noChangeArrowheads="1"/>
                </p:cNvSpPr>
                <p:nvPr/>
              </p:nvSpPr>
              <p:spPr bwMode="auto">
                <a:xfrm>
                  <a:off x="32" y="1430"/>
                  <a:ext cx="176"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b="1">
                      <a:solidFill>
                        <a:srgbClr val="003300"/>
                      </a:solidFill>
                      <a:latin typeface="Arial Narrow" charset="0"/>
                      <a:ea typeface="Times New Roman" charset="0"/>
                      <a:cs typeface="Times New Roman" charset="0"/>
                    </a:rPr>
                    <a:t>6</a:t>
                  </a:r>
                </a:p>
              </p:txBody>
            </p:sp>
            <p:sp>
              <p:nvSpPr>
                <p:cNvPr id="820255" name="Rectangle 25"/>
                <p:cNvSpPr>
                  <a:spLocks noChangeArrowheads="1"/>
                </p:cNvSpPr>
                <p:nvPr/>
              </p:nvSpPr>
              <p:spPr bwMode="auto">
                <a:xfrm>
                  <a:off x="0" y="1430"/>
                  <a:ext cx="240"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48" name="Group 26"/>
              <p:cNvGrpSpPr>
                <a:grpSpLocks/>
              </p:cNvGrpSpPr>
              <p:nvPr/>
            </p:nvGrpSpPr>
            <p:grpSpPr bwMode="auto">
              <a:xfrm>
                <a:off x="336" y="1418"/>
                <a:ext cx="2611" cy="628"/>
                <a:chOff x="240" y="1430"/>
                <a:chExt cx="1864" cy="768"/>
              </a:xfrm>
            </p:grpSpPr>
            <p:sp>
              <p:nvSpPr>
                <p:cNvPr id="820252" name="Rectangle 27"/>
                <p:cNvSpPr>
                  <a:spLocks noChangeArrowheads="1"/>
                </p:cNvSpPr>
                <p:nvPr/>
              </p:nvSpPr>
              <p:spPr bwMode="auto">
                <a:xfrm>
                  <a:off x="272" y="1430"/>
                  <a:ext cx="1800"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ja-JP" b="1" dirty="0">
                      <a:solidFill>
                        <a:srgbClr val="003300"/>
                      </a:solidFill>
                      <a:latin typeface="Arial Narrow" charset="0"/>
                      <a:ea typeface="Times New Roman" charset="0"/>
                      <a:cs typeface="Times New Roman" charset="0"/>
                    </a:rPr>
                    <a:t>"You shall not murder" (Exod. 20:13).</a:t>
                  </a:r>
                  <a:endParaRPr lang="en-US" b="1" dirty="0">
                    <a:solidFill>
                      <a:srgbClr val="003300"/>
                    </a:solidFill>
                    <a:latin typeface="Arial Narrow" charset="0"/>
                    <a:ea typeface="Times New Roman" charset="0"/>
                    <a:cs typeface="Times New Roman" charset="0"/>
                  </a:endParaRPr>
                </a:p>
              </p:txBody>
            </p:sp>
            <p:sp>
              <p:nvSpPr>
                <p:cNvPr id="820253" name="Rectangle 28"/>
                <p:cNvSpPr>
                  <a:spLocks noChangeArrowheads="1"/>
                </p:cNvSpPr>
                <p:nvPr/>
              </p:nvSpPr>
              <p:spPr bwMode="auto">
                <a:xfrm>
                  <a:off x="240" y="1430"/>
                  <a:ext cx="1864"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49" name="Group 29"/>
              <p:cNvGrpSpPr>
                <a:grpSpLocks/>
              </p:cNvGrpSpPr>
              <p:nvPr/>
            </p:nvGrpSpPr>
            <p:grpSpPr bwMode="auto">
              <a:xfrm>
                <a:off x="2947" y="1418"/>
                <a:ext cx="2813" cy="628"/>
                <a:chOff x="2104" y="1430"/>
                <a:chExt cx="2008" cy="768"/>
              </a:xfrm>
            </p:grpSpPr>
            <p:sp>
              <p:nvSpPr>
                <p:cNvPr id="820250" name="Rectangle 30"/>
                <p:cNvSpPr>
                  <a:spLocks noChangeArrowheads="1"/>
                </p:cNvSpPr>
                <p:nvPr/>
              </p:nvSpPr>
              <p:spPr bwMode="auto">
                <a:xfrm>
                  <a:off x="2136" y="1430"/>
                  <a:ext cx="1944"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b="1" dirty="0">
                      <a:solidFill>
                        <a:srgbClr val="003300"/>
                      </a:solidFill>
                      <a:latin typeface="Arial Narrow" charset="0"/>
                      <a:ea typeface="Times New Roman" charset="0"/>
                      <a:cs typeface="Times New Roman" charset="0"/>
                    </a:rPr>
                    <a:t> </a:t>
                  </a:r>
                  <a:r>
                    <a:rPr lang="en-US" altLang="ja-JP" b="1" dirty="0">
                      <a:solidFill>
                        <a:srgbClr val="003300"/>
                      </a:solidFill>
                      <a:latin typeface="Arial Narrow" charset="0"/>
                      <a:ea typeface="Times New Roman" charset="0"/>
                      <a:cs typeface="Times New Roman" charset="0"/>
                    </a:rPr>
                    <a:t>"Anyone who hates his brother is a murderer, and you know that no murderer has eternal life in him" (1 John 3:15; cf. Matt. 19:18; Mark 10:19; Luke 18:20; Rom. 13:9; James 2:11; 6x).</a:t>
                  </a:r>
                  <a:endParaRPr lang="en-US" b="1" dirty="0">
                    <a:solidFill>
                      <a:srgbClr val="003300"/>
                    </a:solidFill>
                    <a:latin typeface="Arial Narrow" charset="0"/>
                    <a:ea typeface="Times New Roman" charset="0"/>
                    <a:cs typeface="Times New Roman" charset="0"/>
                  </a:endParaRPr>
                </a:p>
              </p:txBody>
            </p:sp>
            <p:sp>
              <p:nvSpPr>
                <p:cNvPr id="820251" name="Rectangle 31"/>
                <p:cNvSpPr>
                  <a:spLocks noChangeArrowheads="1"/>
                </p:cNvSpPr>
                <p:nvPr/>
              </p:nvSpPr>
              <p:spPr bwMode="auto">
                <a:xfrm>
                  <a:off x="2104" y="1430"/>
                  <a:ext cx="2008"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grpSp>
          <p:nvGrpSpPr>
            <p:cNvPr id="820234" name="Group 32"/>
            <p:cNvGrpSpPr>
              <a:grpSpLocks/>
            </p:cNvGrpSpPr>
            <p:nvPr/>
          </p:nvGrpSpPr>
          <p:grpSpPr bwMode="auto">
            <a:xfrm>
              <a:off x="0" y="633"/>
              <a:ext cx="5760" cy="1242"/>
              <a:chOff x="0" y="3030"/>
              <a:chExt cx="5760" cy="1242"/>
            </a:xfrm>
          </p:grpSpPr>
          <p:grpSp>
            <p:nvGrpSpPr>
              <p:cNvPr id="820235" name="Group 33"/>
              <p:cNvGrpSpPr>
                <a:grpSpLocks/>
              </p:cNvGrpSpPr>
              <p:nvPr/>
            </p:nvGrpSpPr>
            <p:grpSpPr bwMode="auto">
              <a:xfrm>
                <a:off x="0" y="3030"/>
                <a:ext cx="336" cy="1242"/>
                <a:chOff x="0" y="2966"/>
                <a:chExt cx="240" cy="1344"/>
              </a:xfrm>
            </p:grpSpPr>
            <p:sp>
              <p:nvSpPr>
                <p:cNvPr id="820242" name="Rectangle 34"/>
                <p:cNvSpPr>
                  <a:spLocks noChangeArrowheads="1"/>
                </p:cNvSpPr>
                <p:nvPr/>
              </p:nvSpPr>
              <p:spPr bwMode="auto">
                <a:xfrm>
                  <a:off x="32" y="2966"/>
                  <a:ext cx="176" cy="1344"/>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b="1">
                      <a:solidFill>
                        <a:srgbClr val="003300"/>
                      </a:solidFill>
                      <a:latin typeface="Arial Narrow" charset="0"/>
                      <a:ea typeface="SimSun" pitchFamily="2" charset="-122"/>
                      <a:cs typeface="SimSun" pitchFamily="2" charset="-122"/>
                    </a:rPr>
                    <a:t>4</a:t>
                  </a:r>
                </a:p>
              </p:txBody>
            </p:sp>
            <p:sp>
              <p:nvSpPr>
                <p:cNvPr id="820243" name="Rectangle 35"/>
                <p:cNvSpPr>
                  <a:spLocks noChangeArrowheads="1"/>
                </p:cNvSpPr>
                <p:nvPr/>
              </p:nvSpPr>
              <p:spPr bwMode="auto">
                <a:xfrm>
                  <a:off x="0" y="2966"/>
                  <a:ext cx="240" cy="1344"/>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36" name="Group 36"/>
              <p:cNvGrpSpPr>
                <a:grpSpLocks/>
              </p:cNvGrpSpPr>
              <p:nvPr/>
            </p:nvGrpSpPr>
            <p:grpSpPr bwMode="auto">
              <a:xfrm>
                <a:off x="336" y="3030"/>
                <a:ext cx="2611" cy="1242"/>
                <a:chOff x="240" y="2966"/>
                <a:chExt cx="1864" cy="1344"/>
              </a:xfrm>
            </p:grpSpPr>
            <p:sp>
              <p:nvSpPr>
                <p:cNvPr id="820240" name="Rectangle 37"/>
                <p:cNvSpPr>
                  <a:spLocks noChangeArrowheads="1"/>
                </p:cNvSpPr>
                <p:nvPr/>
              </p:nvSpPr>
              <p:spPr bwMode="auto">
                <a:xfrm>
                  <a:off x="240" y="2966"/>
                  <a:ext cx="1853" cy="1344"/>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sz="2000" b="1" dirty="0">
                      <a:solidFill>
                        <a:srgbClr val="003300"/>
                      </a:solidFill>
                      <a:latin typeface="Arial Narrow" charset="0"/>
                      <a:ea typeface="SimSun" pitchFamily="2" charset="-122"/>
                      <a:cs typeface="SimSun" pitchFamily="2" charset="-122"/>
                    </a:rPr>
                    <a:t> </a:t>
                  </a:r>
                  <a:r>
                    <a:rPr lang="en-US" altLang="zh-CN" b="1" dirty="0">
                      <a:solidFill>
                        <a:srgbClr val="003300"/>
                      </a:solidFill>
                      <a:latin typeface="Arial Narrow" charset="0"/>
                      <a:ea typeface="SimSun" pitchFamily="2" charset="-122"/>
                      <a:cs typeface="SimSun" pitchFamily="2" charset="-122"/>
                    </a:rPr>
                    <a:t>"Keep the Sabbath day holy.  Six days you shall labor... but the seventh day is a Sabbath to the LORD your God. On it you shall not do any work… nor your son or daughter, nor your manservant or maidservant, nor your animals, nor the alien within your gates.  For in six days the LORD made the heavens and the earth… but he rested on the seventh day…" (Exod. 20:8-11).</a:t>
                  </a:r>
                </a:p>
              </p:txBody>
            </p:sp>
            <p:sp>
              <p:nvSpPr>
                <p:cNvPr id="820241" name="Rectangle 38"/>
                <p:cNvSpPr>
                  <a:spLocks noChangeArrowheads="1"/>
                </p:cNvSpPr>
                <p:nvPr/>
              </p:nvSpPr>
              <p:spPr bwMode="auto">
                <a:xfrm>
                  <a:off x="240" y="2966"/>
                  <a:ext cx="1864" cy="1344"/>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0237" name="Group 39"/>
              <p:cNvGrpSpPr>
                <a:grpSpLocks/>
              </p:cNvGrpSpPr>
              <p:nvPr/>
            </p:nvGrpSpPr>
            <p:grpSpPr bwMode="auto">
              <a:xfrm>
                <a:off x="2947" y="3030"/>
                <a:ext cx="2813" cy="1242"/>
                <a:chOff x="2104" y="2966"/>
                <a:chExt cx="2008" cy="1344"/>
              </a:xfrm>
            </p:grpSpPr>
            <p:sp>
              <p:nvSpPr>
                <p:cNvPr id="820238" name="Rectangle 40"/>
                <p:cNvSpPr>
                  <a:spLocks noChangeArrowheads="1"/>
                </p:cNvSpPr>
                <p:nvPr/>
              </p:nvSpPr>
              <p:spPr bwMode="auto">
                <a:xfrm>
                  <a:off x="2136" y="2966"/>
                  <a:ext cx="1944" cy="1344"/>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zh-CN" b="1" dirty="0">
                      <a:solidFill>
                        <a:srgbClr val="003300"/>
                      </a:solidFill>
                      <a:latin typeface="Arial Narrow" charset="0"/>
                      <a:ea typeface="SimSun" pitchFamily="2" charset="-122"/>
                      <a:cs typeface="SimSun" pitchFamily="2" charset="-122"/>
                    </a:rPr>
                    <a:t> No NT text requires this of Christians. </a:t>
                  </a:r>
                </a:p>
                <a:p>
                  <a:pPr algn="ctr" defTabSz="914400" eaLnBrk="0" fontAlgn="base" hangingPunct="0">
                    <a:spcBef>
                      <a:spcPct val="0"/>
                    </a:spcBef>
                    <a:spcAft>
                      <a:spcPct val="0"/>
                    </a:spcAft>
                  </a:pPr>
                  <a:r>
                    <a:rPr lang="en-US" altLang="zh-CN" b="1" dirty="0">
                      <a:solidFill>
                        <a:srgbClr val="003300"/>
                      </a:solidFill>
                      <a:latin typeface="Arial Narrow" charset="0"/>
                      <a:ea typeface="SimSun" pitchFamily="2" charset="-122"/>
                      <a:cs typeface="SimSun" pitchFamily="2" charset="-122"/>
                    </a:rPr>
                    <a:t>However, one passage clearly </a:t>
                  </a:r>
                  <a:r>
                    <a:rPr lang="en-US" altLang="zh-CN" b="1" i="1" dirty="0">
                      <a:solidFill>
                        <a:srgbClr val="003300"/>
                      </a:solidFill>
                      <a:latin typeface="Arial Narrow" charset="0"/>
                      <a:ea typeface="SimSun" pitchFamily="2" charset="-122"/>
                      <a:cs typeface="SimSun" pitchFamily="2" charset="-122"/>
                    </a:rPr>
                    <a:t>prohibits</a:t>
                  </a:r>
                  <a:r>
                    <a:rPr lang="en-US" altLang="zh-CN" b="1" dirty="0">
                      <a:solidFill>
                        <a:srgbClr val="003300"/>
                      </a:solidFill>
                      <a:latin typeface="Arial Narrow" charset="0"/>
                      <a:ea typeface="SimSun" pitchFamily="2" charset="-122"/>
                      <a:cs typeface="SimSun" pitchFamily="2" charset="-122"/>
                    </a:rPr>
                    <a:t> the practice as required for believers: "Therefore do not let anyone judge you by what you eat or drink, or with regard to a religious festival, a New Moon celebration or a Sabbath day.  These are a shadow of the things that were to come; the reality, however, is found in Christ" (Col. 2:16-17; 0x).</a:t>
                  </a:r>
                </a:p>
              </p:txBody>
            </p:sp>
            <p:sp>
              <p:nvSpPr>
                <p:cNvPr id="820239" name="Rectangle 41"/>
                <p:cNvSpPr>
                  <a:spLocks noChangeArrowheads="1"/>
                </p:cNvSpPr>
                <p:nvPr/>
              </p:nvSpPr>
              <p:spPr bwMode="auto">
                <a:xfrm>
                  <a:off x="2104" y="2966"/>
                  <a:ext cx="2008" cy="1344"/>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grpSp>
      <p:sp>
        <p:nvSpPr>
          <p:cNvPr id="1084458" name="Oval 42"/>
          <p:cNvSpPr>
            <a:spLocks noChangeArrowheads="1"/>
          </p:cNvSpPr>
          <p:nvPr/>
        </p:nvSpPr>
        <p:spPr bwMode="auto">
          <a:xfrm>
            <a:off x="4572000" y="990600"/>
            <a:ext cx="4572000" cy="762000"/>
          </a:xfrm>
          <a:prstGeom prst="ellipse">
            <a:avLst/>
          </a:prstGeom>
          <a:noFill/>
          <a:ln w="76200" cap="sq">
            <a:solidFill>
              <a:srgbClr val="FF0000"/>
            </a:solidFill>
            <a:round/>
            <a:headEnd type="none" w="sm" len="sm"/>
            <a:tailEnd type="none" w="sm" len="sm"/>
          </a:ln>
        </p:spPr>
        <p:txBody>
          <a:bodyPr wrap="none" anchor="ctr">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sp>
        <p:nvSpPr>
          <p:cNvPr id="1084459" name="Rectangle 43"/>
          <p:cNvSpPr>
            <a:spLocks noGrp="1" noChangeArrowheads="1"/>
          </p:cNvSpPr>
          <p:nvPr>
            <p:ph type="title"/>
          </p:nvPr>
        </p:nvSpPr>
        <p:spPr>
          <a:xfrm>
            <a:off x="0" y="0"/>
            <a:ext cx="8229600" cy="533400"/>
          </a:xfrm>
        </p:spPr>
        <p:txBody>
          <a:bodyPr/>
          <a:lstStyle/>
          <a:p>
            <a:pPr>
              <a:defRPr/>
            </a:pPr>
            <a:r>
              <a:rPr kumimoji="0" lang="en-US" altLang="zh-CN" sz="4000" b="1">
                <a:solidFill>
                  <a:schemeClr val="accent2"/>
                </a:solidFill>
                <a:latin typeface="Arial Black" charset="0"/>
                <a:ea typeface="SimSun" pitchFamily="2" charset="-122"/>
                <a:cs typeface="SimSun" pitchFamily="2" charset="-122"/>
              </a:rPr>
              <a:t>The Ten Commandments </a:t>
            </a:r>
            <a:endParaRPr kumimoji="0" lang="en-US" sz="4000" b="1">
              <a:solidFill>
                <a:schemeClr val="accent2"/>
              </a:solidFill>
              <a:latin typeface="Arial Black" charset="0"/>
              <a:ea typeface="SimSun" pitchFamily="2" charset="-122"/>
              <a:cs typeface="SimSun" pitchFamily="2" charset="-122"/>
            </a:endParaRPr>
          </a:p>
        </p:txBody>
      </p:sp>
      <p:sp>
        <p:nvSpPr>
          <p:cNvPr id="820229" name="Text Box 45"/>
          <p:cNvSpPr txBox="1">
            <a:spLocks noChangeArrowheads="1"/>
          </p:cNvSpPr>
          <p:nvPr/>
        </p:nvSpPr>
        <p:spPr bwMode="auto">
          <a:xfrm>
            <a:off x="9348258" y="24342"/>
            <a:ext cx="777875" cy="457200"/>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400" b="1" dirty="0">
                <a:solidFill>
                  <a:srgbClr val="003300"/>
                </a:solidFill>
                <a:latin typeface="Arial" charset="0"/>
                <a:ea typeface="ＭＳ Ｐゴシック" charset="-128"/>
                <a:cs typeface="ＭＳ Ｐゴシック" charset="-128"/>
              </a:rPr>
              <a:t>155</a:t>
            </a:r>
            <a:r>
              <a:rPr lang="en-US" sz="2400" b="1" i="1" dirty="0">
                <a:solidFill>
                  <a:srgbClr val="003300"/>
                </a:solidFill>
                <a:latin typeface="Arial" charset="0"/>
                <a:ea typeface="ＭＳ Ｐゴシック" charset="-128"/>
                <a:cs typeface="ＭＳ Ｐゴシック" charset="-128"/>
              </a:rPr>
              <a:t>l</a:t>
            </a:r>
            <a:endParaRPr lang="en-US" sz="2400" b="1" dirty="0">
              <a:solidFill>
                <a:srgbClr val="003300"/>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95904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4458"/>
                                        </p:tgtEl>
                                        <p:attrNameLst>
                                          <p:attrName>style.visibility</p:attrName>
                                        </p:attrNameLst>
                                      </p:cBhvr>
                                      <p:to>
                                        <p:strVal val="visible"/>
                                      </p:to>
                                    </p:set>
                                    <p:animEffect transition="in" filter="dissolve">
                                      <p:cBhvr>
                                        <p:cTn id="7" dur="500"/>
                                        <p:tgtEl>
                                          <p:spTgt spid="108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5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22274" name="Group 3"/>
          <p:cNvGrpSpPr>
            <a:grpSpLocks/>
          </p:cNvGrpSpPr>
          <p:nvPr/>
        </p:nvGrpSpPr>
        <p:grpSpPr bwMode="auto">
          <a:xfrm>
            <a:off x="0" y="396875"/>
            <a:ext cx="9144000" cy="6461125"/>
            <a:chOff x="0" y="250"/>
            <a:chExt cx="5760" cy="2657"/>
          </a:xfrm>
        </p:grpSpPr>
        <p:grpSp>
          <p:nvGrpSpPr>
            <p:cNvPr id="822278" name="Group 4"/>
            <p:cNvGrpSpPr>
              <a:grpSpLocks/>
            </p:cNvGrpSpPr>
            <p:nvPr/>
          </p:nvGrpSpPr>
          <p:grpSpPr bwMode="auto">
            <a:xfrm>
              <a:off x="0" y="250"/>
              <a:ext cx="336" cy="384"/>
              <a:chOff x="0" y="0"/>
              <a:chExt cx="240" cy="470"/>
            </a:xfrm>
          </p:grpSpPr>
          <p:sp>
            <p:nvSpPr>
              <p:cNvPr id="822321" name="Rectangle 5"/>
              <p:cNvSpPr>
                <a:spLocks noChangeArrowheads="1"/>
              </p:cNvSpPr>
              <p:nvPr/>
            </p:nvSpPr>
            <p:spPr bwMode="auto">
              <a:xfrm>
                <a:off x="32" y="0"/>
                <a:ext cx="176"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800" b="1">
                    <a:solidFill>
                      <a:srgbClr val="F1F7E9"/>
                    </a:solidFill>
                    <a:latin typeface="Arial Narrow" charset="0"/>
                    <a:ea typeface="Times New Roman" charset="0"/>
                    <a:cs typeface="Times New Roman" charset="0"/>
                  </a:rPr>
                  <a:t>#</a:t>
                </a:r>
              </a:p>
            </p:txBody>
          </p:sp>
          <p:sp>
            <p:nvSpPr>
              <p:cNvPr id="822322" name="Rectangle 6"/>
              <p:cNvSpPr>
                <a:spLocks noChangeArrowheads="1"/>
              </p:cNvSpPr>
              <p:nvPr/>
            </p:nvSpPr>
            <p:spPr bwMode="auto">
              <a:xfrm>
                <a:off x="0" y="0"/>
                <a:ext cx="240" cy="470"/>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79" name="Group 7"/>
            <p:cNvGrpSpPr>
              <a:grpSpLocks/>
            </p:cNvGrpSpPr>
            <p:nvPr/>
          </p:nvGrpSpPr>
          <p:grpSpPr bwMode="auto">
            <a:xfrm>
              <a:off x="336" y="250"/>
              <a:ext cx="2611" cy="384"/>
              <a:chOff x="240" y="0"/>
              <a:chExt cx="1864" cy="470"/>
            </a:xfrm>
          </p:grpSpPr>
          <p:sp>
            <p:nvSpPr>
              <p:cNvPr id="822319" name="Rectangle 8"/>
              <p:cNvSpPr>
                <a:spLocks noChangeArrowheads="1"/>
              </p:cNvSpPr>
              <p:nvPr/>
            </p:nvSpPr>
            <p:spPr bwMode="auto">
              <a:xfrm>
                <a:off x="272" y="0"/>
                <a:ext cx="1800"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800" b="1">
                    <a:solidFill>
                      <a:srgbClr val="F1F7E9"/>
                    </a:solidFill>
                    <a:latin typeface="Arial Narrow" charset="0"/>
                    <a:ea typeface="Times New Roman" charset="0"/>
                    <a:cs typeface="Times New Roman" charset="0"/>
                  </a:rPr>
                  <a:t>Old Testament Commands</a:t>
                </a:r>
              </a:p>
            </p:txBody>
          </p:sp>
          <p:sp>
            <p:nvSpPr>
              <p:cNvPr id="822320" name="Rectangle 9"/>
              <p:cNvSpPr>
                <a:spLocks noChangeArrowheads="1"/>
              </p:cNvSpPr>
              <p:nvPr/>
            </p:nvSpPr>
            <p:spPr bwMode="auto">
              <a:xfrm>
                <a:off x="240" y="0"/>
                <a:ext cx="1864" cy="470"/>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0" name="Group 10"/>
            <p:cNvGrpSpPr>
              <a:grpSpLocks/>
            </p:cNvGrpSpPr>
            <p:nvPr/>
          </p:nvGrpSpPr>
          <p:grpSpPr bwMode="auto">
            <a:xfrm>
              <a:off x="2947" y="250"/>
              <a:ext cx="2813" cy="384"/>
              <a:chOff x="2104" y="0"/>
              <a:chExt cx="2008" cy="470"/>
            </a:xfrm>
          </p:grpSpPr>
          <p:sp>
            <p:nvSpPr>
              <p:cNvPr id="822317" name="Rectangle 11"/>
              <p:cNvSpPr>
                <a:spLocks noChangeArrowheads="1"/>
              </p:cNvSpPr>
              <p:nvPr/>
            </p:nvSpPr>
            <p:spPr bwMode="auto">
              <a:xfrm>
                <a:off x="2136" y="0"/>
                <a:ext cx="1944"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800" b="1">
                    <a:solidFill>
                      <a:srgbClr val="F1F7E9"/>
                    </a:solidFill>
                    <a:latin typeface="Arial Narrow" charset="0"/>
                    <a:ea typeface="Times New Roman" charset="0"/>
                    <a:cs typeface="Times New Roman" charset="0"/>
                  </a:rPr>
                  <a:t> New Testament Repetitions</a:t>
                </a:r>
              </a:p>
            </p:txBody>
          </p:sp>
          <p:sp>
            <p:nvSpPr>
              <p:cNvPr id="822318" name="Rectangle 12"/>
              <p:cNvSpPr>
                <a:spLocks noChangeArrowheads="1"/>
              </p:cNvSpPr>
              <p:nvPr/>
            </p:nvSpPr>
            <p:spPr bwMode="auto">
              <a:xfrm>
                <a:off x="2104" y="0"/>
                <a:ext cx="2008" cy="470"/>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1" name="Group 13"/>
            <p:cNvGrpSpPr>
              <a:grpSpLocks/>
            </p:cNvGrpSpPr>
            <p:nvPr/>
          </p:nvGrpSpPr>
          <p:grpSpPr bwMode="auto">
            <a:xfrm>
              <a:off x="0" y="633"/>
              <a:ext cx="336" cy="549"/>
              <a:chOff x="0" y="2198"/>
              <a:chExt cx="240" cy="672"/>
            </a:xfrm>
          </p:grpSpPr>
          <p:sp>
            <p:nvSpPr>
              <p:cNvPr id="822315" name="Rectangle 14"/>
              <p:cNvSpPr>
                <a:spLocks noChangeArrowheads="1"/>
              </p:cNvSpPr>
              <p:nvPr/>
            </p:nvSpPr>
            <p:spPr bwMode="auto">
              <a:xfrm>
                <a:off x="32" y="2198"/>
                <a:ext cx="176" cy="672"/>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a:solidFill>
                      <a:srgbClr val="003300"/>
                    </a:solidFill>
                    <a:latin typeface="Arial Narrow" charset="0"/>
                    <a:ea typeface="Times New Roman" charset="0"/>
                    <a:cs typeface="Times New Roman" charset="0"/>
                  </a:rPr>
                  <a:t>7</a:t>
                </a:r>
              </a:p>
            </p:txBody>
          </p:sp>
          <p:sp>
            <p:nvSpPr>
              <p:cNvPr id="822316" name="Rectangle 15"/>
              <p:cNvSpPr>
                <a:spLocks noChangeArrowheads="1"/>
              </p:cNvSpPr>
              <p:nvPr/>
            </p:nvSpPr>
            <p:spPr bwMode="auto">
              <a:xfrm>
                <a:off x="0" y="2198"/>
                <a:ext cx="240" cy="672"/>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2" name="Group 16"/>
            <p:cNvGrpSpPr>
              <a:grpSpLocks/>
            </p:cNvGrpSpPr>
            <p:nvPr/>
          </p:nvGrpSpPr>
          <p:grpSpPr bwMode="auto">
            <a:xfrm>
              <a:off x="336" y="633"/>
              <a:ext cx="2611" cy="549"/>
              <a:chOff x="240" y="2198"/>
              <a:chExt cx="1864" cy="672"/>
            </a:xfrm>
          </p:grpSpPr>
          <p:sp>
            <p:nvSpPr>
              <p:cNvPr id="822313" name="Rectangle 17"/>
              <p:cNvSpPr>
                <a:spLocks noChangeArrowheads="1"/>
              </p:cNvSpPr>
              <p:nvPr/>
            </p:nvSpPr>
            <p:spPr bwMode="auto">
              <a:xfrm>
                <a:off x="272" y="2198"/>
                <a:ext cx="1800" cy="672"/>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 </a:t>
                </a:r>
                <a:r>
                  <a:rPr lang="en-US" altLang="ja-JP" sz="2000" b="1" dirty="0">
                    <a:solidFill>
                      <a:srgbClr val="003300"/>
                    </a:solidFill>
                    <a:latin typeface="Arial Narrow" charset="0"/>
                    <a:ea typeface="Times New Roman" charset="0"/>
                    <a:cs typeface="Times New Roman" charset="0"/>
                  </a:rPr>
                  <a:t>"You shall not commit adultery" (Exod. 20:14).</a:t>
                </a:r>
                <a:endParaRPr lang="en-US" sz="2000" b="1" dirty="0">
                  <a:solidFill>
                    <a:srgbClr val="003300"/>
                  </a:solidFill>
                  <a:latin typeface="Arial Narrow" charset="0"/>
                  <a:ea typeface="Times New Roman" charset="0"/>
                  <a:cs typeface="Times New Roman" charset="0"/>
                </a:endParaRPr>
              </a:p>
            </p:txBody>
          </p:sp>
          <p:sp>
            <p:nvSpPr>
              <p:cNvPr id="822314" name="Rectangle 18"/>
              <p:cNvSpPr>
                <a:spLocks noChangeArrowheads="1"/>
              </p:cNvSpPr>
              <p:nvPr/>
            </p:nvSpPr>
            <p:spPr bwMode="auto">
              <a:xfrm>
                <a:off x="240" y="2198"/>
                <a:ext cx="1864" cy="672"/>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3" name="Group 19"/>
            <p:cNvGrpSpPr>
              <a:grpSpLocks/>
            </p:cNvGrpSpPr>
            <p:nvPr/>
          </p:nvGrpSpPr>
          <p:grpSpPr bwMode="auto">
            <a:xfrm>
              <a:off x="2947" y="633"/>
              <a:ext cx="2813" cy="549"/>
              <a:chOff x="2104" y="2198"/>
              <a:chExt cx="2008" cy="672"/>
            </a:xfrm>
          </p:grpSpPr>
          <p:sp>
            <p:nvSpPr>
              <p:cNvPr id="822311" name="Rectangle 20"/>
              <p:cNvSpPr>
                <a:spLocks noChangeArrowheads="1"/>
              </p:cNvSpPr>
              <p:nvPr/>
            </p:nvSpPr>
            <p:spPr bwMode="auto">
              <a:xfrm>
                <a:off x="2136" y="2198"/>
                <a:ext cx="1944" cy="672"/>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 </a:t>
                </a:r>
                <a:r>
                  <a:rPr lang="en-US" altLang="ja-JP" sz="2000" b="1" dirty="0">
                    <a:solidFill>
                      <a:srgbClr val="003300"/>
                    </a:solidFill>
                    <a:latin typeface="Arial Narrow" charset="0"/>
                    <a:ea typeface="Times New Roman" charset="0"/>
                    <a:cs typeface="Times New Roman" charset="0"/>
                  </a:rPr>
                  <a:t>"Marriage should be honored by all, and the marriage bed kept pure, for God will judge the adulterer and all the sexually immoral" (Heb. 13:4; cf. Mark 10:19; 12x).</a:t>
                </a:r>
                <a:endParaRPr lang="en-US" sz="2000" b="1" dirty="0">
                  <a:solidFill>
                    <a:srgbClr val="003300"/>
                  </a:solidFill>
                  <a:latin typeface="Arial Narrow" charset="0"/>
                  <a:ea typeface="Times New Roman" charset="0"/>
                  <a:cs typeface="Times New Roman" charset="0"/>
                </a:endParaRPr>
              </a:p>
            </p:txBody>
          </p:sp>
          <p:sp>
            <p:nvSpPr>
              <p:cNvPr id="822312" name="Rectangle 21"/>
              <p:cNvSpPr>
                <a:spLocks noChangeArrowheads="1"/>
              </p:cNvSpPr>
              <p:nvPr/>
            </p:nvSpPr>
            <p:spPr bwMode="auto">
              <a:xfrm>
                <a:off x="2104" y="2198"/>
                <a:ext cx="2008" cy="672"/>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4" name="Group 22"/>
            <p:cNvGrpSpPr>
              <a:grpSpLocks/>
            </p:cNvGrpSpPr>
            <p:nvPr/>
          </p:nvGrpSpPr>
          <p:grpSpPr bwMode="auto">
            <a:xfrm>
              <a:off x="0" y="1182"/>
              <a:ext cx="336" cy="627"/>
              <a:chOff x="0" y="2870"/>
              <a:chExt cx="240" cy="768"/>
            </a:xfrm>
          </p:grpSpPr>
          <p:sp>
            <p:nvSpPr>
              <p:cNvPr id="822309" name="Rectangle 23"/>
              <p:cNvSpPr>
                <a:spLocks noChangeArrowheads="1"/>
              </p:cNvSpPr>
              <p:nvPr/>
            </p:nvSpPr>
            <p:spPr bwMode="auto">
              <a:xfrm>
                <a:off x="32" y="2870"/>
                <a:ext cx="176"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a:solidFill>
                      <a:srgbClr val="003300"/>
                    </a:solidFill>
                    <a:latin typeface="Arial Narrow" charset="0"/>
                    <a:ea typeface="Times New Roman" charset="0"/>
                    <a:cs typeface="Times New Roman" charset="0"/>
                  </a:rPr>
                  <a:t>8</a:t>
                </a:r>
              </a:p>
            </p:txBody>
          </p:sp>
          <p:sp>
            <p:nvSpPr>
              <p:cNvPr id="822310" name="Rectangle 24"/>
              <p:cNvSpPr>
                <a:spLocks noChangeArrowheads="1"/>
              </p:cNvSpPr>
              <p:nvPr/>
            </p:nvSpPr>
            <p:spPr bwMode="auto">
              <a:xfrm>
                <a:off x="0" y="2870"/>
                <a:ext cx="240"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5" name="Group 25"/>
            <p:cNvGrpSpPr>
              <a:grpSpLocks/>
            </p:cNvGrpSpPr>
            <p:nvPr/>
          </p:nvGrpSpPr>
          <p:grpSpPr bwMode="auto">
            <a:xfrm>
              <a:off x="336" y="1182"/>
              <a:ext cx="2611" cy="627"/>
              <a:chOff x="240" y="2870"/>
              <a:chExt cx="1864" cy="768"/>
            </a:xfrm>
          </p:grpSpPr>
          <p:sp>
            <p:nvSpPr>
              <p:cNvPr id="822307" name="Rectangle 26"/>
              <p:cNvSpPr>
                <a:spLocks noChangeArrowheads="1"/>
              </p:cNvSpPr>
              <p:nvPr/>
            </p:nvSpPr>
            <p:spPr bwMode="auto">
              <a:xfrm>
                <a:off x="272" y="2870"/>
                <a:ext cx="1800"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altLang="ja-JP" sz="2000" b="1" dirty="0">
                    <a:solidFill>
                      <a:srgbClr val="003300"/>
                    </a:solidFill>
                    <a:latin typeface="Arial Narrow" charset="0"/>
                    <a:ea typeface="Times New Roman" charset="0"/>
                    <a:cs typeface="Times New Roman" charset="0"/>
                  </a:rPr>
                  <a:t>"You shall not steal" (Exod. 20:15).</a:t>
                </a:r>
                <a:endParaRPr lang="en-US" sz="2000" b="1" dirty="0">
                  <a:solidFill>
                    <a:srgbClr val="003300"/>
                  </a:solidFill>
                  <a:latin typeface="Arial Narrow" charset="0"/>
                  <a:ea typeface="Times New Roman" charset="0"/>
                  <a:cs typeface="Times New Roman" charset="0"/>
                </a:endParaRPr>
              </a:p>
            </p:txBody>
          </p:sp>
          <p:sp>
            <p:nvSpPr>
              <p:cNvPr id="822308" name="Rectangle 27"/>
              <p:cNvSpPr>
                <a:spLocks noChangeArrowheads="1"/>
              </p:cNvSpPr>
              <p:nvPr/>
            </p:nvSpPr>
            <p:spPr bwMode="auto">
              <a:xfrm>
                <a:off x="240" y="2870"/>
                <a:ext cx="1864"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6" name="Group 28"/>
            <p:cNvGrpSpPr>
              <a:grpSpLocks/>
            </p:cNvGrpSpPr>
            <p:nvPr/>
          </p:nvGrpSpPr>
          <p:grpSpPr bwMode="auto">
            <a:xfrm>
              <a:off x="2947" y="1182"/>
              <a:ext cx="2813" cy="627"/>
              <a:chOff x="2104" y="2870"/>
              <a:chExt cx="2008" cy="768"/>
            </a:xfrm>
          </p:grpSpPr>
          <p:sp>
            <p:nvSpPr>
              <p:cNvPr id="822305" name="Rectangle 29"/>
              <p:cNvSpPr>
                <a:spLocks noChangeArrowheads="1"/>
              </p:cNvSpPr>
              <p:nvPr/>
            </p:nvSpPr>
            <p:spPr bwMode="auto">
              <a:xfrm>
                <a:off x="2136" y="2870"/>
                <a:ext cx="1944"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 </a:t>
                </a:r>
                <a:r>
                  <a:rPr lang="en-US" altLang="ja-JP" sz="2000" b="1" dirty="0">
                    <a:solidFill>
                      <a:srgbClr val="003300"/>
                    </a:solidFill>
                    <a:latin typeface="Arial Narrow" charset="0"/>
                    <a:ea typeface="Times New Roman" charset="0"/>
                    <a:cs typeface="Times New Roman" charset="0"/>
                  </a:rPr>
                  <a:t>"He who has been stealing must steal no longer, but must work, doing something useful with his own hands…" (Eph. 4:28; cf. Matt. 27:64; Mark 10:19; Luke 18:20; Rom. 13:9; Titus 2:10; 6x).</a:t>
                </a:r>
                <a:endParaRPr lang="en-US" sz="2000" b="1" dirty="0">
                  <a:solidFill>
                    <a:srgbClr val="003300"/>
                  </a:solidFill>
                  <a:latin typeface="Arial Narrow" charset="0"/>
                  <a:ea typeface="Times New Roman" charset="0"/>
                  <a:cs typeface="Times New Roman" charset="0"/>
                </a:endParaRPr>
              </a:p>
            </p:txBody>
          </p:sp>
          <p:sp>
            <p:nvSpPr>
              <p:cNvPr id="822306" name="Rectangle 30"/>
              <p:cNvSpPr>
                <a:spLocks noChangeArrowheads="1"/>
              </p:cNvSpPr>
              <p:nvPr/>
            </p:nvSpPr>
            <p:spPr bwMode="auto">
              <a:xfrm>
                <a:off x="2104" y="2870"/>
                <a:ext cx="2008"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7" name="Group 31"/>
            <p:cNvGrpSpPr>
              <a:grpSpLocks/>
            </p:cNvGrpSpPr>
            <p:nvPr/>
          </p:nvGrpSpPr>
          <p:grpSpPr bwMode="auto">
            <a:xfrm>
              <a:off x="0" y="1809"/>
              <a:ext cx="336" cy="471"/>
              <a:chOff x="0" y="3638"/>
              <a:chExt cx="240" cy="576"/>
            </a:xfrm>
          </p:grpSpPr>
          <p:sp>
            <p:nvSpPr>
              <p:cNvPr id="822303" name="Rectangle 32"/>
              <p:cNvSpPr>
                <a:spLocks noChangeArrowheads="1"/>
              </p:cNvSpPr>
              <p:nvPr/>
            </p:nvSpPr>
            <p:spPr bwMode="auto">
              <a:xfrm>
                <a:off x="32" y="3638"/>
                <a:ext cx="176" cy="576"/>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a:solidFill>
                      <a:srgbClr val="003300"/>
                    </a:solidFill>
                    <a:latin typeface="Arial Narrow" charset="0"/>
                    <a:ea typeface="Times New Roman" charset="0"/>
                    <a:cs typeface="Times New Roman" charset="0"/>
                  </a:rPr>
                  <a:t>9</a:t>
                </a:r>
              </a:p>
            </p:txBody>
          </p:sp>
          <p:sp>
            <p:nvSpPr>
              <p:cNvPr id="822304" name="Rectangle 33"/>
              <p:cNvSpPr>
                <a:spLocks noChangeArrowheads="1"/>
              </p:cNvSpPr>
              <p:nvPr/>
            </p:nvSpPr>
            <p:spPr bwMode="auto">
              <a:xfrm>
                <a:off x="0" y="3638"/>
                <a:ext cx="240" cy="576"/>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8" name="Group 34"/>
            <p:cNvGrpSpPr>
              <a:grpSpLocks/>
            </p:cNvGrpSpPr>
            <p:nvPr/>
          </p:nvGrpSpPr>
          <p:grpSpPr bwMode="auto">
            <a:xfrm>
              <a:off x="336" y="1809"/>
              <a:ext cx="2611" cy="471"/>
              <a:chOff x="240" y="3638"/>
              <a:chExt cx="1864" cy="576"/>
            </a:xfrm>
          </p:grpSpPr>
          <p:sp>
            <p:nvSpPr>
              <p:cNvPr id="822301" name="Rectangle 35"/>
              <p:cNvSpPr>
                <a:spLocks noChangeArrowheads="1"/>
              </p:cNvSpPr>
              <p:nvPr/>
            </p:nvSpPr>
            <p:spPr bwMode="auto">
              <a:xfrm>
                <a:off x="272" y="3638"/>
                <a:ext cx="1800" cy="576"/>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 </a:t>
                </a:r>
                <a:r>
                  <a:rPr lang="en-US" altLang="ja-JP" sz="2000" b="1" dirty="0">
                    <a:solidFill>
                      <a:srgbClr val="003300"/>
                    </a:solidFill>
                    <a:latin typeface="Arial Narrow" charset="0"/>
                    <a:ea typeface="Times New Roman" charset="0"/>
                    <a:cs typeface="Times New Roman" charset="0"/>
                  </a:rPr>
                  <a:t>"You shall not give false testimony against your neighbor" (Exod. 20:16).</a:t>
                </a:r>
                <a:endParaRPr lang="en-US" sz="2000" b="1" dirty="0">
                  <a:solidFill>
                    <a:srgbClr val="003300"/>
                  </a:solidFill>
                  <a:latin typeface="Arial Narrow" charset="0"/>
                  <a:ea typeface="Times New Roman" charset="0"/>
                  <a:cs typeface="Times New Roman" charset="0"/>
                </a:endParaRPr>
              </a:p>
            </p:txBody>
          </p:sp>
          <p:sp>
            <p:nvSpPr>
              <p:cNvPr id="822302" name="Rectangle 36"/>
              <p:cNvSpPr>
                <a:spLocks noChangeArrowheads="1"/>
              </p:cNvSpPr>
              <p:nvPr/>
            </p:nvSpPr>
            <p:spPr bwMode="auto">
              <a:xfrm>
                <a:off x="240" y="3638"/>
                <a:ext cx="1864" cy="576"/>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89" name="Group 37"/>
            <p:cNvGrpSpPr>
              <a:grpSpLocks/>
            </p:cNvGrpSpPr>
            <p:nvPr/>
          </p:nvGrpSpPr>
          <p:grpSpPr bwMode="auto">
            <a:xfrm>
              <a:off x="2947" y="1809"/>
              <a:ext cx="2813" cy="471"/>
              <a:chOff x="2104" y="3638"/>
              <a:chExt cx="2008" cy="576"/>
            </a:xfrm>
          </p:grpSpPr>
          <p:sp>
            <p:nvSpPr>
              <p:cNvPr id="822299" name="Rectangle 38"/>
              <p:cNvSpPr>
                <a:spLocks noChangeArrowheads="1"/>
              </p:cNvSpPr>
              <p:nvPr/>
            </p:nvSpPr>
            <p:spPr bwMode="auto">
              <a:xfrm>
                <a:off x="2136" y="3638"/>
                <a:ext cx="1944" cy="576"/>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 </a:t>
                </a:r>
                <a:r>
                  <a:rPr lang="en-US" altLang="ja-JP" sz="2000" b="1" dirty="0">
                    <a:solidFill>
                      <a:srgbClr val="003300"/>
                    </a:solidFill>
                    <a:latin typeface="Arial Narrow" charset="0"/>
                    <a:ea typeface="Times New Roman" charset="0"/>
                    <a:cs typeface="Times New Roman" charset="0"/>
                  </a:rPr>
                  <a:t>"Do not lie to each other, since you have taken off your old self with its practices" (Col. 3:9; cf. Eph. 4:25; 4x).</a:t>
                </a:r>
                <a:endParaRPr lang="en-US" sz="2000" b="1" dirty="0">
                  <a:solidFill>
                    <a:srgbClr val="003300"/>
                  </a:solidFill>
                  <a:latin typeface="Arial Narrow" charset="0"/>
                  <a:ea typeface="Times New Roman" charset="0"/>
                  <a:cs typeface="Times New Roman" charset="0"/>
                </a:endParaRPr>
              </a:p>
            </p:txBody>
          </p:sp>
          <p:sp>
            <p:nvSpPr>
              <p:cNvPr id="822300" name="Rectangle 39"/>
              <p:cNvSpPr>
                <a:spLocks noChangeArrowheads="1"/>
              </p:cNvSpPr>
              <p:nvPr/>
            </p:nvSpPr>
            <p:spPr bwMode="auto">
              <a:xfrm>
                <a:off x="2104" y="3638"/>
                <a:ext cx="2008" cy="576"/>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90" name="Group 40"/>
            <p:cNvGrpSpPr>
              <a:grpSpLocks/>
            </p:cNvGrpSpPr>
            <p:nvPr/>
          </p:nvGrpSpPr>
          <p:grpSpPr bwMode="auto">
            <a:xfrm>
              <a:off x="0" y="2280"/>
              <a:ext cx="336" cy="627"/>
              <a:chOff x="0" y="4214"/>
              <a:chExt cx="240" cy="768"/>
            </a:xfrm>
          </p:grpSpPr>
          <p:sp>
            <p:nvSpPr>
              <p:cNvPr id="822297" name="Rectangle 41"/>
              <p:cNvSpPr>
                <a:spLocks noChangeArrowheads="1"/>
              </p:cNvSpPr>
              <p:nvPr/>
            </p:nvSpPr>
            <p:spPr bwMode="auto">
              <a:xfrm>
                <a:off x="32" y="4214"/>
                <a:ext cx="176"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a:solidFill>
                      <a:srgbClr val="003300"/>
                    </a:solidFill>
                    <a:latin typeface="Arial Narrow" charset="0"/>
                    <a:ea typeface="Times New Roman" charset="0"/>
                    <a:cs typeface="Times New Roman" charset="0"/>
                  </a:rPr>
                  <a:t>10</a:t>
                </a:r>
              </a:p>
            </p:txBody>
          </p:sp>
          <p:sp>
            <p:nvSpPr>
              <p:cNvPr id="822298" name="Rectangle 42"/>
              <p:cNvSpPr>
                <a:spLocks noChangeArrowheads="1"/>
              </p:cNvSpPr>
              <p:nvPr/>
            </p:nvSpPr>
            <p:spPr bwMode="auto">
              <a:xfrm>
                <a:off x="0" y="4214"/>
                <a:ext cx="240"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91" name="Group 43"/>
            <p:cNvGrpSpPr>
              <a:grpSpLocks/>
            </p:cNvGrpSpPr>
            <p:nvPr/>
          </p:nvGrpSpPr>
          <p:grpSpPr bwMode="auto">
            <a:xfrm>
              <a:off x="336" y="2280"/>
              <a:ext cx="2611" cy="627"/>
              <a:chOff x="240" y="4214"/>
              <a:chExt cx="1864" cy="768"/>
            </a:xfrm>
          </p:grpSpPr>
          <p:sp>
            <p:nvSpPr>
              <p:cNvPr id="822295" name="Rectangle 44"/>
              <p:cNvSpPr>
                <a:spLocks noChangeArrowheads="1"/>
              </p:cNvSpPr>
              <p:nvPr/>
            </p:nvSpPr>
            <p:spPr bwMode="auto">
              <a:xfrm>
                <a:off x="272" y="4214"/>
                <a:ext cx="1800"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 </a:t>
                </a:r>
                <a:r>
                  <a:rPr lang="en-US" altLang="ja-JP" sz="2000" b="1" dirty="0">
                    <a:solidFill>
                      <a:srgbClr val="003300"/>
                    </a:solidFill>
                    <a:latin typeface="Arial Narrow" charset="0"/>
                    <a:ea typeface="Times New Roman" charset="0"/>
                    <a:cs typeface="Times New Roman" charset="0"/>
                  </a:rPr>
                  <a:t>"You shall not covet your neighbor</a:t>
                </a:r>
                <a:r>
                  <a:rPr lang="fr-FR" altLang="ja-JP" sz="2000" b="1" dirty="0">
                    <a:solidFill>
                      <a:srgbClr val="003300"/>
                    </a:solidFill>
                    <a:latin typeface="Arial Narrow" charset="0"/>
                    <a:ea typeface="Times New Roman" charset="0"/>
                    <a:cs typeface="Times New Roman" charset="0"/>
                  </a:rPr>
                  <a:t>'</a:t>
                </a:r>
                <a:r>
                  <a:rPr lang="en-US" altLang="ja-JP" sz="2000" b="1" dirty="0">
                    <a:solidFill>
                      <a:srgbClr val="003300"/>
                    </a:solidFill>
                    <a:latin typeface="Arial Narrow" charset="0"/>
                    <a:ea typeface="Times New Roman" charset="0"/>
                    <a:cs typeface="Times New Roman" charset="0"/>
                  </a:rPr>
                  <a:t>s house… wife, or his manservant or maidservant, his ox or donkey, or anything that belongs to your neighbor" (Exod. 20:17).</a:t>
                </a:r>
                <a:endParaRPr lang="en-US" sz="2000" b="1" dirty="0">
                  <a:solidFill>
                    <a:srgbClr val="003300"/>
                  </a:solidFill>
                  <a:latin typeface="Arial Narrow" charset="0"/>
                  <a:ea typeface="Times New Roman" charset="0"/>
                  <a:cs typeface="Times New Roman" charset="0"/>
                </a:endParaRPr>
              </a:p>
            </p:txBody>
          </p:sp>
          <p:sp>
            <p:nvSpPr>
              <p:cNvPr id="822296" name="Rectangle 45"/>
              <p:cNvSpPr>
                <a:spLocks noChangeArrowheads="1"/>
              </p:cNvSpPr>
              <p:nvPr/>
            </p:nvSpPr>
            <p:spPr bwMode="auto">
              <a:xfrm>
                <a:off x="240" y="4214"/>
                <a:ext cx="1864"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nvGrpSpPr>
            <p:cNvPr id="822292" name="Group 46"/>
            <p:cNvGrpSpPr>
              <a:grpSpLocks/>
            </p:cNvGrpSpPr>
            <p:nvPr/>
          </p:nvGrpSpPr>
          <p:grpSpPr bwMode="auto">
            <a:xfrm>
              <a:off x="2947" y="2280"/>
              <a:ext cx="2813" cy="627"/>
              <a:chOff x="2104" y="4214"/>
              <a:chExt cx="2008" cy="768"/>
            </a:xfrm>
          </p:grpSpPr>
          <p:sp>
            <p:nvSpPr>
              <p:cNvPr id="822293" name="Rectangle 47"/>
              <p:cNvSpPr>
                <a:spLocks noChangeArrowheads="1"/>
              </p:cNvSpPr>
              <p:nvPr/>
            </p:nvSpPr>
            <p:spPr bwMode="auto">
              <a:xfrm>
                <a:off x="2136" y="4214"/>
                <a:ext cx="1944"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algn="ctr" defTabSz="914400" fontAlgn="base">
                  <a:spcBef>
                    <a:spcPct val="0"/>
                  </a:spcBef>
                  <a:spcAft>
                    <a:spcPct val="0"/>
                  </a:spcAft>
                </a:pPr>
                <a:r>
                  <a:rPr lang="en-US" sz="2000" b="1" dirty="0">
                    <a:solidFill>
                      <a:srgbClr val="003300"/>
                    </a:solidFill>
                    <a:latin typeface="Arial Narrow" charset="0"/>
                    <a:ea typeface="Times New Roman" charset="0"/>
                    <a:cs typeface="Times New Roman" charset="0"/>
                  </a:rPr>
                  <a:t> </a:t>
                </a:r>
                <a:r>
                  <a:rPr lang="en-US" altLang="ja-JP" sz="2000" b="1" dirty="0">
                    <a:solidFill>
                      <a:srgbClr val="003300"/>
                    </a:solidFill>
                    <a:latin typeface="Arial Narrow" charset="0"/>
                    <a:ea typeface="Times New Roman" charset="0"/>
                    <a:cs typeface="Times New Roman" charset="0"/>
                  </a:rPr>
                  <a:t>"</a:t>
                </a:r>
                <a:r>
                  <a:rPr lang="fr-FR" altLang="ja-JP" sz="2000" b="1" dirty="0">
                    <a:solidFill>
                      <a:srgbClr val="003300"/>
                    </a:solidFill>
                    <a:latin typeface="Arial Narrow" charset="0"/>
                    <a:ea typeface="Times New Roman" charset="0"/>
                    <a:cs typeface="Times New Roman" charset="0"/>
                  </a:rPr>
                  <a:t>'</a:t>
                </a:r>
                <a:r>
                  <a:rPr lang="en-US" altLang="ja-JP" sz="2000" b="1" dirty="0">
                    <a:solidFill>
                      <a:srgbClr val="003300"/>
                    </a:solidFill>
                    <a:latin typeface="Arial Narrow" charset="0"/>
                    <a:ea typeface="Times New Roman" charset="0"/>
                    <a:cs typeface="Times New Roman" charset="0"/>
                  </a:rPr>
                  <a:t>Watch out! Be on your guard against all kinds of greed; a man</a:t>
                </a:r>
                <a:r>
                  <a:rPr lang="fr-FR" altLang="ja-JP" sz="2000" b="1" dirty="0">
                    <a:solidFill>
                      <a:srgbClr val="003300"/>
                    </a:solidFill>
                    <a:latin typeface="Arial Narrow" charset="0"/>
                    <a:ea typeface="Times New Roman" charset="0"/>
                    <a:cs typeface="Times New Roman" charset="0"/>
                  </a:rPr>
                  <a:t>'</a:t>
                </a:r>
                <a:r>
                  <a:rPr lang="en-US" altLang="ja-JP" sz="2000" b="1" dirty="0">
                    <a:solidFill>
                      <a:srgbClr val="003300"/>
                    </a:solidFill>
                    <a:latin typeface="Arial Narrow" charset="0"/>
                    <a:ea typeface="Times New Roman" charset="0"/>
                    <a:cs typeface="Times New Roman" charset="0"/>
                  </a:rPr>
                  <a:t>s life does not consist in the abundance of his possessions</a:t>
                </a:r>
                <a:r>
                  <a:rPr lang="fr-FR" altLang="ja-JP" sz="2000" b="1" dirty="0">
                    <a:solidFill>
                      <a:srgbClr val="003300"/>
                    </a:solidFill>
                    <a:latin typeface="Arial Narrow" charset="0"/>
                    <a:ea typeface="Times New Roman" charset="0"/>
                    <a:cs typeface="Times New Roman" charset="0"/>
                  </a:rPr>
                  <a:t>'"</a:t>
                </a:r>
                <a:r>
                  <a:rPr lang="en-US" altLang="ja-JP" sz="2000" b="1" dirty="0">
                    <a:solidFill>
                      <a:srgbClr val="003300"/>
                    </a:solidFill>
                    <a:latin typeface="Arial Narrow" charset="0"/>
                    <a:ea typeface="Times New Roman" charset="0"/>
                    <a:cs typeface="Times New Roman" charset="0"/>
                  </a:rPr>
                  <a:t> (Luke 12:15; Rom. 7:7; 13:9; Eph. 5:3; James 4:2; 2 Pet. 2:3, 14; 9x).</a:t>
                </a:r>
                <a:endParaRPr lang="en-US" sz="2000" b="1" dirty="0">
                  <a:solidFill>
                    <a:srgbClr val="003300"/>
                  </a:solidFill>
                  <a:latin typeface="Arial Narrow" charset="0"/>
                  <a:ea typeface="Times New Roman" charset="0"/>
                  <a:cs typeface="Times New Roman" charset="0"/>
                </a:endParaRPr>
              </a:p>
            </p:txBody>
          </p:sp>
          <p:sp>
            <p:nvSpPr>
              <p:cNvPr id="822294" name="Rectangle 48"/>
              <p:cNvSpPr>
                <a:spLocks noChangeArrowheads="1"/>
              </p:cNvSpPr>
              <p:nvPr/>
            </p:nvSpPr>
            <p:spPr bwMode="auto">
              <a:xfrm>
                <a:off x="2104" y="4214"/>
                <a:ext cx="2008"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defTabSz="914400" fontAlgn="base">
                  <a:spcBef>
                    <a:spcPct val="0"/>
                  </a:spcBef>
                  <a:spcAft>
                    <a:spcPct val="0"/>
                  </a:spcAft>
                </a:pPr>
                <a:endParaRPr lang="en-US" sz="2400">
                  <a:solidFill>
                    <a:srgbClr val="003300"/>
                  </a:solidFill>
                  <a:latin typeface="Times New Roman" charset="0"/>
                  <a:ea typeface="ＭＳ Ｐゴシック" charset="-128"/>
                  <a:cs typeface="ＭＳ Ｐゴシック" charset="-128"/>
                </a:endParaRPr>
              </a:p>
            </p:txBody>
          </p:sp>
        </p:grpSp>
      </p:grpSp>
      <p:sp>
        <p:nvSpPr>
          <p:cNvPr id="1086513" name="Rectangle 49"/>
          <p:cNvSpPr>
            <a:spLocks noGrp="1" noChangeArrowheads="1"/>
          </p:cNvSpPr>
          <p:nvPr>
            <p:ph type="title"/>
          </p:nvPr>
        </p:nvSpPr>
        <p:spPr>
          <a:xfrm>
            <a:off x="0" y="0"/>
            <a:ext cx="8229600" cy="457200"/>
          </a:xfrm>
        </p:spPr>
        <p:txBody>
          <a:bodyPr/>
          <a:lstStyle/>
          <a:p>
            <a:pPr>
              <a:defRPr/>
            </a:pPr>
            <a:r>
              <a:rPr kumimoji="0" lang="en-US" altLang="zh-CN" sz="4000" b="1">
                <a:solidFill>
                  <a:schemeClr val="accent2"/>
                </a:solidFill>
                <a:latin typeface="Arial Black" charset="0"/>
                <a:ea typeface="SimSun" pitchFamily="2" charset="-122"/>
                <a:cs typeface="SimSun" pitchFamily="2" charset="-122"/>
              </a:rPr>
              <a:t>The Ten Commandments </a:t>
            </a:r>
            <a:endParaRPr kumimoji="0" lang="en-US" sz="4000" b="1">
              <a:solidFill>
                <a:schemeClr val="accent2"/>
              </a:solidFill>
              <a:latin typeface="Arial Black" charset="0"/>
              <a:ea typeface="SimSun" pitchFamily="2" charset="-122"/>
              <a:cs typeface="SimSun" pitchFamily="2" charset="-122"/>
            </a:endParaRPr>
          </a:p>
        </p:txBody>
      </p:sp>
      <p:sp>
        <p:nvSpPr>
          <p:cNvPr id="822276" name="Text Box 50"/>
          <p:cNvSpPr txBox="1">
            <a:spLocks noChangeArrowheads="1"/>
          </p:cNvSpPr>
          <p:nvPr/>
        </p:nvSpPr>
        <p:spPr bwMode="auto">
          <a:xfrm>
            <a:off x="9364662" y="0"/>
            <a:ext cx="777875" cy="457200"/>
          </a:xfrm>
          <a:prstGeom prst="rect">
            <a:avLst/>
          </a:prstGeom>
          <a:no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400" b="1" dirty="0">
                <a:solidFill>
                  <a:srgbClr val="003300"/>
                </a:solidFill>
                <a:latin typeface="Arial" charset="0"/>
                <a:ea typeface="ＭＳ Ｐゴシック" charset="-128"/>
                <a:cs typeface="ＭＳ Ｐゴシック" charset="-128"/>
              </a:rPr>
              <a:t>155</a:t>
            </a:r>
            <a:r>
              <a:rPr lang="en-US" sz="2400" b="1" i="1" dirty="0">
                <a:solidFill>
                  <a:srgbClr val="003300"/>
                </a:solidFill>
                <a:latin typeface="Arial" charset="0"/>
                <a:ea typeface="ＭＳ Ｐゴシック" charset="-128"/>
                <a:cs typeface="ＭＳ Ｐゴシック" charset="-128"/>
              </a:rPr>
              <a:t>l</a:t>
            </a:r>
            <a:endParaRPr lang="en-US" sz="2400" b="1" dirty="0">
              <a:solidFill>
                <a:srgbClr val="003300"/>
              </a:solidFill>
              <a:latin typeface="Arial" charset="0"/>
              <a:ea typeface="ＭＳ Ｐゴシック" charset="-128"/>
              <a:cs typeface="ＭＳ Ｐゴシック" charset="-128"/>
            </a:endParaRPr>
          </a:p>
        </p:txBody>
      </p:sp>
      <p:sp>
        <p:nvSpPr>
          <p:cNvPr id="1086515" name="AutoShape 51"/>
          <p:cNvSpPr>
            <a:spLocks noChangeArrowheads="1"/>
          </p:cNvSpPr>
          <p:nvPr/>
        </p:nvSpPr>
        <p:spPr bwMode="auto">
          <a:xfrm>
            <a:off x="-152400" y="990600"/>
            <a:ext cx="9906000" cy="3581400"/>
          </a:xfrm>
          <a:prstGeom prst="cloudCallout">
            <a:avLst>
              <a:gd name="adj1" fmla="val -18269"/>
              <a:gd name="adj2" fmla="val 72963"/>
            </a:avLst>
          </a:prstGeom>
          <a:solidFill>
            <a:schemeClr val="accent4"/>
          </a:solidFill>
          <a:ln w="9525">
            <a:solidFill>
              <a:schemeClr val="tx1"/>
            </a:solidFill>
            <a:round/>
            <a:headEnd/>
            <a:tailEnd/>
          </a:ln>
        </p:spPr>
        <p:txBody>
          <a:bodyPr wrap="none" anchor="ctr"/>
          <a:lstStyle/>
          <a:p>
            <a:pPr algn="ctr" defTabSz="914400" fontAlgn="base">
              <a:spcBef>
                <a:spcPct val="0"/>
              </a:spcBef>
              <a:spcAft>
                <a:spcPct val="0"/>
              </a:spcAft>
              <a:defRPr/>
            </a:pPr>
            <a:r>
              <a:rPr lang="en-US" sz="2400" b="1" dirty="0">
                <a:solidFill>
                  <a:srgbClr val="FFFFFF"/>
                </a:solidFill>
                <a:latin typeface="Arial"/>
                <a:ea typeface="ＭＳ Ｐゴシック" charset="-128"/>
                <a:cs typeface="Arial"/>
              </a:rPr>
              <a:t>The Law (Ten Commandments) fulfilled its </a:t>
            </a:r>
            <a:br>
              <a:rPr lang="en-US" sz="2400" b="1" dirty="0">
                <a:solidFill>
                  <a:srgbClr val="FFFFFF"/>
                </a:solidFill>
                <a:latin typeface="Arial"/>
                <a:ea typeface="ＭＳ Ｐゴシック" charset="-128"/>
                <a:cs typeface="Arial"/>
              </a:rPr>
            </a:br>
            <a:r>
              <a:rPr lang="en-US" sz="2400" b="1" dirty="0">
                <a:solidFill>
                  <a:srgbClr val="FFFFFF"/>
                </a:solidFill>
                <a:latin typeface="Arial"/>
                <a:ea typeface="ＭＳ Ｐゴシック" charset="-128"/>
                <a:cs typeface="Arial"/>
              </a:rPr>
              <a:t>purpose by prohibiting coveting to reveal sin (Rom. 7:7).</a:t>
            </a:r>
            <a:br>
              <a:rPr lang="en-US" sz="2400" b="1" dirty="0">
                <a:solidFill>
                  <a:srgbClr val="FFFFFF"/>
                </a:solidFill>
                <a:latin typeface="Arial"/>
                <a:ea typeface="ＭＳ Ｐゴシック" charset="-128"/>
                <a:cs typeface="Arial"/>
              </a:rPr>
            </a:br>
            <a:r>
              <a:rPr lang="en-US" sz="2400" b="1" dirty="0">
                <a:solidFill>
                  <a:srgbClr val="FFFFFF"/>
                </a:solidFill>
                <a:latin typeface="Arial"/>
                <a:ea typeface="ＭＳ Ｐゴシック" charset="-128"/>
                <a:cs typeface="Arial"/>
              </a:rPr>
              <a:t>Believers died to this law when they were joined to Christ </a:t>
            </a:r>
            <a:br>
              <a:rPr lang="en-US" sz="2400" b="1" dirty="0">
                <a:solidFill>
                  <a:srgbClr val="FFFFFF"/>
                </a:solidFill>
                <a:latin typeface="Arial"/>
                <a:ea typeface="ＭＳ Ｐゴシック" charset="-128"/>
                <a:cs typeface="Arial"/>
              </a:rPr>
            </a:br>
            <a:r>
              <a:rPr lang="en-US" sz="2400" b="1" dirty="0">
                <a:solidFill>
                  <a:srgbClr val="FFFFFF"/>
                </a:solidFill>
                <a:latin typeface="Arial"/>
                <a:ea typeface="ＭＳ Ｐゴシック" charset="-128"/>
                <a:cs typeface="Arial"/>
              </a:rPr>
              <a:t>(7:4, 6). Since the Ten Commandments are a unit, </a:t>
            </a:r>
            <a:br>
              <a:rPr lang="en-US" sz="2400" b="1" dirty="0">
                <a:solidFill>
                  <a:srgbClr val="FFFFFF"/>
                </a:solidFill>
                <a:latin typeface="Arial"/>
                <a:ea typeface="ＭＳ Ｐゴシック" charset="-128"/>
                <a:cs typeface="Arial"/>
              </a:rPr>
            </a:br>
            <a:r>
              <a:rPr lang="en-US" sz="2400" b="1" dirty="0">
                <a:solidFill>
                  <a:srgbClr val="FFFFFF"/>
                </a:solidFill>
                <a:latin typeface="Arial"/>
                <a:ea typeface="ＭＳ Ｐゴシック" charset="-128"/>
                <a:cs typeface="Arial"/>
              </a:rPr>
              <a:t>Christians also died to the other nine as well.</a:t>
            </a:r>
          </a:p>
        </p:txBody>
      </p:sp>
    </p:spTree>
    <p:extLst>
      <p:ext uri="{BB962C8B-B14F-4D97-AF65-F5344CB8AC3E}">
        <p14:creationId xmlns:p14="http://schemas.microsoft.com/office/powerpoint/2010/main" val="12508154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6515"/>
                                        </p:tgtEl>
                                        <p:attrNameLst>
                                          <p:attrName>style.visibility</p:attrName>
                                        </p:attrNameLst>
                                      </p:cBhvr>
                                      <p:to>
                                        <p:strVal val="visible"/>
                                      </p:to>
                                    </p:set>
                                    <p:animEffect transition="in" filter="dissolve">
                                      <p:cBhvr>
                                        <p:cTn id="7" dur="500"/>
                                        <p:tgtEl>
                                          <p:spTgt spid="108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51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8" descr="10 commandments.jpg"/>
          <p:cNvPicPr>
            <a:picLocks noChangeAspect="1"/>
          </p:cNvPicPr>
          <p:nvPr/>
        </p:nvPicPr>
        <p:blipFill>
          <a:blip r:embed="rId2" cstate="screen">
            <a:lum bright="20000"/>
            <a:extLst>
              <a:ext uri="{28A0092B-C50C-407E-A947-70E740481C1C}">
                <a14:useLocalDpi xmlns:a14="http://schemas.microsoft.com/office/drawing/2010/main"/>
              </a:ext>
            </a:extLst>
          </a:blip>
          <a:srcRect/>
          <a:stretch>
            <a:fillRect/>
          </a:stretch>
        </p:blipFill>
        <p:spPr bwMode="auto">
          <a:xfrm>
            <a:off x="-9525" y="0"/>
            <a:ext cx="7248525" cy="6875463"/>
          </a:xfrm>
          <a:prstGeom prst="rect">
            <a:avLst/>
          </a:prstGeom>
          <a:noFill/>
          <a:ln w="9525">
            <a:noFill/>
            <a:miter lim="800000"/>
            <a:headEnd/>
            <a:tailEnd/>
          </a:ln>
        </p:spPr>
      </p:pic>
      <p:sp>
        <p:nvSpPr>
          <p:cNvPr id="824323" name="Title 1"/>
          <p:cNvSpPr>
            <a:spLocks noGrp="1"/>
          </p:cNvSpPr>
          <p:nvPr>
            <p:ph type="ctrTitle"/>
          </p:nvPr>
        </p:nvSpPr>
        <p:spPr>
          <a:xfrm>
            <a:off x="0" y="0"/>
            <a:ext cx="7772400" cy="685800"/>
          </a:xfrm>
        </p:spPr>
        <p:txBody>
          <a:bodyPr/>
          <a:lstStyle/>
          <a:p>
            <a:pPr algn="l"/>
            <a:r>
              <a:rPr lang="en-US" sz="4000" b="1" i="1" dirty="0">
                <a:latin typeface="Arial" charset="0"/>
                <a:ea typeface="ＭＳ Ｐゴシック" charset="-128"/>
                <a:cs typeface="ＭＳ Ｐゴシック" charset="-128"/>
              </a:rPr>
              <a:t>In your small group...</a:t>
            </a:r>
          </a:p>
        </p:txBody>
      </p:sp>
      <p:sp>
        <p:nvSpPr>
          <p:cNvPr id="824324" name="Subtitle 2"/>
          <p:cNvSpPr>
            <a:spLocks noGrp="1"/>
          </p:cNvSpPr>
          <p:nvPr>
            <p:ph type="subTitle" idx="1"/>
          </p:nvPr>
        </p:nvSpPr>
        <p:spPr>
          <a:xfrm>
            <a:off x="2133600" y="685800"/>
            <a:ext cx="7010400" cy="1219200"/>
          </a:xfrm>
          <a:solidFill>
            <a:srgbClr val="000000"/>
          </a:solidFill>
        </p:spPr>
        <p:txBody>
          <a:bodyPr/>
          <a:lstStyle/>
          <a:p>
            <a:pPr>
              <a:buFont typeface="Wingdings" charset="2"/>
              <a:buNone/>
            </a:pPr>
            <a:r>
              <a:rPr lang="en-US" b="1" dirty="0">
                <a:solidFill>
                  <a:srgbClr val="FFFFFF"/>
                </a:solidFill>
                <a:latin typeface="Arial" charset="0"/>
                <a:ea typeface="ＭＳ Ｐゴシック" charset="-128"/>
                <a:cs typeface="ＭＳ Ｐゴシック" charset="-128"/>
              </a:rPr>
              <a:t>In what ways do believers today still try to live by the Mosaic law?</a:t>
            </a:r>
          </a:p>
        </p:txBody>
      </p:sp>
      <p:sp>
        <p:nvSpPr>
          <p:cNvPr id="824325" name="Text Box 6"/>
          <p:cNvSpPr txBox="1">
            <a:spLocks noChangeArrowheads="1"/>
          </p:cNvSpPr>
          <p:nvPr/>
        </p:nvSpPr>
        <p:spPr bwMode="auto">
          <a:xfrm>
            <a:off x="9296400" y="0"/>
            <a:ext cx="869950" cy="46196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b="1" dirty="0">
                <a:solidFill>
                  <a:srgbClr val="000000"/>
                </a:solidFill>
                <a:latin typeface="Arial" charset="0"/>
                <a:ea typeface="Arial" charset="0"/>
                <a:cs typeface="Arial" charset="0"/>
              </a:rPr>
              <a:t>154a</a:t>
            </a:r>
          </a:p>
        </p:txBody>
      </p:sp>
      <p:sp>
        <p:nvSpPr>
          <p:cNvPr id="6" name="Subtitle 2"/>
          <p:cNvSpPr txBox="1">
            <a:spLocks/>
          </p:cNvSpPr>
          <p:nvPr/>
        </p:nvSpPr>
        <p:spPr bwMode="auto">
          <a:xfrm>
            <a:off x="395536" y="2667000"/>
            <a:ext cx="8748464" cy="2971800"/>
          </a:xfrm>
          <a:prstGeom prst="rect">
            <a:avLst/>
          </a:prstGeom>
          <a:noFill/>
          <a:ln w="9525">
            <a:noFill/>
            <a:miter lim="800000"/>
            <a:headEnd/>
            <a:tailEnd/>
          </a:ln>
        </p:spPr>
        <p:txBody>
          <a:bodyPr>
            <a:prstTxWarp prst="textNoShape">
              <a:avLst/>
            </a:prstTxWarp>
          </a:bodyPr>
          <a:lstStyle/>
          <a:p>
            <a:pPr marL="274638" indent="-274638" defTabSz="914400" fontAlgn="base">
              <a:spcBef>
                <a:spcPct val="0"/>
              </a:spcBef>
              <a:spcAft>
                <a:spcPct val="0"/>
              </a:spcAft>
              <a:buFont typeface="Arial" charset="0"/>
              <a:buChar char="•"/>
            </a:pPr>
            <a:r>
              <a:rPr lang="en-US" sz="4000" b="1" i="1" dirty="0">
                <a:solidFill>
                  <a:srgbClr val="000000"/>
                </a:solidFill>
                <a:effectLst>
                  <a:glow rad="254000">
                    <a:srgbClr val="FFFFFF">
                      <a:alpha val="68000"/>
                    </a:srgbClr>
                  </a:glow>
                </a:effectLst>
                <a:latin typeface="Arial" charset="0"/>
                <a:ea typeface="Arial" charset="0"/>
                <a:cs typeface="Arial" charset="0"/>
              </a:rPr>
              <a:t>Sabbath observance</a:t>
            </a:r>
            <a:endParaRPr lang="en-US" sz="4000" b="1" dirty="0">
              <a:solidFill>
                <a:srgbClr val="000000"/>
              </a:solidFill>
              <a:effectLst>
                <a:glow rad="254000">
                  <a:srgbClr val="FFFFFF">
                    <a:alpha val="68000"/>
                  </a:srgbClr>
                </a:glow>
              </a:effectLst>
              <a:latin typeface="Arial" charset="0"/>
              <a:ea typeface="Arial" charset="0"/>
              <a:cs typeface="Arial" charset="0"/>
            </a:endParaRPr>
          </a:p>
          <a:p>
            <a:pPr marL="274638" indent="-274638" defTabSz="914400" fontAlgn="base">
              <a:spcBef>
                <a:spcPct val="0"/>
              </a:spcBef>
              <a:spcAft>
                <a:spcPct val="0"/>
              </a:spcAft>
              <a:buFont typeface="Arial" charset="0"/>
              <a:buChar char="•"/>
            </a:pPr>
            <a:r>
              <a:rPr lang="en-US" sz="4000" b="1" i="1" dirty="0">
                <a:solidFill>
                  <a:srgbClr val="000000"/>
                </a:solidFill>
                <a:effectLst>
                  <a:glow rad="254000">
                    <a:srgbClr val="FFFFFF">
                      <a:alpha val="68000"/>
                    </a:srgbClr>
                  </a:glow>
                </a:effectLst>
                <a:latin typeface="Arial" charset="0"/>
                <a:ea typeface="Arial" charset="0"/>
                <a:cs typeface="Arial" charset="0"/>
              </a:rPr>
              <a:t>Food laws</a:t>
            </a:r>
            <a:endParaRPr lang="en-US" sz="4000" b="1" dirty="0">
              <a:solidFill>
                <a:srgbClr val="000000"/>
              </a:solidFill>
              <a:effectLst>
                <a:glow rad="254000">
                  <a:srgbClr val="FFFFFF">
                    <a:alpha val="68000"/>
                  </a:srgbClr>
                </a:glow>
              </a:effectLst>
              <a:latin typeface="Arial" charset="0"/>
              <a:ea typeface="Arial" charset="0"/>
              <a:cs typeface="Arial" charset="0"/>
            </a:endParaRPr>
          </a:p>
          <a:p>
            <a:pPr marL="274638" indent="-274638" defTabSz="914400" fontAlgn="base">
              <a:spcBef>
                <a:spcPct val="0"/>
              </a:spcBef>
              <a:spcAft>
                <a:spcPct val="0"/>
              </a:spcAft>
              <a:buFont typeface="Arial" charset="0"/>
              <a:buChar char="•"/>
            </a:pPr>
            <a:r>
              <a:rPr lang="en-US" sz="4000" b="1" i="1" dirty="0">
                <a:solidFill>
                  <a:srgbClr val="000000"/>
                </a:solidFill>
                <a:effectLst>
                  <a:glow rad="254000">
                    <a:srgbClr val="FFFFFF">
                      <a:alpha val="68000"/>
                    </a:srgbClr>
                  </a:glow>
                </a:effectLst>
                <a:latin typeface="Arial" charset="0"/>
                <a:ea typeface="Arial" charset="0"/>
                <a:cs typeface="Arial" charset="0"/>
              </a:rPr>
              <a:t>Tithing</a:t>
            </a:r>
            <a:endParaRPr lang="en-US" sz="4000" b="1" dirty="0">
              <a:solidFill>
                <a:srgbClr val="000000"/>
              </a:solidFill>
              <a:effectLst>
                <a:glow rad="254000">
                  <a:srgbClr val="FFFFFF">
                    <a:alpha val="68000"/>
                  </a:srgbClr>
                </a:glow>
              </a:effectLst>
              <a:latin typeface="Arial" charset="0"/>
              <a:ea typeface="Arial" charset="0"/>
              <a:cs typeface="Arial" charset="0"/>
            </a:endParaRPr>
          </a:p>
          <a:p>
            <a:pPr marL="274638" indent="-274638" defTabSz="914400" fontAlgn="base">
              <a:spcBef>
                <a:spcPct val="0"/>
              </a:spcBef>
              <a:spcAft>
                <a:spcPct val="0"/>
              </a:spcAft>
              <a:buFont typeface="Arial" charset="0"/>
              <a:buChar char="•"/>
            </a:pPr>
            <a:r>
              <a:rPr lang="en-US" sz="4000" b="1" i="1" dirty="0">
                <a:solidFill>
                  <a:srgbClr val="000000"/>
                </a:solidFill>
                <a:effectLst>
                  <a:glow rad="254000">
                    <a:srgbClr val="FFFFFF">
                      <a:alpha val="68000"/>
                    </a:srgbClr>
                  </a:glow>
                </a:effectLst>
                <a:latin typeface="Arial" charset="0"/>
                <a:ea typeface="Arial" charset="0"/>
                <a:cs typeface="Arial" charset="0"/>
              </a:rPr>
              <a:t>Not charging Christians interest</a:t>
            </a:r>
            <a:endParaRPr lang="en-US" sz="4000" b="1" dirty="0">
              <a:solidFill>
                <a:srgbClr val="000000"/>
              </a:solidFill>
              <a:effectLst>
                <a:glow rad="254000">
                  <a:srgbClr val="FFFFFF">
                    <a:alpha val="68000"/>
                  </a:srgbClr>
                </a:glow>
              </a:effectLst>
              <a:latin typeface="Arial" charset="0"/>
              <a:ea typeface="Arial" charset="0"/>
              <a:cs typeface="Arial" charset="0"/>
            </a:endParaRPr>
          </a:p>
          <a:p>
            <a:pPr marL="274638" indent="-274638" defTabSz="914400" fontAlgn="base">
              <a:spcBef>
                <a:spcPct val="0"/>
              </a:spcBef>
              <a:spcAft>
                <a:spcPct val="0"/>
              </a:spcAft>
              <a:buFont typeface="Arial" charset="0"/>
              <a:buChar char="•"/>
            </a:pPr>
            <a:r>
              <a:rPr lang="en-US" sz="4000" b="1" i="1" dirty="0">
                <a:solidFill>
                  <a:srgbClr val="000000"/>
                </a:solidFill>
                <a:effectLst>
                  <a:glow rad="254000">
                    <a:srgbClr val="FFFFFF">
                      <a:alpha val="68000"/>
                    </a:srgbClr>
                  </a:glow>
                </a:effectLst>
                <a:latin typeface="Arial" charset="0"/>
                <a:ea typeface="Arial" charset="0"/>
                <a:cs typeface="Arial" charset="0"/>
              </a:rPr>
              <a:t>Circumcision</a:t>
            </a:r>
            <a:r>
              <a:rPr lang="en-US" sz="4000" b="1" dirty="0">
                <a:solidFill>
                  <a:srgbClr val="000000"/>
                </a:solidFill>
                <a:effectLst>
                  <a:glow rad="254000">
                    <a:srgbClr val="FFFFFF">
                      <a:alpha val="68000"/>
                    </a:srgbClr>
                  </a:glow>
                </a:effectLst>
                <a:latin typeface="Arial" charset="0"/>
                <a:ea typeface="Arial" charset="0"/>
                <a:cs typeface="Arial" charset="0"/>
              </a:rPr>
              <a:t> </a:t>
            </a:r>
            <a:endParaRPr kumimoji="1" lang="en-US" sz="4000" b="1" dirty="0">
              <a:solidFill>
                <a:srgbClr val="FFFFFF"/>
              </a:solidFill>
              <a:effectLst>
                <a:glow rad="254000">
                  <a:srgbClr val="FFFFFF">
                    <a:alpha val="68000"/>
                  </a:srgbClr>
                </a:glow>
              </a:effectLst>
              <a:latin typeface="Arial" charset="0"/>
              <a:ea typeface="Arial" charset="0"/>
              <a:cs typeface="Arial" charset="0"/>
            </a:endParaRPr>
          </a:p>
        </p:txBody>
      </p:sp>
    </p:spTree>
    <p:extLst>
      <p:ext uri="{BB962C8B-B14F-4D97-AF65-F5344CB8AC3E}">
        <p14:creationId xmlns:p14="http://schemas.microsoft.com/office/powerpoint/2010/main" val="3435158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itle 1"/>
          <p:cNvSpPr>
            <a:spLocks noGrp="1"/>
          </p:cNvSpPr>
          <p:nvPr>
            <p:ph type="ctrTitle"/>
          </p:nvPr>
        </p:nvSpPr>
        <p:spPr>
          <a:xfrm>
            <a:off x="5105400" y="0"/>
            <a:ext cx="4038600" cy="1600200"/>
          </a:xfrm>
          <a:solidFill>
            <a:srgbClr val="313131"/>
          </a:solidFill>
        </p:spPr>
        <p:txBody>
          <a:bodyPr/>
          <a:lstStyle/>
          <a:p>
            <a:pPr algn="ctr"/>
            <a:r>
              <a:rPr lang="en-US" sz="4000" b="1">
                <a:solidFill>
                  <a:srgbClr val="FFFFFF"/>
                </a:solidFill>
                <a:latin typeface="Arial" charset="0"/>
                <a:ea typeface="ＭＳ Ｐゴシック" charset="-128"/>
                <a:cs typeface="ＭＳ Ｐゴシック" charset="-128"/>
              </a:rPr>
              <a:t>Our Sabbath Lift in Galilee</a:t>
            </a:r>
          </a:p>
        </p:txBody>
      </p:sp>
      <p:pic>
        <p:nvPicPr>
          <p:cNvPr id="825347" name="Picture 3" descr="10 Sabbath Elevato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81600" cy="6908800"/>
          </a:xfrm>
          <a:prstGeom prst="rect">
            <a:avLst/>
          </a:prstGeom>
          <a:noFill/>
          <a:ln w="9525">
            <a:noFill/>
            <a:miter lim="800000"/>
            <a:headEnd/>
            <a:tailEnd/>
          </a:ln>
        </p:spPr>
      </p:pic>
      <p:sp>
        <p:nvSpPr>
          <p:cNvPr id="5" name="Subtitle 2"/>
          <p:cNvSpPr txBox="1">
            <a:spLocks/>
          </p:cNvSpPr>
          <p:nvPr/>
        </p:nvSpPr>
        <p:spPr bwMode="auto">
          <a:xfrm>
            <a:off x="5410200" y="1600200"/>
            <a:ext cx="3505200" cy="5257800"/>
          </a:xfrm>
          <a:prstGeom prst="rect">
            <a:avLst/>
          </a:prstGeom>
          <a:noFill/>
          <a:ln w="9525">
            <a:noFill/>
            <a:miter lim="800000"/>
            <a:headEnd/>
            <a:tailEnd/>
          </a:ln>
        </p:spPr>
        <p:txBody>
          <a:bodyPr anchor="ctr"/>
          <a:lstStyle/>
          <a:p>
            <a:pPr algn="ctr" defTabSz="914400" eaLnBrk="0" fontAlgn="base" hangingPunct="0">
              <a:spcBef>
                <a:spcPct val="20000"/>
              </a:spcBef>
              <a:spcAft>
                <a:spcPct val="0"/>
              </a:spcAft>
              <a:buClr>
                <a:srgbClr val="126CBB"/>
              </a:buClr>
              <a:buFont typeface="Wingdings" pitchFamily="-112" charset="2"/>
              <a:buNone/>
              <a:defRPr/>
            </a:pPr>
            <a:r>
              <a:rPr kumimoji="1" lang="en-US" sz="2800" b="1" kern="0" dirty="0">
                <a:solidFill>
                  <a:srgbClr val="000000"/>
                </a:solidFill>
                <a:latin typeface="Arial" pitchFamily="-112" charset="0"/>
                <a:ea typeface="ＭＳ Ｐゴシック" pitchFamily="-112" charset="-128"/>
                <a:cs typeface="ＭＳ Ｐゴシック" pitchFamily="-112" charset="-128"/>
              </a:rPr>
              <a:t>We arrived at our hotel on the Sabbath, so it would not stop at our floor.  Instead, we carried our luggage up two floors by hand in celebration of the day of rest!</a:t>
            </a:r>
          </a:p>
        </p:txBody>
      </p:sp>
    </p:spTree>
    <p:extLst>
      <p:ext uri="{BB962C8B-B14F-4D97-AF65-F5344CB8AC3E}">
        <p14:creationId xmlns:p14="http://schemas.microsoft.com/office/powerpoint/2010/main" val="1604833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a:xfrm>
            <a:off x="914400" y="609600"/>
            <a:ext cx="7772400" cy="1143000"/>
          </a:xfrm>
        </p:spPr>
        <p:txBody>
          <a:bodyPr/>
          <a:lstStyle/>
          <a:p>
            <a:pPr eaLnBrk="1" hangingPunct="1"/>
            <a:r>
              <a:rPr kumimoji="0" lang="en-US" b="1">
                <a:latin typeface="Helvetica" charset="0"/>
                <a:ea typeface="ＭＳ Ｐゴシック" charset="-128"/>
                <a:cs typeface="ＭＳ Ｐゴシック" charset="-128"/>
              </a:rPr>
              <a:t>Victory in the Christian Life</a:t>
            </a:r>
            <a:endParaRPr kumimoji="0" lang="en-US">
              <a:latin typeface="Helvetica" charset="0"/>
              <a:ea typeface="ＭＳ Ｐゴシック" charset="-128"/>
              <a:cs typeface="ＭＳ Ｐゴシック" charset="-128"/>
            </a:endParaRPr>
          </a:p>
        </p:txBody>
      </p:sp>
      <p:sp>
        <p:nvSpPr>
          <p:cNvPr id="827395" name="Text Box 4"/>
          <p:cNvSpPr txBox="1">
            <a:spLocks noChangeArrowheads="1"/>
          </p:cNvSpPr>
          <p:nvPr/>
        </p:nvSpPr>
        <p:spPr bwMode="auto">
          <a:xfrm>
            <a:off x="1524000" y="6172200"/>
            <a:ext cx="7467600" cy="646113"/>
          </a:xfrm>
          <a:prstGeom prst="rect">
            <a:avLst/>
          </a:prstGeom>
          <a:noFill/>
          <a:ln w="9525">
            <a:noFill/>
            <a:miter lim="800000"/>
            <a:headEnd/>
            <a:tailEnd/>
          </a:ln>
        </p:spPr>
        <p:txBody>
          <a:bodyPr>
            <a:prstTxWarp prst="textNoShape">
              <a:avLst/>
            </a:prstTxWarp>
            <a:spAutoFit/>
          </a:bodyPr>
          <a:lstStyle/>
          <a:p>
            <a:pPr algn="r" defTabSz="914400" fontAlgn="base">
              <a:spcBef>
                <a:spcPct val="0"/>
              </a:spcBef>
              <a:spcAft>
                <a:spcPct val="0"/>
              </a:spcAft>
            </a:pPr>
            <a:r>
              <a:rPr lang="en-US" altLang="ja-JP" b="1" dirty="0">
                <a:solidFill>
                  <a:srgbClr val="000000"/>
                </a:solidFill>
                <a:latin typeface="Arial" charset="0"/>
                <a:ea typeface="Arial" charset="0"/>
                <a:cs typeface="Arial" charset="0"/>
              </a:rPr>
              <a:t>"Paul &amp; His Epistles: Life and Teachings of Paul," </a:t>
            </a:r>
            <a:br>
              <a:rPr lang="en-US" altLang="ja-JP" b="1" dirty="0">
                <a:solidFill>
                  <a:srgbClr val="000000"/>
                </a:solidFill>
                <a:latin typeface="Arial" charset="0"/>
                <a:ea typeface="Arial" charset="0"/>
                <a:cs typeface="Arial" charset="0"/>
              </a:rPr>
            </a:br>
            <a:r>
              <a:rPr lang="en-US" altLang="ja-JP" b="1" dirty="0">
                <a:solidFill>
                  <a:srgbClr val="000000"/>
                </a:solidFill>
                <a:latin typeface="Arial" charset="0"/>
                <a:ea typeface="Arial" charset="0"/>
                <a:cs typeface="Arial" charset="0"/>
              </a:rPr>
              <a:t>NT Survey (Moody Online Study Guide), p. 7 (emphasis mine)</a:t>
            </a:r>
            <a:endParaRPr lang="en-US" b="1" dirty="0">
              <a:solidFill>
                <a:srgbClr val="000000"/>
              </a:solidFill>
              <a:latin typeface="Arial" charset="0"/>
              <a:ea typeface="Arial" charset="0"/>
              <a:cs typeface="Arial" charset="0"/>
            </a:endParaRPr>
          </a:p>
        </p:txBody>
      </p:sp>
      <p:sp>
        <p:nvSpPr>
          <p:cNvPr id="827396" name="Text Box 6"/>
          <p:cNvSpPr txBox="1">
            <a:spLocks noChangeArrowheads="1"/>
          </p:cNvSpPr>
          <p:nvPr/>
        </p:nvSpPr>
        <p:spPr bwMode="auto">
          <a:xfrm>
            <a:off x="9330266" y="0"/>
            <a:ext cx="869950" cy="46196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b="1">
                <a:solidFill>
                  <a:srgbClr val="000000"/>
                </a:solidFill>
                <a:latin typeface="Arial" charset="0"/>
                <a:ea typeface="Arial" charset="0"/>
                <a:cs typeface="Arial" charset="0"/>
              </a:rPr>
              <a:t>154a</a:t>
            </a:r>
          </a:p>
        </p:txBody>
      </p:sp>
      <p:sp>
        <p:nvSpPr>
          <p:cNvPr id="827397" name="Rectangle 7"/>
          <p:cNvSpPr>
            <a:spLocks noChangeArrowheads="1"/>
          </p:cNvSpPr>
          <p:nvPr/>
        </p:nvSpPr>
        <p:spPr bwMode="auto">
          <a:xfrm>
            <a:off x="304800" y="1981200"/>
            <a:ext cx="8458200" cy="3276600"/>
          </a:xfrm>
          <a:prstGeom prst="rect">
            <a:avLst/>
          </a:prstGeom>
          <a:noFill/>
          <a:ln w="9525">
            <a:noFill/>
            <a:miter lim="800000"/>
            <a:headEnd/>
            <a:tailEnd/>
          </a:ln>
        </p:spPr>
        <p:txBody>
          <a:bodyPr>
            <a:prstTxWarp prst="textNoShape">
              <a:avLst/>
            </a:prstTxWarp>
          </a:bodyPr>
          <a:lstStyle/>
          <a:p>
            <a:pPr algn="r" defTabSz="914400" fontAlgn="base">
              <a:spcBef>
                <a:spcPct val="20000"/>
              </a:spcBef>
              <a:spcAft>
                <a:spcPct val="0"/>
              </a:spcAft>
              <a:buClr>
                <a:srgbClr val="126CBB"/>
              </a:buClr>
              <a:buFont typeface="Wingdings" charset="2"/>
              <a:buNone/>
            </a:pPr>
            <a:r>
              <a:rPr lang="en-US" altLang="ja-JP" sz="3200" b="1" dirty="0">
                <a:solidFill>
                  <a:srgbClr val="000000"/>
                </a:solidFill>
                <a:latin typeface="Arial" charset="0"/>
                <a:ea typeface="Arial" charset="0"/>
                <a:cs typeface="Arial" charset="0"/>
              </a:rPr>
              <a:t>"Paul does not view Christian living as </a:t>
            </a:r>
            <a:br>
              <a:rPr lang="en-US" altLang="ja-JP" sz="3200" b="1" dirty="0">
                <a:solidFill>
                  <a:srgbClr val="000000"/>
                </a:solidFill>
                <a:latin typeface="Arial" charset="0"/>
                <a:ea typeface="Arial" charset="0"/>
                <a:cs typeface="Arial" charset="0"/>
              </a:rPr>
            </a:br>
            <a:r>
              <a:rPr lang="en-US" altLang="ja-JP" sz="3200" b="1" dirty="0">
                <a:solidFill>
                  <a:srgbClr val="000000"/>
                </a:solidFill>
                <a:latin typeface="Arial" charset="0"/>
                <a:ea typeface="Arial" charset="0"/>
                <a:cs typeface="Arial" charset="0"/>
              </a:rPr>
              <a:t>victory apart from any conflict </a:t>
            </a:r>
            <a:br>
              <a:rPr lang="en-US" altLang="ja-JP" sz="3200" b="1" dirty="0">
                <a:solidFill>
                  <a:srgbClr val="000000"/>
                </a:solidFill>
                <a:latin typeface="Arial" charset="0"/>
                <a:ea typeface="Arial" charset="0"/>
                <a:cs typeface="Arial" charset="0"/>
              </a:rPr>
            </a:br>
            <a:r>
              <a:rPr lang="en-US" altLang="ja-JP" sz="3200" b="1" dirty="0">
                <a:solidFill>
                  <a:srgbClr val="000000"/>
                </a:solidFill>
                <a:latin typeface="Arial" charset="0"/>
                <a:ea typeface="Arial" charset="0"/>
                <a:cs typeface="Arial" charset="0"/>
              </a:rPr>
              <a:t>or as conflict apart from any victory. Instead, he sees the Christian life as a life of victory </a:t>
            </a:r>
            <a:r>
              <a:rPr lang="en-US" altLang="ja-JP" sz="3200" b="1" i="1" dirty="0">
                <a:solidFill>
                  <a:srgbClr val="000000"/>
                </a:solidFill>
                <a:latin typeface="Arial" charset="0"/>
                <a:ea typeface="Arial" charset="0"/>
                <a:cs typeface="Arial" charset="0"/>
              </a:rPr>
              <a:t>amid</a:t>
            </a:r>
            <a:r>
              <a:rPr lang="en-US" altLang="ja-JP" sz="3200" b="1" dirty="0">
                <a:solidFill>
                  <a:srgbClr val="000000"/>
                </a:solidFill>
                <a:latin typeface="Arial" charset="0"/>
                <a:ea typeface="Arial" charset="0"/>
                <a:cs typeface="Arial" charset="0"/>
              </a:rPr>
              <a:t> conflict."</a:t>
            </a:r>
            <a:endParaRPr lang="en-US" sz="3200" b="1"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23831745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418" name="Picture 2" descr="Peter's Denia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0"/>
            <a:ext cx="9139237" cy="6858000"/>
          </a:xfrm>
          <a:prstGeom prst="rect">
            <a:avLst/>
          </a:prstGeom>
          <a:noFill/>
          <a:ln w="9525">
            <a:noFill/>
            <a:miter lim="800000"/>
            <a:headEnd/>
            <a:tailEnd/>
          </a:ln>
        </p:spPr>
      </p:pic>
      <p:sp>
        <p:nvSpPr>
          <p:cNvPr id="374787" name="Rectangle 3"/>
          <p:cNvSpPr>
            <a:spLocks noGrp="1" noChangeArrowheads="1"/>
          </p:cNvSpPr>
          <p:nvPr>
            <p:ph type="title"/>
          </p:nvPr>
        </p:nvSpPr>
        <p:spPr/>
        <p:txBody>
          <a:bodyPr/>
          <a:lstStyle/>
          <a:p>
            <a:pPr eaLnBrk="1" hangingPunct="1">
              <a:defRPr/>
            </a:pPr>
            <a:r>
              <a:rPr lang="en-US" sz="4000">
                <a:ea typeface="ＭＳ Ｐゴシック" charset="-128"/>
                <a:cs typeface="ＭＳ Ｐゴシック" charset="-128"/>
              </a:rPr>
              <a:t>Peter illustrates the struggle between the flesh and Spirit</a:t>
            </a:r>
          </a:p>
        </p:txBody>
      </p:sp>
    </p:spTree>
    <p:extLst>
      <p:ext uri="{BB962C8B-B14F-4D97-AF65-F5344CB8AC3E}">
        <p14:creationId xmlns:p14="http://schemas.microsoft.com/office/powerpoint/2010/main" val="224737065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Text Box 7"/>
          <p:cNvSpPr txBox="1">
            <a:spLocks noChangeArrowheads="1"/>
          </p:cNvSpPr>
          <p:nvPr/>
        </p:nvSpPr>
        <p:spPr bwMode="auto">
          <a:xfrm>
            <a:off x="76200" y="2038350"/>
            <a:ext cx="4495800" cy="487363"/>
          </a:xfrm>
          <a:prstGeom prst="rect">
            <a:avLst/>
          </a:prstGeom>
          <a:solidFill>
            <a:srgbClr val="FCFCC6"/>
          </a:solidFill>
          <a:ln w="9525">
            <a:noFill/>
            <a:miter lim="800000"/>
            <a:headEnd/>
            <a:tailEnd/>
          </a:ln>
        </p:spPr>
        <p:txBody>
          <a:bodyPr>
            <a:prstTxWarp prst="textNoShape">
              <a:avLst/>
            </a:prstTxWarp>
            <a:spAutoFit/>
          </a:bodyPr>
          <a:lstStyle/>
          <a:p>
            <a:pPr algn="ctr" defTabSz="914400" fontAlgn="base">
              <a:lnSpc>
                <a:spcPct val="90000"/>
              </a:lnSpc>
              <a:spcBef>
                <a:spcPct val="20000"/>
              </a:spcBef>
              <a:spcAft>
                <a:spcPct val="0"/>
              </a:spcAft>
            </a:pPr>
            <a:r>
              <a:rPr lang="en-US" sz="2800" b="1">
                <a:solidFill>
                  <a:srgbClr val="000000"/>
                </a:solidFill>
                <a:latin typeface="Arial Narrow" charset="0"/>
                <a:ea typeface="ＭＳ Ｐゴシック" charset="-128"/>
                <a:cs typeface="ＭＳ Ｐゴシック" charset="-128"/>
              </a:rPr>
              <a:t>Pre Conversion Arguments</a:t>
            </a:r>
            <a:endParaRPr lang="en-US" sz="2800" b="1">
              <a:solidFill>
                <a:srgbClr val="000000"/>
              </a:solidFill>
              <a:latin typeface="Times New Roman" charset="0"/>
              <a:ea typeface="ＭＳ Ｐゴシック" charset="-128"/>
              <a:cs typeface="ＭＳ Ｐゴシック" charset="-128"/>
            </a:endParaRPr>
          </a:p>
        </p:txBody>
      </p:sp>
      <p:sp>
        <p:nvSpPr>
          <p:cNvPr id="830467" name="Text Box 8"/>
          <p:cNvSpPr txBox="1">
            <a:spLocks noChangeArrowheads="1"/>
          </p:cNvSpPr>
          <p:nvPr/>
        </p:nvSpPr>
        <p:spPr bwMode="auto">
          <a:xfrm>
            <a:off x="4800600" y="2038350"/>
            <a:ext cx="4343400" cy="487363"/>
          </a:xfrm>
          <a:prstGeom prst="rect">
            <a:avLst/>
          </a:prstGeom>
          <a:solidFill>
            <a:srgbClr val="FCC6DD"/>
          </a:solidFill>
          <a:ln w="9525">
            <a:noFill/>
            <a:miter lim="800000"/>
            <a:headEnd/>
            <a:tailEnd/>
          </a:ln>
        </p:spPr>
        <p:txBody>
          <a:bodyPr>
            <a:prstTxWarp prst="textNoShape">
              <a:avLst/>
            </a:prstTxWarp>
            <a:spAutoFit/>
          </a:bodyPr>
          <a:lstStyle/>
          <a:p>
            <a:pPr algn="ctr" defTabSz="914400" fontAlgn="base">
              <a:lnSpc>
                <a:spcPct val="90000"/>
              </a:lnSpc>
              <a:spcBef>
                <a:spcPct val="20000"/>
              </a:spcBef>
              <a:spcAft>
                <a:spcPct val="0"/>
              </a:spcAft>
            </a:pPr>
            <a:r>
              <a:rPr lang="en-US" sz="2800" b="1">
                <a:solidFill>
                  <a:srgbClr val="000000"/>
                </a:solidFill>
                <a:latin typeface="Arial Narrow" charset="0"/>
                <a:ea typeface="ＭＳ Ｐゴシック" charset="-128"/>
                <a:cs typeface="ＭＳ Ｐゴシック" charset="-128"/>
              </a:rPr>
              <a:t>Post Conversion Arguments</a:t>
            </a:r>
            <a:endParaRPr lang="en-US" sz="3600" b="1">
              <a:solidFill>
                <a:srgbClr val="000000"/>
              </a:solidFill>
              <a:latin typeface="Times New Roman" charset="0"/>
              <a:ea typeface="ＭＳ Ｐゴシック" charset="-128"/>
              <a:cs typeface="ＭＳ Ｐゴシック" charset="-128"/>
            </a:endParaRPr>
          </a:p>
        </p:txBody>
      </p:sp>
      <p:sp>
        <p:nvSpPr>
          <p:cNvPr id="830468" name="Rectangle 2"/>
          <p:cNvSpPr>
            <a:spLocks noGrp="1" noChangeArrowheads="1"/>
          </p:cNvSpPr>
          <p:nvPr>
            <p:ph type="title"/>
          </p:nvPr>
        </p:nvSpPr>
        <p:spPr>
          <a:xfrm>
            <a:off x="152400" y="685800"/>
            <a:ext cx="8610600" cy="1143000"/>
          </a:xfrm>
        </p:spPr>
        <p:txBody>
          <a:bodyPr/>
          <a:lstStyle/>
          <a:p>
            <a:pPr algn="ctr" eaLnBrk="1" hangingPunct="1"/>
            <a:r>
              <a:rPr lang="en-US" sz="3600" b="1" i="1">
                <a:solidFill>
                  <a:srgbClr val="002914"/>
                </a:solidFill>
                <a:ea typeface="Times New Roman" charset="0"/>
                <a:cs typeface="Times New Roman" charset="0"/>
              </a:rPr>
              <a:t>TWO VIEWS ON STRUGGLING WITH SIN</a:t>
            </a:r>
            <a:br>
              <a:rPr lang="en-US" sz="3600" b="1" i="1">
                <a:solidFill>
                  <a:srgbClr val="002914"/>
                </a:solidFill>
                <a:ea typeface="Times New Roman" charset="0"/>
                <a:cs typeface="Times New Roman" charset="0"/>
              </a:rPr>
            </a:br>
            <a:r>
              <a:rPr lang="en-US" sz="3600" b="1" i="1">
                <a:solidFill>
                  <a:srgbClr val="002914"/>
                </a:solidFill>
                <a:ea typeface="Times New Roman" charset="0"/>
                <a:cs typeface="Times New Roman" charset="0"/>
              </a:rPr>
              <a:t>Rom. 7:7-25</a:t>
            </a:r>
          </a:p>
        </p:txBody>
      </p:sp>
      <p:pic>
        <p:nvPicPr>
          <p:cNvPr id="830469" name="Picture 5" descr="ag00223_"/>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6324600" y="914400"/>
            <a:ext cx="1908175" cy="1131888"/>
          </a:xfrm>
          <a:prstGeom prst="rect">
            <a:avLst/>
          </a:prstGeom>
          <a:noFill/>
          <a:ln w="9525">
            <a:noFill/>
            <a:miter lim="800000"/>
            <a:headEnd/>
            <a:tailEnd/>
          </a:ln>
        </p:spPr>
      </p:pic>
      <p:pic>
        <p:nvPicPr>
          <p:cNvPr id="43014" name="MacOS">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304800" y="6248400"/>
            <a:ext cx="304800" cy="304800"/>
          </a:xfrm>
          <a:prstGeom prst="rect">
            <a:avLst/>
          </a:prstGeom>
          <a:noFill/>
          <a:ln w="9525">
            <a:noFill/>
            <a:miter lim="800000"/>
            <a:headEnd/>
            <a:tailEnd/>
          </a:ln>
        </p:spPr>
      </p:pic>
      <p:sp>
        <p:nvSpPr>
          <p:cNvPr id="43017" name="Text Box 9"/>
          <p:cNvSpPr txBox="1">
            <a:spLocks noChangeArrowheads="1"/>
          </p:cNvSpPr>
          <p:nvPr/>
        </p:nvSpPr>
        <p:spPr bwMode="auto">
          <a:xfrm>
            <a:off x="9262533" y="-4763"/>
            <a:ext cx="885825"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defTabSz="914400" fontAlgn="base">
              <a:spcBef>
                <a:spcPct val="50000"/>
              </a:spcBef>
              <a:spcAft>
                <a:spcPct val="0"/>
              </a:spcAft>
              <a:defRPr/>
            </a:pPr>
            <a:r>
              <a:rPr lang="en-US" sz="2400" b="1">
                <a:solidFill>
                  <a:srgbClr val="FFFFFF"/>
                </a:solidFill>
                <a:latin typeface="Arial" charset="0"/>
                <a:ea typeface="Arial" charset="0"/>
                <a:cs typeface="Arial" charset="0"/>
              </a:rPr>
              <a:t>154b</a:t>
            </a:r>
            <a:endParaRPr lang="en-US" sz="2400" b="1">
              <a:solidFill>
                <a:srgbClr val="333333"/>
              </a:solidFill>
              <a:latin typeface="Arial" charset="0"/>
              <a:ea typeface="Arial" charset="0"/>
              <a:cs typeface="Arial" charset="0"/>
            </a:endParaRPr>
          </a:p>
        </p:txBody>
      </p:sp>
      <p:sp>
        <p:nvSpPr>
          <p:cNvPr id="43018" name="Rectangle 10"/>
          <p:cNvSpPr>
            <a:spLocks noChangeArrowheads="1"/>
          </p:cNvSpPr>
          <p:nvPr/>
        </p:nvSpPr>
        <p:spPr bwMode="auto">
          <a:xfrm>
            <a:off x="76200" y="2671763"/>
            <a:ext cx="4648200" cy="4110037"/>
          </a:xfrm>
          <a:prstGeom prst="rect">
            <a:avLst/>
          </a:prstGeom>
          <a:solidFill>
            <a:schemeClr val="accent1"/>
          </a:solidFill>
          <a:ln w="9525">
            <a:noFill/>
            <a:miter lim="800000"/>
            <a:headEnd/>
            <a:tailEnd/>
          </a:ln>
        </p:spPr>
        <p:txBody>
          <a:bodyPr>
            <a:prstTxWarp prst="textNoShape">
              <a:avLst/>
            </a:prstTxWarp>
          </a:bodyPr>
          <a:lstStyle/>
          <a:p>
            <a:pPr marL="533400" indent="-533400" defTabSz="914400" fontAlgn="base">
              <a:lnSpc>
                <a:spcPct val="80000"/>
              </a:lnSpc>
              <a:spcBef>
                <a:spcPct val="20000"/>
              </a:spcBef>
              <a:spcAft>
                <a:spcPct val="0"/>
              </a:spcAft>
              <a:buFontTx/>
              <a:buAutoNum type="arabicPeriod"/>
            </a:pPr>
            <a:r>
              <a:rPr lang="en-US" sz="2000" b="1" dirty="0">
                <a:solidFill>
                  <a:srgbClr val="000000"/>
                </a:solidFill>
                <a:latin typeface="Arial Narrow" charset="0"/>
                <a:ea typeface="ＭＳ Ｐゴシック" charset="-128"/>
                <a:cs typeface="ＭＳ Ｐゴシック" charset="-128"/>
              </a:rPr>
              <a:t>How can a believer say, </a:t>
            </a:r>
            <a:r>
              <a:rPr lang="en-US" altLang="ja-JP" sz="2000" b="1" dirty="0">
                <a:solidFill>
                  <a:srgbClr val="000000"/>
                </a:solidFill>
                <a:latin typeface="Arial Narrow" charset="0"/>
                <a:ea typeface="ＭＳ Ｐゴシック" charset="-128"/>
                <a:cs typeface="ＭＳ Ｐゴシック" charset="-128"/>
              </a:rPr>
              <a:t>"I am a slave to sin" (7:14)?</a:t>
            </a:r>
          </a:p>
          <a:p>
            <a:pPr marL="533400" indent="-533400" defTabSz="914400" fontAlgn="base">
              <a:lnSpc>
                <a:spcPct val="80000"/>
              </a:lnSpc>
              <a:spcBef>
                <a:spcPct val="20000"/>
              </a:spcBef>
              <a:spcAft>
                <a:spcPct val="0"/>
              </a:spcAft>
            </a:pPr>
            <a:r>
              <a:rPr lang="en-US" sz="2000" b="1" dirty="0">
                <a:solidFill>
                  <a:srgbClr val="000000"/>
                </a:solidFill>
                <a:latin typeface="Arial Narrow" charset="0"/>
                <a:ea typeface="ＭＳ Ｐゴシック" charset="-128"/>
                <a:cs typeface="ＭＳ Ｐゴシック" charset="-128"/>
              </a:rPr>
              <a:t>	This is contrary to the condition of believer that Paul describes in:</a:t>
            </a:r>
          </a:p>
          <a:p>
            <a:pPr marL="766763" lvl="1" indent="-309563" defTabSz="914400" fontAlgn="base">
              <a:lnSpc>
                <a:spcPct val="80000"/>
              </a:lnSpc>
              <a:spcBef>
                <a:spcPct val="20000"/>
              </a:spcBef>
              <a:spcAft>
                <a:spcPct val="0"/>
              </a:spcAft>
              <a:buFontTx/>
              <a:buChar char="-"/>
            </a:pPr>
            <a:r>
              <a:rPr lang="en-US" altLang="ja-JP" sz="2000" b="1" dirty="0">
                <a:solidFill>
                  <a:srgbClr val="000000"/>
                </a:solidFill>
                <a:latin typeface="Arial Narrow" charset="0"/>
                <a:ea typeface="ＭＳ Ｐゴシック" charset="-128"/>
                <a:cs typeface="ＭＳ Ｐゴシック" charset="-128"/>
              </a:rPr>
              <a:t>"We died to sin; how can we live in it any longer?" (6:2 </a:t>
            </a:r>
            <a:r>
              <a:rPr lang="en-US" altLang="ja-JP" sz="1600" b="1" dirty="0">
                <a:solidFill>
                  <a:srgbClr val="000000"/>
                </a:solidFill>
                <a:latin typeface="Arial Narrow" charset="0"/>
                <a:ea typeface="ＭＳ Ｐゴシック" charset="-128"/>
                <a:cs typeface="ＭＳ Ｐゴシック" charset="-128"/>
              </a:rPr>
              <a:t>NIV</a:t>
            </a:r>
            <a:r>
              <a:rPr lang="en-US" altLang="ja-JP" sz="2000" b="1" dirty="0">
                <a:solidFill>
                  <a:srgbClr val="000000"/>
                </a:solidFill>
                <a:latin typeface="Arial Narrow" charset="0"/>
                <a:ea typeface="ＭＳ Ｐゴシック" charset="-128"/>
                <a:cs typeface="ＭＳ Ｐゴシック" charset="-128"/>
              </a:rPr>
              <a:t>)</a:t>
            </a:r>
          </a:p>
          <a:p>
            <a:pPr marL="766763" lvl="1" indent="-309563" defTabSz="914400" fontAlgn="base">
              <a:lnSpc>
                <a:spcPct val="80000"/>
              </a:lnSpc>
              <a:spcBef>
                <a:spcPct val="20000"/>
              </a:spcBef>
              <a:spcAft>
                <a:spcPct val="0"/>
              </a:spcAft>
              <a:buFontTx/>
              <a:buChar char="-"/>
            </a:pPr>
            <a:r>
              <a:rPr lang="en-US" altLang="ja-JP" sz="2000" b="1" dirty="0">
                <a:solidFill>
                  <a:srgbClr val="000000"/>
                </a:solidFill>
                <a:latin typeface="Arial Narrow" charset="0"/>
                <a:ea typeface="ＭＳ Ｐゴシック" charset="-128"/>
                <a:cs typeface="ＭＳ Ｐゴシック" charset="-128"/>
              </a:rPr>
              <a:t>"We should no longer be slaves to sin" (6:6 </a:t>
            </a:r>
            <a:r>
              <a:rPr lang="en-US" altLang="ja-JP" sz="1600" b="1" dirty="0">
                <a:solidFill>
                  <a:srgbClr val="000000"/>
                </a:solidFill>
                <a:latin typeface="Arial Narrow" charset="0"/>
                <a:ea typeface="ＭＳ Ｐゴシック" charset="-128"/>
                <a:cs typeface="ＭＳ Ｐゴシック" charset="-128"/>
              </a:rPr>
              <a:t>NIV</a:t>
            </a:r>
            <a:r>
              <a:rPr lang="en-US" altLang="ja-JP" sz="2000" b="1" dirty="0">
                <a:solidFill>
                  <a:srgbClr val="000000"/>
                </a:solidFill>
                <a:latin typeface="Arial Narrow" charset="0"/>
                <a:ea typeface="ＭＳ Ｐゴシック" charset="-128"/>
                <a:cs typeface="ＭＳ Ｐゴシック" charset="-128"/>
              </a:rPr>
              <a:t>)</a:t>
            </a:r>
          </a:p>
          <a:p>
            <a:pPr marL="533400" indent="-533400" defTabSz="914400" fontAlgn="base">
              <a:lnSpc>
                <a:spcPct val="80000"/>
              </a:lnSpc>
              <a:spcBef>
                <a:spcPct val="20000"/>
              </a:spcBef>
              <a:spcAft>
                <a:spcPct val="0"/>
              </a:spcAft>
              <a:buFontTx/>
              <a:buAutoNum type="arabicPeriod" startAt="2"/>
            </a:pPr>
            <a:r>
              <a:rPr lang="en-US" altLang="ja-JP" sz="2000" b="1" dirty="0">
                <a:solidFill>
                  <a:srgbClr val="000000"/>
                </a:solidFill>
                <a:latin typeface="Arial Narrow" charset="0"/>
                <a:ea typeface="ＭＳ Ｐゴシック" charset="-128"/>
                <a:cs typeface="ＭＳ Ｐゴシック" charset="-128"/>
              </a:rPr>
              <a:t>"Being in the flesh/being in sinful nature" does not mean physical passion, but a way of life (7:5)</a:t>
            </a:r>
          </a:p>
          <a:p>
            <a:pPr marL="533400" indent="-533400" defTabSz="914400" fontAlgn="base">
              <a:lnSpc>
                <a:spcPct val="80000"/>
              </a:lnSpc>
              <a:spcBef>
                <a:spcPct val="20000"/>
              </a:spcBef>
              <a:spcAft>
                <a:spcPct val="0"/>
              </a:spcAft>
              <a:buFontTx/>
              <a:buAutoNum type="arabicPeriod" startAt="2"/>
            </a:pPr>
            <a:r>
              <a:rPr lang="en-US" sz="2000" b="1" dirty="0">
                <a:solidFill>
                  <a:srgbClr val="000000"/>
                </a:solidFill>
                <a:latin typeface="Arial Narrow" charset="0"/>
                <a:ea typeface="ＭＳ Ｐゴシック" charset="-128"/>
                <a:cs typeface="ＭＳ Ｐゴシック" charset="-128"/>
              </a:rPr>
              <a:t>Structure of argument</a:t>
            </a:r>
          </a:p>
          <a:p>
            <a:pPr marL="766763" lvl="1" indent="-309563" defTabSz="914400" fontAlgn="base">
              <a:lnSpc>
                <a:spcPct val="80000"/>
              </a:lnSpc>
              <a:spcBef>
                <a:spcPct val="20000"/>
              </a:spcBef>
              <a:spcAft>
                <a:spcPct val="0"/>
              </a:spcAft>
              <a:buFontTx/>
              <a:buChar char="-"/>
            </a:pPr>
            <a:r>
              <a:rPr lang="en-US" b="1" dirty="0">
                <a:solidFill>
                  <a:srgbClr val="000000"/>
                </a:solidFill>
                <a:latin typeface="Arial Narrow" charset="0"/>
                <a:ea typeface="ＭＳ Ｐゴシック" charset="-128"/>
                <a:cs typeface="ＭＳ Ｐゴシック" charset="-128"/>
              </a:rPr>
              <a:t>7:7-25 interpret 7:5 (pre-conversion)</a:t>
            </a:r>
          </a:p>
          <a:p>
            <a:pPr marL="766763" lvl="1" indent="-309563" defTabSz="914400" fontAlgn="base">
              <a:lnSpc>
                <a:spcPct val="80000"/>
              </a:lnSpc>
              <a:spcBef>
                <a:spcPct val="20000"/>
              </a:spcBef>
              <a:spcAft>
                <a:spcPct val="0"/>
              </a:spcAft>
              <a:buFontTx/>
              <a:buChar char="-"/>
            </a:pPr>
            <a:r>
              <a:rPr lang="en-US" b="1" dirty="0">
                <a:solidFill>
                  <a:srgbClr val="000000"/>
                </a:solidFill>
                <a:latin typeface="Arial Narrow" charset="0"/>
                <a:ea typeface="ＭＳ Ｐゴシック" charset="-128"/>
                <a:cs typeface="ＭＳ Ｐゴシック" charset="-128"/>
              </a:rPr>
              <a:t>8:1-17 interpret 7:6 (post-conversion)</a:t>
            </a:r>
          </a:p>
        </p:txBody>
      </p:sp>
      <p:sp>
        <p:nvSpPr>
          <p:cNvPr id="43020" name="Rectangle 12"/>
          <p:cNvSpPr>
            <a:spLocks noChangeArrowheads="1"/>
          </p:cNvSpPr>
          <p:nvPr/>
        </p:nvSpPr>
        <p:spPr bwMode="auto">
          <a:xfrm>
            <a:off x="4953000" y="2590800"/>
            <a:ext cx="4191000" cy="4191000"/>
          </a:xfrm>
          <a:prstGeom prst="rect">
            <a:avLst/>
          </a:prstGeom>
          <a:solidFill>
            <a:srgbClr val="FCFCC6"/>
          </a:solidFill>
          <a:ln w="9525">
            <a:noFill/>
            <a:miter lim="800000"/>
            <a:headEnd/>
            <a:tailEnd/>
          </a:ln>
        </p:spPr>
        <p:txBody>
          <a:bodyPr>
            <a:prstTxWarp prst="textNoShape">
              <a:avLst/>
            </a:prstTxWarp>
          </a:bodyPr>
          <a:lstStyle/>
          <a:p>
            <a:pPr marL="533400" indent="-533400" defTabSz="914400" fontAlgn="base">
              <a:lnSpc>
                <a:spcPct val="80000"/>
              </a:lnSpc>
              <a:spcBef>
                <a:spcPct val="20000"/>
              </a:spcBef>
              <a:spcAft>
                <a:spcPct val="0"/>
              </a:spcAft>
              <a:buFontTx/>
              <a:buAutoNum type="arabicPeriod"/>
            </a:pPr>
            <a:r>
              <a:rPr lang="en-US" sz="2000" b="1" dirty="0">
                <a:solidFill>
                  <a:srgbClr val="000000"/>
                </a:solidFill>
                <a:latin typeface="Arial Narrow" charset="0"/>
                <a:ea typeface="ＭＳ Ｐゴシック" charset="-128"/>
                <a:cs typeface="ＭＳ Ｐゴシック" charset="-128"/>
              </a:rPr>
              <a:t>Believers also sin since Paul says,</a:t>
            </a:r>
            <a:br>
              <a:rPr lang="en-US" sz="2000" b="1" dirty="0">
                <a:solidFill>
                  <a:srgbClr val="000000"/>
                </a:solidFill>
                <a:latin typeface="Arial Narrow" charset="0"/>
                <a:ea typeface="ＭＳ Ｐゴシック" charset="-128"/>
                <a:cs typeface="ＭＳ Ｐゴシック" charset="-128"/>
              </a:rPr>
            </a:br>
            <a:r>
              <a:rPr lang="en-US" altLang="ja-JP" sz="2000" b="1" dirty="0">
                <a:solidFill>
                  <a:srgbClr val="000000"/>
                </a:solidFill>
                <a:latin typeface="Arial Narrow" charset="0"/>
                <a:ea typeface="ＭＳ Ｐゴシック" charset="-128"/>
                <a:cs typeface="ＭＳ Ｐゴシック" charset="-128"/>
              </a:rPr>
              <a:t>"Do not let sin reign in your mortal body so that you obey its evil desire" (6:12)</a:t>
            </a:r>
          </a:p>
          <a:p>
            <a:pPr marL="533400" indent="-533400" defTabSz="914400" fontAlgn="base">
              <a:lnSpc>
                <a:spcPct val="80000"/>
              </a:lnSpc>
              <a:spcBef>
                <a:spcPct val="20000"/>
              </a:spcBef>
              <a:spcAft>
                <a:spcPct val="0"/>
              </a:spcAft>
              <a:buFont typeface="Arial Narrow" charset="0"/>
              <a:buAutoNum type="arabicPeriod"/>
            </a:pPr>
            <a:r>
              <a:rPr lang="en-US" sz="2000" b="1" dirty="0">
                <a:solidFill>
                  <a:srgbClr val="000000"/>
                </a:solidFill>
                <a:latin typeface="Arial Narrow" charset="0"/>
                <a:ea typeface="ＭＳ Ｐゴシック" charset="-128"/>
                <a:cs typeface="ＭＳ Ｐゴシック" charset="-128"/>
              </a:rPr>
              <a:t>Paul describes his pre-conversion life as free from struggle (Gal. 1:14 and Phil. 3:5-6)</a:t>
            </a:r>
          </a:p>
          <a:p>
            <a:pPr marL="533400" indent="-533400" defTabSz="914400" fontAlgn="base">
              <a:lnSpc>
                <a:spcPct val="80000"/>
              </a:lnSpc>
              <a:spcBef>
                <a:spcPct val="20000"/>
              </a:spcBef>
              <a:spcAft>
                <a:spcPct val="0"/>
              </a:spcAft>
              <a:buFont typeface="Arial Narrow" charset="0"/>
              <a:buAutoNum type="arabicPeriod"/>
            </a:pPr>
            <a:r>
              <a:rPr lang="en-US" sz="2000" b="1" dirty="0">
                <a:solidFill>
                  <a:srgbClr val="000000"/>
                </a:solidFill>
                <a:latin typeface="Arial Narrow" charset="0"/>
                <a:ea typeface="ＭＳ Ｐゴシック" charset="-128"/>
                <a:cs typeface="ＭＳ Ｐゴシック" charset="-128"/>
              </a:rPr>
              <a:t>The present tense is used (7:14-25) to describe a present struggle</a:t>
            </a:r>
          </a:p>
          <a:p>
            <a:pPr marL="533400" indent="-533400" defTabSz="914400" fontAlgn="base">
              <a:lnSpc>
                <a:spcPct val="80000"/>
              </a:lnSpc>
              <a:spcBef>
                <a:spcPct val="20000"/>
              </a:spcBef>
              <a:spcAft>
                <a:spcPct val="0"/>
              </a:spcAft>
              <a:buFont typeface="Arial Narrow" charset="0"/>
              <a:buAutoNum type="arabicPeriod"/>
            </a:pPr>
            <a:r>
              <a:rPr lang="en-US" sz="2000" b="1" dirty="0">
                <a:solidFill>
                  <a:srgbClr val="000000"/>
                </a:solidFill>
                <a:latin typeface="Arial Narrow" charset="0"/>
                <a:ea typeface="ＭＳ Ｐゴシック" charset="-128"/>
                <a:cs typeface="ＭＳ Ｐゴシック" charset="-128"/>
              </a:rPr>
              <a:t>Chapters 6–8 describe sanctification (post-conversion context)</a:t>
            </a:r>
          </a:p>
          <a:p>
            <a:pPr marL="533400" indent="-533400" defTabSz="914400" fontAlgn="base">
              <a:lnSpc>
                <a:spcPct val="80000"/>
              </a:lnSpc>
              <a:spcBef>
                <a:spcPct val="20000"/>
              </a:spcBef>
              <a:spcAft>
                <a:spcPct val="0"/>
              </a:spcAft>
              <a:buFont typeface="Arial Narrow" charset="0"/>
              <a:buAutoNum type="arabicPeriod"/>
            </a:pPr>
            <a:r>
              <a:rPr lang="en-US" sz="2000" b="1" dirty="0">
                <a:solidFill>
                  <a:srgbClr val="000000"/>
                </a:solidFill>
                <a:latin typeface="Arial Narrow" charset="0"/>
                <a:ea typeface="ＭＳ Ｐゴシック" charset="-128"/>
                <a:cs typeface="ＭＳ Ｐゴシック" charset="-128"/>
              </a:rPr>
              <a:t>Fact: Christians continue to struggle with sin</a:t>
            </a:r>
          </a:p>
        </p:txBody>
      </p:sp>
    </p:spTree>
    <p:extLst>
      <p:ext uri="{BB962C8B-B14F-4D97-AF65-F5344CB8AC3E}">
        <p14:creationId xmlns:p14="http://schemas.microsoft.com/office/powerpoint/2010/main" val="2271742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1" fill="hold"/>
                                        <p:tgtEl>
                                          <p:spTgt spid="43014"/>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3018">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3018">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3018">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3018">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43018">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3018">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499"/>
                                          </p:stCondLst>
                                        </p:cTn>
                                        <p:tgtEl>
                                          <p:spTgt spid="43018">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43018">
                                            <p:txEl>
                                              <p:pRg st="7" end="7"/>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43020">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43020">
                                            <p:txEl>
                                              <p:pRg st="1" end="1"/>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43020">
                                            <p:txEl>
                                              <p:pRg st="2" end="2"/>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43020">
                                            <p:txEl>
                                              <p:pRg st="3" end="3"/>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430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7">
                <p:cTn id="56" fill="hold" display="0">
                  <p:stCondLst>
                    <p:cond delay="indefinite"/>
                  </p:stCondLst>
                  <p:endCondLst>
                    <p:cond evt="onPrev" delay="0">
                      <p:tgtEl>
                        <p:sldTgt/>
                      </p:tgtEl>
                    </p:cond>
                    <p:cond evt="onStopAudio" delay="0">
                      <p:tgtEl>
                        <p:sldTgt/>
                      </p:tgtEl>
                    </p:cond>
                  </p:endCondLst>
                </p:cTn>
                <p:tgtEl>
                  <p:spTgt spid="43014"/>
                </p:tgtEl>
              </p:cMediaNode>
            </p:audio>
          </p:childTnLst>
        </p:cTn>
      </p:par>
    </p:tnLst>
    <p:bldLst>
      <p:bldP spid="43018" grpId="0" build="p" autoUpdateAnimBg="0"/>
      <p:bldP spid="4302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ctrTitle"/>
          </p:nvPr>
        </p:nvSpPr>
        <p:spPr>
          <a:xfrm>
            <a:off x="539750" y="1"/>
            <a:ext cx="7777163" cy="585864"/>
          </a:xfrm>
          <a:solidFill>
            <a:srgbClr val="000090"/>
          </a:solidFill>
        </p:spPr>
        <p:txBody>
          <a:bodyPr/>
          <a:lstStyle/>
          <a:p>
            <a:pPr eaLnBrk="1" hangingPunct="1"/>
            <a:r>
              <a:rPr kumimoji="1" lang="en-US" altLang="zh-CN" sz="2400" b="1" dirty="0">
                <a:solidFill>
                  <a:schemeClr val="bg1"/>
                </a:solidFill>
                <a:latin typeface="Arial" panose="020B0604020202020204" pitchFamily="34" charset="0"/>
                <a:cs typeface="Arial" panose="020B0604020202020204" pitchFamily="34" charset="0"/>
              </a:rPr>
              <a:t>The Eschatological Significance of the Sabbath</a:t>
            </a:r>
          </a:p>
        </p:txBody>
      </p:sp>
      <p:sp>
        <p:nvSpPr>
          <p:cNvPr id="214020" name="Text Box 5"/>
          <p:cNvSpPr txBox="1">
            <a:spLocks noChangeArrowheads="1"/>
          </p:cNvSpPr>
          <p:nvPr/>
        </p:nvSpPr>
        <p:spPr bwMode="auto">
          <a:xfrm>
            <a:off x="8388424" y="-27384"/>
            <a:ext cx="69923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529</a:t>
            </a:r>
          </a:p>
        </p:txBody>
      </p:sp>
      <p:sp>
        <p:nvSpPr>
          <p:cNvPr id="2" name="TextBox 1"/>
          <p:cNvSpPr txBox="1"/>
          <p:nvPr/>
        </p:nvSpPr>
        <p:spPr>
          <a:xfrm>
            <a:off x="-36512" y="1586753"/>
            <a:ext cx="750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Eternity</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p:cNvSpPr txBox="1"/>
          <p:nvPr/>
        </p:nvSpPr>
        <p:spPr>
          <a:xfrm>
            <a:off x="8456030" y="1577789"/>
            <a:ext cx="7964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Eternity</a:t>
            </a:r>
            <a:endParaRPr kumimoji="0" lang="en-SG"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Rectangle 3"/>
          <p:cNvSpPr/>
          <p:nvPr/>
        </p:nvSpPr>
        <p:spPr bwMode="auto">
          <a:xfrm>
            <a:off x="1196788" y="1479176"/>
            <a:ext cx="59167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TextBox 2"/>
          <p:cNvSpPr txBox="1"/>
          <p:nvPr/>
        </p:nvSpPr>
        <p:spPr>
          <a:xfrm>
            <a:off x="1133712" y="1365186"/>
            <a:ext cx="753036"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Pre-Fall</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p:cNvSpPr txBox="1"/>
          <p:nvPr/>
        </p:nvSpPr>
        <p:spPr>
          <a:xfrm>
            <a:off x="5939139" y="1365186"/>
            <a:ext cx="10180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Tribulation</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7"/>
          <p:cNvSpPr/>
          <p:nvPr/>
        </p:nvSpPr>
        <p:spPr bwMode="auto">
          <a:xfrm>
            <a:off x="2191871" y="1492623"/>
            <a:ext cx="90095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p:cNvSpPr txBox="1"/>
          <p:nvPr/>
        </p:nvSpPr>
        <p:spPr>
          <a:xfrm>
            <a:off x="2048112" y="1365186"/>
            <a:ext cx="1264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Pre-Mosaic</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p:cNvSpPr txBox="1"/>
          <p:nvPr/>
        </p:nvSpPr>
        <p:spPr>
          <a:xfrm>
            <a:off x="3545213" y="1365186"/>
            <a:ext cx="10443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Mosaic</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9"/>
          <p:cNvSpPr/>
          <p:nvPr/>
        </p:nvSpPr>
        <p:spPr bwMode="auto">
          <a:xfrm>
            <a:off x="7247965" y="1358153"/>
            <a:ext cx="954741" cy="307777"/>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Box 8"/>
          <p:cNvSpPr txBox="1"/>
          <p:nvPr/>
        </p:nvSpPr>
        <p:spPr>
          <a:xfrm>
            <a:off x="7034834" y="1268760"/>
            <a:ext cx="13589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Millennial Kingdom</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bwMode="auto">
          <a:xfrm>
            <a:off x="4908176" y="1479176"/>
            <a:ext cx="672353" cy="147918"/>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04760" y="1365186"/>
            <a:ext cx="9457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Church</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Box 13"/>
          <p:cNvSpPr txBox="1"/>
          <p:nvPr/>
        </p:nvSpPr>
        <p:spPr>
          <a:xfrm>
            <a:off x="35496" y="2622176"/>
            <a:ext cx="739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God’s Work</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35496" y="3327375"/>
            <a:ext cx="640976"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God’s Rest</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p:cNvSpPr txBox="1"/>
          <p:nvPr/>
        </p:nvSpPr>
        <p:spPr>
          <a:xfrm>
            <a:off x="35496" y="4105829"/>
            <a:ext cx="829235"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Israel’s Sabbath</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p:cNvSpPr txBox="1"/>
          <p:nvPr/>
        </p:nvSpPr>
        <p:spPr>
          <a:xfrm>
            <a:off x="35496" y="5087506"/>
            <a:ext cx="829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Israel’s National History</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5"/>
          <p:cNvSpPr/>
          <p:nvPr/>
        </p:nvSpPr>
        <p:spPr bwMode="auto">
          <a:xfrm>
            <a:off x="797860" y="1813380"/>
            <a:ext cx="7454177" cy="16183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Rectangle 20"/>
          <p:cNvSpPr/>
          <p:nvPr/>
        </p:nvSpPr>
        <p:spPr bwMode="auto">
          <a:xfrm>
            <a:off x="5768788" y="1048871"/>
            <a:ext cx="1479177" cy="18826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 name="Rectangle 16"/>
          <p:cNvSpPr/>
          <p:nvPr/>
        </p:nvSpPr>
        <p:spPr bwMode="auto">
          <a:xfrm>
            <a:off x="5888879" y="917194"/>
            <a:ext cx="111858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Christ’s Second Coming in </a:t>
            </a:r>
            <a:b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Phases</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620180"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1</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 name="TextBox 26"/>
          <p:cNvSpPr txBox="1"/>
          <p:nvPr/>
        </p:nvSpPr>
        <p:spPr>
          <a:xfrm>
            <a:off x="3010056" y="1968651"/>
            <a:ext cx="810154"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Law 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20</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8" name="TextBox 27"/>
          <p:cNvSpPr txBox="1"/>
          <p:nvPr/>
        </p:nvSpPr>
        <p:spPr>
          <a:xfrm>
            <a:off x="3981473" y="1968651"/>
            <a:ext cx="1277489" cy="8156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Law Abolished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Rom 7:1-6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Gal 3:19</a:t>
            </a:r>
            <a:r>
              <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23-29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Cor 9:20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Cor 3:6-11</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9" name="TextBox 28"/>
          <p:cNvSpPr txBox="1"/>
          <p:nvPr/>
        </p:nvSpPr>
        <p:spPr>
          <a:xfrm>
            <a:off x="5841337" y="1968651"/>
            <a:ext cx="1213672"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Daniel’s 70</a:t>
            </a:r>
            <a:r>
              <a:rPr kumimoji="0" lang="en-US" altLang="zh-CN" sz="1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th</a:t>
            </a: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Week of 70-Week Prophecy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 9:27</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 name="TextBox 29"/>
          <p:cNvSpPr txBox="1"/>
          <p:nvPr/>
        </p:nvSpPr>
        <p:spPr>
          <a:xfrm>
            <a:off x="7160179" y="1968651"/>
            <a:ext cx="1108259"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Some Aspects of Law Reinstituted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Ezek 40–48</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725374" y="2643558"/>
            <a:ext cx="74391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Work of Creation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 name="TextBox 31"/>
          <p:cNvSpPr txBox="1"/>
          <p:nvPr/>
        </p:nvSpPr>
        <p:spPr>
          <a:xfrm>
            <a:off x="1464962" y="2643558"/>
            <a:ext cx="90387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Work of Sustaining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John 5:17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8198852" y="2643558"/>
            <a:ext cx="8374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Work of Recreation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Rev 21–22</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4" name="TextBox 33"/>
          <p:cNvSpPr txBox="1"/>
          <p:nvPr/>
        </p:nvSpPr>
        <p:spPr>
          <a:xfrm>
            <a:off x="522269" y="3327375"/>
            <a:ext cx="6704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Not Resting</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5" name="TextBox 34"/>
          <p:cNvSpPr txBox="1"/>
          <p:nvPr/>
        </p:nvSpPr>
        <p:spPr>
          <a:xfrm>
            <a:off x="1038881" y="3327375"/>
            <a:ext cx="8792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Rests from Creative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2:2-3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6" name="TextBox 35"/>
          <p:cNvSpPr txBox="1"/>
          <p:nvPr/>
        </p:nvSpPr>
        <p:spPr>
          <a:xfrm>
            <a:off x="2386112" y="3128511"/>
            <a:ext cx="44181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Israel Repeatedly Rejected God’s Offer of the Promised Land Rest…</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 name="TextBox 36"/>
          <p:cNvSpPr txBox="1"/>
          <p:nvPr/>
        </p:nvSpPr>
        <p:spPr>
          <a:xfrm>
            <a:off x="1900156" y="3327375"/>
            <a:ext cx="5730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 Stops by Sin</a:t>
            </a:r>
          </a:p>
        </p:txBody>
      </p:sp>
      <p:sp>
        <p:nvSpPr>
          <p:cNvPr id="38" name="TextBox 37"/>
          <p:cNvSpPr txBox="1"/>
          <p:nvPr/>
        </p:nvSpPr>
        <p:spPr>
          <a:xfrm>
            <a:off x="2349367" y="3327375"/>
            <a:ext cx="926489"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 Linked to Canaan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a:t>
            </a:r>
            <a:r>
              <a:rPr kumimoji="0" lang="zh-CN" alt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12; 1-3;</a:t>
            </a:r>
            <a:r>
              <a:rPr kumimoji="0" lang="zh-CN" alt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Deut 30:1-10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 name="TextBox 40"/>
          <p:cNvSpPr txBox="1"/>
          <p:nvPr/>
        </p:nvSpPr>
        <p:spPr>
          <a:xfrm>
            <a:off x="3132062" y="3327375"/>
            <a:ext cx="89964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Rejected in Wilderness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a:t>
            </a:r>
            <a:r>
              <a:rPr kumimoji="0" lang="zh-CN" alt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Heb 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2" name="TextBox 41"/>
          <p:cNvSpPr txBox="1"/>
          <p:nvPr/>
        </p:nvSpPr>
        <p:spPr>
          <a:xfrm>
            <a:off x="3982607" y="3327375"/>
            <a:ext cx="8139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Rejected in David’s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Ps 95:7b-11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5" name="TextBox 44"/>
          <p:cNvSpPr txBox="1"/>
          <p:nvPr/>
        </p:nvSpPr>
        <p:spPr>
          <a:xfrm>
            <a:off x="4612936" y="3327375"/>
            <a:ext cx="892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Rejected in Messiah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Matt 23:37-39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6" name="TextBox 45"/>
          <p:cNvSpPr txBox="1"/>
          <p:nvPr/>
        </p:nvSpPr>
        <p:spPr>
          <a:xfrm>
            <a:off x="5401742" y="3327375"/>
            <a:ext cx="10036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Rejected in Peter’s Sermon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Acts 3:19-20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 name="TextBox 47"/>
          <p:cNvSpPr txBox="1"/>
          <p:nvPr/>
        </p:nvSpPr>
        <p:spPr>
          <a:xfrm>
            <a:off x="7151802" y="3327375"/>
            <a:ext cx="112501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 Accepted &amp; Reinstituted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Heb 3:7–4:11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 name="TextBox 48"/>
          <p:cNvSpPr txBox="1"/>
          <p:nvPr/>
        </p:nvSpPr>
        <p:spPr>
          <a:xfrm>
            <a:off x="1113758" y="4105829"/>
            <a:ext cx="7295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No Sabbath for Mankind</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0" name="TextBox 49"/>
          <p:cNvSpPr txBox="1"/>
          <p:nvPr/>
        </p:nvSpPr>
        <p:spPr>
          <a:xfrm>
            <a:off x="1603249" y="4105829"/>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Israel’s Sabbath Anticipated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2:3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 name="TextBox 50"/>
          <p:cNvSpPr txBox="1"/>
          <p:nvPr/>
        </p:nvSpPr>
        <p:spPr>
          <a:xfrm>
            <a:off x="2411760" y="4105829"/>
            <a:ext cx="9206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Neh 9:13-14</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 name="Rectangle 30"/>
          <p:cNvSpPr/>
          <p:nvPr/>
        </p:nvSpPr>
        <p:spPr bwMode="auto">
          <a:xfrm>
            <a:off x="4391711" y="4177068"/>
            <a:ext cx="659659" cy="92842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3" name="TextBox 52"/>
          <p:cNvSpPr txBox="1"/>
          <p:nvPr/>
        </p:nvSpPr>
        <p:spPr>
          <a:xfrm>
            <a:off x="4134833" y="4105829"/>
            <a:ext cx="916418"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Abolished</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Col 2:16-17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Gal 4:9-10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Rom 14:5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Hos 2:11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 name="TextBox 51"/>
          <p:cNvSpPr txBox="1"/>
          <p:nvPr/>
        </p:nvSpPr>
        <p:spPr>
          <a:xfrm>
            <a:off x="3196801" y="4105829"/>
            <a:ext cx="11961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Sign of Mosaic Covenant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31:13,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Ezek 20:12, 20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8" name="TextBox 57"/>
          <p:cNvSpPr txBox="1"/>
          <p:nvPr/>
        </p:nvSpPr>
        <p:spPr>
          <a:xfrm>
            <a:off x="5004048" y="4105829"/>
            <a:ext cx="9164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Lord’s Day 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Acts 20:7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Cor 16:1-2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Rev 1:10</a:t>
            </a:r>
          </a:p>
        </p:txBody>
      </p:sp>
      <p:sp>
        <p:nvSpPr>
          <p:cNvPr id="61" name="TextBox 60"/>
          <p:cNvSpPr txBox="1"/>
          <p:nvPr/>
        </p:nvSpPr>
        <p:spPr>
          <a:xfrm>
            <a:off x="5967129" y="4105829"/>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Reinstituted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Matt 24:20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3" name="TextBox 62"/>
          <p:cNvSpPr txBox="1"/>
          <p:nvPr/>
        </p:nvSpPr>
        <p:spPr>
          <a:xfrm>
            <a:off x="7233264" y="4105829"/>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Reinstituted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Ezek 46:1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Isa 66:23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 name="TextBox 64"/>
          <p:cNvSpPr txBox="1"/>
          <p:nvPr/>
        </p:nvSpPr>
        <p:spPr>
          <a:xfrm>
            <a:off x="5866185" y="4801511"/>
            <a:ext cx="116397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Transition Begins</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6" name="TextBox 65"/>
          <p:cNvSpPr txBox="1"/>
          <p:nvPr/>
        </p:nvSpPr>
        <p:spPr>
          <a:xfrm>
            <a:off x="7282954" y="4801511"/>
            <a:ext cx="140392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Transition Completed</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0" name="TextBox 59"/>
          <p:cNvSpPr txBox="1"/>
          <p:nvPr/>
        </p:nvSpPr>
        <p:spPr>
          <a:xfrm>
            <a:off x="2934089" y="5087506"/>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Nation Established a</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 Mt Sinai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19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2" name="TextBox 61"/>
          <p:cNvSpPr txBox="1"/>
          <p:nvPr/>
        </p:nvSpPr>
        <p:spPr>
          <a:xfrm>
            <a:off x="3770698" y="5087506"/>
            <a:ext cx="105528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69 Weeks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483 years</a:t>
            </a: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444 BC-AD 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 9:25</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 name="TextBox 67"/>
          <p:cNvSpPr txBox="1"/>
          <p:nvPr/>
        </p:nvSpPr>
        <p:spPr>
          <a:xfrm>
            <a:off x="6968185" y="5087506"/>
            <a:ext cx="17584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Nation Repents,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Believes in Messiah,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Re-established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Ezek 36–39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9" name="TextBox 68"/>
          <p:cNvSpPr txBox="1"/>
          <p:nvPr/>
        </p:nvSpPr>
        <p:spPr>
          <a:xfrm>
            <a:off x="35496" y="5850722"/>
            <a:ext cx="954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Kingdom Typology</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0" name="TextBox 69"/>
          <p:cNvSpPr txBox="1"/>
          <p:nvPr/>
        </p:nvSpPr>
        <p:spPr>
          <a:xfrm>
            <a:off x="838980" y="5850722"/>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Kingdom Language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 name="TextBox 70"/>
          <p:cNvSpPr txBox="1"/>
          <p:nvPr/>
        </p:nvSpPr>
        <p:spPr>
          <a:xfrm>
            <a:off x="1803585" y="5850722"/>
            <a:ext cx="1328255"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Abrahamic &amp; Land Covenants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12:1-3; 15:18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Deut 30:1-10</a:t>
            </a:r>
          </a:p>
        </p:txBody>
      </p:sp>
      <p:sp>
        <p:nvSpPr>
          <p:cNvPr id="72" name="TextBox 71"/>
          <p:cNvSpPr txBox="1"/>
          <p:nvPr/>
        </p:nvSpPr>
        <p:spPr>
          <a:xfrm>
            <a:off x="3059832" y="5850722"/>
            <a:ext cx="147008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Looks Back at Creation &amp; Redemption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20:8-11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Deut 5:12-15</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3" name="TextBox 72"/>
          <p:cNvSpPr txBox="1"/>
          <p:nvPr/>
        </p:nvSpPr>
        <p:spPr>
          <a:xfrm>
            <a:off x="5468303" y="6043354"/>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Typifies in a Dual Sense</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4" name="TextBox 73"/>
          <p:cNvSpPr txBox="1"/>
          <p:nvPr/>
        </p:nvSpPr>
        <p:spPr>
          <a:xfrm>
            <a:off x="7164288" y="5850722"/>
            <a:ext cx="134810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Looks Forward &amp; Typifies Kingdom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Heb 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Lev 23:1-3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6" name="TextBox 75">
            <a:extLst>
              <a:ext uri="{FF2B5EF4-FFF2-40B4-BE49-F238E27FC236}">
                <a16:creationId xmlns:a16="http://schemas.microsoft.com/office/drawing/2014/main" id="{16695E17-293A-4146-8C86-BA72F26F983E}"/>
              </a:ext>
            </a:extLst>
          </p:cNvPr>
          <p:cNvSpPr txBox="1"/>
          <p:nvPr/>
        </p:nvSpPr>
        <p:spPr>
          <a:xfrm>
            <a:off x="-4481" y="548680"/>
            <a:ext cx="8896961" cy="276999"/>
          </a:xfrm>
          <a:prstGeom prst="rect">
            <a:avLst/>
          </a:prstGeom>
          <a:noFill/>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 visual summary of the ThD dissertation by Richard James Griffith, Dallas Theological Seminary, 1990</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7" name="TextBox 76">
            <a:extLst>
              <a:ext uri="{FF2B5EF4-FFF2-40B4-BE49-F238E27FC236}">
                <a16:creationId xmlns:a16="http://schemas.microsoft.com/office/drawing/2014/main" id="{FB754676-E8FA-6A4B-A0B8-A7ED6F569715}"/>
              </a:ext>
            </a:extLst>
          </p:cNvPr>
          <p:cNvSpPr txBox="1"/>
          <p:nvPr/>
        </p:nvSpPr>
        <p:spPr>
          <a:xfrm>
            <a:off x="1122794"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7th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2:1-3</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8" name="TextBox 77">
            <a:extLst>
              <a:ext uri="{FF2B5EF4-FFF2-40B4-BE49-F238E27FC236}">
                <a16:creationId xmlns:a16="http://schemas.microsoft.com/office/drawing/2014/main" id="{D9D18FB7-E08B-C347-B92D-0236B37F47B8}"/>
              </a:ext>
            </a:extLst>
          </p:cNvPr>
          <p:cNvSpPr txBox="1"/>
          <p:nvPr/>
        </p:nvSpPr>
        <p:spPr>
          <a:xfrm>
            <a:off x="620180"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Creation</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9" name="TextBox 78">
            <a:extLst>
              <a:ext uri="{FF2B5EF4-FFF2-40B4-BE49-F238E27FC236}">
                <a16:creationId xmlns:a16="http://schemas.microsoft.com/office/drawing/2014/main" id="{573B5A2C-117F-0940-B99E-D4D3747B10AE}"/>
              </a:ext>
            </a:extLst>
          </p:cNvPr>
          <p:cNvSpPr txBox="1"/>
          <p:nvPr/>
        </p:nvSpPr>
        <p:spPr>
          <a:xfrm>
            <a:off x="1571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Fall of Man</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4" name="TextBox 63"/>
          <p:cNvSpPr txBox="1"/>
          <p:nvPr/>
        </p:nvSpPr>
        <p:spPr>
          <a:xfrm>
            <a:off x="4665504" y="5087506"/>
            <a:ext cx="161532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Nation Set Aside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Church Age Gap: “Times of the Gentiles”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 9:26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Luke 21:24</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0" name="TextBox 79">
            <a:extLst>
              <a:ext uri="{FF2B5EF4-FFF2-40B4-BE49-F238E27FC236}">
                <a16:creationId xmlns:a16="http://schemas.microsoft.com/office/drawing/2014/main" id="{06C32793-1694-2E42-8D69-F1B3CEF69B4E}"/>
              </a:ext>
            </a:extLst>
          </p:cNvPr>
          <p:cNvSpPr txBox="1"/>
          <p:nvPr/>
        </p:nvSpPr>
        <p:spPr>
          <a:xfrm>
            <a:off x="5503051"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Rapture</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1" name="TextBox 80">
            <a:extLst>
              <a:ext uri="{FF2B5EF4-FFF2-40B4-BE49-F238E27FC236}">
                <a16:creationId xmlns:a16="http://schemas.microsoft.com/office/drawing/2014/main" id="{1BC95972-6044-B94D-A8A6-226B006CA5AA}"/>
              </a:ext>
            </a:extLst>
          </p:cNvPr>
          <p:cNvSpPr txBox="1"/>
          <p:nvPr/>
        </p:nvSpPr>
        <p:spPr>
          <a:xfrm>
            <a:off x="6397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Revelation</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2" name="TextBox 81">
            <a:extLst>
              <a:ext uri="{FF2B5EF4-FFF2-40B4-BE49-F238E27FC236}">
                <a16:creationId xmlns:a16="http://schemas.microsoft.com/office/drawing/2014/main" id="{CEDD8C98-9946-6E44-8407-6EF697EC05AC}"/>
              </a:ext>
            </a:extLst>
          </p:cNvPr>
          <p:cNvSpPr txBox="1"/>
          <p:nvPr/>
        </p:nvSpPr>
        <p:spPr>
          <a:xfrm>
            <a:off x="7221041"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Rev 20:1-6</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7" name="TextBox 66"/>
          <p:cNvSpPr txBox="1"/>
          <p:nvPr/>
        </p:nvSpPr>
        <p:spPr>
          <a:xfrm>
            <a:off x="5978806" y="5087506"/>
            <a:ext cx="9387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 9:27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3" name="TextBox 82">
            <a:extLst>
              <a:ext uri="{FF2B5EF4-FFF2-40B4-BE49-F238E27FC236}">
                <a16:creationId xmlns:a16="http://schemas.microsoft.com/office/drawing/2014/main" id="{5D3B2E1F-4549-584D-97B0-80B22FB2E3DE}"/>
              </a:ext>
            </a:extLst>
          </p:cNvPr>
          <p:cNvSpPr txBox="1"/>
          <p:nvPr/>
        </p:nvSpPr>
        <p:spPr>
          <a:xfrm>
            <a:off x="2906338" y="1700808"/>
            <a:ext cx="101759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Mount Sinai</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4" name="TextBox 83">
            <a:extLst>
              <a:ext uri="{FF2B5EF4-FFF2-40B4-BE49-F238E27FC236}">
                <a16:creationId xmlns:a16="http://schemas.microsoft.com/office/drawing/2014/main" id="{778DCD97-D2E2-DA4D-A23B-5725CF850FDA}"/>
              </a:ext>
            </a:extLst>
          </p:cNvPr>
          <p:cNvSpPr txBox="1"/>
          <p:nvPr/>
        </p:nvSpPr>
        <p:spPr>
          <a:xfrm>
            <a:off x="3914704" y="1700808"/>
            <a:ext cx="141102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Death of Christ</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4" name="Delay 23">
            <a:extLst>
              <a:ext uri="{FF2B5EF4-FFF2-40B4-BE49-F238E27FC236}">
                <a16:creationId xmlns:a16="http://schemas.microsoft.com/office/drawing/2014/main" id="{3300A3C2-B8B9-EE4D-82B0-3232676C1F40}"/>
              </a:ext>
            </a:extLst>
          </p:cNvPr>
          <p:cNvSpPr/>
          <p:nvPr/>
        </p:nvSpPr>
        <p:spPr bwMode="auto">
          <a:xfrm>
            <a:off x="-464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85" name="Delay 84">
            <a:extLst>
              <a:ext uri="{FF2B5EF4-FFF2-40B4-BE49-F238E27FC236}">
                <a16:creationId xmlns:a16="http://schemas.microsoft.com/office/drawing/2014/main" id="{121E4A2D-FED2-714C-A26F-EE4609FA85C7}"/>
              </a:ext>
            </a:extLst>
          </p:cNvPr>
          <p:cNvSpPr/>
          <p:nvPr/>
        </p:nvSpPr>
        <p:spPr bwMode="auto">
          <a:xfrm flipH="1">
            <a:off x="84477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cxnSp>
        <p:nvCxnSpPr>
          <p:cNvPr id="43" name="Straight Connector 42">
            <a:extLst>
              <a:ext uri="{FF2B5EF4-FFF2-40B4-BE49-F238E27FC236}">
                <a16:creationId xmlns:a16="http://schemas.microsoft.com/office/drawing/2014/main" id="{8B56B640-94A1-0246-A73F-87FAE47CA014}"/>
              </a:ext>
            </a:extLst>
          </p:cNvPr>
          <p:cNvCxnSpPr>
            <a:cxnSpLocks/>
            <a:endCxn id="6" idx="1"/>
          </p:cNvCxnSpPr>
          <p:nvPr/>
        </p:nvCxnSpPr>
        <p:spPr bwMode="auto">
          <a:xfrm flipV="1">
            <a:off x="693518" y="1704747"/>
            <a:ext cx="7762512" cy="205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 name="Delay 54">
            <a:extLst>
              <a:ext uri="{FF2B5EF4-FFF2-40B4-BE49-F238E27FC236}">
                <a16:creationId xmlns:a16="http://schemas.microsoft.com/office/drawing/2014/main" id="{2B165983-559A-9143-875D-03B9D148D612}"/>
              </a:ext>
            </a:extLst>
          </p:cNvPr>
          <p:cNvSpPr/>
          <p:nvPr/>
        </p:nvSpPr>
        <p:spPr bwMode="auto">
          <a:xfrm rot="16200000">
            <a:off x="3118066"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87" name="Delay 86">
            <a:extLst>
              <a:ext uri="{FF2B5EF4-FFF2-40B4-BE49-F238E27FC236}">
                <a16:creationId xmlns:a16="http://schemas.microsoft.com/office/drawing/2014/main" id="{B29BF1BB-5C2E-5442-9E85-D9A59610D322}"/>
              </a:ext>
            </a:extLst>
          </p:cNvPr>
          <p:cNvSpPr/>
          <p:nvPr/>
        </p:nvSpPr>
        <p:spPr bwMode="auto">
          <a:xfrm rot="16200000">
            <a:off x="3261999"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57" name="Lightning Bolt 56">
            <a:extLst>
              <a:ext uri="{FF2B5EF4-FFF2-40B4-BE49-F238E27FC236}">
                <a16:creationId xmlns:a16="http://schemas.microsoft.com/office/drawing/2014/main" id="{C50DF5B3-2B3F-CE42-BC88-07E4F4FB8024}"/>
              </a:ext>
            </a:extLst>
          </p:cNvPr>
          <p:cNvSpPr/>
          <p:nvPr/>
        </p:nvSpPr>
        <p:spPr bwMode="auto">
          <a:xfrm>
            <a:off x="1748925" y="1255692"/>
            <a:ext cx="432048" cy="455541"/>
          </a:xfrm>
          <a:prstGeom prst="lightningBolt">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86" name="Sun 85">
            <a:extLst>
              <a:ext uri="{FF2B5EF4-FFF2-40B4-BE49-F238E27FC236}">
                <a16:creationId xmlns:a16="http://schemas.microsoft.com/office/drawing/2014/main" id="{028D7D1E-4F6D-C54E-8E18-A84B15609353}"/>
              </a:ext>
            </a:extLst>
          </p:cNvPr>
          <p:cNvSpPr/>
          <p:nvPr/>
        </p:nvSpPr>
        <p:spPr bwMode="auto">
          <a:xfrm>
            <a:off x="744650" y="1302816"/>
            <a:ext cx="462520" cy="435987"/>
          </a:xfrm>
          <a:prstGeom prst="sun">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grpSp>
        <p:nvGrpSpPr>
          <p:cNvPr id="93" name="Group 92">
            <a:extLst>
              <a:ext uri="{FF2B5EF4-FFF2-40B4-BE49-F238E27FC236}">
                <a16:creationId xmlns:a16="http://schemas.microsoft.com/office/drawing/2014/main" id="{2A560D90-95B3-D849-9011-C473BB84C05E}"/>
              </a:ext>
            </a:extLst>
          </p:cNvPr>
          <p:cNvGrpSpPr/>
          <p:nvPr/>
        </p:nvGrpSpPr>
        <p:grpSpPr>
          <a:xfrm>
            <a:off x="4479187" y="1302816"/>
            <a:ext cx="282061" cy="363114"/>
            <a:chOff x="4577971" y="1302816"/>
            <a:chExt cx="282061" cy="363114"/>
          </a:xfrm>
        </p:grpSpPr>
        <p:cxnSp>
          <p:nvCxnSpPr>
            <p:cNvPr id="90" name="Straight Connector 89">
              <a:extLst>
                <a:ext uri="{FF2B5EF4-FFF2-40B4-BE49-F238E27FC236}">
                  <a16:creationId xmlns:a16="http://schemas.microsoft.com/office/drawing/2014/main" id="{9D0A3B8E-CB5B-7540-A011-DE76CE1F474B}"/>
                </a:ext>
              </a:extLst>
            </p:cNvPr>
            <p:cNvCxnSpPr>
              <a:cxnSpLocks/>
            </p:cNvCxnSpPr>
            <p:nvPr/>
          </p:nvCxnSpPr>
          <p:spPr bwMode="auto">
            <a:xfrm>
              <a:off x="4719001" y="1302816"/>
              <a:ext cx="0" cy="363114"/>
            </a:xfrm>
            <a:prstGeom prst="line">
              <a:avLst/>
            </a:prstGeom>
            <a:solidFill>
              <a:schemeClr val="accent1"/>
            </a:solidFill>
            <a:ln w="69850" cap="sq" cmpd="sng" algn="ctr">
              <a:solidFill>
                <a:srgbClr val="8F3900"/>
              </a:solidFill>
              <a:prstDash val="solid"/>
              <a:round/>
              <a:headEnd type="none" w="sm" len="sm"/>
              <a:tailEnd type="none" w="sm" len="sm"/>
            </a:ln>
            <a:effectLst/>
          </p:spPr>
        </p:cxnSp>
        <p:cxnSp>
          <p:nvCxnSpPr>
            <p:cNvPr id="95" name="Straight Connector 94">
              <a:extLst>
                <a:ext uri="{FF2B5EF4-FFF2-40B4-BE49-F238E27FC236}">
                  <a16:creationId xmlns:a16="http://schemas.microsoft.com/office/drawing/2014/main" id="{FF208A8C-EFCD-5647-BF5E-3C8B89E6BC68}"/>
                </a:ext>
              </a:extLst>
            </p:cNvPr>
            <p:cNvCxnSpPr>
              <a:cxnSpLocks/>
            </p:cNvCxnSpPr>
            <p:nvPr/>
          </p:nvCxnSpPr>
          <p:spPr bwMode="auto">
            <a:xfrm>
              <a:off x="4577971" y="1436191"/>
              <a:ext cx="282061" cy="0"/>
            </a:xfrm>
            <a:prstGeom prst="line">
              <a:avLst/>
            </a:prstGeom>
            <a:solidFill>
              <a:schemeClr val="accent1"/>
            </a:solidFill>
            <a:ln w="69850" cap="sq" cmpd="sng" algn="ctr">
              <a:solidFill>
                <a:srgbClr val="8F3900"/>
              </a:solidFill>
              <a:prstDash val="solid"/>
              <a:round/>
              <a:headEnd type="none" w="sm" len="sm"/>
              <a:tailEnd type="none" w="sm" len="sm"/>
            </a:ln>
            <a:effectLst/>
          </p:spPr>
        </p:cxnSp>
      </p:grpSp>
      <p:sp>
        <p:nvSpPr>
          <p:cNvPr id="94" name="U-Turn Arrow 93">
            <a:extLst>
              <a:ext uri="{FF2B5EF4-FFF2-40B4-BE49-F238E27FC236}">
                <a16:creationId xmlns:a16="http://schemas.microsoft.com/office/drawing/2014/main" id="{58F778FC-1B0F-5340-9EF5-6EE6EE266562}"/>
              </a:ext>
            </a:extLst>
          </p:cNvPr>
          <p:cNvSpPr/>
          <p:nvPr/>
        </p:nvSpPr>
        <p:spPr bwMode="auto">
          <a:xfrm rot="10800000" flipH="1">
            <a:off x="5750769" y="1147447"/>
            <a:ext cx="214000" cy="514543"/>
          </a:xfrm>
          <a:prstGeom prst="utur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96" name="Down Arrow 95">
            <a:extLst>
              <a:ext uri="{FF2B5EF4-FFF2-40B4-BE49-F238E27FC236}">
                <a16:creationId xmlns:a16="http://schemas.microsoft.com/office/drawing/2014/main" id="{104EA2F4-6A02-6F49-AB53-65629CBD287E}"/>
              </a:ext>
            </a:extLst>
          </p:cNvPr>
          <p:cNvSpPr/>
          <p:nvPr/>
        </p:nvSpPr>
        <p:spPr bwMode="auto">
          <a:xfrm>
            <a:off x="6881913" y="1147446"/>
            <a:ext cx="129384" cy="524052"/>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100" name="Down Arrow 99">
            <a:extLst>
              <a:ext uri="{FF2B5EF4-FFF2-40B4-BE49-F238E27FC236}">
                <a16:creationId xmlns:a16="http://schemas.microsoft.com/office/drawing/2014/main" id="{D2C6E776-B868-2741-8DEC-6A2CA397AB62}"/>
              </a:ext>
            </a:extLst>
          </p:cNvPr>
          <p:cNvSpPr/>
          <p:nvPr/>
        </p:nvSpPr>
        <p:spPr bwMode="auto">
          <a:xfrm rot="16200000">
            <a:off x="5212634" y="44503"/>
            <a:ext cx="101292" cy="5803560"/>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101" name="Down Arrow 100">
            <a:extLst>
              <a:ext uri="{FF2B5EF4-FFF2-40B4-BE49-F238E27FC236}">
                <a16:creationId xmlns:a16="http://schemas.microsoft.com/office/drawing/2014/main" id="{A913A863-F1FD-E445-AA0D-61E3720F250D}"/>
              </a:ext>
            </a:extLst>
          </p:cNvPr>
          <p:cNvSpPr/>
          <p:nvPr/>
        </p:nvSpPr>
        <p:spPr bwMode="auto">
          <a:xfrm rot="16200000">
            <a:off x="68236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102" name="Down Arrow 101">
            <a:extLst>
              <a:ext uri="{FF2B5EF4-FFF2-40B4-BE49-F238E27FC236}">
                <a16:creationId xmlns:a16="http://schemas.microsoft.com/office/drawing/2014/main" id="{46A2F393-43C6-7248-9CCA-FDD6AB316C57}"/>
              </a:ext>
            </a:extLst>
          </p:cNvPr>
          <p:cNvSpPr/>
          <p:nvPr/>
        </p:nvSpPr>
        <p:spPr bwMode="auto">
          <a:xfrm rot="5400000">
            <a:off x="48932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sp>
        <p:nvSpPr>
          <p:cNvPr id="103" name="Down Arrow 102">
            <a:extLst>
              <a:ext uri="{FF2B5EF4-FFF2-40B4-BE49-F238E27FC236}">
                <a16:creationId xmlns:a16="http://schemas.microsoft.com/office/drawing/2014/main" id="{A5A88FAA-1168-CA42-B7B6-8199E86E34C5}"/>
              </a:ext>
            </a:extLst>
          </p:cNvPr>
          <p:cNvSpPr/>
          <p:nvPr/>
        </p:nvSpPr>
        <p:spPr bwMode="auto">
          <a:xfrm rot="16200000">
            <a:off x="7083697" y="4800937"/>
            <a:ext cx="145722" cy="231981"/>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endParaRPr>
          </a:p>
        </p:txBody>
      </p:sp>
      <p:cxnSp>
        <p:nvCxnSpPr>
          <p:cNvPr id="98" name="Straight Connector 97">
            <a:extLst>
              <a:ext uri="{FF2B5EF4-FFF2-40B4-BE49-F238E27FC236}">
                <a16:creationId xmlns:a16="http://schemas.microsoft.com/office/drawing/2014/main" id="{FA07EBBA-66F5-E940-96C5-E01F52213059}"/>
              </a:ext>
            </a:extLst>
          </p:cNvPr>
          <p:cNvCxnSpPr/>
          <p:nvPr/>
        </p:nvCxnSpPr>
        <p:spPr bwMode="auto">
          <a:xfrm>
            <a:off x="1110111" y="33747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6" name="Straight Connector 105">
            <a:extLst>
              <a:ext uri="{FF2B5EF4-FFF2-40B4-BE49-F238E27FC236}">
                <a16:creationId xmlns:a16="http://schemas.microsoft.com/office/drawing/2014/main" id="{344F96E7-71A9-1942-9A9E-4BAB5280D5B6}"/>
              </a:ext>
            </a:extLst>
          </p:cNvPr>
          <p:cNvCxnSpPr/>
          <p:nvPr/>
        </p:nvCxnSpPr>
        <p:spPr bwMode="auto">
          <a:xfrm>
            <a:off x="1907704" y="3408599"/>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CF9D7E29-3526-CC4E-8BB6-4CE7E9D9F302}"/>
              </a:ext>
            </a:extLst>
          </p:cNvPr>
          <p:cNvCxnSpPr/>
          <p:nvPr/>
        </p:nvCxnSpPr>
        <p:spPr bwMode="auto">
          <a:xfrm>
            <a:off x="49759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8" name="Straight Connector 107">
            <a:extLst>
              <a:ext uri="{FF2B5EF4-FFF2-40B4-BE49-F238E27FC236}">
                <a16:creationId xmlns:a16="http://schemas.microsoft.com/office/drawing/2014/main" id="{FA3FDF31-096E-7043-BC0D-856CB421DE5E}"/>
              </a:ext>
            </a:extLst>
          </p:cNvPr>
          <p:cNvCxnSpPr/>
          <p:nvPr/>
        </p:nvCxnSpPr>
        <p:spPr bwMode="auto">
          <a:xfrm>
            <a:off x="59204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sp>
        <p:nvSpPr>
          <p:cNvPr id="99" name="6-Point Star 98">
            <a:extLst>
              <a:ext uri="{FF2B5EF4-FFF2-40B4-BE49-F238E27FC236}">
                <a16:creationId xmlns:a16="http://schemas.microsoft.com/office/drawing/2014/main" id="{270CAF1C-30A2-3A40-83F3-AF93EC2E00F2}"/>
              </a:ext>
            </a:extLst>
          </p:cNvPr>
          <p:cNvSpPr>
            <a:spLocks noChangeAspect="1"/>
          </p:cNvSpPr>
          <p:nvPr/>
        </p:nvSpPr>
        <p:spPr bwMode="auto">
          <a:xfrm>
            <a:off x="3267436" y="4813715"/>
            <a:ext cx="285678" cy="285710"/>
          </a:xfrm>
          <a:prstGeom prst="star6">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08" charset="0"/>
              <a:ea typeface="ＭＳ Ｐゴシック" charset="0"/>
            </a:endParaRPr>
          </a:p>
        </p:txBody>
      </p:sp>
      <p:sp>
        <p:nvSpPr>
          <p:cNvPr id="104" name="Text Box 5">
            <a:extLst>
              <a:ext uri="{FF2B5EF4-FFF2-40B4-BE49-F238E27FC236}">
                <a16:creationId xmlns:a16="http://schemas.microsoft.com/office/drawing/2014/main" id="{0749AA7F-8052-A445-ABCF-97AAB466332C}"/>
              </a:ext>
            </a:extLst>
          </p:cNvPr>
          <p:cNvSpPr txBox="1">
            <a:spLocks noChangeArrowheads="1"/>
          </p:cNvSpPr>
          <p:nvPr/>
        </p:nvSpPr>
        <p:spPr bwMode="auto">
          <a:xfrm>
            <a:off x="9468544" y="1567"/>
            <a:ext cx="1383712"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0"/>
                </a:solidFill>
                <a:effectLst/>
                <a:uLnTx/>
                <a:uFillTx/>
                <a:latin typeface="Arial"/>
                <a:ea typeface="ＭＳ Ｐゴシック" charset="0"/>
                <a:cs typeface="Arial"/>
              </a:rPr>
              <a:t>NS 266k</a:t>
            </a:r>
          </a:p>
        </p:txBody>
      </p:sp>
    </p:spTree>
    <p:extLst>
      <p:ext uri="{BB962C8B-B14F-4D97-AF65-F5344CB8AC3E}">
        <p14:creationId xmlns:p14="http://schemas.microsoft.com/office/powerpoint/2010/main" val="3409249427"/>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30011" y="17407"/>
            <a:ext cx="681196"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MS PGothic" charset="0"/>
              </a:rPr>
              <a:t>112</a:t>
            </a:r>
          </a:p>
        </p:txBody>
      </p:sp>
      <p:sp>
        <p:nvSpPr>
          <p:cNvPr id="3" name="Title 2"/>
          <p:cNvSpPr>
            <a:spLocks noGrp="1"/>
          </p:cNvSpPr>
          <p:nvPr>
            <p:ph type="title"/>
          </p:nvPr>
        </p:nvSpPr>
        <p:spPr>
          <a:xfrm>
            <a:off x="0" y="-69592"/>
            <a:ext cx="9144000" cy="673100"/>
          </a:xfrm>
          <a:noFill/>
          <a:ln>
            <a:noFill/>
          </a:ln>
        </p:spPr>
        <p:txBody>
          <a:bodyPr anchor="ctr"/>
          <a:lstStyle/>
          <a:p>
            <a:pPr marL="719138" indent="-719138" eaLnBrk="1" hangingPunct="1"/>
            <a:r>
              <a:rPr lang="en-US" sz="3600" b="1" kern="1200" dirty="0">
                <a:solidFill>
                  <a:srgbClr val="FFFFFF"/>
                </a:solidFill>
                <a:effectLst>
                  <a:glow rad="254000">
                    <a:srgbClr val="000000">
                      <a:alpha val="85000"/>
                    </a:srgbClr>
                  </a:glow>
                </a:effectLst>
                <a:latin typeface="Arial"/>
                <a:cs typeface="Arial"/>
              </a:rPr>
              <a:t>A Quick Quiz About the Law…</a:t>
            </a:r>
          </a:p>
        </p:txBody>
      </p:sp>
      <p:sp>
        <p:nvSpPr>
          <p:cNvPr id="7" name="Rectangle 5"/>
          <p:cNvSpPr txBox="1">
            <a:spLocks noChangeArrowheads="1"/>
          </p:cNvSpPr>
          <p:nvPr/>
        </p:nvSpPr>
        <p:spPr bwMode="auto">
          <a:xfrm>
            <a:off x="179512" y="852714"/>
            <a:ext cx="8889876"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1.	T or F	Christians should keep parts of the OT law which are not repeated in the NT.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a:ln>
                  <a:noFill/>
                </a:ln>
                <a:solidFill>
                  <a:srgbClr val="FFFFFF"/>
                </a:solidFill>
                <a:effectLst>
                  <a:glow rad="101600">
                    <a:srgbClr val="000000">
                      <a:alpha val="75000"/>
                    </a:srgbClr>
                  </a:glow>
                </a:effectLst>
                <a:uLnTx/>
                <a:uFillTx/>
                <a:latin typeface="Arial"/>
                <a:ea typeface="ＭＳ Ｐゴシック" charset="0"/>
                <a:cs typeface="Arial"/>
              </a:rPr>
              <a:t>2.	</a:t>
            </a: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T or F	The Sabbath should still be obeyed by Christians.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3.	T or F	Believers today are obligated to keep all of the Ten Commandments.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	T or F	Tithing should be practiced by all followers of Christ.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5.	T or F	Christians today are prohibited from eating blood (e.g., </a:t>
            </a:r>
            <a:r>
              <a:rPr kumimoji="0" lang="en-US" sz="2400" b="1" i="0" u="none" strike="noStrike" kern="1200" cap="none" spc="0" normalizeH="0" baseline="0" noProof="0" dirty="0" err="1">
                <a:ln>
                  <a:noFill/>
                </a:ln>
                <a:solidFill>
                  <a:srgbClr val="FFFF00"/>
                </a:solidFill>
                <a:effectLst>
                  <a:glow rad="101600">
                    <a:srgbClr val="000000">
                      <a:alpha val="75000"/>
                    </a:srgbClr>
                  </a:glow>
                </a:effectLst>
                <a:uLnTx/>
                <a:uFillTx/>
                <a:latin typeface="Arial"/>
                <a:ea typeface="ＭＳ Ｐゴシック" charset="0"/>
                <a:cs typeface="Arial"/>
              </a:rPr>
              <a:t>yong</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 tau foo, blood pudding, pig or duck blood at Chinese New Year).</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	T or F	Believers must not charge other Christians interest based upon the Law (Deut. 23:19; Exod. 22:25; Lev. 25:36-37; Ezek. 18:8, 13, 17; 22:12; Prov. 15:5; 28:8)</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7.	T or F	There are actually two laws: the moral (Ten Commandments) and ceremonial/civil.</a:t>
            </a:r>
          </a:p>
        </p:txBody>
      </p:sp>
      <p:sp>
        <p:nvSpPr>
          <p:cNvPr id="6" name="Title 2"/>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l" defTabSz="4572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254000">
                    <a:srgbClr val="000000">
                      <a:alpha val="85000"/>
                    </a:srgbClr>
                  </a:glow>
                </a:effectLst>
                <a:uLnTx/>
                <a:uFillTx/>
                <a:latin typeface="Arial"/>
                <a:ea typeface="ＭＳ Ｐゴシック" charset="0"/>
                <a:cs typeface="Arial"/>
              </a:rPr>
              <a:t>True (T)? Or False (F)? What's your view?</a:t>
            </a:r>
          </a:p>
        </p:txBody>
      </p:sp>
      <p:sp>
        <p:nvSpPr>
          <p:cNvPr id="8" name="TextBox 7"/>
          <p:cNvSpPr txBox="1"/>
          <p:nvPr/>
        </p:nvSpPr>
        <p:spPr>
          <a:xfrm rot="20472343">
            <a:off x="886065" y="3095841"/>
            <a:ext cx="6453239" cy="707886"/>
          </a:xfrm>
          <a:prstGeom prst="rect">
            <a:avLst/>
          </a:prstGeom>
          <a:solidFill>
            <a:srgbClr val="800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EAEAEA"/>
                </a:solidFill>
                <a:effectLst/>
                <a:uLnTx/>
                <a:uFillTx/>
                <a:latin typeface="Arial"/>
                <a:ea typeface="ＭＳ Ｐゴシック" charset="0"/>
                <a:cs typeface="Arial"/>
              </a:rPr>
              <a:t>I marked all FALSE</a:t>
            </a:r>
          </a:p>
        </p:txBody>
      </p:sp>
      <p:sp>
        <p:nvSpPr>
          <p:cNvPr id="9" name="Oval 8"/>
          <p:cNvSpPr/>
          <p:nvPr/>
        </p:nvSpPr>
        <p:spPr bwMode="auto">
          <a:xfrm>
            <a:off x="1245266" y="92611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p:cNvSpPr/>
          <p:nvPr/>
        </p:nvSpPr>
        <p:spPr bwMode="auto">
          <a:xfrm>
            <a:off x="1245266" y="164619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p:cNvSpPr/>
          <p:nvPr/>
        </p:nvSpPr>
        <p:spPr bwMode="auto">
          <a:xfrm>
            <a:off x="1245266" y="207292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2" name="Oval 11"/>
          <p:cNvSpPr/>
          <p:nvPr/>
        </p:nvSpPr>
        <p:spPr bwMode="auto">
          <a:xfrm>
            <a:off x="1245266" y="2721000"/>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3" name="Oval 12"/>
          <p:cNvSpPr/>
          <p:nvPr/>
        </p:nvSpPr>
        <p:spPr bwMode="auto">
          <a:xfrm>
            <a:off x="1245266" y="3441080"/>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4" name="Oval 13"/>
          <p:cNvSpPr/>
          <p:nvPr/>
        </p:nvSpPr>
        <p:spPr bwMode="auto">
          <a:xfrm>
            <a:off x="1245266" y="4607225"/>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5" name="Oval 14"/>
          <p:cNvSpPr/>
          <p:nvPr/>
        </p:nvSpPr>
        <p:spPr bwMode="auto">
          <a:xfrm>
            <a:off x="1245266" y="6061402"/>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Tree>
    <p:extLst>
      <p:ext uri="{BB962C8B-B14F-4D97-AF65-F5344CB8AC3E}">
        <p14:creationId xmlns:p14="http://schemas.microsoft.com/office/powerpoint/2010/main" val="4085944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anim calcmode="lin" valueType="num">
                                      <p:cBhvr>
                                        <p:cTn id="36" dur="2000" fill="hold"/>
                                        <p:tgtEl>
                                          <p:spTgt spid="8"/>
                                        </p:tgtEl>
                                        <p:attrNameLst>
                                          <p:attrName>ppt_w</p:attrName>
                                        </p:attrNameLst>
                                      </p:cBhvr>
                                      <p:tavLst>
                                        <p:tav tm="0" fmla="#ppt_w*sin(2.5*pi*$)">
                                          <p:val>
                                            <p:fltVal val="0"/>
                                          </p:val>
                                        </p:tav>
                                        <p:tav tm="100000">
                                          <p:val>
                                            <p:fltVal val="1"/>
                                          </p:val>
                                        </p:tav>
                                      </p:tavLst>
                                    </p:anim>
                                    <p:anim calcmode="lin" valueType="num">
                                      <p:cBhvr>
                                        <p:cTn id="3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Salvation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0">
            <a:gsLst>
              <a:gs pos="0">
                <a:srgbClr val="009900"/>
              </a:gs>
              <a:gs pos="50000">
                <a:schemeClr val="tx1"/>
              </a:gs>
              <a:gs pos="100000">
                <a:srgbClr val="009900"/>
              </a:gs>
            </a:gsLst>
            <a:lin ang="18900000" scaled="1"/>
          </a:gradFill>
          <a:ln w="9525">
            <a:solidFill>
              <a:schemeClr val="tx1"/>
            </a:solidFill>
            <a:miter lim="800000"/>
            <a:headEnd/>
            <a:tailEnd/>
          </a:ln>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Arial"/>
              <a:ea typeface="ＭＳ Ｐゴシック" charset="0"/>
              <a:cs typeface="Arial"/>
            </a:endParaRPr>
          </a:p>
        </p:txBody>
      </p:sp>
      <p:pic>
        <p:nvPicPr>
          <p:cNvPr id="932866" name="Picture 3" descr="OMSSO08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4288" y="0"/>
            <a:ext cx="5356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084" name="Rectangle 5"/>
          <p:cNvSpPr>
            <a:spLocks noGrp="1" noChangeArrowheads="1"/>
          </p:cNvSpPr>
          <p:nvPr>
            <p:ph type="title" idx="4294967295"/>
          </p:nvPr>
        </p:nvSpPr>
        <p:spPr>
          <a:xfrm>
            <a:off x="211832" y="457200"/>
            <a:ext cx="5728320" cy="1243608"/>
          </a:xfrm>
        </p:spPr>
        <p:txBody>
          <a:bodyPr/>
          <a:lstStyle/>
          <a:p>
            <a:pPr algn="l" eaLnBrk="1" hangingPunct="1">
              <a:defRPr/>
            </a:pPr>
            <a:r>
              <a:rPr lang="en-US" altLang="zh-CN" b="1" dirty="0">
                <a:solidFill>
                  <a:schemeClr val="bg1"/>
                </a:solidFill>
                <a:effectLst>
                  <a:glow rad="254000">
                    <a:schemeClr val="tx1">
                      <a:alpha val="85000"/>
                    </a:schemeClr>
                  </a:glow>
                </a:effectLst>
                <a:cs typeface="Arial"/>
              </a:rPr>
              <a:t>B.  Defining </a:t>
            </a:r>
            <a:r>
              <a:rPr lang="ru-RU" altLang="zh-CN" b="1" dirty="0">
                <a:solidFill>
                  <a:schemeClr val="bg1"/>
                </a:solidFill>
                <a:effectLst>
                  <a:glow rad="254000">
                    <a:schemeClr val="tx1">
                      <a:alpha val="85000"/>
                    </a:schemeClr>
                  </a:glow>
                </a:effectLst>
                <a:cs typeface="Arial"/>
              </a:rPr>
              <a:t>"</a:t>
            </a:r>
            <a:r>
              <a:rPr lang="en-US" altLang="zh-CN" b="1" dirty="0">
                <a:solidFill>
                  <a:schemeClr val="bg1"/>
                </a:solidFill>
                <a:effectLst>
                  <a:glow rad="254000">
                    <a:schemeClr val="tx1">
                      <a:alpha val="85000"/>
                    </a:schemeClr>
                  </a:glow>
                </a:effectLst>
                <a:cs typeface="Arial"/>
              </a:rPr>
              <a:t>Law</a:t>
            </a:r>
            <a:r>
              <a:rPr lang="ru-RU" altLang="zh-CN" b="1" dirty="0">
                <a:solidFill>
                  <a:schemeClr val="bg1"/>
                </a:solidFill>
                <a:effectLst>
                  <a:glow rad="254000">
                    <a:schemeClr val="tx1">
                      <a:alpha val="85000"/>
                    </a:schemeClr>
                  </a:glow>
                </a:effectLst>
                <a:cs typeface="Arial"/>
              </a:rPr>
              <a:t>"</a:t>
            </a:r>
            <a:endParaRPr lang="en-US" altLang="zh-CN" b="1" dirty="0">
              <a:solidFill>
                <a:schemeClr val="bg1"/>
              </a:solidFill>
              <a:effectLst>
                <a:glow rad="254000">
                  <a:schemeClr val="tx1">
                    <a:alpha val="85000"/>
                  </a:schemeClr>
                </a:glow>
              </a:effectLst>
              <a:cs typeface="Arial"/>
            </a:endParaRPr>
          </a:p>
        </p:txBody>
      </p:sp>
      <p:sp>
        <p:nvSpPr>
          <p:cNvPr id="6" name="Rectangle 5"/>
          <p:cNvSpPr txBox="1">
            <a:spLocks noChangeArrowheads="1"/>
          </p:cNvSpPr>
          <p:nvPr/>
        </p:nvSpPr>
        <p:spPr bwMode="auto">
          <a:xfrm>
            <a:off x="885558" y="1700807"/>
            <a:ext cx="8284656" cy="420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Pentateuch as single book</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Pentateuch as 5 books</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Whole OT</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Legal literature (Exod. 20–Deut. 33)</a:t>
            </a:r>
          </a:p>
        </p:txBody>
      </p:sp>
      <p:sp>
        <p:nvSpPr>
          <p:cNvPr id="8" name="Text Box 27"/>
          <p:cNvSpPr txBox="1">
            <a:spLocks noChangeArrowheads="1"/>
          </p:cNvSpPr>
          <p:nvPr/>
        </p:nvSpPr>
        <p:spPr bwMode="auto">
          <a:xfrm>
            <a:off x="8313889"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35</a:t>
            </a:r>
          </a:p>
        </p:txBody>
      </p:sp>
    </p:spTree>
    <p:extLst>
      <p:ext uri="{BB962C8B-B14F-4D97-AF65-F5344CB8AC3E}">
        <p14:creationId xmlns:p14="http://schemas.microsoft.com/office/powerpoint/2010/main" val="2271431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2829"/>
            <a:ext cx="9101996" cy="6485172"/>
          </a:xfrm>
          <a:prstGeom prst="rect">
            <a:avLst/>
          </a:prstGeom>
        </p:spPr>
      </p:pic>
      <p:sp>
        <p:nvSpPr>
          <p:cNvPr id="430084" name="Rectangle 5"/>
          <p:cNvSpPr>
            <a:spLocks noGrp="1" noChangeArrowheads="1"/>
          </p:cNvSpPr>
          <p:nvPr>
            <p:ph type="title" idx="4294967295"/>
          </p:nvPr>
        </p:nvSpPr>
        <p:spPr>
          <a:xfrm>
            <a:off x="211832" y="457200"/>
            <a:ext cx="5847270" cy="2455520"/>
          </a:xfrm>
        </p:spPr>
        <p:txBody>
          <a:bodyPr/>
          <a:lstStyle/>
          <a:p>
            <a:pPr marL="719138" indent="-719138" defTabSz="914400" eaLnBrk="1" hangingPunct="1">
              <a:defRPr/>
            </a:pPr>
            <a:r>
              <a:rPr lang="en-US" altLang="zh-CN" b="1" dirty="0">
                <a:solidFill>
                  <a:srgbClr val="FFFFFF"/>
                </a:solidFill>
                <a:effectLst>
                  <a:glow rad="254000">
                    <a:srgbClr val="000000">
                      <a:alpha val="85000"/>
                    </a:srgbClr>
                  </a:glow>
                </a:effectLst>
                <a:cs typeface="Arial"/>
              </a:rPr>
              <a:t>C. The Christian</a:t>
            </a:r>
            <a:r>
              <a:rPr lang="fr-FR" altLang="zh-CN" b="1" dirty="0">
                <a:solidFill>
                  <a:srgbClr val="FFFFFF"/>
                </a:solidFill>
                <a:effectLst>
                  <a:glow rad="254000">
                    <a:srgbClr val="000000">
                      <a:alpha val="85000"/>
                    </a:srgbClr>
                  </a:glow>
                </a:effectLst>
                <a:cs typeface="Arial"/>
              </a:rPr>
              <a:t>'</a:t>
            </a:r>
            <a:r>
              <a:rPr lang="en-US" altLang="zh-CN" b="1" dirty="0">
                <a:solidFill>
                  <a:srgbClr val="FFFFFF"/>
                </a:solidFill>
                <a:effectLst>
                  <a:glow rad="254000">
                    <a:srgbClr val="000000">
                      <a:alpha val="85000"/>
                    </a:srgbClr>
                  </a:glow>
                </a:effectLst>
                <a:cs typeface="Arial"/>
              </a:rPr>
              <a:t>s Relationship to the Law</a:t>
            </a:r>
          </a:p>
        </p:txBody>
      </p:sp>
      <p:sp>
        <p:nvSpPr>
          <p:cNvPr id="9" name="Text Box 27"/>
          <p:cNvSpPr txBox="1">
            <a:spLocks noChangeArrowheads="1"/>
          </p:cNvSpPr>
          <p:nvPr/>
        </p:nvSpPr>
        <p:spPr bwMode="auto">
          <a:xfrm>
            <a:off x="8457448"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35</a:t>
            </a:r>
          </a:p>
        </p:txBody>
      </p:sp>
    </p:spTree>
    <p:extLst>
      <p:ext uri="{BB962C8B-B14F-4D97-AF65-F5344CB8AC3E}">
        <p14:creationId xmlns:p14="http://schemas.microsoft.com/office/powerpoint/2010/main" val="26403783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42950"/>
            <a:ext cx="9144000" cy="921327"/>
          </a:xfrm>
        </p:spPr>
        <p:txBody>
          <a:bodyPr/>
          <a:lstStyle/>
          <a:p>
            <a:pPr eaLnBrk="1" hangingPunct="1"/>
            <a:r>
              <a:rPr lang="en-US" b="1" dirty="0">
                <a:solidFill>
                  <a:schemeClr val="bg1"/>
                </a:solidFill>
              </a:rPr>
              <a:t>The New Testament</a:t>
            </a:r>
            <a:endParaRPr lang="en-US" b="1" dirty="0"/>
          </a:p>
        </p:txBody>
      </p:sp>
      <p:sp>
        <p:nvSpPr>
          <p:cNvPr id="796675" name="Rectangle 3"/>
          <p:cNvSpPr>
            <a:spLocks noGrp="1" noChangeArrowheads="1"/>
          </p:cNvSpPr>
          <p:nvPr>
            <p:ph type="subTitle" idx="1"/>
          </p:nvPr>
        </p:nvSpPr>
        <p:spPr>
          <a:xfrm>
            <a:off x="166254" y="1230285"/>
            <a:ext cx="8744989" cy="4555374"/>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txBody>
          <a:bodyPr vert="horz" wrap="square" lIns="91440" tIns="45720" rIns="91440" bIns="45720" numCol="1" anchor="ctr" anchorCtr="0" compatLnSpc="1">
            <a:prstTxWarp prst="textNoShape">
              <a:avLst/>
            </a:prstTxWarp>
          </a:bodyPr>
          <a:lstStyle/>
          <a:p>
            <a:pPr eaLnBrk="1" hangingPunct="1"/>
            <a:r>
              <a:rPr lang="en-US" sz="2800" b="1" dirty="0">
                <a:solidFill>
                  <a:srgbClr val="FFFFFF"/>
                </a:solidFill>
                <a:latin typeface="Arial" panose="020B0604020202020204" pitchFamily="34" charset="0"/>
                <a:ea typeface="MS PGothic" charset="0"/>
                <a:cs typeface="Arial" panose="020B0604020202020204" pitchFamily="34" charset="0"/>
              </a:rPr>
              <a:t>My main fear is that, if we use expressions like “re-definition” or “non-literal,” it would open the door for undermining inerrancy and the integrity of OT affirmations. It would also allow for the dangers of allegorical interpretations, when we are constantly training our students to stay consistent with the literal and normal reading of the Scriptures. I am further afraid that any “re-definition” of OT texts would give an excuse to Islam to re-interpret the NT.</a:t>
            </a: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010105"/>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eaLnBrk="1" hangingPunct="1"/>
            <a:r>
              <a:rPr lang="en-US" b="1" kern="0" dirty="0">
                <a:solidFill>
                  <a:srgbClr val="FFFFFF"/>
                </a:solidFill>
                <a:latin typeface="Arial" panose="020B0604020202020204" pitchFamily="34" charset="0"/>
                <a:cs typeface="Arial" panose="020B0604020202020204" pitchFamily="34" charset="0"/>
              </a:rPr>
              <a:t>Dr. Imad Shehadeh</a:t>
            </a:r>
          </a:p>
        </p:txBody>
      </p:sp>
    </p:spTree>
    <p:extLst>
      <p:ext uri="{BB962C8B-B14F-4D97-AF65-F5344CB8AC3E}">
        <p14:creationId xmlns:p14="http://schemas.microsoft.com/office/powerpoint/2010/main" val="4111165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42950"/>
            <a:ext cx="9144000" cy="921327"/>
          </a:xfrm>
        </p:spPr>
        <p:txBody>
          <a:bodyPr/>
          <a:lstStyle/>
          <a:p>
            <a:pPr eaLnBrk="1" hangingPunct="1"/>
            <a:r>
              <a:rPr lang="en-US" b="1" dirty="0">
                <a:solidFill>
                  <a:schemeClr val="bg1"/>
                </a:solidFill>
              </a:rPr>
              <a:t>The New Testament</a:t>
            </a:r>
            <a:endParaRPr lang="en-US" b="1" dirty="0"/>
          </a:p>
        </p:txBody>
      </p:sp>
      <p:sp>
        <p:nvSpPr>
          <p:cNvPr id="796675" name="Rectangle 3"/>
          <p:cNvSpPr>
            <a:spLocks noGrp="1" noChangeArrowheads="1"/>
          </p:cNvSpPr>
          <p:nvPr>
            <p:ph type="subTitle" idx="1"/>
          </p:nvPr>
        </p:nvSpPr>
        <p:spPr>
          <a:xfrm>
            <a:off x="166254" y="1230285"/>
            <a:ext cx="8744989" cy="4555374"/>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p:spPr>
        <p:txBody>
          <a:bodyPr anchor="ctr"/>
          <a:lstStyle/>
          <a:p>
            <a:pPr eaLnBrk="1" hangingPunct="1"/>
            <a:r>
              <a:rPr lang="en-US" sz="2800" b="1" dirty="0">
                <a:solidFill>
                  <a:srgbClr val="FFFFFF"/>
                </a:solidFill>
                <a:latin typeface="Arial" panose="020B0604020202020204" pitchFamily="34" charset="0"/>
                <a:cs typeface="Arial" panose="020B0604020202020204" pitchFamily="34" charset="0"/>
              </a:rPr>
              <a:t>There is in the NT a </a:t>
            </a:r>
            <a:r>
              <a:rPr lang="en-US" sz="2800" b="1" dirty="0">
                <a:solidFill>
                  <a:srgbClr val="FFFF00"/>
                </a:solidFill>
                <a:latin typeface="Arial" panose="020B0604020202020204" pitchFamily="34" charset="0"/>
                <a:cs typeface="Arial" panose="020B0604020202020204" pitchFamily="34" charset="0"/>
              </a:rPr>
              <a:t>widening</a:t>
            </a:r>
            <a:r>
              <a:rPr lang="en-US" sz="2800" b="1" dirty="0">
                <a:solidFill>
                  <a:srgbClr val="FFFFFF"/>
                </a:solidFill>
                <a:latin typeface="Arial" panose="020B0604020202020204" pitchFamily="34" charset="0"/>
                <a:cs typeface="Arial" panose="020B0604020202020204" pitchFamily="34" charset="0"/>
              </a:rPr>
              <a:t> and </a:t>
            </a:r>
            <a:r>
              <a:rPr lang="en-US" sz="2800" b="1" dirty="0">
                <a:solidFill>
                  <a:srgbClr val="FFFF00"/>
                </a:solidFill>
                <a:latin typeface="Arial" panose="020B0604020202020204" pitchFamily="34" charset="0"/>
                <a:cs typeface="Arial" panose="020B0604020202020204" pitchFamily="34" charset="0"/>
              </a:rPr>
              <a:t>deepening</a:t>
            </a:r>
            <a:r>
              <a:rPr lang="en-US" sz="2800" b="1" dirty="0">
                <a:solidFill>
                  <a:srgbClr val="FFFFFF"/>
                </a:solidFill>
                <a:latin typeface="Arial" panose="020B0604020202020204" pitchFamily="34" charset="0"/>
                <a:cs typeface="Arial" panose="020B0604020202020204" pitchFamily="34" charset="0"/>
              </a:rPr>
              <a:t> of the application of OT texts in the progress of revelation. The NT thus </a:t>
            </a:r>
            <a:r>
              <a:rPr lang="en-US" sz="2800" b="1" dirty="0">
                <a:solidFill>
                  <a:srgbClr val="FFFF00"/>
                </a:solidFill>
                <a:latin typeface="Arial" panose="020B0604020202020204" pitchFamily="34" charset="0"/>
                <a:cs typeface="Arial" panose="020B0604020202020204" pitchFamily="34" charset="0"/>
              </a:rPr>
              <a:t>expands</a:t>
            </a:r>
            <a:r>
              <a:rPr lang="en-US" sz="2800" b="1" dirty="0">
                <a:solidFill>
                  <a:srgbClr val="FFFFFF"/>
                </a:solidFill>
                <a:latin typeface="Arial" panose="020B0604020202020204" pitchFamily="34" charset="0"/>
                <a:cs typeface="Arial" panose="020B0604020202020204" pitchFamily="34" charset="0"/>
              </a:rPr>
              <a:t> rather than replaces the OT, it </a:t>
            </a:r>
            <a:r>
              <a:rPr lang="en-US" sz="2800" b="1" dirty="0">
                <a:solidFill>
                  <a:srgbClr val="FFFF00"/>
                </a:solidFill>
                <a:latin typeface="Arial" panose="020B0604020202020204" pitchFamily="34" charset="0"/>
                <a:cs typeface="Arial" panose="020B0604020202020204" pitchFamily="34" charset="0"/>
              </a:rPr>
              <a:t>explains</a:t>
            </a:r>
            <a:r>
              <a:rPr lang="en-US" sz="2800" b="1" dirty="0">
                <a:solidFill>
                  <a:srgbClr val="FFFFFF"/>
                </a:solidFill>
                <a:latin typeface="Arial" panose="020B0604020202020204" pitchFamily="34" charset="0"/>
                <a:cs typeface="Arial" panose="020B0604020202020204" pitchFamily="34" charset="0"/>
              </a:rPr>
              <a:t> rather than corrects the OT, it </a:t>
            </a:r>
            <a:r>
              <a:rPr lang="en-US" sz="2800" b="1" dirty="0">
                <a:solidFill>
                  <a:srgbClr val="FFFF00"/>
                </a:solidFill>
                <a:latin typeface="Arial" panose="020B0604020202020204" pitchFamily="34" charset="0"/>
                <a:cs typeface="Arial" panose="020B0604020202020204" pitchFamily="34" charset="0"/>
              </a:rPr>
              <a:t>strengthens</a:t>
            </a:r>
            <a:r>
              <a:rPr lang="en-US" sz="2800" b="1" dirty="0">
                <a:solidFill>
                  <a:srgbClr val="FFFFFF"/>
                </a:solidFill>
                <a:latin typeface="Arial" panose="020B0604020202020204" pitchFamily="34" charset="0"/>
                <a:cs typeface="Arial" panose="020B0604020202020204" pitchFamily="34" charset="0"/>
              </a:rPr>
              <a:t> rather than weakens the OT, it </a:t>
            </a:r>
            <a:r>
              <a:rPr lang="en-US" sz="2800" b="1" dirty="0">
                <a:solidFill>
                  <a:srgbClr val="FFFF00"/>
                </a:solidFill>
                <a:latin typeface="Arial" panose="020B0604020202020204" pitchFamily="34" charset="0"/>
                <a:cs typeface="Arial" panose="020B0604020202020204" pitchFamily="34" charset="0"/>
              </a:rPr>
              <a:t>adds</a:t>
            </a:r>
            <a:r>
              <a:rPr lang="en-US" sz="2800" b="1" dirty="0">
                <a:solidFill>
                  <a:srgbClr val="FFFFFF"/>
                </a:solidFill>
                <a:latin typeface="Arial" panose="020B0604020202020204" pitchFamily="34" charset="0"/>
                <a:cs typeface="Arial" panose="020B0604020202020204" pitchFamily="34" charset="0"/>
              </a:rPr>
              <a:t> rather then subtracts from the OT, it </a:t>
            </a:r>
            <a:r>
              <a:rPr lang="en-US" sz="2800" b="1" dirty="0">
                <a:solidFill>
                  <a:srgbClr val="FFFF00"/>
                </a:solidFill>
                <a:latin typeface="Arial" panose="020B0604020202020204" pitchFamily="34" charset="0"/>
                <a:cs typeface="Arial" panose="020B0604020202020204" pitchFamily="34" charset="0"/>
              </a:rPr>
              <a:t>protects</a:t>
            </a:r>
            <a:r>
              <a:rPr lang="en-US" sz="2800" b="1" dirty="0">
                <a:solidFill>
                  <a:srgbClr val="FFFFFF"/>
                </a:solidFill>
                <a:latin typeface="Arial" panose="020B0604020202020204" pitchFamily="34" charset="0"/>
                <a:cs typeface="Arial" panose="020B0604020202020204" pitchFamily="34" charset="0"/>
              </a:rPr>
              <a:t> rather than reinterprets the OT, it </a:t>
            </a:r>
            <a:r>
              <a:rPr lang="en-US" sz="2800" b="1" dirty="0">
                <a:solidFill>
                  <a:srgbClr val="FFFF00"/>
                </a:solidFill>
                <a:latin typeface="Arial" panose="020B0604020202020204" pitchFamily="34" charset="0"/>
                <a:cs typeface="Arial" panose="020B0604020202020204" pitchFamily="34" charset="0"/>
              </a:rPr>
              <a:t>fulfills</a:t>
            </a:r>
            <a:r>
              <a:rPr lang="en-US" sz="2800" b="1" dirty="0">
                <a:solidFill>
                  <a:srgbClr val="FFFFFF"/>
                </a:solidFill>
                <a:latin typeface="Arial" panose="020B0604020202020204" pitchFamily="34" charset="0"/>
                <a:cs typeface="Arial" panose="020B0604020202020204" pitchFamily="34" charset="0"/>
              </a:rPr>
              <a:t> rather than improves the OT, and it </a:t>
            </a:r>
            <a:r>
              <a:rPr lang="en-US" sz="2800" b="1" dirty="0">
                <a:solidFill>
                  <a:srgbClr val="FFFF00"/>
                </a:solidFill>
                <a:latin typeface="Arial" panose="020B0604020202020204" pitchFamily="34" charset="0"/>
                <a:cs typeface="Arial" panose="020B0604020202020204" pitchFamily="34" charset="0"/>
              </a:rPr>
              <a:t>affirms</a:t>
            </a:r>
            <a:r>
              <a:rPr lang="en-US" sz="2800" b="1" dirty="0">
                <a:solidFill>
                  <a:srgbClr val="FFFFFF"/>
                </a:solidFill>
                <a:latin typeface="Arial" panose="020B0604020202020204" pitchFamily="34" charset="0"/>
                <a:cs typeface="Arial" panose="020B0604020202020204" pitchFamily="34" charset="0"/>
              </a:rPr>
              <a:t> rather than questions the OT. These are hermeneutical values we want to implant in our students.</a:t>
            </a: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010105"/>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eaLnBrk="1" hangingPunct="1"/>
            <a:r>
              <a:rPr lang="en-US" b="1" kern="0" dirty="0">
                <a:solidFill>
                  <a:srgbClr val="FFFFFF"/>
                </a:solidFill>
                <a:latin typeface="Arial" panose="020B0604020202020204" pitchFamily="34" charset="0"/>
                <a:cs typeface="Arial" panose="020B0604020202020204" pitchFamily="34" charset="0"/>
              </a:rPr>
              <a:t>Dr. Imad Shehadeh</a:t>
            </a:r>
          </a:p>
        </p:txBody>
      </p:sp>
    </p:spTree>
    <p:extLst>
      <p:ext uri="{BB962C8B-B14F-4D97-AF65-F5344CB8AC3E}">
        <p14:creationId xmlns:p14="http://schemas.microsoft.com/office/powerpoint/2010/main" val="3015126293"/>
      </p:ext>
    </p:extLst>
  </p:cSld>
  <p:clrMapOvr>
    <a:masterClrMapping/>
  </p:clrMapOvr>
  <p:transition/>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8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2_Optic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LaVern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clrMap bg1="lt1" tx1="dk1" bg2="lt2" tx2="dk2" accent1="accent1" accent2="accent2" accent3="accent3" accent4="accent4" accent5="accent5" accent6="accent6" hlink="hlink" folHlink="folHlink"/>
    </a:extraClrScheme>
    <a:extraClrScheme>
      <a:clrScheme name="LaVerne 2">
        <a:dk1>
          <a:srgbClr val="333333"/>
        </a:dk1>
        <a:lt1>
          <a:srgbClr val="FFFFFF"/>
        </a:lt1>
        <a:dk2>
          <a:srgbClr val="CCFFFF"/>
        </a:dk2>
        <a:lt2>
          <a:srgbClr val="EAEAEA"/>
        </a:lt2>
        <a:accent1>
          <a:srgbClr val="F5CDDF"/>
        </a:accent1>
        <a:accent2>
          <a:srgbClr val="D1FFE8"/>
        </a:accent2>
        <a:accent3>
          <a:srgbClr val="FFFFFF"/>
        </a:accent3>
        <a:accent4>
          <a:srgbClr val="2A2A2A"/>
        </a:accent4>
        <a:accent5>
          <a:srgbClr val="F9E3EC"/>
        </a:accent5>
        <a:accent6>
          <a:srgbClr val="BDE7D2"/>
        </a:accent6>
        <a:hlink>
          <a:srgbClr val="33CCCC"/>
        </a:hlink>
        <a:folHlink>
          <a:srgbClr val="007572"/>
        </a:folHlink>
      </a:clrScheme>
      <a:clrMap bg1="lt1" tx1="dk1" bg2="lt2" tx2="dk2" accent1="accent1" accent2="accent2" accent3="accent3" accent4="accent4" accent5="accent5" accent6="accent6" hlink="hlink" folHlink="folHlink"/>
    </a:extraClrScheme>
    <a:extraClrScheme>
      <a:clrScheme name="LaVerne 3">
        <a:dk1>
          <a:srgbClr val="000000"/>
        </a:dk1>
        <a:lt1>
          <a:srgbClr val="FFFFFF"/>
        </a:lt1>
        <a:dk2>
          <a:srgbClr val="EAEAEA"/>
        </a:dk2>
        <a:lt2>
          <a:srgbClr val="FFFFFF"/>
        </a:lt2>
        <a:accent1>
          <a:srgbClr val="C0C0C0"/>
        </a:accent1>
        <a:accent2>
          <a:srgbClr val="DDDDDD"/>
        </a:accent2>
        <a:accent3>
          <a:srgbClr val="FFFFFF"/>
        </a:accent3>
        <a:accent4>
          <a:srgbClr val="000000"/>
        </a:accent4>
        <a:accent5>
          <a:srgbClr val="DCDCDC"/>
        </a:accent5>
        <a:accent6>
          <a:srgbClr val="C8C8C8"/>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LaVerne 4">
        <a:dk1>
          <a:srgbClr val="333333"/>
        </a:dk1>
        <a:lt1>
          <a:srgbClr val="FFFFCC"/>
        </a:lt1>
        <a:dk2>
          <a:srgbClr val="CCECFF"/>
        </a:dk2>
        <a:lt2>
          <a:srgbClr val="DDDDDD"/>
        </a:lt2>
        <a:accent1>
          <a:srgbClr val="F5CDDF"/>
        </a:accent1>
        <a:accent2>
          <a:srgbClr val="99FFCC"/>
        </a:accent2>
        <a:accent3>
          <a:srgbClr val="FFFFE2"/>
        </a:accent3>
        <a:accent4>
          <a:srgbClr val="2A2A2A"/>
        </a:accent4>
        <a:accent5>
          <a:srgbClr val="F9E3EC"/>
        </a:accent5>
        <a:accent6>
          <a:srgbClr val="8AE7B9"/>
        </a:accent6>
        <a:hlink>
          <a:srgbClr val="32CAC6"/>
        </a:hlink>
        <a:folHlink>
          <a:srgbClr val="4D6E9F"/>
        </a:folHlink>
      </a:clrScheme>
      <a:clrMap bg1="lt1" tx1="dk1" bg2="lt2" tx2="dk2" accent1="accent1" accent2="accent2" accent3="accent3" accent4="accent4" accent5="accent5" accent6="accent6" hlink="hlink" folHlink="folHlink"/>
    </a:extraClrScheme>
    <a:extraClrScheme>
      <a:clrScheme name="LaVerne 5">
        <a:dk1>
          <a:srgbClr val="333333"/>
        </a:dk1>
        <a:lt1>
          <a:srgbClr val="F2D0DA"/>
        </a:lt1>
        <a:dk2>
          <a:srgbClr val="CCECFF"/>
        </a:dk2>
        <a:lt2>
          <a:srgbClr val="EAEAEA"/>
        </a:lt2>
        <a:accent1>
          <a:srgbClr val="7BC7C9"/>
        </a:accent1>
        <a:accent2>
          <a:srgbClr val="EDECD1"/>
        </a:accent2>
        <a:accent3>
          <a:srgbClr val="F7E4EA"/>
        </a:accent3>
        <a:accent4>
          <a:srgbClr val="2A2A2A"/>
        </a:accent4>
        <a:accent5>
          <a:srgbClr val="BFE0E1"/>
        </a:accent5>
        <a:accent6>
          <a:srgbClr val="D7D6BD"/>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LaVerne 6">
        <a:dk1>
          <a:srgbClr val="333333"/>
        </a:dk1>
        <a:lt1>
          <a:srgbClr val="C4BBD9"/>
        </a:lt1>
        <a:dk2>
          <a:srgbClr val="B0E1E8"/>
        </a:dk2>
        <a:lt2>
          <a:srgbClr val="D7D4B9"/>
        </a:lt2>
        <a:accent1>
          <a:srgbClr val="F5CDDF"/>
        </a:accent1>
        <a:accent2>
          <a:srgbClr val="B3E5C7"/>
        </a:accent2>
        <a:accent3>
          <a:srgbClr val="DEDAE9"/>
        </a:accent3>
        <a:accent4>
          <a:srgbClr val="2A2A2A"/>
        </a:accent4>
        <a:accent5>
          <a:srgbClr val="F9E3EC"/>
        </a:accent5>
        <a:accent6>
          <a:srgbClr val="A2CFB4"/>
        </a:accent6>
        <a:hlink>
          <a:srgbClr val="CC00FF"/>
        </a:hlink>
        <a:folHlink>
          <a:srgbClr val="362A60"/>
        </a:folHlink>
      </a:clrScheme>
      <a:clrMap bg1="lt1" tx1="dk1" bg2="lt2" tx2="dk2" accent1="accent1" accent2="accent2" accent3="accent3" accent4="accent4" accent5="accent5" accent6="accent6" hlink="hlink" folHlink="folHlink"/>
    </a:extraClrScheme>
    <a:extraClrScheme>
      <a:clrScheme name="LaVerne 7">
        <a:dk1>
          <a:srgbClr val="333333"/>
        </a:dk1>
        <a:lt1>
          <a:srgbClr val="D0F781"/>
        </a:lt1>
        <a:dk2>
          <a:srgbClr val="BDD0ED"/>
        </a:dk2>
        <a:lt2>
          <a:srgbClr val="D1D1D1"/>
        </a:lt2>
        <a:accent1>
          <a:srgbClr val="FFFF99"/>
        </a:accent1>
        <a:accent2>
          <a:srgbClr val="B4DF49"/>
        </a:accent2>
        <a:accent3>
          <a:srgbClr val="E4FAC1"/>
        </a:accent3>
        <a:accent4>
          <a:srgbClr val="2A2A2A"/>
        </a:accent4>
        <a:accent5>
          <a:srgbClr val="FFFFCA"/>
        </a:accent5>
        <a:accent6>
          <a:srgbClr val="A3CA41"/>
        </a:accent6>
        <a:hlink>
          <a:srgbClr val="53AA3E"/>
        </a:hlink>
        <a:folHlink>
          <a:srgbClr val="FF6600"/>
        </a:folHlink>
      </a:clrScheme>
      <a:clrMap bg1="lt1" tx1="dk1" bg2="lt2" tx2="dk2" accent1="accent1" accent2="accent2" accent3="accent3" accent4="accent4" accent5="accent5" accent6="accent6" hlink="hlink" folHlink="folHlink"/>
    </a:extraClrScheme>
    <a:extraClrScheme>
      <a:clrScheme name="LaVerne 8">
        <a:dk1>
          <a:srgbClr val="969696"/>
        </a:dk1>
        <a:lt1>
          <a:srgbClr val="F8F8F8"/>
        </a:lt1>
        <a:dk2>
          <a:srgbClr val="5F5F5F"/>
        </a:dk2>
        <a:lt2>
          <a:srgbClr val="808080"/>
        </a:lt2>
        <a:accent1>
          <a:srgbClr val="F5CDDF"/>
        </a:accent1>
        <a:accent2>
          <a:srgbClr val="4D4D4D"/>
        </a:accent2>
        <a:accent3>
          <a:srgbClr val="B6B6B6"/>
        </a:accent3>
        <a:accent4>
          <a:srgbClr val="D4D4D4"/>
        </a:accent4>
        <a:accent5>
          <a:srgbClr val="F9E3EC"/>
        </a:accent5>
        <a:accent6>
          <a:srgbClr val="454545"/>
        </a:accent6>
        <a:hlink>
          <a:srgbClr val="FFFF99"/>
        </a:hlink>
        <a:folHlink>
          <a:srgbClr val="FFE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1651</TotalTime>
  <Words>7397</Words>
  <Application>Microsoft Macintosh PowerPoint</Application>
  <PresentationFormat>On-screen Show (4:3)</PresentationFormat>
  <Paragraphs>858</Paragraphs>
  <Slides>52</Slides>
  <Notes>45</Notes>
  <HiddenSlides>0</HiddenSlides>
  <MMClips>1</MMClips>
  <ScaleCrop>false</ScaleCrop>
  <HeadingPairs>
    <vt:vector size="8" baseType="variant">
      <vt:variant>
        <vt:lpstr>Fonts Used</vt:lpstr>
      </vt:variant>
      <vt:variant>
        <vt:i4>21</vt:i4>
      </vt:variant>
      <vt:variant>
        <vt:lpstr>Theme</vt:lpstr>
      </vt:variant>
      <vt:variant>
        <vt:i4>22</vt:i4>
      </vt:variant>
      <vt:variant>
        <vt:lpstr>Embedded OLE Servers</vt:lpstr>
      </vt:variant>
      <vt:variant>
        <vt:i4>1</vt:i4>
      </vt:variant>
      <vt:variant>
        <vt:lpstr>Slide Titles</vt:lpstr>
      </vt:variant>
      <vt:variant>
        <vt:i4>52</vt:i4>
      </vt:variant>
    </vt:vector>
  </HeadingPairs>
  <TitlesOfParts>
    <vt:vector size="96" baseType="lpstr">
      <vt:lpstr>Arail</vt:lpstr>
      <vt:lpstr>Kosher-Normal</vt:lpstr>
      <vt:lpstr>ＭＳ Ｐゴシック</vt:lpstr>
      <vt:lpstr>ＭＳ Ｐゴシック</vt:lpstr>
      <vt:lpstr>Nadianne</vt:lpstr>
      <vt:lpstr>Osaka</vt:lpstr>
      <vt:lpstr>Times</vt:lpstr>
      <vt:lpstr>Arial</vt:lpstr>
      <vt:lpstr>Arial Black</vt:lpstr>
      <vt:lpstr>Arial Narrow</vt:lpstr>
      <vt:lpstr>Braggadocio</vt:lpstr>
      <vt:lpstr>Calibri</vt:lpstr>
      <vt:lpstr>Comic Sans MS</vt:lpstr>
      <vt:lpstr>Garamond</vt:lpstr>
      <vt:lpstr>Helvetica</vt:lpstr>
      <vt:lpstr>Impact</vt:lpstr>
      <vt:lpstr>Monotype Corsiva</vt:lpstr>
      <vt:lpstr>Monotype Sorts</vt:lpstr>
      <vt:lpstr>Tahoma</vt:lpstr>
      <vt:lpstr>Times New Roman</vt:lpstr>
      <vt:lpstr>Wingdings</vt:lpstr>
      <vt:lpstr>49_Blank Presentation</vt:lpstr>
      <vt:lpstr>1_Slit</vt:lpstr>
      <vt:lpstr>1_untitled 3</vt:lpstr>
      <vt:lpstr>MEADOW</vt:lpstr>
      <vt:lpstr>2_Optical</vt:lpstr>
      <vt:lpstr>LaVerne</vt:lpstr>
      <vt:lpstr>1_Topo</vt:lpstr>
      <vt:lpstr>24_Default Design</vt:lpstr>
      <vt:lpstr>5_MEADOW</vt:lpstr>
      <vt:lpstr>1_untitled 1</vt:lpstr>
      <vt:lpstr>2_Topo</vt:lpstr>
      <vt:lpstr>2_Cascade</vt:lpstr>
      <vt:lpstr>12_Blank Presentation</vt:lpstr>
      <vt:lpstr>4_Stream</vt:lpstr>
      <vt:lpstr>1_Blank Presentation</vt:lpstr>
      <vt:lpstr>Orbit</vt:lpstr>
      <vt:lpstr>1_Orbit</vt:lpstr>
      <vt:lpstr>7_Default Design</vt:lpstr>
      <vt:lpstr>2_Orbit</vt:lpstr>
      <vt:lpstr>3_blstripc.ppt - Blue Stripes</vt:lpstr>
      <vt:lpstr>3_Blank Presentation</vt:lpstr>
      <vt:lpstr>8_untitled 3</vt:lpstr>
      <vt:lpstr>Microsoft ClipArt Gallery</vt:lpstr>
      <vt:lpstr>The Christian &amp; the Mosaic Law</vt:lpstr>
      <vt:lpstr>A Quick Quiz About the Law…</vt:lpstr>
      <vt:lpstr>Seminary</vt:lpstr>
      <vt:lpstr>The Sabbath</vt:lpstr>
      <vt:lpstr>The Eschatological Significance of the Sabbath</vt:lpstr>
      <vt:lpstr>B.  Defining "Law"</vt:lpstr>
      <vt:lpstr>C. The Christian's Relationship to the Law</vt:lpstr>
      <vt:lpstr>The New Testament</vt:lpstr>
      <vt:lpstr>The New Testament</vt:lpstr>
      <vt:lpstr>Romans 7</vt:lpstr>
      <vt:lpstr>Righteousness Imparted in Sanctification (Rom. 6–8)</vt:lpstr>
      <vt:lpstr>The Marriage</vt:lpstr>
      <vt:lpstr>The Divorce</vt:lpstr>
      <vt:lpstr>Another  Divorce…</vt:lpstr>
      <vt:lpstr>Susan &amp; Rick, 1982</vt:lpstr>
      <vt:lpstr>Marriage:  30 December 1983</vt:lpstr>
      <vt:lpstr>What "Marriages" (7:1-6)?</vt:lpstr>
      <vt:lpstr>Christ's death (and our death with Him) frees us from "marriage" to the Law since now we are "married" to Christ (Rom. 7:4, 6)</vt:lpstr>
      <vt:lpstr>Paul was not under the Law</vt:lpstr>
      <vt:lpstr>Hebrews 8:13</vt:lpstr>
      <vt:lpstr>Kingdom &amp; Covenants Timeline</vt:lpstr>
      <vt:lpstr>"Old" Fulfilled by "New"</vt:lpstr>
      <vt:lpstr>D.  The Purposes of the Law</vt:lpstr>
      <vt:lpstr>D.  The Purposes of the Law</vt:lpstr>
      <vt:lpstr>D.  The Purposes of the Law</vt:lpstr>
      <vt:lpstr>Interpreting and Preaching Legal Literature </vt:lpstr>
      <vt:lpstr>A Suggested Strategy for Expounding the OT Law</vt:lpstr>
      <vt:lpstr>A Suggested Strategy for Expounding the OT Law</vt:lpstr>
      <vt:lpstr>A Suggested Strategy for Expounding the OT Law</vt:lpstr>
      <vt:lpstr>A Suggested Strategy for Expounding the OT Law</vt:lpstr>
      <vt:lpstr>A Suggested Strategy for Expounding the OT Law</vt:lpstr>
      <vt:lpstr>The heart of the Mosaic Covenant is the Ten Commandments</vt:lpstr>
      <vt:lpstr>TRADITIONAL VIEW ON LAW</vt:lpstr>
      <vt:lpstr>Moral law means God's rules that apply to…</vt:lpstr>
      <vt:lpstr>Does the Law of Moses Apply to Me? (5 Views)</vt:lpstr>
      <vt:lpstr>Does the Law of Moses Apply to Me?</vt:lpstr>
      <vt:lpstr>Does the Law of Moses Apply to Me?</vt:lpstr>
      <vt:lpstr>Does the Law of Moses Apply to Me?</vt:lpstr>
      <vt:lpstr>Does the Law of Moses Apply to Me?</vt:lpstr>
      <vt:lpstr>Does the Law of Moses Apply to Me?</vt:lpstr>
      <vt:lpstr>Does the Law of Moses Apply to Me?</vt:lpstr>
      <vt:lpstr>The Ten Commandments </vt:lpstr>
      <vt:lpstr>The Ten Commandments </vt:lpstr>
      <vt:lpstr>The Ten Commandments </vt:lpstr>
      <vt:lpstr>In your small group...</vt:lpstr>
      <vt:lpstr>Our Sabbath Lift in Galilee</vt:lpstr>
      <vt:lpstr>Victory in the Christian Life</vt:lpstr>
      <vt:lpstr>Peter illustrates the struggle between the flesh and Spirit</vt:lpstr>
      <vt:lpstr>TWO VIEWS ON STRUGGLING WITH SIN Rom. 7:7-25</vt:lpstr>
      <vt:lpstr>Black</vt:lpstr>
      <vt:lpstr>A Quick Quiz About the Law…</vt:lpstr>
      <vt:lpstr>Salvation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117</cp:revision>
  <dcterms:created xsi:type="dcterms:W3CDTF">2014-08-02T06:39:19Z</dcterms:created>
  <dcterms:modified xsi:type="dcterms:W3CDTF">2024-02-29T14:35:54Z</dcterms:modified>
</cp:coreProperties>
</file>