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72" r:id="rId2"/>
    <p:sldMasterId id="2147483684" r:id="rId3"/>
    <p:sldMasterId id="2147483698" r:id="rId4"/>
    <p:sldMasterId id="2147483712" r:id="rId5"/>
    <p:sldMasterId id="2147483724" r:id="rId6"/>
  </p:sldMasterIdLst>
  <p:notesMasterIdLst>
    <p:notesMasterId r:id="rId44"/>
  </p:notesMasterIdLst>
  <p:sldIdLst>
    <p:sldId id="259" r:id="rId7"/>
    <p:sldId id="472" r:id="rId8"/>
    <p:sldId id="474" r:id="rId9"/>
    <p:sldId id="433" r:id="rId10"/>
    <p:sldId id="432" r:id="rId11"/>
    <p:sldId id="473" r:id="rId12"/>
    <p:sldId id="414" r:id="rId13"/>
    <p:sldId id="449" r:id="rId14"/>
    <p:sldId id="483" r:id="rId15"/>
    <p:sldId id="475" r:id="rId16"/>
    <p:sldId id="275" r:id="rId17"/>
    <p:sldId id="476" r:id="rId18"/>
    <p:sldId id="427" r:id="rId19"/>
    <p:sldId id="437" r:id="rId20"/>
    <p:sldId id="441" r:id="rId21"/>
    <p:sldId id="279" r:id="rId22"/>
    <p:sldId id="477" r:id="rId23"/>
    <p:sldId id="478" r:id="rId24"/>
    <p:sldId id="479" r:id="rId25"/>
    <p:sldId id="435" r:id="rId26"/>
    <p:sldId id="436" r:id="rId27"/>
    <p:sldId id="480" r:id="rId28"/>
    <p:sldId id="481" r:id="rId29"/>
    <p:sldId id="482" r:id="rId30"/>
    <p:sldId id="278" r:id="rId31"/>
    <p:sldId id="277" r:id="rId32"/>
    <p:sldId id="268" r:id="rId33"/>
    <p:sldId id="439" r:id="rId34"/>
    <p:sldId id="3810" r:id="rId35"/>
    <p:sldId id="440" r:id="rId36"/>
    <p:sldId id="438" r:id="rId37"/>
    <p:sldId id="256" r:id="rId38"/>
    <p:sldId id="257" r:id="rId39"/>
    <p:sldId id="3811" r:id="rId40"/>
    <p:sldId id="258" r:id="rId41"/>
    <p:sldId id="311" r:id="rId42"/>
    <p:sldId id="310" r:id="rId4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71F21"/>
    <a:srgbClr val="8F3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19" autoAdjust="0"/>
    <p:restoredTop sz="99708" autoAdjust="0"/>
  </p:normalViewPr>
  <p:slideViewPr>
    <p:cSldViewPr>
      <p:cViewPr varScale="1">
        <p:scale>
          <a:sx n="139" d="100"/>
          <a:sy n="139" d="100"/>
        </p:scale>
        <p:origin x="175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8E7EF5-64F5-4840-8F7A-DFC676828ECC}" type="datetimeFigureOut">
              <a:rPr lang="en-US" smtClean="0"/>
              <a:t>4/29/20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197A23-AC75-8D40-969C-F0D62ABA8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966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  <a:p>
            <a:r>
              <a:rPr lang="en-US">
                <a:latin typeface="Arial"/>
                <a:cs typeface="Arial"/>
              </a:rPr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19143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97A23-AC75-8D40-969C-F0D62ABA843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3273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ED973E-BB47-5849-928E-AEA904E84CB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560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41BF41-2724-D442-95E3-53A4EC8E482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56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We don't need more unpredictable people in our lives. That’s why we brought on Jim and Jacqui Harmeling to our pastoral staff! They have been with us for nearly a year and their stable, godly lives have added much to our church. 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3692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37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Research &amp; Writing (rw)</a:t>
            </a:r>
          </a:p>
          <a:p>
            <a:pPr eaLnBrk="1" hangingPunct="1"/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  <a:p>
            <a:r>
              <a:rPr lang="en-US">
                <a:latin typeface="Arial"/>
                <a:cs typeface="Arial"/>
              </a:rPr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785379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  <a:p>
            <a:r>
              <a:rPr lang="en-US">
                <a:latin typeface="Arial"/>
                <a:cs typeface="Arial"/>
              </a:rPr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431248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  <a:p>
            <a:r>
              <a:rPr lang="en-US">
                <a:latin typeface="Arial"/>
                <a:cs typeface="Arial"/>
              </a:rPr>
              <a:t>Restatement</a:t>
            </a:r>
          </a:p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463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  <a:p>
            <a:r>
              <a:rPr lang="en-US">
                <a:latin typeface="Arial"/>
                <a:cs typeface="Arial"/>
              </a:rPr>
              <a:t>Restatement</a:t>
            </a:r>
          </a:p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937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7EAD0-E5BF-214B-A921-D0A237D8D092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  <a:p>
            <a:r>
              <a:rPr lang="en-US">
                <a:latin typeface="Arial"/>
                <a:cs typeface="Arial"/>
              </a:rPr>
              <a:t>Restatement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971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019220-4E07-3C4E-BFE3-EE0190D80488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9046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046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356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214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721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2678"/>
            <a:ext cx="91440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5157192"/>
            <a:ext cx="9144000" cy="1700808"/>
          </a:xfrm>
        </p:spPr>
        <p:txBody>
          <a:bodyPr/>
          <a:lstStyle>
            <a:lvl1pPr marL="0" indent="0" algn="ctr">
              <a:lnSpc>
                <a:spcPct val="90000"/>
              </a:lnSpc>
              <a:buNone/>
              <a:defRPr sz="320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Dr. Rick Griffith</a:t>
            </a:r>
          </a:p>
          <a:p>
            <a:r>
              <a:rPr lang="en-US" dirty="0"/>
              <a:t>Singapore Bible College</a:t>
            </a:r>
          </a:p>
          <a:p>
            <a:r>
              <a:rPr lang="en-US" dirty="0" err="1"/>
              <a:t>Biblestudydownloads.com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178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80BDE67-5EFE-FF4D-AC25-976BBC3D78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23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4114420-13EE-2946-AB89-0A59875297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598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F0EBE3-655B-495D-9C55-6B91A7BFD11A}" type="datetimeFigureOut">
              <a:rPr lang="zh-CN" altLang="en-US">
                <a:ea typeface="宋体"/>
              </a:rPr>
              <a:pPr/>
              <a:t>2020/4/29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308063-4675-49EA-8928-A676085EF926}" type="slidenum">
              <a:rPr lang="en-SG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44486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394F89-98F6-4C63-98D3-2FA97400137F}" type="datetimeFigureOut">
              <a:rPr lang="zh-CN" altLang="en-US">
                <a:ea typeface="宋体"/>
              </a:rPr>
              <a:pPr/>
              <a:t>2020/4/29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98895-1A49-408E-9285-2132E946BAA6}" type="slidenum">
              <a:rPr lang="en-SG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431827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989FB5-4FD4-4CDA-BD94-948F62FC0C87}" type="datetimeFigureOut">
              <a:rPr lang="zh-CN" altLang="en-US">
                <a:ea typeface="宋体"/>
              </a:rPr>
              <a:pPr/>
              <a:t>2020/4/29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086A95-4841-41D6-94C7-8E53AC6F594E}" type="slidenum">
              <a:rPr lang="en-SG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122604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5A84ED-83AF-4E71-935C-6B75493D5525}" type="datetimeFigureOut">
              <a:rPr lang="zh-CN" altLang="en-US">
                <a:ea typeface="宋体"/>
              </a:rPr>
              <a:pPr/>
              <a:t>2020/4/29</a:t>
            </a:fld>
            <a:endParaRPr lang="en-S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2E833C-D0F7-4CAA-9F66-4B346394316C}" type="slidenum">
              <a:rPr lang="en-SG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7483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9F703D-340C-4953-BC1D-B53D086D882A}" type="datetimeFigureOut">
              <a:rPr lang="zh-CN" altLang="en-US">
                <a:ea typeface="宋体"/>
              </a:rPr>
              <a:pPr/>
              <a:t>2020/4/29</a:t>
            </a:fld>
            <a:endParaRPr lang="en-SG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7F6C84-DDD2-440F-87E1-00FD52D573AC}" type="slidenum">
              <a:rPr lang="en-SG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302053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CE04A7E-8F6E-4D97-9E1C-AD34B64A56D1}" type="datetimeFigureOut">
              <a:rPr lang="zh-CN" altLang="en-US">
                <a:ea typeface="宋体"/>
              </a:rPr>
              <a:pPr/>
              <a:t>2020/4/29</a:t>
            </a:fld>
            <a:endParaRPr lang="en-SG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EBD33-9CC7-4717-A3AB-47B378EA8203}" type="slidenum">
              <a:rPr lang="en-SG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219062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C1C88E-2647-48DD-9278-856B5E7E2207}" type="datetimeFigureOut">
              <a:rPr lang="zh-CN" altLang="en-US">
                <a:ea typeface="宋体"/>
              </a:rPr>
              <a:pPr/>
              <a:t>2020/4/29</a:t>
            </a:fld>
            <a:endParaRPr lang="en-SG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E5D8D5-EBD0-4669-8846-7F0CA7955D44}" type="slidenum">
              <a:rPr lang="en-SG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739098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08F5A3-94E4-4BC0-BB40-E480E1BC2A1D}" type="datetimeFigureOut">
              <a:rPr lang="zh-CN" altLang="en-US">
                <a:ea typeface="宋体"/>
              </a:rPr>
              <a:pPr/>
              <a:t>2020/4/29</a:t>
            </a:fld>
            <a:endParaRPr lang="en-S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D818D4-2C09-4757-B5C4-615D3103FA18}" type="slidenum">
              <a:rPr lang="en-SG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69671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F0E62B9-4F3A-2144-B353-DDC02D27F0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3389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S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E37152-1C04-4DB8-B90E-352F5F388475}" type="datetimeFigureOut">
              <a:rPr lang="zh-CN" altLang="en-US">
                <a:ea typeface="宋体"/>
              </a:rPr>
              <a:pPr/>
              <a:t>2020/4/29</a:t>
            </a:fld>
            <a:endParaRPr lang="en-S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8CBC78-B419-4C27-91BB-DD6547D2D55D}" type="slidenum">
              <a:rPr lang="en-SG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24992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A4D018-1072-4AE3-95FB-0A54D2EE0976}" type="datetimeFigureOut">
              <a:rPr lang="zh-CN" altLang="en-US">
                <a:ea typeface="宋体"/>
              </a:rPr>
              <a:pPr/>
              <a:t>2020/4/29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05C26C-E020-43B3-974E-ED44C0A6732D}" type="slidenum">
              <a:rPr lang="en-SG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523892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AA7C08-5061-41EA-BD38-ACBC89FC4142}" type="datetimeFigureOut">
              <a:rPr lang="zh-CN" altLang="en-US">
                <a:ea typeface="宋体"/>
              </a:rPr>
              <a:pPr/>
              <a:t>2020/4/29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83944E-09A6-4C89-B8FB-004A8D9F38EE}" type="slidenum">
              <a:rPr lang="en-SG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471096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6753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5782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581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9750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8722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7510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652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D3F50D6-A74F-EA4E-8BAA-614C687E31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8246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6235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9929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778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144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7619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412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9261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6196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2231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205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E0E9A73-D6F3-FB4B-B676-AB2D6ACB30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428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6931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4441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4782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264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694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4491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69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652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611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D121F-2398-D34A-A10A-217930402CC8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71848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1B05C86-5CA8-C640-83F6-0464EF6033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752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02FA6-00D1-4F44-B86D-76AF88B779FF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624767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DD64F-030A-9D4A-9245-23B5BF779C4E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335172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FC9903-9225-FA47-BC2E-DEF9C1D3F380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041074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6151A-3C3E-3442-B72F-C4B6164835C1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792482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0AAAA-3ACA-DE42-848B-16FE857F93E0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960548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7BE51-8877-D94E-8C2C-AF6FEC62DA37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077188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5CCD0-8A48-CD42-9E01-AA2F50B9AE43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783994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3B4FA-5024-574E-B6D9-52CAEABA1AF5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844549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2BA58-B5AE-F348-9D8B-805E63CB1002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834414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FD768-5B05-F349-8C6D-3EA7C84860A7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70094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CBC2C85-5B23-2743-8351-2458AC3B1C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1832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8" name="Rectangle 7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62843" y="457200"/>
              <a:ext cx="7982712" cy="25786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50"/>
            <a:ext cx="7342188" cy="1924050"/>
          </a:xfrm>
        </p:spPr>
        <p:txBody>
          <a:bodyPr anchor="b" anchorCtr="0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342188" cy="1752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741" y="6122894"/>
            <a:ext cx="2133600" cy="259317"/>
          </a:xfrm>
        </p:spPr>
        <p:txBody>
          <a:bodyPr/>
          <a:lstStyle/>
          <a:p>
            <a:fld id="{7D290233-0DD1-4A80-BB1E-9ADC3556DBB6}" type="datetimeFigureOut">
              <a:rPr lang="en-US" smtClean="0"/>
              <a:t>4/30/20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2894"/>
            <a:ext cx="2895600" cy="25781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122894"/>
            <a:ext cx="762000" cy="271463"/>
          </a:xfrm>
        </p:spPr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218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9" name="Rectangle 18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4/30/20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610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12" name="Rectangle 11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11"/>
            <p:cNvGrpSpPr/>
            <p:nvPr/>
          </p:nvGrpSpPr>
          <p:grpSpPr>
            <a:xfrm>
              <a:off x="562842" y="475488"/>
              <a:ext cx="7982713" cy="5888736"/>
              <a:chOff x="562842" y="475488"/>
              <a:chExt cx="7982713" cy="5888736"/>
            </a:xfrm>
          </p:grpSpPr>
          <p:sp>
            <p:nvSpPr>
              <p:cNvPr id="8" name="Rectangle 7"/>
              <p:cNvSpPr>
                <a:spLocks/>
              </p:cNvSpPr>
              <p:nvPr/>
            </p:nvSpPr>
            <p:spPr>
              <a:xfrm>
                <a:off x="562843" y="475488"/>
                <a:ext cx="7982712" cy="5888736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562842" y="6133646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62842" y="3427528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7"/>
            <a:ext cx="7345362" cy="1532965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x-none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9259" y="6122894"/>
            <a:ext cx="2133600" cy="259317"/>
          </a:xfrm>
        </p:spPr>
        <p:txBody>
          <a:bodyPr/>
          <a:lstStyle/>
          <a:p>
            <a:fld id="{7D290233-0DD1-4A80-BB1E-9ADC3556DBB6}" type="datetimeFigureOut">
              <a:rPr lang="en-US" smtClean="0"/>
              <a:t>4/30/20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4401"/>
            <a:ext cx="2895600" cy="25781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0"/>
            <a:ext cx="7836408" cy="2828925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x-none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752444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2" name="Rectangle 11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7" name="Rectangle 2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371600"/>
            <a:ext cx="7345362" cy="1676400"/>
          </a:xfrm>
        </p:spPr>
        <p:txBody>
          <a:bodyPr anchor="b" anchorCtr="0">
            <a:noAutofit/>
          </a:bodyPr>
          <a:lstStyle>
            <a:lvl1pPr algn="ctr">
              <a:defRPr sz="5400" b="0" i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x-none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3134566"/>
            <a:ext cx="7345362" cy="1500187"/>
          </a:xfrm>
        </p:spPr>
        <p:txBody>
          <a:bodyPr anchor="t" anchorCtr="0"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4/30/20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223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21" name="Rectangle 2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4/30/20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2223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9" name="Rectangle 2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247157" y="1612392"/>
                  <a:ext cx="8622792" cy="64008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</p:grpSp>
        </p:grpSp>
        <p:cxnSp>
          <p:nvCxnSpPr>
            <p:cNvPr id="23" name="Straight Connector 22"/>
            <p:cNvCxnSpPr/>
            <p:nvPr/>
          </p:nvCxnSpPr>
          <p:spPr>
            <a:xfrm rot="16200000" flipH="1">
              <a:off x="2217480" y="4026438"/>
              <a:ext cx="4711326" cy="2286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01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5539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5539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4/30/20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984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5" name="Rectangle 14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4/30/20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051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1" name="Rectangle 1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3" name="Rectangle 1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4/30/20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546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9" name="Rectangle 1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3" name="Rectangle 32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169892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x-none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147888"/>
            <a:ext cx="3008313" cy="326231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4/30/20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6390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82880" y="173699"/>
                <a:ext cx="8778240" cy="6510602"/>
                <a:chOff x="182880" y="173699"/>
                <a:chExt cx="8778240" cy="6510602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182880" y="173699"/>
                  <a:ext cx="8778240" cy="651060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2700">
                  <a:noFill/>
                </a:ln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perspectiveFront" fov="4800000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0" name="Group 10"/>
                <p:cNvGrpSpPr/>
                <p:nvPr/>
              </p:nvGrpSpPr>
              <p:grpSpPr>
                <a:xfrm>
                  <a:off x="256032" y="237744"/>
                  <a:ext cx="8622792" cy="6364224"/>
                  <a:chOff x="247157" y="247430"/>
                  <a:chExt cx="8622792" cy="6364224"/>
                </a:xfrm>
              </p:grpSpPr>
              <p:sp>
                <p:nvSpPr>
                  <p:cNvPr id="31" name="Rectangle 30"/>
                  <p:cNvSpPr>
                    <a:spLocks/>
                  </p:cNvSpPr>
                  <p:nvPr/>
                </p:nvSpPr>
                <p:spPr>
                  <a:xfrm>
                    <a:off x="247157" y="247430"/>
                    <a:ext cx="8622792" cy="6364224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/>
                  </a:p>
                </p:txBody>
              </p:sp>
              <p:cxnSp>
                <p:nvCxnSpPr>
                  <p:cNvPr id="32" name="Straight Connector 31"/>
                  <p:cNvCxnSpPr/>
                  <p:nvPr/>
                </p:nvCxnSpPr>
                <p:spPr>
                  <a:xfrm>
                    <a:off x="247157" y="6389024"/>
                    <a:ext cx="8622792" cy="15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  <p:sp>
            <p:nvSpPr>
              <p:cNvPr id="28" name="Rectangle 27"/>
              <p:cNvSpPr/>
              <p:nvPr/>
            </p:nvSpPr>
            <p:spPr>
              <a:xfrm rot="5400000">
                <a:off x="801086" y="3274090"/>
                <a:ext cx="6135624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  <p:sp>
          <p:nvSpPr>
            <p:cNvPr id="25" name="Rectangle 24"/>
            <p:cNvSpPr/>
            <p:nvPr/>
          </p:nvSpPr>
          <p:spPr>
            <a:xfrm rot="10800000">
              <a:off x="258763" y="1594462"/>
              <a:ext cx="357530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694329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x-none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72323"/>
            <a:ext cx="3008313" cy="340304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4/30/20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52892" y="310123"/>
            <a:ext cx="3398837" cy="1204912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x-none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80581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668B637-F1B0-CD4B-945A-E1B24BE005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837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0" name="Rectangle 19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7" name="Rectangle 16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691640"/>
            <a:ext cx="3008376" cy="914400"/>
          </a:xfrm>
        </p:spPr>
        <p:txBody>
          <a:bodyPr anchor="b">
            <a:noAutofit/>
          </a:bodyPr>
          <a:lstStyle>
            <a:lvl1pPr algn="l">
              <a:defRPr sz="2800" b="0"/>
            </a:lvl1pPr>
          </a:lstStyle>
          <a:p>
            <a:r>
              <a:rPr lang="x-none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38559" y="612775"/>
            <a:ext cx="4114800" cy="54681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670048"/>
            <a:ext cx="3008376" cy="340156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4/30/20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802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7" name="Group 1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2" name="Rectangle 21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20" name="Rectangle 19"/>
            <p:cNvSpPr/>
            <p:nvPr/>
          </p:nvSpPr>
          <p:spPr>
            <a:xfrm>
              <a:off x="256032" y="4203192"/>
              <a:ext cx="8622792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1" y="4287819"/>
            <a:ext cx="8021977" cy="916193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x-none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6347" y="331694"/>
            <a:ext cx="8421624" cy="378310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1" y="5271247"/>
            <a:ext cx="8021977" cy="101301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4/30/20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6524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4" name="Rectangle 13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6" name="Rectangle 15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4/30/20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7529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4" name="Group 13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7" name="Rectangle 16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8" name="Rectangle 17"/>
            <p:cNvSpPr/>
            <p:nvPr/>
          </p:nvSpPr>
          <p:spPr>
            <a:xfrm rot="5400000">
              <a:off x="4242277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399" y="609600"/>
            <a:ext cx="1416423" cy="5516563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x-none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2" y="609600"/>
            <a:ext cx="6279777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4/30/20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598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DDB0FBA-1AA2-7A41-A7E8-827850B26E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097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474792B-817A-344D-BDC3-98766AAD8E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23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bg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  <a:endParaRPr lang="en-SG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eaLnBrk="1" hangingPunct="1"/>
            <a:fld id="{30F43C22-777F-4D9D-A39F-682A56F0B4F6}" type="datetimeFigureOut">
              <a:rPr lang="zh-CN" altLang="en-US">
                <a:ea typeface="宋体"/>
                <a:cs typeface="Arial" charset="0"/>
              </a:rPr>
              <a:pPr eaLnBrk="1" hangingPunct="1"/>
              <a:t>2020/4/29</a:t>
            </a:fld>
            <a:endParaRPr lang="en-SG"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eaLnBrk="1" hangingPunct="1"/>
            <a:endParaRPr lang="en-SG"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eaLnBrk="1" hangingPunct="1"/>
            <a:fld id="{7D19C397-DF67-4B9D-A8AB-2F9556FF3572}" type="slidenum">
              <a:rPr lang="en-SG">
                <a:ea typeface="+mn-ea"/>
                <a:cs typeface="Arial" charset="0"/>
              </a:rPr>
              <a:pPr eaLnBrk="1" hangingPunct="1"/>
              <a:t>‹#›</a:t>
            </a:fld>
            <a:endParaRPr lang="en-SG"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722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黑体" pitchFamily="49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黑体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黑体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黑体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黑体" pitchFamily="49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黑体" pitchFamily="49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黑体" pitchFamily="49" charset="-122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黑体" pitchFamily="49" charset="-122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黑体" pitchFamily="49" charset="-122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黑体" pitchFamily="49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7FCEC4A-0619-534F-AB0C-4C4D1986DF16}" type="slidenum">
              <a:rPr lang="en-US"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957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C7FCEC4A-0619-534F-AB0C-4C4D1986DF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79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751F53DC-04B1-224F-953D-97270094CA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389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133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2" y="2133601"/>
            <a:ext cx="7345363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3840" y="6371591"/>
            <a:ext cx="2133600" cy="259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</a:defRPr>
            </a:lvl1pPr>
          </a:lstStyle>
          <a:p>
            <a:fld id="{7D290233-0DD1-4A80-BB1E-9ADC3556DBB6}" type="datetimeFigureOut">
              <a:rPr lang="en-US" smtClean="0"/>
              <a:t>4/30/20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8840" y="6371591"/>
            <a:ext cx="2895600" cy="2578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997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94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80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366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652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85900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712913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947863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174875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reload=9&amp;v=gR3djTAZH9g" TargetMode="External"/><Relationship Id="rId2" Type="http://schemas.openxmlformats.org/officeDocument/2006/relationships/hyperlink" Target="https://www.zotero.org/static/download/zotero_user_guide.pdf" TargetMode="External"/><Relationship Id="rId1" Type="http://schemas.openxmlformats.org/officeDocument/2006/relationships/slideLayout" Target="../slideLayouts/slideLayout61.xml"/><Relationship Id="rId4" Type="http://schemas.openxmlformats.org/officeDocument/2006/relationships/hyperlink" Target="https://www.youtube.com/watch?v=kqFiCj1XV-E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37BD913-3D0B-BA4E-8592-DF4EE9F1F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175"/>
            <a:ext cx="9144000" cy="659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Zoom Basics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53336"/>
            <a:ext cx="9144000" cy="404664"/>
          </a:xfrm>
          <a:noFill/>
        </p:spPr>
        <p:txBody>
          <a:bodyPr/>
          <a:lstStyle/>
          <a:p>
            <a:r>
              <a:rPr lang="en-US" sz="2000" dirty="0"/>
              <a:t>Dr. Rick Griffith • Singapore Bible College • 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3912915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829727"/>
          </a:xfrm>
          <a:solidFill>
            <a:schemeClr val="accent2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☑️ R&amp;W Checklist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410C97F-49D5-7048-ABF4-65A75068A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8" y="980728"/>
            <a:ext cx="9144000" cy="554458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2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l">
              <a:defRPr/>
            </a:pPr>
            <a:r>
              <a:rPr lang="en-US" sz="2000" b="1" kern="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X  Syllabus</a:t>
            </a:r>
          </a:p>
          <a:p>
            <a:pPr algn="l">
              <a:defRPr/>
            </a:pPr>
            <a:r>
              <a:rPr lang="en-US" sz="2000" b="1" kern="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X  TAF</a:t>
            </a:r>
          </a:p>
          <a:p>
            <a:pPr algn="l">
              <a:defRPr/>
            </a:pPr>
            <a:r>
              <a:rPr lang="en-US" sz="2000" b="1" kern="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X  Dissertation PPT</a:t>
            </a:r>
          </a:p>
          <a:p>
            <a:pPr algn="l">
              <a:defRPr/>
            </a:pPr>
            <a:r>
              <a:rPr lang="en-US" sz="2000" b="1" kern="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X  Proposal</a:t>
            </a:r>
          </a:p>
          <a:p>
            <a:pPr algn="l">
              <a:defRPr/>
            </a:pPr>
            <a:r>
              <a:rPr lang="en-US" sz="2000" b="1" kern="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🔳 Proposal Grade Sheet</a:t>
            </a:r>
          </a:p>
          <a:p>
            <a:pPr algn="l">
              <a:defRPr/>
            </a:pPr>
            <a:r>
              <a:rPr lang="en-US" sz="2000" b="1" kern="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X  Pilot Project</a:t>
            </a:r>
          </a:p>
          <a:p>
            <a:pPr algn="l">
              <a:defRPr/>
            </a:pPr>
            <a:r>
              <a:rPr lang="en-US" sz="2000" b="1" kern="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X  Email Threads</a:t>
            </a:r>
          </a:p>
          <a:p>
            <a:pPr algn="l">
              <a:defRPr/>
            </a:pPr>
            <a:r>
              <a:rPr lang="en-US" sz="2000" b="1" kern="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X  Numbering Files</a:t>
            </a:r>
          </a:p>
          <a:p>
            <a:pPr algn="l">
              <a:defRPr/>
            </a:pPr>
            <a:r>
              <a:rPr lang="en-US" sz="2000" b="1" kern="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X  Word TOC (Contents)</a:t>
            </a:r>
          </a:p>
          <a:p>
            <a:pPr algn="l">
              <a:defRPr/>
            </a:pPr>
            <a:r>
              <a:rPr lang="en-US" sz="2000" b="1" kern="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X  Word Tracking (Review)</a:t>
            </a:r>
          </a:p>
          <a:p>
            <a:pPr algn="l">
              <a:defRPr/>
            </a:pPr>
            <a:r>
              <a:rPr lang="en-US" sz="2000" b="1" kern="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X  Word Search-and-Replace</a:t>
            </a:r>
          </a:p>
          <a:p>
            <a:pPr algn="l">
              <a:defRPr/>
            </a:pPr>
            <a:r>
              <a:rPr lang="en-US" sz="2000" b="1" kern="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X  Dissertation Requirements</a:t>
            </a:r>
          </a:p>
          <a:p>
            <a:pPr algn="l">
              <a:defRPr/>
            </a:pPr>
            <a:r>
              <a:rPr lang="en-US" sz="2000" b="1" kern="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X  Dissertation Template</a:t>
            </a:r>
          </a:p>
          <a:p>
            <a:pPr algn="l">
              <a:defRPr/>
            </a:pPr>
            <a:r>
              <a:rPr lang="en-US" sz="2000" b="1" kern="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🔳 SBC Writing Standards</a:t>
            </a:r>
          </a:p>
          <a:p>
            <a:pPr algn="l">
              <a:defRPr/>
            </a:pPr>
            <a:r>
              <a:rPr lang="en-US" sz="2000" b="1" kern="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X Turabian 9</a:t>
            </a:r>
            <a:r>
              <a:rPr lang="en-US" sz="2000" b="1" kern="0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th</a:t>
            </a:r>
            <a:r>
              <a:rPr lang="en-US" sz="2000" b="1" kern="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Edition</a:t>
            </a:r>
          </a:p>
          <a:p>
            <a:pPr algn="l">
              <a:defRPr/>
            </a:pPr>
            <a:r>
              <a:rPr lang="en-US" sz="2000" b="1" kern="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X Grammarly</a:t>
            </a:r>
          </a:p>
          <a:p>
            <a:pPr algn="l">
              <a:defRPr/>
            </a:pPr>
            <a:r>
              <a:rPr lang="en-US" sz="2000" b="1" kern="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X Turnitin</a:t>
            </a:r>
          </a:p>
          <a:p>
            <a:pPr algn="l">
              <a:defRPr/>
            </a:pPr>
            <a:r>
              <a:rPr lang="en-US" sz="2000" b="1" kern="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X  Zotero</a:t>
            </a:r>
          </a:p>
          <a:p>
            <a:pPr algn="l">
              <a:defRPr/>
            </a:pPr>
            <a:r>
              <a:rPr lang="en-US" sz="2000" b="1" kern="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🔳 DTL (Digital Theo. Library)</a:t>
            </a:r>
          </a:p>
          <a:p>
            <a:pPr algn="l">
              <a:defRPr/>
            </a:pPr>
            <a:r>
              <a:rPr lang="en-US" sz="2000" b="1" kern="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X  Term Paper Template</a:t>
            </a:r>
          </a:p>
          <a:p>
            <a:pPr algn="l">
              <a:defRPr/>
            </a:pPr>
            <a:r>
              <a:rPr lang="en-US" sz="2000" b="1" kern="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🔳 Research Paper Grade Sheet</a:t>
            </a:r>
          </a:p>
          <a:p>
            <a:pPr algn="l">
              <a:defRPr/>
            </a:pPr>
            <a:r>
              <a:rPr lang="en-US" sz="2000" b="1" kern="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🔳 R&amp;W Website</a:t>
            </a:r>
          </a:p>
          <a:p>
            <a:pPr algn="l">
              <a:defRPr/>
            </a:pPr>
            <a:r>
              <a:rPr lang="en-US" sz="2000" b="1" kern="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🔳 Guide to Clear Writing</a:t>
            </a:r>
          </a:p>
          <a:p>
            <a:pPr algn="l">
              <a:defRPr/>
            </a:pPr>
            <a:r>
              <a:rPr lang="en-US" sz="2000" b="1" kern="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🔳 Gunnings’ 10 Rules</a:t>
            </a:r>
          </a:p>
          <a:p>
            <a:pPr algn="l">
              <a:defRPr/>
            </a:pPr>
            <a:r>
              <a:rPr lang="en-US" sz="2000" b="1" kern="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🔳 Wikipedia</a:t>
            </a:r>
          </a:p>
          <a:p>
            <a:pPr algn="l">
              <a:defRPr/>
            </a:pPr>
            <a:r>
              <a:rPr lang="en-US" sz="2000" b="1" kern="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🔳 Questions from Shwu</a:t>
            </a:r>
          </a:p>
        </p:txBody>
      </p:sp>
    </p:spTree>
    <p:extLst>
      <p:ext uri="{BB962C8B-B14F-4D97-AF65-F5344CB8AC3E}">
        <p14:creationId xmlns:p14="http://schemas.microsoft.com/office/powerpoint/2010/main" val="256726982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29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2679762" cy="3573016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376"/>
            <a:ext cx="9144000" cy="1143000"/>
          </a:xfrm>
        </p:spPr>
        <p:txBody>
          <a:bodyPr/>
          <a:lstStyle/>
          <a:p>
            <a:r>
              <a:rPr lang="en-US" dirty="0"/>
              <a:t>The Dissertation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771800" y="1124744"/>
            <a:ext cx="6372200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None/>
              <a:defRPr sz="32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 b="1">
                <a:solidFill>
                  <a:schemeClr val="bg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chemeClr val="bg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</a:rPr>
              <a:t>Proposal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: need, research question, hypothesis, scope, methodology &amp; bibliography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</a:rPr>
              <a:t>Table of Contents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: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Introduction (= Proposal)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Chapter 1: Literature Review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Chapter 2: Biblical Basis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Chapter 3: Procedure &amp; Design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Chapter 4: Results &amp; Findings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46126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2DE52B0-E068-CA43-8A82-654681B93956}"/>
              </a:ext>
            </a:extLst>
          </p:cNvPr>
          <p:cNvGrpSpPr/>
          <p:nvPr/>
        </p:nvGrpSpPr>
        <p:grpSpPr>
          <a:xfrm>
            <a:off x="0" y="144016"/>
            <a:ext cx="9178078" cy="6453336"/>
            <a:chOff x="0" y="144016"/>
            <a:chExt cx="9178078" cy="6453336"/>
          </a:xfrm>
        </p:grpSpPr>
        <p:pic>
          <p:nvPicPr>
            <p:cNvPr id="1026" name="Picture 2" descr="https://scienceblogs.com/files/startswithabang/files/2012/10/3899986476_299854e165_z.jpeg">
              <a:extLst>
                <a:ext uri="{FF2B5EF4-FFF2-40B4-BE49-F238E27FC236}">
                  <a16:creationId xmlns:a16="http://schemas.microsoft.com/office/drawing/2014/main" id="{38184122-C0F0-9D43-8AF7-8F159CCFF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4016"/>
              <a:ext cx="9178078" cy="6453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2F664B3-2D61-B148-8C04-FC501E94979F}"/>
                </a:ext>
              </a:extLst>
            </p:cNvPr>
            <p:cNvSpPr/>
            <p:nvPr/>
          </p:nvSpPr>
          <p:spPr bwMode="auto">
            <a:xfrm>
              <a:off x="869708" y="6052799"/>
              <a:ext cx="7200800" cy="356457"/>
            </a:xfrm>
            <a:prstGeom prst="rect">
              <a:avLst/>
            </a:prstGeom>
            <a:solidFill>
              <a:srgbClr val="E71F2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EF76C27-4036-FA44-B536-5F44BC742C3B}"/>
                </a:ext>
              </a:extLst>
            </p:cNvPr>
            <p:cNvSpPr/>
            <p:nvPr/>
          </p:nvSpPr>
          <p:spPr bwMode="auto">
            <a:xfrm>
              <a:off x="858011" y="3515543"/>
              <a:ext cx="7200800" cy="356457"/>
            </a:xfrm>
            <a:prstGeom prst="rect">
              <a:avLst/>
            </a:prstGeom>
            <a:solidFill>
              <a:srgbClr val="E71F2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5198"/>
            <a:ext cx="9144002" cy="829546"/>
          </a:xfrm>
          <a:solidFill>
            <a:schemeClr val="tx1"/>
          </a:solidFill>
        </p:spPr>
        <p:txBody>
          <a:bodyPr/>
          <a:lstStyle/>
          <a:p>
            <a:r>
              <a:rPr lang="en-US" sz="3600" dirty="0"/>
              <a:t>6 Steps to Complete Your Dissertation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1A574D2-1DD1-5F4E-840B-8A077600E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3212976"/>
            <a:ext cx="2246986" cy="504056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DRUDGERY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D277DDC-493C-A14E-A321-7F8E465B6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832" y="3212976"/>
            <a:ext cx="2808312" cy="504056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PROCRASTINATION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7B498624-5CF6-DC4D-8881-B8912F421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2735" y="3212976"/>
            <a:ext cx="2528325" cy="504056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PANIC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02F97A7-9A42-5240-AFCA-5FA0E115A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254" y="5805264"/>
            <a:ext cx="2312300" cy="504056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DESPAIR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01E66361-4C7A-9F4C-8CDA-279E3F5B6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832" y="5805264"/>
            <a:ext cx="2808312" cy="504056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DRUDGERY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FEF64C14-ABCB-4141-9B78-2A6016E18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7421" y="5805264"/>
            <a:ext cx="2528325" cy="504056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PRINTING</a:t>
            </a:r>
          </a:p>
        </p:txBody>
      </p:sp>
    </p:spTree>
    <p:extLst>
      <p:ext uri="{BB962C8B-B14F-4D97-AF65-F5344CB8AC3E}">
        <p14:creationId xmlns:p14="http://schemas.microsoft.com/office/powerpoint/2010/main" val="238597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>
            <a:extLst>
              <a:ext uri="{FF2B5EF4-FFF2-40B4-BE49-F238E27FC236}">
                <a16:creationId xmlns:a16="http://schemas.microsoft.com/office/drawing/2014/main" id="{9A4B4759-7CBA-C843-8798-07DE04ACC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4863"/>
            <a:ext cx="9144000" cy="605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" y="-1736"/>
            <a:ext cx="9108505" cy="720080"/>
          </a:xfrm>
        </p:spPr>
        <p:txBody>
          <a:bodyPr/>
          <a:lstStyle/>
          <a:p>
            <a:r>
              <a:rPr lang="en-US" dirty="0"/>
              <a:t>Dissertation Requirements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33772" y="908720"/>
            <a:ext cx="8676456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None/>
              <a:defRPr sz="32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 b="1">
                <a:solidFill>
                  <a:schemeClr val="bg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chemeClr val="bg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514350" marR="0" lvl="0" indent="-5143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000000">
                      <a:satMod val="175000"/>
                    </a:srgbClr>
                  </a:glow>
                </a:effectLst>
                <a:uLnTx/>
                <a:uFillTx/>
                <a:latin typeface="Arial"/>
                <a:ea typeface="ＭＳ Ｐゴシック"/>
              </a:rPr>
              <a:t>SBC Writing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000000">
                      <a:satMod val="175000"/>
                    </a:srgbClr>
                  </a:glow>
                </a:effectLst>
                <a:uLnTx/>
                <a:uFillTx/>
                <a:latin typeface="Arial"/>
                <a:ea typeface="ＭＳ Ｐゴシック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>
                  <a:glow rad="228600">
                    <a:srgbClr val="000000">
                      <a:satMod val="175000"/>
                    </a:srgbClr>
                  </a:glow>
                </a:effectLst>
                <a:uLnTx/>
                <a:uFillTx/>
                <a:latin typeface="Arial"/>
                <a:ea typeface="ＭＳ Ｐゴシック"/>
              </a:rPr>
              <a:t>Standards basic guide</a:t>
            </a:r>
          </a:p>
          <a:p>
            <a:pPr marL="514350" marR="0" lvl="0" indent="-5143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000000">
                      <a:satMod val="175000"/>
                    </a:srgbClr>
                  </a:glow>
                </a:effectLst>
                <a:uLnTx/>
                <a:uFillTx/>
                <a:latin typeface="Arial"/>
                <a:ea typeface="ＭＳ Ｐゴシック"/>
              </a:rPr>
              <a:t>Turabian 9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000000">
                      <a:satMod val="175000"/>
                    </a:srgbClr>
                  </a:glow>
                </a:effectLst>
                <a:uLnTx/>
                <a:uFillTx/>
                <a:latin typeface="Arial"/>
                <a:ea typeface="ＭＳ Ｐゴシック"/>
              </a:rPr>
              <a:t>th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000000">
                      <a:satMod val="175000"/>
                    </a:srgbClr>
                  </a:glow>
                </a:effectLst>
                <a:uLnTx/>
                <a:uFillTx/>
                <a:latin typeface="Arial"/>
                <a:ea typeface="ＭＳ Ｐゴシック"/>
              </a:rPr>
              <a:t> ed.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>
                  <a:glow rad="228600">
                    <a:srgbClr val="000000">
                      <a:satMod val="175000"/>
                    </a:srgbClr>
                  </a:glow>
                </a:effectLst>
                <a:uLnTx/>
                <a:uFillTx/>
                <a:latin typeface="Arial"/>
                <a:ea typeface="ＭＳ Ｐゴシック"/>
              </a:rPr>
              <a:t> where not in WS</a:t>
            </a:r>
          </a:p>
          <a:p>
            <a:pPr marL="514350" marR="0" lvl="0" indent="-5143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000000">
                      <a:satMod val="175000"/>
                    </a:srgbClr>
                  </a:glow>
                </a:effectLst>
                <a:uLnTx/>
                <a:uFillTx/>
                <a:latin typeface="Arial"/>
                <a:ea typeface="ＭＳ Ｐゴシック"/>
              </a:rPr>
              <a:t>Template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>
                      <a:satMod val="175000"/>
                    </a:srgbClr>
                  </a:glow>
                </a:effectLst>
                <a:uLnTx/>
                <a:uFillTx/>
                <a:latin typeface="Arial"/>
                <a:ea typeface="ＭＳ Ｐゴシック"/>
              </a:rPr>
              <a:t> sets up format </a:t>
            </a:r>
          </a:p>
          <a:p>
            <a:pPr marL="514350" marR="0" lvl="0" indent="-5143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000000">
                      <a:satMod val="175000"/>
                    </a:srgbClr>
                  </a:glow>
                </a:effectLst>
                <a:uLnTx/>
                <a:uFillTx/>
                <a:latin typeface="Arial"/>
                <a:ea typeface="ＭＳ Ｐゴシック"/>
              </a:rPr>
              <a:t>Turnitin.com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>
                      <a:satMod val="175000"/>
                    </a:srgbClr>
                  </a:glow>
                </a:effectLst>
                <a:uLnTx/>
                <a:uFillTx/>
                <a:latin typeface="Arial"/>
                <a:ea typeface="ＭＳ Ｐゴシック"/>
              </a:rPr>
              <a:t> plagiarism check</a:t>
            </a:r>
          </a:p>
          <a:p>
            <a:pPr marL="514350" marR="0" lvl="0" indent="-5143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000000">
                      <a:satMod val="175000"/>
                    </a:srgbClr>
                  </a:glow>
                </a:effectLst>
                <a:uLnTx/>
                <a:uFillTx/>
                <a:latin typeface="Arial"/>
                <a:ea typeface="ＭＳ Ｐゴシック"/>
              </a:rPr>
              <a:t>Grammarly.com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000000">
                      <a:satMod val="175000"/>
                    </a:srgbClr>
                  </a:glow>
                </a:effectLst>
                <a:uLnTx/>
                <a:uFillTx/>
                <a:latin typeface="Arial"/>
                <a:ea typeface="ＭＳ Ｐゴシック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>
                      <a:satMod val="175000"/>
                    </a:srgbClr>
                  </a:glow>
                </a:effectLst>
                <a:uLnTx/>
                <a:uFillTx/>
                <a:latin typeface="Arial"/>
                <a:ea typeface="ＭＳ Ｐゴシック"/>
              </a:rPr>
              <a:t>grammar check</a:t>
            </a:r>
          </a:p>
          <a:p>
            <a:pPr marL="514350" marR="0" lvl="0" indent="-5143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000000">
                      <a:satMod val="175000"/>
                    </a:srgbClr>
                  </a:glow>
                </a:effectLst>
                <a:uLnTx/>
                <a:uFillTx/>
                <a:latin typeface="Arial"/>
                <a:ea typeface="ＭＳ Ｐゴシック"/>
              </a:rPr>
              <a:t>Zotero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>
                      <a:satMod val="175000"/>
                    </a:srgbClr>
                  </a:glow>
                </a:effectLst>
                <a:uLnTx/>
                <a:uFillTx/>
                <a:latin typeface="Arial"/>
                <a:ea typeface="ＭＳ Ｐゴシック"/>
              </a:rPr>
              <a:t> citation used</a:t>
            </a:r>
          </a:p>
        </p:txBody>
      </p:sp>
    </p:spTree>
    <p:extLst>
      <p:ext uri="{BB962C8B-B14F-4D97-AF65-F5344CB8AC3E}">
        <p14:creationId xmlns:p14="http://schemas.microsoft.com/office/powerpoint/2010/main" val="236469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445" y="188640"/>
            <a:ext cx="4283968" cy="720080"/>
          </a:xfrm>
        </p:spPr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23528" y="1340768"/>
            <a:ext cx="3900435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None/>
              <a:defRPr sz="32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 b="1">
                <a:solidFill>
                  <a:schemeClr val="bg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chemeClr val="bg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514350" marR="0" lvl="0" indent="-5143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Getting Started</a:t>
            </a:r>
          </a:p>
          <a:p>
            <a:pPr marL="514350" marR="0" lvl="0" indent="-5143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Front Matter</a:t>
            </a:r>
          </a:p>
          <a:p>
            <a:pPr marL="514350" marR="0" lvl="0" indent="-5143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Main Body</a:t>
            </a:r>
          </a:p>
          <a:p>
            <a:pPr marL="514350" marR="0" lvl="0" indent="-5143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Back Matter</a:t>
            </a:r>
          </a:p>
          <a:p>
            <a:pPr marL="514350" marR="0" lvl="0" indent="-5143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Citations</a:t>
            </a:r>
          </a:p>
          <a:p>
            <a:pPr marL="514350" marR="0" lvl="0" indent="-5143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Bibliography 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Appendixes</a:t>
            </a:r>
          </a:p>
        </p:txBody>
      </p:sp>
      <p:pic>
        <p:nvPicPr>
          <p:cNvPr id="3" name="Picture 2" descr="Screen Shot 2018-04-25 at 3.07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759" y="20893"/>
            <a:ext cx="4838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39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860034" y="404664"/>
            <a:ext cx="4283968" cy="720080"/>
          </a:xfrm>
        </p:spPr>
        <p:txBody>
          <a:bodyPr/>
          <a:lstStyle/>
          <a:p>
            <a:r>
              <a:rPr lang="en-US" dirty="0"/>
              <a:t>Format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208069" y="2420888"/>
            <a:ext cx="3900435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None/>
              <a:defRPr sz="32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 b="1">
                <a:solidFill>
                  <a:schemeClr val="bg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chemeClr val="bg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Papers are returned if the format does not abide by Turabian 9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th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 edition &amp; “SBC Writing Standards” 2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nd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 edition (2018)</a:t>
            </a:r>
          </a:p>
        </p:txBody>
      </p:sp>
      <p:pic>
        <p:nvPicPr>
          <p:cNvPr id="1026" name="Picture 2" descr="https://tmm.chicagodistributioncenter.com/IsbnImages/9780226430577.jpg">
            <a:extLst>
              <a:ext uri="{FF2B5EF4-FFF2-40B4-BE49-F238E27FC236}">
                <a16:creationId xmlns:a16="http://schemas.microsoft.com/office/drawing/2014/main" id="{AFA08855-57E4-7947-B355-8BE67807D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86" y="-9859"/>
            <a:ext cx="4541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63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860034" y="404664"/>
            <a:ext cx="4283968" cy="720080"/>
          </a:xfrm>
        </p:spPr>
        <p:txBody>
          <a:bodyPr/>
          <a:lstStyle/>
          <a:p>
            <a:r>
              <a:rPr lang="en-US" dirty="0"/>
              <a:t>Format</a:t>
            </a:r>
          </a:p>
        </p:txBody>
      </p:sp>
      <p:pic>
        <p:nvPicPr>
          <p:cNvPr id="2" name="Picture 1" descr="Screen Shot 2017-05-03 at 2.11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1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73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0D1CC97-2E9B-BC43-A760-AF86607E8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2" y="958409"/>
            <a:ext cx="4183220" cy="58995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B6DCC8-8210-F14D-B5CC-209D2B422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955" y="980728"/>
            <a:ext cx="4503238" cy="5899591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3245" y="116632"/>
            <a:ext cx="9112944" cy="720080"/>
          </a:xfrm>
        </p:spPr>
        <p:txBody>
          <a:bodyPr/>
          <a:lstStyle/>
          <a:p>
            <a:r>
              <a:rPr lang="en-US" sz="3600" dirty="0"/>
              <a:t>2 Types of Term Paper Templates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 rot="20721824">
            <a:off x="-399819" y="1152029"/>
            <a:ext cx="3462919" cy="988810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None/>
              <a:defRPr sz="32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 b="1">
                <a:solidFill>
                  <a:schemeClr val="bg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chemeClr val="bg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Table of Contents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19FA46D-654F-B449-9226-D7D358848FE4}"/>
              </a:ext>
            </a:extLst>
          </p:cNvPr>
          <p:cNvSpPr txBox="1">
            <a:spLocks noChangeArrowheads="1"/>
          </p:cNvSpPr>
          <p:nvPr/>
        </p:nvSpPr>
        <p:spPr bwMode="auto">
          <a:xfrm rot="20721824">
            <a:off x="4487578" y="979684"/>
            <a:ext cx="2950721" cy="850623"/>
          </a:xfrm>
          <a:prstGeom prst="rect">
            <a:avLst/>
          </a:prstGeom>
          <a:solidFill>
            <a:srgbClr val="E71F2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None/>
              <a:defRPr sz="32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 b="1">
                <a:solidFill>
                  <a:schemeClr val="bg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chemeClr val="bg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No Table of Contents</a:t>
            </a:r>
          </a:p>
        </p:txBody>
      </p:sp>
    </p:spTree>
    <p:extLst>
      <p:ext uri="{BB962C8B-B14F-4D97-AF65-F5344CB8AC3E}">
        <p14:creationId xmlns:p14="http://schemas.microsoft.com/office/powerpoint/2010/main" val="70151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8D22D45-B6D6-9746-8897-2B28BAE90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851" y="1114442"/>
            <a:ext cx="4061149" cy="5753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E2058E-97D3-CA41-A63B-B7F9774C6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4125"/>
            <a:ext cx="4079898" cy="5753875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3245" y="116632"/>
            <a:ext cx="9112944" cy="720080"/>
          </a:xfrm>
        </p:spPr>
        <p:txBody>
          <a:bodyPr/>
          <a:lstStyle/>
          <a:p>
            <a:r>
              <a:rPr lang="en-US" sz="3600" dirty="0"/>
              <a:t>2 Types of Term Paper Templates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97B58AD3-34B8-914C-B832-B447C9EF65B4}"/>
              </a:ext>
            </a:extLst>
          </p:cNvPr>
          <p:cNvSpPr txBox="1">
            <a:spLocks noChangeArrowheads="1"/>
          </p:cNvSpPr>
          <p:nvPr/>
        </p:nvSpPr>
        <p:spPr bwMode="auto">
          <a:xfrm rot="20721824">
            <a:off x="-399819" y="1152029"/>
            <a:ext cx="3462919" cy="988810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None/>
              <a:defRPr sz="32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 b="1">
                <a:solidFill>
                  <a:schemeClr val="bg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chemeClr val="bg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Table of Contents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5F8C9F9E-4FEF-0549-A5E3-76B00335889B}"/>
              </a:ext>
            </a:extLst>
          </p:cNvPr>
          <p:cNvSpPr txBox="1">
            <a:spLocks noChangeArrowheads="1"/>
          </p:cNvSpPr>
          <p:nvPr/>
        </p:nvSpPr>
        <p:spPr bwMode="auto">
          <a:xfrm rot="20721824">
            <a:off x="4487578" y="979684"/>
            <a:ext cx="2950721" cy="850623"/>
          </a:xfrm>
          <a:prstGeom prst="rect">
            <a:avLst/>
          </a:prstGeom>
          <a:solidFill>
            <a:srgbClr val="E71F2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None/>
              <a:defRPr sz="32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 b="1">
                <a:solidFill>
                  <a:schemeClr val="bg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chemeClr val="bg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No Table of Contents</a:t>
            </a:r>
          </a:p>
        </p:txBody>
      </p:sp>
    </p:spTree>
    <p:extLst>
      <p:ext uri="{BB962C8B-B14F-4D97-AF65-F5344CB8AC3E}">
        <p14:creationId xmlns:p14="http://schemas.microsoft.com/office/powerpoint/2010/main" val="96192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3245" y="116632"/>
            <a:ext cx="9112944" cy="720080"/>
          </a:xfrm>
        </p:spPr>
        <p:txBody>
          <a:bodyPr/>
          <a:lstStyle/>
          <a:p>
            <a:r>
              <a:rPr lang="en-US" sz="3600" dirty="0"/>
              <a:t>Common to Both Term Paper Templates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E7506C-26B5-1347-AF26-925944BF1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908720"/>
            <a:ext cx="4199068" cy="5949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4F9947-FBE2-9744-AAB8-3E42DA4AC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674" y="908720"/>
            <a:ext cx="4218453" cy="5949280"/>
          </a:xfrm>
          <a:prstGeom prst="rect">
            <a:avLst/>
          </a:prstGeom>
        </p:spPr>
      </p:pic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B7AB6308-3EEC-AF43-AF06-47B27A6F1873}"/>
              </a:ext>
            </a:extLst>
          </p:cNvPr>
          <p:cNvSpPr/>
          <p:nvPr/>
        </p:nvSpPr>
        <p:spPr bwMode="auto">
          <a:xfrm>
            <a:off x="1691680" y="764704"/>
            <a:ext cx="2182844" cy="720080"/>
          </a:xfrm>
          <a:prstGeom prst="wedgeRectCallout">
            <a:avLst>
              <a:gd name="adj1" fmla="val -21997"/>
              <a:gd name="adj2" fmla="val 106004"/>
            </a:avLst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Heading Levels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521EDFCA-7869-8C41-90EB-A86A0A5985F4}"/>
              </a:ext>
            </a:extLst>
          </p:cNvPr>
          <p:cNvSpPr/>
          <p:nvPr/>
        </p:nvSpPr>
        <p:spPr bwMode="auto">
          <a:xfrm>
            <a:off x="179512" y="2708920"/>
            <a:ext cx="2182844" cy="720080"/>
          </a:xfrm>
          <a:prstGeom prst="wedgeRectCallout">
            <a:avLst>
              <a:gd name="adj1" fmla="val -21997"/>
              <a:gd name="adj2" fmla="val 106004"/>
            </a:avLst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Block Quotes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F865BA9B-4DB7-494E-9317-37A929401D86}"/>
              </a:ext>
            </a:extLst>
          </p:cNvPr>
          <p:cNvSpPr/>
          <p:nvPr/>
        </p:nvSpPr>
        <p:spPr bwMode="auto">
          <a:xfrm>
            <a:off x="1441046" y="3648720"/>
            <a:ext cx="2182844" cy="720080"/>
          </a:xfrm>
          <a:prstGeom prst="wedgeRectCallout">
            <a:avLst>
              <a:gd name="adj1" fmla="val -21997"/>
              <a:gd name="adj2" fmla="val 106004"/>
            </a:avLst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Greek Text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ular Callout 9">
            <a:extLst>
              <a:ext uri="{FF2B5EF4-FFF2-40B4-BE49-F238E27FC236}">
                <a16:creationId xmlns:a16="http://schemas.microsoft.com/office/drawing/2014/main" id="{29969CA2-A2A5-3248-AA69-F6C9E4BC556E}"/>
              </a:ext>
            </a:extLst>
          </p:cNvPr>
          <p:cNvSpPr/>
          <p:nvPr/>
        </p:nvSpPr>
        <p:spPr bwMode="auto">
          <a:xfrm>
            <a:off x="1923646" y="4901786"/>
            <a:ext cx="2182844" cy="720080"/>
          </a:xfrm>
          <a:prstGeom prst="wedgeRectCallout">
            <a:avLst>
              <a:gd name="adj1" fmla="val -21997"/>
              <a:gd name="adj2" fmla="val 106004"/>
            </a:avLst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Footnote Format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ectangular Callout 10">
            <a:extLst>
              <a:ext uri="{FF2B5EF4-FFF2-40B4-BE49-F238E27FC236}">
                <a16:creationId xmlns:a16="http://schemas.microsoft.com/office/drawing/2014/main" id="{E6C61B83-1BA9-9A46-9260-8EDAC8BBA771}"/>
              </a:ext>
            </a:extLst>
          </p:cNvPr>
          <p:cNvSpPr/>
          <p:nvPr/>
        </p:nvSpPr>
        <p:spPr bwMode="auto">
          <a:xfrm>
            <a:off x="6516216" y="1772816"/>
            <a:ext cx="2182844" cy="720080"/>
          </a:xfrm>
          <a:prstGeom prst="wedgeRectCallout">
            <a:avLst>
              <a:gd name="adj1" fmla="val 38512"/>
              <a:gd name="adj2" fmla="val -119749"/>
            </a:avLst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Pagination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ular Callout 11">
            <a:extLst>
              <a:ext uri="{FF2B5EF4-FFF2-40B4-BE49-F238E27FC236}">
                <a16:creationId xmlns:a16="http://schemas.microsoft.com/office/drawing/2014/main" id="{DA4FBAB3-B6E0-BA47-A481-8FE9F70A820E}"/>
              </a:ext>
            </a:extLst>
          </p:cNvPr>
          <p:cNvSpPr/>
          <p:nvPr/>
        </p:nvSpPr>
        <p:spPr bwMode="auto">
          <a:xfrm>
            <a:off x="5451508" y="4306776"/>
            <a:ext cx="2182844" cy="720080"/>
          </a:xfrm>
          <a:prstGeom prst="wedgeRectCallout">
            <a:avLst>
              <a:gd name="adj1" fmla="val -29367"/>
              <a:gd name="adj2" fmla="val -149144"/>
            </a:avLst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Table Format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7F67D15-DBF0-564C-85F9-7698EA950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96"/>
            <a:ext cx="9144000" cy="610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3347864" cy="4205104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Mobile Version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B0265-8E02-874F-80D1-03FE30E06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43999"/>
            <a:ext cx="2657459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5739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3245" y="116632"/>
            <a:ext cx="9112944" cy="720080"/>
          </a:xfrm>
        </p:spPr>
        <p:txBody>
          <a:bodyPr/>
          <a:lstStyle/>
          <a:p>
            <a:r>
              <a:rPr lang="en-US" sz="3600" dirty="0"/>
              <a:t>Common to Both Term Paper Templates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4BD5D8-9C18-B94A-99A6-2EE1BA113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98" y="958144"/>
            <a:ext cx="4158594" cy="58648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C57B8C-A250-2C4D-8C68-838AED466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958144"/>
            <a:ext cx="4158594" cy="5864861"/>
          </a:xfrm>
          <a:prstGeom prst="rect">
            <a:avLst/>
          </a:prstGeom>
        </p:spPr>
      </p:pic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34F468D3-3F89-364D-A16B-9EF03019E262}"/>
              </a:ext>
            </a:extLst>
          </p:cNvPr>
          <p:cNvSpPr/>
          <p:nvPr/>
        </p:nvSpPr>
        <p:spPr bwMode="auto">
          <a:xfrm>
            <a:off x="1691680" y="764704"/>
            <a:ext cx="2182844" cy="720080"/>
          </a:xfrm>
          <a:prstGeom prst="wedgeRectCallout">
            <a:avLst>
              <a:gd name="adj1" fmla="val -21997"/>
              <a:gd name="adj2" fmla="val 106004"/>
            </a:avLst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Headings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EDABB1B3-D8C7-994D-86C0-73B3C5FA31E9}"/>
              </a:ext>
            </a:extLst>
          </p:cNvPr>
          <p:cNvSpPr/>
          <p:nvPr/>
        </p:nvSpPr>
        <p:spPr bwMode="auto">
          <a:xfrm>
            <a:off x="971600" y="3903398"/>
            <a:ext cx="2182844" cy="720080"/>
          </a:xfrm>
          <a:prstGeom prst="wedgeRectCallout">
            <a:avLst>
              <a:gd name="adj1" fmla="val -4543"/>
              <a:gd name="adj2" fmla="val -129155"/>
            </a:avLst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Tips on writing the conclusion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657608C4-D7BF-D24F-8F9A-79CAC8F75F11}"/>
              </a:ext>
            </a:extLst>
          </p:cNvPr>
          <p:cNvSpPr/>
          <p:nvPr/>
        </p:nvSpPr>
        <p:spPr bwMode="auto">
          <a:xfrm>
            <a:off x="6275990" y="841069"/>
            <a:ext cx="2182844" cy="720080"/>
          </a:xfrm>
          <a:prstGeom prst="wedgeRectCallout">
            <a:avLst>
              <a:gd name="adj1" fmla="val -21997"/>
              <a:gd name="adj2" fmla="val 106004"/>
            </a:avLst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Appendix Format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ular Callout 9">
            <a:extLst>
              <a:ext uri="{FF2B5EF4-FFF2-40B4-BE49-F238E27FC236}">
                <a16:creationId xmlns:a16="http://schemas.microsoft.com/office/drawing/2014/main" id="{6FF7859B-55F7-714F-A931-11EBBD14E8D9}"/>
              </a:ext>
            </a:extLst>
          </p:cNvPr>
          <p:cNvSpPr/>
          <p:nvPr/>
        </p:nvSpPr>
        <p:spPr bwMode="auto">
          <a:xfrm>
            <a:off x="6228184" y="5176411"/>
            <a:ext cx="2182844" cy="720080"/>
          </a:xfrm>
          <a:prstGeom prst="wedgeRectCallout">
            <a:avLst>
              <a:gd name="adj1" fmla="val -21997"/>
              <a:gd name="adj2" fmla="val 106004"/>
            </a:avLst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Bottom Page Pagination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26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3245" y="116632"/>
            <a:ext cx="9112944" cy="720080"/>
          </a:xfrm>
        </p:spPr>
        <p:txBody>
          <a:bodyPr/>
          <a:lstStyle/>
          <a:p>
            <a:r>
              <a:rPr lang="en-US" sz="3600" dirty="0"/>
              <a:t>Common to Both Term Paper Templates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5DA394-1E18-8547-B45E-8A758B849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971600"/>
            <a:ext cx="4167395" cy="5877272"/>
          </a:xfrm>
          <a:prstGeom prst="rect">
            <a:avLst/>
          </a:prstGeom>
        </p:spPr>
      </p:pic>
      <p:sp>
        <p:nvSpPr>
          <p:cNvPr id="5" name="Rectangular Callout 4">
            <a:extLst>
              <a:ext uri="{FF2B5EF4-FFF2-40B4-BE49-F238E27FC236}">
                <a16:creationId xmlns:a16="http://schemas.microsoft.com/office/drawing/2014/main" id="{0E23980E-0288-2E44-9721-05A3C8079D4E}"/>
              </a:ext>
            </a:extLst>
          </p:cNvPr>
          <p:cNvSpPr/>
          <p:nvPr/>
        </p:nvSpPr>
        <p:spPr bwMode="auto">
          <a:xfrm>
            <a:off x="3059832" y="971600"/>
            <a:ext cx="2182844" cy="873224"/>
          </a:xfrm>
          <a:prstGeom prst="wedgeRectCallout">
            <a:avLst>
              <a:gd name="adj1" fmla="val -21997"/>
              <a:gd name="adj2" fmla="val 106004"/>
            </a:avLst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Sample Biblio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graphy Entries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8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tudent.unsw.edu.au/sites/all/files/styles/inline_image/public/page_image/unsw-turnitin.png">
            <a:extLst>
              <a:ext uri="{FF2B5EF4-FFF2-40B4-BE49-F238E27FC236}">
                <a16:creationId xmlns:a16="http://schemas.microsoft.com/office/drawing/2014/main" id="{72BC1D93-A3EE-3B42-9BA2-30788FE56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30016" y="-891480"/>
            <a:ext cx="4283968" cy="720080"/>
          </a:xfrm>
        </p:spPr>
        <p:txBody>
          <a:bodyPr/>
          <a:lstStyle/>
          <a:p>
            <a:r>
              <a:rPr lang="en-US" dirty="0" err="1"/>
              <a:t>Turnitin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300191" y="620688"/>
            <a:ext cx="2664297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None/>
              <a:defRPr sz="32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 b="1">
                <a:solidFill>
                  <a:schemeClr val="bg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chemeClr val="bg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This website checks your original usage and prevents sloppy citations</a:t>
            </a:r>
          </a:p>
        </p:txBody>
      </p:sp>
    </p:spTree>
    <p:extLst>
      <p:ext uri="{BB962C8B-B14F-4D97-AF65-F5344CB8AC3E}">
        <p14:creationId xmlns:p14="http://schemas.microsoft.com/office/powerpoint/2010/main" val="418869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30016" y="-891480"/>
            <a:ext cx="4283968" cy="720080"/>
          </a:xfrm>
        </p:spPr>
        <p:txBody>
          <a:bodyPr/>
          <a:lstStyle/>
          <a:p>
            <a:r>
              <a:rPr lang="en-US" dirty="0" err="1"/>
              <a:t>Turnitin</a:t>
            </a:r>
            <a:endParaRPr lang="en-US" dirty="0"/>
          </a:p>
        </p:txBody>
      </p:sp>
      <p:pic>
        <p:nvPicPr>
          <p:cNvPr id="5124" name="Picture 4" descr="https://wiki.aalto.fi/download/attachments/106249355/Functionalities%20Originality%20view%20B.jpg?version=1&amp;modificationDate=1428390428771&amp;api=v2">
            <a:extLst>
              <a:ext uri="{FF2B5EF4-FFF2-40B4-BE49-F238E27FC236}">
                <a16:creationId xmlns:a16="http://schemas.microsoft.com/office/drawing/2014/main" id="{363EB73F-29E9-2D4B-A934-DE1B94C6D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95250"/>
            <a:ext cx="889000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5904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528" y="-751656"/>
            <a:ext cx="9112944" cy="720080"/>
          </a:xfrm>
        </p:spPr>
        <p:txBody>
          <a:bodyPr/>
          <a:lstStyle/>
          <a:p>
            <a:r>
              <a:rPr lang="en-US" sz="3600" dirty="0" err="1"/>
              <a:t>Grammarly.com</a:t>
            </a:r>
            <a:endParaRPr lang="en-US" sz="3600" dirty="0"/>
          </a:p>
        </p:txBody>
      </p:sp>
      <p:pic>
        <p:nvPicPr>
          <p:cNvPr id="7170" name="Picture 2" descr="Related image">
            <a:extLst>
              <a:ext uri="{FF2B5EF4-FFF2-40B4-BE49-F238E27FC236}">
                <a16:creationId xmlns:a16="http://schemas.microsoft.com/office/drawing/2014/main" id="{E7D38A3E-F051-7A4B-A6FC-E74E59E42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53244"/>
            <a:ext cx="7722548" cy="315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7960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59832" y="548680"/>
            <a:ext cx="6084168" cy="720080"/>
          </a:xfrm>
        </p:spPr>
        <p:txBody>
          <a:bodyPr/>
          <a:lstStyle/>
          <a:p>
            <a:r>
              <a:rPr lang="en-US" dirty="0"/>
              <a:t>Grammar &amp; Spelling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" y="348681"/>
            <a:ext cx="9179950" cy="61046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422" y="0"/>
            <a:ext cx="435992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-17585"/>
            <a:ext cx="3819890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3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59832" y="548680"/>
            <a:ext cx="6084168" cy="720080"/>
          </a:xfrm>
        </p:spPr>
        <p:txBody>
          <a:bodyPr/>
          <a:lstStyle/>
          <a:p>
            <a:r>
              <a:rPr lang="en-US" dirty="0"/>
              <a:t>Grammar &amp; Spelling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07" y="-27384"/>
            <a:ext cx="9177269" cy="57258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3471" t="13974" r="25397" b="9373"/>
          <a:stretch/>
        </p:blipFill>
        <p:spPr>
          <a:xfrm rot="20754341">
            <a:off x="-118422" y="1803434"/>
            <a:ext cx="4968862" cy="467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00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8" y="3883868"/>
            <a:ext cx="2857500" cy="28575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59832" y="548680"/>
            <a:ext cx="6084168" cy="720080"/>
          </a:xfrm>
        </p:spPr>
        <p:txBody>
          <a:bodyPr/>
          <a:lstStyle/>
          <a:p>
            <a:r>
              <a:rPr lang="en-US" dirty="0"/>
              <a:t>Grammar &amp; Spelling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19" y="548680"/>
            <a:ext cx="2630843" cy="20882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52848">
            <a:off x="4742216" y="1643095"/>
            <a:ext cx="3971590" cy="4978316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71600" y="2060848"/>
            <a:ext cx="4638157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None/>
              <a:defRPr sz="32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 b="1">
                <a:solidFill>
                  <a:schemeClr val="bg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chemeClr val="bg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41300">
                    <a:srgbClr val="000000"/>
                  </a:glow>
                </a:effectLst>
                <a:uLnTx/>
                <a:uFillTx/>
                <a:latin typeface="Arial"/>
                <a:ea typeface="ＭＳ Ｐゴシック"/>
              </a:rPr>
              <a:t>Proposals are returned if a grammatical or spelling error is found.</a:t>
            </a:r>
          </a:p>
        </p:txBody>
      </p:sp>
    </p:spTree>
    <p:extLst>
      <p:ext uri="{BB962C8B-B14F-4D97-AF65-F5344CB8AC3E}">
        <p14:creationId xmlns:p14="http://schemas.microsoft.com/office/powerpoint/2010/main" val="143922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i.ytimg.com/vi/wOxVMRwLfjU/hqdefault.jpg">
            <a:extLst>
              <a:ext uri="{FF2B5EF4-FFF2-40B4-BE49-F238E27FC236}">
                <a16:creationId xmlns:a16="http://schemas.microsoft.com/office/drawing/2014/main" id="{82DBEFA7-9833-4C44-B2E8-4DDC3F17B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92" y="-1"/>
            <a:ext cx="9155991" cy="686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938" y="0"/>
            <a:ext cx="9112944" cy="720080"/>
          </a:xfrm>
        </p:spPr>
        <p:txBody>
          <a:bodyPr/>
          <a:lstStyle/>
          <a:p>
            <a:r>
              <a:rPr lang="en-US" sz="4800" dirty="0" err="1"/>
              <a:t>Grammarly.com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0875416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72" name="Rectangle 1032"/>
          <p:cNvSpPr>
            <a:spLocks noGrp="1"/>
          </p:cNvSpPr>
          <p:nvPr>
            <p:ph type="title" idx="4294967295"/>
          </p:nvPr>
        </p:nvSpPr>
        <p:spPr bwMode="auto">
          <a:xfrm>
            <a:off x="0" y="-53447"/>
            <a:ext cx="9144000" cy="810684"/>
          </a:xfrm>
          <a:solidFill>
            <a:schemeClr val="tx1"/>
          </a:solidFill>
          <a:effectLst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Dr. Jim &amp; Jacqui Harmeling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9" name="Rectangle 1032"/>
          <p:cNvSpPr txBox="1">
            <a:spLocks/>
          </p:cNvSpPr>
          <p:nvPr/>
        </p:nvSpPr>
        <p:spPr bwMode="auto">
          <a:xfrm>
            <a:off x="0" y="618777"/>
            <a:ext cx="9144000" cy="61602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ＭＳ Ｐゴシック"/>
              </a:rPr>
              <a:t>Jim: Associate Pastor at Crossroads International Church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/>
              <a:cs typeface="ＭＳ Ｐゴシック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302215-A3C4-7147-A425-1C8C3E420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14" y="1264009"/>
            <a:ext cx="6651572" cy="6858000"/>
          </a:xfrm>
          <a:prstGeom prst="rect">
            <a:avLst/>
          </a:prstGeom>
        </p:spPr>
      </p:pic>
      <p:sp>
        <p:nvSpPr>
          <p:cNvPr id="5" name="Rectangle 1032">
            <a:extLst>
              <a:ext uri="{FF2B5EF4-FFF2-40B4-BE49-F238E27FC236}">
                <a16:creationId xmlns:a16="http://schemas.microsoft.com/office/drawing/2014/main" id="{413CB3C0-AA4C-AB4C-A22B-0DE2D4102C5F}"/>
              </a:ext>
            </a:extLst>
          </p:cNvPr>
          <p:cNvSpPr txBox="1">
            <a:spLocks/>
          </p:cNvSpPr>
          <p:nvPr/>
        </p:nvSpPr>
        <p:spPr bwMode="auto">
          <a:xfrm>
            <a:off x="12328" y="1599012"/>
            <a:ext cx="5015096" cy="61602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ＭＳ Ｐゴシック"/>
              </a:rPr>
              <a:t>Jacqui: DMin Grammar Checker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01726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Side-by-Side Mode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F03A2A-0733-BC42-9B63-1DD7723D9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0017"/>
            <a:ext cx="9144000" cy="471796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FA4A71A-16D7-FD46-B61A-4551734240B1}"/>
              </a:ext>
            </a:extLst>
          </p:cNvPr>
          <p:cNvCxnSpPr>
            <a:cxnSpLocks/>
          </p:cNvCxnSpPr>
          <p:nvPr/>
        </p:nvCxnSpPr>
        <p:spPr bwMode="auto">
          <a:xfrm>
            <a:off x="6372200" y="1070017"/>
            <a:ext cx="0" cy="57879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69881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60370" y="216024"/>
            <a:ext cx="5024919" cy="720080"/>
          </a:xfrm>
        </p:spPr>
        <p:txBody>
          <a:bodyPr/>
          <a:lstStyle/>
          <a:p>
            <a:r>
              <a:rPr lang="en-US" sz="7200" dirty="0">
                <a:solidFill>
                  <a:schemeClr val="tx1"/>
                </a:solidFill>
              </a:rPr>
              <a:t>Zotero</a:t>
            </a:r>
          </a:p>
        </p:txBody>
      </p:sp>
      <p:pic>
        <p:nvPicPr>
          <p:cNvPr id="13314" name="Picture 2" descr="https://pbs.twimg.com/profile_images/482247447293337601/hBQdLi_-.png">
            <a:extLst>
              <a:ext uri="{FF2B5EF4-FFF2-40B4-BE49-F238E27FC236}">
                <a16:creationId xmlns:a16="http://schemas.microsoft.com/office/drawing/2014/main" id="{CE80223B-3937-8E4C-9435-927297FB8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32656"/>
            <a:ext cx="5949280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0550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windows-cdn.softpedia.com/screenshots/Zotero_4.png">
            <a:extLst>
              <a:ext uri="{FF2B5EF4-FFF2-40B4-BE49-F238E27FC236}">
                <a16:creationId xmlns:a16="http://schemas.microsoft.com/office/drawing/2014/main" id="{8FAEA803-7D8D-5143-9D34-C787A21CA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705"/>
            <a:ext cx="9144000" cy="644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3245" y="116632"/>
            <a:ext cx="9112944" cy="720080"/>
          </a:xfrm>
        </p:spPr>
        <p:txBody>
          <a:bodyPr/>
          <a:lstStyle/>
          <a:p>
            <a:r>
              <a:rPr lang="en-US" sz="3600" dirty="0"/>
              <a:t>Zotero</a:t>
            </a:r>
          </a:p>
        </p:txBody>
      </p:sp>
    </p:spTree>
    <p:extLst>
      <p:ext uri="{BB962C8B-B14F-4D97-AF65-F5344CB8AC3E}">
        <p14:creationId xmlns:p14="http://schemas.microsoft.com/office/powerpoint/2010/main" val="27308053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Using Zotero for Research and Writing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SBC DMin Train-the-Trainers Session</a:t>
            </a:r>
          </a:p>
          <a:p>
            <a:endParaRPr lang="en-US" sz="2400" dirty="0"/>
          </a:p>
          <a:p>
            <a:r>
              <a:rPr lang="en-US" sz="2400" dirty="0"/>
              <a:t>By Fong Ming Hui, MDiv, ThM (SBC)</a:t>
            </a:r>
          </a:p>
          <a:p>
            <a:r>
              <a:rPr lang="en-US" sz="2400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40953001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Zotero?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583" y="1769346"/>
            <a:ext cx="8348404" cy="4765820"/>
          </a:xfrm>
        </p:spPr>
        <p:txBody>
          <a:bodyPr>
            <a:normAutofit/>
          </a:bodyPr>
          <a:lstStyle/>
          <a:p>
            <a:r>
              <a:rPr lang="en-US" sz="3200" dirty="0"/>
              <a:t>An open-source bibliographic management software that aids students in research and writing</a:t>
            </a:r>
          </a:p>
          <a:p>
            <a:r>
              <a:rPr lang="en-US" sz="3200" dirty="0"/>
              <a:t>Completely free! </a:t>
            </a:r>
            <a:r>
              <a:rPr lang="en-US" sz="3200" dirty="0">
                <a:sym typeface="Wingdings"/>
              </a:rPr>
              <a:t></a:t>
            </a:r>
          </a:p>
          <a:p>
            <a:r>
              <a:rPr lang="en-US" sz="3200" dirty="0">
                <a:sym typeface="Wingdings"/>
              </a:rPr>
              <a:t>Best to learn shortcuts and ‘tricks’ to maximize use </a:t>
            </a:r>
          </a:p>
          <a:p>
            <a:r>
              <a:rPr lang="en-US" sz="3200" dirty="0"/>
              <a:t>In the end: pick-and-mix may work best 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8475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583" y="1769346"/>
            <a:ext cx="8348404" cy="476582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Introduction &amp; Installation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err="1"/>
              <a:t>Zotero</a:t>
            </a:r>
            <a:r>
              <a:rPr lang="en-US" sz="3200" dirty="0"/>
              <a:t> User Guide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Using </a:t>
            </a:r>
            <a:r>
              <a:rPr lang="en-US" sz="3200" dirty="0" err="1"/>
              <a:t>Zotero</a:t>
            </a:r>
            <a:r>
              <a:rPr lang="en-US" sz="3200" dirty="0"/>
              <a:t> for Writing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Q&amp;A </a:t>
            </a:r>
          </a:p>
        </p:txBody>
      </p:sp>
    </p:spTree>
    <p:extLst>
      <p:ext uri="{BB962C8B-B14F-4D97-AF65-F5344CB8AC3E}">
        <p14:creationId xmlns:p14="http://schemas.microsoft.com/office/powerpoint/2010/main" val="5491161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Helpful Links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583" y="1769346"/>
            <a:ext cx="8348404" cy="4765820"/>
          </a:xfrm>
        </p:spPr>
        <p:txBody>
          <a:bodyPr>
            <a:normAutofit/>
          </a:bodyPr>
          <a:lstStyle/>
          <a:p>
            <a:r>
              <a:rPr lang="en-US" sz="3200" dirty="0" err="1"/>
              <a:t>Zotero</a:t>
            </a:r>
            <a:r>
              <a:rPr lang="en-US" sz="3200" dirty="0"/>
              <a:t> User Guide: </a:t>
            </a:r>
            <a:r>
              <a:rPr lang="en-US" sz="3200" dirty="0">
                <a:hlinkClick r:id="rId2"/>
              </a:rPr>
              <a:t>https://www.zotero.org/static/download/zotero_user_guide.pdf</a:t>
            </a:r>
            <a:endParaRPr lang="en-US" sz="3200" dirty="0"/>
          </a:p>
          <a:p>
            <a:r>
              <a:rPr lang="en-US" sz="3200" dirty="0"/>
              <a:t>Some videos:</a:t>
            </a:r>
          </a:p>
          <a:p>
            <a:pPr lvl="1"/>
            <a:r>
              <a:rPr lang="en-US" sz="3000" dirty="0"/>
              <a:t>For </a:t>
            </a:r>
            <a:r>
              <a:rPr lang="en-US" sz="3000" dirty="0">
                <a:hlinkClick r:id="rId3"/>
              </a:rPr>
              <a:t>Windows </a:t>
            </a:r>
            <a:r>
              <a:rPr lang="en-US" sz="3000" dirty="0"/>
              <a:t>users </a:t>
            </a:r>
          </a:p>
          <a:p>
            <a:pPr lvl="1"/>
            <a:r>
              <a:rPr lang="en-US" sz="3000" dirty="0"/>
              <a:t>For </a:t>
            </a:r>
            <a:r>
              <a:rPr lang="en-US" sz="3000" dirty="0">
                <a:hlinkClick r:id="rId4"/>
              </a:rPr>
              <a:t>Mac </a:t>
            </a:r>
            <a:r>
              <a:rPr lang="en-US" sz="3000" dirty="0"/>
              <a:t>users</a:t>
            </a:r>
          </a:p>
        </p:txBody>
      </p:sp>
    </p:spTree>
    <p:extLst>
      <p:ext uri="{BB962C8B-B14F-4D97-AF65-F5344CB8AC3E}">
        <p14:creationId xmlns:p14="http://schemas.microsoft.com/office/powerpoint/2010/main" val="20925894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39028555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Research &amp; Writing link at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FFFF"/>
                </a:solidFill>
                <a:latin typeface="Arial" charset="0"/>
                <a:cs typeface="Arial" charset="0"/>
              </a:rPr>
              <a:t>Get this presentation for free!</a:t>
            </a:r>
            <a:endParaRPr lang="en-US" sz="14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Side-by-Side Mode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8739B65-47C2-2E48-92A7-0B86D755C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1183786"/>
            <a:ext cx="9671962" cy="257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358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2033256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Speaker Highlighted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D787D7-F498-0A41-ACBE-5DD4BD8D4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E56764-479C-D049-8DA7-2254F9D80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89" y="1052736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91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5B083D-E5EA-384D-A9F6-AEA3D2738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3" y="1110626"/>
            <a:ext cx="9144000" cy="571500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2033256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Speaker Highlighted</a:t>
            </a:r>
          </a:p>
        </p:txBody>
      </p:sp>
    </p:spTree>
    <p:extLst>
      <p:ext uri="{BB962C8B-B14F-4D97-AF65-F5344CB8AC3E}">
        <p14:creationId xmlns:p14="http://schemas.microsoft.com/office/powerpoint/2010/main" val="169481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68300"/>
            <a:ext cx="9143999" cy="1080120"/>
          </a:xfrm>
          <a:effectLst/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Settings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3A31801-B227-F44B-8584-7A99186CB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048" y="1916832"/>
            <a:ext cx="9143999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571500" indent="-571500" algn="l">
              <a:buFont typeface="Courier New" panose="02070309020205020404" pitchFamily="49" charset="0"/>
              <a:buChar char="o"/>
              <a:defRPr/>
            </a:pPr>
            <a:r>
              <a:rPr lang="en-US" sz="2800" b="1" kern="0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Login to Zoom on browser</a:t>
            </a:r>
          </a:p>
          <a:p>
            <a:pPr marL="571500" indent="-571500" algn="l">
              <a:buFont typeface="Courier New" panose="02070309020205020404" pitchFamily="49" charset="0"/>
              <a:buChar char="o"/>
              <a:defRPr/>
            </a:pPr>
            <a:r>
              <a:rPr lang="en-US" sz="2800" b="1" kern="0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Speaker or Gallery View</a:t>
            </a:r>
          </a:p>
          <a:p>
            <a:pPr marL="571500" indent="-571500" algn="l">
              <a:buFont typeface="Courier New" panose="02070309020205020404" pitchFamily="49" charset="0"/>
              <a:buChar char="o"/>
              <a:defRPr/>
            </a:pPr>
            <a:r>
              <a:rPr lang="en-US" sz="2800" b="1" kern="0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Security</a:t>
            </a:r>
          </a:p>
          <a:p>
            <a:pPr marL="571500" indent="-571500" algn="l">
              <a:buFont typeface="Courier New" panose="02070309020205020404" pitchFamily="49" charset="0"/>
              <a:buChar char="o"/>
              <a:defRPr/>
            </a:pPr>
            <a:r>
              <a:rPr lang="en-US" sz="2800" b="1" kern="0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Breakout Rooms</a:t>
            </a:r>
          </a:p>
          <a:p>
            <a:pPr marL="571500" indent="-571500" algn="l">
              <a:buFont typeface="Courier New" panose="02070309020205020404" pitchFamily="49" charset="0"/>
              <a:buChar char="o"/>
              <a:defRPr/>
            </a:pPr>
            <a:r>
              <a:rPr lang="en-US" sz="2800" b="1" kern="0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File sharing</a:t>
            </a:r>
          </a:p>
          <a:p>
            <a:pPr marL="571500" indent="-571500" algn="l">
              <a:buFont typeface="Courier New" panose="02070309020205020404" pitchFamily="49" charset="0"/>
              <a:buChar char="o"/>
              <a:defRPr/>
            </a:pPr>
            <a:r>
              <a:rPr lang="en-US" sz="2800" b="1" kern="0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Yes-No buttons</a:t>
            </a:r>
          </a:p>
          <a:p>
            <a:pPr marL="571500" indent="-571500" algn="l">
              <a:buFont typeface="Courier New" panose="02070309020205020404" pitchFamily="49" charset="0"/>
              <a:buChar char="o"/>
              <a:defRPr/>
            </a:pPr>
            <a:r>
              <a:rPr lang="en-US" sz="2800" b="1" kern="0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Screen Sharing</a:t>
            </a:r>
          </a:p>
          <a:p>
            <a:pPr marL="571500" indent="-571500" algn="l">
              <a:buFont typeface="Courier New" panose="02070309020205020404" pitchFamily="49" charset="0"/>
              <a:buChar char="o"/>
              <a:defRPr/>
            </a:pPr>
            <a:r>
              <a:rPr lang="en-US" sz="2800" b="1" kern="0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Side-by-Side Mode</a:t>
            </a:r>
          </a:p>
          <a:p>
            <a:pPr marL="571500" indent="-571500" algn="l">
              <a:buFont typeface="Courier New" panose="02070309020205020404" pitchFamily="49" charset="0"/>
              <a:buChar char="o"/>
              <a:defRPr/>
            </a:pPr>
            <a:r>
              <a:rPr lang="en-US" sz="2800" b="1" kern="0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Participants &amp; Chat</a:t>
            </a:r>
          </a:p>
          <a:p>
            <a:pPr marL="571500" indent="-571500" algn="l">
              <a:buFont typeface="Courier New" panose="02070309020205020404" pitchFamily="49" charset="0"/>
              <a:buChar char="o"/>
              <a:defRPr/>
            </a:pPr>
            <a:r>
              <a:rPr lang="en-US" sz="2800" b="1" kern="0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Lock Meeting</a:t>
            </a:r>
          </a:p>
          <a:p>
            <a:pPr marL="571500" indent="-571500" algn="l">
              <a:buFont typeface="Courier New" panose="02070309020205020404" pitchFamily="49" charset="0"/>
              <a:buChar char="o"/>
              <a:defRPr/>
            </a:pPr>
            <a:r>
              <a:rPr lang="en-US" sz="2800" b="1" kern="0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Enable Waiting Room</a:t>
            </a:r>
          </a:p>
          <a:p>
            <a:pPr marL="571500" indent="-571500" algn="l">
              <a:buFont typeface="Courier New" panose="02070309020205020404" pitchFamily="49" charset="0"/>
              <a:buChar char="o"/>
              <a:defRPr/>
            </a:pPr>
            <a:endParaRPr lang="en-US" sz="2800" b="1" kern="0" dirty="0">
              <a:solidFill>
                <a:schemeClr val="tx2"/>
              </a:solidFill>
              <a:effectLst>
                <a:glow rad="127000">
                  <a:schemeClr val="bg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A8808D2A-B561-3B45-A979-C6431C208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409"/>
            <a:ext cx="1386895" cy="138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31599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90"/>
            </a:gs>
            <a:gs pos="100000">
              <a:schemeClr val="tx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18ACEDFA-56BD-6042-96E4-470EE2D8F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3908" y="1730158"/>
            <a:ext cx="1692188" cy="32191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Helvetica Neue Black Condensed"/>
                <a:ea typeface="ＭＳ Ｐゴシック" charset="0"/>
                <a:cs typeface="Helvetica Neue Black Condensed"/>
              </a:rPr>
              <a:t>Present PPT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Helvetica Neue Black Condensed"/>
                <a:ea typeface="ＭＳ Ｐゴシック" charset="0"/>
                <a:cs typeface="Helvetica Neue Black Condensed"/>
              </a:rPr>
              <a:t>15%</a:t>
            </a: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55575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sz="4000" b="1" i="1" dirty="0">
                <a:effectLst>
                  <a:glow rad="8763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Research &amp; Writing Assignments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1500" y="1730158"/>
            <a:ext cx="1692188" cy="32191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Helvetica Neue Black Condensed"/>
                <a:ea typeface="ＭＳ Ｐゴシック" charset="0"/>
                <a:cs typeface="Helvetica Neue Black Condensed"/>
              </a:rPr>
              <a:t>Reading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Helvetica Neue Black Condensed"/>
                <a:ea typeface="ＭＳ Ｐゴシック" charset="0"/>
                <a:cs typeface="Helvetica Neue Black Condensed"/>
              </a:rPr>
              <a:t>25%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907704" y="1730158"/>
            <a:ext cx="1692188" cy="32191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Helvetica Neue Black Condensed"/>
                <a:ea typeface="ＭＳ Ｐゴシック" charset="0"/>
                <a:cs typeface="Helvetica Neue Black Condensed"/>
              </a:rPr>
              <a:t>Topic </a:t>
            </a:r>
            <a:b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Helvetica Neue Black Condensed"/>
                <a:ea typeface="ＭＳ Ｐゴシック" charset="0"/>
                <a:cs typeface="Helvetica Neue Black Condensed"/>
              </a:rPr>
            </a:b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Helvetica Neue Black Condensed"/>
                <a:ea typeface="ＭＳ Ｐゴシック" charset="0"/>
                <a:cs typeface="Helvetica Neue Black Condensed"/>
              </a:rPr>
              <a:t>Approval</a:t>
            </a:r>
            <a:b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Helvetica Neue Black Condensed"/>
                <a:ea typeface="ＭＳ Ｐゴシック" charset="0"/>
                <a:cs typeface="Helvetica Neue Black Condensed"/>
              </a:rPr>
            </a:b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Helvetica Neue Black Condensed"/>
                <a:ea typeface="ＭＳ Ｐゴシック" charset="0"/>
                <a:cs typeface="Helvetica Neue Black Condensed"/>
              </a:rPr>
              <a:t>Form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Helvetica Neue Black Condensed"/>
                <a:ea typeface="ＭＳ Ｐゴシック" charset="0"/>
                <a:cs typeface="Helvetica Neue Black Condensed"/>
              </a:rPr>
              <a:t>10%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580112" y="1730158"/>
            <a:ext cx="1692188" cy="32191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Helvetica Neue Black Condensed"/>
                <a:ea typeface="ＭＳ Ｐゴシック" charset="0"/>
                <a:cs typeface="Helvetica Neue Black Condensed"/>
              </a:rPr>
              <a:t>Proposal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Helvetica Neue Black Condensed"/>
                <a:ea typeface="ＭＳ Ｐゴシック" charset="0"/>
                <a:cs typeface="Helvetica Neue Black Condensed"/>
              </a:rPr>
              <a:t>25%</a:t>
            </a:r>
          </a:p>
        </p:txBody>
      </p:sp>
      <p:sp>
        <p:nvSpPr>
          <p:cNvPr id="2" name="Notched Right Arrow 1"/>
          <p:cNvSpPr/>
          <p:nvPr/>
        </p:nvSpPr>
        <p:spPr bwMode="auto">
          <a:xfrm>
            <a:off x="1657002" y="2738326"/>
            <a:ext cx="528943" cy="1381348"/>
          </a:xfrm>
          <a:prstGeom prst="notchedRightArrow">
            <a:avLst/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-112" charset="0"/>
              <a:ea typeface="ＭＳ Ｐゴシック" charset="0"/>
              <a:cs typeface="+mn-cs"/>
            </a:endParaRPr>
          </a:p>
        </p:txBody>
      </p:sp>
      <p:sp>
        <p:nvSpPr>
          <p:cNvPr id="7" name="Notched Right Arrow 6"/>
          <p:cNvSpPr/>
          <p:nvPr/>
        </p:nvSpPr>
        <p:spPr bwMode="auto">
          <a:xfrm>
            <a:off x="5279636" y="2738326"/>
            <a:ext cx="528943" cy="1381348"/>
          </a:xfrm>
          <a:prstGeom prst="notchedRightArrow">
            <a:avLst/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-112" charset="0"/>
              <a:ea typeface="ＭＳ Ｐゴシック" charset="0"/>
              <a:cs typeface="+mn-cs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416316" y="1730158"/>
            <a:ext cx="1692188" cy="32191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Helvetica Neue Black Condensed"/>
                <a:ea typeface="ＭＳ Ｐゴシック" charset="0"/>
                <a:cs typeface="Helvetica Neue Black Condensed"/>
              </a:rPr>
              <a:t>Pilot Project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Helvetica Neue Black Condensed"/>
                <a:ea typeface="ＭＳ Ｐゴシック" charset="0"/>
                <a:cs typeface="Helvetica Neue Black Condensed"/>
              </a:rPr>
              <a:t>25%</a:t>
            </a:r>
          </a:p>
        </p:txBody>
      </p:sp>
      <p:sp>
        <p:nvSpPr>
          <p:cNvPr id="9" name="Notched Right Arrow 8"/>
          <p:cNvSpPr/>
          <p:nvPr/>
        </p:nvSpPr>
        <p:spPr bwMode="auto">
          <a:xfrm>
            <a:off x="7151844" y="2738326"/>
            <a:ext cx="528943" cy="1381348"/>
          </a:xfrm>
          <a:prstGeom prst="notchedRightArrow">
            <a:avLst/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-112" charset="0"/>
              <a:ea typeface="ＭＳ Ｐゴシック" charset="0"/>
              <a:cs typeface="+mn-cs"/>
            </a:endParaRPr>
          </a:p>
        </p:txBody>
      </p:sp>
      <p:sp>
        <p:nvSpPr>
          <p:cNvPr id="11" name="Notched Right Arrow 10">
            <a:extLst>
              <a:ext uri="{FF2B5EF4-FFF2-40B4-BE49-F238E27FC236}">
                <a16:creationId xmlns:a16="http://schemas.microsoft.com/office/drawing/2014/main" id="{4CA1B558-1EFB-FB4E-9B3E-6FABBBCB9785}"/>
              </a:ext>
            </a:extLst>
          </p:cNvPr>
          <p:cNvSpPr/>
          <p:nvPr/>
        </p:nvSpPr>
        <p:spPr bwMode="auto">
          <a:xfrm>
            <a:off x="3479436" y="2738326"/>
            <a:ext cx="528943" cy="1381348"/>
          </a:xfrm>
          <a:prstGeom prst="notchedRightArrow">
            <a:avLst/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-112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5987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6" grpId="0" animBg="1"/>
      <p:bldP spid="2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829727"/>
          </a:xfrm>
          <a:solidFill>
            <a:schemeClr val="accent2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☑️ R&amp;W Checklist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410C97F-49D5-7048-ABF4-65A75068A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8" y="980728"/>
            <a:ext cx="9144000" cy="554458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2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🔳 Syllabus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🔳 TAF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🔳 Dissertation PPT</a:t>
            </a:r>
          </a:p>
          <a:p>
            <a:pPr algn="l"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🔳 Proposal</a:t>
            </a:r>
            <a:endParaRPr lang="en-US" sz="2000" b="1" kern="0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 algn="l">
              <a:defRPr/>
            </a:pPr>
            <a:r>
              <a:rPr lang="en-US" sz="2000" b="1" kern="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🔳 Proposal Grade </a:t>
            </a:r>
            <a:r>
              <a:rPr lang="en-US" sz="2000" b="1" kern="0" dirty="0" err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Shee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🔳 Pilot Project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🔳 Email Threads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🔳 Numbering Files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🔳 Word TOC (Contents)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🔳 Word Tracking (Review)</a:t>
            </a:r>
          </a:p>
          <a:p>
            <a:pPr lvl="0" algn="l"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🔳 </a:t>
            </a:r>
            <a:r>
              <a:rPr lang="en-US" sz="2000" b="1" kern="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Word Search-and-Replace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🔳 Dissertation Requirements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🔳 Dissertation Template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🔳 SBC Writing Standards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🔳 Turabian 9</a:t>
            </a:r>
            <a:r>
              <a:rPr kumimoji="0" lang="en-US" sz="2000" b="1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th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Edition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🔳 Grammarly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🔳 Turnitin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🔳 Zotero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🔳 DTL (Digital Theo. Library)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🔳 Term Paper Template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🔳 Research Paper Grade Sheet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🔳 R&amp;W Website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🔳 Guide to Clear Writing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🔳 Gunnings’ 10 Rules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🔳 Wikipedia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🔳 Questions from Shwu</a:t>
            </a:r>
          </a:p>
        </p:txBody>
      </p:sp>
    </p:spTree>
    <p:extLst>
      <p:ext uri="{BB962C8B-B14F-4D97-AF65-F5344CB8AC3E}">
        <p14:creationId xmlns:p14="http://schemas.microsoft.com/office/powerpoint/2010/main" val="3616118709"/>
      </p:ext>
    </p:extLst>
  </p:cSld>
  <p:clrMapOvr>
    <a:masterClrMapping/>
  </p:clrMapOvr>
  <p:transition/>
</p:sld>
</file>

<file path=ppt/theme/_rels/them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hite on Black Background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0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5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Capital">
  <a:themeElements>
    <a:clrScheme name="Capital">
      <a:dk1>
        <a:srgbClr val="000000"/>
      </a:dk1>
      <a:lt1>
        <a:srgbClr val="FFFFFF"/>
      </a:lt1>
      <a:dk2>
        <a:srgbClr val="6F6D5D"/>
      </a:dk2>
      <a:lt2>
        <a:srgbClr val="7C8F97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Capital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12557</TotalTime>
  <Words>731</Words>
  <Application>Microsoft Macintosh PowerPoint</Application>
  <PresentationFormat>On-screen Show (4:3)</PresentationFormat>
  <Paragraphs>202</Paragraphs>
  <Slides>37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37</vt:i4>
      </vt:variant>
    </vt:vector>
  </HeadingPairs>
  <TitlesOfParts>
    <vt:vector size="51" baseType="lpstr">
      <vt:lpstr>Brush Script MT</vt:lpstr>
      <vt:lpstr>Arial</vt:lpstr>
      <vt:lpstr>Calibri</vt:lpstr>
      <vt:lpstr>Calisto MT</vt:lpstr>
      <vt:lpstr>Comic Sans MS</vt:lpstr>
      <vt:lpstr>Courier New</vt:lpstr>
      <vt:lpstr>Helvetica Neue Black Condensed</vt:lpstr>
      <vt:lpstr>Times New Roman</vt:lpstr>
      <vt:lpstr>White on Black Background</vt:lpstr>
      <vt:lpstr>Office Theme</vt:lpstr>
      <vt:lpstr>49_Blank Presentation</vt:lpstr>
      <vt:lpstr>50_Blank Presentation</vt:lpstr>
      <vt:lpstr>15_Default Design</vt:lpstr>
      <vt:lpstr>Capital</vt:lpstr>
      <vt:lpstr>Zoom Basics</vt:lpstr>
      <vt:lpstr>Mobile Version</vt:lpstr>
      <vt:lpstr>Side-by-Side Mode</vt:lpstr>
      <vt:lpstr>Side-by-Side Mode</vt:lpstr>
      <vt:lpstr>Speaker Highlighted</vt:lpstr>
      <vt:lpstr>Speaker Highlighted</vt:lpstr>
      <vt:lpstr>Settings</vt:lpstr>
      <vt:lpstr>Research &amp; Writing Assignments</vt:lpstr>
      <vt:lpstr>☑️ R&amp;W Checklist</vt:lpstr>
      <vt:lpstr>☑️ R&amp;W Checklist</vt:lpstr>
      <vt:lpstr>The Dissertation</vt:lpstr>
      <vt:lpstr>6 Steps to Complete Your Dissertation</vt:lpstr>
      <vt:lpstr>Dissertation Requirements</vt:lpstr>
      <vt:lpstr>Contents</vt:lpstr>
      <vt:lpstr>Format</vt:lpstr>
      <vt:lpstr>Format</vt:lpstr>
      <vt:lpstr>2 Types of Term Paper Templates</vt:lpstr>
      <vt:lpstr>2 Types of Term Paper Templates</vt:lpstr>
      <vt:lpstr>Common to Both Term Paper Templates</vt:lpstr>
      <vt:lpstr>Common to Both Term Paper Templates</vt:lpstr>
      <vt:lpstr>Common to Both Term Paper Templates</vt:lpstr>
      <vt:lpstr>Turnitin</vt:lpstr>
      <vt:lpstr>Turnitin</vt:lpstr>
      <vt:lpstr>Grammarly.com</vt:lpstr>
      <vt:lpstr>Grammar &amp; Spelling</vt:lpstr>
      <vt:lpstr>Grammar &amp; Spelling</vt:lpstr>
      <vt:lpstr>Grammar &amp; Spelling</vt:lpstr>
      <vt:lpstr>Grammarly.com</vt:lpstr>
      <vt:lpstr>Dr. Jim &amp; Jacqui Harmeling</vt:lpstr>
      <vt:lpstr>Zotero</vt:lpstr>
      <vt:lpstr>Zotero</vt:lpstr>
      <vt:lpstr>Using Zotero for Research and Writing</vt:lpstr>
      <vt:lpstr>What is Zotero?</vt:lpstr>
      <vt:lpstr>Roadmap</vt:lpstr>
      <vt:lpstr>Helpful Links</vt:lpstr>
      <vt:lpstr>Black</vt:lpstr>
      <vt:lpstr>Research &amp; Writing link at BibleStudyDownloads.org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Rick Griffith</dc:creator>
  <cp:lastModifiedBy>Rick Griffith</cp:lastModifiedBy>
  <cp:revision>275</cp:revision>
  <dcterms:created xsi:type="dcterms:W3CDTF">2006-11-14T08:25:02Z</dcterms:created>
  <dcterms:modified xsi:type="dcterms:W3CDTF">2020-05-01T03:58:16Z</dcterms:modified>
</cp:coreProperties>
</file>