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1" r:id="rId2"/>
  </p:sldMasterIdLst>
  <p:notesMasterIdLst>
    <p:notesMasterId r:id="rId27"/>
  </p:notesMasterIdLst>
  <p:sldIdLst>
    <p:sldId id="256" r:id="rId3"/>
    <p:sldId id="257" r:id="rId4"/>
    <p:sldId id="262" r:id="rId5"/>
    <p:sldId id="258" r:id="rId6"/>
    <p:sldId id="266" r:id="rId7"/>
    <p:sldId id="259" r:id="rId8"/>
    <p:sldId id="263" r:id="rId9"/>
    <p:sldId id="260" r:id="rId10"/>
    <p:sldId id="264" r:id="rId11"/>
    <p:sldId id="261" r:id="rId12"/>
    <p:sldId id="269" r:id="rId13"/>
    <p:sldId id="270" r:id="rId14"/>
    <p:sldId id="271" r:id="rId15"/>
    <p:sldId id="272" r:id="rId16"/>
    <p:sldId id="273" r:id="rId17"/>
    <p:sldId id="274" r:id="rId18"/>
    <p:sldId id="276" r:id="rId19"/>
    <p:sldId id="275" r:id="rId20"/>
    <p:sldId id="277" r:id="rId21"/>
    <p:sldId id="278" r:id="rId22"/>
    <p:sldId id="279" r:id="rId23"/>
    <p:sldId id="265" r:id="rId24"/>
    <p:sldId id="267" r:id="rId25"/>
    <p:sldId id="26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1"/>
    <p:restoredTop sz="96133" autoAdjust="0"/>
  </p:normalViewPr>
  <p:slideViewPr>
    <p:cSldViewPr>
      <p:cViewPr varScale="1">
        <p:scale>
          <a:sx n="143" d="100"/>
          <a:sy n="143" d="100"/>
        </p:scale>
        <p:origin x="520"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284EA-B985-C44C-B633-741F1810705D}" type="datetimeFigureOut">
              <a:t>9/11/25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1033B-1206-924C-9E83-55A16780BC06}" type="slidenum">
              <a:t>‹#›</a:t>
            </a:fld>
            <a:endParaRPr lang="en-US"/>
          </a:p>
        </p:txBody>
      </p:sp>
    </p:spTree>
    <p:extLst>
      <p:ext uri="{BB962C8B-B14F-4D97-AF65-F5344CB8AC3E}">
        <p14:creationId xmlns:p14="http://schemas.microsoft.com/office/powerpoint/2010/main" val="12250374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The student here does not indicate that the elbow words came from another source. This steals the words without granting credit to the author.</a:t>
            </a:r>
          </a:p>
          <a:p>
            <a:endParaRPr lang="en-US"/>
          </a:p>
        </p:txBody>
      </p:sp>
      <p:sp>
        <p:nvSpPr>
          <p:cNvPr id="4" name="Slide Number Placeholder 3"/>
          <p:cNvSpPr>
            <a:spLocks noGrp="1"/>
          </p:cNvSpPr>
          <p:nvPr>
            <p:ph type="sldNum" sz="quarter" idx="5"/>
          </p:nvPr>
        </p:nvSpPr>
        <p:spPr/>
        <p:txBody>
          <a:bodyPr/>
          <a:lstStyle/>
          <a:p>
            <a:fld id="{4591033B-1206-924C-9E83-55A16780BC06}" type="slidenum">
              <a:rPr lang="en-US"/>
              <a:t>6</a:t>
            </a:fld>
            <a:endParaRPr lang="en-US"/>
          </a:p>
        </p:txBody>
      </p:sp>
    </p:spTree>
    <p:extLst>
      <p:ext uri="{BB962C8B-B14F-4D97-AF65-F5344CB8AC3E}">
        <p14:creationId xmlns:p14="http://schemas.microsoft.com/office/powerpoint/2010/main" val="68335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student here does not indicate that the elbow idea came from another source. This steals the idea without granting credit to the author.</a:t>
            </a:r>
          </a:p>
        </p:txBody>
      </p:sp>
      <p:sp>
        <p:nvSpPr>
          <p:cNvPr id="4" name="Slide Number Placeholder 3"/>
          <p:cNvSpPr>
            <a:spLocks noGrp="1"/>
          </p:cNvSpPr>
          <p:nvPr>
            <p:ph type="sldNum" sz="quarter" idx="5"/>
          </p:nvPr>
        </p:nvSpPr>
        <p:spPr/>
        <p:txBody>
          <a:bodyPr/>
          <a:lstStyle/>
          <a:p>
            <a:fld id="{4591033B-1206-924C-9E83-55A16780BC06}" type="slidenum">
              <a:rPr lang="en-US"/>
              <a:t>8</a:t>
            </a:fld>
            <a:endParaRPr lang="en-US"/>
          </a:p>
        </p:txBody>
      </p:sp>
    </p:spTree>
    <p:extLst>
      <p:ext uri="{BB962C8B-B14F-4D97-AF65-F5344CB8AC3E}">
        <p14:creationId xmlns:p14="http://schemas.microsoft.com/office/powerpoint/2010/main" val="214263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24</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50939" y="685362"/>
            <a:ext cx="4556125" cy="3429996"/>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Research &amp; Writing (rw)</a:t>
            </a:r>
          </a:p>
          <a:p>
            <a:pPr eaLnBrk="1" hangingPunct="1"/>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gradFill rotWithShape="0">
                      <a:gsLst>
                        <a:gs pos="0">
                          <a:schemeClr val="bg2"/>
                        </a:gs>
                        <a:gs pos="100000">
                          <a:schemeClr val="bg1"/>
                        </a:gs>
                      </a:gsLst>
                      <a:lin ang="18900000" scaled="1"/>
                    </a:gra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rgbClr val="585A68"/>
                  </a:gs>
                </a:gsLst>
                <a:lin ang="189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latin typeface="Tahoma" pitchFamily="34" charset="0"/>
                  <a:ea typeface="+mn-ea"/>
                  <a:cs typeface="Arial" charset="0"/>
                </a:endParaRPr>
              </a:p>
            </p:txBody>
          </p:sp>
        </p:grpSp>
      </p:grpSp>
      <p:sp>
        <p:nvSpPr>
          <p:cNvPr id="4316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4316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noProof="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Tahoma" charset="0"/>
              </a:defRPr>
            </a:lvl1pPr>
          </a:lstStyle>
          <a:p>
            <a:pPr>
              <a:defRPr/>
            </a:pPr>
            <a:fld id="{EBDADBC3-7933-9546-A4B4-F30AE4C30725}" type="slidenum">
              <a:rPr lang="en-US"/>
              <a:pPr>
                <a:defRPr/>
              </a:pPr>
              <a:t>‹#›</a:t>
            </a:fld>
            <a:endParaRPr lang="en-US"/>
          </a:p>
        </p:txBody>
      </p:sp>
    </p:spTree>
    <p:extLst>
      <p:ext uri="{BB962C8B-B14F-4D97-AF65-F5344CB8AC3E}">
        <p14:creationId xmlns:p14="http://schemas.microsoft.com/office/powerpoint/2010/main" val="325459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D777399-E61A-DB4A-B7A1-63E3D85C8239}" type="slidenum">
              <a:rPr lang="en-US"/>
              <a:pPr>
                <a:defRPr/>
              </a:pPr>
              <a:t>‹#›</a:t>
            </a:fld>
            <a:endParaRPr lang="en-US"/>
          </a:p>
        </p:txBody>
      </p:sp>
    </p:spTree>
    <p:extLst>
      <p:ext uri="{BB962C8B-B14F-4D97-AF65-F5344CB8AC3E}">
        <p14:creationId xmlns:p14="http://schemas.microsoft.com/office/powerpoint/2010/main" val="329936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B27DEA45-E665-B142-B6C4-21687F04F59B}" type="slidenum">
              <a:rPr lang="en-US"/>
              <a:pPr>
                <a:defRPr/>
              </a:pPr>
              <a:t>‹#›</a:t>
            </a:fld>
            <a:endParaRPr lang="en-US"/>
          </a:p>
        </p:txBody>
      </p:sp>
    </p:spTree>
    <p:extLst>
      <p:ext uri="{BB962C8B-B14F-4D97-AF65-F5344CB8AC3E}">
        <p14:creationId xmlns:p14="http://schemas.microsoft.com/office/powerpoint/2010/main" val="396368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202662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782203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331724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749782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7993687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357044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5362076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216192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D24F5D4-DC85-DE4F-B244-AB8A2FB68899}" type="slidenum">
              <a:rPr lang="en-US"/>
              <a:pPr>
                <a:defRPr/>
              </a:pPr>
              <a:t>‹#›</a:t>
            </a:fld>
            <a:endParaRPr lang="en-US"/>
          </a:p>
        </p:txBody>
      </p:sp>
    </p:spTree>
    <p:extLst>
      <p:ext uri="{BB962C8B-B14F-4D97-AF65-F5344CB8AC3E}">
        <p14:creationId xmlns:p14="http://schemas.microsoft.com/office/powerpoint/2010/main" val="694311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501591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115746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514637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EF5CE80-1E3F-D541-BB05-BEDFED24F870}" type="slidenum">
              <a:rPr lang="en-US"/>
              <a:pPr>
                <a:defRPr/>
              </a:pPr>
              <a:t>‹#›</a:t>
            </a:fld>
            <a:endParaRPr lang="en-US"/>
          </a:p>
        </p:txBody>
      </p:sp>
    </p:spTree>
    <p:extLst>
      <p:ext uri="{BB962C8B-B14F-4D97-AF65-F5344CB8AC3E}">
        <p14:creationId xmlns:p14="http://schemas.microsoft.com/office/powerpoint/2010/main" val="270932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E1F9105-914F-024C-9205-A137917BE8D8}" type="slidenum">
              <a:rPr lang="en-US"/>
              <a:pPr>
                <a:defRPr/>
              </a:pPr>
              <a:t>‹#›</a:t>
            </a:fld>
            <a:endParaRPr lang="en-US"/>
          </a:p>
        </p:txBody>
      </p:sp>
    </p:spTree>
    <p:extLst>
      <p:ext uri="{BB962C8B-B14F-4D97-AF65-F5344CB8AC3E}">
        <p14:creationId xmlns:p14="http://schemas.microsoft.com/office/powerpoint/2010/main" val="206659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BE6ECB2B-9A7D-3440-A1C4-830BA296EA5B}" type="slidenum">
              <a:rPr lang="en-US"/>
              <a:pPr>
                <a:defRPr/>
              </a:pPr>
              <a:t>‹#›</a:t>
            </a:fld>
            <a:endParaRPr lang="en-US"/>
          </a:p>
        </p:txBody>
      </p:sp>
    </p:spTree>
    <p:extLst>
      <p:ext uri="{BB962C8B-B14F-4D97-AF65-F5344CB8AC3E}">
        <p14:creationId xmlns:p14="http://schemas.microsoft.com/office/powerpoint/2010/main" val="304790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F77D99A8-EC23-C54E-B18F-1C7DB8240CE0}" type="slidenum">
              <a:rPr lang="en-US"/>
              <a:pPr>
                <a:defRPr/>
              </a:pPr>
              <a:t>‹#›</a:t>
            </a:fld>
            <a:endParaRPr lang="en-US"/>
          </a:p>
        </p:txBody>
      </p:sp>
    </p:spTree>
    <p:extLst>
      <p:ext uri="{BB962C8B-B14F-4D97-AF65-F5344CB8AC3E}">
        <p14:creationId xmlns:p14="http://schemas.microsoft.com/office/powerpoint/2010/main" val="59180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9E6E323F-0FC0-5E4D-8693-5C82AE8A67CF}" type="slidenum">
              <a:rPr lang="en-US"/>
              <a:pPr>
                <a:defRPr/>
              </a:pPr>
              <a:t>‹#›</a:t>
            </a:fld>
            <a:endParaRPr lang="en-US"/>
          </a:p>
        </p:txBody>
      </p:sp>
    </p:spTree>
    <p:extLst>
      <p:ext uri="{BB962C8B-B14F-4D97-AF65-F5344CB8AC3E}">
        <p14:creationId xmlns:p14="http://schemas.microsoft.com/office/powerpoint/2010/main" val="110127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6DF1EC6-C6DA-584C-B8A2-D5D6960AE6CF}" type="slidenum">
              <a:rPr lang="en-US"/>
              <a:pPr>
                <a:defRPr/>
              </a:pPr>
              <a:t>‹#›</a:t>
            </a:fld>
            <a:endParaRPr lang="en-US"/>
          </a:p>
        </p:txBody>
      </p:sp>
    </p:spTree>
    <p:extLst>
      <p:ext uri="{BB962C8B-B14F-4D97-AF65-F5344CB8AC3E}">
        <p14:creationId xmlns:p14="http://schemas.microsoft.com/office/powerpoint/2010/main" val="185765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2A27DA7-699E-504E-AEA5-BDD18D06968E}" type="slidenum">
              <a:rPr lang="en-US"/>
              <a:pPr>
                <a:defRPr/>
              </a:pPr>
              <a:t>‹#›</a:t>
            </a:fld>
            <a:endParaRPr lang="en-US"/>
          </a:p>
        </p:txBody>
      </p:sp>
    </p:spTree>
    <p:extLst>
      <p:ext uri="{BB962C8B-B14F-4D97-AF65-F5344CB8AC3E}">
        <p14:creationId xmlns:p14="http://schemas.microsoft.com/office/powerpoint/2010/main" val="174269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75000"/>
            </a:schemeClr>
          </a:fgClr>
          <a:bgClr>
            <a:schemeClr val="bg1">
              <a:lumMod val="50000"/>
            </a:schemeClr>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gradFill rotWithShape="0">
                      <a:gsLst>
                        <a:gs pos="0">
                          <a:schemeClr val="bg2"/>
                        </a:gs>
                        <a:gs pos="100000">
                          <a:schemeClr val="bg1"/>
                        </a:gs>
                      </a:gsLst>
                      <a:lin ang="18900000" scaled="1"/>
                    </a:gra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6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rgbClr val="585A68"/>
                  </a:gs>
                </a:gsLst>
                <a:lin ang="189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4213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latin typeface="Tahoma" pitchFamily="34" charset="0"/>
                  <a:ea typeface="+mn-ea"/>
                  <a:cs typeface="Arial" charset="0"/>
                </a:endParaRPr>
              </a:p>
            </p:txBody>
          </p:sp>
        </p:grpSp>
      </p:grpSp>
      <p:sp>
        <p:nvSpPr>
          <p:cNvPr id="42137"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2138"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ea typeface="+mn-ea"/>
                <a:cs typeface="Arial" charset="0"/>
              </a:defRPr>
            </a:lvl1pPr>
          </a:lstStyle>
          <a:p>
            <a:pPr>
              <a:defRPr/>
            </a:pPr>
            <a:endParaRPr lang="en-US"/>
          </a:p>
        </p:txBody>
      </p:sp>
      <p:sp>
        <p:nvSpPr>
          <p:cNvPr id="42139"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ea typeface="+mn-ea"/>
                <a:cs typeface="Arial" charset="0"/>
              </a:defRPr>
            </a:lvl1pPr>
          </a:lstStyle>
          <a:p>
            <a:pPr>
              <a:defRPr/>
            </a:pPr>
            <a:endParaRPr lang="en-US"/>
          </a:p>
        </p:txBody>
      </p:sp>
      <p:sp>
        <p:nvSpPr>
          <p:cNvPr id="42140"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Arial" charset="0"/>
                <a:cs typeface="Arial" charset="0"/>
              </a:defRPr>
            </a:lvl1pPr>
          </a:lstStyle>
          <a:p>
            <a:pPr>
              <a:defRPr/>
            </a:pPr>
            <a:fld id="{67CD6B2A-068C-6743-BC39-17A1E06343BE}" type="slidenum">
              <a:rPr lang="en-US"/>
              <a:pPr>
                <a:defRPr/>
              </a:pPr>
              <a:t>‹#›</a:t>
            </a:fld>
            <a:endParaRPr lang="en-US"/>
          </a:p>
        </p:txBody>
      </p:sp>
      <p:sp>
        <p:nvSpPr>
          <p:cNvPr id="42141"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83"/>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21"/>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6"/>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742317616"/>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777875"/>
            <a:ext cx="9144000" cy="1736725"/>
          </a:xfrm>
        </p:spPr>
        <p:txBody>
          <a:bodyPr/>
          <a:lstStyle/>
          <a:p>
            <a:pPr eaLnBrk="1" hangingPunct="1">
              <a:defRPr/>
            </a:pPr>
            <a:r>
              <a:rPr lang="en-US" b="1" dirty="0">
                <a:latin typeface="Arial"/>
              </a:rPr>
              <a:t>WHAT IS PLAGIARISM?</a:t>
            </a:r>
            <a:endParaRPr lang="en-US" b="1" dirty="0">
              <a:latin typeface="Arial"/>
              <a:cs typeface="Arial"/>
            </a:endParaRPr>
          </a:p>
        </p:txBody>
      </p:sp>
      <p:sp>
        <p:nvSpPr>
          <p:cNvPr id="2051" name="Rectangle 3"/>
          <p:cNvSpPr>
            <a:spLocks noGrp="1" noChangeArrowheads="1"/>
          </p:cNvSpPr>
          <p:nvPr>
            <p:ph type="subTitle" idx="1"/>
          </p:nvPr>
        </p:nvSpPr>
        <p:spPr>
          <a:xfrm>
            <a:off x="0" y="4648200"/>
            <a:ext cx="9144000" cy="1752600"/>
          </a:xfrm>
        </p:spPr>
        <p:txBody>
          <a:bodyPr/>
          <a:lstStyle/>
          <a:p>
            <a:pPr eaLnBrk="1" hangingPunct="1">
              <a:defRPr/>
            </a:pPr>
            <a:r>
              <a:rPr lang="en-US" sz="2800" b="1" dirty="0">
                <a:latin typeface="Arial"/>
                <a:cs typeface="Arial"/>
              </a:rPr>
              <a:t>Adapted by Dr. Rick Griffith from Dr. Clive Chin, </a:t>
            </a:r>
            <a:br>
              <a:rPr lang="en-US" sz="2800" b="1" dirty="0">
                <a:latin typeface="Arial"/>
                <a:cs typeface="Arial"/>
              </a:rPr>
            </a:br>
            <a:r>
              <a:rPr lang="en-US" sz="2800" b="1" dirty="0">
                <a:latin typeface="Arial"/>
                <a:cs typeface="Arial"/>
              </a:rPr>
              <a:t>SBC SOTE Dean’s Chapel, 29 August 2012</a:t>
            </a:r>
          </a:p>
        </p:txBody>
      </p:sp>
      <p:sp>
        <p:nvSpPr>
          <p:cNvPr id="4" name="Rectangle 3"/>
          <p:cNvSpPr>
            <a:spLocks noChangeArrowheads="1"/>
          </p:cNvSpPr>
          <p:nvPr/>
        </p:nvSpPr>
        <p:spPr bwMode="auto">
          <a:xfrm>
            <a:off x="-36512" y="6093295"/>
            <a:ext cx="9252520" cy="76470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Rick Griffith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cs typeface="Arial"/>
              </a:rPr>
              <a:t>F</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iles in many languages for free download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01625" y="0"/>
            <a:ext cx="8540750" cy="838200"/>
          </a:xfrm>
        </p:spPr>
        <p:txBody>
          <a:bodyPr/>
          <a:lstStyle/>
          <a:p>
            <a:pPr eaLnBrk="1" hangingPunct="1">
              <a:defRPr/>
            </a:pPr>
            <a:r>
              <a:rPr lang="en-US" sz="3200" b="1" u="sng" dirty="0">
                <a:latin typeface="Arial"/>
                <a:cs typeface="Arial"/>
              </a:rPr>
              <a:t>INDIRECT</a:t>
            </a:r>
            <a:r>
              <a:rPr lang="en-US" sz="3200" b="1" dirty="0">
                <a:latin typeface="Arial"/>
                <a:cs typeface="Arial"/>
              </a:rPr>
              <a:t> PLAGIARISM OF </a:t>
            </a:r>
            <a:r>
              <a:rPr lang="en-US" sz="3200" b="1" u="sng" dirty="0">
                <a:latin typeface="Arial"/>
                <a:cs typeface="Arial"/>
              </a:rPr>
              <a:t>WORDS</a:t>
            </a:r>
          </a:p>
        </p:txBody>
      </p:sp>
      <p:sp>
        <p:nvSpPr>
          <p:cNvPr id="12291" name="Rectangle 3"/>
          <p:cNvSpPr>
            <a:spLocks noGrp="1" noRot="1" noChangeArrowheads="1"/>
          </p:cNvSpPr>
          <p:nvPr>
            <p:ph type="body" sz="half" idx="1"/>
          </p:nvPr>
        </p:nvSpPr>
        <p:spPr>
          <a:xfrm>
            <a:off x="0" y="1447800"/>
            <a:ext cx="4565650" cy="5257800"/>
          </a:xfrm>
        </p:spPr>
        <p:txBody>
          <a:bodyPr/>
          <a:lstStyle/>
          <a:p>
            <a:pPr eaLnBrk="1" hangingPunct="1">
              <a:lnSpc>
                <a:spcPct val="80000"/>
              </a:lnSpc>
              <a:defRPr/>
            </a:pPr>
            <a:r>
              <a:rPr lang="en-US" sz="2000" b="1" dirty="0">
                <a:latin typeface="Arial"/>
                <a:cs typeface="Arial"/>
              </a:rPr>
              <a:t>You plagiarize when, intentionally or not, you use someone else</a:t>
            </a:r>
            <a:r>
              <a:rPr lang="uk-UA" altLang="ja-JP" sz="2000" b="1" dirty="0">
                <a:latin typeface="Arial"/>
                <a:cs typeface="Arial"/>
              </a:rPr>
              <a:t>'</a:t>
            </a:r>
            <a:r>
              <a:rPr lang="en-US" sz="2000" b="1" dirty="0">
                <a:latin typeface="Arial"/>
                <a:cs typeface="Arial"/>
              </a:rPr>
              <a:t>s words or ideas but fail to credit that person. You plagiarize even when you do credit the author but use his exact words without so indicating with quotation marks or block indentation. You also plagiarize when you use words so close to those in your source, that if your work were placed next to the source, it would be obvious that you could not have written what you did without the source at your elbow.</a:t>
            </a:r>
          </a:p>
        </p:txBody>
      </p:sp>
      <p:sp>
        <p:nvSpPr>
          <p:cNvPr id="12292" name="Rectangle 4"/>
          <p:cNvSpPr>
            <a:spLocks noGrp="1" noRot="1" noChangeArrowheads="1"/>
          </p:cNvSpPr>
          <p:nvPr>
            <p:ph type="body" sz="half" idx="2"/>
          </p:nvPr>
        </p:nvSpPr>
        <p:spPr>
          <a:xfrm>
            <a:off x="4349750" y="1447800"/>
            <a:ext cx="4794250" cy="5943600"/>
          </a:xfrm>
        </p:spPr>
        <p:txBody>
          <a:bodyPr/>
          <a:lstStyle/>
          <a:p>
            <a:pPr eaLnBrk="1" hangingPunct="1">
              <a:lnSpc>
                <a:spcPct val="80000"/>
              </a:lnSpc>
              <a:defRPr/>
            </a:pPr>
            <a:r>
              <a:rPr lang="en-US" sz="2000" b="1" dirty="0">
                <a:latin typeface="Arial"/>
                <a:cs typeface="Arial"/>
              </a:rPr>
              <a:t>Plagiarism may be intentional or unintentional. Plagiarism is the use of the words or ideas of someone else, not giving credit to the author. Plagiarism even takes place when citing an author, while taking over his exact words without using quotation marks or block indentation. The test of plagiarism is your work would be obvious that you could not have written what you did without the source, when your work is placed next to the source.</a:t>
            </a:r>
          </a:p>
          <a:p>
            <a:pPr eaLnBrk="1" hangingPunct="1">
              <a:lnSpc>
                <a:spcPct val="80000"/>
              </a:lnSpc>
              <a:defRPr/>
            </a:pPr>
            <a:r>
              <a:rPr lang="en-US" sz="2000" b="1" i="1" dirty="0">
                <a:solidFill>
                  <a:srgbClr val="FFFF00"/>
                </a:solidFill>
                <a:latin typeface="Arial"/>
                <a:cs typeface="Arial"/>
              </a:rPr>
              <a:t>This is a periphrastic reworking of the original without quotes or footnotes.</a:t>
            </a:r>
            <a:endParaRPr lang="en-US" sz="2000" b="1" i="1" dirty="0">
              <a:solidFill>
                <a:srgbClr val="FF0000"/>
              </a:solidFill>
              <a:latin typeface="Arial"/>
              <a:cs typeface="Arial"/>
            </a:endParaRPr>
          </a:p>
        </p:txBody>
      </p:sp>
      <p:sp>
        <p:nvSpPr>
          <p:cNvPr id="6" name="Rectangle 5">
            <a:extLst>
              <a:ext uri="{FF2B5EF4-FFF2-40B4-BE49-F238E27FC236}">
                <a16:creationId xmlns:a16="http://schemas.microsoft.com/office/drawing/2014/main" id="{1DE4D486-6684-E80B-356E-C887280FA7DE}"/>
              </a:ext>
            </a:extLst>
          </p:cNvPr>
          <p:cNvSpPr txBox="1">
            <a:spLocks noRot="1" noChangeArrowheads="1"/>
          </p:cNvSpPr>
          <p:nvPr/>
        </p:nvSpPr>
        <p:spPr bwMode="auto">
          <a:xfrm>
            <a:off x="228600" y="914400"/>
            <a:ext cx="41910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ORIGINAL:</a:t>
            </a:r>
          </a:p>
        </p:txBody>
      </p:sp>
      <p:sp>
        <p:nvSpPr>
          <p:cNvPr id="7" name="Rectangle 6">
            <a:extLst>
              <a:ext uri="{FF2B5EF4-FFF2-40B4-BE49-F238E27FC236}">
                <a16:creationId xmlns:a16="http://schemas.microsoft.com/office/drawing/2014/main" id="{68B01B6E-1152-D193-4006-A41A426CCBF8}"/>
              </a:ext>
            </a:extLst>
          </p:cNvPr>
          <p:cNvSpPr txBox="1">
            <a:spLocks noRot="1" noChangeArrowheads="1"/>
          </p:cNvSpPr>
          <p:nvPr/>
        </p:nvSpPr>
        <p:spPr bwMode="auto">
          <a:xfrm>
            <a:off x="4572000" y="914400"/>
            <a:ext cx="4648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STUDENT:</a:t>
            </a:r>
            <a:endParaRPr lang="en-US" sz="2400" b="1" i="1" kern="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p:cNvSpPr>
            <a:spLocks noGrp="1" noRot="1" noChangeArrowheads="1"/>
          </p:cNvSpPr>
          <p:nvPr>
            <p:ph type="body" idx="1"/>
          </p:nvPr>
        </p:nvSpPr>
        <p:spPr/>
        <p:txBody>
          <a:bodyPr/>
          <a:lstStyle/>
          <a:p>
            <a:pPr marL="0" indent="0" eaLnBrk="1" hangingPunct="1">
              <a:buNone/>
              <a:defRPr/>
            </a:pPr>
            <a:r>
              <a:rPr lang="en-US" b="1" u="sng" dirty="0">
                <a:latin typeface="Arial"/>
              </a:rPr>
              <a:t>Plagiarism</a:t>
            </a:r>
          </a:p>
          <a:p>
            <a:pPr marL="0" indent="0" eaLnBrk="1" hangingPunct="1">
              <a:buNone/>
              <a:defRPr/>
            </a:pPr>
            <a:r>
              <a:rPr lang="en-US" b="1" dirty="0">
                <a:latin typeface="Arial"/>
              </a:rPr>
              <a:t>Plagiarism is against JETS policies and will be penalized according to the guidelines below. This applies to the total number of offenses, not just one course.</a:t>
            </a:r>
          </a:p>
          <a:p>
            <a:pPr marL="0" indent="0" eaLnBrk="1" hangingPunct="1">
              <a:buNone/>
              <a:defRPr/>
            </a:pPr>
            <a:r>
              <a:rPr lang="en-US" b="1" dirty="0">
                <a:latin typeface="Arial"/>
              </a:rPr>
              <a:t> </a:t>
            </a:r>
          </a:p>
        </p:txBody>
      </p:sp>
    </p:spTree>
    <p:extLst>
      <p:ext uri="{BB962C8B-B14F-4D97-AF65-F5344CB8AC3E}">
        <p14:creationId xmlns:p14="http://schemas.microsoft.com/office/powerpoint/2010/main" val="1523176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059633A-3579-373A-1540-667CD644EA96}"/>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12D9B013-65F5-AC69-ED38-9E852F8615FB}"/>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DB7F1FEA-41E1-B601-E4D6-CE91A088F71E}"/>
              </a:ext>
            </a:extLst>
          </p:cNvPr>
          <p:cNvSpPr>
            <a:spLocks noGrp="1" noRot="1" noChangeArrowheads="1"/>
          </p:cNvSpPr>
          <p:nvPr>
            <p:ph type="body" idx="1"/>
          </p:nvPr>
        </p:nvSpPr>
        <p:spPr/>
        <p:txBody>
          <a:bodyPr/>
          <a:lstStyle/>
          <a:p>
            <a:pPr marL="0" indent="0" eaLnBrk="1" hangingPunct="1">
              <a:buNone/>
              <a:defRPr/>
            </a:pPr>
            <a:r>
              <a:rPr lang="en-US" b="1" u="sng" dirty="0">
                <a:latin typeface="Arial"/>
              </a:rPr>
              <a:t>First Offense</a:t>
            </a:r>
          </a:p>
          <a:p>
            <a:pPr marL="0" indent="0" eaLnBrk="1" hangingPunct="1">
              <a:buNone/>
              <a:defRPr/>
            </a:pPr>
            <a:r>
              <a:rPr lang="en-US" b="1" dirty="0">
                <a:latin typeface="Arial"/>
              </a:rPr>
              <a:t>When borrowing an idea with no attribution to the author or source of the idea or with incorrect attribution (such as putting the footnote number in the wrong place or not specifying the length of the idea), the course instructor gives a 5% penalty for the assignment.</a:t>
            </a:r>
          </a:p>
        </p:txBody>
      </p:sp>
    </p:spTree>
    <p:extLst>
      <p:ext uri="{BB962C8B-B14F-4D97-AF65-F5344CB8AC3E}">
        <p14:creationId xmlns:p14="http://schemas.microsoft.com/office/powerpoint/2010/main" val="365114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1201D18-324E-2D9F-A214-5E503F165DFE}"/>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939088AC-5AC7-152D-B135-49056C1F5996}"/>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91CC6542-6888-4CD8-4958-6615CF93881D}"/>
              </a:ext>
            </a:extLst>
          </p:cNvPr>
          <p:cNvSpPr>
            <a:spLocks noGrp="1" noRot="1" noChangeArrowheads="1"/>
          </p:cNvSpPr>
          <p:nvPr>
            <p:ph type="body" idx="1"/>
          </p:nvPr>
        </p:nvSpPr>
        <p:spPr/>
        <p:txBody>
          <a:bodyPr/>
          <a:lstStyle/>
          <a:p>
            <a:pPr marL="0" indent="0" eaLnBrk="1" hangingPunct="1">
              <a:buNone/>
              <a:defRPr/>
            </a:pPr>
            <a:r>
              <a:rPr lang="en-US" b="1" dirty="0">
                <a:latin typeface="Arial"/>
              </a:rPr>
              <a:t>When quoting one or two sentences with very minor word changes with no attribution or with incorrect attribution (such as putting the footnote number in the wrong place or not specifying the length of the quote), the course instructor gives a 10% penalty for the assignment.</a:t>
            </a:r>
          </a:p>
        </p:txBody>
      </p:sp>
    </p:spTree>
    <p:extLst>
      <p:ext uri="{BB962C8B-B14F-4D97-AF65-F5344CB8AC3E}">
        <p14:creationId xmlns:p14="http://schemas.microsoft.com/office/powerpoint/2010/main" val="386433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0B78D03-22D5-4672-0839-BBBB4031E874}"/>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9F3F2400-6C19-C96C-E935-05C10E93EBAF}"/>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F5972249-7592-F416-7F43-B802EB0B962A}"/>
              </a:ext>
            </a:extLst>
          </p:cNvPr>
          <p:cNvSpPr>
            <a:spLocks noGrp="1" noRot="1" noChangeArrowheads="1"/>
          </p:cNvSpPr>
          <p:nvPr>
            <p:ph type="body" idx="1"/>
          </p:nvPr>
        </p:nvSpPr>
        <p:spPr/>
        <p:txBody>
          <a:bodyPr/>
          <a:lstStyle/>
          <a:p>
            <a:pPr marL="0" indent="0" eaLnBrk="1" hangingPunct="1">
              <a:buNone/>
              <a:defRPr/>
            </a:pPr>
            <a:r>
              <a:rPr lang="en-US" b="1" dirty="0">
                <a:latin typeface="Arial"/>
              </a:rPr>
              <a:t>When quoting one or two sentences using the exact words of the original writer without attribution, the course instructor gives a 15% penalty for the assignment.</a:t>
            </a:r>
          </a:p>
          <a:p>
            <a:pPr marL="0" indent="0" eaLnBrk="1" hangingPunct="1">
              <a:buNone/>
              <a:defRPr/>
            </a:pPr>
            <a:r>
              <a:rPr lang="en-US" b="1" dirty="0">
                <a:latin typeface="Arial"/>
              </a:rPr>
              <a:t>When quoting a paragraph (three consecutive sentences or more) using the exact words of the original writer with minor changes and no attribution, the course instructor gives a 20% penalty for the assignment.</a:t>
            </a:r>
          </a:p>
        </p:txBody>
      </p:sp>
    </p:spTree>
    <p:extLst>
      <p:ext uri="{BB962C8B-B14F-4D97-AF65-F5344CB8AC3E}">
        <p14:creationId xmlns:p14="http://schemas.microsoft.com/office/powerpoint/2010/main" val="415385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A856C72-D091-FEAE-9BBB-46E490C2AC3F}"/>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08D36E9C-3A1E-3DEA-7A68-D426CE1A6B6D}"/>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A0978F61-888D-7372-66C5-68013502B368}"/>
              </a:ext>
            </a:extLst>
          </p:cNvPr>
          <p:cNvSpPr>
            <a:spLocks noGrp="1" noRot="1" noChangeArrowheads="1"/>
          </p:cNvSpPr>
          <p:nvPr>
            <p:ph type="body" idx="1"/>
          </p:nvPr>
        </p:nvSpPr>
        <p:spPr/>
        <p:txBody>
          <a:bodyPr/>
          <a:lstStyle/>
          <a:p>
            <a:pPr marL="0" indent="0" eaLnBrk="1" hangingPunct="1">
              <a:buNone/>
              <a:defRPr/>
            </a:pPr>
            <a:r>
              <a:rPr lang="en-US" b="1" dirty="0">
                <a:latin typeface="Arial"/>
              </a:rPr>
              <a:t>When quoting a paragraph (three consecutive sentences or more) using the exact words of the original writer with no changes and no attribution, the course instructor gives a 30% penalty for the assignment.</a:t>
            </a:r>
          </a:p>
        </p:txBody>
      </p:sp>
    </p:spTree>
    <p:extLst>
      <p:ext uri="{BB962C8B-B14F-4D97-AF65-F5344CB8AC3E}">
        <p14:creationId xmlns:p14="http://schemas.microsoft.com/office/powerpoint/2010/main" val="294148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0CA1C11-E249-4C55-232E-4E04279275D3}"/>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1C945AA7-4981-B898-AC87-4BAE9F131273}"/>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A7EDEEC3-B8B4-A1AF-825F-9A6D731862B8}"/>
              </a:ext>
            </a:extLst>
          </p:cNvPr>
          <p:cNvSpPr>
            <a:spLocks noGrp="1" noRot="1" noChangeArrowheads="1"/>
          </p:cNvSpPr>
          <p:nvPr>
            <p:ph type="body" idx="1"/>
          </p:nvPr>
        </p:nvSpPr>
        <p:spPr/>
        <p:txBody>
          <a:bodyPr/>
          <a:lstStyle/>
          <a:p>
            <a:pPr marL="0" indent="0" eaLnBrk="1" hangingPunct="1">
              <a:buNone/>
              <a:defRPr/>
            </a:pPr>
            <a:r>
              <a:rPr lang="en-US" b="1" dirty="0">
                <a:latin typeface="Arial"/>
              </a:rPr>
              <a:t>When quoting multiple paragraphs such that they are “lifted” exactly from the words of the original writer or with very minor changes, the course instructor interviews the student and discusses the cheating incident. </a:t>
            </a:r>
          </a:p>
        </p:txBody>
      </p:sp>
    </p:spTree>
    <p:extLst>
      <p:ext uri="{BB962C8B-B14F-4D97-AF65-F5344CB8AC3E}">
        <p14:creationId xmlns:p14="http://schemas.microsoft.com/office/powerpoint/2010/main" val="234141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18CA9BD-3F1C-0857-BA6F-3E91F5E77C78}"/>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B60A0B63-96E7-A40C-9A1D-500746FB458B}"/>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DD1BA938-9699-8FA3-B4A3-53A3AC87EDB7}"/>
              </a:ext>
            </a:extLst>
          </p:cNvPr>
          <p:cNvSpPr>
            <a:spLocks noGrp="1" noRot="1" noChangeArrowheads="1"/>
          </p:cNvSpPr>
          <p:nvPr>
            <p:ph type="body" idx="1"/>
          </p:nvPr>
        </p:nvSpPr>
        <p:spPr/>
        <p:txBody>
          <a:bodyPr/>
          <a:lstStyle/>
          <a:p>
            <a:pPr marL="0" indent="0" eaLnBrk="1" hangingPunct="1">
              <a:buNone/>
              <a:defRPr/>
            </a:pPr>
            <a:r>
              <a:rPr lang="en-US" b="1" dirty="0">
                <a:latin typeface="Arial"/>
              </a:rPr>
              <a:t>If the cheating is proven, the course instructor emails the Academic Dean and the Dean of Students to report the cheating incident. If the two deans approve, the course instructor gives a zero for the assignment, and the Registrar writes a letter to the student signed by the Academic Dean, the Dean of Students, and the Registrar issuing a first warning. The letter is placed in the student's file.</a:t>
            </a:r>
          </a:p>
        </p:txBody>
      </p:sp>
    </p:spTree>
    <p:extLst>
      <p:ext uri="{BB962C8B-B14F-4D97-AF65-F5344CB8AC3E}">
        <p14:creationId xmlns:p14="http://schemas.microsoft.com/office/powerpoint/2010/main" val="402947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2E83B72-7CB7-1D7B-7FAC-7035581C51D3}"/>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16DDDD54-6F0E-1D05-B393-70662B2DECA1}"/>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05B9DCEC-C648-12D3-38BA-5FE6B5A002BF}"/>
              </a:ext>
            </a:extLst>
          </p:cNvPr>
          <p:cNvSpPr>
            <a:spLocks noGrp="1" noRot="1" noChangeArrowheads="1"/>
          </p:cNvSpPr>
          <p:nvPr>
            <p:ph type="body" idx="1"/>
          </p:nvPr>
        </p:nvSpPr>
        <p:spPr/>
        <p:txBody>
          <a:bodyPr/>
          <a:lstStyle/>
          <a:p>
            <a:pPr marL="0" indent="0" eaLnBrk="1" hangingPunct="1">
              <a:buNone/>
              <a:defRPr/>
            </a:pPr>
            <a:r>
              <a:rPr lang="en-US" b="1" u="sng" dirty="0">
                <a:latin typeface="Arial"/>
              </a:rPr>
              <a:t>Second Offense</a:t>
            </a:r>
          </a:p>
          <a:p>
            <a:pPr marL="0" indent="0" eaLnBrk="1" hangingPunct="1">
              <a:buNone/>
              <a:defRPr/>
            </a:pPr>
            <a:r>
              <a:rPr lang="en-US" b="1" dirty="0">
                <a:latin typeface="Arial"/>
              </a:rPr>
              <a:t>When the student commits a second offense, as in cases 1-6 above for the first offense, the course instructor interviews the student and discusses the cheating incident. If the cheating is proven, the course instructor emails the Academic Dean and the Dean of Students to report the second cheating incident.</a:t>
            </a:r>
          </a:p>
        </p:txBody>
      </p:sp>
    </p:spTree>
    <p:extLst>
      <p:ext uri="{BB962C8B-B14F-4D97-AF65-F5344CB8AC3E}">
        <p14:creationId xmlns:p14="http://schemas.microsoft.com/office/powerpoint/2010/main" val="55511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36F0401-3EB7-616D-08D2-C6869FFF27E1}"/>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2C3B078F-1217-92B4-4DE1-EAF31E1A46AD}"/>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3D2B4510-DD64-41A2-30D4-77C5F01E79CD}"/>
              </a:ext>
            </a:extLst>
          </p:cNvPr>
          <p:cNvSpPr>
            <a:spLocks noGrp="1" noRot="1" noChangeArrowheads="1"/>
          </p:cNvSpPr>
          <p:nvPr>
            <p:ph type="body" idx="1"/>
          </p:nvPr>
        </p:nvSpPr>
        <p:spPr/>
        <p:txBody>
          <a:bodyPr/>
          <a:lstStyle/>
          <a:p>
            <a:pPr marL="0" indent="0" eaLnBrk="1" hangingPunct="1">
              <a:buNone/>
              <a:defRPr/>
            </a:pPr>
            <a:r>
              <a:rPr lang="en-US" b="1" dirty="0">
                <a:latin typeface="Arial"/>
              </a:rPr>
              <a:t>If the Academic Dean and the Dean of Students approve, the Registrar writes a letter to the student signed by the Academic Dean, the Dean of Students, and the Registrar informing him/her of their failure in the course, of a second warning and of being placed on probation. The letter is placed in the student's file.</a:t>
            </a:r>
          </a:p>
        </p:txBody>
      </p:sp>
    </p:spTree>
    <p:extLst>
      <p:ext uri="{BB962C8B-B14F-4D97-AF65-F5344CB8AC3E}">
        <p14:creationId xmlns:p14="http://schemas.microsoft.com/office/powerpoint/2010/main" val="329081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301625" y="76200"/>
            <a:ext cx="8540750" cy="1143000"/>
          </a:xfrm>
        </p:spPr>
        <p:txBody>
          <a:bodyPr/>
          <a:lstStyle/>
          <a:p>
            <a:pPr eaLnBrk="1" hangingPunct="1">
              <a:defRPr/>
            </a:pPr>
            <a:r>
              <a:rPr lang="en-US" b="1">
                <a:latin typeface="Arial"/>
                <a:cs typeface="Arial"/>
              </a:rPr>
              <a:t>DEFINITION</a:t>
            </a:r>
          </a:p>
        </p:txBody>
      </p:sp>
      <p:sp>
        <p:nvSpPr>
          <p:cNvPr id="3075" name="Rectangle 3"/>
          <p:cNvSpPr>
            <a:spLocks noGrp="1" noRot="1" noChangeArrowheads="1"/>
          </p:cNvSpPr>
          <p:nvPr>
            <p:ph type="body" idx="1"/>
          </p:nvPr>
        </p:nvSpPr>
        <p:spPr>
          <a:xfrm>
            <a:off x="301625" y="1143000"/>
            <a:ext cx="8842375" cy="4724400"/>
          </a:xfrm>
        </p:spPr>
        <p:txBody>
          <a:bodyPr/>
          <a:lstStyle/>
          <a:p>
            <a:pPr marL="0" indent="0" eaLnBrk="1" hangingPunct="1">
              <a:buNone/>
              <a:defRPr/>
            </a:pPr>
            <a:r>
              <a:rPr lang="en-US" b="1" dirty="0">
                <a:latin typeface="Arial"/>
                <a:cs typeface="Arial"/>
              </a:rPr>
              <a:t>Plagiarism is communication that gives the impression that words or ideas in one</a:t>
            </a:r>
            <a:r>
              <a:rPr lang="uk-UA" altLang="ja-JP" b="1" dirty="0">
                <a:latin typeface="Arial"/>
                <a:cs typeface="Arial"/>
              </a:rPr>
              <a:t>'</a:t>
            </a:r>
            <a:r>
              <a:rPr lang="en-US" b="1" dirty="0">
                <a:latin typeface="Arial"/>
                <a:cs typeface="Arial"/>
              </a:rPr>
              <a:t>s writing are one</a:t>
            </a:r>
            <a:r>
              <a:rPr lang="uk-UA" altLang="ja-JP" b="1" dirty="0">
                <a:latin typeface="Arial"/>
                <a:cs typeface="Arial"/>
              </a:rPr>
              <a:t>'</a:t>
            </a:r>
            <a:r>
              <a:rPr lang="en-US" b="1" dirty="0">
                <a:latin typeface="Arial"/>
                <a:cs typeface="Arial"/>
              </a:rPr>
              <a:t>s own, when in reality they have been taken from someone else</a:t>
            </a:r>
            <a:r>
              <a:rPr lang="uk-UA" altLang="ja-JP" b="1" dirty="0">
                <a:latin typeface="Arial"/>
                <a:cs typeface="Arial"/>
              </a:rPr>
              <a:t>'</a:t>
            </a:r>
            <a:r>
              <a:rPr lang="en-US" b="1" dirty="0">
                <a:latin typeface="Arial"/>
                <a:cs typeface="Arial"/>
              </a:rPr>
              <a:t>s written or oral work. One plagiarizes when, intentionally or not, one uses another person</a:t>
            </a:r>
            <a:r>
              <a:rPr lang="uk-UA" altLang="ja-JP" b="1" dirty="0">
                <a:latin typeface="Arial"/>
                <a:cs typeface="Arial"/>
              </a:rPr>
              <a:t>'</a:t>
            </a:r>
            <a:r>
              <a:rPr lang="en-US" b="1" dirty="0">
                <a:latin typeface="Arial"/>
                <a:cs typeface="Arial"/>
              </a:rPr>
              <a:t>s words or ideas but fails to credit that person. Plagiarism is stealing and, hence, a breach of ethics and academic integrity.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993761D-3507-0E67-C80C-E99377253B8D}"/>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78BB67A5-299A-B477-3BD7-0B2B10D4C14B}"/>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3D508037-CF1F-57B5-9FFF-57E76F3AA994}"/>
              </a:ext>
            </a:extLst>
          </p:cNvPr>
          <p:cNvSpPr>
            <a:spLocks noGrp="1" noRot="1" noChangeArrowheads="1"/>
          </p:cNvSpPr>
          <p:nvPr>
            <p:ph type="body" idx="1"/>
          </p:nvPr>
        </p:nvSpPr>
        <p:spPr/>
        <p:txBody>
          <a:bodyPr/>
          <a:lstStyle/>
          <a:p>
            <a:pPr marL="0" indent="0" eaLnBrk="1" hangingPunct="1">
              <a:buNone/>
              <a:defRPr/>
            </a:pPr>
            <a:r>
              <a:rPr lang="en-US" b="1" u="sng" dirty="0">
                <a:latin typeface="Arial"/>
              </a:rPr>
              <a:t>Third Offense</a:t>
            </a:r>
          </a:p>
          <a:p>
            <a:pPr marL="0" indent="0" eaLnBrk="1" hangingPunct="1">
              <a:buNone/>
              <a:defRPr/>
            </a:pPr>
            <a:r>
              <a:rPr lang="en-US" b="1" dirty="0">
                <a:latin typeface="Arial"/>
              </a:rPr>
              <a:t>When committing a third offense, the course instructor interviews the student and discusses the cheating incident. If the cheating is proven, the course instructor emails the Academic Dean and the Dean of Students to report the third cheating incident.</a:t>
            </a:r>
          </a:p>
        </p:txBody>
      </p:sp>
    </p:spTree>
    <p:extLst>
      <p:ext uri="{BB962C8B-B14F-4D97-AF65-F5344CB8AC3E}">
        <p14:creationId xmlns:p14="http://schemas.microsoft.com/office/powerpoint/2010/main" val="36260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445AE79-1149-B776-7383-61EF7FF7141B}"/>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38A9FC49-93E7-4EC4-9E3E-CED3B1949AD2}"/>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65483D90-3C75-FCD4-09FC-4B8F46CB7D93}"/>
              </a:ext>
            </a:extLst>
          </p:cNvPr>
          <p:cNvSpPr>
            <a:spLocks noGrp="1" noRot="1" noChangeArrowheads="1"/>
          </p:cNvSpPr>
          <p:nvPr>
            <p:ph type="body" idx="1"/>
          </p:nvPr>
        </p:nvSpPr>
        <p:spPr/>
        <p:txBody>
          <a:bodyPr/>
          <a:lstStyle/>
          <a:p>
            <a:pPr marL="0" indent="0" eaLnBrk="1" hangingPunct="1">
              <a:buNone/>
              <a:defRPr/>
            </a:pPr>
            <a:r>
              <a:rPr lang="en-US" b="1" dirty="0">
                <a:latin typeface="Arial"/>
              </a:rPr>
              <a:t>If the Academic Dean and the Dean of Students approve, the Registrar writes a letter to the student signed by the Academic Dean, the Dean of Students and the Registrar informing him/her of dismissal from JETS. The letter is placed in the student's file.</a:t>
            </a:r>
          </a:p>
        </p:txBody>
      </p:sp>
    </p:spTree>
    <p:extLst>
      <p:ext uri="{BB962C8B-B14F-4D97-AF65-F5344CB8AC3E}">
        <p14:creationId xmlns:p14="http://schemas.microsoft.com/office/powerpoint/2010/main" val="245651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b="1">
                <a:latin typeface="Arial"/>
                <a:cs typeface="Arial"/>
              </a:rPr>
              <a:t>REFERENCES</a:t>
            </a:r>
          </a:p>
        </p:txBody>
      </p:sp>
      <p:sp>
        <p:nvSpPr>
          <p:cNvPr id="16387" name="Rectangle 3"/>
          <p:cNvSpPr>
            <a:spLocks noGrp="1" noRot="1" noChangeArrowheads="1"/>
          </p:cNvSpPr>
          <p:nvPr>
            <p:ph type="body" idx="1"/>
          </p:nvPr>
        </p:nvSpPr>
        <p:spPr/>
        <p:txBody>
          <a:bodyPr/>
          <a:lstStyle/>
          <a:p>
            <a:pPr marL="720725" indent="-720725" eaLnBrk="1" hangingPunct="1">
              <a:lnSpc>
                <a:spcPct val="90000"/>
              </a:lnSpc>
              <a:buNone/>
              <a:defRPr/>
            </a:pPr>
            <a:r>
              <a:rPr lang="en-US" sz="2800" b="1" dirty="0">
                <a:latin typeface="Arial"/>
                <a:cs typeface="Arial"/>
              </a:rPr>
              <a:t>Barzun, </a:t>
            </a:r>
            <a:r>
              <a:rPr lang="en-US" sz="2800" b="1" dirty="0">
                <a:latin typeface="Arial"/>
              </a:rPr>
              <a:t>Jacques</a:t>
            </a:r>
            <a:r>
              <a:rPr lang="en-US" sz="2800" b="1" dirty="0">
                <a:latin typeface="Arial"/>
                <a:cs typeface="Arial"/>
              </a:rPr>
              <a:t> and Henry Graff. </a:t>
            </a:r>
            <a:br>
              <a:rPr lang="en-US" sz="2800" b="1" dirty="0">
                <a:latin typeface="Arial"/>
                <a:cs typeface="Arial"/>
              </a:rPr>
            </a:br>
            <a:r>
              <a:rPr lang="en-US" sz="2800" b="1" i="1" dirty="0">
                <a:solidFill>
                  <a:srgbClr val="FFFF00"/>
                </a:solidFill>
                <a:latin typeface="Arial"/>
                <a:cs typeface="Arial"/>
              </a:rPr>
              <a:t>The Modern Researcher</a:t>
            </a:r>
            <a:r>
              <a:rPr lang="en-US" sz="2800" b="1" dirty="0">
                <a:solidFill>
                  <a:srgbClr val="FFFF00"/>
                </a:solidFill>
                <a:latin typeface="Arial"/>
                <a:cs typeface="Arial"/>
              </a:rPr>
              <a:t>.</a:t>
            </a:r>
          </a:p>
          <a:p>
            <a:pPr marL="720725" indent="-720725" eaLnBrk="1" hangingPunct="1">
              <a:lnSpc>
                <a:spcPct val="90000"/>
              </a:lnSpc>
              <a:buNone/>
              <a:defRPr/>
            </a:pPr>
            <a:r>
              <a:rPr lang="en-US" sz="2800" b="1" dirty="0">
                <a:latin typeface="Arial"/>
                <a:cs typeface="Arial"/>
              </a:rPr>
              <a:t>Booth, </a:t>
            </a:r>
            <a:r>
              <a:rPr lang="en-US" sz="2800" b="1" dirty="0">
                <a:latin typeface="Arial"/>
              </a:rPr>
              <a:t>Wayne, </a:t>
            </a:r>
            <a:r>
              <a:rPr lang="en-US" sz="2800" b="1" dirty="0">
                <a:latin typeface="Arial"/>
                <a:cs typeface="Arial"/>
              </a:rPr>
              <a:t>Gregory Colomb, and Joseph Williams. </a:t>
            </a:r>
            <a:r>
              <a:rPr lang="en-US" sz="2800" b="1" i="1" dirty="0">
                <a:solidFill>
                  <a:srgbClr val="FFFF00"/>
                </a:solidFill>
                <a:latin typeface="Arial"/>
                <a:cs typeface="Arial"/>
              </a:rPr>
              <a:t>The Craft of Research.</a:t>
            </a:r>
            <a:endParaRPr lang="en-US" sz="2800" b="1" dirty="0">
              <a:solidFill>
                <a:srgbClr val="FFFF00"/>
              </a:solidFill>
              <a:latin typeface="Arial"/>
              <a:cs typeface="Arial"/>
            </a:endParaRPr>
          </a:p>
          <a:p>
            <a:pPr marL="720725" indent="-720725" eaLnBrk="1" hangingPunct="1">
              <a:lnSpc>
                <a:spcPct val="90000"/>
              </a:lnSpc>
              <a:buNone/>
              <a:defRPr/>
            </a:pPr>
            <a:r>
              <a:rPr lang="en-US" sz="2800" b="1" dirty="0">
                <a:latin typeface="Arial"/>
                <a:cs typeface="Arial"/>
              </a:rPr>
              <a:t>Hudson, </a:t>
            </a:r>
            <a:r>
              <a:rPr lang="en-US" sz="2800" b="1" dirty="0">
                <a:latin typeface="Arial"/>
              </a:rPr>
              <a:t>Bob</a:t>
            </a:r>
            <a:r>
              <a:rPr lang="en-US" sz="2800" b="1" dirty="0">
                <a:latin typeface="Arial"/>
                <a:cs typeface="Arial"/>
              </a:rPr>
              <a:t> and Shelley Townsend.</a:t>
            </a:r>
            <a:r>
              <a:rPr lang="en-US" sz="2800" b="1" i="1" dirty="0">
                <a:latin typeface="Arial"/>
                <a:cs typeface="Arial"/>
              </a:rPr>
              <a:t> </a:t>
            </a:r>
            <a:br>
              <a:rPr lang="en-US" sz="2800" b="1" i="1" dirty="0">
                <a:latin typeface="Arial"/>
                <a:cs typeface="Arial"/>
              </a:rPr>
            </a:br>
            <a:r>
              <a:rPr lang="en-US" sz="2800" b="1" i="1" dirty="0">
                <a:solidFill>
                  <a:srgbClr val="FFFF00"/>
                </a:solidFill>
                <a:latin typeface="Arial"/>
                <a:cs typeface="Arial"/>
              </a:rPr>
              <a:t>A Christian Writer</a:t>
            </a:r>
            <a:r>
              <a:rPr lang="uk-UA" altLang="ja-JP" sz="2800" b="1" i="1" dirty="0">
                <a:solidFill>
                  <a:srgbClr val="FFFF00"/>
                </a:solidFill>
                <a:latin typeface="Arial"/>
                <a:cs typeface="Arial"/>
              </a:rPr>
              <a:t>'</a:t>
            </a:r>
            <a:r>
              <a:rPr lang="en-US" sz="2800" b="1" i="1" dirty="0">
                <a:solidFill>
                  <a:srgbClr val="FFFF00"/>
                </a:solidFill>
                <a:latin typeface="Arial"/>
                <a:cs typeface="Arial"/>
              </a:rPr>
              <a:t>s Manual of Style.</a:t>
            </a:r>
          </a:p>
          <a:p>
            <a:pPr marL="720725" indent="-720725" eaLnBrk="1" hangingPunct="1">
              <a:lnSpc>
                <a:spcPct val="90000"/>
              </a:lnSpc>
              <a:buNone/>
              <a:defRPr/>
            </a:pPr>
            <a:r>
              <a:rPr lang="en-US" sz="2800" b="1" dirty="0">
                <a:latin typeface="Arial"/>
                <a:cs typeface="Arial"/>
              </a:rPr>
              <a:t>Lester, </a:t>
            </a:r>
            <a:r>
              <a:rPr lang="en-US" sz="2800" b="1" dirty="0">
                <a:latin typeface="Arial"/>
              </a:rPr>
              <a:t>James.</a:t>
            </a:r>
            <a:r>
              <a:rPr lang="en-US" sz="2800" b="1" dirty="0">
                <a:solidFill>
                  <a:srgbClr val="FFFF00"/>
                </a:solidFill>
                <a:latin typeface="Arial"/>
              </a:rPr>
              <a:t> </a:t>
            </a:r>
            <a:r>
              <a:rPr lang="en-US" sz="2800" b="1" i="1" dirty="0">
                <a:solidFill>
                  <a:srgbClr val="FFFF00"/>
                </a:solidFill>
                <a:latin typeface="Arial"/>
                <a:cs typeface="Arial"/>
              </a:rPr>
              <a:t>Writing Research Papers: A Complete Guide</a:t>
            </a:r>
            <a:r>
              <a:rPr lang="en-US" sz="2800" b="1" dirty="0">
                <a:solidFill>
                  <a:srgbClr val="FFFF00"/>
                </a:solidFill>
                <a:latin typeface="Arial"/>
                <a:cs typeface="Arial"/>
              </a:rPr>
              <a:t>.</a:t>
            </a:r>
          </a:p>
          <a:p>
            <a:pPr marL="720725" indent="-720725" eaLnBrk="1" hangingPunct="1">
              <a:lnSpc>
                <a:spcPct val="90000"/>
              </a:lnSpc>
              <a:buNone/>
              <a:defRPr/>
            </a:pPr>
            <a:r>
              <a:rPr lang="en-US" sz="2800" b="1" dirty="0">
                <a:latin typeface="Arial"/>
                <a:cs typeface="Arial"/>
              </a:rPr>
              <a:t>Turabian, </a:t>
            </a:r>
            <a:r>
              <a:rPr lang="en-US" sz="2800" b="1" dirty="0">
                <a:latin typeface="Arial"/>
              </a:rPr>
              <a:t>Kate.</a:t>
            </a:r>
            <a:r>
              <a:rPr lang="en-US" sz="2800" b="1" dirty="0">
                <a:solidFill>
                  <a:srgbClr val="FFFF00"/>
                </a:solidFill>
                <a:latin typeface="Arial"/>
              </a:rPr>
              <a:t> </a:t>
            </a:r>
            <a:r>
              <a:rPr lang="en-US" sz="2800" b="1" i="1" dirty="0">
                <a:solidFill>
                  <a:srgbClr val="FFFF00"/>
                </a:solidFill>
                <a:latin typeface="Arial"/>
                <a:cs typeface="Arial"/>
              </a:rPr>
              <a:t>A Manual for Writers of Term Papers, Theses, and Dissertations</a:t>
            </a:r>
            <a:r>
              <a:rPr lang="en-US" sz="2800" b="1" dirty="0">
                <a:solidFill>
                  <a:srgbClr val="FFFF00"/>
                </a:solidFill>
                <a:latin typeface="Arial"/>
                <a:cs typeface="Arial"/>
              </a:rPr>
              <a:t>.</a:t>
            </a:r>
          </a:p>
          <a:p>
            <a:pPr marL="720725" indent="-720725" eaLnBrk="1" hangingPunct="1">
              <a:lnSpc>
                <a:spcPct val="90000"/>
              </a:lnSpc>
              <a:buNone/>
              <a:defRPr/>
            </a:pPr>
            <a:endParaRPr lang="en-US" sz="2800" b="1" dirty="0">
              <a:latin typeface="Arial"/>
              <a:cs typeface="Arial"/>
            </a:endParaRPr>
          </a:p>
          <a:p>
            <a:pPr marL="720725" indent="-720725" eaLnBrk="1" hangingPunct="1">
              <a:lnSpc>
                <a:spcPct val="90000"/>
              </a:lnSpc>
              <a:buNone/>
              <a:defRPr/>
            </a:pPr>
            <a:endParaRPr lang="en-US" sz="28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6"/>
            <a:ext cx="2678874" cy="2522151"/>
          </a:xfrm>
        </p:spPr>
        <p:txBody>
          <a:bodyPr/>
          <a:lstStyle/>
          <a:p>
            <a:pPr algn="r"/>
            <a:r>
              <a:rPr lang="en-US" dirty="0"/>
              <a:t>Black</a:t>
            </a:r>
          </a:p>
        </p:txBody>
      </p:sp>
    </p:spTree>
    <p:extLst>
      <p:ext uri="{BB962C8B-B14F-4D97-AF65-F5344CB8AC3E}">
        <p14:creationId xmlns:p14="http://schemas.microsoft.com/office/powerpoint/2010/main" val="104658867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Research &amp; Writing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5" y="2222340"/>
            <a:ext cx="6153212" cy="3483594"/>
          </a:xfrm>
          <a:prstGeom prst="rect">
            <a:avLst/>
          </a:prstGeom>
        </p:spPr>
      </p:pic>
    </p:spTree>
    <p:extLst>
      <p:ext uri="{BB962C8B-B14F-4D97-AF65-F5344CB8AC3E}">
        <p14:creationId xmlns:p14="http://schemas.microsoft.com/office/powerpoint/2010/main" val="1934121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WORDS</a:t>
            </a:r>
          </a:p>
        </p:txBody>
      </p:sp>
      <p:sp>
        <p:nvSpPr>
          <p:cNvPr id="13315" name="Rectangle 3"/>
          <p:cNvSpPr>
            <a:spLocks noGrp="1" noRot="1" noChangeArrowheads="1"/>
          </p:cNvSpPr>
          <p:nvPr>
            <p:ph type="body" idx="1"/>
          </p:nvPr>
        </p:nvSpPr>
        <p:spPr/>
        <p:txBody>
          <a:bodyPr/>
          <a:lstStyle/>
          <a:p>
            <a:pPr eaLnBrk="1" hangingPunct="1">
              <a:defRPr/>
            </a:pPr>
            <a:r>
              <a:rPr lang="en-US" b="1">
                <a:latin typeface="Arial"/>
                <a:cs typeface="Arial"/>
              </a:rPr>
              <a:t>Intentional plagiarism of words involves the absence of quotation marks or block quote indentation with a citation reference when the actual words of another are being used.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Rot="1" noChangeArrowheads="1"/>
          </p:cNvSpPr>
          <p:nvPr>
            <p:ph type="title"/>
          </p:nvPr>
        </p:nvSpPr>
        <p:spPr>
          <a:xfrm>
            <a:off x="301625" y="228600"/>
            <a:ext cx="8540750" cy="685800"/>
          </a:xfrm>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WORDS</a:t>
            </a:r>
          </a:p>
        </p:txBody>
      </p:sp>
      <p:sp>
        <p:nvSpPr>
          <p:cNvPr id="5125" name="Rectangle 5"/>
          <p:cNvSpPr>
            <a:spLocks noGrp="1" noRot="1" noChangeArrowheads="1"/>
          </p:cNvSpPr>
          <p:nvPr>
            <p:ph type="body" sz="half" idx="1"/>
          </p:nvPr>
        </p:nvSpPr>
        <p:spPr>
          <a:xfrm>
            <a:off x="152400" y="1600200"/>
            <a:ext cx="4191000" cy="4498975"/>
          </a:xfrm>
        </p:spPr>
        <p:txBody>
          <a:bodyPr/>
          <a:lstStyle/>
          <a:p>
            <a:pPr eaLnBrk="1" hangingPunct="1">
              <a:lnSpc>
                <a:spcPct val="90000"/>
              </a:lnSpc>
              <a:defRPr/>
            </a:pPr>
            <a:r>
              <a:rPr lang="en-US" sz="2400" b="1" dirty="0">
                <a:latin typeface="Arial"/>
                <a:cs typeface="Arial"/>
              </a:rPr>
              <a:t>You plagiarize when, intentionally or not, you use someone else</a:t>
            </a:r>
            <a:r>
              <a:rPr lang="uk-UA" altLang="ja-JP" sz="2400" b="1" dirty="0">
                <a:latin typeface="Arial"/>
                <a:cs typeface="Arial"/>
              </a:rPr>
              <a:t>'</a:t>
            </a:r>
            <a:r>
              <a:rPr lang="en-US" sz="2400" b="1" dirty="0">
                <a:latin typeface="Arial"/>
                <a:cs typeface="Arial"/>
              </a:rPr>
              <a:t>s words or ideas but fail to credit that person. You plagiarize even when you do credit the author but use his exact words without so indicating with quotation marks or block indentation.</a:t>
            </a:r>
          </a:p>
        </p:txBody>
      </p:sp>
      <p:sp>
        <p:nvSpPr>
          <p:cNvPr id="5126" name="Rectangle 6"/>
          <p:cNvSpPr>
            <a:spLocks noGrp="1" noRot="1" noChangeArrowheads="1"/>
          </p:cNvSpPr>
          <p:nvPr>
            <p:ph type="body" sz="half" idx="2"/>
          </p:nvPr>
        </p:nvSpPr>
        <p:spPr>
          <a:xfrm>
            <a:off x="4495800" y="1600200"/>
            <a:ext cx="4648200" cy="4498975"/>
          </a:xfrm>
        </p:spPr>
        <p:txBody>
          <a:bodyPr/>
          <a:lstStyle/>
          <a:p>
            <a:pPr eaLnBrk="1" hangingPunct="1">
              <a:lnSpc>
                <a:spcPct val="90000"/>
              </a:lnSpc>
              <a:defRPr/>
            </a:pPr>
            <a:r>
              <a:rPr lang="en-US" sz="2400" b="1" dirty="0">
                <a:latin typeface="Arial"/>
                <a:cs typeface="Arial"/>
              </a:rPr>
              <a:t>I believe that one plagiarizes when, intentionally or not, you use someone else</a:t>
            </a:r>
            <a:r>
              <a:rPr lang="uk-UA" altLang="ja-JP" sz="2400" b="1" dirty="0">
                <a:latin typeface="Arial"/>
                <a:cs typeface="Arial"/>
              </a:rPr>
              <a:t>'</a:t>
            </a:r>
            <a:r>
              <a:rPr lang="en-US" sz="2400" b="1" dirty="0">
                <a:latin typeface="Arial"/>
                <a:cs typeface="Arial"/>
              </a:rPr>
              <a:t>s words or ideas but fail to credit that person. You plagiarize even when you do credit the author but use his exact words without so indicating with quotation marks or block indentation.</a:t>
            </a:r>
          </a:p>
          <a:p>
            <a:pPr eaLnBrk="1" hangingPunct="1">
              <a:lnSpc>
                <a:spcPct val="90000"/>
              </a:lnSpc>
              <a:defRPr/>
            </a:pPr>
            <a:r>
              <a:rPr lang="en-US" sz="2400" b="1" i="1" dirty="0">
                <a:solidFill>
                  <a:srgbClr val="FFFF00"/>
                </a:solidFill>
                <a:latin typeface="Arial"/>
                <a:cs typeface="Arial"/>
              </a:rPr>
              <a:t>There is a lack of quotation marks and/or block style with footnote!</a:t>
            </a:r>
          </a:p>
        </p:txBody>
      </p:sp>
      <p:sp>
        <p:nvSpPr>
          <p:cNvPr id="2" name="Rectangle 5">
            <a:extLst>
              <a:ext uri="{FF2B5EF4-FFF2-40B4-BE49-F238E27FC236}">
                <a16:creationId xmlns:a16="http://schemas.microsoft.com/office/drawing/2014/main" id="{D8B30919-B286-2F55-1600-F27D5C7345EE}"/>
              </a:ext>
            </a:extLst>
          </p:cNvPr>
          <p:cNvSpPr txBox="1">
            <a:spLocks noRot="1" noChangeArrowheads="1"/>
          </p:cNvSpPr>
          <p:nvPr/>
        </p:nvSpPr>
        <p:spPr bwMode="auto">
          <a:xfrm>
            <a:off x="228600" y="1143000"/>
            <a:ext cx="41910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ORIGINAL:</a:t>
            </a:r>
          </a:p>
        </p:txBody>
      </p:sp>
      <p:sp>
        <p:nvSpPr>
          <p:cNvPr id="3" name="Rectangle 6">
            <a:extLst>
              <a:ext uri="{FF2B5EF4-FFF2-40B4-BE49-F238E27FC236}">
                <a16:creationId xmlns:a16="http://schemas.microsoft.com/office/drawing/2014/main" id="{33BF743C-DCFD-C225-E9E4-73809C3E9457}"/>
              </a:ext>
            </a:extLst>
          </p:cNvPr>
          <p:cNvSpPr txBox="1">
            <a:spLocks noRot="1" noChangeArrowheads="1"/>
          </p:cNvSpPr>
          <p:nvPr/>
        </p:nvSpPr>
        <p:spPr bwMode="auto">
          <a:xfrm>
            <a:off x="4572000" y="1143000"/>
            <a:ext cx="4648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STUDENT:</a:t>
            </a:r>
            <a:endParaRPr lang="en-US" sz="2400" b="1" i="1" kern="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512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Rot="1" noChangeArrowheads="1"/>
          </p:cNvSpPr>
          <p:nvPr>
            <p:ph type="title"/>
          </p:nvPr>
        </p:nvSpPr>
        <p:spPr>
          <a:xfrm>
            <a:off x="301625" y="228600"/>
            <a:ext cx="8540750" cy="685800"/>
          </a:xfrm>
        </p:spPr>
        <p:txBody>
          <a:bodyPr/>
          <a:lstStyle/>
          <a:p>
            <a:pPr eaLnBrk="1" hangingPunct="1">
              <a:defRPr/>
            </a:pPr>
            <a:r>
              <a:rPr lang="en-US" sz="3200" b="1" u="sng" dirty="0">
                <a:latin typeface="Arial"/>
                <a:cs typeface="Arial"/>
              </a:rPr>
              <a:t>CORRECT</a:t>
            </a:r>
            <a:r>
              <a:rPr lang="en-US" sz="3200" b="1" dirty="0">
                <a:latin typeface="Arial"/>
                <a:cs typeface="Arial"/>
              </a:rPr>
              <a:t> CITATION OF </a:t>
            </a:r>
            <a:r>
              <a:rPr lang="en-US" sz="3200" b="1" u="sng" dirty="0">
                <a:latin typeface="Arial"/>
                <a:cs typeface="Arial"/>
              </a:rPr>
              <a:t>WORDS</a:t>
            </a:r>
          </a:p>
        </p:txBody>
      </p:sp>
      <p:sp>
        <p:nvSpPr>
          <p:cNvPr id="5125" name="Rectangle 5"/>
          <p:cNvSpPr>
            <a:spLocks noGrp="1" noRot="1" noChangeArrowheads="1"/>
          </p:cNvSpPr>
          <p:nvPr>
            <p:ph type="body" sz="half" idx="1"/>
          </p:nvPr>
        </p:nvSpPr>
        <p:spPr>
          <a:xfrm>
            <a:off x="152400" y="1600200"/>
            <a:ext cx="4191000" cy="4498975"/>
          </a:xfrm>
        </p:spPr>
        <p:txBody>
          <a:bodyPr/>
          <a:lstStyle/>
          <a:p>
            <a:pPr eaLnBrk="1" hangingPunct="1">
              <a:lnSpc>
                <a:spcPct val="90000"/>
              </a:lnSpc>
              <a:defRPr/>
            </a:pPr>
            <a:r>
              <a:rPr lang="en-US" sz="2400" b="1" dirty="0">
                <a:latin typeface="Arial"/>
                <a:cs typeface="Arial"/>
              </a:rPr>
              <a:t>You plagiarize when, intentionally or not, you use someone else</a:t>
            </a:r>
            <a:r>
              <a:rPr lang="uk-UA" altLang="ja-JP" sz="2400" b="1" dirty="0">
                <a:latin typeface="Arial"/>
                <a:cs typeface="Arial"/>
              </a:rPr>
              <a:t>'</a:t>
            </a:r>
            <a:r>
              <a:rPr lang="en-US" sz="2400" b="1" dirty="0">
                <a:latin typeface="Arial"/>
                <a:cs typeface="Arial"/>
              </a:rPr>
              <a:t>s words or ideas but fail to credit that person. You plagiarize even when you do credit the author but use his exact words without so indicating with quotation marks or block indentation.</a:t>
            </a:r>
          </a:p>
        </p:txBody>
      </p:sp>
      <p:sp>
        <p:nvSpPr>
          <p:cNvPr id="5126" name="Rectangle 6"/>
          <p:cNvSpPr>
            <a:spLocks noGrp="1" noRot="1" noChangeArrowheads="1"/>
          </p:cNvSpPr>
          <p:nvPr>
            <p:ph type="body" sz="half" idx="2"/>
          </p:nvPr>
        </p:nvSpPr>
        <p:spPr>
          <a:xfrm>
            <a:off x="4495800" y="1600200"/>
            <a:ext cx="4648200" cy="3962400"/>
          </a:xfrm>
        </p:spPr>
        <p:txBody>
          <a:bodyPr/>
          <a:lstStyle/>
          <a:p>
            <a:pPr eaLnBrk="1" hangingPunct="1">
              <a:lnSpc>
                <a:spcPct val="90000"/>
              </a:lnSpc>
              <a:defRPr/>
            </a:pPr>
            <a:r>
              <a:rPr lang="en-US" sz="2400" b="1" dirty="0">
                <a:latin typeface="Arial"/>
                <a:cs typeface="Arial"/>
              </a:rPr>
              <a:t>I believe that one plagiarizes “when, intentionally or not, you use someone else</a:t>
            </a:r>
            <a:r>
              <a:rPr lang="uk-UA" altLang="ja-JP" sz="2400" b="1" dirty="0">
                <a:latin typeface="Arial"/>
                <a:cs typeface="Arial"/>
              </a:rPr>
              <a:t>'</a:t>
            </a:r>
            <a:r>
              <a:rPr lang="en-US" sz="2400" b="1" dirty="0">
                <a:latin typeface="Arial"/>
                <a:cs typeface="Arial"/>
              </a:rPr>
              <a:t>s words or ideas but fail to credit that person. You plagiarize even when you do credit the author but use his exact words without so indicating with quotation marks or block indentation.”</a:t>
            </a:r>
            <a:r>
              <a:rPr lang="en-US" sz="2400" b="1" baseline="30000" dirty="0">
                <a:latin typeface="Arial"/>
                <a:cs typeface="Arial"/>
              </a:rPr>
              <a:t>1</a:t>
            </a:r>
            <a:endParaRPr lang="en-US" sz="2400" b="1" i="1" dirty="0">
              <a:solidFill>
                <a:srgbClr val="FFFF00"/>
              </a:solidFill>
              <a:latin typeface="Arial"/>
              <a:cs typeface="Arial"/>
            </a:endParaRPr>
          </a:p>
        </p:txBody>
      </p:sp>
      <p:sp>
        <p:nvSpPr>
          <p:cNvPr id="5" name="Rectangle 6"/>
          <p:cNvSpPr txBox="1">
            <a:spLocks noRot="1" noChangeArrowheads="1"/>
          </p:cNvSpPr>
          <p:nvPr/>
        </p:nvSpPr>
        <p:spPr bwMode="auto">
          <a:xfrm>
            <a:off x="-834" y="5867400"/>
            <a:ext cx="91440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801688" eaLnBrk="1" hangingPunct="1">
              <a:lnSpc>
                <a:spcPct val="90000"/>
              </a:lnSpc>
              <a:buNone/>
              <a:defRPr/>
            </a:pPr>
            <a:r>
              <a:rPr lang="en-US" sz="2000" b="1" baseline="30000" dirty="0">
                <a:latin typeface="Arial"/>
                <a:cs typeface="Arial"/>
              </a:rPr>
              <a:t>1</a:t>
            </a:r>
            <a:r>
              <a:rPr lang="en-US" sz="2000" b="1" dirty="0">
                <a:latin typeface="Arial"/>
                <a:cs typeface="Arial"/>
              </a:rPr>
              <a:t>Clive Chin, “What is Plagiarism?</a:t>
            </a:r>
            <a:r>
              <a:rPr lang="en-US" sz="2000" b="1" dirty="0">
                <a:latin typeface="Arial"/>
              </a:rPr>
              <a:t>” (Dean’s Hour PPT presentation, Singapore Bible College, 29 August 2012), slide 5 added by Rick Griffith.</a:t>
            </a:r>
            <a:endParaRPr lang="en-US" sz="2000" b="1" dirty="0">
              <a:solidFill>
                <a:srgbClr val="FFFF00"/>
              </a:solidFill>
              <a:latin typeface="Arial"/>
              <a:cs typeface="Arial"/>
            </a:endParaRPr>
          </a:p>
        </p:txBody>
      </p:sp>
      <p:sp>
        <p:nvSpPr>
          <p:cNvPr id="2" name="Rectangle 5">
            <a:extLst>
              <a:ext uri="{FF2B5EF4-FFF2-40B4-BE49-F238E27FC236}">
                <a16:creationId xmlns:a16="http://schemas.microsoft.com/office/drawing/2014/main" id="{466D22C8-A0FF-C49D-CB30-D7A2D21EF082}"/>
              </a:ext>
            </a:extLst>
          </p:cNvPr>
          <p:cNvSpPr txBox="1">
            <a:spLocks noRot="1" noChangeArrowheads="1"/>
          </p:cNvSpPr>
          <p:nvPr/>
        </p:nvSpPr>
        <p:spPr bwMode="auto">
          <a:xfrm>
            <a:off x="228600" y="1143000"/>
            <a:ext cx="41910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ORIGINAL:</a:t>
            </a:r>
          </a:p>
        </p:txBody>
      </p:sp>
      <p:sp>
        <p:nvSpPr>
          <p:cNvPr id="3" name="Rectangle 6">
            <a:extLst>
              <a:ext uri="{FF2B5EF4-FFF2-40B4-BE49-F238E27FC236}">
                <a16:creationId xmlns:a16="http://schemas.microsoft.com/office/drawing/2014/main" id="{D755C14E-2B48-4867-F364-9A83A4960AD1}"/>
              </a:ext>
            </a:extLst>
          </p:cNvPr>
          <p:cNvSpPr txBox="1">
            <a:spLocks noRot="1" noChangeArrowheads="1"/>
          </p:cNvSpPr>
          <p:nvPr/>
        </p:nvSpPr>
        <p:spPr bwMode="auto">
          <a:xfrm>
            <a:off x="4572000" y="1143000"/>
            <a:ext cx="4648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STUDENT:</a:t>
            </a:r>
            <a:endParaRPr lang="en-US" sz="2400" b="1" i="1" kern="0" dirty="0">
              <a:solidFill>
                <a:srgbClr val="FFFF00"/>
              </a:solidFill>
              <a:latin typeface="Arial"/>
              <a:cs typeface="Arial"/>
            </a:endParaRPr>
          </a:p>
        </p:txBody>
      </p:sp>
    </p:spTree>
    <p:extLst>
      <p:ext uri="{BB962C8B-B14F-4D97-AF65-F5344CB8AC3E}">
        <p14:creationId xmlns:p14="http://schemas.microsoft.com/office/powerpoint/2010/main" val="2246750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5126"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p:cNvSpPr>
            <a:spLocks noGrp="1" noRot="1" noChangeArrowheads="1"/>
          </p:cNvSpPr>
          <p:nvPr>
            <p:ph type="title"/>
          </p:nvPr>
        </p:nvSpPr>
        <p:spPr>
          <a:xfrm>
            <a:off x="301625" y="228600"/>
            <a:ext cx="8540750" cy="685800"/>
          </a:xfrm>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WORDS</a:t>
            </a:r>
          </a:p>
        </p:txBody>
      </p:sp>
      <p:sp>
        <p:nvSpPr>
          <p:cNvPr id="7173" name="Rectangle 5"/>
          <p:cNvSpPr>
            <a:spLocks noGrp="1" noRot="1" noChangeArrowheads="1"/>
          </p:cNvSpPr>
          <p:nvPr>
            <p:ph type="body" sz="half" idx="1"/>
          </p:nvPr>
        </p:nvSpPr>
        <p:spPr>
          <a:xfrm>
            <a:off x="301625" y="1600200"/>
            <a:ext cx="4191000" cy="4498975"/>
          </a:xfrm>
        </p:spPr>
        <p:txBody>
          <a:bodyPr/>
          <a:lstStyle/>
          <a:p>
            <a:pPr eaLnBrk="1" hangingPunct="1">
              <a:lnSpc>
                <a:spcPct val="90000"/>
              </a:lnSpc>
              <a:defRPr/>
            </a:pPr>
            <a:r>
              <a:rPr lang="en-US" sz="2400" b="1" dirty="0">
                <a:latin typeface="Arial"/>
                <a:cs typeface="Arial"/>
              </a:rPr>
              <a:t>You also plagiarize when you use words so close to those in your source, that if your work was placed next to the source, it would be obvious that you could not have written what you did without the source at your elbow.</a:t>
            </a:r>
          </a:p>
        </p:txBody>
      </p:sp>
      <p:sp>
        <p:nvSpPr>
          <p:cNvPr id="7174" name="Rectangle 6"/>
          <p:cNvSpPr>
            <a:spLocks noGrp="1" noRot="1" noChangeArrowheads="1"/>
          </p:cNvSpPr>
          <p:nvPr>
            <p:ph type="body" sz="half" idx="2"/>
          </p:nvPr>
        </p:nvSpPr>
        <p:spPr>
          <a:xfrm>
            <a:off x="4651375" y="1600200"/>
            <a:ext cx="4191000" cy="5257800"/>
          </a:xfrm>
        </p:spPr>
        <p:txBody>
          <a:bodyPr/>
          <a:lstStyle/>
          <a:p>
            <a:pPr eaLnBrk="1" hangingPunct="1">
              <a:lnSpc>
                <a:spcPct val="90000"/>
              </a:lnSpc>
              <a:defRPr/>
            </a:pPr>
            <a:r>
              <a:rPr lang="en-US" sz="2400" b="1" dirty="0">
                <a:latin typeface="Arial"/>
                <a:cs typeface="Arial"/>
              </a:rPr>
              <a:t>Another example of plagiarism is the use of words that are so close to the source, that if one were to place one</a:t>
            </a:r>
            <a:r>
              <a:rPr lang="uk-UA" altLang="ja-JP" sz="2400" b="1" dirty="0">
                <a:latin typeface="Arial"/>
                <a:cs typeface="Arial"/>
              </a:rPr>
              <a:t>'</a:t>
            </a:r>
            <a:r>
              <a:rPr lang="en-US" sz="2400" b="1" dirty="0">
                <a:latin typeface="Arial"/>
                <a:cs typeface="Arial"/>
              </a:rPr>
              <a:t>s writing next to the original, it would be obvious that it could not have been written without the source at your elbow.</a:t>
            </a:r>
          </a:p>
          <a:p>
            <a:pPr eaLnBrk="1" hangingPunct="1">
              <a:lnSpc>
                <a:spcPct val="90000"/>
              </a:lnSpc>
              <a:defRPr/>
            </a:pPr>
            <a:r>
              <a:rPr lang="en-US" sz="2400" b="1" i="1" dirty="0">
                <a:solidFill>
                  <a:srgbClr val="FFFF00"/>
                </a:solidFill>
                <a:latin typeface="Arial"/>
                <a:cs typeface="Arial"/>
              </a:rPr>
              <a:t>This example illustrates a freer reworking of the original, but it is still plagiarism!</a:t>
            </a:r>
          </a:p>
        </p:txBody>
      </p:sp>
      <p:sp>
        <p:nvSpPr>
          <p:cNvPr id="2" name="Rectangle 5">
            <a:extLst>
              <a:ext uri="{FF2B5EF4-FFF2-40B4-BE49-F238E27FC236}">
                <a16:creationId xmlns:a16="http://schemas.microsoft.com/office/drawing/2014/main" id="{41EAA083-211E-4673-1F5B-CE0EC8FC3064}"/>
              </a:ext>
            </a:extLst>
          </p:cNvPr>
          <p:cNvSpPr txBox="1">
            <a:spLocks noRot="1" noChangeArrowheads="1"/>
          </p:cNvSpPr>
          <p:nvPr/>
        </p:nvSpPr>
        <p:spPr bwMode="auto">
          <a:xfrm>
            <a:off x="228600" y="1143000"/>
            <a:ext cx="41910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ORIGINAL:</a:t>
            </a:r>
          </a:p>
        </p:txBody>
      </p:sp>
      <p:sp>
        <p:nvSpPr>
          <p:cNvPr id="3" name="Rectangle 6">
            <a:extLst>
              <a:ext uri="{FF2B5EF4-FFF2-40B4-BE49-F238E27FC236}">
                <a16:creationId xmlns:a16="http://schemas.microsoft.com/office/drawing/2014/main" id="{00181419-8329-4D7C-4833-9B8A370EDE45}"/>
              </a:ext>
            </a:extLst>
          </p:cNvPr>
          <p:cNvSpPr txBox="1">
            <a:spLocks noRot="1" noChangeArrowheads="1"/>
          </p:cNvSpPr>
          <p:nvPr/>
        </p:nvSpPr>
        <p:spPr bwMode="auto">
          <a:xfrm>
            <a:off x="4572000" y="1143000"/>
            <a:ext cx="4648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STUDENT:</a:t>
            </a:r>
            <a:endParaRPr lang="en-US" sz="2400" b="1" i="1" kern="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P spid="717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301625" y="228600"/>
            <a:ext cx="8540750" cy="762000"/>
          </a:xfrm>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IDEAS</a:t>
            </a:r>
          </a:p>
        </p:txBody>
      </p:sp>
      <p:sp>
        <p:nvSpPr>
          <p:cNvPr id="14339" name="Rectangle 3"/>
          <p:cNvSpPr>
            <a:spLocks noGrp="1" noRot="1" noChangeArrowheads="1"/>
          </p:cNvSpPr>
          <p:nvPr>
            <p:ph type="body" idx="1"/>
          </p:nvPr>
        </p:nvSpPr>
        <p:spPr/>
        <p:txBody>
          <a:bodyPr/>
          <a:lstStyle/>
          <a:p>
            <a:pPr eaLnBrk="1" hangingPunct="1">
              <a:defRPr/>
            </a:pPr>
            <a:r>
              <a:rPr lang="en-US" b="1" dirty="0">
                <a:latin typeface="Arial"/>
                <a:cs typeface="Arial"/>
              </a:rPr>
              <a:t>Intentional plagiarism of ideas involves the presentation or development of an idea that originates with someone else as if it were one</a:t>
            </a:r>
            <a:r>
              <a:rPr lang="uk-UA" altLang="ja-JP" b="1" dirty="0">
                <a:latin typeface="Arial"/>
                <a:cs typeface="Arial"/>
              </a:rPr>
              <a:t>'</a:t>
            </a:r>
            <a:r>
              <a:rPr lang="en-US" b="1" dirty="0">
                <a:latin typeface="Arial"/>
                <a:cs typeface="Arial"/>
              </a:rPr>
              <a:t>s own or as if it were an original part of one</a:t>
            </a:r>
            <a:r>
              <a:rPr lang="uk-UA" altLang="ja-JP" b="1" dirty="0">
                <a:latin typeface="Arial"/>
                <a:cs typeface="Arial"/>
              </a:rPr>
              <a:t>'</a:t>
            </a:r>
            <a:r>
              <a:rPr lang="en-US" b="1" dirty="0">
                <a:latin typeface="Arial"/>
                <a:cs typeface="Arial"/>
              </a:rPr>
              <a:t>s argument. A general reference at some point to the original source is not sufficient. All general principles and specific ideas must be referenced.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4"/>
          <p:cNvSpPr>
            <a:spLocks noGrp="1" noRot="1" noChangeArrowheads="1"/>
          </p:cNvSpPr>
          <p:nvPr>
            <p:ph type="title"/>
          </p:nvPr>
        </p:nvSpPr>
        <p:spPr>
          <a:xfrm>
            <a:off x="301625" y="228600"/>
            <a:ext cx="8540750" cy="685800"/>
          </a:xfrm>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IDEAS</a:t>
            </a:r>
          </a:p>
        </p:txBody>
      </p:sp>
      <p:sp>
        <p:nvSpPr>
          <p:cNvPr id="9221" name="Rectangle 5"/>
          <p:cNvSpPr>
            <a:spLocks noGrp="1" noRot="1" noChangeArrowheads="1"/>
          </p:cNvSpPr>
          <p:nvPr>
            <p:ph type="body" sz="half" idx="1"/>
          </p:nvPr>
        </p:nvSpPr>
        <p:spPr>
          <a:xfrm>
            <a:off x="301625" y="1600200"/>
            <a:ext cx="4191000" cy="4498975"/>
          </a:xfrm>
        </p:spPr>
        <p:txBody>
          <a:bodyPr/>
          <a:lstStyle/>
          <a:p>
            <a:pPr eaLnBrk="1" hangingPunct="1">
              <a:lnSpc>
                <a:spcPct val="80000"/>
              </a:lnSpc>
              <a:defRPr/>
            </a:pPr>
            <a:r>
              <a:rPr lang="en-US" sz="2400" b="1">
                <a:latin typeface="Arial"/>
                <a:cs typeface="Arial"/>
              </a:rPr>
              <a:t>You also plagiarize when you use words so close to those in your source, that if your work were placed next to the source, it would be obvious that you could not have written what you did without the source at your elbow.</a:t>
            </a:r>
          </a:p>
        </p:txBody>
      </p:sp>
      <p:sp>
        <p:nvSpPr>
          <p:cNvPr id="9222" name="Rectangle 6"/>
          <p:cNvSpPr>
            <a:spLocks noGrp="1" noRot="1" noChangeArrowheads="1"/>
          </p:cNvSpPr>
          <p:nvPr>
            <p:ph type="body" sz="half" idx="2"/>
          </p:nvPr>
        </p:nvSpPr>
        <p:spPr>
          <a:xfrm>
            <a:off x="4651375" y="1600200"/>
            <a:ext cx="4191000" cy="5257800"/>
          </a:xfrm>
        </p:spPr>
        <p:txBody>
          <a:bodyPr/>
          <a:lstStyle/>
          <a:p>
            <a:pPr eaLnBrk="1" hangingPunct="1">
              <a:lnSpc>
                <a:spcPct val="80000"/>
              </a:lnSpc>
              <a:defRPr/>
            </a:pPr>
            <a:r>
              <a:rPr lang="en-US" sz="2400" b="1" dirty="0">
                <a:latin typeface="Arial"/>
                <a:cs typeface="Arial"/>
              </a:rPr>
              <a:t>The </a:t>
            </a:r>
            <a:r>
              <a:rPr lang="ru-RU" altLang="ja-JP" sz="2400" b="1" dirty="0">
                <a:latin typeface="Arial"/>
                <a:cs typeface="Arial"/>
              </a:rPr>
              <a:t>"</a:t>
            </a:r>
            <a:r>
              <a:rPr lang="en-US" sz="2400" b="1" dirty="0">
                <a:latin typeface="Arial"/>
                <a:cs typeface="Arial"/>
              </a:rPr>
              <a:t>elbow rule</a:t>
            </a:r>
            <a:r>
              <a:rPr lang="ru-RU" altLang="ja-JP" sz="2400" b="1" dirty="0">
                <a:latin typeface="Arial"/>
                <a:cs typeface="Arial"/>
              </a:rPr>
              <a:t>"</a:t>
            </a:r>
            <a:r>
              <a:rPr lang="en-US" sz="2400" b="1" dirty="0">
                <a:latin typeface="Arial"/>
                <a:cs typeface="Arial"/>
              </a:rPr>
              <a:t> is the norm by which you can check yourself against plagiarism. It is when you place your writing next to the original and the similarities are so great that it is impossible that could have written it without the use of a source right in front of you.</a:t>
            </a:r>
          </a:p>
          <a:p>
            <a:pPr eaLnBrk="1" hangingPunct="1">
              <a:lnSpc>
                <a:spcPct val="80000"/>
              </a:lnSpc>
              <a:defRPr/>
            </a:pPr>
            <a:r>
              <a:rPr lang="en-US" sz="2400" b="1" i="1" dirty="0">
                <a:solidFill>
                  <a:srgbClr val="FFFF00"/>
                </a:solidFill>
                <a:latin typeface="Arial"/>
                <a:cs typeface="Arial"/>
              </a:rPr>
              <a:t>The author does not give credit to the source of his idea. The idea has been stolen from the original source.</a:t>
            </a:r>
          </a:p>
        </p:txBody>
      </p:sp>
      <p:sp>
        <p:nvSpPr>
          <p:cNvPr id="2" name="Rectangle 5">
            <a:extLst>
              <a:ext uri="{FF2B5EF4-FFF2-40B4-BE49-F238E27FC236}">
                <a16:creationId xmlns:a16="http://schemas.microsoft.com/office/drawing/2014/main" id="{85B9C355-CEAD-119F-94E4-45352E0EC58E}"/>
              </a:ext>
            </a:extLst>
          </p:cNvPr>
          <p:cNvSpPr txBox="1">
            <a:spLocks noRot="1" noChangeArrowheads="1"/>
          </p:cNvSpPr>
          <p:nvPr/>
        </p:nvSpPr>
        <p:spPr bwMode="auto">
          <a:xfrm>
            <a:off x="228600" y="1143000"/>
            <a:ext cx="41910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ORIGINAL:</a:t>
            </a:r>
          </a:p>
        </p:txBody>
      </p:sp>
      <p:sp>
        <p:nvSpPr>
          <p:cNvPr id="3" name="Rectangle 6">
            <a:extLst>
              <a:ext uri="{FF2B5EF4-FFF2-40B4-BE49-F238E27FC236}">
                <a16:creationId xmlns:a16="http://schemas.microsoft.com/office/drawing/2014/main" id="{465A93FE-00F7-D68F-CF24-6BA5C1B79237}"/>
              </a:ext>
            </a:extLst>
          </p:cNvPr>
          <p:cNvSpPr txBox="1">
            <a:spLocks noRot="1" noChangeArrowheads="1"/>
          </p:cNvSpPr>
          <p:nvPr/>
        </p:nvSpPr>
        <p:spPr bwMode="auto">
          <a:xfrm>
            <a:off x="4572000" y="1143000"/>
            <a:ext cx="4648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STUDENT:</a:t>
            </a:r>
            <a:endParaRPr lang="en-US" sz="2400" b="1" i="1" kern="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P spid="922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en-US" sz="3200" b="1" u="sng" dirty="0">
                <a:latin typeface="Arial"/>
                <a:cs typeface="Arial"/>
              </a:rPr>
              <a:t>INDIRECT</a:t>
            </a:r>
            <a:r>
              <a:rPr lang="en-US" sz="3200" b="1" dirty="0">
                <a:latin typeface="Arial"/>
                <a:cs typeface="Arial"/>
              </a:rPr>
              <a:t> PLAGIARISM OF </a:t>
            </a:r>
            <a:r>
              <a:rPr lang="en-US" sz="3200" b="1" u="sng" dirty="0">
                <a:latin typeface="Arial"/>
                <a:cs typeface="Arial"/>
              </a:rPr>
              <a:t>WORDS</a:t>
            </a:r>
          </a:p>
        </p:txBody>
      </p:sp>
      <p:sp>
        <p:nvSpPr>
          <p:cNvPr id="15363" name="Rectangle 3"/>
          <p:cNvSpPr>
            <a:spLocks noGrp="1" noRot="1" noChangeArrowheads="1"/>
          </p:cNvSpPr>
          <p:nvPr>
            <p:ph type="body" idx="1"/>
          </p:nvPr>
        </p:nvSpPr>
        <p:spPr/>
        <p:txBody>
          <a:bodyPr/>
          <a:lstStyle/>
          <a:p>
            <a:pPr eaLnBrk="1" hangingPunct="1">
              <a:defRPr/>
            </a:pPr>
            <a:r>
              <a:rPr lang="en-US" b="1" dirty="0">
                <a:latin typeface="Arial"/>
                <a:cs typeface="Arial"/>
              </a:rPr>
              <a:t>Indirect plagiarism of words includes a periphrastic use of another person</a:t>
            </a:r>
            <a:r>
              <a:rPr lang="uk-UA" altLang="ja-JP" b="1" dirty="0">
                <a:latin typeface="Arial"/>
                <a:cs typeface="Arial"/>
              </a:rPr>
              <a:t>'</a:t>
            </a:r>
            <a:r>
              <a:rPr lang="en-US" b="1" dirty="0">
                <a:latin typeface="Arial"/>
                <a:cs typeface="Arial"/>
              </a:rPr>
              <a:t>s words or ideas, even when loosely reworded, in a way that suggests that the words or ideas are one</a:t>
            </a:r>
            <a:r>
              <a:rPr lang="uk-UA" altLang="ja-JP" b="1" dirty="0">
                <a:latin typeface="Arial"/>
                <a:cs typeface="Arial"/>
              </a:rPr>
              <a:t>'</a:t>
            </a:r>
            <a:r>
              <a:rPr lang="en-US" b="1" dirty="0">
                <a:latin typeface="Arial"/>
                <a:cs typeface="Arial"/>
              </a:rPr>
              <a:t>s 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324</TotalTime>
  <Words>1730</Words>
  <Application>Microsoft Macintosh PowerPoint</Application>
  <PresentationFormat>On-screen Show (4:3)</PresentationFormat>
  <Paragraphs>84</Paragraphs>
  <Slides>24</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ＭＳ Ｐゴシック</vt:lpstr>
      <vt:lpstr>Arial</vt:lpstr>
      <vt:lpstr>Calibri</vt:lpstr>
      <vt:lpstr>Tahoma</vt:lpstr>
      <vt:lpstr>Times New Roman</vt:lpstr>
      <vt:lpstr>Wingdings</vt:lpstr>
      <vt:lpstr>Compass</vt:lpstr>
      <vt:lpstr>Orbit</vt:lpstr>
      <vt:lpstr>WHAT IS PLAGIARISM?</vt:lpstr>
      <vt:lpstr>DEFINITION</vt:lpstr>
      <vt:lpstr>INTENTIONAL PLAGIARISM OF WORDS</vt:lpstr>
      <vt:lpstr>INTENTIONAL PLAGIARISM OF WORDS</vt:lpstr>
      <vt:lpstr>CORRECT CITATION OF WORDS</vt:lpstr>
      <vt:lpstr>INTENTIONAL PLAGIARISM OF WORDS</vt:lpstr>
      <vt:lpstr>INTENTIONAL PLAGIARISM OF IDEAS</vt:lpstr>
      <vt:lpstr>INTENTIONAL PLAGIARISM OF IDEAS</vt:lpstr>
      <vt:lpstr>INDIRECT PLAGIARISM OF WORDS</vt:lpstr>
      <vt:lpstr>INDIRECT PLAGIARISM OF WORDS</vt:lpstr>
      <vt:lpstr>JETS PLAGIARISM POLICY</vt:lpstr>
      <vt:lpstr>JETS PLAGIARISM POLICY</vt:lpstr>
      <vt:lpstr>JETS PLAGIARISM POLICY</vt:lpstr>
      <vt:lpstr>JETS PLAGIARISM POLICY</vt:lpstr>
      <vt:lpstr>JETS PLAGIARISM POLICY</vt:lpstr>
      <vt:lpstr>JETS PLAGIARISM POLICY</vt:lpstr>
      <vt:lpstr>JETS PLAGIARISM POLICY</vt:lpstr>
      <vt:lpstr>JETS PLAGIARISM POLICY</vt:lpstr>
      <vt:lpstr>JETS PLAGIARISM POLICY</vt:lpstr>
      <vt:lpstr>JETS PLAGIARISM POLICY</vt:lpstr>
      <vt:lpstr>JETS PLAGIARISM POLICY</vt:lpstr>
      <vt:lpstr>REFERENCES</vt:lpstr>
      <vt:lpstr>Black</vt:lpstr>
      <vt:lpstr>Research &amp; Writing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DEAN’S CHAPEL</dc:title>
  <dc:creator>Clive Chin</dc:creator>
  <cp:lastModifiedBy>Rick Griffith</cp:lastModifiedBy>
  <cp:revision>38</cp:revision>
  <dcterms:created xsi:type="dcterms:W3CDTF">2012-08-20T07:03:52Z</dcterms:created>
  <dcterms:modified xsi:type="dcterms:W3CDTF">2025-09-11T10:10:02Z</dcterms:modified>
</cp:coreProperties>
</file>