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81"/>
  </p:notesMasterIdLst>
  <p:sldIdLst>
    <p:sldId id="283" r:id="rId3"/>
    <p:sldId id="459" r:id="rId4"/>
    <p:sldId id="808" r:id="rId5"/>
    <p:sldId id="738" r:id="rId6"/>
    <p:sldId id="750" r:id="rId7"/>
    <p:sldId id="794" r:id="rId8"/>
    <p:sldId id="321" r:id="rId9"/>
    <p:sldId id="332" r:id="rId10"/>
    <p:sldId id="333" r:id="rId11"/>
    <p:sldId id="258" r:id="rId12"/>
    <p:sldId id="322" r:id="rId13"/>
    <p:sldId id="260" r:id="rId14"/>
    <p:sldId id="261" r:id="rId15"/>
    <p:sldId id="262" r:id="rId16"/>
    <p:sldId id="263" r:id="rId17"/>
    <p:sldId id="264" r:id="rId18"/>
    <p:sldId id="281" r:id="rId19"/>
    <p:sldId id="282" r:id="rId20"/>
    <p:sldId id="266" r:id="rId21"/>
    <p:sldId id="267" r:id="rId22"/>
    <p:sldId id="268" r:id="rId23"/>
    <p:sldId id="265" r:id="rId24"/>
    <p:sldId id="299" r:id="rId25"/>
    <p:sldId id="269" r:id="rId26"/>
    <p:sldId id="795" r:id="rId27"/>
    <p:sldId id="270" r:id="rId28"/>
    <p:sldId id="271" r:id="rId29"/>
    <p:sldId id="272" r:id="rId30"/>
    <p:sldId id="273" r:id="rId31"/>
    <p:sldId id="274" r:id="rId32"/>
    <p:sldId id="275" r:id="rId33"/>
    <p:sldId id="277" r:id="rId34"/>
    <p:sldId id="278" r:id="rId35"/>
    <p:sldId id="279" r:id="rId36"/>
    <p:sldId id="280" r:id="rId37"/>
    <p:sldId id="287" r:id="rId38"/>
    <p:sldId id="323" r:id="rId39"/>
    <p:sldId id="324" r:id="rId40"/>
    <p:sldId id="325" r:id="rId41"/>
    <p:sldId id="327" r:id="rId42"/>
    <p:sldId id="454" r:id="rId43"/>
    <p:sldId id="328" r:id="rId44"/>
    <p:sldId id="461" r:id="rId45"/>
    <p:sldId id="317" r:id="rId46"/>
    <p:sldId id="462" r:id="rId47"/>
    <p:sldId id="335" r:id="rId48"/>
    <p:sldId id="336" r:id="rId49"/>
    <p:sldId id="337" r:id="rId50"/>
    <p:sldId id="338" r:id="rId51"/>
    <p:sldId id="339" r:id="rId52"/>
    <p:sldId id="340" r:id="rId53"/>
    <p:sldId id="772" r:id="rId54"/>
    <p:sldId id="341" r:id="rId55"/>
    <p:sldId id="464" r:id="rId56"/>
    <p:sldId id="465" r:id="rId57"/>
    <p:sldId id="363" r:id="rId58"/>
    <p:sldId id="364" r:id="rId59"/>
    <p:sldId id="365" r:id="rId60"/>
    <p:sldId id="732" r:id="rId61"/>
    <p:sldId id="366" r:id="rId62"/>
    <p:sldId id="813" r:id="rId63"/>
    <p:sldId id="367" r:id="rId64"/>
    <p:sldId id="796" r:id="rId65"/>
    <p:sldId id="797" r:id="rId66"/>
    <p:sldId id="798" r:id="rId67"/>
    <p:sldId id="729" r:id="rId68"/>
    <p:sldId id="288" r:id="rId69"/>
    <p:sldId id="368" r:id="rId70"/>
    <p:sldId id="734" r:id="rId71"/>
    <p:sldId id="731" r:id="rId72"/>
    <p:sldId id="809" r:id="rId73"/>
    <p:sldId id="810" r:id="rId74"/>
    <p:sldId id="811" r:id="rId75"/>
    <p:sldId id="370" r:id="rId76"/>
    <p:sldId id="378" r:id="rId77"/>
    <p:sldId id="295" r:id="rId78"/>
    <p:sldId id="314" r:id="rId79"/>
    <p:sldId id="736" r:id="rId80"/>
    <p:sldId id="315" r:id="rId81"/>
    <p:sldId id="751" r:id="rId82"/>
    <p:sldId id="403" r:id="rId83"/>
    <p:sldId id="404" r:id="rId84"/>
    <p:sldId id="406" r:id="rId85"/>
    <p:sldId id="752" r:id="rId86"/>
    <p:sldId id="755" r:id="rId87"/>
    <p:sldId id="756" r:id="rId88"/>
    <p:sldId id="409" r:id="rId89"/>
    <p:sldId id="745" r:id="rId90"/>
    <p:sldId id="410" r:id="rId91"/>
    <p:sldId id="414" r:id="rId92"/>
    <p:sldId id="757" r:id="rId93"/>
    <p:sldId id="758" r:id="rId94"/>
    <p:sldId id="760" r:id="rId95"/>
    <p:sldId id="761" r:id="rId96"/>
    <p:sldId id="352" r:id="rId97"/>
    <p:sldId id="354" r:id="rId98"/>
    <p:sldId id="355" r:id="rId99"/>
    <p:sldId id="356" r:id="rId100"/>
    <p:sldId id="357" r:id="rId101"/>
    <p:sldId id="747" r:id="rId102"/>
    <p:sldId id="380" r:id="rId103"/>
    <p:sldId id="300" r:id="rId104"/>
    <p:sldId id="303" r:id="rId105"/>
    <p:sldId id="301" r:id="rId106"/>
    <p:sldId id="360" r:id="rId107"/>
    <p:sldId id="359" r:id="rId108"/>
    <p:sldId id="316" r:id="rId109"/>
    <p:sldId id="304" r:id="rId110"/>
    <p:sldId id="373" r:id="rId111"/>
    <p:sldId id="302" r:id="rId112"/>
    <p:sldId id="382" r:id="rId113"/>
    <p:sldId id="311" r:id="rId114"/>
    <p:sldId id="762" r:id="rId115"/>
    <p:sldId id="766" r:id="rId116"/>
    <p:sldId id="763" r:id="rId117"/>
    <p:sldId id="764" r:id="rId118"/>
    <p:sldId id="383" r:id="rId119"/>
    <p:sldId id="385" r:id="rId120"/>
    <p:sldId id="387" r:id="rId121"/>
    <p:sldId id="773" r:id="rId122"/>
    <p:sldId id="342" r:id="rId123"/>
    <p:sldId id="343" r:id="rId124"/>
    <p:sldId id="388" r:id="rId125"/>
    <p:sldId id="344" r:id="rId126"/>
    <p:sldId id="739" r:id="rId127"/>
    <p:sldId id="347" r:id="rId128"/>
    <p:sldId id="349" r:id="rId129"/>
    <p:sldId id="765" r:id="rId130"/>
    <p:sldId id="390" r:id="rId131"/>
    <p:sldId id="742" r:id="rId132"/>
    <p:sldId id="400" r:id="rId133"/>
    <p:sldId id="767" r:id="rId134"/>
    <p:sldId id="768" r:id="rId135"/>
    <p:sldId id="395" r:id="rId136"/>
    <p:sldId id="396" r:id="rId137"/>
    <p:sldId id="397" r:id="rId138"/>
    <p:sldId id="398" r:id="rId139"/>
    <p:sldId id="399" r:id="rId140"/>
    <p:sldId id="386" r:id="rId141"/>
    <p:sldId id="415" r:id="rId142"/>
    <p:sldId id="790" r:id="rId143"/>
    <p:sldId id="791" r:id="rId144"/>
    <p:sldId id="792" r:id="rId145"/>
    <p:sldId id="402" r:id="rId146"/>
    <p:sldId id="789" r:id="rId147"/>
    <p:sldId id="778" r:id="rId148"/>
    <p:sldId id="786" r:id="rId149"/>
    <p:sldId id="788" r:id="rId150"/>
    <p:sldId id="775" r:id="rId151"/>
    <p:sldId id="776" r:id="rId152"/>
    <p:sldId id="777" r:id="rId153"/>
    <p:sldId id="814" r:id="rId154"/>
    <p:sldId id="391" r:id="rId155"/>
    <p:sldId id="401" r:id="rId156"/>
    <p:sldId id="389" r:id="rId157"/>
    <p:sldId id="743" r:id="rId158"/>
    <p:sldId id="744" r:id="rId159"/>
    <p:sldId id="408" r:id="rId160"/>
    <p:sldId id="411" r:id="rId161"/>
    <p:sldId id="412" r:id="rId162"/>
    <p:sldId id="413" r:id="rId163"/>
    <p:sldId id="733" r:id="rId164"/>
    <p:sldId id="369" r:id="rId165"/>
    <p:sldId id="362" r:id="rId166"/>
    <p:sldId id="361" r:id="rId167"/>
    <p:sldId id="392" r:id="rId168"/>
    <p:sldId id="393" r:id="rId169"/>
    <p:sldId id="456" r:id="rId170"/>
    <p:sldId id="455" r:id="rId171"/>
    <p:sldId id="748" r:id="rId172"/>
    <p:sldId id="326" r:id="rId173"/>
    <p:sldId id="741" r:id="rId174"/>
    <p:sldId id="346" r:id="rId175"/>
    <p:sldId id="463" r:id="rId176"/>
    <p:sldId id="329" r:id="rId177"/>
    <p:sldId id="746" r:id="rId178"/>
    <p:sldId id="379" r:id="rId179"/>
    <p:sldId id="815" r:id="rId18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E6BEA1-2257-48F3-8AE0-D7ADD01A1A21}" v="337" dt="2024-09-08T23:12:50.8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10" autoAdjust="0"/>
    <p:restoredTop sz="81018" autoAdjust="0"/>
  </p:normalViewPr>
  <p:slideViewPr>
    <p:cSldViewPr snapToGrid="0">
      <p:cViewPr varScale="1">
        <p:scale>
          <a:sx n="64" d="100"/>
          <a:sy n="64" d="100"/>
        </p:scale>
        <p:origin x="176" y="1488"/>
      </p:cViewPr>
      <p:guideLst/>
    </p:cSldViewPr>
  </p:slideViewPr>
  <p:outlineViewPr>
    <p:cViewPr>
      <p:scale>
        <a:sx n="33" d="100"/>
        <a:sy n="33" d="100"/>
      </p:scale>
      <p:origin x="0" y="-31752"/>
    </p:cViewPr>
  </p:outlin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notesMaster" Target="notesMasters/notesMaster1.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presProps" Target="presProps.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theme" Target="theme/theme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microsoft.com/office/2015/10/relationships/revisionInfo" Target="revisionInfo.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C8B26A1-EBF2-4032-83A9-8DA0BD448D98}" type="datetimeFigureOut">
              <a:rPr lang="en-US" smtClean="0"/>
              <a:t>6/23/25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606A52B-D80C-42BD-986C-569E0AE013AB}" type="slidenum">
              <a:rPr lang="en-US" smtClean="0"/>
              <a:t>‹#›</a:t>
            </a:fld>
            <a:endParaRPr lang="en-US"/>
          </a:p>
        </p:txBody>
      </p:sp>
    </p:spTree>
    <p:extLst>
      <p:ext uri="{BB962C8B-B14F-4D97-AF65-F5344CB8AC3E}">
        <p14:creationId xmlns:p14="http://schemas.microsoft.com/office/powerpoint/2010/main" val="1222778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8" charset="-128"/>
              </a:defRPr>
            </a:lvl1pPr>
            <a:lvl2pPr marL="757066" indent="-291179">
              <a:defRPr sz="2400">
                <a:solidFill>
                  <a:schemeClr val="tx1"/>
                </a:solidFill>
                <a:latin typeface="Arial" charset="0"/>
                <a:ea typeface="ＭＳ Ｐゴシック" pitchFamily="-128" charset="-128"/>
              </a:defRPr>
            </a:lvl2pPr>
            <a:lvl3pPr marL="1164717" indent="-232943">
              <a:defRPr sz="2400">
                <a:solidFill>
                  <a:schemeClr val="tx1"/>
                </a:solidFill>
                <a:latin typeface="Arial" charset="0"/>
                <a:ea typeface="ＭＳ Ｐゴシック" pitchFamily="-128" charset="-128"/>
              </a:defRPr>
            </a:lvl3pPr>
            <a:lvl4pPr marL="1630604" indent="-232943">
              <a:defRPr sz="2400">
                <a:solidFill>
                  <a:schemeClr val="tx1"/>
                </a:solidFill>
                <a:latin typeface="Arial" charset="0"/>
                <a:ea typeface="ＭＳ Ｐゴシック" pitchFamily="-128" charset="-128"/>
              </a:defRPr>
            </a:lvl4pPr>
            <a:lvl5pPr marL="2096491" indent="-232943">
              <a:defRPr sz="2400">
                <a:solidFill>
                  <a:schemeClr val="tx1"/>
                </a:solidFill>
                <a:latin typeface="Arial" charset="0"/>
                <a:ea typeface="ＭＳ Ｐゴシック" pitchFamily="-128"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128"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128"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128"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128" charset="-128"/>
              </a:defRPr>
            </a:lvl9pPr>
          </a:lstStyle>
          <a:p>
            <a:fld id="{B54BBDFB-B240-4D93-BE37-09E3BF28BEA5}" type="slidenum">
              <a:rPr lang="en-US" sz="1200"/>
              <a:pPr/>
              <a:t>1</a:t>
            </a:fld>
            <a:endParaRPr lang="en-US" sz="1200"/>
          </a:p>
        </p:txBody>
      </p:sp>
      <p:sp>
        <p:nvSpPr>
          <p:cNvPr id="30723" name="Rectangle 2"/>
          <p:cNvSpPr>
            <a:spLocks noGrp="1" noRot="1" noChangeAspect="1" noChangeArrowheads="1" noTextEdit="1"/>
          </p:cNvSpPr>
          <p:nvPr>
            <p:ph type="sldImg"/>
          </p:nvPr>
        </p:nvSpPr>
        <p:spPr>
          <a:xfrm>
            <a:off x="417513" y="703263"/>
            <a:ext cx="6175375" cy="3473450"/>
          </a:xfrm>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a:ea typeface="ＭＳ Ｐゴシック" pitchFamily="-128" charset="-128"/>
              </a:rPr>
              <a:t>Welcome &amp; thanks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4E4BA29-A452-4605-BDE2-A5A0E1585B59}" type="slidenum">
              <a:rPr lang="en-US" sz="1200"/>
              <a:pPr/>
              <a:t>44</a:t>
            </a:fld>
            <a:endParaRPr lang="en-US" sz="120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FC3E7CD-226D-49BE-BE14-54BEC35B9E5C}" type="slidenum">
              <a:rPr lang="en-US" sz="1200"/>
              <a:pPr/>
              <a:t>45</a:t>
            </a:fld>
            <a:endParaRPr lang="en-US" sz="1200"/>
          </a:p>
        </p:txBody>
      </p:sp>
      <p:sp>
        <p:nvSpPr>
          <p:cNvPr id="46083" name="Rectangle 2"/>
          <p:cNvSpPr>
            <a:spLocks noGrp="1" noRot="1" noChangeAspect="1" noChangeArrowheads="1" noTextEdit="1"/>
          </p:cNvSpPr>
          <p:nvPr>
            <p:ph type="sldImg"/>
          </p:nvPr>
        </p:nvSpPr>
        <p:spPr>
          <a:solidFill>
            <a:srgbClr val="FFFFFF"/>
          </a:solidFill>
          <a:ln/>
        </p:spPr>
      </p:sp>
      <p:sp>
        <p:nvSpPr>
          <p:cNvPr id="46084" name="Rectangle 3"/>
          <p:cNvSpPr>
            <a:spLocks noGrp="1" noChangeArrowheads="1"/>
          </p:cNvSpPr>
          <p:nvPr>
            <p:ph type="body" idx="1"/>
          </p:nvPr>
        </p:nvSpPr>
        <p:spPr>
          <a:xfrm>
            <a:off x="934720" y="4415790"/>
            <a:ext cx="5140960" cy="279215"/>
          </a:xfrm>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1449115-D1C6-4327-B3D9-068E2810C2A5}" type="slidenum">
              <a:rPr lang="en-US" sz="1200"/>
              <a:pPr/>
              <a:t>46</a:t>
            </a:fld>
            <a:endParaRPr lang="en-US" sz="12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A69C746-3EAF-47D7-8854-4C0AC5C12F51}" type="slidenum">
              <a:rPr lang="en-US" sz="1200"/>
              <a:pPr/>
              <a:t>47</a:t>
            </a:fld>
            <a:endParaRPr lang="en-US" sz="1200"/>
          </a:p>
        </p:txBody>
      </p:sp>
      <p:sp>
        <p:nvSpPr>
          <p:cNvPr id="50179" name="Rectangle 2"/>
          <p:cNvSpPr>
            <a:spLocks noGrp="1" noRot="1" noChangeAspect="1" noChangeArrowheads="1" noTextEdit="1"/>
          </p:cNvSpPr>
          <p:nvPr>
            <p:ph type="sldImg"/>
          </p:nvPr>
        </p:nvSpPr>
        <p:spPr>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DA0FE03-70A4-4223-9847-2E3314973FBA}" type="slidenum">
              <a:rPr lang="en-US" sz="1200"/>
              <a:pPr/>
              <a:t>48</a:t>
            </a:fld>
            <a:endParaRPr lang="en-US" sz="120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0E55376-5338-40D3-9258-260AF97C0631}" type="slidenum">
              <a:rPr lang="en-US" sz="1200"/>
              <a:pPr/>
              <a:t>49</a:t>
            </a:fld>
            <a:endParaRPr lang="en-US" sz="120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9BD576D-51C8-4654-8CB3-12C869E10367}" type="slidenum">
              <a:rPr lang="en-US" sz="1200"/>
              <a:pPr/>
              <a:t>50</a:t>
            </a:fld>
            <a:endParaRPr lang="en-US" sz="12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AC3CA87-1DC2-4C94-88AA-948C5D3EEECE}" type="slidenum">
              <a:rPr lang="en-US" sz="1200">
                <a:solidFill>
                  <a:srgbClr val="000000"/>
                </a:solidFill>
              </a:rPr>
              <a:pPr/>
              <a:t>51</a:t>
            </a:fld>
            <a:endParaRPr lang="en-US" sz="1200">
              <a:solidFill>
                <a:srgbClr val="000000"/>
              </a:solidFill>
            </a:endParaRPr>
          </a:p>
        </p:txBody>
      </p:sp>
      <p:sp>
        <p:nvSpPr>
          <p:cNvPr id="62467" name="Rectangle 2"/>
          <p:cNvSpPr>
            <a:spLocks noGrp="1" noRot="1" noChangeAspect="1" noChangeArrowheads="1" noTextEdit="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9BD576D-51C8-4654-8CB3-12C869E10367}" type="slidenum">
              <a:rPr lang="en-US" sz="1200"/>
              <a:pPr/>
              <a:t>52</a:t>
            </a:fld>
            <a:endParaRPr lang="en-US" sz="12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760884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E12E0C7-0AD9-4682-B258-C8519B53CD2C}" type="slidenum">
              <a:rPr lang="en-US" sz="1200"/>
              <a:pPr/>
              <a:t>53</a:t>
            </a:fld>
            <a:endParaRPr lang="en-US" sz="1200"/>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F831CA88-A8C0-4E34-AB5D-A20306A6A5D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7066" indent="-291179">
              <a:defRPr sz="2400">
                <a:solidFill>
                  <a:schemeClr val="tx1"/>
                </a:solidFill>
                <a:latin typeface="Arial" panose="020B0604020202020204" pitchFamily="34" charset="0"/>
                <a:ea typeface="ＭＳ Ｐゴシック" panose="020B0600070205080204" pitchFamily="34" charset="-128"/>
              </a:defRPr>
            </a:lvl2pPr>
            <a:lvl3pPr marL="1164717" indent="-232943">
              <a:defRPr sz="2400">
                <a:solidFill>
                  <a:schemeClr val="tx1"/>
                </a:solidFill>
                <a:latin typeface="Arial" panose="020B0604020202020204" pitchFamily="34" charset="0"/>
                <a:ea typeface="ＭＳ Ｐゴシック" panose="020B0600070205080204" pitchFamily="34" charset="-128"/>
              </a:defRPr>
            </a:lvl3pPr>
            <a:lvl4pPr marL="1630604" indent="-232943">
              <a:defRPr sz="2400">
                <a:solidFill>
                  <a:schemeClr val="tx1"/>
                </a:solidFill>
                <a:latin typeface="Arial" panose="020B0604020202020204" pitchFamily="34" charset="0"/>
                <a:ea typeface="ＭＳ Ｐゴシック" panose="020B0600070205080204" pitchFamily="34" charset="-128"/>
              </a:defRPr>
            </a:lvl4pPr>
            <a:lvl5pPr marL="2096491" indent="-232943">
              <a:defRPr sz="2400">
                <a:solidFill>
                  <a:schemeClr val="tx1"/>
                </a:solidFill>
                <a:latin typeface="Arial" panose="020B0604020202020204" pitchFamily="34" charset="0"/>
                <a:ea typeface="ＭＳ Ｐゴシック"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4F43E24-3380-4C7C-8D52-C6ED41B0CFF9}" type="slidenum">
              <a:rPr lang="en-US" altLang="en-US" sz="1200"/>
              <a:pPr/>
              <a:t>4</a:t>
            </a:fld>
            <a:endParaRPr lang="en-US" altLang="en-US" sz="1200"/>
          </a:p>
        </p:txBody>
      </p:sp>
      <p:sp>
        <p:nvSpPr>
          <p:cNvPr id="33795" name="Rectangle 2">
            <a:extLst>
              <a:ext uri="{FF2B5EF4-FFF2-40B4-BE49-F238E27FC236}">
                <a16:creationId xmlns:a16="http://schemas.microsoft.com/office/drawing/2014/main" id="{EB11700B-1958-4E06-A03D-6EFCDE8277C2}"/>
              </a:ext>
            </a:extLst>
          </p:cNvPr>
          <p:cNvSpPr>
            <a:spLocks noGrp="1" noRot="1" noChangeAspect="1" noChangeArrowheads="1" noTextEdit="1"/>
          </p:cNvSpPr>
          <p:nvPr>
            <p:ph type="sldImg"/>
          </p:nvPr>
        </p:nvSpPr>
        <p:spPr>
          <a:xfrm>
            <a:off x="417513" y="703263"/>
            <a:ext cx="6175375" cy="3473450"/>
          </a:xfrm>
          <a:solidFill>
            <a:srgbClr val="FFFFFF"/>
          </a:solidFill>
          <a:ln/>
        </p:spPr>
      </p:sp>
      <p:sp>
        <p:nvSpPr>
          <p:cNvPr id="33796" name="Rectangle 3">
            <a:extLst>
              <a:ext uri="{FF2B5EF4-FFF2-40B4-BE49-F238E27FC236}">
                <a16:creationId xmlns:a16="http://schemas.microsoft.com/office/drawing/2014/main" id="{D1CBCAA4-7FCA-4220-9650-2ED827F4895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t>Above is a pictorial representation of our consistent approach to biblical interpretation.  We call it the Interpretative Journey.  There are 5  steps on this journey:</a:t>
            </a:r>
          </a:p>
          <a:p>
            <a:pPr marL="232943" indent="-232943">
              <a:buFontTx/>
              <a:buAutoNum type="arabicParenR"/>
              <a:defRPr/>
            </a:pPr>
            <a:r>
              <a:rPr lang="en-US" dirty="0"/>
              <a:t>Grasping the Text in Their Town</a:t>
            </a:r>
          </a:p>
          <a:p>
            <a:pPr marL="232943" indent="-232943">
              <a:buFontTx/>
              <a:buAutoNum type="arabicParenR"/>
              <a:defRPr/>
            </a:pPr>
            <a:r>
              <a:rPr lang="en-US" dirty="0"/>
              <a:t>Measuring the Width of the River to Cross</a:t>
            </a:r>
          </a:p>
          <a:p>
            <a:pPr marL="232943" indent="-232943">
              <a:buFontTx/>
              <a:buAutoNum type="arabicParenR"/>
              <a:defRPr/>
            </a:pPr>
            <a:r>
              <a:rPr lang="en-US" dirty="0"/>
              <a:t>Crossing the Principlizing Bridge</a:t>
            </a:r>
          </a:p>
          <a:p>
            <a:pPr marL="232943" indent="-232943">
              <a:buFontTx/>
              <a:buAutoNum type="arabicParenR"/>
              <a:defRPr/>
            </a:pPr>
            <a:r>
              <a:rPr lang="en-US" dirty="0"/>
              <a:t>Consult the Biblical Map</a:t>
            </a:r>
          </a:p>
          <a:p>
            <a:pPr marL="232943" indent="-232943">
              <a:buFontTx/>
              <a:buAutoNum type="arabicParenR"/>
              <a:defRPr/>
            </a:pPr>
            <a:r>
              <a:rPr lang="en-US" dirty="0"/>
              <a:t>Grasping the Text in Our Town</a:t>
            </a:r>
          </a:p>
          <a:p>
            <a:pPr>
              <a:defRPr/>
            </a:pPr>
            <a:r>
              <a:rPr lang="en-US" dirty="0"/>
              <a:t>By embarking on this journey we commit to the goal of grasping the meaning of text.  We do not create meaning out of a text; rather, we seek to find the meaning that is already there.</a:t>
            </a:r>
          </a:p>
          <a:p>
            <a:pPr>
              <a:defRPr/>
            </a:pPr>
            <a:endParaRPr lang="en-US" dirty="0"/>
          </a:p>
        </p:txBody>
      </p:sp>
      <p:sp>
        <p:nvSpPr>
          <p:cNvPr id="7157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B0A57D-B07A-694F-B76E-98B5F0B290F8}" type="slidenum">
              <a:rPr lang="en-US" sz="1200">
                <a:solidFill>
                  <a:srgbClr val="000000"/>
                </a:solidFill>
                <a:latin typeface="Calibri" charset="0"/>
                <a:cs typeface="Arial" charset="0"/>
              </a:rPr>
              <a:pPr eaLnBrk="1" hangingPunct="1"/>
              <a:t>59</a:t>
            </a:fld>
            <a:endParaRPr lang="en-US" sz="1200">
              <a:solidFill>
                <a:srgbClr val="000000"/>
              </a:solidFill>
              <a:latin typeface="Calibri" charset="0"/>
              <a:cs typeface="Arial" charset="0"/>
            </a:endParaRPr>
          </a:p>
        </p:txBody>
      </p:sp>
    </p:spTree>
    <p:extLst>
      <p:ext uri="{BB962C8B-B14F-4D97-AF65-F5344CB8AC3E}">
        <p14:creationId xmlns:p14="http://schemas.microsoft.com/office/powerpoint/2010/main" val="1222958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t>Above is a pictorial representation of our consistent approach to biblical interpretation.  We call it the Interpretative Journey.  There are 5  steps on this journey:</a:t>
            </a:r>
          </a:p>
          <a:p>
            <a:pPr marL="232943" indent="-232943">
              <a:buFontTx/>
              <a:buAutoNum type="arabicParenR"/>
              <a:defRPr/>
            </a:pPr>
            <a:r>
              <a:rPr lang="en-US" dirty="0"/>
              <a:t>Grasping the Text in Their Town</a:t>
            </a:r>
          </a:p>
          <a:p>
            <a:pPr marL="232943" indent="-232943">
              <a:buFontTx/>
              <a:buAutoNum type="arabicParenR"/>
              <a:defRPr/>
            </a:pPr>
            <a:r>
              <a:rPr lang="en-US" dirty="0"/>
              <a:t>Measuring the Width of the River to Cross</a:t>
            </a:r>
          </a:p>
          <a:p>
            <a:pPr marL="232943" indent="-232943">
              <a:buFontTx/>
              <a:buAutoNum type="arabicParenR"/>
              <a:defRPr/>
            </a:pPr>
            <a:r>
              <a:rPr lang="en-US" dirty="0"/>
              <a:t>Crossing the Principlizing Bridge</a:t>
            </a:r>
          </a:p>
          <a:p>
            <a:pPr marL="232943" indent="-232943">
              <a:buFontTx/>
              <a:buAutoNum type="arabicParenR"/>
              <a:defRPr/>
            </a:pPr>
            <a:r>
              <a:rPr lang="en-US" dirty="0"/>
              <a:t>Consult the Biblical Map</a:t>
            </a:r>
          </a:p>
          <a:p>
            <a:pPr marL="232943" indent="-232943">
              <a:buFontTx/>
              <a:buAutoNum type="arabicParenR"/>
              <a:defRPr/>
            </a:pPr>
            <a:r>
              <a:rPr lang="en-US" dirty="0"/>
              <a:t>Grasping the Text in Our Town</a:t>
            </a:r>
          </a:p>
          <a:p>
            <a:pPr>
              <a:defRPr/>
            </a:pPr>
            <a:r>
              <a:rPr lang="en-US" dirty="0"/>
              <a:t>By embarking on this journey we commit to the goal of grasping the meaning of text.  We do not create meaning out of a text; rather, we seek to find the meaning that is already there.</a:t>
            </a:r>
          </a:p>
          <a:p>
            <a:pPr>
              <a:defRPr/>
            </a:pPr>
            <a:endParaRPr lang="en-US" dirty="0"/>
          </a:p>
        </p:txBody>
      </p:sp>
      <p:sp>
        <p:nvSpPr>
          <p:cNvPr id="7157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B0A57D-B07A-694F-B76E-98B5F0B290F8}" type="slidenum">
              <a:rPr lang="en-US" sz="1200">
                <a:solidFill>
                  <a:srgbClr val="000000"/>
                </a:solidFill>
                <a:latin typeface="Calibri" charset="0"/>
                <a:cs typeface="Arial" charset="0"/>
              </a:rPr>
              <a:pPr eaLnBrk="1" hangingPunct="1"/>
              <a:t>61</a:t>
            </a:fld>
            <a:endParaRPr lang="en-US" sz="1200">
              <a:solidFill>
                <a:srgbClr val="000000"/>
              </a:solidFill>
              <a:latin typeface="Calibri" charset="0"/>
              <a:cs typeface="Arial" charset="0"/>
            </a:endParaRPr>
          </a:p>
        </p:txBody>
      </p:sp>
    </p:spTree>
    <p:extLst>
      <p:ext uri="{BB962C8B-B14F-4D97-AF65-F5344CB8AC3E}">
        <p14:creationId xmlns:p14="http://schemas.microsoft.com/office/powerpoint/2010/main" val="3427492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t>Above is a pictorial representation of our consistent approach to biblical interpretation.  We call it the Interpretative Journey.  There are 5  steps on this journey:</a:t>
            </a:r>
          </a:p>
          <a:p>
            <a:pPr marL="232943" indent="-232943">
              <a:buFontTx/>
              <a:buAutoNum type="arabicParenR"/>
              <a:defRPr/>
            </a:pPr>
            <a:r>
              <a:rPr lang="en-US" dirty="0"/>
              <a:t>Grasping the Text in Their Town</a:t>
            </a:r>
          </a:p>
          <a:p>
            <a:pPr marL="232943" indent="-232943">
              <a:buFontTx/>
              <a:buAutoNum type="arabicParenR"/>
              <a:defRPr/>
            </a:pPr>
            <a:r>
              <a:rPr lang="en-US" dirty="0"/>
              <a:t>Measuring the Width of the River to Cross</a:t>
            </a:r>
          </a:p>
          <a:p>
            <a:pPr marL="232943" indent="-232943">
              <a:buFontTx/>
              <a:buAutoNum type="arabicParenR"/>
              <a:defRPr/>
            </a:pPr>
            <a:r>
              <a:rPr lang="en-US" dirty="0"/>
              <a:t>Crossing the Principlizing Bridge</a:t>
            </a:r>
          </a:p>
          <a:p>
            <a:pPr marL="232943" indent="-232943">
              <a:buFontTx/>
              <a:buAutoNum type="arabicParenR"/>
              <a:defRPr/>
            </a:pPr>
            <a:r>
              <a:rPr lang="en-US" dirty="0"/>
              <a:t>Consult the Biblical Map</a:t>
            </a:r>
          </a:p>
          <a:p>
            <a:pPr marL="232943" indent="-232943">
              <a:buFontTx/>
              <a:buAutoNum type="arabicParenR"/>
              <a:defRPr/>
            </a:pPr>
            <a:r>
              <a:rPr lang="en-US" dirty="0"/>
              <a:t>Grasping the Text in Our Town</a:t>
            </a:r>
          </a:p>
          <a:p>
            <a:pPr>
              <a:defRPr/>
            </a:pPr>
            <a:r>
              <a:rPr lang="en-US" dirty="0"/>
              <a:t>By embarking on this journey we commit to the goal of grasping the meaning of text.  We do not create meaning out of a text; rather, we seek to find the meaning that is already there.</a:t>
            </a:r>
          </a:p>
          <a:p>
            <a:pPr>
              <a:defRPr/>
            </a:pPr>
            <a:endParaRPr lang="en-US" dirty="0"/>
          </a:p>
        </p:txBody>
      </p:sp>
      <p:sp>
        <p:nvSpPr>
          <p:cNvPr id="7157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B0A57D-B07A-694F-B76E-98B5F0B290F8}" type="slidenum">
              <a:rPr lang="en-US" sz="1200">
                <a:solidFill>
                  <a:srgbClr val="000000"/>
                </a:solidFill>
                <a:latin typeface="Calibri" charset="0"/>
                <a:cs typeface="Arial" charset="0"/>
              </a:rPr>
              <a:pPr eaLnBrk="1" hangingPunct="1"/>
              <a:t>66</a:t>
            </a:fld>
            <a:endParaRPr lang="en-US" sz="1200">
              <a:solidFill>
                <a:srgbClr val="000000"/>
              </a:solidFill>
              <a:latin typeface="Calibri" charset="0"/>
              <a:cs typeface="Arial" charset="0"/>
            </a:endParaRPr>
          </a:p>
        </p:txBody>
      </p:sp>
    </p:spTree>
    <p:extLst>
      <p:ext uri="{BB962C8B-B14F-4D97-AF65-F5344CB8AC3E}">
        <p14:creationId xmlns:p14="http://schemas.microsoft.com/office/powerpoint/2010/main" val="2818671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8970FC1-AD36-4D19-9805-D65C4B27D436}" type="slidenum">
              <a:rPr lang="en-US" sz="1200"/>
              <a:pPr/>
              <a:t>68</a:t>
            </a:fld>
            <a:endParaRPr lang="en-US" sz="1200"/>
          </a:p>
        </p:txBody>
      </p:sp>
      <p:sp>
        <p:nvSpPr>
          <p:cNvPr id="35843" name="Rectangle 2"/>
          <p:cNvSpPr>
            <a:spLocks noGrp="1" noRot="1" noChangeAspect="1" noChangeArrowheads="1" noTextEdit="1"/>
          </p:cNvSpPr>
          <p:nvPr>
            <p:ph type="sldImg"/>
          </p:nvPr>
        </p:nvSpPr>
        <p:spPr>
          <a:solidFill>
            <a:srgbClr val="FFFFFF"/>
          </a:solidFill>
          <a:ln/>
        </p:spPr>
      </p:sp>
      <p:sp>
        <p:nvSpPr>
          <p:cNvPr id="358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cs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F328DA6-5855-42FA-8BCE-12DDB5204263}" type="slidenum">
              <a:rPr lang="en-US" sz="1200"/>
              <a:pPr/>
              <a:t>74</a:t>
            </a:fld>
            <a:endParaRPr lang="en-US" sz="1200"/>
          </a:p>
        </p:txBody>
      </p:sp>
      <p:sp>
        <p:nvSpPr>
          <p:cNvPr id="36867" name="Rectangle 2"/>
          <p:cNvSpPr>
            <a:spLocks noGrp="1" noRot="1" noChangeAspect="1" noChangeArrowheads="1" noTextEdit="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cs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F7C0B83-1E93-44ED-9AA2-43DD1DB2A0B0}" type="slidenum">
              <a:rPr lang="en-US" sz="1200"/>
              <a:pPr/>
              <a:t>76</a:t>
            </a:fld>
            <a:endParaRPr lang="en-US" sz="1200"/>
          </a:p>
        </p:txBody>
      </p:sp>
      <p:sp>
        <p:nvSpPr>
          <p:cNvPr id="41987" name="Rectangle 2"/>
          <p:cNvSpPr>
            <a:spLocks noGrp="1" noRot="1" noChangeAspect="1" noChangeArrowheads="1" noTextEdit="1"/>
          </p:cNvSpPr>
          <p:nvPr>
            <p:ph type="sldImg"/>
          </p:nvPr>
        </p:nvSpPr>
        <p:spPr bwMode="auto">
          <a:xfrm>
            <a:off x="406400" y="696913"/>
            <a:ext cx="6197600" cy="3486150"/>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sp>
      <p:sp>
        <p:nvSpPr>
          <p:cNvPr id="419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F7C0B83-1E93-44ED-9AA2-43DD1DB2A0B0}" type="slidenum">
              <a:rPr lang="en-US" sz="1200"/>
              <a:pPr/>
              <a:t>77</a:t>
            </a:fld>
            <a:endParaRPr lang="en-US" sz="1200"/>
          </a:p>
        </p:txBody>
      </p:sp>
      <p:sp>
        <p:nvSpPr>
          <p:cNvPr id="41987" name="Rectangle 2"/>
          <p:cNvSpPr>
            <a:spLocks noGrp="1" noRot="1" noChangeAspect="1" noChangeArrowheads="1" noTextEdit="1"/>
          </p:cNvSpPr>
          <p:nvPr>
            <p:ph type="sldImg"/>
          </p:nvPr>
        </p:nvSpPr>
        <p:spPr bwMode="auto">
          <a:xfrm>
            <a:off x="406400" y="696913"/>
            <a:ext cx="6197600" cy="3486150"/>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sp>
      <p:sp>
        <p:nvSpPr>
          <p:cNvPr id="419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F7C0B83-1E93-44ED-9AA2-43DD1DB2A0B0}" type="slidenum">
              <a:rPr lang="en-US" sz="1200"/>
              <a:pPr/>
              <a:t>79</a:t>
            </a:fld>
            <a:endParaRPr lang="en-US" sz="1200"/>
          </a:p>
        </p:txBody>
      </p:sp>
      <p:sp>
        <p:nvSpPr>
          <p:cNvPr id="41987" name="Rectangle 2"/>
          <p:cNvSpPr>
            <a:spLocks noGrp="1" noRot="1" noChangeAspect="1" noChangeArrowheads="1" noTextEdit="1"/>
          </p:cNvSpPr>
          <p:nvPr>
            <p:ph type="sldImg"/>
          </p:nvPr>
        </p:nvSpPr>
        <p:spPr bwMode="auto">
          <a:xfrm>
            <a:off x="406400" y="696913"/>
            <a:ext cx="6197600" cy="3486150"/>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sp>
      <p:sp>
        <p:nvSpPr>
          <p:cNvPr id="419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8" charset="-128"/>
              </a:defRPr>
            </a:lvl1pPr>
            <a:lvl2pPr marL="757066" indent="-291179">
              <a:defRPr sz="2400">
                <a:solidFill>
                  <a:schemeClr val="tx1"/>
                </a:solidFill>
                <a:latin typeface="Arial" charset="0"/>
                <a:ea typeface="ＭＳ Ｐゴシック" pitchFamily="-128" charset="-128"/>
              </a:defRPr>
            </a:lvl2pPr>
            <a:lvl3pPr marL="1164717" indent="-232943">
              <a:defRPr sz="2400">
                <a:solidFill>
                  <a:schemeClr val="tx1"/>
                </a:solidFill>
                <a:latin typeface="Arial" charset="0"/>
                <a:ea typeface="ＭＳ Ｐゴシック" pitchFamily="-128" charset="-128"/>
              </a:defRPr>
            </a:lvl3pPr>
            <a:lvl4pPr marL="1630604" indent="-232943">
              <a:defRPr sz="2400">
                <a:solidFill>
                  <a:schemeClr val="tx1"/>
                </a:solidFill>
                <a:latin typeface="Arial" charset="0"/>
                <a:ea typeface="ＭＳ Ｐゴシック" pitchFamily="-128" charset="-128"/>
              </a:defRPr>
            </a:lvl4pPr>
            <a:lvl5pPr marL="2096491" indent="-232943">
              <a:defRPr sz="2400">
                <a:solidFill>
                  <a:schemeClr val="tx1"/>
                </a:solidFill>
                <a:latin typeface="Arial" charset="0"/>
                <a:ea typeface="ＭＳ Ｐゴシック" pitchFamily="-128"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128"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128"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128"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128" charset="-128"/>
              </a:defRPr>
            </a:lvl9pPr>
          </a:lstStyle>
          <a:p>
            <a:fld id="{679C287C-A791-4240-8E77-559FB175BDBC}" type="slidenum">
              <a:rPr lang="en-US" sz="1200"/>
              <a:pPr/>
              <a:t>81</a:t>
            </a:fld>
            <a:endParaRPr lang="en-US" sz="1200"/>
          </a:p>
        </p:txBody>
      </p:sp>
      <p:sp>
        <p:nvSpPr>
          <p:cNvPr id="37891" name="Rectangle 1026"/>
          <p:cNvSpPr>
            <a:spLocks noGrp="1" noRot="1" noChangeAspect="1" noChangeArrowheads="1" noTextEdit="1"/>
          </p:cNvSpPr>
          <p:nvPr>
            <p:ph type="sldImg"/>
          </p:nvPr>
        </p:nvSpPr>
        <p:spPr>
          <a:solidFill>
            <a:srgbClr val="FFFFFF"/>
          </a:solidFill>
          <a:ln/>
        </p:spPr>
      </p:sp>
      <p:sp>
        <p:nvSpPr>
          <p:cNvPr id="37892"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pitchFamily="-128" charset="-128"/>
              </a:rPr>
              <a:t>In Thailand elephants paint pictures.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8" charset="-128"/>
              </a:defRPr>
            </a:lvl1pPr>
            <a:lvl2pPr marL="757066" indent="-291179">
              <a:defRPr sz="2400">
                <a:solidFill>
                  <a:schemeClr val="tx1"/>
                </a:solidFill>
                <a:latin typeface="Arial" charset="0"/>
                <a:ea typeface="ＭＳ Ｐゴシック" pitchFamily="-128" charset="-128"/>
              </a:defRPr>
            </a:lvl2pPr>
            <a:lvl3pPr marL="1164717" indent="-232943">
              <a:defRPr sz="2400">
                <a:solidFill>
                  <a:schemeClr val="tx1"/>
                </a:solidFill>
                <a:latin typeface="Arial" charset="0"/>
                <a:ea typeface="ＭＳ Ｐゴシック" pitchFamily="-128" charset="-128"/>
              </a:defRPr>
            </a:lvl3pPr>
            <a:lvl4pPr marL="1630604" indent="-232943">
              <a:defRPr sz="2400">
                <a:solidFill>
                  <a:schemeClr val="tx1"/>
                </a:solidFill>
                <a:latin typeface="Arial" charset="0"/>
                <a:ea typeface="ＭＳ Ｐゴシック" pitchFamily="-128" charset="-128"/>
              </a:defRPr>
            </a:lvl4pPr>
            <a:lvl5pPr marL="2096491" indent="-232943">
              <a:defRPr sz="2400">
                <a:solidFill>
                  <a:schemeClr val="tx1"/>
                </a:solidFill>
                <a:latin typeface="Arial" charset="0"/>
                <a:ea typeface="ＭＳ Ｐゴシック" pitchFamily="-128"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128"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128"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128"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128" charset="-128"/>
              </a:defRPr>
            </a:lvl9pPr>
          </a:lstStyle>
          <a:p>
            <a:fld id="{496B969E-80C7-4920-BD92-ED6CCF155B96}" type="slidenum">
              <a:rPr lang="en-US" sz="1200"/>
              <a:pPr/>
              <a:t>82</a:t>
            </a:fld>
            <a:endParaRPr lang="en-US" sz="1200"/>
          </a:p>
        </p:txBody>
      </p:sp>
      <p:sp>
        <p:nvSpPr>
          <p:cNvPr id="39939" name="Rectangle 1026"/>
          <p:cNvSpPr>
            <a:spLocks noGrp="1" noRot="1" noChangeAspect="1" noChangeArrowheads="1" noTextEdit="1"/>
          </p:cNvSpPr>
          <p:nvPr>
            <p:ph type="sldImg"/>
          </p:nvPr>
        </p:nvSpPr>
        <p:spPr>
          <a:ln/>
        </p:spPr>
      </p:sp>
      <p:sp>
        <p:nvSpPr>
          <p:cNvPr id="3994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pitchFamily="-128"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F831CA88-A8C0-4E34-AB5D-A20306A6A5D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7066" indent="-291179">
              <a:defRPr sz="2400">
                <a:solidFill>
                  <a:schemeClr val="tx1"/>
                </a:solidFill>
                <a:latin typeface="Arial" panose="020B0604020202020204" pitchFamily="34" charset="0"/>
                <a:ea typeface="ＭＳ Ｐゴシック" panose="020B0600070205080204" pitchFamily="34" charset="-128"/>
              </a:defRPr>
            </a:lvl2pPr>
            <a:lvl3pPr marL="1164717" indent="-232943">
              <a:defRPr sz="2400">
                <a:solidFill>
                  <a:schemeClr val="tx1"/>
                </a:solidFill>
                <a:latin typeface="Arial" panose="020B0604020202020204" pitchFamily="34" charset="0"/>
                <a:ea typeface="ＭＳ Ｐゴシック" panose="020B0600070205080204" pitchFamily="34" charset="-128"/>
              </a:defRPr>
            </a:lvl3pPr>
            <a:lvl4pPr marL="1630604" indent="-232943">
              <a:defRPr sz="2400">
                <a:solidFill>
                  <a:schemeClr val="tx1"/>
                </a:solidFill>
                <a:latin typeface="Arial" panose="020B0604020202020204" pitchFamily="34" charset="0"/>
                <a:ea typeface="ＭＳ Ｐゴシック" panose="020B0600070205080204" pitchFamily="34" charset="-128"/>
              </a:defRPr>
            </a:lvl4pPr>
            <a:lvl5pPr marL="2096491" indent="-232943">
              <a:defRPr sz="2400">
                <a:solidFill>
                  <a:schemeClr val="tx1"/>
                </a:solidFill>
                <a:latin typeface="Arial" panose="020B0604020202020204" pitchFamily="34" charset="0"/>
                <a:ea typeface="ＭＳ Ｐゴシック"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4F43E24-3380-4C7C-8D52-C6ED41B0CFF9}" type="slidenum">
              <a:rPr lang="en-US" altLang="en-US" sz="1200"/>
              <a:pPr/>
              <a:t>5</a:t>
            </a:fld>
            <a:endParaRPr lang="en-US" altLang="en-US" sz="1200"/>
          </a:p>
        </p:txBody>
      </p:sp>
      <p:sp>
        <p:nvSpPr>
          <p:cNvPr id="33795" name="Rectangle 2">
            <a:extLst>
              <a:ext uri="{FF2B5EF4-FFF2-40B4-BE49-F238E27FC236}">
                <a16:creationId xmlns:a16="http://schemas.microsoft.com/office/drawing/2014/main" id="{EB11700B-1958-4E06-A03D-6EFCDE8277C2}"/>
              </a:ext>
            </a:extLst>
          </p:cNvPr>
          <p:cNvSpPr>
            <a:spLocks noGrp="1" noRot="1" noChangeAspect="1" noChangeArrowheads="1" noTextEdit="1"/>
          </p:cNvSpPr>
          <p:nvPr>
            <p:ph type="sldImg"/>
          </p:nvPr>
        </p:nvSpPr>
        <p:spPr>
          <a:xfrm>
            <a:off x="417513" y="703263"/>
            <a:ext cx="6175375" cy="3473450"/>
          </a:xfrm>
          <a:solidFill>
            <a:srgbClr val="FFFFFF"/>
          </a:solidFill>
          <a:ln/>
        </p:spPr>
      </p:sp>
      <p:sp>
        <p:nvSpPr>
          <p:cNvPr id="33796" name="Rectangle 3">
            <a:extLst>
              <a:ext uri="{FF2B5EF4-FFF2-40B4-BE49-F238E27FC236}">
                <a16:creationId xmlns:a16="http://schemas.microsoft.com/office/drawing/2014/main" id="{D1CBCAA4-7FCA-4220-9650-2ED827F4895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736822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8" charset="-128"/>
              </a:defRPr>
            </a:lvl1pPr>
            <a:lvl2pPr marL="757066" indent="-291179">
              <a:defRPr sz="2400">
                <a:solidFill>
                  <a:schemeClr val="tx1"/>
                </a:solidFill>
                <a:latin typeface="Arial" charset="0"/>
                <a:ea typeface="ＭＳ Ｐゴシック" pitchFamily="-128" charset="-128"/>
              </a:defRPr>
            </a:lvl2pPr>
            <a:lvl3pPr marL="1164717" indent="-232943">
              <a:defRPr sz="2400">
                <a:solidFill>
                  <a:schemeClr val="tx1"/>
                </a:solidFill>
                <a:latin typeface="Arial" charset="0"/>
                <a:ea typeface="ＭＳ Ｐゴシック" pitchFamily="-128" charset="-128"/>
              </a:defRPr>
            </a:lvl3pPr>
            <a:lvl4pPr marL="1630604" indent="-232943">
              <a:defRPr sz="2400">
                <a:solidFill>
                  <a:schemeClr val="tx1"/>
                </a:solidFill>
                <a:latin typeface="Arial" charset="0"/>
                <a:ea typeface="ＭＳ Ｐゴシック" pitchFamily="-128" charset="-128"/>
              </a:defRPr>
            </a:lvl4pPr>
            <a:lvl5pPr marL="2096491" indent="-232943">
              <a:defRPr sz="2400">
                <a:solidFill>
                  <a:schemeClr val="tx1"/>
                </a:solidFill>
                <a:latin typeface="Arial" charset="0"/>
                <a:ea typeface="ＭＳ Ｐゴシック" pitchFamily="-128"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128"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128"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128"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128" charset="-128"/>
              </a:defRPr>
            </a:lvl9pPr>
          </a:lstStyle>
          <a:p>
            <a:fld id="{ECBE0892-9EC0-47CD-9C41-2DB0F8A7641B}" type="slidenum">
              <a:rPr lang="en-US" sz="1200">
                <a:solidFill>
                  <a:srgbClr val="000000"/>
                </a:solidFill>
              </a:rPr>
              <a:pPr/>
              <a:t>83</a:t>
            </a:fld>
            <a:endParaRPr lang="en-US" sz="1200">
              <a:solidFill>
                <a:srgbClr val="000000"/>
              </a:solidFill>
            </a:endParaRPr>
          </a:p>
        </p:txBody>
      </p:sp>
      <p:sp>
        <p:nvSpPr>
          <p:cNvPr id="45059" name="Rectangle 1026"/>
          <p:cNvSpPr>
            <a:spLocks noGrp="1" noRot="1" noChangeAspect="1" noChangeArrowheads="1" noTextEdit="1"/>
          </p:cNvSpPr>
          <p:nvPr>
            <p:ph type="sldImg"/>
          </p:nvPr>
        </p:nvSpPr>
        <p:spPr>
          <a:solidFill>
            <a:srgbClr val="FFFFFF"/>
          </a:solidFill>
          <a:ln/>
        </p:spPr>
      </p:sp>
      <p:sp>
        <p:nvSpPr>
          <p:cNvPr id="4506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ea typeface="ＭＳ Ｐゴシック" pitchFamily="-128"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8" charset="-128"/>
              </a:defRPr>
            </a:lvl1pPr>
            <a:lvl2pPr marL="757066" indent="-291179">
              <a:defRPr sz="2400">
                <a:solidFill>
                  <a:schemeClr val="tx1"/>
                </a:solidFill>
                <a:latin typeface="Arial" charset="0"/>
                <a:ea typeface="ＭＳ Ｐゴシック" pitchFamily="-128" charset="-128"/>
              </a:defRPr>
            </a:lvl2pPr>
            <a:lvl3pPr marL="1164717" indent="-232943">
              <a:defRPr sz="2400">
                <a:solidFill>
                  <a:schemeClr val="tx1"/>
                </a:solidFill>
                <a:latin typeface="Arial" charset="0"/>
                <a:ea typeface="ＭＳ Ｐゴシック" pitchFamily="-128" charset="-128"/>
              </a:defRPr>
            </a:lvl3pPr>
            <a:lvl4pPr marL="1630604" indent="-232943">
              <a:defRPr sz="2400">
                <a:solidFill>
                  <a:schemeClr val="tx1"/>
                </a:solidFill>
                <a:latin typeface="Arial" charset="0"/>
                <a:ea typeface="ＭＳ Ｐゴシック" pitchFamily="-128" charset="-128"/>
              </a:defRPr>
            </a:lvl4pPr>
            <a:lvl5pPr marL="2096491" indent="-232943">
              <a:defRPr sz="2400">
                <a:solidFill>
                  <a:schemeClr val="tx1"/>
                </a:solidFill>
                <a:latin typeface="Arial" charset="0"/>
                <a:ea typeface="ＭＳ Ｐゴシック" pitchFamily="-128"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128"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128"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128"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128" charset="-128"/>
              </a:defRPr>
            </a:lvl9pPr>
          </a:lstStyle>
          <a:p>
            <a:fld id="{AD44068C-BC8C-494F-A692-5B9965BD92C8}" type="slidenum">
              <a:rPr lang="en-US" sz="1200"/>
              <a:pPr/>
              <a:t>87</a:t>
            </a:fld>
            <a:endParaRPr lang="en-US" sz="1200"/>
          </a:p>
        </p:txBody>
      </p:sp>
      <p:sp>
        <p:nvSpPr>
          <p:cNvPr id="48131" name="Rectangle 2"/>
          <p:cNvSpPr>
            <a:spLocks noGrp="1" noRot="1" noChangeAspect="1" noChangeArrowheads="1" noTextEdit="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ea typeface="ＭＳ Ｐゴシック" pitchFamily="-128"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057537D5-AC08-B1B9-052A-69215E753D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7066" indent="-291179">
              <a:defRPr sz="2400">
                <a:solidFill>
                  <a:schemeClr val="tx1"/>
                </a:solidFill>
                <a:latin typeface="Arial" panose="020B0604020202020204" pitchFamily="34" charset="0"/>
                <a:ea typeface="ＭＳ Ｐゴシック" panose="020B0600070205080204" pitchFamily="34" charset="-128"/>
              </a:defRPr>
            </a:lvl2pPr>
            <a:lvl3pPr marL="1164717" indent="-232943">
              <a:defRPr sz="2400">
                <a:solidFill>
                  <a:schemeClr val="tx1"/>
                </a:solidFill>
                <a:latin typeface="Arial" panose="020B0604020202020204" pitchFamily="34" charset="0"/>
                <a:ea typeface="ＭＳ Ｐゴシック" panose="020B0600070205080204" pitchFamily="34" charset="-128"/>
              </a:defRPr>
            </a:lvl3pPr>
            <a:lvl4pPr marL="1630604" indent="-232943">
              <a:defRPr sz="2400">
                <a:solidFill>
                  <a:schemeClr val="tx1"/>
                </a:solidFill>
                <a:latin typeface="Arial" panose="020B0604020202020204" pitchFamily="34" charset="0"/>
                <a:ea typeface="ＭＳ Ｐゴシック" panose="020B0600070205080204" pitchFamily="34" charset="-128"/>
              </a:defRPr>
            </a:lvl4pPr>
            <a:lvl5pPr marL="2096491" indent="-232943">
              <a:defRPr sz="2400">
                <a:solidFill>
                  <a:schemeClr val="tx1"/>
                </a:solidFill>
                <a:latin typeface="Arial" panose="020B0604020202020204" pitchFamily="34" charset="0"/>
                <a:ea typeface="ＭＳ Ｐゴシック"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C2DF6C7-3F8D-448E-B03B-989D6A9AA901}" type="slidenum">
              <a:rPr lang="en-US" altLang="en-US" sz="1200"/>
              <a:pPr/>
              <a:t>88</a:t>
            </a:fld>
            <a:endParaRPr lang="en-US" altLang="en-US" sz="1200"/>
          </a:p>
        </p:txBody>
      </p:sp>
      <p:sp>
        <p:nvSpPr>
          <p:cNvPr id="26627" name="Rectangle 2">
            <a:extLst>
              <a:ext uri="{FF2B5EF4-FFF2-40B4-BE49-F238E27FC236}">
                <a16:creationId xmlns:a16="http://schemas.microsoft.com/office/drawing/2014/main" id="{024272DE-C32D-3870-5A49-F0427F7E30BE}"/>
              </a:ext>
            </a:extLst>
          </p:cNvPr>
          <p:cNvSpPr>
            <a:spLocks noGrp="1" noRot="1" noChangeAspect="1" noChangeArrowheads="1" noTextEdit="1"/>
          </p:cNvSpPr>
          <p:nvPr>
            <p:ph type="sldImg"/>
          </p:nvPr>
        </p:nvSpPr>
        <p:spPr>
          <a:solidFill>
            <a:srgbClr val="FFFFFF"/>
          </a:solidFill>
          <a:ln/>
        </p:spPr>
      </p:sp>
      <p:sp>
        <p:nvSpPr>
          <p:cNvPr id="26628" name="Rectangle 3">
            <a:extLst>
              <a:ext uri="{FF2B5EF4-FFF2-40B4-BE49-F238E27FC236}">
                <a16:creationId xmlns:a16="http://schemas.microsoft.com/office/drawing/2014/main" id="{D2F5D287-CCED-618C-C118-BE12A80AFC4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8" charset="-128"/>
              </a:defRPr>
            </a:lvl1pPr>
            <a:lvl2pPr marL="757066" indent="-291179">
              <a:defRPr sz="2400">
                <a:solidFill>
                  <a:schemeClr val="tx1"/>
                </a:solidFill>
                <a:latin typeface="Arial" charset="0"/>
                <a:ea typeface="ＭＳ Ｐゴシック" pitchFamily="-128" charset="-128"/>
              </a:defRPr>
            </a:lvl2pPr>
            <a:lvl3pPr marL="1164717" indent="-232943">
              <a:defRPr sz="2400">
                <a:solidFill>
                  <a:schemeClr val="tx1"/>
                </a:solidFill>
                <a:latin typeface="Arial" charset="0"/>
                <a:ea typeface="ＭＳ Ｐゴシック" pitchFamily="-128" charset="-128"/>
              </a:defRPr>
            </a:lvl3pPr>
            <a:lvl4pPr marL="1630604" indent="-232943">
              <a:defRPr sz="2400">
                <a:solidFill>
                  <a:schemeClr val="tx1"/>
                </a:solidFill>
                <a:latin typeface="Arial" charset="0"/>
                <a:ea typeface="ＭＳ Ｐゴシック" pitchFamily="-128" charset="-128"/>
              </a:defRPr>
            </a:lvl4pPr>
            <a:lvl5pPr marL="2096491" indent="-232943">
              <a:defRPr sz="2400">
                <a:solidFill>
                  <a:schemeClr val="tx1"/>
                </a:solidFill>
                <a:latin typeface="Arial" charset="0"/>
                <a:ea typeface="ＭＳ Ｐゴシック" pitchFamily="-128"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128"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128"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128"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128" charset="-128"/>
              </a:defRPr>
            </a:lvl9pPr>
          </a:lstStyle>
          <a:p>
            <a:fld id="{33E7C502-AE75-4873-88B2-1AC4BFC95128}" type="slidenum">
              <a:rPr lang="en-US" sz="1200"/>
              <a:pPr/>
              <a:t>89</a:t>
            </a:fld>
            <a:endParaRPr lang="en-US" sz="1200"/>
          </a:p>
        </p:txBody>
      </p:sp>
      <p:sp>
        <p:nvSpPr>
          <p:cNvPr id="55299" name="Rectangle 1026"/>
          <p:cNvSpPr>
            <a:spLocks noGrp="1" noRot="1" noChangeAspect="1" noChangeArrowheads="1" noTextEdit="1"/>
          </p:cNvSpPr>
          <p:nvPr>
            <p:ph type="sldImg"/>
          </p:nvPr>
        </p:nvSpPr>
        <p:spPr>
          <a:solidFill>
            <a:srgbClr val="FFFFFF"/>
          </a:solidFill>
          <a:ln/>
        </p:spPr>
      </p:sp>
      <p:sp>
        <p:nvSpPr>
          <p:cNvPr id="553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ea typeface="ＭＳ Ｐゴシック" pitchFamily="-128"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8" charset="-128"/>
              </a:defRPr>
            </a:lvl1pPr>
            <a:lvl2pPr marL="757066" indent="-291179">
              <a:defRPr sz="2400">
                <a:solidFill>
                  <a:schemeClr val="tx1"/>
                </a:solidFill>
                <a:latin typeface="Arial" charset="0"/>
                <a:ea typeface="ＭＳ Ｐゴシック" pitchFamily="-128" charset="-128"/>
              </a:defRPr>
            </a:lvl2pPr>
            <a:lvl3pPr marL="1164717" indent="-232943">
              <a:defRPr sz="2400">
                <a:solidFill>
                  <a:schemeClr val="tx1"/>
                </a:solidFill>
                <a:latin typeface="Arial" charset="0"/>
                <a:ea typeface="ＭＳ Ｐゴシック" pitchFamily="-128" charset="-128"/>
              </a:defRPr>
            </a:lvl3pPr>
            <a:lvl4pPr marL="1630604" indent="-232943">
              <a:defRPr sz="2400">
                <a:solidFill>
                  <a:schemeClr val="tx1"/>
                </a:solidFill>
                <a:latin typeface="Arial" charset="0"/>
                <a:ea typeface="ＭＳ Ｐゴシック" pitchFamily="-128" charset="-128"/>
              </a:defRPr>
            </a:lvl4pPr>
            <a:lvl5pPr marL="2096491" indent="-232943">
              <a:defRPr sz="2400">
                <a:solidFill>
                  <a:schemeClr val="tx1"/>
                </a:solidFill>
                <a:latin typeface="Arial" charset="0"/>
                <a:ea typeface="ＭＳ Ｐゴシック" pitchFamily="-128"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128"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128"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128"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128" charset="-128"/>
              </a:defRPr>
            </a:lvl9pPr>
          </a:lstStyle>
          <a:p>
            <a:fld id="{061A6B17-434C-4567-8B05-41C4491B24F4}" type="slidenum">
              <a:rPr lang="en-US" sz="1200"/>
              <a:pPr/>
              <a:t>90</a:t>
            </a:fld>
            <a:endParaRPr lang="en-US" sz="12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pitchFamily="-128"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74BFD5C-774A-4813-A777-F19D3B5A5AEE}" type="slidenum">
              <a:rPr lang="en-US" sz="1200"/>
              <a:pPr/>
              <a:t>95</a:t>
            </a:fld>
            <a:endParaRPr lang="en-US" sz="1200"/>
          </a:p>
        </p:txBody>
      </p:sp>
      <p:sp>
        <p:nvSpPr>
          <p:cNvPr id="45059" name="Rectangle 1026"/>
          <p:cNvSpPr>
            <a:spLocks noGrp="1" noRot="1" noChangeAspect="1" noChangeArrowheads="1" noTextEdit="1"/>
          </p:cNvSpPr>
          <p:nvPr>
            <p:ph type="sldImg"/>
          </p:nvPr>
        </p:nvSpPr>
        <p:spPr>
          <a:solidFill>
            <a:srgbClr val="FFFFFF"/>
          </a:solidFill>
          <a:ln/>
        </p:spPr>
      </p:sp>
      <p:sp>
        <p:nvSpPr>
          <p:cNvPr id="4506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8" charset="-128"/>
              </a:defRPr>
            </a:lvl1pPr>
            <a:lvl2pPr marL="757066" indent="-291179">
              <a:defRPr sz="2400">
                <a:solidFill>
                  <a:schemeClr val="tx1"/>
                </a:solidFill>
                <a:latin typeface="Arial" charset="0"/>
                <a:ea typeface="ＭＳ Ｐゴシック" pitchFamily="-128" charset="-128"/>
              </a:defRPr>
            </a:lvl2pPr>
            <a:lvl3pPr marL="1164717" indent="-232943">
              <a:defRPr sz="2400">
                <a:solidFill>
                  <a:schemeClr val="tx1"/>
                </a:solidFill>
                <a:latin typeface="Arial" charset="0"/>
                <a:ea typeface="ＭＳ Ｐゴシック" pitchFamily="-128" charset="-128"/>
              </a:defRPr>
            </a:lvl3pPr>
            <a:lvl4pPr marL="1630604" indent="-232943">
              <a:defRPr sz="2400">
                <a:solidFill>
                  <a:schemeClr val="tx1"/>
                </a:solidFill>
                <a:latin typeface="Arial" charset="0"/>
                <a:ea typeface="ＭＳ Ｐゴシック" pitchFamily="-128" charset="-128"/>
              </a:defRPr>
            </a:lvl4pPr>
            <a:lvl5pPr marL="2096491" indent="-232943">
              <a:defRPr sz="2400">
                <a:solidFill>
                  <a:schemeClr val="tx1"/>
                </a:solidFill>
                <a:latin typeface="Arial" charset="0"/>
                <a:ea typeface="ＭＳ Ｐゴシック" pitchFamily="-128"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128"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128"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128"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128" charset="-128"/>
              </a:defRPr>
            </a:lvl9pPr>
          </a:lstStyle>
          <a:p>
            <a:fld id="{B54BBDFB-B240-4D93-BE37-09E3BF28BEA5}" type="slidenum">
              <a:rPr lang="en-US" sz="1200"/>
              <a:pPr/>
              <a:t>100</a:t>
            </a:fld>
            <a:endParaRPr lang="en-US" sz="1200"/>
          </a:p>
        </p:txBody>
      </p:sp>
      <p:sp>
        <p:nvSpPr>
          <p:cNvPr id="30723" name="Rectangle 2"/>
          <p:cNvSpPr>
            <a:spLocks noGrp="1" noRot="1" noChangeAspect="1" noChangeArrowheads="1" noTextEdit="1"/>
          </p:cNvSpPr>
          <p:nvPr>
            <p:ph type="sldImg"/>
          </p:nvPr>
        </p:nvSpPr>
        <p:spPr>
          <a:xfrm>
            <a:off x="417513" y="703263"/>
            <a:ext cx="6175375" cy="3473450"/>
          </a:xfrm>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a:ea typeface="ＭＳ Ｐゴシック" pitchFamily="-128" charset="-128"/>
              </a:rPr>
              <a:t>Welcome &amp; thanks</a:t>
            </a:r>
          </a:p>
        </p:txBody>
      </p:sp>
    </p:spTree>
    <p:extLst>
      <p:ext uri="{BB962C8B-B14F-4D97-AF65-F5344CB8AC3E}">
        <p14:creationId xmlns:p14="http://schemas.microsoft.com/office/powerpoint/2010/main" val="5579125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848772E-564D-4B3C-A66A-9E60CD3E6C99}" type="slidenum">
              <a:rPr lang="en-US" sz="1200"/>
              <a:pPr/>
              <a:t>102</a:t>
            </a:fld>
            <a:endParaRPr lang="en-US" sz="1200"/>
          </a:p>
        </p:txBody>
      </p:sp>
      <p:sp>
        <p:nvSpPr>
          <p:cNvPr id="49155" name="Rectangle 2"/>
          <p:cNvSpPr>
            <a:spLocks noGrp="1" noRot="1" noChangeAspect="1" noChangeArrowheads="1" noTextEdit="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175346C-DB39-4B93-9060-BA131AAC3A9F}" type="slidenum">
              <a:rPr lang="en-US" sz="1200"/>
              <a:pPr/>
              <a:t>103</a:t>
            </a:fld>
            <a:endParaRPr lang="en-US" sz="1200"/>
          </a:p>
        </p:txBody>
      </p:sp>
      <p:sp>
        <p:nvSpPr>
          <p:cNvPr id="52227" name="Rectangle 2"/>
          <p:cNvSpPr>
            <a:spLocks noGrp="1" noRot="1" noChangeAspect="1" noChangeArrowheads="1" noTextEdit="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F9FFE7C-58D6-4E24-9DD7-0C0BF11544FE}" type="slidenum">
              <a:rPr lang="en-US" sz="1200"/>
              <a:pPr/>
              <a:t>104</a:t>
            </a:fld>
            <a:endParaRPr lang="en-US" sz="1200"/>
          </a:p>
        </p:txBody>
      </p:sp>
      <p:sp>
        <p:nvSpPr>
          <p:cNvPr id="47107" name="Rectangle 2"/>
          <p:cNvSpPr>
            <a:spLocks noGrp="1" noRot="1" noChangeAspect="1" noChangeArrowheads="1" noTextEdit="1"/>
          </p:cNvSpPr>
          <p:nvPr>
            <p:ph type="sldImg"/>
          </p:nvPr>
        </p:nvSpPr>
        <p:spPr>
          <a:solidFill>
            <a:srgbClr val="FFFFFF"/>
          </a:solidFill>
          <a:ln/>
        </p:spPr>
      </p:sp>
      <p:sp>
        <p:nvSpPr>
          <p:cNvPr id="4710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2466D433-170D-48BB-8AC5-FB1D7D6C4D2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7066" indent="-291179">
              <a:defRPr sz="2400">
                <a:solidFill>
                  <a:schemeClr val="tx1"/>
                </a:solidFill>
                <a:latin typeface="Arial" panose="020B0604020202020204" pitchFamily="34" charset="0"/>
                <a:ea typeface="ＭＳ Ｐゴシック" panose="020B0600070205080204" pitchFamily="34" charset="-128"/>
              </a:defRPr>
            </a:lvl2pPr>
            <a:lvl3pPr marL="1164717" indent="-232943">
              <a:defRPr sz="2400">
                <a:solidFill>
                  <a:schemeClr val="tx1"/>
                </a:solidFill>
                <a:latin typeface="Arial" panose="020B0604020202020204" pitchFamily="34" charset="0"/>
                <a:ea typeface="ＭＳ Ｐゴシック" panose="020B0600070205080204" pitchFamily="34" charset="-128"/>
              </a:defRPr>
            </a:lvl3pPr>
            <a:lvl4pPr marL="1630604" indent="-232943">
              <a:defRPr sz="2400">
                <a:solidFill>
                  <a:schemeClr val="tx1"/>
                </a:solidFill>
                <a:latin typeface="Arial" panose="020B0604020202020204" pitchFamily="34" charset="0"/>
                <a:ea typeface="ＭＳ Ｐゴシック" panose="020B0600070205080204" pitchFamily="34" charset="-128"/>
              </a:defRPr>
            </a:lvl4pPr>
            <a:lvl5pPr marL="2096491" indent="-232943">
              <a:defRPr sz="2400">
                <a:solidFill>
                  <a:schemeClr val="tx1"/>
                </a:solidFill>
                <a:latin typeface="Arial" panose="020B0604020202020204" pitchFamily="34" charset="0"/>
                <a:ea typeface="ＭＳ Ｐゴシック"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BCD7DC2-E67B-4263-A9B9-1901F0B19139}" type="slidenum">
              <a:rPr lang="en-US" altLang="en-US" sz="1200"/>
              <a:pPr/>
              <a:t>23</a:t>
            </a:fld>
            <a:endParaRPr lang="en-US" altLang="en-US" sz="1200"/>
          </a:p>
        </p:txBody>
      </p:sp>
      <p:sp>
        <p:nvSpPr>
          <p:cNvPr id="50179" name="Rectangle 2">
            <a:extLst>
              <a:ext uri="{FF2B5EF4-FFF2-40B4-BE49-F238E27FC236}">
                <a16:creationId xmlns:a16="http://schemas.microsoft.com/office/drawing/2014/main" id="{48E21E7A-AD39-41D5-81EB-C9EAF17B97CB}"/>
              </a:ext>
            </a:extLst>
          </p:cNvPr>
          <p:cNvSpPr>
            <a:spLocks noGrp="1" noRot="1" noChangeAspect="1" noChangeArrowheads="1" noTextEdit="1"/>
          </p:cNvSpPr>
          <p:nvPr>
            <p:ph type="sldImg"/>
          </p:nvPr>
        </p:nvSpPr>
        <p:spPr>
          <a:solidFill>
            <a:srgbClr val="FFFFFF"/>
          </a:solidFill>
          <a:ln/>
        </p:spPr>
      </p:sp>
      <p:sp>
        <p:nvSpPr>
          <p:cNvPr id="50180" name="Rectangle 3">
            <a:extLst>
              <a:ext uri="{FF2B5EF4-FFF2-40B4-BE49-F238E27FC236}">
                <a16:creationId xmlns:a16="http://schemas.microsoft.com/office/drawing/2014/main" id="{0EFB260D-BF25-431E-8812-A073BBD8638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r>
              <a:rPr lang="en-US" altLang="en-US">
                <a:latin typeface="Arial" panose="020B0604020202020204" pitchFamily="34" charset="0"/>
                <a:ea typeface="ＭＳ Ｐゴシック" panose="020B0600070205080204" pitchFamily="34" charset="-128"/>
              </a:rPr>
              <a:t>In a 10 year period, topical preaching might at best hit a third of the text in these two pages.</a:t>
            </a:r>
          </a:p>
          <a:p>
            <a:r>
              <a:rPr lang="en-US" altLang="en-US">
                <a:latin typeface="Times" panose="02020603050405020304" pitchFamily="18" charset="0"/>
                <a:ea typeface="ＭＳ Ｐゴシック" panose="020B0600070205080204" pitchFamily="34" charset="-128"/>
              </a:rPr>
              <a:t>Systematic exposition provides a vehicle for people to get to know the big picture of each biblical book and cover every passage.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D7062D7-50D2-4349-BE82-0E5EE0BBE284}" type="slidenum">
              <a:rPr lang="en-US" sz="1200"/>
              <a:pPr/>
              <a:t>105</a:t>
            </a:fld>
            <a:endParaRPr lang="en-US" sz="120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ED0927E-0576-4103-867A-AF1DE35C6780}" type="slidenum">
              <a:rPr lang="en-US" sz="1200"/>
              <a:pPr/>
              <a:t>106</a:t>
            </a:fld>
            <a:endParaRPr lang="en-US" sz="12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8" charset="-128"/>
              </a:defRPr>
            </a:lvl1pPr>
            <a:lvl2pPr marL="757066" indent="-291179">
              <a:defRPr sz="2400">
                <a:solidFill>
                  <a:schemeClr val="tx1"/>
                </a:solidFill>
                <a:latin typeface="Arial" charset="0"/>
                <a:ea typeface="ＭＳ Ｐゴシック" pitchFamily="-128" charset="-128"/>
              </a:defRPr>
            </a:lvl2pPr>
            <a:lvl3pPr marL="1164717" indent="-232943">
              <a:defRPr sz="2400">
                <a:solidFill>
                  <a:schemeClr val="tx1"/>
                </a:solidFill>
                <a:latin typeface="Arial" charset="0"/>
                <a:ea typeface="ＭＳ Ｐゴシック" pitchFamily="-128" charset="-128"/>
              </a:defRPr>
            </a:lvl3pPr>
            <a:lvl4pPr marL="1630604" indent="-232943">
              <a:defRPr sz="2400">
                <a:solidFill>
                  <a:schemeClr val="tx1"/>
                </a:solidFill>
                <a:latin typeface="Arial" charset="0"/>
                <a:ea typeface="ＭＳ Ｐゴシック" pitchFamily="-128" charset="-128"/>
              </a:defRPr>
            </a:lvl4pPr>
            <a:lvl5pPr marL="2096491" indent="-232943">
              <a:defRPr sz="2400">
                <a:solidFill>
                  <a:schemeClr val="tx1"/>
                </a:solidFill>
                <a:latin typeface="Arial" charset="0"/>
                <a:ea typeface="ＭＳ Ｐゴシック" pitchFamily="-128"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128"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128"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128"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128" charset="-128"/>
              </a:defRPr>
            </a:lvl9pPr>
          </a:lstStyle>
          <a:p>
            <a:fld id="{5C6C3B38-0CF3-4098-9AE9-D4B629149298}" type="slidenum">
              <a:rPr lang="en-US" sz="1200"/>
              <a:pPr/>
              <a:t>107</a:t>
            </a:fld>
            <a:endParaRPr lang="en-US" sz="1200"/>
          </a:p>
        </p:txBody>
      </p:sp>
      <p:sp>
        <p:nvSpPr>
          <p:cNvPr id="53251" name="Rectangle 2"/>
          <p:cNvSpPr>
            <a:spLocks noGrp="1" noRot="1" noChangeAspect="1" noChangeArrowheads="1" noTextEdit="1"/>
          </p:cNvSpPr>
          <p:nvPr>
            <p:ph type="sldImg"/>
          </p:nvPr>
        </p:nvSpPr>
        <p:spPr>
          <a:solidFill>
            <a:srgbClr val="FFFFFF"/>
          </a:solidFill>
          <a:ln/>
        </p:spPr>
      </p:sp>
      <p:sp>
        <p:nvSpPr>
          <p:cNvPr id="5325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ea typeface="ＭＳ Ｐゴシック" pitchFamily="-128"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FAC0A223-5CDF-40EE-A9B4-12143672BEEA}" type="slidenum">
              <a:rPr lang="en-US" sz="1200"/>
              <a:pPr/>
              <a:t>108</a:t>
            </a:fld>
            <a:endParaRPr lang="en-US" sz="1200"/>
          </a:p>
        </p:txBody>
      </p:sp>
      <p:sp>
        <p:nvSpPr>
          <p:cNvPr id="54275" name="Rectangle 2"/>
          <p:cNvSpPr>
            <a:spLocks noGrp="1" noRot="1" noChangeAspect="1" noChangeArrowheads="1" noTextEdit="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FA833596-F491-4DF6-9F0C-CC9717F43D72}" type="slidenum">
              <a:rPr lang="en-US" sz="1200"/>
              <a:pPr/>
              <a:t>109</a:t>
            </a:fld>
            <a:endParaRPr lang="en-US" sz="1200"/>
          </a:p>
        </p:txBody>
      </p:sp>
      <p:sp>
        <p:nvSpPr>
          <p:cNvPr id="69635" name="Rectangle 2"/>
          <p:cNvSpPr>
            <a:spLocks noGrp="1" noRot="1" noChangeAspect="1" noChangeArrowheads="1" noTextEdit="1"/>
          </p:cNvSpPr>
          <p:nvPr>
            <p:ph type="sldImg"/>
          </p:nvPr>
        </p:nvSpPr>
        <p:spPr>
          <a:solidFill>
            <a:srgbClr val="FFFFFF"/>
          </a:solidFill>
          <a:ln/>
        </p:spPr>
      </p:sp>
      <p:sp>
        <p:nvSpPr>
          <p:cNvPr id="6963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9DAD0E9-9E07-4741-85C2-39376C23B62E}" type="slidenum">
              <a:rPr lang="en-US" sz="1200"/>
              <a:pPr/>
              <a:t>110</a:t>
            </a:fld>
            <a:endParaRPr lang="en-US" sz="1200"/>
          </a:p>
        </p:txBody>
      </p:sp>
      <p:sp>
        <p:nvSpPr>
          <p:cNvPr id="50179" name="Rectangle 2"/>
          <p:cNvSpPr>
            <a:spLocks noGrp="1" noRot="1" noChangeAspect="1" noChangeArrowheads="1" noTextEdit="1"/>
          </p:cNvSpPr>
          <p:nvPr>
            <p:ph type="sldImg"/>
          </p:nvPr>
        </p:nvSpPr>
        <p:spPr>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C69DE5E-BE01-4568-9D9D-0BA54221B524}" type="slidenum">
              <a:rPr lang="en-US" sz="1200"/>
              <a:pPr/>
              <a:t>112</a:t>
            </a:fld>
            <a:endParaRPr lang="en-US" sz="1200"/>
          </a:p>
        </p:txBody>
      </p:sp>
      <p:sp>
        <p:nvSpPr>
          <p:cNvPr id="71683" name="Rectangle 2"/>
          <p:cNvSpPr>
            <a:spLocks noGrp="1" noRot="1" noChangeAspect="1" noChangeArrowheads="1" noTextEdit="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4678A1C-5AF6-41F5-831D-0B887D3C75D6}" type="slidenum">
              <a:rPr lang="en-US" sz="1200"/>
              <a:pPr/>
              <a:t>117</a:t>
            </a:fld>
            <a:endParaRPr lang="en-US" sz="1200"/>
          </a:p>
        </p:txBody>
      </p:sp>
      <p:sp>
        <p:nvSpPr>
          <p:cNvPr id="73731" name="Rectangle 2"/>
          <p:cNvSpPr>
            <a:spLocks noGrp="1" noRot="1" noChangeAspect="1" noChangeArrowheads="1" noTextEdit="1"/>
          </p:cNvSpPr>
          <p:nvPr>
            <p:ph type="sldImg"/>
          </p:nvPr>
        </p:nvSpPr>
        <p:spPr>
          <a:solidFill>
            <a:srgbClr val="FFFFFF"/>
          </a:solidFill>
          <a:ln/>
        </p:spPr>
      </p:sp>
      <p:sp>
        <p:nvSpPr>
          <p:cNvPr id="737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88FFF3B-9766-4EB7-966B-8ED781EFBED1}" type="slidenum">
              <a:rPr lang="en-US" sz="1200"/>
              <a:pPr/>
              <a:t>118</a:t>
            </a:fld>
            <a:endParaRPr lang="en-US" sz="1200"/>
          </a:p>
        </p:txBody>
      </p:sp>
      <p:sp>
        <p:nvSpPr>
          <p:cNvPr id="78851" name="Rectangle 2"/>
          <p:cNvSpPr>
            <a:spLocks noGrp="1" noRot="1" noChangeAspect="1" noChangeArrowheads="1" noTextEdit="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BF3B375-2596-4686-AAE0-F3465C0B0A7F}" type="slidenum">
              <a:rPr lang="en-US" sz="1200"/>
              <a:pPr/>
              <a:t>119</a:t>
            </a:fld>
            <a:endParaRPr lang="en-US" sz="1200"/>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8" charset="-128"/>
              </a:defRPr>
            </a:lvl1pPr>
            <a:lvl2pPr marL="757066" indent="-291179">
              <a:defRPr sz="2400">
                <a:solidFill>
                  <a:schemeClr val="tx1"/>
                </a:solidFill>
                <a:latin typeface="Arial" charset="0"/>
                <a:ea typeface="ＭＳ Ｐゴシック" pitchFamily="-128" charset="-128"/>
              </a:defRPr>
            </a:lvl2pPr>
            <a:lvl3pPr marL="1164717" indent="-232943">
              <a:defRPr sz="2400">
                <a:solidFill>
                  <a:schemeClr val="tx1"/>
                </a:solidFill>
                <a:latin typeface="Arial" charset="0"/>
                <a:ea typeface="ＭＳ Ｐゴシック" pitchFamily="-128" charset="-128"/>
              </a:defRPr>
            </a:lvl3pPr>
            <a:lvl4pPr marL="1630604" indent="-232943">
              <a:defRPr sz="2400">
                <a:solidFill>
                  <a:schemeClr val="tx1"/>
                </a:solidFill>
                <a:latin typeface="Arial" charset="0"/>
                <a:ea typeface="ＭＳ Ｐゴシック" pitchFamily="-128" charset="-128"/>
              </a:defRPr>
            </a:lvl4pPr>
            <a:lvl5pPr marL="2096491" indent="-232943">
              <a:defRPr sz="2400">
                <a:solidFill>
                  <a:schemeClr val="tx1"/>
                </a:solidFill>
                <a:latin typeface="Arial" charset="0"/>
                <a:ea typeface="ＭＳ Ｐゴシック" pitchFamily="-128"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128"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128"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128"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128" charset="-128"/>
              </a:defRPr>
            </a:lvl9pPr>
          </a:lstStyle>
          <a:p>
            <a:fld id="{2AA164D4-A753-42D6-9E9D-436268152A68}" type="slidenum">
              <a:rPr lang="en-US" sz="1200"/>
              <a:pPr/>
              <a:t>36</a:t>
            </a:fld>
            <a:endParaRPr lang="en-US" sz="1200"/>
          </a:p>
        </p:txBody>
      </p:sp>
      <p:sp>
        <p:nvSpPr>
          <p:cNvPr id="17411" name="Rectangle 2"/>
          <p:cNvSpPr>
            <a:spLocks noGrp="1" noRot="1" noChangeAspect="1" noChangeArrowheads="1" noTextEdit="1"/>
          </p:cNvSpPr>
          <p:nvPr>
            <p:ph type="sldImg"/>
          </p:nvPr>
        </p:nvSpPr>
        <p:spPr>
          <a:xfrm>
            <a:off x="417513" y="703263"/>
            <a:ext cx="6175375" cy="3473450"/>
          </a:xfrm>
          <a:solidFill>
            <a:srgbClr val="FFFFFF"/>
          </a:solidFill>
          <a:ln/>
        </p:spPr>
      </p:sp>
      <p:sp>
        <p:nvSpPr>
          <p:cNvPr id="1741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spcBef>
                <a:spcPct val="0"/>
              </a:spcBef>
            </a:pPr>
            <a:endParaRPr lang="en-US" sz="2400">
              <a:ea typeface="ＭＳ Ｐゴシック" pitchFamily="-128" charset="-128"/>
            </a:endParaRPr>
          </a:p>
        </p:txBody>
      </p:sp>
      <p:sp>
        <p:nvSpPr>
          <p:cNvPr id="17413" name="Header Placeholder 1"/>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8" charset="-128"/>
              </a:defRPr>
            </a:lvl1pPr>
            <a:lvl2pPr marL="757066" indent="-291179">
              <a:defRPr sz="2400">
                <a:solidFill>
                  <a:schemeClr val="tx1"/>
                </a:solidFill>
                <a:latin typeface="Arial" charset="0"/>
                <a:ea typeface="ＭＳ Ｐゴシック" pitchFamily="-128" charset="-128"/>
              </a:defRPr>
            </a:lvl2pPr>
            <a:lvl3pPr marL="1164717" indent="-232943">
              <a:defRPr sz="2400">
                <a:solidFill>
                  <a:schemeClr val="tx1"/>
                </a:solidFill>
                <a:latin typeface="Arial" charset="0"/>
                <a:ea typeface="ＭＳ Ｐゴシック" pitchFamily="-128" charset="-128"/>
              </a:defRPr>
            </a:lvl3pPr>
            <a:lvl4pPr marL="1630604" indent="-232943">
              <a:defRPr sz="2400">
                <a:solidFill>
                  <a:schemeClr val="tx1"/>
                </a:solidFill>
                <a:latin typeface="Arial" charset="0"/>
                <a:ea typeface="ＭＳ Ｐゴシック" pitchFamily="-128" charset="-128"/>
              </a:defRPr>
            </a:lvl4pPr>
            <a:lvl5pPr marL="2096491" indent="-232943">
              <a:defRPr sz="2400">
                <a:solidFill>
                  <a:schemeClr val="tx1"/>
                </a:solidFill>
                <a:latin typeface="Arial" charset="0"/>
                <a:ea typeface="ＭＳ Ｐゴシック" pitchFamily="-128"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128"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128"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128"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128" charset="-128"/>
              </a:defRPr>
            </a:lvl9pPr>
          </a:lstStyle>
          <a:p>
            <a:r>
              <a:rPr lang="en-US" sz="1200"/>
              <a:t>Để trở thành diễn giả thu hút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BF3B375-2596-4686-AAE0-F3465C0B0A7F}" type="slidenum">
              <a:rPr lang="en-US" sz="1200"/>
              <a:pPr/>
              <a:t>120</a:t>
            </a:fld>
            <a:endParaRPr lang="en-US" sz="1200"/>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27737757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6C08EF1-A311-4ACE-8938-8BA59EA5FF2C}" type="slidenum">
              <a:rPr lang="en-US" sz="1200"/>
              <a:pPr/>
              <a:t>121</a:t>
            </a:fld>
            <a:endParaRPr lang="en-US" sz="1200"/>
          </a:p>
        </p:txBody>
      </p:sp>
      <p:sp>
        <p:nvSpPr>
          <p:cNvPr id="88067" name="Rectangle 2"/>
          <p:cNvSpPr>
            <a:spLocks noGrp="1" noRot="1" noChangeAspect="1" noChangeArrowheads="1" noTextEdit="1"/>
          </p:cNvSpPr>
          <p:nvPr>
            <p:ph type="sldImg"/>
          </p:nvPr>
        </p:nvSpPr>
        <p:spPr>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048DE9C-797F-4B82-A06E-7DF1427D41B8}" type="slidenum">
              <a:rPr lang="en-US" sz="1200"/>
              <a:pPr/>
              <a:t>122</a:t>
            </a:fld>
            <a:endParaRPr lang="en-US" sz="1200"/>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474A6C3-A20E-402D-9E9F-9A8EE119C1BC}" type="slidenum">
              <a:rPr lang="en-US" sz="1200"/>
              <a:pPr/>
              <a:t>123</a:t>
            </a:fld>
            <a:endParaRPr lang="en-US" sz="1200"/>
          </a:p>
        </p:txBody>
      </p:sp>
      <p:sp>
        <p:nvSpPr>
          <p:cNvPr id="108547" name="Rectangle 2"/>
          <p:cNvSpPr>
            <a:spLocks noGrp="1" noRot="1" noChangeAspect="1" noChangeArrowheads="1" noTextEdit="1"/>
          </p:cNvSpPr>
          <p:nvPr>
            <p:ph type="sldImg"/>
          </p:nvPr>
        </p:nvSpPr>
        <p:spPr>
          <a:solidFill>
            <a:srgbClr val="FFFFFF"/>
          </a:solidFill>
          <a:ln/>
        </p:spPr>
      </p:sp>
      <p:sp>
        <p:nvSpPr>
          <p:cNvPr id="1085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53735E1-6780-4390-8FBD-8EB600107E92}" type="slidenum">
              <a:rPr lang="en-US" sz="1200"/>
              <a:pPr/>
              <a:t>124</a:t>
            </a:fld>
            <a:endParaRPr lang="en-US" sz="120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BF3B375-2596-4686-AAE0-F3465C0B0A7F}" type="slidenum">
              <a:rPr lang="en-US" sz="1200"/>
              <a:pPr/>
              <a:t>125</a:t>
            </a:fld>
            <a:endParaRPr lang="en-US" sz="1200"/>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32842310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0E3AC87-9FA5-4DE2-867F-09C906F82C50}" type="slidenum">
              <a:rPr lang="en-US" sz="1200"/>
              <a:pPr/>
              <a:t>126</a:t>
            </a:fld>
            <a:endParaRPr lang="en-US" sz="1200"/>
          </a:p>
        </p:txBody>
      </p:sp>
      <p:sp>
        <p:nvSpPr>
          <p:cNvPr id="106499" name="Rectangle 2"/>
          <p:cNvSpPr>
            <a:spLocks noGrp="1" noRot="1" noChangeAspect="1" noChangeArrowheads="1" noTextEdit="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DD481F8-7D27-416C-9B61-654D4FCAC085}" type="slidenum">
              <a:rPr lang="en-US" sz="1200"/>
              <a:pPr/>
              <a:t>127</a:t>
            </a:fld>
            <a:endParaRPr lang="en-US" sz="1200"/>
          </a:p>
        </p:txBody>
      </p:sp>
      <p:sp>
        <p:nvSpPr>
          <p:cNvPr id="100355" name="Rectangle 2"/>
          <p:cNvSpPr>
            <a:spLocks noGrp="1" noRot="1" noChangeAspect="1" noChangeArrowheads="1" noTextEdit="1"/>
          </p:cNvSpPr>
          <p:nvPr>
            <p:ph type="sldImg"/>
          </p:nvPr>
        </p:nvSpPr>
        <p:spPr>
          <a:solidFill>
            <a:srgbClr val="FFFFFF"/>
          </a:solidFill>
          <a:ln/>
        </p:spPr>
      </p:sp>
      <p:sp>
        <p:nvSpPr>
          <p:cNvPr id="1003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57066" indent="-291179">
              <a:defRPr sz="2400">
                <a:solidFill>
                  <a:schemeClr val="tx1"/>
                </a:solidFill>
                <a:latin typeface="Arial" charset="0"/>
                <a:ea typeface="ＭＳ Ｐゴシック" pitchFamily="34" charset="-128"/>
              </a:defRPr>
            </a:lvl2pPr>
            <a:lvl3pPr marL="1164717" indent="-232943">
              <a:defRPr sz="2400">
                <a:solidFill>
                  <a:schemeClr val="tx1"/>
                </a:solidFill>
                <a:latin typeface="Arial" charset="0"/>
                <a:ea typeface="ＭＳ Ｐゴシック" pitchFamily="34" charset="-128"/>
              </a:defRPr>
            </a:lvl3pPr>
            <a:lvl4pPr marL="1630604" indent="-232943">
              <a:defRPr sz="2400">
                <a:solidFill>
                  <a:schemeClr val="tx1"/>
                </a:solidFill>
                <a:latin typeface="Arial" charset="0"/>
                <a:ea typeface="ＭＳ Ｐゴシック" pitchFamily="34" charset="-128"/>
              </a:defRPr>
            </a:lvl4pPr>
            <a:lvl5pPr marL="2096491" indent="-232943">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fld id="{252772E0-B4F1-46E3-AD2A-7195F4D9EA54}" type="slidenum">
              <a:rPr lang="en-US" sz="1200"/>
              <a:pPr/>
              <a:t>129</a:t>
            </a:fld>
            <a:endParaRPr lang="en-US" sz="1200"/>
          </a:p>
        </p:txBody>
      </p:sp>
      <p:sp>
        <p:nvSpPr>
          <p:cNvPr id="19459" name="Rectangle 2"/>
          <p:cNvSpPr>
            <a:spLocks noGrp="1" noRot="1" noChangeAspect="1" noChangeArrowheads="1" noTextEdit="1"/>
          </p:cNvSpPr>
          <p:nvPr>
            <p:ph type="sldImg"/>
          </p:nvPr>
        </p:nvSpPr>
        <p:spPr>
          <a:xfrm>
            <a:off x="417513" y="703263"/>
            <a:ext cx="6175375" cy="3473450"/>
          </a:xfrm>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57066" indent="-291179">
              <a:defRPr sz="2400">
                <a:solidFill>
                  <a:schemeClr val="tx1"/>
                </a:solidFill>
                <a:latin typeface="Arial" charset="0"/>
                <a:ea typeface="ＭＳ Ｐゴシック" pitchFamily="34" charset="-128"/>
              </a:defRPr>
            </a:lvl2pPr>
            <a:lvl3pPr marL="1164717" indent="-232943">
              <a:defRPr sz="2400">
                <a:solidFill>
                  <a:schemeClr val="tx1"/>
                </a:solidFill>
                <a:latin typeface="Arial" charset="0"/>
                <a:ea typeface="ＭＳ Ｐゴシック" pitchFamily="34" charset="-128"/>
              </a:defRPr>
            </a:lvl3pPr>
            <a:lvl4pPr marL="1630604" indent="-232943">
              <a:defRPr sz="2400">
                <a:solidFill>
                  <a:schemeClr val="tx1"/>
                </a:solidFill>
                <a:latin typeface="Arial" charset="0"/>
                <a:ea typeface="ＭＳ Ｐゴシック" pitchFamily="34" charset="-128"/>
              </a:defRPr>
            </a:lvl4pPr>
            <a:lvl5pPr marL="2096491" indent="-232943">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fld id="{0DFBB8CC-8C7C-4450-853F-A0CF839BAE9C}" type="slidenum">
              <a:rPr lang="en-US" sz="1200"/>
              <a:pPr/>
              <a:t>134</a:t>
            </a:fld>
            <a:endParaRPr lang="en-US" sz="1200"/>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46153C-0FB0-4A43-8759-32F3C0D2B5D0}" type="slidenum">
              <a:rPr lang="en-US"/>
              <a:pPr/>
              <a:t>38</a:t>
            </a:fld>
            <a:endParaRPr lang="en-US"/>
          </a:p>
        </p:txBody>
      </p:sp>
      <p:sp>
        <p:nvSpPr>
          <p:cNvPr id="1111042" name="Rectangle 2"/>
          <p:cNvSpPr>
            <a:spLocks noGrp="1" noRot="1" noChangeAspect="1" noChangeArrowheads="1"/>
          </p:cNvSpPr>
          <p:nvPr>
            <p:ph type="sldImg"/>
          </p:nvPr>
        </p:nvSpPr>
        <p:spPr bwMode="auto">
          <a:xfrm>
            <a:off x="406400" y="696913"/>
            <a:ext cx="6197600" cy="3486150"/>
          </a:xfrm>
          <a:prstGeom prst="rect">
            <a:avLst/>
          </a:prstGeom>
          <a:solidFill>
            <a:srgbClr val="FFFFFF"/>
          </a:solidFill>
          <a:ln>
            <a:solidFill>
              <a:srgbClr val="000000"/>
            </a:solidFill>
            <a:miter lim="800000"/>
            <a:headEnd/>
            <a:tailEnd/>
          </a:ln>
        </p:spPr>
      </p:sp>
      <p:sp>
        <p:nvSpPr>
          <p:cNvPr id="1111043"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57066" indent="-291179">
              <a:defRPr sz="2400">
                <a:solidFill>
                  <a:schemeClr val="tx1"/>
                </a:solidFill>
                <a:latin typeface="Arial" charset="0"/>
                <a:ea typeface="ＭＳ Ｐゴシック" pitchFamily="34" charset="-128"/>
              </a:defRPr>
            </a:lvl2pPr>
            <a:lvl3pPr marL="1164717" indent="-232943">
              <a:defRPr sz="2400">
                <a:solidFill>
                  <a:schemeClr val="tx1"/>
                </a:solidFill>
                <a:latin typeface="Arial" charset="0"/>
                <a:ea typeface="ＭＳ Ｐゴシック" pitchFamily="34" charset="-128"/>
              </a:defRPr>
            </a:lvl3pPr>
            <a:lvl4pPr marL="1630604" indent="-232943">
              <a:defRPr sz="2400">
                <a:solidFill>
                  <a:schemeClr val="tx1"/>
                </a:solidFill>
                <a:latin typeface="Arial" charset="0"/>
                <a:ea typeface="ＭＳ Ｐゴシック" pitchFamily="34" charset="-128"/>
              </a:defRPr>
            </a:lvl4pPr>
            <a:lvl5pPr marL="2096491" indent="-232943">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fld id="{012D7FB4-96A2-4769-A9D0-D3C29A006BA9}" type="slidenum">
              <a:rPr lang="en-US" sz="1200"/>
              <a:pPr/>
              <a:t>135</a:t>
            </a:fld>
            <a:endParaRPr lang="en-US" sz="1200"/>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57066" indent="-291179">
              <a:defRPr sz="2400">
                <a:solidFill>
                  <a:schemeClr val="tx1"/>
                </a:solidFill>
                <a:latin typeface="Arial" charset="0"/>
                <a:ea typeface="ＭＳ Ｐゴシック" pitchFamily="34" charset="-128"/>
              </a:defRPr>
            </a:lvl2pPr>
            <a:lvl3pPr marL="1164717" indent="-232943">
              <a:defRPr sz="2400">
                <a:solidFill>
                  <a:schemeClr val="tx1"/>
                </a:solidFill>
                <a:latin typeface="Arial" charset="0"/>
                <a:ea typeface="ＭＳ Ｐゴシック" pitchFamily="34" charset="-128"/>
              </a:defRPr>
            </a:lvl3pPr>
            <a:lvl4pPr marL="1630604" indent="-232943">
              <a:defRPr sz="2400">
                <a:solidFill>
                  <a:schemeClr val="tx1"/>
                </a:solidFill>
                <a:latin typeface="Arial" charset="0"/>
                <a:ea typeface="ＭＳ Ｐゴシック" pitchFamily="34" charset="-128"/>
              </a:defRPr>
            </a:lvl4pPr>
            <a:lvl5pPr marL="2096491" indent="-232943">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fld id="{7BEF10AF-A03F-42F6-9113-012E5414006D}" type="slidenum">
              <a:rPr lang="en-US" sz="1200">
                <a:solidFill>
                  <a:srgbClr val="000000"/>
                </a:solidFill>
              </a:rPr>
              <a:pPr/>
              <a:t>136</a:t>
            </a:fld>
            <a:endParaRPr lang="en-US" sz="1200">
              <a:solidFill>
                <a:srgbClr val="000000"/>
              </a:solidFill>
            </a:endParaRPr>
          </a:p>
        </p:txBody>
      </p:sp>
      <p:sp>
        <p:nvSpPr>
          <p:cNvPr id="26627" name="Rectangle 2"/>
          <p:cNvSpPr>
            <a:spLocks noGrp="1" noRot="1" noChangeAspect="1" noChangeArrowheads="1" noTextEdit="1"/>
          </p:cNvSpPr>
          <p:nvPr>
            <p:ph type="sldImg"/>
          </p:nvPr>
        </p:nvSpPr>
        <p:spPr>
          <a:solidFill>
            <a:srgbClr val="FFFFFF"/>
          </a:solidFill>
          <a:ln/>
        </p:spPr>
      </p:sp>
      <p:sp>
        <p:nvSpPr>
          <p:cNvPr id="26628" name="Rectangle 3"/>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57066" indent="-291179">
              <a:defRPr sz="2400">
                <a:solidFill>
                  <a:schemeClr val="tx1"/>
                </a:solidFill>
                <a:latin typeface="Arial" charset="0"/>
                <a:ea typeface="ＭＳ Ｐゴシック" pitchFamily="34" charset="-128"/>
              </a:defRPr>
            </a:lvl2pPr>
            <a:lvl3pPr marL="1164717" indent="-232943">
              <a:defRPr sz="2400">
                <a:solidFill>
                  <a:schemeClr val="tx1"/>
                </a:solidFill>
                <a:latin typeface="Arial" charset="0"/>
                <a:ea typeface="ＭＳ Ｐゴシック" pitchFamily="34" charset="-128"/>
              </a:defRPr>
            </a:lvl3pPr>
            <a:lvl4pPr marL="1630604" indent="-232943">
              <a:defRPr sz="2400">
                <a:solidFill>
                  <a:schemeClr val="tx1"/>
                </a:solidFill>
                <a:latin typeface="Arial" charset="0"/>
                <a:ea typeface="ＭＳ Ｐゴシック" pitchFamily="34" charset="-128"/>
              </a:defRPr>
            </a:lvl4pPr>
            <a:lvl5pPr marL="2096491" indent="-232943">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fld id="{EEF869E0-63D0-4814-A5D6-07BB76F8E985}" type="slidenum">
              <a:rPr lang="en-US" sz="1200">
                <a:solidFill>
                  <a:srgbClr val="000000"/>
                </a:solidFill>
              </a:rPr>
              <a:pPr/>
              <a:t>137</a:t>
            </a:fld>
            <a:endParaRPr lang="en-US" sz="1200">
              <a:solidFill>
                <a:srgbClr val="000000"/>
              </a:solidFill>
            </a:endParaRPr>
          </a:p>
        </p:txBody>
      </p:sp>
      <p:sp>
        <p:nvSpPr>
          <p:cNvPr id="27651" name="Rectangle 2"/>
          <p:cNvSpPr>
            <a:spLocks noGrp="1" noRot="1" noChangeAspect="1" noChangeArrowheads="1" noTextEdit="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57066" indent="-291179">
              <a:defRPr sz="2400">
                <a:solidFill>
                  <a:schemeClr val="tx1"/>
                </a:solidFill>
                <a:latin typeface="Arial" charset="0"/>
                <a:ea typeface="ＭＳ Ｐゴシック" pitchFamily="34" charset="-128"/>
              </a:defRPr>
            </a:lvl2pPr>
            <a:lvl3pPr marL="1164717" indent="-232943">
              <a:defRPr sz="2400">
                <a:solidFill>
                  <a:schemeClr val="tx1"/>
                </a:solidFill>
                <a:latin typeface="Arial" charset="0"/>
                <a:ea typeface="ＭＳ Ｐゴシック" pitchFamily="34" charset="-128"/>
              </a:defRPr>
            </a:lvl3pPr>
            <a:lvl4pPr marL="1630604" indent="-232943">
              <a:defRPr sz="2400">
                <a:solidFill>
                  <a:schemeClr val="tx1"/>
                </a:solidFill>
                <a:latin typeface="Arial" charset="0"/>
                <a:ea typeface="ＭＳ Ｐゴシック" pitchFamily="34" charset="-128"/>
              </a:defRPr>
            </a:lvl4pPr>
            <a:lvl5pPr marL="2096491" indent="-232943">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fld id="{1F882E1B-1765-40ED-AFB1-C092BE99F425}" type="slidenum">
              <a:rPr lang="en-US" sz="1200">
                <a:solidFill>
                  <a:srgbClr val="000000"/>
                </a:solidFill>
              </a:rPr>
              <a:pPr/>
              <a:t>138</a:t>
            </a:fld>
            <a:endParaRPr lang="en-US" sz="1200">
              <a:solidFill>
                <a:srgbClr val="000000"/>
              </a:solidFill>
            </a:endParaRPr>
          </a:p>
        </p:txBody>
      </p:sp>
      <p:sp>
        <p:nvSpPr>
          <p:cNvPr id="28675" name="Rectangle 2"/>
          <p:cNvSpPr>
            <a:spLocks noGrp="1" noRot="1" noChangeAspect="1" noChangeArrowheads="1" noTextEdit="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57066" indent="-291179">
              <a:defRPr sz="2400">
                <a:solidFill>
                  <a:schemeClr val="tx1"/>
                </a:solidFill>
                <a:latin typeface="Arial" charset="0"/>
                <a:ea typeface="ＭＳ Ｐゴシック" pitchFamily="34" charset="-128"/>
              </a:defRPr>
            </a:lvl2pPr>
            <a:lvl3pPr marL="1164717" indent="-232943">
              <a:defRPr sz="2400">
                <a:solidFill>
                  <a:schemeClr val="tx1"/>
                </a:solidFill>
                <a:latin typeface="Arial" charset="0"/>
                <a:ea typeface="ＭＳ Ｐゴシック" pitchFamily="34" charset="-128"/>
              </a:defRPr>
            </a:lvl3pPr>
            <a:lvl4pPr marL="1630604" indent="-232943">
              <a:defRPr sz="2400">
                <a:solidFill>
                  <a:schemeClr val="tx1"/>
                </a:solidFill>
                <a:latin typeface="Arial" charset="0"/>
                <a:ea typeface="ＭＳ Ｐゴシック" pitchFamily="34" charset="-128"/>
              </a:defRPr>
            </a:lvl4pPr>
            <a:lvl5pPr marL="2096491" indent="-232943">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fld id="{16FBC031-AA55-4FBB-BFC1-169711736082}" type="slidenum">
              <a:rPr lang="en-US" sz="1200"/>
              <a:pPr/>
              <a:t>139</a:t>
            </a:fld>
            <a:endParaRPr lang="en-US" sz="1200"/>
          </a:p>
        </p:txBody>
      </p:sp>
      <p:sp>
        <p:nvSpPr>
          <p:cNvPr id="21507" name="Rectangle 2"/>
          <p:cNvSpPr>
            <a:spLocks noGrp="1" noRot="1" noChangeAspect="1" noChangeArrowheads="1" noTextEdit="1"/>
          </p:cNvSpPr>
          <p:nvPr>
            <p:ph type="sldImg"/>
          </p:nvPr>
        </p:nvSpPr>
        <p:spPr>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6A52B-D80C-42BD-986C-569E0AE013AB}" type="slidenum">
              <a:rPr lang="en-US" smtClean="0"/>
              <a:t>143</a:t>
            </a:fld>
            <a:endParaRPr lang="en-US"/>
          </a:p>
        </p:txBody>
      </p:sp>
    </p:spTree>
    <p:extLst>
      <p:ext uri="{BB962C8B-B14F-4D97-AF65-F5344CB8AC3E}">
        <p14:creationId xmlns:p14="http://schemas.microsoft.com/office/powerpoint/2010/main" val="15067222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PREACHING CALENDARS</a:t>
            </a:r>
          </a:p>
          <a:p>
            <a:r>
              <a:rPr lang="en-US"/>
              <a:t>The Advantage of a Preaching Calendar</a:t>
            </a:r>
          </a:p>
          <a:p>
            <a:r>
              <a:rPr lang="en-US"/>
              <a:t>1. There is no wasted time finding a subject or passage each week.</a:t>
            </a:r>
          </a:p>
          <a:p>
            <a:r>
              <a:rPr lang="en-US"/>
              <a:t>2. It allows us time to find applications and illustrations.</a:t>
            </a:r>
          </a:p>
          <a:p>
            <a:r>
              <a:rPr lang="en-US"/>
              <a:t>3. It teaches people to study the Bible in a planned and organized way.</a:t>
            </a:r>
          </a:p>
          <a:p>
            <a:r>
              <a:rPr lang="en-US"/>
              <a:t>4. It increases the congregation's confidence in your leadership. They will follow someone who knows where they are going.</a:t>
            </a:r>
          </a:p>
          <a:p>
            <a:r>
              <a:rPr lang="en-US"/>
              <a:t>5. It provides a balanced diet for the congregation. We plan to preach from both the Old and New Testament.</a:t>
            </a:r>
          </a:p>
          <a:p>
            <a:r>
              <a:rPr lang="en-US"/>
              <a:t>6. The congregation cannot accuse us of preaching a sermon aimed at them because we are simply following our calendar.</a:t>
            </a:r>
          </a:p>
        </p:txBody>
      </p:sp>
      <p:sp>
        <p:nvSpPr>
          <p:cNvPr id="4" name="Slide Number Placeholder 3"/>
          <p:cNvSpPr>
            <a:spLocks noGrp="1"/>
          </p:cNvSpPr>
          <p:nvPr>
            <p:ph type="sldNum" sz="quarter" idx="10"/>
          </p:nvPr>
        </p:nvSpPr>
        <p:spPr/>
        <p:txBody>
          <a:bodyPr/>
          <a:lstStyle/>
          <a:p>
            <a:fld id="{1606A52B-D80C-42BD-986C-569E0AE013AB}" type="slidenum">
              <a:rPr lang="en-US" smtClean="0"/>
              <a:t>146</a:t>
            </a:fld>
            <a:endParaRPr lang="en-US"/>
          </a:p>
        </p:txBody>
      </p:sp>
    </p:spTree>
    <p:extLst>
      <p:ext uri="{BB962C8B-B14F-4D97-AF65-F5344CB8AC3E}">
        <p14:creationId xmlns:p14="http://schemas.microsoft.com/office/powerpoint/2010/main" val="14063060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PREACHING CALENDARS</a:t>
            </a:r>
          </a:p>
          <a:p>
            <a:r>
              <a:rPr lang="en-US"/>
              <a:t>The Advantage of a Preaching Calendar</a:t>
            </a:r>
          </a:p>
          <a:p>
            <a:r>
              <a:rPr lang="en-US"/>
              <a:t>1. There is no wasted time finding a subject or passage each week.</a:t>
            </a:r>
          </a:p>
          <a:p>
            <a:r>
              <a:rPr lang="en-US"/>
              <a:t>2. It allows us time to find applications and illustrations.</a:t>
            </a:r>
          </a:p>
          <a:p>
            <a:r>
              <a:rPr lang="en-US"/>
              <a:t>3. It teaches people to study the Bible in a planned and organized way.</a:t>
            </a:r>
          </a:p>
          <a:p>
            <a:r>
              <a:rPr lang="en-US"/>
              <a:t>4. It increases the congregation's confidence in your leadership. They will follow someone who knows where they are going.</a:t>
            </a:r>
          </a:p>
          <a:p>
            <a:r>
              <a:rPr lang="en-US"/>
              <a:t>5. It provides a balanced diet for the congregation. We plan to preach from both the Old and New Testament.</a:t>
            </a:r>
          </a:p>
          <a:p>
            <a:r>
              <a:rPr lang="en-US"/>
              <a:t>6. The congregation cannot accuse us of preaching a sermon aimed at them because we are simply following our calendar.</a:t>
            </a:r>
          </a:p>
        </p:txBody>
      </p:sp>
      <p:sp>
        <p:nvSpPr>
          <p:cNvPr id="4" name="Slide Number Placeholder 3"/>
          <p:cNvSpPr>
            <a:spLocks noGrp="1"/>
          </p:cNvSpPr>
          <p:nvPr>
            <p:ph type="sldNum" sz="quarter" idx="10"/>
          </p:nvPr>
        </p:nvSpPr>
        <p:spPr/>
        <p:txBody>
          <a:bodyPr/>
          <a:lstStyle/>
          <a:p>
            <a:fld id="{1606A52B-D80C-42BD-986C-569E0AE013AB}" type="slidenum">
              <a:rPr lang="en-US" smtClean="0"/>
              <a:t>147</a:t>
            </a:fld>
            <a:endParaRPr lang="en-US"/>
          </a:p>
        </p:txBody>
      </p:sp>
    </p:spTree>
    <p:extLst>
      <p:ext uri="{BB962C8B-B14F-4D97-AF65-F5344CB8AC3E}">
        <p14:creationId xmlns:p14="http://schemas.microsoft.com/office/powerpoint/2010/main" val="20304753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6A52B-D80C-42BD-986C-569E0AE013AB}" type="slidenum">
              <a:rPr lang="en-US" smtClean="0"/>
              <a:t>148</a:t>
            </a:fld>
            <a:endParaRPr lang="en-US"/>
          </a:p>
        </p:txBody>
      </p:sp>
    </p:spTree>
    <p:extLst>
      <p:ext uri="{BB962C8B-B14F-4D97-AF65-F5344CB8AC3E}">
        <p14:creationId xmlns:p14="http://schemas.microsoft.com/office/powerpoint/2010/main" val="25372091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Topical sermons expound a central idea from more than one main text of Scripture</a:t>
            </a:r>
          </a:p>
          <a:p>
            <a:r>
              <a:rPr lang="en-US"/>
              <a:t>Topical sermons draw from several books or passages.</a:t>
            </a:r>
          </a:p>
          <a:p>
            <a:r>
              <a:rPr lang="en-US"/>
              <a:t>Topical messages have the danger of inserting your own views</a:t>
            </a:r>
            <a:r>
              <a:rPr lang="en-US">
                <a:effectLst/>
              </a:rPr>
              <a:t> </a:t>
            </a:r>
            <a:endParaRPr lang="en-US"/>
          </a:p>
        </p:txBody>
      </p:sp>
      <p:sp>
        <p:nvSpPr>
          <p:cNvPr id="4" name="Slide Number Placeholder 3"/>
          <p:cNvSpPr>
            <a:spLocks noGrp="1"/>
          </p:cNvSpPr>
          <p:nvPr>
            <p:ph type="sldNum" sz="quarter" idx="10"/>
          </p:nvPr>
        </p:nvSpPr>
        <p:spPr/>
        <p:txBody>
          <a:bodyPr/>
          <a:lstStyle/>
          <a:p>
            <a:fld id="{1606A52B-D80C-42BD-986C-569E0AE013AB}" type="slidenum">
              <a:rPr lang="en-US" smtClean="0"/>
              <a:t>149</a:t>
            </a:fld>
            <a:endParaRPr lang="en-US"/>
          </a:p>
        </p:txBody>
      </p:sp>
    </p:spTree>
    <p:extLst>
      <p:ext uri="{BB962C8B-B14F-4D97-AF65-F5344CB8AC3E}">
        <p14:creationId xmlns:p14="http://schemas.microsoft.com/office/powerpoint/2010/main" val="1481338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9FFCAF-0500-4DEE-8E98-87F8C42E5AA3}" type="slidenum">
              <a:rPr lang="en-US"/>
              <a:pPr/>
              <a:t>39</a:t>
            </a:fld>
            <a:endParaRPr lang="en-US"/>
          </a:p>
        </p:txBody>
      </p:sp>
      <p:sp>
        <p:nvSpPr>
          <p:cNvPr id="1113090" name="Rectangle 1026"/>
          <p:cNvSpPr>
            <a:spLocks noGrp="1" noRot="1" noChangeAspect="1" noChangeArrowheads="1"/>
          </p:cNvSpPr>
          <p:nvPr>
            <p:ph type="sldImg"/>
          </p:nvPr>
        </p:nvSpPr>
        <p:spPr bwMode="auto">
          <a:xfrm>
            <a:off x="406400" y="696913"/>
            <a:ext cx="6197600" cy="3486150"/>
          </a:xfrm>
          <a:prstGeom prst="rect">
            <a:avLst/>
          </a:prstGeom>
          <a:solidFill>
            <a:srgbClr val="FFFFFF"/>
          </a:solidFill>
          <a:ln>
            <a:solidFill>
              <a:srgbClr val="000000"/>
            </a:solidFill>
            <a:miter lim="800000"/>
            <a:headEnd/>
            <a:tailEnd/>
          </a:ln>
        </p:spPr>
      </p:sp>
      <p:sp>
        <p:nvSpPr>
          <p:cNvPr id="1113091" name="Rectangle 1027"/>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sample topical sermon on the second coming</a:t>
            </a:r>
          </a:p>
          <a:p>
            <a:r>
              <a:rPr lang="en-US"/>
              <a:t>1. What's going to happen (1 Thessalonians 4:13-18)</a:t>
            </a:r>
          </a:p>
          <a:p>
            <a:r>
              <a:rPr lang="en-US"/>
              <a:t>2. When this will happen (Matthew 24:42; 25:13; 1 Thessalonians 5:4)</a:t>
            </a:r>
          </a:p>
          <a:p>
            <a:r>
              <a:rPr lang="en-US"/>
              <a:t>3. Why be ready when it happens (Revelation 22:12-13)</a:t>
            </a:r>
          </a:p>
        </p:txBody>
      </p:sp>
      <p:sp>
        <p:nvSpPr>
          <p:cNvPr id="4" name="Slide Number Placeholder 3"/>
          <p:cNvSpPr>
            <a:spLocks noGrp="1"/>
          </p:cNvSpPr>
          <p:nvPr>
            <p:ph type="sldNum" sz="quarter" idx="10"/>
          </p:nvPr>
        </p:nvSpPr>
        <p:spPr/>
        <p:txBody>
          <a:bodyPr/>
          <a:lstStyle/>
          <a:p>
            <a:fld id="{1606A52B-D80C-42BD-986C-569E0AE013AB}" type="slidenum">
              <a:rPr lang="en-US" smtClean="0"/>
              <a:t>150</a:t>
            </a:fld>
            <a:endParaRPr lang="en-US"/>
          </a:p>
        </p:txBody>
      </p:sp>
    </p:spTree>
    <p:extLst>
      <p:ext uri="{BB962C8B-B14F-4D97-AF65-F5344CB8AC3E}">
        <p14:creationId xmlns:p14="http://schemas.microsoft.com/office/powerpoint/2010/main" val="7831514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sample topical sermon on baptism</a:t>
            </a:r>
          </a:p>
          <a:p>
            <a:r>
              <a:rPr lang="en-US"/>
              <a:t>1. Christ's baptism declares His mission (Matthew 3:13-17)</a:t>
            </a:r>
          </a:p>
          <a:p>
            <a:r>
              <a:rPr lang="en-US"/>
              <a:t>2. Our baptism declares our faith (Matthew 38:19-20)</a:t>
            </a:r>
          </a:p>
        </p:txBody>
      </p:sp>
      <p:sp>
        <p:nvSpPr>
          <p:cNvPr id="4" name="Slide Number Placeholder 3"/>
          <p:cNvSpPr>
            <a:spLocks noGrp="1"/>
          </p:cNvSpPr>
          <p:nvPr>
            <p:ph type="sldNum" sz="quarter" idx="10"/>
          </p:nvPr>
        </p:nvSpPr>
        <p:spPr/>
        <p:txBody>
          <a:bodyPr/>
          <a:lstStyle/>
          <a:p>
            <a:fld id="{1606A52B-D80C-42BD-986C-569E0AE013AB}" type="slidenum">
              <a:rPr lang="en-US" smtClean="0"/>
              <a:t>151</a:t>
            </a:fld>
            <a:endParaRPr lang="en-US"/>
          </a:p>
        </p:txBody>
      </p:sp>
    </p:spTree>
    <p:extLst>
      <p:ext uri="{BB962C8B-B14F-4D97-AF65-F5344CB8AC3E}">
        <p14:creationId xmlns:p14="http://schemas.microsoft.com/office/powerpoint/2010/main" val="17683783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57066" indent="-291179">
              <a:defRPr sz="2400">
                <a:solidFill>
                  <a:schemeClr val="tx1"/>
                </a:solidFill>
                <a:latin typeface="Arial" charset="0"/>
                <a:ea typeface="ＭＳ Ｐゴシック" pitchFamily="34" charset="-128"/>
              </a:defRPr>
            </a:lvl2pPr>
            <a:lvl3pPr marL="1164717" indent="-232943">
              <a:defRPr sz="2400">
                <a:solidFill>
                  <a:schemeClr val="tx1"/>
                </a:solidFill>
                <a:latin typeface="Arial" charset="0"/>
                <a:ea typeface="ＭＳ Ｐゴシック" pitchFamily="34" charset="-128"/>
              </a:defRPr>
            </a:lvl3pPr>
            <a:lvl4pPr marL="1630604" indent="-232943">
              <a:defRPr sz="2400">
                <a:solidFill>
                  <a:schemeClr val="tx1"/>
                </a:solidFill>
                <a:latin typeface="Arial" charset="0"/>
                <a:ea typeface="ＭＳ Ｐゴシック" pitchFamily="34" charset="-128"/>
              </a:defRPr>
            </a:lvl4pPr>
            <a:lvl5pPr marL="2096491" indent="-232943">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fld id="{87D80D1D-82D3-47CE-B9FF-8ADBD10217C1}" type="slidenum">
              <a:rPr lang="en-US" sz="1200"/>
              <a:pPr/>
              <a:t>153</a:t>
            </a:fld>
            <a:endParaRPr lang="en-US" sz="1200"/>
          </a:p>
        </p:txBody>
      </p:sp>
      <p:sp>
        <p:nvSpPr>
          <p:cNvPr id="20483" name="Rectangle 2"/>
          <p:cNvSpPr>
            <a:spLocks noGrp="1" noRot="1" noChangeAspect="1" noChangeArrowheads="1" noTextEdit="1"/>
          </p:cNvSpPr>
          <p:nvPr>
            <p:ph type="sldImg"/>
          </p:nvPr>
        </p:nvSpPr>
        <p:spPr>
          <a:xfrm>
            <a:off x="417513" y="703263"/>
            <a:ext cx="6175375" cy="3473450"/>
          </a:xfrm>
          <a:solidFill>
            <a:srgbClr val="FFFFFF"/>
          </a:solidFill>
          <a:ln/>
        </p:spPr>
      </p:sp>
      <p:sp>
        <p:nvSpPr>
          <p:cNvPr id="20484" name="Rectangle 3"/>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57066" indent="-291179">
              <a:defRPr sz="2400">
                <a:solidFill>
                  <a:schemeClr val="tx1"/>
                </a:solidFill>
                <a:latin typeface="Arial" charset="0"/>
                <a:ea typeface="ＭＳ Ｐゴシック" pitchFamily="34" charset="-128"/>
              </a:defRPr>
            </a:lvl2pPr>
            <a:lvl3pPr marL="1164717" indent="-232943">
              <a:defRPr sz="2400">
                <a:solidFill>
                  <a:schemeClr val="tx1"/>
                </a:solidFill>
                <a:latin typeface="Arial" charset="0"/>
                <a:ea typeface="ＭＳ Ｐゴシック" pitchFamily="34" charset="-128"/>
              </a:defRPr>
            </a:lvl3pPr>
            <a:lvl4pPr marL="1630604" indent="-232943">
              <a:defRPr sz="2400">
                <a:solidFill>
                  <a:schemeClr val="tx1"/>
                </a:solidFill>
                <a:latin typeface="Arial" charset="0"/>
                <a:ea typeface="ＭＳ Ｐゴシック" pitchFamily="34" charset="-128"/>
              </a:defRPr>
            </a:lvl4pPr>
            <a:lvl5pPr marL="2096491" indent="-232943">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fld id="{F54B34C1-18A9-4E58-AEEC-1713FE4AB3D8}" type="slidenum">
              <a:rPr lang="en-US" sz="1200"/>
              <a:pPr/>
              <a:t>154</a:t>
            </a:fld>
            <a:endParaRPr lang="en-US" sz="1200"/>
          </a:p>
        </p:txBody>
      </p:sp>
      <p:sp>
        <p:nvSpPr>
          <p:cNvPr id="29699" name="Rectangle 2"/>
          <p:cNvSpPr>
            <a:spLocks noGrp="1" noRot="1" noChangeAspect="1" noChangeArrowheads="1" noTextEdit="1"/>
          </p:cNvSpPr>
          <p:nvPr>
            <p:ph type="sldImg"/>
          </p:nvPr>
        </p:nvSpPr>
        <p:spPr>
          <a:solidFill>
            <a:srgbClr val="FFFFFF"/>
          </a:solidFill>
          <a:ln/>
        </p:spPr>
      </p:sp>
      <p:sp>
        <p:nvSpPr>
          <p:cNvPr id="29700" name="Rectangle 3"/>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49296FC-C64A-46CD-B79B-C82FB377CD3C}" type="slidenum">
              <a:rPr lang="en-US" sz="1200"/>
              <a:pPr/>
              <a:t>158</a:t>
            </a:fld>
            <a:endParaRPr lang="en-US" sz="1200"/>
          </a:p>
        </p:txBody>
      </p:sp>
      <p:sp>
        <p:nvSpPr>
          <p:cNvPr id="41987" name="Rectangle 2"/>
          <p:cNvSpPr>
            <a:spLocks noGrp="1" noRot="1" noChangeAspect="1" noChangeArrowheads="1" noTextEdit="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8" charset="-128"/>
              </a:defRPr>
            </a:lvl1pPr>
            <a:lvl2pPr marL="757066" indent="-291179">
              <a:defRPr sz="2400">
                <a:solidFill>
                  <a:schemeClr val="tx1"/>
                </a:solidFill>
                <a:latin typeface="Arial" charset="0"/>
                <a:ea typeface="ＭＳ Ｐゴシック" pitchFamily="-128" charset="-128"/>
              </a:defRPr>
            </a:lvl2pPr>
            <a:lvl3pPr marL="1164717" indent="-232943">
              <a:defRPr sz="2400">
                <a:solidFill>
                  <a:schemeClr val="tx1"/>
                </a:solidFill>
                <a:latin typeface="Arial" charset="0"/>
                <a:ea typeface="ＭＳ Ｐゴシック" pitchFamily="-128" charset="-128"/>
              </a:defRPr>
            </a:lvl3pPr>
            <a:lvl4pPr marL="1630604" indent="-232943">
              <a:defRPr sz="2400">
                <a:solidFill>
                  <a:schemeClr val="tx1"/>
                </a:solidFill>
                <a:latin typeface="Arial" charset="0"/>
                <a:ea typeface="ＭＳ Ｐゴシック" pitchFamily="-128" charset="-128"/>
              </a:defRPr>
            </a:lvl4pPr>
            <a:lvl5pPr marL="2096491" indent="-232943">
              <a:defRPr sz="2400">
                <a:solidFill>
                  <a:schemeClr val="tx1"/>
                </a:solidFill>
                <a:latin typeface="Arial" charset="0"/>
                <a:ea typeface="ＭＳ Ｐゴシック" pitchFamily="-128"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128"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128"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128"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128" charset="-128"/>
              </a:defRPr>
            </a:lvl9pPr>
          </a:lstStyle>
          <a:p>
            <a:fld id="{5784EEA5-74F1-485D-A186-1792D14ED31A}" type="slidenum">
              <a:rPr lang="en-US" sz="1200"/>
              <a:pPr/>
              <a:t>159</a:t>
            </a:fld>
            <a:endParaRPr lang="en-US" sz="1200"/>
          </a:p>
        </p:txBody>
      </p:sp>
      <p:sp>
        <p:nvSpPr>
          <p:cNvPr id="54275" name="Rectangle 1026"/>
          <p:cNvSpPr>
            <a:spLocks noGrp="1" noRot="1" noChangeAspect="1" noChangeArrowheads="1" noTextEdit="1"/>
          </p:cNvSpPr>
          <p:nvPr>
            <p:ph type="sldImg"/>
          </p:nvPr>
        </p:nvSpPr>
        <p:spPr>
          <a:solidFill>
            <a:srgbClr val="FFFFFF"/>
          </a:solidFill>
          <a:ln/>
        </p:spPr>
      </p:sp>
      <p:sp>
        <p:nvSpPr>
          <p:cNvPr id="54276" name="Rectangle 1027"/>
          <p:cNvSpPr>
            <a:spLocks noGrp="1" noChangeArrowheads="1"/>
          </p:cNvSpPr>
          <p:nvPr>
            <p:ph type="body" idx="1"/>
          </p:nvPr>
        </p:nvSpPr>
        <p:spPr>
          <a:xfrm>
            <a:off x="934720" y="4415790"/>
            <a:ext cx="5140960" cy="279215"/>
          </a:xfrm>
          <a:solidFill>
            <a:srgbClr val="FFFFFF"/>
          </a:solidFill>
          <a:ln>
            <a:solidFill>
              <a:srgbClr val="000000"/>
            </a:solidFill>
          </a:ln>
        </p:spPr>
        <p:txBody>
          <a:bodyPr/>
          <a:lstStyle/>
          <a:p>
            <a:pPr eaLnBrk="1" hangingPunct="1"/>
            <a:endParaRPr lang="en-US">
              <a:ea typeface="ＭＳ Ｐゴシック" pitchFamily="-128"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8" charset="-128"/>
              </a:defRPr>
            </a:lvl1pPr>
            <a:lvl2pPr marL="757066" indent="-291179">
              <a:defRPr sz="2400">
                <a:solidFill>
                  <a:schemeClr val="tx1"/>
                </a:solidFill>
                <a:latin typeface="Arial" charset="0"/>
                <a:ea typeface="ＭＳ Ｐゴシック" pitchFamily="-128" charset="-128"/>
              </a:defRPr>
            </a:lvl2pPr>
            <a:lvl3pPr marL="1164717" indent="-232943">
              <a:defRPr sz="2400">
                <a:solidFill>
                  <a:schemeClr val="tx1"/>
                </a:solidFill>
                <a:latin typeface="Arial" charset="0"/>
                <a:ea typeface="ＭＳ Ｐゴシック" pitchFamily="-128" charset="-128"/>
              </a:defRPr>
            </a:lvl3pPr>
            <a:lvl4pPr marL="1630604" indent="-232943">
              <a:defRPr sz="2400">
                <a:solidFill>
                  <a:schemeClr val="tx1"/>
                </a:solidFill>
                <a:latin typeface="Arial" charset="0"/>
                <a:ea typeface="ＭＳ Ｐゴシック" pitchFamily="-128" charset="-128"/>
              </a:defRPr>
            </a:lvl4pPr>
            <a:lvl5pPr marL="2096491" indent="-232943">
              <a:defRPr sz="2400">
                <a:solidFill>
                  <a:schemeClr val="tx1"/>
                </a:solidFill>
                <a:latin typeface="Arial" charset="0"/>
                <a:ea typeface="ＭＳ Ｐゴシック" pitchFamily="-128"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128"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128"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128"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128" charset="-128"/>
              </a:defRPr>
            </a:lvl9pPr>
          </a:lstStyle>
          <a:p>
            <a:fld id="{354ED125-E49E-48CE-A249-D6541B18CFB4}" type="slidenum">
              <a:rPr lang="en-US" sz="1200"/>
              <a:pPr/>
              <a:t>160</a:t>
            </a:fld>
            <a:endParaRPr lang="en-US" sz="1200"/>
          </a:p>
        </p:txBody>
      </p:sp>
      <p:sp>
        <p:nvSpPr>
          <p:cNvPr id="52227" name="Rectangle 1026"/>
          <p:cNvSpPr>
            <a:spLocks noGrp="1" noRot="1" noChangeAspect="1" noChangeArrowheads="1" noTextEdit="1"/>
          </p:cNvSpPr>
          <p:nvPr>
            <p:ph type="sldImg"/>
          </p:nvPr>
        </p:nvSpPr>
        <p:spPr>
          <a:solidFill>
            <a:srgbClr val="FFFFFF"/>
          </a:solidFill>
          <a:ln/>
        </p:spPr>
      </p:sp>
      <p:sp>
        <p:nvSpPr>
          <p:cNvPr id="52228" name="Rectangle 1027"/>
          <p:cNvSpPr>
            <a:spLocks noGrp="1" noChangeArrowheads="1"/>
          </p:cNvSpPr>
          <p:nvPr>
            <p:ph type="body" idx="1"/>
          </p:nvPr>
        </p:nvSpPr>
        <p:spPr>
          <a:xfrm>
            <a:off x="934720" y="4415790"/>
            <a:ext cx="5140960" cy="279215"/>
          </a:xfrm>
          <a:solidFill>
            <a:srgbClr val="FFFFFF"/>
          </a:solidFill>
          <a:ln>
            <a:solidFill>
              <a:srgbClr val="000000"/>
            </a:solidFill>
          </a:ln>
        </p:spPr>
        <p:txBody>
          <a:bodyPr/>
          <a:lstStyle/>
          <a:p>
            <a:pPr eaLnBrk="1" hangingPunct="1"/>
            <a:endParaRPr lang="en-US">
              <a:ea typeface="ＭＳ Ｐゴシック" pitchFamily="-128"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2FC62E8-C908-4E41-BD60-9B5485B6AC5B}" type="slidenum">
              <a:rPr lang="en-US" sz="1200"/>
              <a:pPr/>
              <a:t>161</a:t>
            </a:fld>
            <a:endParaRPr lang="en-US" sz="1200"/>
          </a:p>
        </p:txBody>
      </p:sp>
      <p:sp>
        <p:nvSpPr>
          <p:cNvPr id="53251" name="Rectangle 1026"/>
          <p:cNvSpPr>
            <a:spLocks noGrp="1" noRot="1" noChangeAspect="1" noChangeArrowheads="1" noTextEdit="1"/>
          </p:cNvSpPr>
          <p:nvPr>
            <p:ph type="sldImg"/>
          </p:nvPr>
        </p:nvSpPr>
        <p:spPr>
          <a:solidFill>
            <a:srgbClr val="FFFFFF"/>
          </a:solidFill>
          <a:ln/>
        </p:spPr>
      </p:sp>
      <p:sp>
        <p:nvSpPr>
          <p:cNvPr id="53252" name="Rectangle 1027"/>
          <p:cNvSpPr>
            <a:spLocks noGrp="1" noChangeArrowheads="1"/>
          </p:cNvSpPr>
          <p:nvPr>
            <p:ph type="body" idx="1"/>
          </p:nvPr>
        </p:nvSpPr>
        <p:spPr>
          <a:xfrm>
            <a:off x="934720" y="4415790"/>
            <a:ext cx="5140960" cy="279215"/>
          </a:xfrm>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6B65125-F632-45D4-9B54-CEA0FE9E4C91}" type="slidenum">
              <a:rPr lang="en-US" sz="1200"/>
              <a:pPr/>
              <a:t>163</a:t>
            </a:fld>
            <a:endParaRPr lang="en-US" sz="1200"/>
          </a:p>
        </p:txBody>
      </p:sp>
      <p:sp>
        <p:nvSpPr>
          <p:cNvPr id="32771" name="Rectangle 2"/>
          <p:cNvSpPr>
            <a:spLocks noGrp="1" noRot="1" noChangeAspect="1" noChangeArrowheads="1" noTextEdit="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cs typeface="ＭＳ Ｐゴシック"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495C841-2D1E-4F81-97D9-7ADFB3F30A22}" type="slidenum">
              <a:rPr lang="en-US" sz="1200"/>
              <a:pPr/>
              <a:t>164</a:t>
            </a:fld>
            <a:endParaRPr lang="en-US" sz="1200"/>
          </a:p>
        </p:txBody>
      </p:sp>
      <p:sp>
        <p:nvSpPr>
          <p:cNvPr id="75779" name="Rectangle 2"/>
          <p:cNvSpPr>
            <a:spLocks noGrp="1" noRot="1" noChangeAspect="1" noChangeArrowheads="1" noTextEdit="1"/>
          </p:cNvSpPr>
          <p:nvPr>
            <p:ph type="sldImg"/>
          </p:nvPr>
        </p:nvSpPr>
        <p:spPr>
          <a:solidFill>
            <a:srgbClr val="FFFFFF"/>
          </a:solidFill>
          <a:ln/>
        </p:spPr>
      </p:sp>
      <p:sp>
        <p:nvSpPr>
          <p:cNvPr id="757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73F5A29-E37A-4248-999F-D3B086AEC64A}" type="slidenum">
              <a:rPr lang="en-US" sz="1200"/>
              <a:pPr/>
              <a:t>40</a:t>
            </a:fld>
            <a:endParaRPr lang="en-US" sz="1200"/>
          </a:p>
        </p:txBody>
      </p:sp>
      <p:sp>
        <p:nvSpPr>
          <p:cNvPr id="54275" name="Rectangle 2"/>
          <p:cNvSpPr>
            <a:spLocks noGrp="1" noRot="1" noChangeAspect="1" noChangeArrowheads="1" noTextEdit="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F5EE8E07-1276-47AB-ABE0-DE1662637F4F}" type="slidenum">
              <a:rPr lang="en-US" sz="1200"/>
              <a:pPr/>
              <a:t>165</a:t>
            </a:fld>
            <a:endParaRPr lang="en-US" sz="1200"/>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57066" indent="-291179">
              <a:defRPr sz="2400">
                <a:solidFill>
                  <a:schemeClr val="tx1"/>
                </a:solidFill>
                <a:latin typeface="Arial" charset="0"/>
                <a:ea typeface="ＭＳ Ｐゴシック" pitchFamily="34" charset="-128"/>
              </a:defRPr>
            </a:lvl2pPr>
            <a:lvl3pPr marL="1164717" indent="-232943">
              <a:defRPr sz="2400">
                <a:solidFill>
                  <a:schemeClr val="tx1"/>
                </a:solidFill>
                <a:latin typeface="Arial" charset="0"/>
                <a:ea typeface="ＭＳ Ｐゴシック" pitchFamily="34" charset="-128"/>
              </a:defRPr>
            </a:lvl3pPr>
            <a:lvl4pPr marL="1630604" indent="-232943">
              <a:defRPr sz="2400">
                <a:solidFill>
                  <a:schemeClr val="tx1"/>
                </a:solidFill>
                <a:latin typeface="Arial" charset="0"/>
                <a:ea typeface="ＭＳ Ｐゴシック" pitchFamily="34" charset="-128"/>
              </a:defRPr>
            </a:lvl4pPr>
            <a:lvl5pPr marL="2096491" indent="-232943">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fld id="{847FF369-F7F7-4523-89BD-5ED1918715AE}" type="slidenum">
              <a:rPr lang="en-US" sz="1200"/>
              <a:pPr/>
              <a:t>166</a:t>
            </a:fld>
            <a:endParaRPr lang="en-US" sz="1200"/>
          </a:p>
        </p:txBody>
      </p:sp>
      <p:sp>
        <p:nvSpPr>
          <p:cNvPr id="22531" name="Rectangle 1026"/>
          <p:cNvSpPr>
            <a:spLocks noGrp="1" noRot="1" noChangeAspect="1" noChangeArrowheads="1" noTextEdit="1"/>
          </p:cNvSpPr>
          <p:nvPr>
            <p:ph type="sldImg"/>
          </p:nvPr>
        </p:nvSpPr>
        <p:spPr>
          <a:solidFill>
            <a:srgbClr val="FFFFFF"/>
          </a:solidFill>
          <a:ln/>
        </p:spPr>
      </p:sp>
      <p:sp>
        <p:nvSpPr>
          <p:cNvPr id="22532" name="Rectangle 1027"/>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57066" indent="-291179">
              <a:defRPr sz="2400">
                <a:solidFill>
                  <a:schemeClr val="tx1"/>
                </a:solidFill>
                <a:latin typeface="Arial" charset="0"/>
                <a:ea typeface="ＭＳ Ｐゴシック" pitchFamily="34" charset="-128"/>
              </a:defRPr>
            </a:lvl2pPr>
            <a:lvl3pPr marL="1164717" indent="-232943">
              <a:defRPr sz="2400">
                <a:solidFill>
                  <a:schemeClr val="tx1"/>
                </a:solidFill>
                <a:latin typeface="Arial" charset="0"/>
                <a:ea typeface="ＭＳ Ｐゴシック" pitchFamily="34" charset="-128"/>
              </a:defRPr>
            </a:lvl3pPr>
            <a:lvl4pPr marL="1630604" indent="-232943">
              <a:defRPr sz="2400">
                <a:solidFill>
                  <a:schemeClr val="tx1"/>
                </a:solidFill>
                <a:latin typeface="Arial" charset="0"/>
                <a:ea typeface="ＭＳ Ｐゴシック" pitchFamily="34" charset="-128"/>
              </a:defRPr>
            </a:lvl4pPr>
            <a:lvl5pPr marL="2096491" indent="-232943">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fld id="{885C5DF7-6AA0-4A16-9239-1EDE36DBCA13}" type="slidenum">
              <a:rPr lang="en-US" sz="1200"/>
              <a:pPr/>
              <a:t>167</a:t>
            </a:fld>
            <a:endParaRPr lang="en-US" sz="1200"/>
          </a:p>
        </p:txBody>
      </p:sp>
      <p:sp>
        <p:nvSpPr>
          <p:cNvPr id="23555" name="Rectangle 1026"/>
          <p:cNvSpPr>
            <a:spLocks noGrp="1" noRot="1" noChangeAspect="1" noChangeArrowheads="1" noTextEdit="1"/>
          </p:cNvSpPr>
          <p:nvPr>
            <p:ph type="sldImg"/>
          </p:nvPr>
        </p:nvSpPr>
        <p:spPr>
          <a:solidFill>
            <a:srgbClr val="FFFFFF"/>
          </a:solidFill>
          <a:ln/>
        </p:spPr>
      </p:sp>
      <p:sp>
        <p:nvSpPr>
          <p:cNvPr id="23556" name="Rectangle 1027"/>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292A2D2-8985-419B-802B-824E07142957}" type="slidenum">
              <a:rPr lang="en-US" sz="1200"/>
              <a:pPr/>
              <a:t>171</a:t>
            </a:fld>
            <a:endParaRPr lang="en-US" sz="1200"/>
          </a:p>
        </p:txBody>
      </p:sp>
      <p:sp>
        <p:nvSpPr>
          <p:cNvPr id="52227" name="Rectangle 2"/>
          <p:cNvSpPr>
            <a:spLocks noGrp="1" noRot="1" noChangeAspect="1" noChangeArrowheads="1" noTextEdit="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F5EE8E07-1276-47AB-ABE0-DE1662637F4F}" type="slidenum">
              <a:rPr lang="en-US" sz="1200"/>
              <a:pPr/>
              <a:t>172</a:t>
            </a:fld>
            <a:endParaRPr lang="en-US" sz="1200"/>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8AB5996-086D-49C4-934A-F6EFD2FB45E0}" type="slidenum">
              <a:rPr lang="en-US" sz="1200"/>
              <a:pPr/>
              <a:t>173</a:t>
            </a:fld>
            <a:endParaRPr lang="en-US" sz="1200"/>
          </a:p>
        </p:txBody>
      </p:sp>
      <p:sp>
        <p:nvSpPr>
          <p:cNvPr id="101379" name="Rectangle 2"/>
          <p:cNvSpPr>
            <a:spLocks noGrp="1" noRot="1" noChangeAspect="1" noChangeArrowheads="1" noTextEdit="1"/>
          </p:cNvSpPr>
          <p:nvPr>
            <p:ph type="sldImg"/>
          </p:nvPr>
        </p:nvSpPr>
        <p:spPr>
          <a:solidFill>
            <a:srgbClr val="FFFFFF"/>
          </a:solidFill>
          <a:ln/>
        </p:spPr>
      </p:sp>
      <p:sp>
        <p:nvSpPr>
          <p:cNvPr id="1013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609585"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OT Preaching (op)</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82648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5A57BF4-2138-4FC8-90F3-F7E72FB25ABB}" type="slidenum">
              <a:rPr lang="en-US" sz="1200">
                <a:solidFill>
                  <a:srgbClr val="000000"/>
                </a:solidFill>
              </a:rPr>
              <a:pPr/>
              <a:t>43</a:t>
            </a:fld>
            <a:endParaRPr lang="en-US" sz="1200">
              <a:solidFill>
                <a:srgbClr val="000000"/>
              </a:solidFill>
            </a:endParaRPr>
          </a:p>
        </p:txBody>
      </p:sp>
      <p:sp>
        <p:nvSpPr>
          <p:cNvPr id="45059" name="Rectangle 1026"/>
          <p:cNvSpPr>
            <a:spLocks noGrp="1" noRot="1" noChangeAspect="1" noChangeArrowheads="1" noTextEdit="1"/>
          </p:cNvSpPr>
          <p:nvPr>
            <p:ph type="sldImg"/>
          </p:nvPr>
        </p:nvSpPr>
        <p:spPr>
          <a:ln/>
        </p:spPr>
      </p:sp>
      <p:sp>
        <p:nvSpPr>
          <p:cNvPr id="45060"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F871B-1C59-4904-9AF2-3CDB37F3DC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91F9A3-929A-40D0-8EC5-9FBDCB44BA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C9E8D4-BAFF-44FC-BDC8-7C6EBCC3AD07}"/>
              </a:ext>
            </a:extLst>
          </p:cNvPr>
          <p:cNvSpPr>
            <a:spLocks noGrp="1"/>
          </p:cNvSpPr>
          <p:nvPr>
            <p:ph type="dt" sz="half" idx="10"/>
          </p:nvPr>
        </p:nvSpPr>
        <p:spPr/>
        <p:txBody>
          <a:bodyPr/>
          <a:lstStyle/>
          <a:p>
            <a:fld id="{FC7BE58B-F6E7-4C7F-AB4D-0FF81C2955A1}" type="datetimeFigureOut">
              <a:rPr lang="en-US" smtClean="0"/>
              <a:t>6/23/25</a:t>
            </a:fld>
            <a:endParaRPr lang="en-US"/>
          </a:p>
        </p:txBody>
      </p:sp>
      <p:sp>
        <p:nvSpPr>
          <p:cNvPr id="5" name="Footer Placeholder 4">
            <a:extLst>
              <a:ext uri="{FF2B5EF4-FFF2-40B4-BE49-F238E27FC236}">
                <a16:creationId xmlns:a16="http://schemas.microsoft.com/office/drawing/2014/main" id="{AAA896B4-F187-4FC7-B223-2544BE4AB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F9118D-9C6B-49BF-9855-86DD80620F78}"/>
              </a:ext>
            </a:extLst>
          </p:cNvPr>
          <p:cNvSpPr>
            <a:spLocks noGrp="1"/>
          </p:cNvSpPr>
          <p:nvPr>
            <p:ph type="sldNum" sz="quarter" idx="12"/>
          </p:nvPr>
        </p:nvSpPr>
        <p:spPr/>
        <p:txBody>
          <a:bodyPr/>
          <a:lstStyle/>
          <a:p>
            <a:fld id="{3275A283-CA5A-4454-AEF1-9D91056B472E}" type="slidenum">
              <a:rPr lang="en-US" smtClean="0"/>
              <a:t>‹#›</a:t>
            </a:fld>
            <a:endParaRPr lang="en-US"/>
          </a:p>
        </p:txBody>
      </p:sp>
    </p:spTree>
    <p:extLst>
      <p:ext uri="{BB962C8B-B14F-4D97-AF65-F5344CB8AC3E}">
        <p14:creationId xmlns:p14="http://schemas.microsoft.com/office/powerpoint/2010/main" val="3957279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51343-3496-4B04-8EDC-8DCE608205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098EF6-245E-42F1-84C3-C13B243CD4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D462E3-5D66-4267-A2A9-7A33162014CD}"/>
              </a:ext>
            </a:extLst>
          </p:cNvPr>
          <p:cNvSpPr>
            <a:spLocks noGrp="1"/>
          </p:cNvSpPr>
          <p:nvPr>
            <p:ph type="dt" sz="half" idx="10"/>
          </p:nvPr>
        </p:nvSpPr>
        <p:spPr/>
        <p:txBody>
          <a:bodyPr/>
          <a:lstStyle/>
          <a:p>
            <a:fld id="{FC7BE58B-F6E7-4C7F-AB4D-0FF81C2955A1}" type="datetimeFigureOut">
              <a:rPr lang="en-US" smtClean="0"/>
              <a:t>6/23/25</a:t>
            </a:fld>
            <a:endParaRPr lang="en-US"/>
          </a:p>
        </p:txBody>
      </p:sp>
      <p:sp>
        <p:nvSpPr>
          <p:cNvPr id="5" name="Footer Placeholder 4">
            <a:extLst>
              <a:ext uri="{FF2B5EF4-FFF2-40B4-BE49-F238E27FC236}">
                <a16:creationId xmlns:a16="http://schemas.microsoft.com/office/drawing/2014/main" id="{BCF24595-55A2-41AB-B7CF-0F324B51C4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1EA271-66E7-49C1-BEF6-5CB5994279DA}"/>
              </a:ext>
            </a:extLst>
          </p:cNvPr>
          <p:cNvSpPr>
            <a:spLocks noGrp="1"/>
          </p:cNvSpPr>
          <p:nvPr>
            <p:ph type="sldNum" sz="quarter" idx="12"/>
          </p:nvPr>
        </p:nvSpPr>
        <p:spPr/>
        <p:txBody>
          <a:bodyPr/>
          <a:lstStyle/>
          <a:p>
            <a:fld id="{3275A283-CA5A-4454-AEF1-9D91056B472E}" type="slidenum">
              <a:rPr lang="en-US" smtClean="0"/>
              <a:t>‹#›</a:t>
            </a:fld>
            <a:endParaRPr lang="en-US"/>
          </a:p>
        </p:txBody>
      </p:sp>
    </p:spTree>
    <p:extLst>
      <p:ext uri="{BB962C8B-B14F-4D97-AF65-F5344CB8AC3E}">
        <p14:creationId xmlns:p14="http://schemas.microsoft.com/office/powerpoint/2010/main" val="617426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AA6896-5B76-4714-9260-576409146F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6D9DAB-CD85-4691-AD21-109900D0A8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C2D25F-44EA-4279-8A5D-AC3AE3332D44}"/>
              </a:ext>
            </a:extLst>
          </p:cNvPr>
          <p:cNvSpPr>
            <a:spLocks noGrp="1"/>
          </p:cNvSpPr>
          <p:nvPr>
            <p:ph type="dt" sz="half" idx="10"/>
          </p:nvPr>
        </p:nvSpPr>
        <p:spPr/>
        <p:txBody>
          <a:bodyPr/>
          <a:lstStyle/>
          <a:p>
            <a:fld id="{FC7BE58B-F6E7-4C7F-AB4D-0FF81C2955A1}" type="datetimeFigureOut">
              <a:rPr lang="en-US" smtClean="0"/>
              <a:t>6/23/25</a:t>
            </a:fld>
            <a:endParaRPr lang="en-US"/>
          </a:p>
        </p:txBody>
      </p:sp>
      <p:sp>
        <p:nvSpPr>
          <p:cNvPr id="5" name="Footer Placeholder 4">
            <a:extLst>
              <a:ext uri="{FF2B5EF4-FFF2-40B4-BE49-F238E27FC236}">
                <a16:creationId xmlns:a16="http://schemas.microsoft.com/office/drawing/2014/main" id="{3BDC60B2-A570-4BE0-9DC8-DC1F8236D1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8B6579-7645-4AEB-BCA9-A48125303BDB}"/>
              </a:ext>
            </a:extLst>
          </p:cNvPr>
          <p:cNvSpPr>
            <a:spLocks noGrp="1"/>
          </p:cNvSpPr>
          <p:nvPr>
            <p:ph type="sldNum" sz="quarter" idx="12"/>
          </p:nvPr>
        </p:nvSpPr>
        <p:spPr/>
        <p:txBody>
          <a:bodyPr/>
          <a:lstStyle/>
          <a:p>
            <a:fld id="{3275A283-CA5A-4454-AEF1-9D91056B472E}" type="slidenum">
              <a:rPr lang="en-US" smtClean="0"/>
              <a:t>‹#›</a:t>
            </a:fld>
            <a:endParaRPr lang="en-US"/>
          </a:p>
        </p:txBody>
      </p:sp>
    </p:spTree>
    <p:extLst>
      <p:ext uri="{BB962C8B-B14F-4D97-AF65-F5344CB8AC3E}">
        <p14:creationId xmlns:p14="http://schemas.microsoft.com/office/powerpoint/2010/main" val="1490537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23432214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91282123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54623999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57082462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64749445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60166520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0809871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68567344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0F1F-20EF-4FCB-95FE-E938727465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993674-633B-4D48-A8A4-35769BE013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263D0B-0133-4337-920E-AF53B4728CBE}"/>
              </a:ext>
            </a:extLst>
          </p:cNvPr>
          <p:cNvSpPr>
            <a:spLocks noGrp="1"/>
          </p:cNvSpPr>
          <p:nvPr>
            <p:ph type="dt" sz="half" idx="10"/>
          </p:nvPr>
        </p:nvSpPr>
        <p:spPr/>
        <p:txBody>
          <a:bodyPr/>
          <a:lstStyle/>
          <a:p>
            <a:fld id="{FC7BE58B-F6E7-4C7F-AB4D-0FF81C2955A1}" type="datetimeFigureOut">
              <a:rPr lang="en-US" smtClean="0"/>
              <a:t>6/23/25</a:t>
            </a:fld>
            <a:endParaRPr lang="en-US"/>
          </a:p>
        </p:txBody>
      </p:sp>
      <p:sp>
        <p:nvSpPr>
          <p:cNvPr id="5" name="Footer Placeholder 4">
            <a:extLst>
              <a:ext uri="{FF2B5EF4-FFF2-40B4-BE49-F238E27FC236}">
                <a16:creationId xmlns:a16="http://schemas.microsoft.com/office/drawing/2014/main" id="{4A6A493D-EFF1-4E32-84CF-88A24C9839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3AF443-86C2-4F0A-9528-58F523A27819}"/>
              </a:ext>
            </a:extLst>
          </p:cNvPr>
          <p:cNvSpPr>
            <a:spLocks noGrp="1"/>
          </p:cNvSpPr>
          <p:nvPr>
            <p:ph type="sldNum" sz="quarter" idx="12"/>
          </p:nvPr>
        </p:nvSpPr>
        <p:spPr/>
        <p:txBody>
          <a:bodyPr/>
          <a:lstStyle/>
          <a:p>
            <a:fld id="{3275A283-CA5A-4454-AEF1-9D91056B472E}" type="slidenum">
              <a:rPr lang="en-US" smtClean="0"/>
              <a:t>‹#›</a:t>
            </a:fld>
            <a:endParaRPr lang="en-US"/>
          </a:p>
        </p:txBody>
      </p:sp>
    </p:spTree>
    <p:extLst>
      <p:ext uri="{BB962C8B-B14F-4D97-AF65-F5344CB8AC3E}">
        <p14:creationId xmlns:p14="http://schemas.microsoft.com/office/powerpoint/2010/main" val="20871097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5151289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73941617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96794199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5F951-A714-49EC-AD26-F1E3CD879D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22E2A1-5806-4B7D-A81D-72BA3A8188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720D94-26E5-469D-97FA-4B34AAA5FB16}"/>
              </a:ext>
            </a:extLst>
          </p:cNvPr>
          <p:cNvSpPr>
            <a:spLocks noGrp="1"/>
          </p:cNvSpPr>
          <p:nvPr>
            <p:ph type="dt" sz="half" idx="10"/>
          </p:nvPr>
        </p:nvSpPr>
        <p:spPr/>
        <p:txBody>
          <a:bodyPr/>
          <a:lstStyle/>
          <a:p>
            <a:fld id="{FC7BE58B-F6E7-4C7F-AB4D-0FF81C2955A1}" type="datetimeFigureOut">
              <a:rPr lang="en-US" smtClean="0"/>
              <a:t>6/23/25</a:t>
            </a:fld>
            <a:endParaRPr lang="en-US"/>
          </a:p>
        </p:txBody>
      </p:sp>
      <p:sp>
        <p:nvSpPr>
          <p:cNvPr id="5" name="Footer Placeholder 4">
            <a:extLst>
              <a:ext uri="{FF2B5EF4-FFF2-40B4-BE49-F238E27FC236}">
                <a16:creationId xmlns:a16="http://schemas.microsoft.com/office/drawing/2014/main" id="{0169C982-C128-470B-8234-B1B1EC4DC2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CD1EE0-887A-45C3-AF68-0F06BF555608}"/>
              </a:ext>
            </a:extLst>
          </p:cNvPr>
          <p:cNvSpPr>
            <a:spLocks noGrp="1"/>
          </p:cNvSpPr>
          <p:nvPr>
            <p:ph type="sldNum" sz="quarter" idx="12"/>
          </p:nvPr>
        </p:nvSpPr>
        <p:spPr/>
        <p:txBody>
          <a:bodyPr/>
          <a:lstStyle/>
          <a:p>
            <a:fld id="{3275A283-CA5A-4454-AEF1-9D91056B472E}" type="slidenum">
              <a:rPr lang="en-US" smtClean="0"/>
              <a:t>‹#›</a:t>
            </a:fld>
            <a:endParaRPr lang="en-US"/>
          </a:p>
        </p:txBody>
      </p:sp>
    </p:spTree>
    <p:extLst>
      <p:ext uri="{BB962C8B-B14F-4D97-AF65-F5344CB8AC3E}">
        <p14:creationId xmlns:p14="http://schemas.microsoft.com/office/powerpoint/2010/main" val="3830102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2AB31-3D2C-4E10-83CE-10251DFAC0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BCB3CA-3968-4028-A872-4DC77D2951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30555D-DA1C-4E9C-826D-9E9328504E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9ABD1D-DA47-4094-BFD9-A7FE53A6E4A7}"/>
              </a:ext>
            </a:extLst>
          </p:cNvPr>
          <p:cNvSpPr>
            <a:spLocks noGrp="1"/>
          </p:cNvSpPr>
          <p:nvPr>
            <p:ph type="dt" sz="half" idx="10"/>
          </p:nvPr>
        </p:nvSpPr>
        <p:spPr/>
        <p:txBody>
          <a:bodyPr/>
          <a:lstStyle/>
          <a:p>
            <a:fld id="{FC7BE58B-F6E7-4C7F-AB4D-0FF81C2955A1}" type="datetimeFigureOut">
              <a:rPr lang="en-US" smtClean="0"/>
              <a:t>6/23/25</a:t>
            </a:fld>
            <a:endParaRPr lang="en-US"/>
          </a:p>
        </p:txBody>
      </p:sp>
      <p:sp>
        <p:nvSpPr>
          <p:cNvPr id="6" name="Footer Placeholder 5">
            <a:extLst>
              <a:ext uri="{FF2B5EF4-FFF2-40B4-BE49-F238E27FC236}">
                <a16:creationId xmlns:a16="http://schemas.microsoft.com/office/drawing/2014/main" id="{5C4DBE81-02E2-4DC4-8329-4FCF2ED68A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DA5214-11F1-49E3-B4C6-3C695B6B49B8}"/>
              </a:ext>
            </a:extLst>
          </p:cNvPr>
          <p:cNvSpPr>
            <a:spLocks noGrp="1"/>
          </p:cNvSpPr>
          <p:nvPr>
            <p:ph type="sldNum" sz="quarter" idx="12"/>
          </p:nvPr>
        </p:nvSpPr>
        <p:spPr/>
        <p:txBody>
          <a:bodyPr/>
          <a:lstStyle/>
          <a:p>
            <a:fld id="{3275A283-CA5A-4454-AEF1-9D91056B472E}" type="slidenum">
              <a:rPr lang="en-US" smtClean="0"/>
              <a:t>‹#›</a:t>
            </a:fld>
            <a:endParaRPr lang="en-US"/>
          </a:p>
        </p:txBody>
      </p:sp>
    </p:spTree>
    <p:extLst>
      <p:ext uri="{BB962C8B-B14F-4D97-AF65-F5344CB8AC3E}">
        <p14:creationId xmlns:p14="http://schemas.microsoft.com/office/powerpoint/2010/main" val="374010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C1E9C-0D0A-48AB-9EDE-29D8D8F047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91961-27A9-4197-8D69-3BE30403E8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9F2A47-E971-4928-B893-9629BD821D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F26BD9-5391-43CA-B9A8-CDB42FF051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41D70E-9785-4814-B9E5-FFDC5A7F5F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3D6D39-3644-424D-A17E-5889DB0766C1}"/>
              </a:ext>
            </a:extLst>
          </p:cNvPr>
          <p:cNvSpPr>
            <a:spLocks noGrp="1"/>
          </p:cNvSpPr>
          <p:nvPr>
            <p:ph type="dt" sz="half" idx="10"/>
          </p:nvPr>
        </p:nvSpPr>
        <p:spPr/>
        <p:txBody>
          <a:bodyPr/>
          <a:lstStyle/>
          <a:p>
            <a:fld id="{FC7BE58B-F6E7-4C7F-AB4D-0FF81C2955A1}" type="datetimeFigureOut">
              <a:rPr lang="en-US" smtClean="0"/>
              <a:t>6/23/25</a:t>
            </a:fld>
            <a:endParaRPr lang="en-US"/>
          </a:p>
        </p:txBody>
      </p:sp>
      <p:sp>
        <p:nvSpPr>
          <p:cNvPr id="8" name="Footer Placeholder 7">
            <a:extLst>
              <a:ext uri="{FF2B5EF4-FFF2-40B4-BE49-F238E27FC236}">
                <a16:creationId xmlns:a16="http://schemas.microsoft.com/office/drawing/2014/main" id="{6DFC4648-13A3-4145-8DEE-CB38C12005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56E884-151B-4690-9344-45B8C5E99561}"/>
              </a:ext>
            </a:extLst>
          </p:cNvPr>
          <p:cNvSpPr>
            <a:spLocks noGrp="1"/>
          </p:cNvSpPr>
          <p:nvPr>
            <p:ph type="sldNum" sz="quarter" idx="12"/>
          </p:nvPr>
        </p:nvSpPr>
        <p:spPr/>
        <p:txBody>
          <a:bodyPr/>
          <a:lstStyle/>
          <a:p>
            <a:fld id="{3275A283-CA5A-4454-AEF1-9D91056B472E}" type="slidenum">
              <a:rPr lang="en-US" smtClean="0"/>
              <a:t>‹#›</a:t>
            </a:fld>
            <a:endParaRPr lang="en-US"/>
          </a:p>
        </p:txBody>
      </p:sp>
    </p:spTree>
    <p:extLst>
      <p:ext uri="{BB962C8B-B14F-4D97-AF65-F5344CB8AC3E}">
        <p14:creationId xmlns:p14="http://schemas.microsoft.com/office/powerpoint/2010/main" val="3970499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C93FA-9615-4C51-B413-42BE71DB35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520364-5765-4DFF-92B2-02D5DF541E2B}"/>
              </a:ext>
            </a:extLst>
          </p:cNvPr>
          <p:cNvSpPr>
            <a:spLocks noGrp="1"/>
          </p:cNvSpPr>
          <p:nvPr>
            <p:ph type="dt" sz="half" idx="10"/>
          </p:nvPr>
        </p:nvSpPr>
        <p:spPr/>
        <p:txBody>
          <a:bodyPr/>
          <a:lstStyle/>
          <a:p>
            <a:fld id="{FC7BE58B-F6E7-4C7F-AB4D-0FF81C2955A1}" type="datetimeFigureOut">
              <a:rPr lang="en-US" smtClean="0"/>
              <a:t>6/23/25</a:t>
            </a:fld>
            <a:endParaRPr lang="en-US"/>
          </a:p>
        </p:txBody>
      </p:sp>
      <p:sp>
        <p:nvSpPr>
          <p:cNvPr id="4" name="Footer Placeholder 3">
            <a:extLst>
              <a:ext uri="{FF2B5EF4-FFF2-40B4-BE49-F238E27FC236}">
                <a16:creationId xmlns:a16="http://schemas.microsoft.com/office/drawing/2014/main" id="{9D65F00B-223B-42F4-BC4D-AC84728C4F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12F261-609A-471F-A565-980977E1EDC7}"/>
              </a:ext>
            </a:extLst>
          </p:cNvPr>
          <p:cNvSpPr>
            <a:spLocks noGrp="1"/>
          </p:cNvSpPr>
          <p:nvPr>
            <p:ph type="sldNum" sz="quarter" idx="12"/>
          </p:nvPr>
        </p:nvSpPr>
        <p:spPr/>
        <p:txBody>
          <a:bodyPr/>
          <a:lstStyle/>
          <a:p>
            <a:fld id="{3275A283-CA5A-4454-AEF1-9D91056B472E}" type="slidenum">
              <a:rPr lang="en-US" smtClean="0"/>
              <a:t>‹#›</a:t>
            </a:fld>
            <a:endParaRPr lang="en-US"/>
          </a:p>
        </p:txBody>
      </p:sp>
    </p:spTree>
    <p:extLst>
      <p:ext uri="{BB962C8B-B14F-4D97-AF65-F5344CB8AC3E}">
        <p14:creationId xmlns:p14="http://schemas.microsoft.com/office/powerpoint/2010/main" val="3733110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45993E-DD3D-4096-89A6-C0BAFBCC05F7}"/>
              </a:ext>
            </a:extLst>
          </p:cNvPr>
          <p:cNvSpPr>
            <a:spLocks noGrp="1"/>
          </p:cNvSpPr>
          <p:nvPr>
            <p:ph type="dt" sz="half" idx="10"/>
          </p:nvPr>
        </p:nvSpPr>
        <p:spPr/>
        <p:txBody>
          <a:bodyPr/>
          <a:lstStyle/>
          <a:p>
            <a:fld id="{FC7BE58B-F6E7-4C7F-AB4D-0FF81C2955A1}" type="datetimeFigureOut">
              <a:rPr lang="en-US" smtClean="0"/>
              <a:t>6/23/25</a:t>
            </a:fld>
            <a:endParaRPr lang="en-US"/>
          </a:p>
        </p:txBody>
      </p:sp>
      <p:sp>
        <p:nvSpPr>
          <p:cNvPr id="3" name="Footer Placeholder 2">
            <a:extLst>
              <a:ext uri="{FF2B5EF4-FFF2-40B4-BE49-F238E27FC236}">
                <a16:creationId xmlns:a16="http://schemas.microsoft.com/office/drawing/2014/main" id="{0A1FC87D-A962-4B09-9C9A-8D4B8A7AB4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BA3763-619F-497A-9D49-03BFBBD4AF73}"/>
              </a:ext>
            </a:extLst>
          </p:cNvPr>
          <p:cNvSpPr>
            <a:spLocks noGrp="1"/>
          </p:cNvSpPr>
          <p:nvPr>
            <p:ph type="sldNum" sz="quarter" idx="12"/>
          </p:nvPr>
        </p:nvSpPr>
        <p:spPr/>
        <p:txBody>
          <a:bodyPr/>
          <a:lstStyle/>
          <a:p>
            <a:fld id="{3275A283-CA5A-4454-AEF1-9D91056B472E}" type="slidenum">
              <a:rPr lang="en-US" smtClean="0"/>
              <a:t>‹#›</a:t>
            </a:fld>
            <a:endParaRPr lang="en-US"/>
          </a:p>
        </p:txBody>
      </p:sp>
    </p:spTree>
    <p:extLst>
      <p:ext uri="{BB962C8B-B14F-4D97-AF65-F5344CB8AC3E}">
        <p14:creationId xmlns:p14="http://schemas.microsoft.com/office/powerpoint/2010/main" val="1856663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BE1D4-B328-400F-9BD0-DA4A4BE98B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AF78A3-5683-4F91-95A4-AD7C76B2AD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F90543-3C9D-42A3-BD8B-6523431081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8D6921-AABB-4108-A99A-2FF05FA15003}"/>
              </a:ext>
            </a:extLst>
          </p:cNvPr>
          <p:cNvSpPr>
            <a:spLocks noGrp="1"/>
          </p:cNvSpPr>
          <p:nvPr>
            <p:ph type="dt" sz="half" idx="10"/>
          </p:nvPr>
        </p:nvSpPr>
        <p:spPr/>
        <p:txBody>
          <a:bodyPr/>
          <a:lstStyle/>
          <a:p>
            <a:fld id="{FC7BE58B-F6E7-4C7F-AB4D-0FF81C2955A1}" type="datetimeFigureOut">
              <a:rPr lang="en-US" smtClean="0"/>
              <a:t>6/23/25</a:t>
            </a:fld>
            <a:endParaRPr lang="en-US"/>
          </a:p>
        </p:txBody>
      </p:sp>
      <p:sp>
        <p:nvSpPr>
          <p:cNvPr id="6" name="Footer Placeholder 5">
            <a:extLst>
              <a:ext uri="{FF2B5EF4-FFF2-40B4-BE49-F238E27FC236}">
                <a16:creationId xmlns:a16="http://schemas.microsoft.com/office/drawing/2014/main" id="{50052D4D-1710-464F-8A83-A12652F60A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854E9B-28A1-42F5-AA29-01CBD1B3D6BA}"/>
              </a:ext>
            </a:extLst>
          </p:cNvPr>
          <p:cNvSpPr>
            <a:spLocks noGrp="1"/>
          </p:cNvSpPr>
          <p:nvPr>
            <p:ph type="sldNum" sz="quarter" idx="12"/>
          </p:nvPr>
        </p:nvSpPr>
        <p:spPr/>
        <p:txBody>
          <a:bodyPr/>
          <a:lstStyle/>
          <a:p>
            <a:fld id="{3275A283-CA5A-4454-AEF1-9D91056B472E}" type="slidenum">
              <a:rPr lang="en-US" smtClean="0"/>
              <a:t>‹#›</a:t>
            </a:fld>
            <a:endParaRPr lang="en-US"/>
          </a:p>
        </p:txBody>
      </p:sp>
    </p:spTree>
    <p:extLst>
      <p:ext uri="{BB962C8B-B14F-4D97-AF65-F5344CB8AC3E}">
        <p14:creationId xmlns:p14="http://schemas.microsoft.com/office/powerpoint/2010/main" val="1846463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8813-5312-40CF-B22F-C6DF658065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1F8073-7711-48C0-9015-F8587AC3C8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AEA1FE-8F64-417A-BE4D-657124E547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DF5185-D17C-4102-9869-300AD7BCFA69}"/>
              </a:ext>
            </a:extLst>
          </p:cNvPr>
          <p:cNvSpPr>
            <a:spLocks noGrp="1"/>
          </p:cNvSpPr>
          <p:nvPr>
            <p:ph type="dt" sz="half" idx="10"/>
          </p:nvPr>
        </p:nvSpPr>
        <p:spPr/>
        <p:txBody>
          <a:bodyPr/>
          <a:lstStyle/>
          <a:p>
            <a:fld id="{FC7BE58B-F6E7-4C7F-AB4D-0FF81C2955A1}" type="datetimeFigureOut">
              <a:rPr lang="en-US" smtClean="0"/>
              <a:t>6/23/25</a:t>
            </a:fld>
            <a:endParaRPr lang="en-US"/>
          </a:p>
        </p:txBody>
      </p:sp>
      <p:sp>
        <p:nvSpPr>
          <p:cNvPr id="6" name="Footer Placeholder 5">
            <a:extLst>
              <a:ext uri="{FF2B5EF4-FFF2-40B4-BE49-F238E27FC236}">
                <a16:creationId xmlns:a16="http://schemas.microsoft.com/office/drawing/2014/main" id="{D767D47F-76A3-49B8-BCCF-E4438632E4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A8506-AF7E-4C66-9B7E-7B9924B4B0B1}"/>
              </a:ext>
            </a:extLst>
          </p:cNvPr>
          <p:cNvSpPr>
            <a:spLocks noGrp="1"/>
          </p:cNvSpPr>
          <p:nvPr>
            <p:ph type="sldNum" sz="quarter" idx="12"/>
          </p:nvPr>
        </p:nvSpPr>
        <p:spPr/>
        <p:txBody>
          <a:bodyPr/>
          <a:lstStyle/>
          <a:p>
            <a:fld id="{3275A283-CA5A-4454-AEF1-9D91056B472E}" type="slidenum">
              <a:rPr lang="en-US" smtClean="0"/>
              <a:t>‹#›</a:t>
            </a:fld>
            <a:endParaRPr lang="en-US"/>
          </a:p>
        </p:txBody>
      </p:sp>
    </p:spTree>
    <p:extLst>
      <p:ext uri="{BB962C8B-B14F-4D97-AF65-F5344CB8AC3E}">
        <p14:creationId xmlns:p14="http://schemas.microsoft.com/office/powerpoint/2010/main" val="176541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E2ED94-9382-47A4-AD7B-105A889954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6F03E7-C8F3-481D-98EF-666F4BE413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483116-D630-45A8-A3F9-AA9E313D1D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7BE58B-F6E7-4C7F-AB4D-0FF81C2955A1}" type="datetimeFigureOut">
              <a:rPr lang="en-US" smtClean="0"/>
              <a:t>6/23/25</a:t>
            </a:fld>
            <a:endParaRPr lang="en-US"/>
          </a:p>
        </p:txBody>
      </p:sp>
      <p:sp>
        <p:nvSpPr>
          <p:cNvPr id="5" name="Footer Placeholder 4">
            <a:extLst>
              <a:ext uri="{FF2B5EF4-FFF2-40B4-BE49-F238E27FC236}">
                <a16:creationId xmlns:a16="http://schemas.microsoft.com/office/drawing/2014/main" id="{C70842CB-DA95-4322-BDA1-797E0658FC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3598C8-0C3E-457F-B939-5CA502199B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75A283-CA5A-4454-AEF1-9D91056B472E}" type="slidenum">
              <a:rPr lang="en-US" smtClean="0"/>
              <a:t>‹#›</a:t>
            </a:fld>
            <a:endParaRPr lang="en-US"/>
          </a:p>
        </p:txBody>
      </p:sp>
    </p:spTree>
    <p:extLst>
      <p:ext uri="{BB962C8B-B14F-4D97-AF65-F5344CB8AC3E}">
        <p14:creationId xmlns:p14="http://schemas.microsoft.com/office/powerpoint/2010/main" val="2749446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2" y="3902077"/>
            <a:ext cx="4533900"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609600" y="1600200"/>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33">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1219170" fontAlgn="base">
              <a:spcBef>
                <a:spcPct val="0"/>
              </a:spcBef>
              <a:spcAft>
                <a:spcPct val="0"/>
              </a:spcAft>
              <a:defRPr/>
            </a:pPr>
            <a:fld id="{61F442D0-A11F-2640-8129-5D1BEF7A3C1E}" type="slidenum">
              <a:rPr lang="en-US" smtClean="0"/>
              <a:pPr defTabSz="1219170" fontAlgn="base">
                <a:spcBef>
                  <a:spcPct val="0"/>
                </a:spcBef>
                <a:spcAft>
                  <a:spcPct val="0"/>
                </a:spcAft>
                <a:defRPr/>
              </a:pPr>
              <a:t>‹#›</a:t>
            </a:fld>
            <a:endParaRPr lang="en-US"/>
          </a:p>
        </p:txBody>
      </p:sp>
    </p:spTree>
    <p:extLst>
      <p:ext uri="{BB962C8B-B14F-4D97-AF65-F5344CB8AC3E}">
        <p14:creationId xmlns:p14="http://schemas.microsoft.com/office/powerpoint/2010/main" val="1860279065"/>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609585"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6pPr>
      <a:lvl7pPr marL="1219170"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7pPr>
      <a:lvl8pPr marL="1828754"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8pPr>
      <a:lvl9pPr marL="2438339"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9pPr>
    </p:titleStyle>
    <p:bodyStyle>
      <a:lvl1pPr marL="457189" indent="-457189" algn="l" rtl="0" eaLnBrk="0" fontAlgn="base" hangingPunct="0">
        <a:spcBef>
          <a:spcPct val="20000"/>
        </a:spcBef>
        <a:spcAft>
          <a:spcPct val="0"/>
        </a:spcAft>
        <a:buClr>
          <a:schemeClr val="hlink"/>
        </a:buClr>
        <a:buSzPct val="75000"/>
        <a:buFont typeface="Wingdings" charset="0"/>
        <a:buChar char="l"/>
        <a:defRPr sz="4267">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990575" indent="-380990" algn="l" rtl="0" eaLnBrk="0" fontAlgn="base" hangingPunct="0">
        <a:spcBef>
          <a:spcPct val="20000"/>
        </a:spcBef>
        <a:spcAft>
          <a:spcPct val="0"/>
        </a:spcAft>
        <a:buClr>
          <a:schemeClr val="tx2"/>
        </a:buClr>
        <a:buSzPct val="75000"/>
        <a:buFont typeface="Wingdings" charset="0"/>
        <a:buChar char="l"/>
        <a:defRPr sz="3733">
          <a:solidFill>
            <a:schemeClr val="tx1"/>
          </a:solidFill>
          <a:effectLst>
            <a:outerShdw blurRad="38100" dist="38100" dir="2700000" algn="tl">
              <a:srgbClr val="000000"/>
            </a:outerShdw>
          </a:effectLst>
          <a:latin typeface="+mn-lt"/>
          <a:ea typeface="ＭＳ Ｐゴシック" pitchFamily="-111" charset="-128"/>
        </a:defRPr>
      </a:lvl2pPr>
      <a:lvl3pPr marL="1523962" indent="-304792" algn="l" rtl="0" eaLnBrk="0" fontAlgn="base" hangingPunct="0">
        <a:spcBef>
          <a:spcPct val="20000"/>
        </a:spcBef>
        <a:spcAft>
          <a:spcPct val="0"/>
        </a:spcAft>
        <a:buClr>
          <a:schemeClr val="accent2"/>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2133547" indent="-304792" algn="l" rtl="0" eaLnBrk="0" fontAlgn="base" hangingPunct="0">
        <a:spcBef>
          <a:spcPct val="20000"/>
        </a:spcBef>
        <a:spcAft>
          <a:spcPct val="0"/>
        </a:spcAft>
        <a:buClr>
          <a:schemeClr val="folHlink"/>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4pPr>
      <a:lvl5pPr marL="2743131" indent="-304792" algn="l" rtl="0" eaLnBrk="0" fontAlgn="base" hangingPunct="0">
        <a:spcBef>
          <a:spcPct val="20000"/>
        </a:spcBef>
        <a:spcAft>
          <a:spcPct val="0"/>
        </a:spcAft>
        <a:buClr>
          <a:schemeClr val="tx1"/>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5pPr>
      <a:lvl6pPr marL="335271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6pPr>
      <a:lvl7pPr marL="3962301"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7pPr>
      <a:lvl8pPr marL="457188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8pPr>
      <a:lvl9pPr marL="5181470"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commons.wikimedia.org/wiki/File:%22Humbling_Yourself%22_Baptist_Preaching_(independent,_fundamental,_KJV_sermon).webm" TargetMode="External"/><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10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10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0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10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commons.wikimedia.org/wiki/File:%22Humbling_Yourself%22_Baptist_Preaching_(independent,_fundamental,_KJV_sermon).webm" TargetMode="External"/><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hyperlink" Target="https://gitzengirl.blogspot.com/2009/07/oh-that-dog.html" TargetMode="External"/><Relationship Id="rId5" Type="http://schemas.openxmlformats.org/officeDocument/2006/relationships/image" Target="../media/image54.jpg"/><Relationship Id="rId4" Type="http://schemas.openxmlformats.org/officeDocument/2006/relationships/hyperlink" Target="https://www.maxpixel.net/Funny-Excuse-Me-Surprised-Sorry-Smiley-Yellow-1271125" TargetMode="Externa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hyperlink" Target="http://www.wikichristian.org/wiki/en/index.php?title=Famous_Christians" TargetMode="External"/><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hyperlink" Target="http://vancechristie.com/2018/03/08/billy-grahams-pure-motives-serving-christ/" TargetMode="External"/><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hyperlink" Target="https://www.pexels.com/photo/a-man-using-laptop-computer-on-white-table-3760368/"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12.xml.rels><?xml version="1.0" encoding="UTF-8" standalone="yes"?>
<Relationships xmlns="http://schemas.openxmlformats.org/package/2006/relationships"><Relationship Id="rId3" Type="http://schemas.openxmlformats.org/officeDocument/2006/relationships/hyperlink" Target="https://israelpalestinenews.org/introduction-what-does-the-bible-really-say-about-modern-israel/" TargetMode="External"/><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1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1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hyperlink" Target="https://pxhere.com/en/photo/1381237" TargetMode="External"/><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israelpalestinenews.org/introduction-what-does-the-bible-really-say-about-modern-israel/" TargetMode="External"/><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israelpalestinenews.org/introduction-what-does-the-bible-really-say-about-modern-israel/" TargetMode="External"/><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hyperlink" Target="https://vancechristie.com/2018/03/08/billy-grahams-pure-motives-serving-christ/billy-graham-preaching-in-mid-life/" TargetMode="External"/><Relationship Id="rId2" Type="http://schemas.openxmlformats.org/officeDocument/2006/relationships/image" Target="../media/image71.jpg"/><Relationship Id="rId1" Type="http://schemas.openxmlformats.org/officeDocument/2006/relationships/slideLayout" Target="../slideLayouts/slideLayout7.xml"/><Relationship Id="rId4" Type="http://schemas.openxmlformats.org/officeDocument/2006/relationships/hyperlink" Target="https://creativecommons.org/licenses/by-nc-nd/3.0/" TargetMode="External"/></Relationships>
</file>

<file path=ppt/slides/_rels/slide141.xml.rels><?xml version="1.0" encoding="UTF-8" standalone="yes"?>
<Relationships xmlns="http://schemas.openxmlformats.org/package/2006/relationships"><Relationship Id="rId3" Type="http://schemas.openxmlformats.org/officeDocument/2006/relationships/hyperlink" Target="https://vancechristie.com/2018/03/08/billy-grahams-pure-motives-serving-christ/billy-graham-preaching-in-mid-life/" TargetMode="External"/><Relationship Id="rId2" Type="http://schemas.openxmlformats.org/officeDocument/2006/relationships/image" Target="../media/image71.jp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hyperlink" Target="https://achurchforstarvingartists.wordpress.com/2013/05/03/when-children-play-church/" TargetMode="External"/><Relationship Id="rId2" Type="http://schemas.openxmlformats.org/officeDocument/2006/relationships/image" Target="../media/image72.jp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hyperlink" Target="https://achurchforstarvingartists.wordpress.com/2013/05/03/when-children-play-church/" TargetMode="External"/><Relationship Id="rId2" Type="http://schemas.openxmlformats.org/officeDocument/2006/relationships/image" Target="../media/image72.jp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hyperlink" Target="https://pixnio.com/objects/electronics-devices/iphone-pictures/iphone-calendar-screen" TargetMode="External"/></Relationships>
</file>

<file path=ppt/slides/_rels/slide14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hyperlink" Target="https://pixnio.com/objects/electronics-devices/iphone-pictures/iphone-calendar-screen" TargetMode="External"/></Relationships>
</file>

<file path=ppt/slides/_rels/slide14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hyperlink" Target="https://pixnio.com/objects/electronics-devices/iphone-pictures/iphone-calendar-screen"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hyperlink" Target="https://vancechristie.com/2018/03/08/billy-grahams-pure-motives-serving-christ/billy-graham-preaching-in-mid-life/"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israelpalestinenews.org/introduction-what-does-the-bible-really-say-about-modern-israel/" TargetMode="External"/><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hyperlink" Target="https://vancechristie.com/2018/03/08/billy-grahams-pure-motives-serving-christ/billy-graham-preaching-in-mid-life/"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hyperlink" Target="https://vancechristie.com/2018/03/08/billy-grahams-pure-motives-serving-christ/billy-graham-preaching-in-mid-life/" TargetMode="External"/></Relationships>
</file>

<file path=ppt/slides/_rels/slide15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2.xml"/><Relationship Id="rId1" Type="http://schemas.openxmlformats.org/officeDocument/2006/relationships/slideLayout" Target="../slideLayouts/slideLayout4.xml"/><Relationship Id="rId5" Type="http://schemas.openxmlformats.org/officeDocument/2006/relationships/image" Target="../media/image75.jpeg"/><Relationship Id="rId4" Type="http://schemas.openxmlformats.org/officeDocument/2006/relationships/image" Target="../media/image68.jpeg"/></Relationships>
</file>

<file path=ppt/slides/_rels/slide1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155.xml.rels><?xml version="1.0" encoding="UTF-8" standalone="yes"?>
<Relationships xmlns="http://schemas.openxmlformats.org/package/2006/relationships"><Relationship Id="rId3" Type="http://schemas.openxmlformats.org/officeDocument/2006/relationships/hyperlink" Target="http://www.groundreport.com/can-freelance-writing-help-hone-writing-skills/" TargetMode="External"/><Relationship Id="rId2" Type="http://schemas.openxmlformats.org/officeDocument/2006/relationships/image" Target="../media/image77.jpg"/><Relationship Id="rId1" Type="http://schemas.openxmlformats.org/officeDocument/2006/relationships/slideLayout" Target="../slideLayouts/slideLayout7.xml"/><Relationship Id="rId4" Type="http://schemas.openxmlformats.org/officeDocument/2006/relationships/hyperlink" Target="https://creativecommons.org/licenses/by-nc/3.0/" TargetMode="External"/></Relationships>
</file>

<file path=ppt/slides/_rels/slide156.xml.rels><?xml version="1.0" encoding="UTF-8" standalone="yes"?>
<Relationships xmlns="http://schemas.openxmlformats.org/package/2006/relationships"><Relationship Id="rId3" Type="http://schemas.openxmlformats.org/officeDocument/2006/relationships/hyperlink" Target="http://www.wikichristian.org/wiki/en/index.php?title=Famous_Christians" TargetMode="External"/><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hyperlink" Target="https://commons.wikimedia.org/wiki/File:%22Humbling_Yourself%22_Baptist_Preaching_(independent,_fundamental,_KJV_sermon).webm" TargetMode="External"/><Relationship Id="rId2" Type="http://schemas.openxmlformats.org/officeDocument/2006/relationships/image" Target="../media/image78.jp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hyperlink" Target="http://jgpicazomemoirs.blogspot.com/2011/07/he-called-her-daughter.html" TargetMode="External"/><Relationship Id="rId2" Type="http://schemas.openxmlformats.org/officeDocument/2006/relationships/image" Target="../media/image85.jpg"/><Relationship Id="rId1" Type="http://schemas.openxmlformats.org/officeDocument/2006/relationships/slideLayout" Target="../slideLayouts/slideLayout6.xml"/><Relationship Id="rId4" Type="http://schemas.openxmlformats.org/officeDocument/2006/relationships/image" Target="../media/image86.jpg"/></Relationships>
</file>

<file path=ppt/slides/_rels/slide169.xml.rels><?xml version="1.0" encoding="UTF-8" standalone="yes"?>
<Relationships xmlns="http://schemas.openxmlformats.org/package/2006/relationships"><Relationship Id="rId3" Type="http://schemas.openxmlformats.org/officeDocument/2006/relationships/hyperlink" Target="http://jgpicazomemoirs.blogspot.com/2011/07/he-called-her-daughter.html" TargetMode="External"/><Relationship Id="rId2" Type="http://schemas.openxmlformats.org/officeDocument/2006/relationships/image" Target="../media/image85.jpg"/><Relationship Id="rId1" Type="http://schemas.openxmlformats.org/officeDocument/2006/relationships/slideLayout" Target="../slideLayouts/slideLayout6.xml"/><Relationship Id="rId4" Type="http://schemas.openxmlformats.org/officeDocument/2006/relationships/image" Target="../media/image86.jpg"/></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hyperlink" Target="https://cinedeescritor.blogspot.com/2015/02/princesa-prometida-william-goldman-rob-reiner.html" TargetMode="External"/><Relationship Id="rId2" Type="http://schemas.openxmlformats.org/officeDocument/2006/relationships/image" Target="../media/image87.png"/><Relationship Id="rId1" Type="http://schemas.openxmlformats.org/officeDocument/2006/relationships/slideLayout" Target="../slideLayouts/slideLayout6.xml"/><Relationship Id="rId5" Type="http://schemas.openxmlformats.org/officeDocument/2006/relationships/hyperlink" Target="http://wiki.dominionstrategy.com/index.php/Bag_of_Gold" TargetMode="External"/><Relationship Id="rId4" Type="http://schemas.openxmlformats.org/officeDocument/2006/relationships/image" Target="../media/image88.jpg"/></Relationships>
</file>

<file path=ppt/slides/_rels/slide1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hyperlink" Target="https://en.wikipedia.org/wiki/File:Essay.svg" TargetMode="External"/><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3" Type="http://schemas.openxmlformats.org/officeDocument/2006/relationships/hyperlink" Target="https://israelpalestinenews.org/introduction-what-does-the-bible-really-say-about-modern-israel/" TargetMode="External"/><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6.xml"/><Relationship Id="rId1" Type="http://schemas.openxmlformats.org/officeDocument/2006/relationships/slideLayout" Target="../slideLayouts/slideLayout22.xml"/><Relationship Id="rId4" Type="http://schemas.openxmlformats.org/officeDocument/2006/relationships/image" Target="../media/image92.png"/></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israelpalestinenews.org/introduction-what-does-the-bible-really-say-about-modern-israel/" TargetMode="External"/><Relationship Id="rId2" Type="http://schemas.openxmlformats.org/officeDocument/2006/relationships/image" Target="../media/image2.jp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pxhere.com/fi/photo/1371139" TargetMode="External"/><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pxhere.com/fi/photo/1371139" TargetMode="External"/><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pxhere.com/fi/photo/1371139" TargetMode="External"/><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pxhere.com/fi/photo/1371139" TargetMode="External"/><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pxhere.com/fi/photo/1371139" TargetMode="External"/><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pxhere.com/fi/photo/1371139" TargetMode="External"/><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s://pxhere.com/fi/photo/1371139" TargetMode="External"/><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s://pxhere.com/fi/photo/1371139" TargetMode="External"/><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www.wikichristian.org/wiki/en/index.php?title=Famous_Christians" TargetMode="External"/><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www.wikichristian.org/wiki/en/index.php?title=Famous_Christians" TargetMode="External"/><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www.wikichristian.org/wiki/en/index.php?title=Famous_Christians" TargetMode="External"/><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www.wikichristian.org/wiki/en/index.php?title=Famous_Christians" TargetMode="External"/><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jpeg"/></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18.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18.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commons.wikimedia.org/wiki/File:%22Humbling_Yourself%22_Baptist_Preaching_(independent,_fundamental,_KJV_sermon).webm" TargetMode="External"/><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hyperlink" Target="https://pxhere.com/en/photo/1588387" TargetMode="Externa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hyperlink" Target="https://www.flickr.com/photos/32495192@N07/10807681473" TargetMode="External"/><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hyperlink" Target="https://www.flickr.com/photos/32495192@N07/10807681473" TargetMode="External"/><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hyperlink" Target="https://www.flickr.com/photos/32495192@N07/10807681473" TargetMode="External"/><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hyperlink" Target="https://www.flickr.com/photos/32495192@N07/10807681473" TargetMode="External"/><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israelpalestinenews.org/introduction-what-does-the-bible-really-say-about-modern-israel/" TargetMode="External"/><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commons.wikimedia.org/wiki/File:%22Humbling_Yourself%22_Baptist_Preaching_(independent,_fundamental,_KJV_sermon).webm" TargetMode="External"/><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hyperlink" Target="https://famvin.org/en/2017/01/21/the-inauguration-of-jesus-and-vincentians/" TargetMode="Externa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jpeg"/></Relationships>
</file>

<file path=ppt/slides/_rels/slide8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hyperlink" Target="https://pixabay.com/photos/dictionary-book-learn-learning-613910/" TargetMode="External"/><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hyperlink" Target="https://pixabay.com/photos/dictionary-book-learn-learning-613910/" TargetMode="External"/><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hyperlink" Target="https://pixabay.com/photos/dictionary-book-learn-learning-613910/" TargetMode="External"/><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hyperlink" Target="https://israelpalestinenews.org/introduction-what-does-the-bible-really-say-about-modern-israel/" TargetMode="External"/><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hyperlink" Target="https://israelpalestinenews.org/introduction-what-does-the-bible-really-say-about-modern-israel/" TargetMode="External"/><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hyperlink" Target="https://israelpalestinenews.org/introduction-what-does-the-bible-really-say-about-modern-israel/" TargetMode="External"/><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hyperlink" Target="https://israelpalestinenews.org/introduction-what-does-the-bible-really-say-about-modern-israel/" TargetMode="External"/><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SCBG032"/>
          <p:cNvPicPr>
            <a:picLocks noChangeAspect="1" noChangeArrowheads="1"/>
          </p:cNvPicPr>
          <p:nvPr/>
        </p:nvPicPr>
        <p:blipFill>
          <a:blip r:embed="rId3">
            <a:lum bright="-66000" contrast="6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Rectangle 3"/>
          <p:cNvSpPr>
            <a:spLocks noGrp="1" noChangeArrowheads="1"/>
          </p:cNvSpPr>
          <p:nvPr>
            <p:ph type="title"/>
          </p:nvPr>
        </p:nvSpPr>
        <p:spPr>
          <a:xfrm>
            <a:off x="990599" y="609599"/>
            <a:ext cx="10011697" cy="5584723"/>
          </a:xfrm>
          <a:noFill/>
          <a:effectLst>
            <a:outerShdw blurRad="63500" dist="107763" dir="8100000" algn="ctr" rotWithShape="0">
              <a:srgbClr val="000000">
                <a:alpha val="74997"/>
              </a:srgbClr>
            </a:outerShdw>
          </a:effectLst>
        </p:spPr>
        <p:txBody>
          <a:bodyPr/>
          <a:lstStyle/>
          <a:p>
            <a:pPr algn="ctr" eaLnBrk="1" hangingPunct="1">
              <a:defRPr/>
            </a:pPr>
            <a:r>
              <a:rPr lang="en-US" sz="11700" b="1" dirty="0">
                <a:solidFill>
                  <a:schemeClr val="bg1"/>
                </a:solidFill>
                <a:latin typeface="Times" panose="02020603050405020304" pitchFamily="18" charset="0"/>
                <a:cs typeface="Times" panose="02020603050405020304" pitchFamily="18" charset="0"/>
              </a:rPr>
              <a:t>Homiletics</a:t>
            </a:r>
            <a:endParaRPr lang="en-US" dirty="0">
              <a:solidFill>
                <a:schemeClr val="bg1"/>
              </a:solidFill>
              <a:latin typeface="Times" panose="02020603050405020304" pitchFamily="18" charset="0"/>
              <a:cs typeface="Times" panose="02020603050405020304" pitchFamily="18" charset="0"/>
            </a:endParaRPr>
          </a:p>
        </p:txBody>
      </p:sp>
      <p:sp>
        <p:nvSpPr>
          <p:cNvPr id="3" name="Rectangle 2">
            <a:extLst>
              <a:ext uri="{FF2B5EF4-FFF2-40B4-BE49-F238E27FC236}">
                <a16:creationId xmlns:a16="http://schemas.microsoft.com/office/drawing/2014/main" id="{E801C416-304F-7D92-40AA-8424CB6DB8FE}"/>
              </a:ext>
            </a:extLst>
          </p:cNvPr>
          <p:cNvSpPr>
            <a:spLocks noChangeArrowheads="1"/>
          </p:cNvSpPr>
          <p:nvPr/>
        </p:nvSpPr>
        <p:spPr bwMode="auto">
          <a:xfrm>
            <a:off x="0" y="5436973"/>
            <a:ext cx="12192000" cy="1421027"/>
          </a:xfrm>
          <a:prstGeom prst="rect">
            <a:avLst/>
          </a:prstGeom>
          <a:solidFill>
            <a:srgbClr val="000514"/>
          </a:solidFill>
          <a:ln w="9525">
            <a:noFill/>
            <a:miter lim="800000"/>
            <a:headEnd/>
            <a:tailEnd/>
          </a:ln>
          <a:effectLst/>
        </p:spPr>
        <p:txBody>
          <a:bodyPr lIns="91430" tIns="45715" rIns="91430" bIns="45715" anchor="ctr"/>
          <a:lstStyle/>
          <a:p>
            <a:pPr algn="ctr" defTabSz="914300" fontAlgn="base">
              <a:spcBef>
                <a:spcPct val="20000"/>
              </a:spcBef>
              <a:buClr>
                <a:srgbClr val="FFCC00"/>
              </a:buClr>
              <a:buSzPct val="70000"/>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Scott Wooddell</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Eastridge Park Christian Church, Mesquite, Texas</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244346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erson standing at a podium&#10;&#10;Description automatically generated with medium confidence">
            <a:extLst>
              <a:ext uri="{FF2B5EF4-FFF2-40B4-BE49-F238E27FC236}">
                <a16:creationId xmlns:a16="http://schemas.microsoft.com/office/drawing/2014/main" id="{962FEDBF-CF4F-4D4A-BFB1-F899EF94921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8734" r="14984" b="1"/>
          <a:stretch/>
        </p:blipFill>
        <p:spPr>
          <a:xfrm>
            <a:off x="6803647" y="1065276"/>
            <a:ext cx="4730214" cy="4727448"/>
          </a:xfrm>
          <a:prstGeom prst="rect">
            <a:avLst/>
          </a:prstGeom>
        </p:spPr>
      </p:pic>
      <p:sp>
        <p:nvSpPr>
          <p:cNvPr id="2" name="Title 1">
            <a:extLst>
              <a:ext uri="{FF2B5EF4-FFF2-40B4-BE49-F238E27FC236}">
                <a16:creationId xmlns:a16="http://schemas.microsoft.com/office/drawing/2014/main" id="{F891761A-2FE7-4413-8BF4-29A90FA4101F}"/>
              </a:ext>
            </a:extLst>
          </p:cNvPr>
          <p:cNvSpPr>
            <a:spLocks noGrp="1"/>
          </p:cNvSpPr>
          <p:nvPr>
            <p:ph type="ctrTitle"/>
          </p:nvPr>
        </p:nvSpPr>
        <p:spPr>
          <a:xfrm>
            <a:off x="176981" y="383458"/>
            <a:ext cx="6459793" cy="1560275"/>
          </a:xfrm>
        </p:spPr>
        <p:txBody>
          <a:bodyPr anchor="ctr">
            <a:normAutofit/>
          </a:bodyPr>
          <a:lstStyle/>
          <a:p>
            <a:r>
              <a:rPr lang="en-US" sz="3600" b="1" dirty="0">
                <a:solidFill>
                  <a:schemeClr val="bg1"/>
                </a:solidFill>
                <a:effectLst/>
                <a:latin typeface="Times New Roman" panose="02020603050405020304" pitchFamily="18" charset="0"/>
                <a:ea typeface="Times New Roman" panose="02020603050405020304" pitchFamily="18" charset="0"/>
              </a:rPr>
              <a:t>THE CHARACTERISTICS OF EXPOSITORY PREACHING</a:t>
            </a:r>
            <a:br>
              <a:rPr lang="en-US" sz="3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en-US" sz="3400" dirty="0">
              <a:solidFill>
                <a:schemeClr val="bg1"/>
              </a:solidFill>
            </a:endParaRPr>
          </a:p>
        </p:txBody>
      </p:sp>
      <p:sp>
        <p:nvSpPr>
          <p:cNvPr id="3" name="Subtitle 2">
            <a:extLst>
              <a:ext uri="{FF2B5EF4-FFF2-40B4-BE49-F238E27FC236}">
                <a16:creationId xmlns:a16="http://schemas.microsoft.com/office/drawing/2014/main" id="{25126C91-2165-4F53-B245-ED7571F97EB6}"/>
              </a:ext>
            </a:extLst>
          </p:cNvPr>
          <p:cNvSpPr>
            <a:spLocks noGrp="1"/>
          </p:cNvSpPr>
          <p:nvPr>
            <p:ph type="subTitle" idx="1"/>
          </p:nvPr>
        </p:nvSpPr>
        <p:spPr>
          <a:xfrm>
            <a:off x="238225" y="4827322"/>
            <a:ext cx="6337303" cy="1930804"/>
          </a:xfrm>
          <a:solidFill>
            <a:schemeClr val="tx1"/>
          </a:solidFill>
        </p:spPr>
        <p:txBody>
          <a:bodyPr anchor="t">
            <a:normAutofit/>
          </a:bodyPr>
          <a:lstStyle/>
          <a:p>
            <a:r>
              <a:rPr lang="en-US" sz="3600" b="1" dirty="0">
                <a:solidFill>
                  <a:schemeClr val="bg1"/>
                </a:solidFill>
                <a:effectLst/>
                <a:latin typeface="Times New Roman" panose="02020603050405020304" pitchFamily="18" charset="0"/>
                <a:ea typeface="Times New Roman" panose="02020603050405020304" pitchFamily="18" charset="0"/>
              </a:rPr>
              <a:t>An expository sermon has movement and direction.</a:t>
            </a:r>
          </a:p>
          <a:p>
            <a:pPr algn="l"/>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0B464DE-3B54-4660-9C41-FFB246B2A55C}"/>
              </a:ext>
            </a:extLst>
          </p:cNvPr>
          <p:cNvSpPr txBox="1"/>
          <p:nvPr/>
        </p:nvSpPr>
        <p:spPr>
          <a:xfrm>
            <a:off x="238225" y="2620884"/>
            <a:ext cx="6398549" cy="1815882"/>
          </a:xfrm>
          <a:prstGeom prst="rect">
            <a:avLst/>
          </a:prstGeom>
          <a:solidFill>
            <a:schemeClr val="bg1"/>
          </a:solid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I.   Relates to the Take Home Truth</a:t>
            </a:r>
          </a:p>
          <a:p>
            <a:pPr algn="ctr"/>
            <a:r>
              <a:rPr lang="en-US" sz="2800" b="1" dirty="0">
                <a:latin typeface="Times New Roman" panose="02020603050405020304" pitchFamily="18" charset="0"/>
                <a:cs typeface="Times New Roman" panose="02020603050405020304" pitchFamily="18" charset="0"/>
              </a:rPr>
              <a:t>II.  Relates to the Take Home Truth</a:t>
            </a:r>
          </a:p>
          <a:p>
            <a:pPr algn="ctr"/>
            <a:r>
              <a:rPr lang="en-US" sz="2800" b="1" dirty="0">
                <a:latin typeface="Times New Roman" panose="02020603050405020304" pitchFamily="18" charset="0"/>
                <a:cs typeface="Times New Roman" panose="02020603050405020304" pitchFamily="18" charset="0"/>
              </a:rPr>
              <a:t>III. Relates to the Take Home Truth</a:t>
            </a:r>
          </a:p>
          <a:p>
            <a:pPr algn="ctr"/>
            <a:r>
              <a:rPr lang="en-US" sz="2800" b="1" dirty="0">
                <a:latin typeface="Times New Roman" panose="02020603050405020304" pitchFamily="18" charset="0"/>
                <a:cs typeface="Times New Roman" panose="02020603050405020304" pitchFamily="18" charset="0"/>
              </a:rPr>
              <a:t>The Take Home Truth stated</a:t>
            </a:r>
          </a:p>
        </p:txBody>
      </p:sp>
    </p:spTree>
    <p:extLst>
      <p:ext uri="{BB962C8B-B14F-4D97-AF65-F5344CB8AC3E}">
        <p14:creationId xmlns:p14="http://schemas.microsoft.com/office/powerpoint/2010/main" val="120599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ISCBG032"/>
          <p:cNvPicPr>
            <a:picLocks noChangeAspect="1" noChangeArrowheads="1"/>
          </p:cNvPicPr>
          <p:nvPr/>
        </p:nvPicPr>
        <p:blipFill>
          <a:blip r:embed="rId3">
            <a:lum bright="-66000" contrast="6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Rectangle 3"/>
          <p:cNvSpPr>
            <a:spLocks noGrp="1" noChangeArrowheads="1"/>
          </p:cNvSpPr>
          <p:nvPr>
            <p:ph type="title"/>
          </p:nvPr>
        </p:nvSpPr>
        <p:spPr>
          <a:xfrm>
            <a:off x="226244" y="249936"/>
            <a:ext cx="11783504" cy="1663705"/>
          </a:xfrm>
          <a:noFill/>
          <a:effectLst>
            <a:outerShdw blurRad="63500" dist="107763" dir="8100000" algn="ctr" rotWithShape="0">
              <a:srgbClr val="000000">
                <a:alpha val="74997"/>
              </a:srgbClr>
            </a:outerShdw>
          </a:effectLst>
        </p:spPr>
        <p:txBody>
          <a:bodyPr>
            <a:normAutofit/>
          </a:bodyPr>
          <a:lstStyle/>
          <a:p>
            <a:pPr algn="ctr" eaLnBrk="1" hangingPunct="1">
              <a:defRPr/>
            </a:pPr>
            <a:r>
              <a:rPr lang="en-US" sz="4800" b="1" dirty="0">
                <a:solidFill>
                  <a:schemeClr val="bg1"/>
                </a:solidFill>
                <a:latin typeface="Times New Roman" panose="02020603050405020304" pitchFamily="18" charset="0"/>
                <a:cs typeface="Times New Roman" panose="02020603050405020304" pitchFamily="18" charset="0"/>
              </a:rPr>
              <a:t>THE PROCESS OF SERMON PREPARATION</a:t>
            </a:r>
          </a:p>
        </p:txBody>
      </p:sp>
      <p:sp>
        <p:nvSpPr>
          <p:cNvPr id="2" name="TextBox 1">
            <a:extLst>
              <a:ext uri="{FF2B5EF4-FFF2-40B4-BE49-F238E27FC236}">
                <a16:creationId xmlns:a16="http://schemas.microsoft.com/office/drawing/2014/main" id="{73DD63B4-05FF-433B-82C8-C64B3891BF31}"/>
              </a:ext>
            </a:extLst>
          </p:cNvPr>
          <p:cNvSpPr txBox="1"/>
          <p:nvPr/>
        </p:nvSpPr>
        <p:spPr>
          <a:xfrm>
            <a:off x="1347216" y="2203704"/>
            <a:ext cx="10195560" cy="313932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1. Study the passage</a:t>
            </a:r>
          </a:p>
          <a:p>
            <a:pPr marL="342900" indent="-342900">
              <a:buAutoNum type="arabicPeriod" startAt="2"/>
            </a:pPr>
            <a:r>
              <a:rPr lang="en-US" sz="3600" b="1" dirty="0">
                <a:solidFill>
                  <a:schemeClr val="bg1"/>
                </a:solidFill>
                <a:latin typeface="Times New Roman" panose="02020603050405020304" pitchFamily="18" charset="0"/>
                <a:cs typeface="Times New Roman" panose="02020603050405020304" pitchFamily="18" charset="0"/>
              </a:rPr>
              <a:t> Outline the passage</a:t>
            </a:r>
          </a:p>
          <a:p>
            <a:pPr marL="342900" indent="-342900">
              <a:buFontTx/>
              <a:buAutoNum type="arabicPeriod" startAt="2"/>
            </a:pPr>
            <a:r>
              <a:rPr lang="en-US" sz="3600" b="1" i="0" dirty="0">
                <a:solidFill>
                  <a:schemeClr val="bg1"/>
                </a:solidFill>
                <a:effectLst/>
                <a:latin typeface="Times New Roman" panose="02020603050405020304" pitchFamily="18" charset="0"/>
                <a:cs typeface="Times New Roman" panose="02020603050405020304" pitchFamily="18" charset="0"/>
              </a:rPr>
              <a:t> Form the take home truth</a:t>
            </a:r>
          </a:p>
          <a:p>
            <a:pPr marL="342900" indent="-342900">
              <a:buFontTx/>
              <a:buAutoNum type="arabicPeriod" startAt="2"/>
            </a:pP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 The three developmental questions</a:t>
            </a:r>
            <a:endParaRPr lang="en-US" sz="3600" b="1" dirty="0">
              <a:solidFill>
                <a:schemeClr val="bg1"/>
              </a:solidFill>
              <a:latin typeface="Times New Roman" panose="02020603050405020304" pitchFamily="18" charset="0"/>
              <a:cs typeface="Times New Roman" panose="02020603050405020304" pitchFamily="18" charset="0"/>
            </a:endParaRPr>
          </a:p>
          <a:p>
            <a:r>
              <a:rPr lang="en-US" sz="3600" b="1" dirty="0">
                <a:solidFill>
                  <a:schemeClr val="bg1"/>
                </a:solidFill>
                <a:latin typeface="Times New Roman" panose="02020603050405020304" pitchFamily="18" charset="0"/>
                <a:cs typeface="Times New Roman" panose="02020603050405020304" pitchFamily="18" charset="0"/>
              </a:rPr>
              <a:t>5.  Shape </a:t>
            </a:r>
            <a:r>
              <a:rPr lang="en-US" sz="3600" b="1">
                <a:solidFill>
                  <a:schemeClr val="bg1"/>
                </a:solidFill>
                <a:latin typeface="Times New Roman" panose="02020603050405020304" pitchFamily="18" charset="0"/>
                <a:cs typeface="Times New Roman" panose="02020603050405020304" pitchFamily="18" charset="0"/>
              </a:rPr>
              <a:t>the sermon </a:t>
            </a:r>
            <a:endParaRPr lang="en-US" sz="3600" b="1" dirty="0">
              <a:solidFill>
                <a:schemeClr val="bg1"/>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61901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786384" y="2362200"/>
            <a:ext cx="10058400" cy="2123658"/>
          </a:xfrm>
          <a:prstGeom prst="rect">
            <a:avLst/>
          </a:prstGeom>
          <a:noFill/>
        </p:spPr>
        <p:txBody>
          <a:bodyPr wrap="square" rtlCol="0">
            <a:spAutoFit/>
          </a:bodyPr>
          <a:lstStyle/>
          <a:p>
            <a:pPr algn="ctr"/>
            <a:r>
              <a:rPr lang="en-US" sz="7200" b="1" dirty="0">
                <a:solidFill>
                  <a:schemeClr val="bg1"/>
                </a:solidFill>
                <a:latin typeface="Times New Roman" panose="02020603050405020304" pitchFamily="18" charset="0"/>
                <a:cs typeface="Times New Roman" panose="02020603050405020304" pitchFamily="18" charset="0"/>
              </a:rPr>
              <a:t>6.  INTRODUCTION</a:t>
            </a:r>
          </a:p>
          <a:p>
            <a:pPr algn="ctr"/>
            <a:endParaRPr lang="en-US" sz="6000" b="1" dirty="0">
              <a:solidFill>
                <a:schemeClr val="bg1"/>
              </a:solidFill>
            </a:endParaRPr>
          </a:p>
        </p:txBody>
      </p:sp>
    </p:spTree>
    <p:extLst>
      <p:ext uri="{BB962C8B-B14F-4D97-AF65-F5344CB8AC3E}">
        <p14:creationId xmlns:p14="http://schemas.microsoft.com/office/powerpoint/2010/main" val="230979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48610" name="Rectangle 2"/>
          <p:cNvSpPr>
            <a:spLocks noGrp="1" noChangeArrowheads="1"/>
          </p:cNvSpPr>
          <p:nvPr>
            <p:ph type="title"/>
          </p:nvPr>
        </p:nvSpPr>
        <p:spPr>
          <a:xfrm>
            <a:off x="82296" y="0"/>
            <a:ext cx="12006072" cy="1219200"/>
          </a:xfrm>
          <a:gradFill rotWithShape="0">
            <a:gsLst>
              <a:gs pos="0">
                <a:srgbClr val="12531E"/>
              </a:gs>
              <a:gs pos="100000">
                <a:srgbClr val="08260E"/>
              </a:gs>
            </a:gsLst>
            <a:path path="shape">
              <a:fillToRect l="50000" t="50000" r="50000" b="50000"/>
            </a:path>
          </a:gradFill>
          <a:effectLst>
            <a:outerShdw blurRad="63500" dist="35921" dir="2700000" algn="ctr" rotWithShape="0">
              <a:srgbClr val="000000">
                <a:alpha val="75000"/>
              </a:srgbClr>
            </a:outerShdw>
          </a:effectLst>
        </p:spPr>
        <p:txBody>
          <a:bodyPr>
            <a:normAutofit fontScale="90000"/>
          </a:bodyPr>
          <a:lstStyle/>
          <a:p>
            <a:pPr algn="ctr" eaLnBrk="1" hangingPunct="1">
              <a:defRPr/>
            </a:pPr>
            <a:r>
              <a:rPr lang="en-US" b="1" dirty="0">
                <a:solidFill>
                  <a:schemeClr val="bg1"/>
                </a:solidFill>
                <a:latin typeface="Times New Roman" panose="02020603050405020304" pitchFamily="18" charset="0"/>
                <a:cs typeface="Times New Roman" panose="02020603050405020304" pitchFamily="18" charset="0"/>
              </a:rPr>
              <a:t>THERE ARE THREE TYPES OF PREACHERS:</a:t>
            </a:r>
          </a:p>
        </p:txBody>
      </p:sp>
      <p:sp>
        <p:nvSpPr>
          <p:cNvPr id="1348611" name="Rectangle 3"/>
          <p:cNvSpPr>
            <a:spLocks noGrp="1" noChangeArrowheads="1"/>
          </p:cNvSpPr>
          <p:nvPr>
            <p:ph type="body" idx="1"/>
          </p:nvPr>
        </p:nvSpPr>
        <p:spPr>
          <a:xfrm>
            <a:off x="3422904" y="1371600"/>
            <a:ext cx="8212394" cy="990600"/>
          </a:xfrm>
        </p:spPr>
        <p:txBody>
          <a:bodyPr>
            <a:normAutofit/>
          </a:bodyPr>
          <a:lstStyle/>
          <a:p>
            <a:pPr marL="0" indent="0" eaLnBrk="1" hangingPunct="1">
              <a:buNone/>
              <a:defRPr/>
            </a:pPr>
            <a:r>
              <a:rPr lang="en-US" sz="3600" b="1" dirty="0">
                <a:solidFill>
                  <a:schemeClr val="bg1"/>
                </a:solidFill>
                <a:latin typeface="Times New Roman" panose="02020603050405020304" pitchFamily="18" charset="0"/>
                <a:cs typeface="Times New Roman" panose="02020603050405020304" pitchFamily="18" charset="0"/>
              </a:rPr>
              <a:t>Those to whom you cannot listen.</a:t>
            </a:r>
          </a:p>
        </p:txBody>
      </p:sp>
      <p:pic>
        <p:nvPicPr>
          <p:cNvPr id="1348612" name="Picture 4" descr="images-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581401"/>
            <a:ext cx="152400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8613" name="Picture 5" descr="images-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4388" y="1371601"/>
            <a:ext cx="1039812"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8614" name="Picture 6" descr="black &amp; white"/>
          <p:cNvPicPr>
            <a:picLocks noChangeAspect="1" noChangeArrowheads="1"/>
          </p:cNvPicPr>
          <p:nvPr/>
        </p:nvPicPr>
        <p:blipFill>
          <a:blip r:embed="rId5">
            <a:extLst>
              <a:ext uri="{28A0092B-C50C-407E-A947-70E740481C1C}">
                <a14:useLocalDpi xmlns:a14="http://schemas.microsoft.com/office/drawing/2010/main" val="0"/>
              </a:ext>
            </a:extLst>
          </a:blip>
          <a:srcRect b="23529"/>
          <a:stretch>
            <a:fillRect/>
          </a:stretch>
        </p:blipFill>
        <p:spPr bwMode="auto">
          <a:xfrm>
            <a:off x="2135188" y="2514600"/>
            <a:ext cx="9890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8616" name="Rectangle 8"/>
          <p:cNvSpPr>
            <a:spLocks noChangeArrowheads="1"/>
          </p:cNvSpPr>
          <p:nvPr/>
        </p:nvSpPr>
        <p:spPr bwMode="auto">
          <a:xfrm>
            <a:off x="3432047" y="2552700"/>
            <a:ext cx="8020665" cy="838200"/>
          </a:xfrm>
          <a:prstGeom prst="rect">
            <a:avLst/>
          </a:prstGeom>
          <a:noFill/>
          <a:ln>
            <a:noFill/>
          </a:ln>
          <a:effectLst>
            <a:outerShdw blurRad="63500" dist="380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chemeClr val="hlink"/>
              </a:buClr>
              <a:buSzPct val="65000"/>
              <a:defRPr/>
            </a:pPr>
            <a:r>
              <a:rPr lang="en-US" sz="3600" b="1" dirty="0">
                <a:solidFill>
                  <a:schemeClr val="bg1"/>
                </a:solidFill>
                <a:latin typeface="Times New Roman" panose="02020603050405020304" pitchFamily="18" charset="0"/>
                <a:cs typeface="Times New Roman" panose="02020603050405020304" pitchFamily="18" charset="0"/>
              </a:rPr>
              <a:t>Those to whom you can listen.</a:t>
            </a:r>
          </a:p>
        </p:txBody>
      </p:sp>
      <p:sp>
        <p:nvSpPr>
          <p:cNvPr id="1348617" name="Rectangle 9"/>
          <p:cNvSpPr>
            <a:spLocks noChangeArrowheads="1"/>
          </p:cNvSpPr>
          <p:nvPr/>
        </p:nvSpPr>
        <p:spPr bwMode="auto">
          <a:xfrm>
            <a:off x="3422904" y="3775140"/>
            <a:ext cx="8473440" cy="838200"/>
          </a:xfrm>
          <a:prstGeom prst="rect">
            <a:avLst/>
          </a:prstGeom>
          <a:noFill/>
          <a:ln>
            <a:noFill/>
          </a:ln>
          <a:effectLst>
            <a:outerShdw blurRad="63500" dist="380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chemeClr val="hlink"/>
              </a:buClr>
              <a:buSzPct val="65000"/>
              <a:defRPr/>
            </a:pPr>
            <a:r>
              <a:rPr lang="en-US" sz="3600" b="1" dirty="0">
                <a:solidFill>
                  <a:schemeClr val="bg1"/>
                </a:solidFill>
                <a:latin typeface="Times New Roman" panose="02020603050405020304" pitchFamily="18" charset="0"/>
                <a:ea typeface="ＭＳ Ｐゴシック" charset="0"/>
                <a:cs typeface="Times New Roman" panose="02020603050405020304" pitchFamily="18" charset="0"/>
              </a:rPr>
              <a:t>Those to whom you must listen.</a:t>
            </a:r>
          </a:p>
        </p:txBody>
      </p:sp>
      <p:sp>
        <p:nvSpPr>
          <p:cNvPr id="1348618" name="Rectangle 10"/>
          <p:cNvSpPr>
            <a:spLocks noChangeArrowheads="1"/>
          </p:cNvSpPr>
          <p:nvPr/>
        </p:nvSpPr>
        <p:spPr bwMode="auto">
          <a:xfrm>
            <a:off x="82296" y="4838699"/>
            <a:ext cx="11923775" cy="1943101"/>
          </a:xfrm>
          <a:prstGeom prst="rect">
            <a:avLst/>
          </a:prstGeom>
          <a:gradFill rotWithShape="0">
            <a:gsLst>
              <a:gs pos="0">
                <a:srgbClr val="12531E"/>
              </a:gs>
              <a:gs pos="100000">
                <a:srgbClr val="08260E"/>
              </a:gs>
            </a:gsLst>
            <a:path path="shape">
              <a:fillToRect l="50000" t="50000" r="50000" b="50000"/>
            </a:path>
          </a:gradFill>
          <a:ln>
            <a:noFill/>
          </a:ln>
          <a:effectLst>
            <a:outerShdw blurRad="63500" dist="38099" dir="2700000" algn="ctr"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r>
              <a:rPr lang="en-US" sz="3600" b="1" dirty="0">
                <a:solidFill>
                  <a:schemeClr val="bg1"/>
                </a:solidFill>
                <a:latin typeface="Times New Roman" panose="02020603050405020304" pitchFamily="18" charset="0"/>
                <a:cs typeface="Times New Roman" panose="02020603050405020304" pitchFamily="18" charset="0"/>
              </a:rPr>
              <a:t>During the introduction the congregation usually decides the kind of speaker addressing them that morning.</a:t>
            </a:r>
          </a:p>
        </p:txBody>
      </p:sp>
    </p:spTree>
    <p:extLst>
      <p:ext uri="{BB962C8B-B14F-4D97-AF65-F5344CB8AC3E}">
        <p14:creationId xmlns:p14="http://schemas.microsoft.com/office/powerpoint/2010/main" val="424453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348611">
                                            <p:txEl>
                                              <p:pRg st="0" end="0"/>
                                            </p:txEl>
                                          </p:spTgt>
                                        </p:tgtEl>
                                        <p:attrNameLst>
                                          <p:attrName>style.visibility</p:attrName>
                                        </p:attrNameLst>
                                      </p:cBhvr>
                                      <p:to>
                                        <p:strVal val="visible"/>
                                      </p:to>
                                    </p:set>
                                    <p:anim calcmode="lin" valueType="num">
                                      <p:cBhvr>
                                        <p:cTn id="7" dur="1000" fill="hold"/>
                                        <p:tgtEl>
                                          <p:spTgt spid="134861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4861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48611">
                                            <p:txEl>
                                              <p:pRg st="0" end="0"/>
                                            </p:txEl>
                                          </p:spTgt>
                                        </p:tgtEl>
                                        <p:attrNameLst>
                                          <p:attrName>style.rotation</p:attrName>
                                        </p:attrNameLst>
                                      </p:cBhvr>
                                      <p:tavLst>
                                        <p:tav tm="0">
                                          <p:val>
                                            <p:fltVal val="360"/>
                                          </p:val>
                                        </p:tav>
                                        <p:tav tm="100000">
                                          <p:val>
                                            <p:fltVal val="0"/>
                                          </p:val>
                                        </p:tav>
                                      </p:tavLst>
                                    </p:anim>
                                    <p:animEffect transition="in" filter="fade">
                                      <p:cBhvr>
                                        <p:cTn id="10" dur="1000"/>
                                        <p:tgtEl>
                                          <p:spTgt spid="1348611">
                                            <p:txEl>
                                              <p:pRg st="0" end="0"/>
                                            </p:txEl>
                                          </p:spTgt>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348613"/>
                                        </p:tgtEl>
                                        <p:attrNameLst>
                                          <p:attrName>style.visibility</p:attrName>
                                        </p:attrNameLst>
                                      </p:cBhvr>
                                      <p:to>
                                        <p:strVal val="visible"/>
                                      </p:to>
                                    </p:set>
                                    <p:anim calcmode="lin" valueType="num">
                                      <p:cBhvr>
                                        <p:cTn id="13" dur="1000" fill="hold"/>
                                        <p:tgtEl>
                                          <p:spTgt spid="1348613"/>
                                        </p:tgtEl>
                                        <p:attrNameLst>
                                          <p:attrName>ppt_w</p:attrName>
                                        </p:attrNameLst>
                                      </p:cBhvr>
                                      <p:tavLst>
                                        <p:tav tm="0">
                                          <p:val>
                                            <p:fltVal val="0"/>
                                          </p:val>
                                        </p:tav>
                                        <p:tav tm="100000">
                                          <p:val>
                                            <p:strVal val="#ppt_w"/>
                                          </p:val>
                                        </p:tav>
                                      </p:tavLst>
                                    </p:anim>
                                    <p:anim calcmode="lin" valueType="num">
                                      <p:cBhvr>
                                        <p:cTn id="14" dur="1000" fill="hold"/>
                                        <p:tgtEl>
                                          <p:spTgt spid="1348613"/>
                                        </p:tgtEl>
                                        <p:attrNameLst>
                                          <p:attrName>ppt_h</p:attrName>
                                        </p:attrNameLst>
                                      </p:cBhvr>
                                      <p:tavLst>
                                        <p:tav tm="0">
                                          <p:val>
                                            <p:fltVal val="0"/>
                                          </p:val>
                                        </p:tav>
                                        <p:tav tm="100000">
                                          <p:val>
                                            <p:strVal val="#ppt_h"/>
                                          </p:val>
                                        </p:tav>
                                      </p:tavLst>
                                    </p:anim>
                                    <p:anim calcmode="lin" valueType="num">
                                      <p:cBhvr>
                                        <p:cTn id="15" dur="1000" fill="hold"/>
                                        <p:tgtEl>
                                          <p:spTgt spid="1348613"/>
                                        </p:tgtEl>
                                        <p:attrNameLst>
                                          <p:attrName>style.rotation</p:attrName>
                                        </p:attrNameLst>
                                      </p:cBhvr>
                                      <p:tavLst>
                                        <p:tav tm="0">
                                          <p:val>
                                            <p:fltVal val="360"/>
                                          </p:val>
                                        </p:tav>
                                        <p:tav tm="100000">
                                          <p:val>
                                            <p:fltVal val="0"/>
                                          </p:val>
                                        </p:tav>
                                      </p:tavLst>
                                    </p:anim>
                                    <p:animEffect transition="in" filter="fade">
                                      <p:cBhvr>
                                        <p:cTn id="16" dur="1000"/>
                                        <p:tgtEl>
                                          <p:spTgt spid="1348613"/>
                                        </p:tgtEl>
                                      </p:cBhvr>
                                    </p:animEffect>
                                  </p:childTnLst>
                                </p:cTn>
                              </p:par>
                            </p:childTnLst>
                          </p:cTn>
                        </p:par>
                        <p:par>
                          <p:cTn id="17" fill="hold" nodeType="withGroup">
                            <p:stCondLst>
                              <p:cond delay="1000"/>
                            </p:stCondLst>
                            <p:childTnLst>
                              <p:par>
                                <p:cTn id="18" presetID="49" presetClass="entr" presetSubtype="0" decel="100000" fill="hold" grpId="0" nodeType="afterEffect">
                                  <p:stCondLst>
                                    <p:cond delay="0"/>
                                  </p:stCondLst>
                                  <p:childTnLst>
                                    <p:set>
                                      <p:cBhvr>
                                        <p:cTn id="19" dur="1" fill="hold">
                                          <p:stCondLst>
                                            <p:cond delay="0"/>
                                          </p:stCondLst>
                                        </p:cTn>
                                        <p:tgtEl>
                                          <p:spTgt spid="1348616"/>
                                        </p:tgtEl>
                                        <p:attrNameLst>
                                          <p:attrName>style.visibility</p:attrName>
                                        </p:attrNameLst>
                                      </p:cBhvr>
                                      <p:to>
                                        <p:strVal val="visible"/>
                                      </p:to>
                                    </p:set>
                                    <p:anim calcmode="lin" valueType="num">
                                      <p:cBhvr>
                                        <p:cTn id="20" dur="1000" fill="hold"/>
                                        <p:tgtEl>
                                          <p:spTgt spid="1348616"/>
                                        </p:tgtEl>
                                        <p:attrNameLst>
                                          <p:attrName>ppt_w</p:attrName>
                                        </p:attrNameLst>
                                      </p:cBhvr>
                                      <p:tavLst>
                                        <p:tav tm="0">
                                          <p:val>
                                            <p:fltVal val="0"/>
                                          </p:val>
                                        </p:tav>
                                        <p:tav tm="100000">
                                          <p:val>
                                            <p:strVal val="#ppt_w"/>
                                          </p:val>
                                        </p:tav>
                                      </p:tavLst>
                                    </p:anim>
                                    <p:anim calcmode="lin" valueType="num">
                                      <p:cBhvr>
                                        <p:cTn id="21" dur="1000" fill="hold"/>
                                        <p:tgtEl>
                                          <p:spTgt spid="1348616"/>
                                        </p:tgtEl>
                                        <p:attrNameLst>
                                          <p:attrName>ppt_h</p:attrName>
                                        </p:attrNameLst>
                                      </p:cBhvr>
                                      <p:tavLst>
                                        <p:tav tm="0">
                                          <p:val>
                                            <p:fltVal val="0"/>
                                          </p:val>
                                        </p:tav>
                                        <p:tav tm="100000">
                                          <p:val>
                                            <p:strVal val="#ppt_h"/>
                                          </p:val>
                                        </p:tav>
                                      </p:tavLst>
                                    </p:anim>
                                    <p:anim calcmode="lin" valueType="num">
                                      <p:cBhvr>
                                        <p:cTn id="22" dur="1000" fill="hold"/>
                                        <p:tgtEl>
                                          <p:spTgt spid="1348616"/>
                                        </p:tgtEl>
                                        <p:attrNameLst>
                                          <p:attrName>style.rotation</p:attrName>
                                        </p:attrNameLst>
                                      </p:cBhvr>
                                      <p:tavLst>
                                        <p:tav tm="0">
                                          <p:val>
                                            <p:fltVal val="360"/>
                                          </p:val>
                                        </p:tav>
                                        <p:tav tm="100000">
                                          <p:val>
                                            <p:fltVal val="0"/>
                                          </p:val>
                                        </p:tav>
                                      </p:tavLst>
                                    </p:anim>
                                    <p:animEffect transition="in" filter="fade">
                                      <p:cBhvr>
                                        <p:cTn id="23" dur="1000"/>
                                        <p:tgtEl>
                                          <p:spTgt spid="1348616"/>
                                        </p:tgtEl>
                                      </p:cBhvr>
                                    </p:animEffect>
                                  </p:childTnLst>
                                </p:cTn>
                              </p:par>
                              <p:par>
                                <p:cTn id="24" presetID="49" presetClass="entr" presetSubtype="0" decel="100000" fill="hold" nodeType="withEffect">
                                  <p:stCondLst>
                                    <p:cond delay="0"/>
                                  </p:stCondLst>
                                  <p:childTnLst>
                                    <p:set>
                                      <p:cBhvr>
                                        <p:cTn id="25" dur="1" fill="hold">
                                          <p:stCondLst>
                                            <p:cond delay="0"/>
                                          </p:stCondLst>
                                        </p:cTn>
                                        <p:tgtEl>
                                          <p:spTgt spid="1348614"/>
                                        </p:tgtEl>
                                        <p:attrNameLst>
                                          <p:attrName>style.visibility</p:attrName>
                                        </p:attrNameLst>
                                      </p:cBhvr>
                                      <p:to>
                                        <p:strVal val="visible"/>
                                      </p:to>
                                    </p:set>
                                    <p:anim calcmode="lin" valueType="num">
                                      <p:cBhvr>
                                        <p:cTn id="26" dur="1000" fill="hold"/>
                                        <p:tgtEl>
                                          <p:spTgt spid="1348614"/>
                                        </p:tgtEl>
                                        <p:attrNameLst>
                                          <p:attrName>ppt_w</p:attrName>
                                        </p:attrNameLst>
                                      </p:cBhvr>
                                      <p:tavLst>
                                        <p:tav tm="0">
                                          <p:val>
                                            <p:fltVal val="0"/>
                                          </p:val>
                                        </p:tav>
                                        <p:tav tm="100000">
                                          <p:val>
                                            <p:strVal val="#ppt_w"/>
                                          </p:val>
                                        </p:tav>
                                      </p:tavLst>
                                    </p:anim>
                                    <p:anim calcmode="lin" valueType="num">
                                      <p:cBhvr>
                                        <p:cTn id="27" dur="1000" fill="hold"/>
                                        <p:tgtEl>
                                          <p:spTgt spid="1348614"/>
                                        </p:tgtEl>
                                        <p:attrNameLst>
                                          <p:attrName>ppt_h</p:attrName>
                                        </p:attrNameLst>
                                      </p:cBhvr>
                                      <p:tavLst>
                                        <p:tav tm="0">
                                          <p:val>
                                            <p:fltVal val="0"/>
                                          </p:val>
                                        </p:tav>
                                        <p:tav tm="100000">
                                          <p:val>
                                            <p:strVal val="#ppt_h"/>
                                          </p:val>
                                        </p:tav>
                                      </p:tavLst>
                                    </p:anim>
                                    <p:anim calcmode="lin" valueType="num">
                                      <p:cBhvr>
                                        <p:cTn id="28" dur="1000" fill="hold"/>
                                        <p:tgtEl>
                                          <p:spTgt spid="1348614"/>
                                        </p:tgtEl>
                                        <p:attrNameLst>
                                          <p:attrName>style.rotation</p:attrName>
                                        </p:attrNameLst>
                                      </p:cBhvr>
                                      <p:tavLst>
                                        <p:tav tm="0">
                                          <p:val>
                                            <p:fltVal val="360"/>
                                          </p:val>
                                        </p:tav>
                                        <p:tav tm="100000">
                                          <p:val>
                                            <p:fltVal val="0"/>
                                          </p:val>
                                        </p:tav>
                                      </p:tavLst>
                                    </p:anim>
                                    <p:animEffect transition="in" filter="fade">
                                      <p:cBhvr>
                                        <p:cTn id="29" dur="1000"/>
                                        <p:tgtEl>
                                          <p:spTgt spid="1348614"/>
                                        </p:tgtEl>
                                      </p:cBhvr>
                                    </p:animEffect>
                                  </p:childTnLst>
                                </p:cTn>
                              </p:par>
                            </p:childTnLst>
                          </p:cTn>
                        </p:par>
                        <p:par>
                          <p:cTn id="30" fill="hold" nodeType="withGroup">
                            <p:stCondLst>
                              <p:cond delay="2000"/>
                            </p:stCondLst>
                            <p:childTnLst>
                              <p:par>
                                <p:cTn id="31" presetID="49" presetClass="entr" presetSubtype="0" decel="100000" fill="hold" grpId="0" nodeType="afterEffect">
                                  <p:stCondLst>
                                    <p:cond delay="0"/>
                                  </p:stCondLst>
                                  <p:childTnLst>
                                    <p:set>
                                      <p:cBhvr>
                                        <p:cTn id="32" dur="1" fill="hold">
                                          <p:stCondLst>
                                            <p:cond delay="0"/>
                                          </p:stCondLst>
                                        </p:cTn>
                                        <p:tgtEl>
                                          <p:spTgt spid="1348617"/>
                                        </p:tgtEl>
                                        <p:attrNameLst>
                                          <p:attrName>style.visibility</p:attrName>
                                        </p:attrNameLst>
                                      </p:cBhvr>
                                      <p:to>
                                        <p:strVal val="visible"/>
                                      </p:to>
                                    </p:set>
                                    <p:anim calcmode="lin" valueType="num">
                                      <p:cBhvr>
                                        <p:cTn id="33" dur="1000" fill="hold"/>
                                        <p:tgtEl>
                                          <p:spTgt spid="1348617"/>
                                        </p:tgtEl>
                                        <p:attrNameLst>
                                          <p:attrName>ppt_w</p:attrName>
                                        </p:attrNameLst>
                                      </p:cBhvr>
                                      <p:tavLst>
                                        <p:tav tm="0">
                                          <p:val>
                                            <p:fltVal val="0"/>
                                          </p:val>
                                        </p:tav>
                                        <p:tav tm="100000">
                                          <p:val>
                                            <p:strVal val="#ppt_w"/>
                                          </p:val>
                                        </p:tav>
                                      </p:tavLst>
                                    </p:anim>
                                    <p:anim calcmode="lin" valueType="num">
                                      <p:cBhvr>
                                        <p:cTn id="34" dur="1000" fill="hold"/>
                                        <p:tgtEl>
                                          <p:spTgt spid="1348617"/>
                                        </p:tgtEl>
                                        <p:attrNameLst>
                                          <p:attrName>ppt_h</p:attrName>
                                        </p:attrNameLst>
                                      </p:cBhvr>
                                      <p:tavLst>
                                        <p:tav tm="0">
                                          <p:val>
                                            <p:fltVal val="0"/>
                                          </p:val>
                                        </p:tav>
                                        <p:tav tm="100000">
                                          <p:val>
                                            <p:strVal val="#ppt_h"/>
                                          </p:val>
                                        </p:tav>
                                      </p:tavLst>
                                    </p:anim>
                                    <p:anim calcmode="lin" valueType="num">
                                      <p:cBhvr>
                                        <p:cTn id="35" dur="1000" fill="hold"/>
                                        <p:tgtEl>
                                          <p:spTgt spid="1348617"/>
                                        </p:tgtEl>
                                        <p:attrNameLst>
                                          <p:attrName>style.rotation</p:attrName>
                                        </p:attrNameLst>
                                      </p:cBhvr>
                                      <p:tavLst>
                                        <p:tav tm="0">
                                          <p:val>
                                            <p:fltVal val="360"/>
                                          </p:val>
                                        </p:tav>
                                        <p:tav tm="100000">
                                          <p:val>
                                            <p:fltVal val="0"/>
                                          </p:val>
                                        </p:tav>
                                      </p:tavLst>
                                    </p:anim>
                                    <p:animEffect transition="in" filter="fade">
                                      <p:cBhvr>
                                        <p:cTn id="36" dur="1000"/>
                                        <p:tgtEl>
                                          <p:spTgt spid="1348617"/>
                                        </p:tgtEl>
                                      </p:cBhvr>
                                    </p:animEffect>
                                  </p:childTnLst>
                                </p:cTn>
                              </p:par>
                              <p:par>
                                <p:cTn id="37" presetID="49" presetClass="entr" presetSubtype="0" decel="100000" fill="hold" nodeType="withEffect">
                                  <p:stCondLst>
                                    <p:cond delay="0"/>
                                  </p:stCondLst>
                                  <p:childTnLst>
                                    <p:set>
                                      <p:cBhvr>
                                        <p:cTn id="38" dur="1" fill="hold">
                                          <p:stCondLst>
                                            <p:cond delay="0"/>
                                          </p:stCondLst>
                                        </p:cTn>
                                        <p:tgtEl>
                                          <p:spTgt spid="1348612"/>
                                        </p:tgtEl>
                                        <p:attrNameLst>
                                          <p:attrName>style.visibility</p:attrName>
                                        </p:attrNameLst>
                                      </p:cBhvr>
                                      <p:to>
                                        <p:strVal val="visible"/>
                                      </p:to>
                                    </p:set>
                                    <p:anim calcmode="lin" valueType="num">
                                      <p:cBhvr>
                                        <p:cTn id="39" dur="1000" fill="hold"/>
                                        <p:tgtEl>
                                          <p:spTgt spid="1348612"/>
                                        </p:tgtEl>
                                        <p:attrNameLst>
                                          <p:attrName>ppt_w</p:attrName>
                                        </p:attrNameLst>
                                      </p:cBhvr>
                                      <p:tavLst>
                                        <p:tav tm="0">
                                          <p:val>
                                            <p:fltVal val="0"/>
                                          </p:val>
                                        </p:tav>
                                        <p:tav tm="100000">
                                          <p:val>
                                            <p:strVal val="#ppt_w"/>
                                          </p:val>
                                        </p:tav>
                                      </p:tavLst>
                                    </p:anim>
                                    <p:anim calcmode="lin" valueType="num">
                                      <p:cBhvr>
                                        <p:cTn id="40" dur="1000" fill="hold"/>
                                        <p:tgtEl>
                                          <p:spTgt spid="1348612"/>
                                        </p:tgtEl>
                                        <p:attrNameLst>
                                          <p:attrName>ppt_h</p:attrName>
                                        </p:attrNameLst>
                                      </p:cBhvr>
                                      <p:tavLst>
                                        <p:tav tm="0">
                                          <p:val>
                                            <p:fltVal val="0"/>
                                          </p:val>
                                        </p:tav>
                                        <p:tav tm="100000">
                                          <p:val>
                                            <p:strVal val="#ppt_h"/>
                                          </p:val>
                                        </p:tav>
                                      </p:tavLst>
                                    </p:anim>
                                    <p:anim calcmode="lin" valueType="num">
                                      <p:cBhvr>
                                        <p:cTn id="41" dur="1000" fill="hold"/>
                                        <p:tgtEl>
                                          <p:spTgt spid="1348612"/>
                                        </p:tgtEl>
                                        <p:attrNameLst>
                                          <p:attrName>style.rotation</p:attrName>
                                        </p:attrNameLst>
                                      </p:cBhvr>
                                      <p:tavLst>
                                        <p:tav tm="0">
                                          <p:val>
                                            <p:fltVal val="360"/>
                                          </p:val>
                                        </p:tav>
                                        <p:tav tm="100000">
                                          <p:val>
                                            <p:fltVal val="0"/>
                                          </p:val>
                                        </p:tav>
                                      </p:tavLst>
                                    </p:anim>
                                    <p:animEffect transition="in" filter="fade">
                                      <p:cBhvr>
                                        <p:cTn id="42" dur="1000"/>
                                        <p:tgtEl>
                                          <p:spTgt spid="1348612"/>
                                        </p:tgtEl>
                                      </p:cBhvr>
                                    </p:animEffect>
                                  </p:childTnLst>
                                </p:cTn>
                              </p:par>
                            </p:childTnLst>
                          </p:cTn>
                        </p:par>
                        <p:par>
                          <p:cTn id="43" fill="hold" nodeType="withGroup">
                            <p:stCondLst>
                              <p:cond delay="3000"/>
                            </p:stCondLst>
                            <p:childTnLst>
                              <p:par>
                                <p:cTn id="44" presetID="49" presetClass="entr" presetSubtype="0" decel="100000" fill="hold" grpId="0" nodeType="afterEffect">
                                  <p:stCondLst>
                                    <p:cond delay="0"/>
                                  </p:stCondLst>
                                  <p:childTnLst>
                                    <p:set>
                                      <p:cBhvr>
                                        <p:cTn id="45" dur="1" fill="hold">
                                          <p:stCondLst>
                                            <p:cond delay="0"/>
                                          </p:stCondLst>
                                        </p:cTn>
                                        <p:tgtEl>
                                          <p:spTgt spid="1348618"/>
                                        </p:tgtEl>
                                        <p:attrNameLst>
                                          <p:attrName>style.visibility</p:attrName>
                                        </p:attrNameLst>
                                      </p:cBhvr>
                                      <p:to>
                                        <p:strVal val="visible"/>
                                      </p:to>
                                    </p:set>
                                    <p:anim calcmode="lin" valueType="num">
                                      <p:cBhvr>
                                        <p:cTn id="46" dur="1000" fill="hold"/>
                                        <p:tgtEl>
                                          <p:spTgt spid="1348618"/>
                                        </p:tgtEl>
                                        <p:attrNameLst>
                                          <p:attrName>ppt_w</p:attrName>
                                        </p:attrNameLst>
                                      </p:cBhvr>
                                      <p:tavLst>
                                        <p:tav tm="0">
                                          <p:val>
                                            <p:fltVal val="0"/>
                                          </p:val>
                                        </p:tav>
                                        <p:tav tm="100000">
                                          <p:val>
                                            <p:strVal val="#ppt_w"/>
                                          </p:val>
                                        </p:tav>
                                      </p:tavLst>
                                    </p:anim>
                                    <p:anim calcmode="lin" valueType="num">
                                      <p:cBhvr>
                                        <p:cTn id="47" dur="1000" fill="hold"/>
                                        <p:tgtEl>
                                          <p:spTgt spid="1348618"/>
                                        </p:tgtEl>
                                        <p:attrNameLst>
                                          <p:attrName>ppt_h</p:attrName>
                                        </p:attrNameLst>
                                      </p:cBhvr>
                                      <p:tavLst>
                                        <p:tav tm="0">
                                          <p:val>
                                            <p:fltVal val="0"/>
                                          </p:val>
                                        </p:tav>
                                        <p:tav tm="100000">
                                          <p:val>
                                            <p:strVal val="#ppt_h"/>
                                          </p:val>
                                        </p:tav>
                                      </p:tavLst>
                                    </p:anim>
                                    <p:anim calcmode="lin" valueType="num">
                                      <p:cBhvr>
                                        <p:cTn id="48" dur="1000" fill="hold"/>
                                        <p:tgtEl>
                                          <p:spTgt spid="1348618"/>
                                        </p:tgtEl>
                                        <p:attrNameLst>
                                          <p:attrName>style.rotation</p:attrName>
                                        </p:attrNameLst>
                                      </p:cBhvr>
                                      <p:tavLst>
                                        <p:tav tm="0">
                                          <p:val>
                                            <p:fltVal val="360"/>
                                          </p:val>
                                        </p:tav>
                                        <p:tav tm="100000">
                                          <p:val>
                                            <p:fltVal val="0"/>
                                          </p:val>
                                        </p:tav>
                                      </p:tavLst>
                                    </p:anim>
                                    <p:animEffect transition="in" filter="fade">
                                      <p:cBhvr>
                                        <p:cTn id="49" dur="1000"/>
                                        <p:tgtEl>
                                          <p:spTgt spid="1348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8611" grpId="0" build="p"/>
      <p:bldP spid="1348616" grpId="0"/>
      <p:bldP spid="1348617" grpId="0"/>
      <p:bldP spid="1348618"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11" descr="nebula-bull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1639" name="Rectangle 7"/>
          <p:cNvSpPr>
            <a:spLocks noChangeArrowheads="1"/>
          </p:cNvSpPr>
          <p:nvPr/>
        </p:nvSpPr>
        <p:spPr bwMode="auto">
          <a:xfrm>
            <a:off x="2971800" y="990600"/>
            <a:ext cx="7696200" cy="53340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defRPr/>
            </a:pPr>
            <a:r>
              <a:rPr lang="en-US" sz="4400" b="1" dirty="0">
                <a:solidFill>
                  <a:schemeClr val="bg1"/>
                </a:solidFill>
                <a:latin typeface="Times New Roman" panose="02020603050405020304" pitchFamily="18" charset="0"/>
                <a:cs typeface="Times New Roman" panose="02020603050405020304" pitchFamily="18" charset="0"/>
              </a:rPr>
              <a:t>1. Get Attention on the Subject</a:t>
            </a:r>
          </a:p>
        </p:txBody>
      </p:sp>
      <p:pic>
        <p:nvPicPr>
          <p:cNvPr id="17414" name="Picture 1" descr="ears to hea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79876" y="2060575"/>
            <a:ext cx="45624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rot="-5400000">
            <a:off x="-762000" y="3352800"/>
            <a:ext cx="586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4800" b="1" dirty="0">
                <a:solidFill>
                  <a:schemeClr val="bg1"/>
                </a:solidFill>
              </a:rPr>
              <a:t>INTRODUCTION</a:t>
            </a:r>
            <a:endParaRPr lang="en-US" sz="4800" dirty="0">
              <a:solidFill>
                <a:schemeClr val="bg1"/>
              </a:solidFill>
            </a:endParaRPr>
          </a:p>
        </p:txBody>
      </p:sp>
    </p:spTree>
    <p:extLst>
      <p:ext uri="{BB962C8B-B14F-4D97-AF65-F5344CB8AC3E}">
        <p14:creationId xmlns:p14="http://schemas.microsoft.com/office/powerpoint/2010/main" val="189584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73506" name="Rectangle 2"/>
          <p:cNvSpPr>
            <a:spLocks noGrp="1" noChangeArrowheads="1"/>
          </p:cNvSpPr>
          <p:nvPr>
            <p:ph type="title"/>
          </p:nvPr>
        </p:nvSpPr>
        <p:spPr>
          <a:xfrm>
            <a:off x="0" y="115888"/>
            <a:ext cx="12191999" cy="1770785"/>
          </a:xfrm>
        </p:spPr>
        <p:txBody>
          <a:bodyPr>
            <a:normAutofit/>
          </a:bodyPr>
          <a:lstStyle/>
          <a:p>
            <a:pPr algn="ctr" eaLnBrk="1" hangingPunct="1">
              <a:defRPr/>
            </a:pPr>
            <a:r>
              <a:rPr lang="en-US" sz="4800" b="1" dirty="0">
                <a:solidFill>
                  <a:schemeClr val="bg1"/>
                </a:solidFill>
                <a:latin typeface="Times New Roman" panose="02020603050405020304" pitchFamily="18" charset="0"/>
                <a:cs typeface="Times New Roman" panose="02020603050405020304" pitchFamily="18" charset="0"/>
              </a:rPr>
              <a:t>GET ATTENTION ON THE SUBJECT</a:t>
            </a:r>
          </a:p>
        </p:txBody>
      </p:sp>
      <p:pic>
        <p:nvPicPr>
          <p:cNvPr id="12291" name="Picture 4" descr="I-am-so-sleepy1.jpg"/>
          <p:cNvPicPr>
            <a:picLocks noChangeAspect="1"/>
          </p:cNvPicPr>
          <p:nvPr/>
        </p:nvPicPr>
        <p:blipFill rotWithShape="1">
          <a:blip r:embed="rId3">
            <a:extLst>
              <a:ext uri="{28A0092B-C50C-407E-A947-70E740481C1C}">
                <a14:useLocalDpi xmlns:a14="http://schemas.microsoft.com/office/drawing/2010/main" val="0"/>
              </a:ext>
            </a:extLst>
          </a:blip>
          <a:srcRect l="15196"/>
          <a:stretch/>
        </p:blipFill>
        <p:spPr bwMode="auto">
          <a:xfrm>
            <a:off x="840659" y="3097212"/>
            <a:ext cx="5727972" cy="376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5" descr="67918-wide_eyed_bab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06494" y="3097212"/>
            <a:ext cx="4744847" cy="376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ight Arrow 6"/>
          <p:cNvSpPr>
            <a:spLocks noChangeArrowheads="1"/>
          </p:cNvSpPr>
          <p:nvPr/>
        </p:nvSpPr>
        <p:spPr bwMode="auto">
          <a:xfrm>
            <a:off x="5957999" y="4221163"/>
            <a:ext cx="1296988" cy="2087562"/>
          </a:xfrm>
          <a:prstGeom prst="rightArrow">
            <a:avLst>
              <a:gd name="adj1" fmla="val 50000"/>
              <a:gd name="adj2" fmla="val 50000"/>
            </a:avLst>
          </a:prstGeom>
          <a:solidFill>
            <a:schemeClr val="accent1"/>
          </a:solidFill>
          <a:ln w="9525">
            <a:solidFill>
              <a:schemeClr val="tx1"/>
            </a:solidFill>
            <a:round/>
            <a:headEnd/>
            <a:tailEnd/>
          </a:ln>
        </p:spPr>
        <p:txBody>
          <a:bodyPr/>
          <a:lstStyle/>
          <a:p>
            <a:endParaRPr lang="en-US">
              <a:solidFill>
                <a:srgbClr val="000000"/>
              </a:solidFill>
            </a:endParaRPr>
          </a:p>
        </p:txBody>
      </p:sp>
    </p:spTree>
    <p:extLst>
      <p:ext uri="{BB962C8B-B14F-4D97-AF65-F5344CB8AC3E}">
        <p14:creationId xmlns:p14="http://schemas.microsoft.com/office/powerpoint/2010/main" val="243817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 calcmode="lin" valueType="num">
                                      <p:cBhvr>
                                        <p:cTn id="7" dur="1000" fill="hold"/>
                                        <p:tgtEl>
                                          <p:spTgt spid="12293"/>
                                        </p:tgtEl>
                                        <p:attrNameLst>
                                          <p:attrName>ppt_w</p:attrName>
                                        </p:attrNameLst>
                                      </p:cBhvr>
                                      <p:tavLst>
                                        <p:tav tm="0">
                                          <p:val>
                                            <p:fltVal val="0"/>
                                          </p:val>
                                        </p:tav>
                                        <p:tav tm="100000">
                                          <p:val>
                                            <p:strVal val="#ppt_w"/>
                                          </p:val>
                                        </p:tav>
                                      </p:tavLst>
                                    </p:anim>
                                    <p:anim calcmode="lin" valueType="num">
                                      <p:cBhvr>
                                        <p:cTn id="8" dur="1000" fill="hold"/>
                                        <p:tgtEl>
                                          <p:spTgt spid="12293"/>
                                        </p:tgtEl>
                                        <p:attrNameLst>
                                          <p:attrName>ppt_h</p:attrName>
                                        </p:attrNameLst>
                                      </p:cBhvr>
                                      <p:tavLst>
                                        <p:tav tm="0">
                                          <p:val>
                                            <p:fltVal val="0"/>
                                          </p:val>
                                        </p:tav>
                                        <p:tav tm="100000">
                                          <p:val>
                                            <p:strVal val="#ppt_h"/>
                                          </p:val>
                                        </p:tav>
                                      </p:tavLst>
                                    </p:anim>
                                    <p:animEffect transition="in" filter="fade">
                                      <p:cBhvr>
                                        <p:cTn id="9" dur="1000"/>
                                        <p:tgtEl>
                                          <p:spTgt spid="12293"/>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2292"/>
                                        </p:tgtEl>
                                        <p:attrNameLst>
                                          <p:attrName>style.visibility</p:attrName>
                                        </p:attrNameLst>
                                      </p:cBhvr>
                                      <p:to>
                                        <p:strVal val="visible"/>
                                      </p:to>
                                    </p:set>
                                    <p:anim calcmode="lin" valueType="num">
                                      <p:cBhvr>
                                        <p:cTn id="13" dur="1000" fill="hold"/>
                                        <p:tgtEl>
                                          <p:spTgt spid="12292"/>
                                        </p:tgtEl>
                                        <p:attrNameLst>
                                          <p:attrName>ppt_w</p:attrName>
                                        </p:attrNameLst>
                                      </p:cBhvr>
                                      <p:tavLst>
                                        <p:tav tm="0">
                                          <p:val>
                                            <p:fltVal val="0"/>
                                          </p:val>
                                        </p:tav>
                                        <p:tav tm="100000">
                                          <p:val>
                                            <p:strVal val="#ppt_w"/>
                                          </p:val>
                                        </p:tav>
                                      </p:tavLst>
                                    </p:anim>
                                    <p:anim calcmode="lin" valueType="num">
                                      <p:cBhvr>
                                        <p:cTn id="14" dur="1000" fill="hold"/>
                                        <p:tgtEl>
                                          <p:spTgt spid="12292"/>
                                        </p:tgtEl>
                                        <p:attrNameLst>
                                          <p:attrName>ppt_h</p:attrName>
                                        </p:attrNameLst>
                                      </p:cBhvr>
                                      <p:tavLst>
                                        <p:tav tm="0">
                                          <p:val>
                                            <p:fltVal val="0"/>
                                          </p:val>
                                        </p:tav>
                                        <p:tav tm="100000">
                                          <p:val>
                                            <p:strVal val="#ppt_h"/>
                                          </p:val>
                                        </p:tav>
                                      </p:tavLst>
                                    </p:anim>
                                    <p:animEffect transition="in" filter="fade">
                                      <p:cBhvr>
                                        <p:cTn id="15" dur="1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4" descr="ChurchAudi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691" y="825500"/>
            <a:ext cx="10928554" cy="610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2"/>
          <p:cNvSpPr>
            <a:spLocks noGrp="1" noChangeArrowheads="1"/>
          </p:cNvSpPr>
          <p:nvPr>
            <p:ph type="ctrTitle"/>
          </p:nvPr>
        </p:nvSpPr>
        <p:spPr>
          <a:xfrm>
            <a:off x="545691" y="0"/>
            <a:ext cx="10928554" cy="990600"/>
          </a:xfrm>
          <a:solidFill>
            <a:schemeClr val="bg2"/>
          </a:solidFill>
        </p:spPr>
        <p:txBody>
          <a:bodyPr>
            <a:noAutofit/>
          </a:bodyPr>
          <a:lstStyle/>
          <a:p>
            <a:pPr eaLnBrk="1" hangingPunct="1"/>
            <a:r>
              <a:rPr lang="en-US" b="1" dirty="0">
                <a:latin typeface="Times New Roman" panose="02020603050405020304" pitchFamily="18" charset="0"/>
                <a:cs typeface="Times New Roman" panose="02020603050405020304" pitchFamily="18" charset="0"/>
              </a:rPr>
              <a:t>What are they really thinking?</a:t>
            </a:r>
          </a:p>
        </p:txBody>
      </p:sp>
    </p:spTree>
    <p:extLst>
      <p:ext uri="{BB962C8B-B14F-4D97-AF65-F5344CB8AC3E}">
        <p14:creationId xmlns:p14="http://schemas.microsoft.com/office/powerpoint/2010/main" val="116731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59880" name="Picture 8" descr="N2010_remote_l"/>
          <p:cNvPicPr>
            <a:picLocks noChangeAspect="1" noChangeArrowheads="1"/>
          </p:cNvPicPr>
          <p:nvPr/>
        </p:nvPicPr>
        <p:blipFill>
          <a:blip r:embed="rId3">
            <a:extLst>
              <a:ext uri="{28A0092B-C50C-407E-A947-70E740481C1C}">
                <a14:useLocalDpi xmlns:a14="http://schemas.microsoft.com/office/drawing/2010/main" val="0"/>
              </a:ext>
            </a:extLst>
          </a:blip>
          <a:srcRect b="2409"/>
          <a:stretch>
            <a:fillRect/>
          </a:stretch>
        </p:blipFill>
        <p:spPr bwMode="auto">
          <a:xfrm>
            <a:off x="1524000" y="685800"/>
            <a:ext cx="8523288"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9878" name="Picture 6" descr="P40230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8860" y="569914"/>
            <a:ext cx="8523288" cy="571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9874" name="Rectangle 2"/>
          <p:cNvSpPr>
            <a:spLocks noGrp="1" noChangeArrowheads="1"/>
          </p:cNvSpPr>
          <p:nvPr>
            <p:ph type="title"/>
          </p:nvPr>
        </p:nvSpPr>
        <p:spPr>
          <a:xfrm>
            <a:off x="2209006" y="0"/>
            <a:ext cx="7772400" cy="1143000"/>
          </a:xfrm>
          <a:solidFill>
            <a:schemeClr val="bg2"/>
          </a:solidFill>
        </p:spPr>
        <p:txBody>
          <a:bodyPr>
            <a:normAutofit/>
          </a:bodyPr>
          <a:lstStyle/>
          <a:p>
            <a:pPr algn="ctr" eaLnBrk="1" hangingPunct="1"/>
            <a:r>
              <a:rPr lang="en-US" sz="5400" b="1" dirty="0">
                <a:latin typeface="Times New Roman" panose="02020603050405020304" pitchFamily="18" charset="0"/>
                <a:cs typeface="Times New Roman" panose="02020603050405020304" pitchFamily="18" charset="0"/>
              </a:rPr>
              <a:t>The Remote Syndrome</a:t>
            </a:r>
          </a:p>
        </p:txBody>
      </p:sp>
      <p:sp>
        <p:nvSpPr>
          <p:cNvPr id="1359875" name="Rectangle 3"/>
          <p:cNvSpPr>
            <a:spLocks noGrp="1" noChangeArrowheads="1"/>
          </p:cNvSpPr>
          <p:nvPr>
            <p:ph type="body" idx="1"/>
          </p:nvPr>
        </p:nvSpPr>
        <p:spPr>
          <a:xfrm>
            <a:off x="536447" y="4617719"/>
            <a:ext cx="7400545" cy="2238695"/>
          </a:xfrm>
          <a:solidFill>
            <a:srgbClr val="000000"/>
          </a:solidFill>
        </p:spPr>
        <p:txBody>
          <a:bodyPr>
            <a:normAutofit/>
          </a:bodyPr>
          <a:lstStyle/>
          <a:p>
            <a:pPr marL="0" indent="0" algn="ctr" eaLnBrk="1" hangingPunct="1">
              <a:buNone/>
            </a:pPr>
            <a:r>
              <a:rPr lang="en-US" sz="3200" b="1" dirty="0">
                <a:solidFill>
                  <a:schemeClr val="bg1"/>
                </a:solidFill>
                <a:latin typeface="Times New Roman" panose="02020603050405020304" pitchFamily="18" charset="0"/>
                <a:cs typeface="Times New Roman" panose="02020603050405020304" pitchFamily="18" charset="0"/>
              </a:rPr>
              <a:t>Audiences have remotes in their heads and can switch channels at any moment when they sense something else is more interesting!  Work to keep their interest!</a:t>
            </a:r>
          </a:p>
        </p:txBody>
      </p:sp>
      <p:grpSp>
        <p:nvGrpSpPr>
          <p:cNvPr id="2" name="Group 11"/>
          <p:cNvGrpSpPr>
            <a:grpSpLocks/>
          </p:cNvGrpSpPr>
          <p:nvPr/>
        </p:nvGrpSpPr>
        <p:grpSpPr bwMode="auto">
          <a:xfrm rot="-4614363">
            <a:off x="2476500" y="1409700"/>
            <a:ext cx="1371600" cy="1295400"/>
            <a:chOff x="1776" y="912"/>
            <a:chExt cx="864" cy="816"/>
          </a:xfrm>
        </p:grpSpPr>
        <p:sp>
          <p:nvSpPr>
            <p:cNvPr id="21517" name="AutoShape 10"/>
            <p:cNvSpPr>
              <a:spLocks noChangeArrowheads="1"/>
            </p:cNvSpPr>
            <p:nvPr/>
          </p:nvSpPr>
          <p:spPr bwMode="auto">
            <a:xfrm>
              <a:off x="1776" y="912"/>
              <a:ext cx="864" cy="816"/>
            </a:xfrm>
            <a:prstGeom prst="cloudCallout">
              <a:avLst>
                <a:gd name="adj1" fmla="val -43750"/>
                <a:gd name="adj2" fmla="val 70000"/>
              </a:avLst>
            </a:prstGeom>
            <a:solidFill>
              <a:schemeClr val="bg1"/>
            </a:solidFill>
            <a:ln w="9525">
              <a:solidFill>
                <a:schemeClr val="tx1"/>
              </a:solidFill>
              <a:round/>
              <a:headEnd/>
              <a:tailEnd/>
            </a:ln>
          </p:spPr>
          <p:txBody>
            <a:bodyPr vert="eaVert" wrap="none" anchor="ctr"/>
            <a:lstStyle/>
            <a:p>
              <a:pPr algn="ctr"/>
              <a:endParaRPr lang="en-US"/>
            </a:p>
          </p:txBody>
        </p:sp>
        <p:pic>
          <p:nvPicPr>
            <p:cNvPr id="21518" name="Picture 9" descr="N2010_remote_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0" y="1080"/>
              <a:ext cx="576"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2"/>
          <p:cNvGrpSpPr>
            <a:grpSpLocks/>
          </p:cNvGrpSpPr>
          <p:nvPr/>
        </p:nvGrpSpPr>
        <p:grpSpPr bwMode="auto">
          <a:xfrm rot="-1521281">
            <a:off x="6629400" y="1447800"/>
            <a:ext cx="1371600" cy="1295400"/>
            <a:chOff x="1776" y="912"/>
            <a:chExt cx="864" cy="816"/>
          </a:xfrm>
        </p:grpSpPr>
        <p:sp>
          <p:nvSpPr>
            <p:cNvPr id="21515" name="AutoShape 13"/>
            <p:cNvSpPr>
              <a:spLocks noChangeArrowheads="1"/>
            </p:cNvSpPr>
            <p:nvPr/>
          </p:nvSpPr>
          <p:spPr bwMode="auto">
            <a:xfrm>
              <a:off x="1776" y="912"/>
              <a:ext cx="864" cy="816"/>
            </a:xfrm>
            <a:prstGeom prst="cloudCallout">
              <a:avLst>
                <a:gd name="adj1" fmla="val -43750"/>
                <a:gd name="adj2" fmla="val 70000"/>
              </a:avLst>
            </a:prstGeom>
            <a:solidFill>
              <a:schemeClr val="bg1"/>
            </a:solidFill>
            <a:ln w="9525">
              <a:solidFill>
                <a:schemeClr val="tx1"/>
              </a:solidFill>
              <a:round/>
              <a:headEnd/>
              <a:tailEnd/>
            </a:ln>
          </p:spPr>
          <p:txBody>
            <a:bodyPr wrap="none" anchor="ctr"/>
            <a:lstStyle/>
            <a:p>
              <a:pPr algn="ctr"/>
              <a:endParaRPr lang="en-US"/>
            </a:p>
          </p:txBody>
        </p:sp>
        <p:pic>
          <p:nvPicPr>
            <p:cNvPr id="21516" name="Picture 14" descr="N2010_remote_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0" y="1080"/>
              <a:ext cx="576"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5"/>
          <p:cNvGrpSpPr>
            <a:grpSpLocks/>
          </p:cNvGrpSpPr>
          <p:nvPr/>
        </p:nvGrpSpPr>
        <p:grpSpPr bwMode="auto">
          <a:xfrm rot="6637950">
            <a:off x="9334500" y="3619500"/>
            <a:ext cx="1371600" cy="1295400"/>
            <a:chOff x="1776" y="912"/>
            <a:chExt cx="864" cy="816"/>
          </a:xfrm>
        </p:grpSpPr>
        <p:sp>
          <p:nvSpPr>
            <p:cNvPr id="21513" name="AutoShape 16"/>
            <p:cNvSpPr>
              <a:spLocks noChangeArrowheads="1"/>
            </p:cNvSpPr>
            <p:nvPr/>
          </p:nvSpPr>
          <p:spPr bwMode="auto">
            <a:xfrm>
              <a:off x="1776" y="912"/>
              <a:ext cx="864" cy="816"/>
            </a:xfrm>
            <a:prstGeom prst="cloudCallout">
              <a:avLst>
                <a:gd name="adj1" fmla="val -43750"/>
                <a:gd name="adj2" fmla="val 70000"/>
              </a:avLst>
            </a:prstGeom>
            <a:solidFill>
              <a:schemeClr val="bg1"/>
            </a:solidFill>
            <a:ln w="9525">
              <a:solidFill>
                <a:schemeClr val="tx1"/>
              </a:solidFill>
              <a:round/>
              <a:headEnd/>
              <a:tailEnd/>
            </a:ln>
          </p:spPr>
          <p:txBody>
            <a:bodyPr rot="10800000" vert="eaVert" wrap="none" anchor="ctr"/>
            <a:lstStyle/>
            <a:p>
              <a:pPr algn="ctr"/>
              <a:endParaRPr lang="en-US"/>
            </a:p>
          </p:txBody>
        </p:sp>
        <p:pic>
          <p:nvPicPr>
            <p:cNvPr id="21514" name="Picture 17" descr="N2010_remote_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0" y="1080"/>
              <a:ext cx="576"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4572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55780" name="Picture 4" descr="DeliveryAudienceInvolvement"/>
          <p:cNvPicPr>
            <a:picLocks noChangeAspect="1" noChangeArrowheads="1"/>
          </p:cNvPicPr>
          <p:nvPr/>
        </p:nvPicPr>
        <p:blipFill>
          <a:blip r:embed="rId3">
            <a:extLst>
              <a:ext uri="{28A0092B-C50C-407E-A947-70E740481C1C}">
                <a14:useLocalDpi xmlns:a14="http://schemas.microsoft.com/office/drawing/2010/main" val="0"/>
              </a:ext>
            </a:extLst>
          </a:blip>
          <a:srcRect l="7265" t="6000" r="43764" b="70157"/>
          <a:stretch>
            <a:fillRect/>
          </a:stretch>
        </p:blipFill>
        <p:spPr bwMode="auto">
          <a:xfrm rot="-62944">
            <a:off x="931972" y="359569"/>
            <a:ext cx="10318225" cy="613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2"/>
          <p:cNvSpPr>
            <a:spLocks noGrp="1" noChangeArrowheads="1"/>
          </p:cNvSpPr>
          <p:nvPr>
            <p:ph type="ctrTitle"/>
          </p:nvPr>
        </p:nvSpPr>
        <p:spPr>
          <a:xfrm>
            <a:off x="560439" y="0"/>
            <a:ext cx="11061290" cy="1463040"/>
          </a:xfrm>
          <a:solidFill>
            <a:schemeClr val="accent2"/>
          </a:solidFill>
        </p:spPr>
        <p:txBody>
          <a:bodyPr>
            <a:normAutofit/>
          </a:bodyPr>
          <a:lstStyle/>
          <a:p>
            <a:pPr eaLnBrk="1" hangingPunct="1"/>
            <a:r>
              <a:rPr lang="en-US" sz="5400" b="1" dirty="0">
                <a:solidFill>
                  <a:schemeClr val="bg1"/>
                </a:solidFill>
                <a:latin typeface="Times New Roman" panose="02020603050405020304" pitchFamily="18" charset="0"/>
                <a:cs typeface="Times New Roman" panose="02020603050405020304" pitchFamily="18" charset="0"/>
              </a:rPr>
              <a:t>Clues to Audience Involvement</a:t>
            </a:r>
          </a:p>
        </p:txBody>
      </p:sp>
    </p:spTree>
    <p:extLst>
      <p:ext uri="{BB962C8B-B14F-4D97-AF65-F5344CB8AC3E}">
        <p14:creationId xmlns:p14="http://schemas.microsoft.com/office/powerpoint/2010/main" val="1430048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57826" name="Picture 2" descr="DeliveryAudienceInvolvement"/>
          <p:cNvPicPr>
            <a:picLocks noChangeAspect="1" noChangeArrowheads="1"/>
          </p:cNvPicPr>
          <p:nvPr/>
        </p:nvPicPr>
        <p:blipFill>
          <a:blip r:embed="rId3">
            <a:extLst>
              <a:ext uri="{28A0092B-C50C-407E-A947-70E740481C1C}">
                <a14:useLocalDpi xmlns:a14="http://schemas.microsoft.com/office/drawing/2010/main" val="0"/>
              </a:ext>
            </a:extLst>
          </a:blip>
          <a:srcRect l="4628" t="31802" r="42378" b="42067"/>
          <a:stretch>
            <a:fillRect/>
          </a:stretch>
        </p:blipFill>
        <p:spPr bwMode="auto">
          <a:xfrm>
            <a:off x="1091381" y="304800"/>
            <a:ext cx="10087896"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3"/>
          <p:cNvSpPr>
            <a:spLocks noGrp="1" noChangeArrowheads="1"/>
          </p:cNvSpPr>
          <p:nvPr>
            <p:ph type="ctrTitle"/>
          </p:nvPr>
        </p:nvSpPr>
        <p:spPr>
          <a:xfrm>
            <a:off x="1524000" y="0"/>
            <a:ext cx="9144000" cy="1447800"/>
          </a:xfrm>
          <a:solidFill>
            <a:schemeClr val="accent2"/>
          </a:solidFill>
        </p:spPr>
        <p:txBody>
          <a:bodyPr>
            <a:normAutofit/>
          </a:bodyPr>
          <a:lstStyle/>
          <a:p>
            <a:pPr eaLnBrk="1" hangingPunct="1"/>
            <a:r>
              <a:rPr lang="en-US" sz="5400" b="1" dirty="0">
                <a:solidFill>
                  <a:schemeClr val="bg1"/>
                </a:solidFill>
                <a:latin typeface="Times New Roman" panose="02020603050405020304" pitchFamily="18" charset="0"/>
                <a:cs typeface="Times New Roman" panose="02020603050405020304" pitchFamily="18" charset="0"/>
              </a:rPr>
              <a:t>Clues to Audience Neglect</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290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nebula-bull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4869" name="Rectangle 5"/>
          <p:cNvSpPr>
            <a:spLocks noChangeArrowheads="1"/>
          </p:cNvSpPr>
          <p:nvPr/>
        </p:nvSpPr>
        <p:spPr bwMode="auto">
          <a:xfrm>
            <a:off x="2971800" y="1295400"/>
            <a:ext cx="76962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pPr>
            <a:r>
              <a:rPr lang="en-US" sz="4000" b="1" dirty="0">
                <a:solidFill>
                  <a:schemeClr val="bg1"/>
                </a:solidFill>
                <a:latin typeface="Times New Roman" panose="02020603050405020304" pitchFamily="18" charset="0"/>
                <a:cs typeface="Times New Roman" panose="02020603050405020304" pitchFamily="18" charset="0"/>
              </a:rPr>
              <a:t>1. Get Attention on the Subject</a:t>
            </a:r>
          </a:p>
          <a:p>
            <a:pPr eaLnBrk="1" hangingPunct="1">
              <a:spcBef>
                <a:spcPct val="20000"/>
              </a:spcBef>
            </a:pPr>
            <a:r>
              <a:rPr lang="en-US" sz="4000" b="1" dirty="0">
                <a:solidFill>
                  <a:schemeClr val="bg1"/>
                </a:solidFill>
                <a:latin typeface="Times New Roman" panose="02020603050405020304" pitchFamily="18" charset="0"/>
                <a:cs typeface="Times New Roman" panose="02020603050405020304" pitchFamily="18" charset="0"/>
              </a:rPr>
              <a:t>2. Introduce the Subject</a:t>
            </a:r>
          </a:p>
          <a:p>
            <a:pPr eaLnBrk="1" hangingPunct="1">
              <a:spcBef>
                <a:spcPct val="20000"/>
              </a:spcBef>
            </a:pPr>
            <a:r>
              <a:rPr lang="en-US" sz="4000" b="1" dirty="0">
                <a:solidFill>
                  <a:schemeClr val="bg1"/>
                </a:solidFill>
                <a:latin typeface="Times New Roman" panose="02020603050405020304" pitchFamily="18" charset="0"/>
                <a:cs typeface="Times New Roman" panose="02020603050405020304" pitchFamily="18" charset="0"/>
              </a:rPr>
              <a:t>3. Provide the Background</a:t>
            </a:r>
          </a:p>
          <a:p>
            <a:pPr eaLnBrk="1" hangingPunct="1">
              <a:spcBef>
                <a:spcPct val="20000"/>
              </a:spcBef>
            </a:pPr>
            <a:r>
              <a:rPr lang="en-US" sz="4000" b="1" dirty="0">
                <a:solidFill>
                  <a:schemeClr val="bg1"/>
                </a:solidFill>
                <a:latin typeface="Times New Roman" panose="02020603050405020304" pitchFamily="18" charset="0"/>
                <a:cs typeface="Times New Roman" panose="02020603050405020304" pitchFamily="18" charset="0"/>
              </a:rPr>
              <a:t>4. Preview the Passage</a:t>
            </a:r>
          </a:p>
          <a:p>
            <a:pPr>
              <a:spcBef>
                <a:spcPct val="20000"/>
              </a:spcBef>
            </a:pPr>
            <a:r>
              <a:rPr lang="en-US" sz="4000" b="1" dirty="0">
                <a:solidFill>
                  <a:schemeClr val="bg1"/>
                </a:solidFill>
                <a:latin typeface="Times New Roman" panose="02020603050405020304" pitchFamily="18" charset="0"/>
                <a:cs typeface="Times New Roman" panose="02020603050405020304" pitchFamily="18" charset="0"/>
              </a:rPr>
              <a:t>5. Announce the Text (2-3 Times)</a:t>
            </a:r>
          </a:p>
        </p:txBody>
      </p:sp>
      <p:sp>
        <p:nvSpPr>
          <p:cNvPr id="8" name="Rectangle 2"/>
          <p:cNvSpPr txBox="1">
            <a:spLocks noChangeArrowheads="1"/>
          </p:cNvSpPr>
          <p:nvPr/>
        </p:nvSpPr>
        <p:spPr bwMode="auto">
          <a:xfrm rot="-5400000">
            <a:off x="-1257300" y="2857500"/>
            <a:ext cx="685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4800" b="1" dirty="0">
                <a:solidFill>
                  <a:schemeClr val="bg1"/>
                </a:solidFill>
                <a:latin typeface="Times New Roman" panose="02020603050405020304" pitchFamily="18" charset="0"/>
                <a:cs typeface="Times New Roman" panose="02020603050405020304" pitchFamily="18" charset="0"/>
              </a:rPr>
              <a:t>INTRODUCTION</a:t>
            </a:r>
            <a:endParaRPr lang="en-US" sz="4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006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erson standing at a podium&#10;&#10;Description automatically generated with medium confidence">
            <a:extLst>
              <a:ext uri="{FF2B5EF4-FFF2-40B4-BE49-F238E27FC236}">
                <a16:creationId xmlns:a16="http://schemas.microsoft.com/office/drawing/2014/main" id="{962FEDBF-CF4F-4D4A-BFB1-F899EF94921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8734" r="14984" b="1"/>
          <a:stretch/>
        </p:blipFill>
        <p:spPr>
          <a:xfrm>
            <a:off x="6803647" y="1065276"/>
            <a:ext cx="4730214" cy="4727448"/>
          </a:xfrm>
          <a:prstGeom prst="rect">
            <a:avLst/>
          </a:prstGeom>
        </p:spPr>
      </p:pic>
      <p:sp>
        <p:nvSpPr>
          <p:cNvPr id="2" name="Title 1">
            <a:extLst>
              <a:ext uri="{FF2B5EF4-FFF2-40B4-BE49-F238E27FC236}">
                <a16:creationId xmlns:a16="http://schemas.microsoft.com/office/drawing/2014/main" id="{F891761A-2FE7-4413-8BF4-29A90FA4101F}"/>
              </a:ext>
            </a:extLst>
          </p:cNvPr>
          <p:cNvSpPr>
            <a:spLocks noGrp="1"/>
          </p:cNvSpPr>
          <p:nvPr>
            <p:ph type="ctrTitle"/>
          </p:nvPr>
        </p:nvSpPr>
        <p:spPr>
          <a:xfrm>
            <a:off x="176981" y="383459"/>
            <a:ext cx="6626666" cy="1521542"/>
          </a:xfrm>
        </p:spPr>
        <p:txBody>
          <a:bodyPr anchor="ctr">
            <a:normAutofit/>
          </a:bodyPr>
          <a:lstStyle/>
          <a:p>
            <a:r>
              <a:rPr lang="en-US" sz="3600" b="1" dirty="0">
                <a:solidFill>
                  <a:schemeClr val="bg1"/>
                </a:solidFill>
                <a:effectLst/>
                <a:latin typeface="Times New Roman" panose="02020603050405020304" pitchFamily="18" charset="0"/>
                <a:ea typeface="Times New Roman" panose="02020603050405020304" pitchFamily="18" charset="0"/>
              </a:rPr>
              <a:t>THE CHARACTERISTICS OF EXPOSITORY PREACHING</a:t>
            </a:r>
            <a:endParaRPr lang="en-US" sz="3600" dirty="0">
              <a:solidFill>
                <a:schemeClr val="bg1"/>
              </a:solidFill>
            </a:endParaRPr>
          </a:p>
        </p:txBody>
      </p:sp>
      <p:sp>
        <p:nvSpPr>
          <p:cNvPr id="3" name="Subtitle 2">
            <a:extLst>
              <a:ext uri="{FF2B5EF4-FFF2-40B4-BE49-F238E27FC236}">
                <a16:creationId xmlns:a16="http://schemas.microsoft.com/office/drawing/2014/main" id="{25126C91-2165-4F53-B245-ED7571F97EB6}"/>
              </a:ext>
            </a:extLst>
          </p:cNvPr>
          <p:cNvSpPr>
            <a:spLocks noGrp="1"/>
          </p:cNvSpPr>
          <p:nvPr>
            <p:ph type="subTitle" idx="1"/>
          </p:nvPr>
        </p:nvSpPr>
        <p:spPr>
          <a:xfrm>
            <a:off x="466344" y="5627913"/>
            <a:ext cx="8966136" cy="1217157"/>
          </a:xfrm>
          <a:solidFill>
            <a:schemeClr val="tx1"/>
          </a:solidFill>
        </p:spPr>
        <p:txBody>
          <a:bodyPr anchor="t">
            <a:normAutofit/>
          </a:bodyPr>
          <a:lstStyle/>
          <a:p>
            <a:pPr algn="l"/>
            <a:r>
              <a:rPr lang="en-US" sz="3600" b="1" dirty="0">
                <a:solidFill>
                  <a:schemeClr val="bg1"/>
                </a:solidFill>
                <a:latin typeface="Times New Roman" panose="02020603050405020304" pitchFamily="18" charset="0"/>
                <a:cs typeface="Times New Roman" panose="02020603050405020304" pitchFamily="18" charset="0"/>
              </a:rPr>
              <a:t>An expository sermon applies the passage</a:t>
            </a:r>
            <a:r>
              <a:rPr lang="en-US" sz="3600" dirty="0">
                <a:solidFill>
                  <a:schemeClr val="bg1"/>
                </a:solidFill>
                <a:latin typeface="Times New Roman" panose="02020603050405020304" pitchFamily="18" charset="0"/>
                <a:cs typeface="Times New Roman" panose="02020603050405020304" pitchFamily="18" charset="0"/>
              </a:rPr>
              <a:t>.</a:t>
            </a:r>
          </a:p>
          <a:p>
            <a:pPr algn="l"/>
            <a:endParaRPr lang="en-US" dirty="0">
              <a:solidFill>
                <a:schemeClr val="tx2"/>
              </a:solidFill>
            </a:endParaRPr>
          </a:p>
        </p:txBody>
      </p:sp>
      <p:sp>
        <p:nvSpPr>
          <p:cNvPr id="4" name="TextBox 3">
            <a:extLst>
              <a:ext uri="{FF2B5EF4-FFF2-40B4-BE49-F238E27FC236}">
                <a16:creationId xmlns:a16="http://schemas.microsoft.com/office/drawing/2014/main" id="{1F9D7D51-74FB-42C0-8688-A5E8FECD61F0}"/>
              </a:ext>
            </a:extLst>
          </p:cNvPr>
          <p:cNvSpPr txBox="1"/>
          <p:nvPr/>
        </p:nvSpPr>
        <p:spPr>
          <a:xfrm>
            <a:off x="874643" y="2288340"/>
            <a:ext cx="4973677" cy="2739211"/>
          </a:xfrm>
          <a:prstGeom prst="rect">
            <a:avLst/>
          </a:prstGeom>
          <a:solidFill>
            <a:schemeClr val="bg1"/>
          </a:solidFill>
        </p:spPr>
        <p:txBody>
          <a:bodyPr wrap="square" rtlCol="0">
            <a:spAutoFit/>
          </a:bodyPr>
          <a:lstStyle/>
          <a:p>
            <a:pPr eaLnBrk="1" hangingPunct="1">
              <a:spcBef>
                <a:spcPct val="50000"/>
              </a:spcBef>
              <a:defRPr/>
            </a:pPr>
            <a:r>
              <a:rPr lang="en-US" sz="2800" b="1" dirty="0">
                <a:latin typeface="Times New Roman" panose="02020603050405020304" pitchFamily="18" charset="0"/>
                <a:cs typeface="Times New Roman" panose="02020603050405020304" pitchFamily="18" charset="0"/>
              </a:rPr>
              <a:t>What the Listener should…</a:t>
            </a:r>
          </a:p>
          <a:p>
            <a:pPr marL="457200" indent="-457200" eaLnBrk="1" hangingPunct="1">
              <a:spcBef>
                <a:spcPct val="50000"/>
              </a:spcBef>
              <a:buFont typeface="Wingdings" panose="05000000000000000000" pitchFamily="2" charset="2"/>
              <a:buChar char="Ø"/>
              <a:defRPr/>
            </a:pPr>
            <a:r>
              <a:rPr lang="en-US" sz="2800" b="1" dirty="0">
                <a:latin typeface="Times New Roman" panose="02020603050405020304" pitchFamily="18" charset="0"/>
                <a:cs typeface="Times New Roman" panose="02020603050405020304" pitchFamily="18" charset="0"/>
              </a:rPr>
              <a:t>Know</a:t>
            </a:r>
          </a:p>
          <a:p>
            <a:pPr marL="457200" indent="-457200" eaLnBrk="1" hangingPunct="1">
              <a:spcBef>
                <a:spcPct val="50000"/>
              </a:spcBef>
              <a:buFont typeface="Wingdings" panose="05000000000000000000" pitchFamily="2" charset="2"/>
              <a:buChar char="Ø"/>
              <a:defRPr/>
            </a:pPr>
            <a:r>
              <a:rPr lang="en-US" sz="2800" b="1" dirty="0">
                <a:latin typeface="Times New Roman" panose="02020603050405020304" pitchFamily="18" charset="0"/>
                <a:cs typeface="Times New Roman" panose="02020603050405020304" pitchFamily="18" charset="0"/>
              </a:rPr>
              <a:t>Feel</a:t>
            </a:r>
          </a:p>
          <a:p>
            <a:pPr marL="457200" indent="-457200" eaLnBrk="1" hangingPunct="1">
              <a:spcBef>
                <a:spcPct val="50000"/>
              </a:spcBef>
              <a:buFont typeface="Wingdings" panose="05000000000000000000" pitchFamily="2" charset="2"/>
              <a:buChar char="Ø"/>
              <a:defRPr/>
            </a:pPr>
            <a:r>
              <a:rPr lang="en-US" sz="2800" b="1" dirty="0">
                <a:latin typeface="Times New Roman" panose="02020603050405020304" pitchFamily="18" charset="0"/>
                <a:cs typeface="Times New Roman" panose="02020603050405020304" pitchFamily="18" charset="0"/>
              </a:rPr>
              <a:t>Do</a:t>
            </a:r>
          </a:p>
          <a:p>
            <a:endParaRPr lang="en-US" dirty="0"/>
          </a:p>
        </p:txBody>
      </p:sp>
    </p:spTree>
    <p:extLst>
      <p:ext uri="{BB962C8B-B14F-4D97-AF65-F5344CB8AC3E}">
        <p14:creationId xmlns:p14="http://schemas.microsoft.com/office/powerpoint/2010/main" val="16685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88514" name="Rectangle 2"/>
          <p:cNvSpPr>
            <a:spLocks noGrp="1" noChangeArrowheads="1"/>
          </p:cNvSpPr>
          <p:nvPr>
            <p:ph type="ctrTitle"/>
          </p:nvPr>
        </p:nvSpPr>
        <p:spPr>
          <a:xfrm>
            <a:off x="4248734" y="0"/>
            <a:ext cx="7943265" cy="914400"/>
          </a:xfrm>
          <a:solidFill>
            <a:schemeClr val="accent2">
              <a:lumMod val="50000"/>
            </a:schemeClr>
          </a:solidFill>
        </p:spPr>
        <p:txBody>
          <a:bodyPr>
            <a:normAutofit/>
          </a:bodyPr>
          <a:lstStyle/>
          <a:p>
            <a:pPr eaLnBrk="1" hangingPunct="1">
              <a:defRPr/>
            </a:pPr>
            <a:r>
              <a:rPr lang="en-US" sz="4000" b="1" dirty="0">
                <a:solidFill>
                  <a:schemeClr val="bg1"/>
                </a:solidFill>
                <a:latin typeface="Times New Roman" panose="02020603050405020304" pitchFamily="18" charset="0"/>
                <a:cs typeface="Times New Roman" panose="02020603050405020304" pitchFamily="18" charset="0"/>
              </a:rPr>
              <a:t>DON’T APOLOGIZE!</a:t>
            </a:r>
          </a:p>
        </p:txBody>
      </p:sp>
      <p:sp>
        <p:nvSpPr>
          <p:cNvPr id="1088517" name="Text Box 5"/>
          <p:cNvSpPr txBox="1">
            <a:spLocks noChangeArrowheads="1"/>
          </p:cNvSpPr>
          <p:nvPr/>
        </p:nvSpPr>
        <p:spPr bwMode="auto">
          <a:xfrm>
            <a:off x="4839286" y="3269278"/>
            <a:ext cx="687910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4163" indent="-284163">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342900" indent="-342900">
              <a:buFont typeface="Wingdings" panose="05000000000000000000" pitchFamily="2" charset="2"/>
              <a:buChar char="Ø"/>
            </a:pPr>
            <a:r>
              <a:rPr lang="ja-JP" altLang="en-US" sz="3200" b="1" dirty="0">
                <a:solidFill>
                  <a:schemeClr val="bg1"/>
                </a:solidFill>
                <a:latin typeface="Times New Roman" panose="02020603050405020304" pitchFamily="18" charset="0"/>
                <a:cs typeface="Times New Roman" panose="02020603050405020304" pitchFamily="18" charset="0"/>
              </a:rPr>
              <a:t>“</a:t>
            </a:r>
            <a:r>
              <a:rPr lang="en-US" altLang="ja-JP" sz="3200" b="1" dirty="0">
                <a:solidFill>
                  <a:schemeClr val="bg1"/>
                </a:solidFill>
                <a:latin typeface="Times New Roman" panose="02020603050405020304" pitchFamily="18" charset="0"/>
                <a:cs typeface="Times New Roman" panose="02020603050405020304" pitchFamily="18" charset="0"/>
              </a:rPr>
              <a:t>I got a late start on this sermon,  so it’s not going to be very good.”</a:t>
            </a:r>
          </a:p>
          <a:p>
            <a:pPr marL="0" indent="0"/>
            <a:endParaRPr lang="en-US" sz="1200" b="1" dirty="0">
              <a:solidFill>
                <a:schemeClr val="bg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ja-JP" altLang="en-US" sz="3200" b="1" dirty="0">
                <a:solidFill>
                  <a:schemeClr val="bg1"/>
                </a:solidFill>
                <a:latin typeface="Times New Roman" panose="02020603050405020304" pitchFamily="18" charset="0"/>
                <a:cs typeface="Times New Roman" panose="02020603050405020304" pitchFamily="18" charset="0"/>
              </a:rPr>
              <a:t>“</a:t>
            </a:r>
            <a:r>
              <a:rPr lang="en-US" altLang="ja-JP" sz="3200" b="1" dirty="0">
                <a:solidFill>
                  <a:schemeClr val="bg1"/>
                </a:solidFill>
                <a:latin typeface="Times New Roman" panose="02020603050405020304" pitchFamily="18" charset="0"/>
                <a:cs typeface="Times New Roman" panose="02020603050405020304" pitchFamily="18" charset="0"/>
              </a:rPr>
              <a:t>The dog ate my sermon manuscript, so I had to do it over.</a:t>
            </a:r>
            <a:r>
              <a:rPr lang="ja-JP" altLang="en-US" sz="3200" b="1" dirty="0">
                <a:solidFill>
                  <a:schemeClr val="bg1"/>
                </a:solidFill>
                <a:latin typeface="Times New Roman" panose="02020603050405020304" pitchFamily="18" charset="0"/>
                <a:cs typeface="Times New Roman" panose="02020603050405020304" pitchFamily="18" charset="0"/>
              </a:rPr>
              <a:t>”</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1088518" name="Text Box 6"/>
          <p:cNvSpPr txBox="1">
            <a:spLocks noChangeArrowheads="1"/>
          </p:cNvSpPr>
          <p:nvPr/>
        </p:nvSpPr>
        <p:spPr bwMode="auto">
          <a:xfrm>
            <a:off x="4839286" y="1372731"/>
            <a:ext cx="70909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sz="3600" b="1" dirty="0">
                <a:solidFill>
                  <a:schemeClr val="bg1"/>
                </a:solidFill>
                <a:latin typeface="Times New Roman" panose="02020603050405020304" pitchFamily="18" charset="0"/>
                <a:cs typeface="Times New Roman" panose="02020603050405020304" pitchFamily="18" charset="0"/>
              </a:rPr>
              <a:t>What examples of sermons that began with apologies can you give?</a:t>
            </a:r>
          </a:p>
        </p:txBody>
      </p:sp>
      <p:pic>
        <p:nvPicPr>
          <p:cNvPr id="3" name="Picture 2" descr="A picture containing close&#10;&#10;Description automatically generated">
            <a:extLst>
              <a:ext uri="{FF2B5EF4-FFF2-40B4-BE49-F238E27FC236}">
                <a16:creationId xmlns:a16="http://schemas.microsoft.com/office/drawing/2014/main" id="{BDC789E3-2FE6-EEA6-CEB2-F0AE37C7EE0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6462"/>
          <a:stretch/>
        </p:blipFill>
        <p:spPr>
          <a:xfrm>
            <a:off x="0" y="0"/>
            <a:ext cx="4248734" cy="3790950"/>
          </a:xfrm>
          <a:prstGeom prst="rect">
            <a:avLst/>
          </a:prstGeom>
        </p:spPr>
      </p:pic>
      <p:pic>
        <p:nvPicPr>
          <p:cNvPr id="7" name="Picture 6" descr="A dog wearing a hat&#10;&#10;Description automatically generated with low confidence">
            <a:extLst>
              <a:ext uri="{FF2B5EF4-FFF2-40B4-BE49-F238E27FC236}">
                <a16:creationId xmlns:a16="http://schemas.microsoft.com/office/drawing/2014/main" id="{EEE4E6EF-7027-E609-79C5-05A3AE514823}"/>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883" t="4367" r="4929" b="5733"/>
          <a:stretch/>
        </p:blipFill>
        <p:spPr>
          <a:xfrm>
            <a:off x="0" y="3924886"/>
            <a:ext cx="4289430" cy="2933114"/>
          </a:xfrm>
          <a:prstGeom prst="rect">
            <a:avLst/>
          </a:prstGeom>
        </p:spPr>
      </p:pic>
    </p:spTree>
    <p:extLst>
      <p:ext uri="{BB962C8B-B14F-4D97-AF65-F5344CB8AC3E}">
        <p14:creationId xmlns:p14="http://schemas.microsoft.com/office/powerpoint/2010/main" val="115283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088514"/>
                                        </p:tgtEl>
                                        <p:attrNameLst>
                                          <p:attrName>style.visibility</p:attrName>
                                        </p:attrNameLst>
                                      </p:cBhvr>
                                      <p:to>
                                        <p:strVal val="visible"/>
                                      </p:to>
                                    </p:set>
                                    <p:animEffect transition="in" filter="circle(in)">
                                      <p:cBhvr>
                                        <p:cTn id="7" dur="2000"/>
                                        <p:tgtEl>
                                          <p:spTgt spid="1088514"/>
                                        </p:tgtEl>
                                      </p:cBhvr>
                                    </p:animEffect>
                                  </p:childTnLst>
                                </p:cTn>
                              </p:par>
                            </p:childTnLst>
                          </p:cTn>
                        </p:par>
                        <p:par>
                          <p:cTn id="8" fill="hold" nodeType="withGroup">
                            <p:stCondLst>
                              <p:cond delay="2000"/>
                            </p:stCondLst>
                            <p:childTnLst>
                              <p:par>
                                <p:cTn id="9" presetID="49" presetClass="entr" presetSubtype="0" decel="100000" fill="hold" grpId="0" nodeType="afterEffect">
                                  <p:stCondLst>
                                    <p:cond delay="0"/>
                                  </p:stCondLst>
                                  <p:childTnLst>
                                    <p:set>
                                      <p:cBhvr>
                                        <p:cTn id="10" dur="1" fill="hold">
                                          <p:stCondLst>
                                            <p:cond delay="0"/>
                                          </p:stCondLst>
                                        </p:cTn>
                                        <p:tgtEl>
                                          <p:spTgt spid="1088518"/>
                                        </p:tgtEl>
                                        <p:attrNameLst>
                                          <p:attrName>style.visibility</p:attrName>
                                        </p:attrNameLst>
                                      </p:cBhvr>
                                      <p:to>
                                        <p:strVal val="visible"/>
                                      </p:to>
                                    </p:set>
                                    <p:anim calcmode="lin" valueType="num">
                                      <p:cBhvr>
                                        <p:cTn id="11" dur="500" fill="hold"/>
                                        <p:tgtEl>
                                          <p:spTgt spid="1088518"/>
                                        </p:tgtEl>
                                        <p:attrNameLst>
                                          <p:attrName>ppt_w</p:attrName>
                                        </p:attrNameLst>
                                      </p:cBhvr>
                                      <p:tavLst>
                                        <p:tav tm="0">
                                          <p:val>
                                            <p:fltVal val="0"/>
                                          </p:val>
                                        </p:tav>
                                        <p:tav tm="100000">
                                          <p:val>
                                            <p:strVal val="#ppt_w"/>
                                          </p:val>
                                        </p:tav>
                                      </p:tavLst>
                                    </p:anim>
                                    <p:anim calcmode="lin" valueType="num">
                                      <p:cBhvr>
                                        <p:cTn id="12" dur="500" fill="hold"/>
                                        <p:tgtEl>
                                          <p:spTgt spid="1088518"/>
                                        </p:tgtEl>
                                        <p:attrNameLst>
                                          <p:attrName>ppt_h</p:attrName>
                                        </p:attrNameLst>
                                      </p:cBhvr>
                                      <p:tavLst>
                                        <p:tav tm="0">
                                          <p:val>
                                            <p:fltVal val="0"/>
                                          </p:val>
                                        </p:tav>
                                        <p:tav tm="100000">
                                          <p:val>
                                            <p:strVal val="#ppt_h"/>
                                          </p:val>
                                        </p:tav>
                                      </p:tavLst>
                                    </p:anim>
                                    <p:anim calcmode="lin" valueType="num">
                                      <p:cBhvr>
                                        <p:cTn id="13" dur="500" fill="hold"/>
                                        <p:tgtEl>
                                          <p:spTgt spid="1088518"/>
                                        </p:tgtEl>
                                        <p:attrNameLst>
                                          <p:attrName>style.rotation</p:attrName>
                                        </p:attrNameLst>
                                      </p:cBhvr>
                                      <p:tavLst>
                                        <p:tav tm="0">
                                          <p:val>
                                            <p:fltVal val="360"/>
                                          </p:val>
                                        </p:tav>
                                        <p:tav tm="100000">
                                          <p:val>
                                            <p:fltVal val="0"/>
                                          </p:val>
                                        </p:tav>
                                      </p:tavLst>
                                    </p:anim>
                                    <p:animEffect transition="in" filter="fade">
                                      <p:cBhvr>
                                        <p:cTn id="14" dur="500"/>
                                        <p:tgtEl>
                                          <p:spTgt spid="1088518"/>
                                        </p:tgtEl>
                                      </p:cBhvr>
                                    </p:animEffect>
                                  </p:childTnLst>
                                </p:cTn>
                              </p:par>
                            </p:childTnLst>
                          </p:cTn>
                        </p:par>
                        <p:par>
                          <p:cTn id="15" fill="hold" nodeType="withGroup">
                            <p:stCondLst>
                              <p:cond delay="2500"/>
                            </p:stCondLst>
                            <p:childTnLst>
                              <p:par>
                                <p:cTn id="16" presetID="49" presetClass="entr" presetSubtype="0" decel="100000" fill="hold" grpId="0" nodeType="afterEffect">
                                  <p:stCondLst>
                                    <p:cond delay="0"/>
                                  </p:stCondLst>
                                  <p:childTnLst>
                                    <p:set>
                                      <p:cBhvr>
                                        <p:cTn id="17" dur="1" fill="hold">
                                          <p:stCondLst>
                                            <p:cond delay="0"/>
                                          </p:stCondLst>
                                        </p:cTn>
                                        <p:tgtEl>
                                          <p:spTgt spid="1088517">
                                            <p:txEl>
                                              <p:pRg st="0" end="0"/>
                                            </p:txEl>
                                          </p:spTgt>
                                        </p:tgtEl>
                                        <p:attrNameLst>
                                          <p:attrName>style.visibility</p:attrName>
                                        </p:attrNameLst>
                                      </p:cBhvr>
                                      <p:to>
                                        <p:strVal val="visible"/>
                                      </p:to>
                                    </p:set>
                                    <p:anim calcmode="lin" valueType="num">
                                      <p:cBhvr>
                                        <p:cTn id="18" dur="500" fill="hold"/>
                                        <p:tgtEl>
                                          <p:spTgt spid="1088517">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1088517">
                                            <p:txEl>
                                              <p:pRg st="0" end="0"/>
                                            </p:txEl>
                                          </p:spTgt>
                                        </p:tgtEl>
                                        <p:attrNameLst>
                                          <p:attrName>ppt_h</p:attrName>
                                        </p:attrNameLst>
                                      </p:cBhvr>
                                      <p:tavLst>
                                        <p:tav tm="0">
                                          <p:val>
                                            <p:fltVal val="0"/>
                                          </p:val>
                                        </p:tav>
                                        <p:tav tm="100000">
                                          <p:val>
                                            <p:strVal val="#ppt_h"/>
                                          </p:val>
                                        </p:tav>
                                      </p:tavLst>
                                    </p:anim>
                                    <p:anim calcmode="lin" valueType="num">
                                      <p:cBhvr>
                                        <p:cTn id="20" dur="500" fill="hold"/>
                                        <p:tgtEl>
                                          <p:spTgt spid="1088517">
                                            <p:txEl>
                                              <p:pRg st="0" end="0"/>
                                            </p:txEl>
                                          </p:spTgt>
                                        </p:tgtEl>
                                        <p:attrNameLst>
                                          <p:attrName>style.rotation</p:attrName>
                                        </p:attrNameLst>
                                      </p:cBhvr>
                                      <p:tavLst>
                                        <p:tav tm="0">
                                          <p:val>
                                            <p:fltVal val="360"/>
                                          </p:val>
                                        </p:tav>
                                        <p:tav tm="100000">
                                          <p:val>
                                            <p:fltVal val="0"/>
                                          </p:val>
                                        </p:tav>
                                      </p:tavLst>
                                    </p:anim>
                                    <p:animEffect transition="in" filter="fade">
                                      <p:cBhvr>
                                        <p:cTn id="21" dur="500"/>
                                        <p:tgtEl>
                                          <p:spTgt spid="1088517">
                                            <p:txEl>
                                              <p:pRg st="0" end="0"/>
                                            </p:txEl>
                                          </p:spTgt>
                                        </p:tgtEl>
                                      </p:cBhvr>
                                    </p:animEffect>
                                  </p:childTnLst>
                                </p:cTn>
                              </p:par>
                            </p:childTnLst>
                          </p:cTn>
                        </p:par>
                        <p:par>
                          <p:cTn id="22" fill="hold" nodeType="withGroup">
                            <p:stCondLst>
                              <p:cond delay="3000"/>
                            </p:stCondLst>
                            <p:childTnLst>
                              <p:par>
                                <p:cTn id="23" presetID="49" presetClass="entr" presetSubtype="0" decel="100000" fill="hold" grpId="0" nodeType="afterEffect">
                                  <p:stCondLst>
                                    <p:cond delay="0"/>
                                  </p:stCondLst>
                                  <p:childTnLst>
                                    <p:set>
                                      <p:cBhvr>
                                        <p:cTn id="24" dur="1" fill="hold">
                                          <p:stCondLst>
                                            <p:cond delay="0"/>
                                          </p:stCondLst>
                                        </p:cTn>
                                        <p:tgtEl>
                                          <p:spTgt spid="1088517">
                                            <p:txEl>
                                              <p:pRg st="2" end="2"/>
                                            </p:txEl>
                                          </p:spTgt>
                                        </p:tgtEl>
                                        <p:attrNameLst>
                                          <p:attrName>style.visibility</p:attrName>
                                        </p:attrNameLst>
                                      </p:cBhvr>
                                      <p:to>
                                        <p:strVal val="visible"/>
                                      </p:to>
                                    </p:set>
                                    <p:anim calcmode="lin" valueType="num">
                                      <p:cBhvr>
                                        <p:cTn id="25" dur="500" fill="hold"/>
                                        <p:tgtEl>
                                          <p:spTgt spid="1088517">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1088517">
                                            <p:txEl>
                                              <p:pRg st="2" end="2"/>
                                            </p:txEl>
                                          </p:spTgt>
                                        </p:tgtEl>
                                        <p:attrNameLst>
                                          <p:attrName>ppt_h</p:attrName>
                                        </p:attrNameLst>
                                      </p:cBhvr>
                                      <p:tavLst>
                                        <p:tav tm="0">
                                          <p:val>
                                            <p:fltVal val="0"/>
                                          </p:val>
                                        </p:tav>
                                        <p:tav tm="100000">
                                          <p:val>
                                            <p:strVal val="#ppt_h"/>
                                          </p:val>
                                        </p:tav>
                                      </p:tavLst>
                                    </p:anim>
                                    <p:anim calcmode="lin" valueType="num">
                                      <p:cBhvr>
                                        <p:cTn id="27" dur="500" fill="hold"/>
                                        <p:tgtEl>
                                          <p:spTgt spid="1088517">
                                            <p:txEl>
                                              <p:pRg st="2" end="2"/>
                                            </p:txEl>
                                          </p:spTgt>
                                        </p:tgtEl>
                                        <p:attrNameLst>
                                          <p:attrName>style.rotation</p:attrName>
                                        </p:attrNameLst>
                                      </p:cBhvr>
                                      <p:tavLst>
                                        <p:tav tm="0">
                                          <p:val>
                                            <p:fltVal val="360"/>
                                          </p:val>
                                        </p:tav>
                                        <p:tav tm="100000">
                                          <p:val>
                                            <p:fltVal val="0"/>
                                          </p:val>
                                        </p:tav>
                                      </p:tavLst>
                                    </p:anim>
                                    <p:animEffect transition="in" filter="fade">
                                      <p:cBhvr>
                                        <p:cTn id="28" dur="500"/>
                                        <p:tgtEl>
                                          <p:spTgt spid="10885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8514" grpId="0" animBg="1"/>
      <p:bldP spid="1088517" grpId="0" uiExpand="1" build="p"/>
      <p:bldP spid="1088518"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286000" y="2590800"/>
            <a:ext cx="7467600" cy="1754326"/>
          </a:xfrm>
          <a:prstGeom prst="rect">
            <a:avLst/>
          </a:prstGeom>
          <a:noFill/>
        </p:spPr>
        <p:txBody>
          <a:bodyPr wrap="square" rtlCol="0">
            <a:spAutoFit/>
          </a:bodyPr>
          <a:lstStyle/>
          <a:p>
            <a:pPr algn="ctr"/>
            <a:r>
              <a:rPr lang="en-US" sz="7200" b="1" dirty="0">
                <a:solidFill>
                  <a:schemeClr val="bg1"/>
                </a:solidFill>
                <a:latin typeface="Times New Roman" panose="02020603050405020304" pitchFamily="18" charset="0"/>
                <a:cs typeface="Times New Roman" panose="02020603050405020304" pitchFamily="18" charset="0"/>
              </a:rPr>
              <a:t>7. CONCLUSION</a:t>
            </a:r>
          </a:p>
          <a:p>
            <a:pPr algn="ctr"/>
            <a:endParaRPr lang="en-US" sz="3600" b="1" dirty="0">
              <a:solidFill>
                <a:schemeClr val="bg1"/>
              </a:solidFill>
            </a:endParaRPr>
          </a:p>
        </p:txBody>
      </p:sp>
    </p:spTree>
    <p:extLst>
      <p:ext uri="{BB962C8B-B14F-4D97-AF65-F5344CB8AC3E}">
        <p14:creationId xmlns:p14="http://schemas.microsoft.com/office/powerpoint/2010/main" val="2258937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6" descr="Cul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02" name="Rectangle 2"/>
          <p:cNvSpPr>
            <a:spLocks noGrp="1" noChangeArrowheads="1"/>
          </p:cNvSpPr>
          <p:nvPr>
            <p:ph type="title"/>
          </p:nvPr>
        </p:nvSpPr>
        <p:spPr>
          <a:xfrm>
            <a:off x="1524000" y="0"/>
            <a:ext cx="9144000" cy="1600200"/>
          </a:xfrm>
          <a:solidFill>
            <a:schemeClr val="accent2">
              <a:lumMod val="20000"/>
              <a:lumOff val="80000"/>
            </a:schemeClr>
          </a:solidFill>
        </p:spPr>
        <p:txBody>
          <a:bodyPr>
            <a:normAutofit/>
          </a:bodyPr>
          <a:lstStyle/>
          <a:p>
            <a:pPr algn="ctr" eaLnBrk="1" hangingPunct="1">
              <a:defRPr/>
            </a:pPr>
            <a:r>
              <a:rPr lang="en-US" sz="6000" b="1" dirty="0">
                <a:latin typeface="Times New Roman" panose="02020603050405020304" pitchFamily="18" charset="0"/>
                <a:cs typeface="Times New Roman" panose="02020603050405020304" pitchFamily="18" charset="0"/>
              </a:rPr>
              <a:t>THE CONCLUSION</a:t>
            </a:r>
          </a:p>
        </p:txBody>
      </p:sp>
      <p:sp>
        <p:nvSpPr>
          <p:cNvPr id="2" name="TextBox 1">
            <a:extLst>
              <a:ext uri="{FF2B5EF4-FFF2-40B4-BE49-F238E27FC236}">
                <a16:creationId xmlns:a16="http://schemas.microsoft.com/office/drawing/2014/main" id="{E4387443-89DB-4B80-97D7-E2CD7A7B9647}"/>
              </a:ext>
            </a:extLst>
          </p:cNvPr>
          <p:cNvSpPr txBox="1"/>
          <p:nvPr/>
        </p:nvSpPr>
        <p:spPr>
          <a:xfrm>
            <a:off x="4425696" y="5534561"/>
            <a:ext cx="7766304" cy="1323439"/>
          </a:xfrm>
          <a:prstGeom prst="rect">
            <a:avLst/>
          </a:prstGeom>
          <a:solidFill>
            <a:schemeClr val="accent2">
              <a:lumMod val="20000"/>
              <a:lumOff val="80000"/>
            </a:schemeClr>
          </a:solid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It is now time to prepare the last thing our listeners will hear!</a:t>
            </a:r>
          </a:p>
        </p:txBody>
      </p:sp>
    </p:spTree>
    <p:extLst>
      <p:ext uri="{BB962C8B-B14F-4D97-AF65-F5344CB8AC3E}">
        <p14:creationId xmlns:p14="http://schemas.microsoft.com/office/powerpoint/2010/main" val="3344894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CDFDD-63A6-1A54-A460-8C0AFB8EFE96}"/>
              </a:ext>
            </a:extLst>
          </p:cNvPr>
          <p:cNvSpPr>
            <a:spLocks noGrp="1"/>
          </p:cNvSpPr>
          <p:nvPr>
            <p:ph type="title"/>
          </p:nvPr>
        </p:nvSpPr>
        <p:spPr>
          <a:xfrm>
            <a:off x="838200" y="242700"/>
            <a:ext cx="10515600" cy="1325563"/>
          </a:xfrm>
        </p:spPr>
        <p:txBody>
          <a:bodyPr>
            <a:normAutofit/>
          </a:bodyPr>
          <a:lstStyle/>
          <a:p>
            <a:pPr algn="ctr"/>
            <a:r>
              <a:rPr lang="en-US" sz="6000" b="1" dirty="0">
                <a:solidFill>
                  <a:schemeClr val="bg1"/>
                </a:solidFill>
                <a:latin typeface="Times New Roman" panose="02020603050405020304" pitchFamily="18" charset="0"/>
                <a:cs typeface="Times New Roman" panose="02020603050405020304" pitchFamily="18" charset="0"/>
              </a:rPr>
              <a:t>THE CONCLUSION</a:t>
            </a:r>
          </a:p>
        </p:txBody>
      </p:sp>
      <p:sp>
        <p:nvSpPr>
          <p:cNvPr id="3" name="TextBox 2">
            <a:extLst>
              <a:ext uri="{FF2B5EF4-FFF2-40B4-BE49-F238E27FC236}">
                <a16:creationId xmlns:a16="http://schemas.microsoft.com/office/drawing/2014/main" id="{53BBCC3E-A447-DD9A-8958-1824A943576A}"/>
              </a:ext>
            </a:extLst>
          </p:cNvPr>
          <p:cNvSpPr txBox="1"/>
          <p:nvPr/>
        </p:nvSpPr>
        <p:spPr>
          <a:xfrm>
            <a:off x="622998" y="1989574"/>
            <a:ext cx="10379947" cy="4460773"/>
          </a:xfrm>
          <a:prstGeom prst="rect">
            <a:avLst/>
          </a:prstGeom>
          <a:noFill/>
        </p:spPr>
        <p:txBody>
          <a:bodyPr wrap="square" rtlCol="0">
            <a:spAutoFit/>
          </a:bodyPr>
          <a:lstStyle/>
          <a:p>
            <a:pPr marL="0" marR="0">
              <a:lnSpc>
                <a:spcPct val="107000"/>
              </a:lnSpc>
              <a:spcBef>
                <a:spcPts val="0"/>
              </a:spcBef>
              <a:spcAft>
                <a:spcPts val="800"/>
              </a:spcAft>
            </a:pP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 conclusion to a sermon has two purposes:</a:t>
            </a:r>
            <a:endPar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Summarize the passage – Briefly review the major points of the sermon</a:t>
            </a: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Exhort the listeners to apply the Biblical truth to their lives – We want to end our sermon with our listeners looking forward.</a:t>
            </a: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 conclusion tells the listeners where they have been and where we want them to go.  The conclusion is what we want them to do with what they now know.</a:t>
            </a: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778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25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25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125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25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125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125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125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125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125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F32C5-F6A9-6011-7B4D-9FBFAB540D5F}"/>
              </a:ext>
            </a:extLst>
          </p:cNvPr>
          <p:cNvSpPr>
            <a:spLocks noGrp="1"/>
          </p:cNvSpPr>
          <p:nvPr>
            <p:ph type="title"/>
          </p:nvPr>
        </p:nvSpPr>
        <p:spPr>
          <a:xfrm>
            <a:off x="838200" y="74428"/>
            <a:ext cx="10515600" cy="2030819"/>
          </a:xfrm>
        </p:spPr>
        <p:txBody>
          <a:bodyPr>
            <a:noAutofit/>
          </a:bodyPr>
          <a:lstStyle/>
          <a:p>
            <a:pPr algn="ctr"/>
            <a:r>
              <a:rPr lang="en-US" sz="5400" b="1" dirty="0">
                <a:solidFill>
                  <a:schemeClr val="bg1"/>
                </a:solidFill>
                <a:latin typeface="Times New Roman" panose="02020603050405020304" pitchFamily="18" charset="0"/>
                <a:cs typeface="Times New Roman" panose="02020603050405020304" pitchFamily="18" charset="0"/>
              </a:rPr>
              <a:t>EFFECTIVE WAYS TO CONCLUDE YOUR SERMON</a:t>
            </a:r>
          </a:p>
        </p:txBody>
      </p:sp>
      <p:sp>
        <p:nvSpPr>
          <p:cNvPr id="3" name="TextBox 2">
            <a:extLst>
              <a:ext uri="{FF2B5EF4-FFF2-40B4-BE49-F238E27FC236}">
                <a16:creationId xmlns:a16="http://schemas.microsoft.com/office/drawing/2014/main" id="{F8AF489D-F34F-E5DE-EB5F-25C44CA3FDA4}"/>
              </a:ext>
            </a:extLst>
          </p:cNvPr>
          <p:cNvSpPr txBox="1"/>
          <p:nvPr/>
        </p:nvSpPr>
        <p:spPr>
          <a:xfrm>
            <a:off x="277661" y="2105247"/>
            <a:ext cx="11636678" cy="4819781"/>
          </a:xfrm>
          <a:prstGeom prst="rect">
            <a:avLst/>
          </a:prstGeom>
          <a:noFill/>
        </p:spPr>
        <p:txBody>
          <a:bodyPr wrap="square" rtlCol="0">
            <a:spAutoFit/>
          </a:bodyPr>
          <a:lstStyle/>
          <a:p>
            <a:pPr marL="800100" indent="-457200">
              <a:lnSpc>
                <a:spcPct val="90000"/>
              </a:lnSpc>
              <a:spcAft>
                <a:spcPts val="600"/>
              </a:spcAft>
              <a:buFont typeface="Wingdings" panose="05000000000000000000" pitchFamily="2" charset="2"/>
              <a:buChar char="Ø"/>
            </a:pPr>
            <a:r>
              <a:rPr lang="en-US" sz="3600" b="1" dirty="0">
                <a:solidFill>
                  <a:schemeClr val="bg1"/>
                </a:solidFill>
                <a:latin typeface="Times New Roman" panose="02020603050405020304" pitchFamily="18" charset="0"/>
                <a:cs typeface="Times New Roman" panose="02020603050405020304" pitchFamily="18" charset="0"/>
              </a:rPr>
              <a:t>Tell a true-life story that shows the truth applied to their lives.</a:t>
            </a:r>
          </a:p>
          <a:p>
            <a:pPr marL="800100" indent="-457200">
              <a:lnSpc>
                <a:spcPct val="90000"/>
              </a:lnSpc>
              <a:spcAft>
                <a:spcPts val="600"/>
              </a:spcAft>
              <a:buFont typeface="Wingdings" panose="05000000000000000000" pitchFamily="2" charset="2"/>
              <a:buChar char="Ø"/>
            </a:pPr>
            <a:r>
              <a:rPr lang="en-US" sz="3600" b="1" dirty="0">
                <a:solidFill>
                  <a:schemeClr val="bg1"/>
                </a:solidFill>
                <a:latin typeface="Times New Roman" panose="02020603050405020304" pitchFamily="18" charset="0"/>
                <a:cs typeface="Times New Roman" panose="02020603050405020304" pitchFamily="18" charset="0"/>
              </a:rPr>
              <a:t>Visualize how they might apply the truth to their lives.</a:t>
            </a:r>
          </a:p>
          <a:p>
            <a:pPr marL="800100" indent="-457200">
              <a:lnSpc>
                <a:spcPct val="90000"/>
              </a:lnSpc>
              <a:spcAft>
                <a:spcPts val="600"/>
              </a:spcAft>
              <a:buFont typeface="Wingdings" panose="05000000000000000000" pitchFamily="2" charset="2"/>
              <a:buChar char="Ø"/>
            </a:pPr>
            <a:r>
              <a:rPr lang="en-US" sz="3600" b="1" dirty="0">
                <a:solidFill>
                  <a:schemeClr val="bg1"/>
                </a:solidFill>
                <a:latin typeface="Times New Roman" panose="02020603050405020304" pitchFamily="18" charset="0"/>
                <a:cs typeface="Times New Roman" panose="02020603050405020304" pitchFamily="18" charset="0"/>
              </a:rPr>
              <a:t>Repeat the same sentence structure for several sentences.</a:t>
            </a:r>
          </a:p>
          <a:p>
            <a:pPr marL="800100" indent="-457200">
              <a:lnSpc>
                <a:spcPct val="90000"/>
              </a:lnSpc>
              <a:spcAft>
                <a:spcPts val="600"/>
              </a:spcAft>
              <a:buFont typeface="Wingdings" panose="05000000000000000000" pitchFamily="2" charset="2"/>
              <a:buChar char="Ø"/>
            </a:pPr>
            <a:r>
              <a:rPr lang="en-US" sz="3600" b="1" dirty="0">
                <a:solidFill>
                  <a:schemeClr val="bg1"/>
                </a:solidFill>
                <a:latin typeface="Times New Roman" panose="02020603050405020304" pitchFamily="18" charset="0"/>
                <a:cs typeface="Times New Roman" panose="02020603050405020304" pitchFamily="18" charset="0"/>
              </a:rPr>
              <a:t>End with a quotation.</a:t>
            </a:r>
          </a:p>
          <a:p>
            <a:pPr marL="800100" indent="-457200">
              <a:lnSpc>
                <a:spcPct val="90000"/>
              </a:lnSpc>
              <a:spcAft>
                <a:spcPts val="600"/>
              </a:spcAft>
              <a:buFont typeface="Wingdings" panose="05000000000000000000" pitchFamily="2" charset="2"/>
              <a:buChar char="Ø"/>
            </a:pPr>
            <a:r>
              <a:rPr lang="en-US" sz="3600" b="1" dirty="0">
                <a:solidFill>
                  <a:schemeClr val="bg1"/>
                </a:solidFill>
                <a:latin typeface="Times New Roman" panose="02020603050405020304" pitchFamily="18" charset="0"/>
                <a:cs typeface="Times New Roman" panose="02020603050405020304" pitchFamily="18" charset="0"/>
              </a:rPr>
              <a:t>Complete a story you started in the introduction.</a:t>
            </a:r>
          </a:p>
          <a:p>
            <a:pPr marL="800100" indent="-457200">
              <a:lnSpc>
                <a:spcPct val="90000"/>
              </a:lnSpc>
              <a:spcAft>
                <a:spcPts val="600"/>
              </a:spcAft>
              <a:buFont typeface="Wingdings" panose="05000000000000000000" pitchFamily="2" charset="2"/>
              <a:buChar char="Ø"/>
            </a:pPr>
            <a:r>
              <a:rPr lang="en-US" sz="3600" b="1" dirty="0">
                <a:solidFill>
                  <a:schemeClr val="bg1"/>
                </a:solidFill>
                <a:latin typeface="Times New Roman" panose="02020603050405020304" pitchFamily="18" charset="0"/>
                <a:cs typeface="Times New Roman" panose="02020603050405020304" pitchFamily="18" charset="0"/>
              </a:rPr>
              <a:t>Focus on the Take Home Truth.</a:t>
            </a:r>
          </a:p>
          <a:p>
            <a:endParaRPr lang="en-US" dirty="0"/>
          </a:p>
        </p:txBody>
      </p:sp>
    </p:spTree>
    <p:extLst>
      <p:ext uri="{BB962C8B-B14F-4D97-AF65-F5344CB8AC3E}">
        <p14:creationId xmlns:p14="http://schemas.microsoft.com/office/powerpoint/2010/main" val="36735198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erson in a suit and tie&#10;&#10;Description automatically generated with low confidence">
            <a:extLst>
              <a:ext uri="{FF2B5EF4-FFF2-40B4-BE49-F238E27FC236}">
                <a16:creationId xmlns:a16="http://schemas.microsoft.com/office/drawing/2014/main" id="{A58FD4F8-F4C1-D275-0B4D-2BFDDE4C84D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4722" r="11945" b="1"/>
          <a:stretch/>
        </p:blipFill>
        <p:spPr>
          <a:xfrm>
            <a:off x="2201139" y="25652"/>
            <a:ext cx="2665189" cy="2665189"/>
          </a:xfrm>
          <a:custGeom>
            <a:avLst/>
            <a:gdLst/>
            <a:ahLst/>
            <a:cxnLst/>
            <a:rect l="l" t="t" r="r" b="b"/>
            <a:pathLst>
              <a:path w="2255084" h="2255084">
                <a:moveTo>
                  <a:pt x="1127542" y="0"/>
                </a:moveTo>
                <a:cubicBezTo>
                  <a:pt x="1750266" y="0"/>
                  <a:pt x="2255084" y="504818"/>
                  <a:pt x="2255084" y="1127542"/>
                </a:cubicBezTo>
                <a:cubicBezTo>
                  <a:pt x="2255084" y="1750266"/>
                  <a:pt x="1750266" y="2255084"/>
                  <a:pt x="1127542" y="2255084"/>
                </a:cubicBezTo>
                <a:cubicBezTo>
                  <a:pt x="504818" y="2255084"/>
                  <a:pt x="0" y="1750266"/>
                  <a:pt x="0" y="1127542"/>
                </a:cubicBezTo>
                <a:cubicBezTo>
                  <a:pt x="0" y="504818"/>
                  <a:pt x="504818" y="0"/>
                  <a:pt x="1127542" y="0"/>
                </a:cubicBezTo>
                <a:close/>
              </a:path>
            </a:pathLst>
          </a:custGeom>
        </p:spPr>
      </p:pic>
      <p:sp>
        <p:nvSpPr>
          <p:cNvPr id="12" name="Oval 11">
            <a:extLst>
              <a:ext uri="{FF2B5EF4-FFF2-40B4-BE49-F238E27FC236}">
                <a16:creationId xmlns:a16="http://schemas.microsoft.com/office/drawing/2014/main" id="{8EEB3127-4A39-4F76-935D-6AC8D51AC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8562" y="2003061"/>
            <a:ext cx="4288094" cy="4288094"/>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8F2E216-6526-433B-8072-DEE222DC9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929" y="2003061"/>
            <a:ext cx="4288094" cy="4288094"/>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1925092"/>
            <a:ext cx="4288094" cy="4288094"/>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D210F6-9973-5269-5D23-8525D41CCD76}"/>
              </a:ext>
            </a:extLst>
          </p:cNvPr>
          <p:cNvSpPr>
            <a:spLocks noGrp="1"/>
          </p:cNvSpPr>
          <p:nvPr>
            <p:ph type="title"/>
          </p:nvPr>
        </p:nvSpPr>
        <p:spPr>
          <a:xfrm>
            <a:off x="713988" y="2421204"/>
            <a:ext cx="4113161" cy="3154114"/>
          </a:xfrm>
        </p:spPr>
        <p:txBody>
          <a:bodyPr vert="horz" lIns="91440" tIns="45720" rIns="91440" bIns="45720" rtlCol="0" anchor="ctr">
            <a:norm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GENERAL PRINCIPLES FOR THE CONCLUSION</a:t>
            </a:r>
          </a:p>
        </p:txBody>
      </p:sp>
      <p:grpSp>
        <p:nvGrpSpPr>
          <p:cNvPr id="18"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19" name="Freeform: Shape 18">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2" name="Graphic 4">
            <a:extLst>
              <a:ext uri="{FF2B5EF4-FFF2-40B4-BE49-F238E27FC236}">
                <a16:creationId xmlns:a16="http://schemas.microsoft.com/office/drawing/2014/main" id="{0AD1D347-1879-4D73-8825-EB52119D1B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3" name="Freeform: Shape 22">
              <a:extLst>
                <a:ext uri="{FF2B5EF4-FFF2-40B4-BE49-F238E27FC236}">
                  <a16:creationId xmlns:a16="http://schemas.microsoft.com/office/drawing/2014/main" id="{7F1D1C6D-7D18-44AC-80B7-823AD45FD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70CF9AD-9B31-49A2-8AF5-69B249840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4E9D0A03-A290-4C8D-8498-85F0E5B1A0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5F4661E7-465D-4874-BC3A-E55093CD3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B79F073-B639-485B-93F6-958951EF3B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153A942-5C48-4EF4-AA18-82AC90C550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EA4BCEE-B2B4-4870-B921-B3C0D72972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1271C20-03BB-47FA-A17B-09825E723E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2C689A3-3820-4AFE-950D-CDA05D9683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EB9DAC1-A980-4285-9059-16D6B748C7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8D286A4C-6E67-462D-8807-EEF90F4C5E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B7CABE22-D7D1-4970-BE8D-8E7B26FAA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9A59EB07-44AA-4839-A550-764F0C1CF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A07BD093-A681-4C0E-89E1-28B79FDC5B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954D3B41-D31B-418C-98E8-3DA9F7BE0B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22C9153D-F851-40ED-A291-F586E67A8E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D14F8536-E81B-4336-9991-6F1B3447EC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BCE3D87-8E1E-4E3C-B336-E161FE1421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E57FCB1-61DD-4742-9F4E-0622EE2623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AC07452-C190-4DFF-9A85-7E0494E63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DC1E49D-0160-40EF-B62C-3682A0113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0FF01E4E-41B3-4E3A-9069-2C00F199A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C155535-D387-426C-8835-08EA1625D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30D8708-8C20-411A-99F6-39B7A15D7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172CE489-867A-498C-85D0-99ED8A50D7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13A369D6-BC7C-46B6-9802-41F7FE32F8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A735936F-8515-4CF4-A1E4-7466BFAD38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952E14F4-2A50-4876-A835-D7B7B7F051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5AD1B584-BCD9-47C1-BF94-A9B03E0A5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E78B189-4AAE-4308-BE2A-561CE6E26E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534F693D-9FD0-4BF4-9BCA-CAA391EE7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DC8A20BE-5976-437A-94F2-7869D1D4C2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C2797F1A-9D8B-4AC7-8A7E-C088A7B61D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B8BB9ED-3A10-495E-A450-4573A83AA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C84AAD79-9D91-4601-AE6B-E3CC0AC23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06966F3D-45BD-4D12-8447-B9669E9AD1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19B4C07-AFE8-42F6-8060-AB4FD27F82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6BCBEC46-CA76-424D-AE21-335765D370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2244D96-1DD8-4D90-B4DA-58056941DE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EBFFC670-5D4A-4609-979B-30BE38D30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BA6EA23-F2B4-49FA-86BB-40794E01B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89E16F95-4ED7-4D4A-A1FB-A9FFE3387E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B6602585-A0C4-419E-9F64-E17CC30041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680EC182-6DF1-4FF2-9C46-E24857CE35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E71D4C4B-3242-45D7-BBC6-3168AF117C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5C43A586-0AEE-4520-8AE3-78557E8D5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3881E1E2-63F4-44A6-8FD4-E0031DDB08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8209E85B-A99A-4679-B958-DFD6FAC39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5AD3B901-0837-4EB4-B0BD-B5317762B2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407F6141-18B7-42F5-AB8A-095FA602A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185154CE-9C1F-421D-A58A-D337E31794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959AAA97-B6F9-4CB6-B294-955DE265B9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3696AC66-45F9-4D0A-978B-EBAFCBA8B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C8064064-C0D3-4A54-9D36-EB2759F07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96DAF67-B510-431C-81CE-598A220ED3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4DFF3B41-BD0E-4E80-BE32-AAB566084D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2E1C296D-C2BB-405E-A9E1-CD0C777E6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5E012E94-1E82-4743-9646-D27796E3DD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0506F7E7-8613-4F49-9B22-E8B9A8F89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667EFAB5-5519-4B20-B488-61E365357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7A46CD3C-8282-430D-84A6-668594635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09F667CC-51FA-4373-BF89-FDA9E6F57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52824720-77CA-4EFE-9B9B-F3C5DA5ECE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DAAD48D1-498E-407D-8773-B32DA5177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F3761232-AC0F-4415-8849-2CE14A66EF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F9671C34-F1B1-4964-861B-05E12FC141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A6D215CD-DE5C-4A36-8294-B856C4DFF8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14F60611-ACD0-4AE1-9FF4-655DEF77E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54878BD8-4838-4CE8-8CED-48C75E453E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ED34C671-92D6-4570-BDA7-7047026CD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E4ADB496-4E8C-4F69-A20E-AC11036CB5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E05521A6-994C-4653-BE99-FCE71F6D15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10F93860-B875-4D68-ACE0-2F8F7CAAD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74CF85EE-C965-4602-9DB3-B221251557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CAC91C65-14F2-4458-A79D-647B28E047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91958A69-ABD1-441F-817D-8868D3E793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85B41124-1179-4F9F-8B23-B94A98BA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A44F475B-8586-4535-86BE-7FB5F76C6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285243B3-5329-4312-9C9F-FBC77AF48E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87C78038-CD15-4BEE-8688-B22F822C6F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401EB7F4-2569-4602-A5DC-ECF750A64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C5AFCDCE-A4B9-4DFD-A39D-6C4513C472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1869FF3F-68C9-4316-AF81-44CCC551BC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AAD11538-8098-4355-8DDD-D681DFAC32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0F3F997E-AED9-480A-A0E8-2593AF3C1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F621AF23-CD1C-4A82-934F-1C051FE78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CF7C8D23-402E-4902-9877-2933C68B37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166214BF-105C-4C50-A658-BB800D624F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DB657FB8-0889-47B9-9F7A-35C6F5E43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A02347C2-D097-4E47-9E71-D0AC7E0B2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DF0D715C-2DC6-4444-95E7-C9E31D654C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3E98A78E-FE40-406F-BB29-CE723A4A29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25623FBB-A3DE-4893-B1E4-09BFE6EB7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98BD75D0-FB16-44AA-8F4B-9319502DD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65B25A8E-2993-4CE5-A81A-932105A42A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8D8D167B-C705-4729-899E-AC9AE463CA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670FBA7C-F842-4775-B83D-AEC5F1410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DC68FA78-D012-4A89-8B7E-3CF1893164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8F14C2D5-2A65-48C1-AC1C-D4C29BBA9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22D4725A-DD05-406E-84D7-50DAC6BFB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1F292F3E-E6A6-41E9-9AF9-DF240E914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152F5E4F-6F5D-4FF5-AADC-77BF4906C6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2EA96C5C-38D5-4D0F-9A75-F1C4856048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A213E386-079B-4951-BD48-B86432246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F9C52A50-FC6F-4CF8-96ED-B16AC428B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0AD79090-842D-4363-9CDB-03CA19DB28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8B923BC0-6A72-4261-907F-568CEF3D9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682D956C-7F2C-45F4-8EB5-B9637909A1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5AF71042-41A5-405B-A14C-9E194529D7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DC068DA5-7174-4664-9C13-4F7ABAFC1D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00525F2C-C937-4BE3-AF79-3540A6E1CA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6CA46F03-C9C9-4425-82A8-2110001F4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6D21589A-A316-4E71-B638-D33C4141B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C0B918FA-95C1-4373-B66D-56936BB792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CBF04F9E-EC09-43BE-A049-082DE15318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35A8838D-5812-49CE-80E4-E0CE11424A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379B4036-BE45-42C0-929B-42932369A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40E913D5-5568-4901-883B-8C42A8F3D7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A1B52038-9622-4802-81BA-ACC198475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D0DEAC10-5A6B-47AD-A728-CE2C8CF13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D1B38B28-66AD-4A02-AE15-F762137B2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0BAF1CE8-3AF3-4FF2-8F0B-3BC7A4740C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4D9937F5-39C5-49BB-A3F1-21D0730BF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A48A61DC-ED1D-4B72-828E-9FD85AF267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6A89B28D-13E0-46C3-AB20-6DBEDB61D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B17F470D-67A6-475E-9F1C-9D1FCD4DF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0C116B5B-C2BF-4A29-920C-0E6D2A8654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977DFF22-98A9-4A00-B45B-BA0024E4B5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233D6D17-E307-4F26-9F91-607B2D1B98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F044F5F0-FB5F-4364-A17D-B476349E1F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C51E13B0-54FA-4C07-A08D-0035E29D0F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B23AA2A7-69AA-4892-8D19-6786784B89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C22409CA-4103-489E-9A88-9E822AC42C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2941B7FE-F0B4-4717-BE8E-31EE09F5C2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AA36A1CD-E7E3-400D-BBA9-1B83634607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42D8F4BE-D92B-483E-8049-5FDA3FD40C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77725CAB-E398-42F8-A5E5-8ACED1B61E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782EF470-319A-4DCA-AB6F-B4441DD59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ECBF0AE1-7C37-4F3E-B37A-44CAD6900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87EE399C-60A0-43AB-AD85-CAEDD25A8E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6DEF9E1C-0288-422F-9D39-B2B97B0BDF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B9FD4213-CE93-46E6-A356-5C9B681A69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32AF21C6-5C6A-4ADC-98CE-0C897306F1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67C50FF0-A4F6-4B10-91CC-CC456891E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DF34FC9E-632A-4B97-AB95-812ABD859F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6943D9D5-E01E-4A32-A5D1-AD61A32ECD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5F93C502-F4AC-4D2C-A43D-85093C59A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AFCADD6C-627D-43CE-9413-A793AAA085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E7838A6E-823E-4306-9088-5AFE0912E1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5F20A74B-CE15-4678-8E60-8983D4B53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AB4409F0-44F9-411F-8711-53B028783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64A642A9-686F-402A-920C-EDB02B2FE8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B2B4D5D4-0C5C-4D98-9738-D245840A71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F70D7430-18D9-4B8F-9F7A-308C701930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764FC2A4-5817-4FA0-A4A7-6653D1DA6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84DCF9E7-E283-43A0-9C25-F70016263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A24478FE-2D73-495D-A2CE-6D1D87C25A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024EF5F2-46E7-4950-93D0-371415B787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F1E76799-6B37-47A7-B311-D4AD1BB560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18E48635-AD82-4B9C-BD64-E19D0DCD3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FFE8012D-8F5A-48C7-A667-EF1782E176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24D6A3A1-CDCE-458B-B3ED-792E80025C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CD8FB40D-7336-4F24-9F28-25EC9AE6CE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75683C3C-C038-49EA-9635-AC7B82AF25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6286FF4B-0471-47B5-AA6C-8BA5CC04D9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CEB73580-6577-4A7A-A7EA-E79093D9DC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9E97866D-632F-4778-992C-F2750D6087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5A7AC897-3ADD-4A69-A122-EA6F8EFD2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06C3FE79-4EEC-4CF3-92A0-F6BC9F8B4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
        <p:nvSpPr>
          <p:cNvPr id="3" name="TextBox 2">
            <a:extLst>
              <a:ext uri="{FF2B5EF4-FFF2-40B4-BE49-F238E27FC236}">
                <a16:creationId xmlns:a16="http://schemas.microsoft.com/office/drawing/2014/main" id="{569125C1-CABF-ED3F-92CA-408203A0CAED}"/>
              </a:ext>
            </a:extLst>
          </p:cNvPr>
          <p:cNvSpPr txBox="1"/>
          <p:nvPr/>
        </p:nvSpPr>
        <p:spPr>
          <a:xfrm>
            <a:off x="5244434" y="520995"/>
            <a:ext cx="6755100" cy="6337005"/>
          </a:xfrm>
          <a:prstGeom prst="rect">
            <a:avLst/>
          </a:prstGeom>
          <a:solidFill>
            <a:schemeClr val="tx1"/>
          </a:solidFill>
        </p:spPr>
        <p:txBody>
          <a:bodyPr vert="horz" lIns="91440" tIns="45720" rIns="91440" bIns="45720" rtlCol="0">
            <a:normAutofit/>
          </a:bodyPr>
          <a:lstStyle/>
          <a:p>
            <a:pPr marR="0">
              <a:lnSpc>
                <a:spcPct val="90000"/>
              </a:lnSpc>
              <a:spcBef>
                <a:spcPts val="0"/>
              </a:spcBef>
              <a:spcAft>
                <a:spcPts val="800"/>
              </a:spcAft>
            </a:pPr>
            <a:r>
              <a:rPr lang="en-US" sz="2800" b="1">
                <a:solidFill>
                  <a:schemeClr val="bg1"/>
                </a:solidFill>
                <a:effectLst/>
                <a:latin typeface="Times New Roman" panose="02020603050405020304" pitchFamily="18" charset="0"/>
                <a:cs typeface="Times New Roman" panose="02020603050405020304" pitchFamily="18" charset="0"/>
              </a:rPr>
              <a:t>Plan </a:t>
            </a:r>
            <a:r>
              <a:rPr lang="en-US" sz="2800" b="1" dirty="0">
                <a:solidFill>
                  <a:schemeClr val="bg1"/>
                </a:solidFill>
                <a:effectLst/>
                <a:latin typeface="Times New Roman" panose="02020603050405020304" pitchFamily="18" charset="0"/>
                <a:cs typeface="Times New Roman" panose="02020603050405020304" pitchFamily="18" charset="0"/>
              </a:rPr>
              <a:t>the conclusion – Don’t depend on the ‘leading of the Spirit’ to help you in the last minute.</a:t>
            </a:r>
          </a:p>
          <a:p>
            <a:pPr marR="0">
              <a:lnSpc>
                <a:spcPct val="90000"/>
              </a:lnSpc>
              <a:spcBef>
                <a:spcPts val="0"/>
              </a:spcBef>
              <a:spcAft>
                <a:spcPts val="800"/>
              </a:spcAft>
            </a:pPr>
            <a:endParaRPr lang="en-US" sz="1200" b="1" dirty="0">
              <a:solidFill>
                <a:schemeClr val="bg1"/>
              </a:solidFill>
              <a:effectLst/>
              <a:latin typeface="Times New Roman" panose="02020603050405020304" pitchFamily="18" charset="0"/>
              <a:cs typeface="Times New Roman" panose="02020603050405020304" pitchFamily="18" charset="0"/>
            </a:endParaRPr>
          </a:p>
          <a:p>
            <a:pPr marR="0">
              <a:lnSpc>
                <a:spcPct val="90000"/>
              </a:lnSpc>
              <a:spcBef>
                <a:spcPts val="0"/>
              </a:spcBef>
              <a:spcAft>
                <a:spcPts val="800"/>
              </a:spcAft>
            </a:pPr>
            <a:r>
              <a:rPr lang="en-US" sz="2800" b="1" dirty="0">
                <a:solidFill>
                  <a:schemeClr val="bg1"/>
                </a:solidFill>
                <a:effectLst/>
                <a:latin typeface="Times New Roman" panose="02020603050405020304" pitchFamily="18" charset="0"/>
                <a:cs typeface="Times New Roman" panose="02020603050405020304" pitchFamily="18" charset="0"/>
              </a:rPr>
              <a:t>Don’t announce your conclusion – This may cause the listeners to begin packing up to leave.</a:t>
            </a:r>
          </a:p>
          <a:p>
            <a:pPr marR="0">
              <a:lnSpc>
                <a:spcPct val="90000"/>
              </a:lnSpc>
              <a:spcBef>
                <a:spcPts val="0"/>
              </a:spcBef>
              <a:spcAft>
                <a:spcPts val="800"/>
              </a:spcAft>
            </a:pPr>
            <a:endParaRPr lang="en-US" sz="1200" b="1" dirty="0">
              <a:solidFill>
                <a:schemeClr val="bg1"/>
              </a:solidFill>
              <a:effectLst/>
              <a:latin typeface="Times New Roman" panose="02020603050405020304" pitchFamily="18" charset="0"/>
              <a:cs typeface="Times New Roman" panose="02020603050405020304" pitchFamily="18" charset="0"/>
            </a:endParaRPr>
          </a:p>
          <a:p>
            <a:pPr marR="0">
              <a:lnSpc>
                <a:spcPct val="90000"/>
              </a:lnSpc>
              <a:spcBef>
                <a:spcPts val="0"/>
              </a:spcBef>
              <a:spcAft>
                <a:spcPts val="800"/>
              </a:spcAft>
            </a:pPr>
            <a:r>
              <a:rPr lang="en-US" sz="2800" b="1" dirty="0">
                <a:solidFill>
                  <a:schemeClr val="bg1"/>
                </a:solidFill>
                <a:effectLst/>
                <a:latin typeface="Times New Roman" panose="02020603050405020304" pitchFamily="18" charset="0"/>
                <a:cs typeface="Times New Roman" panose="02020603050405020304" pitchFamily="18" charset="0"/>
              </a:rPr>
              <a:t>Maintain eye contact with the listeners – This is when you look directly at them and speak to them from your heart.</a:t>
            </a:r>
          </a:p>
          <a:p>
            <a:pPr marR="0">
              <a:lnSpc>
                <a:spcPct val="90000"/>
              </a:lnSpc>
              <a:spcBef>
                <a:spcPts val="0"/>
              </a:spcBef>
              <a:spcAft>
                <a:spcPts val="800"/>
              </a:spcAft>
            </a:pPr>
            <a:endParaRPr lang="en-US" sz="1200" b="1" dirty="0">
              <a:solidFill>
                <a:schemeClr val="bg1"/>
              </a:solidFill>
              <a:effectLst/>
              <a:latin typeface="Times New Roman" panose="02020603050405020304" pitchFamily="18" charset="0"/>
              <a:cs typeface="Times New Roman" panose="02020603050405020304" pitchFamily="18" charset="0"/>
            </a:endParaRPr>
          </a:p>
          <a:p>
            <a:pPr marR="0">
              <a:lnSpc>
                <a:spcPct val="90000"/>
              </a:lnSpc>
              <a:spcBef>
                <a:spcPts val="0"/>
              </a:spcBef>
              <a:spcAft>
                <a:spcPts val="800"/>
              </a:spcAft>
            </a:pPr>
            <a:r>
              <a:rPr lang="en-US" sz="2800" b="1" dirty="0">
                <a:solidFill>
                  <a:schemeClr val="bg1"/>
                </a:solidFill>
                <a:effectLst/>
                <a:latin typeface="Times New Roman" panose="02020603050405020304" pitchFamily="18" charset="0"/>
                <a:cs typeface="Times New Roman" panose="02020603050405020304" pitchFamily="18" charset="0"/>
              </a:rPr>
              <a:t>End in a positive and encouraging note – We must turn negative passages into a positive motivation to change.</a:t>
            </a:r>
          </a:p>
        </p:txBody>
      </p:sp>
    </p:spTree>
    <p:extLst>
      <p:ext uri="{BB962C8B-B14F-4D97-AF65-F5344CB8AC3E}">
        <p14:creationId xmlns:p14="http://schemas.microsoft.com/office/powerpoint/2010/main" val="242564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9BD7B-ACD8-7B69-2927-61B0C67A9A17}"/>
              </a:ext>
            </a:extLst>
          </p:cNvPr>
          <p:cNvSpPr>
            <a:spLocks noGrp="1"/>
          </p:cNvSpPr>
          <p:nvPr>
            <p:ph type="title"/>
          </p:nvPr>
        </p:nvSpPr>
        <p:spPr>
          <a:xfrm>
            <a:off x="5971098" y="803325"/>
            <a:ext cx="6136816" cy="1708647"/>
          </a:xfrm>
        </p:spPr>
        <p:txBody>
          <a:bodyPr vert="horz" lIns="91440" tIns="45720" rIns="91440" bIns="45720" rtlCol="0" anchor="ctr">
            <a:noAutofit/>
          </a:bodyPr>
          <a:lstStyle/>
          <a:p>
            <a:r>
              <a:rPr lang="en-US" b="1" dirty="0">
                <a:latin typeface="Times New Roman" panose="02020603050405020304" pitchFamily="18" charset="0"/>
                <a:cs typeface="Times New Roman" panose="02020603050405020304" pitchFamily="18" charset="0"/>
              </a:rPr>
              <a:t>THE BENEFITS OF A POSITIVE SERMON</a:t>
            </a:r>
          </a:p>
        </p:txBody>
      </p:sp>
      <p:sp>
        <p:nvSpPr>
          <p:cNvPr id="11" name="Freeform: Shape 10">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0A375CF8-B6A7-77F8-E773-1C172BF99FB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84" r="22064" b="-1"/>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3" name="TextBox 2">
            <a:extLst>
              <a:ext uri="{FF2B5EF4-FFF2-40B4-BE49-F238E27FC236}">
                <a16:creationId xmlns:a16="http://schemas.microsoft.com/office/drawing/2014/main" id="{A1328B42-E574-9207-3876-992EE1CF9980}"/>
              </a:ext>
            </a:extLst>
          </p:cNvPr>
          <p:cNvSpPr txBox="1"/>
          <p:nvPr/>
        </p:nvSpPr>
        <p:spPr>
          <a:xfrm>
            <a:off x="5160579" y="3090041"/>
            <a:ext cx="6737131" cy="3394842"/>
          </a:xfrm>
          <a:prstGeom prst="rect">
            <a:avLst/>
          </a:prstGeom>
        </p:spPr>
        <p:txBody>
          <a:bodyPr vert="horz" lIns="91440" tIns="45720" rIns="91440" bIns="45720" rtlCol="0" anchor="t">
            <a:normAutofit/>
          </a:bodyPr>
          <a:lstStyle/>
          <a:p>
            <a:pPr marR="0">
              <a:lnSpc>
                <a:spcPct val="90000"/>
              </a:lnSpc>
              <a:spcBef>
                <a:spcPts val="0"/>
              </a:spcBef>
              <a:spcAft>
                <a:spcPts val="800"/>
              </a:spcAft>
            </a:pPr>
            <a:endParaRPr lang="en-US" dirty="0">
              <a:effectLst/>
            </a:endParaRPr>
          </a:p>
          <a:p>
            <a:pPr marL="57150" marR="0" indent="-285750">
              <a:lnSpc>
                <a:spcPct val="90000"/>
              </a:lnSpc>
              <a:spcBef>
                <a:spcPts val="0"/>
              </a:spcBef>
              <a:spcAft>
                <a:spcPts val="800"/>
              </a:spcAft>
              <a:buFont typeface="Wingdings" panose="05000000000000000000" pitchFamily="2" charset="2"/>
              <a:buChar char="Ø"/>
            </a:pPr>
            <a:r>
              <a:rPr lang="en-US" sz="2800" b="1" dirty="0">
                <a:effectLst/>
                <a:latin typeface="Times New Roman" panose="02020603050405020304" pitchFamily="18" charset="0"/>
                <a:cs typeface="Times New Roman" panose="02020603050405020304" pitchFamily="18" charset="0"/>
              </a:rPr>
              <a:t>A positive sermon brings Biblical conviction of sin balanced by God’s grace.</a:t>
            </a:r>
          </a:p>
          <a:p>
            <a:pPr marL="57150" marR="0" indent="-285750">
              <a:lnSpc>
                <a:spcPct val="90000"/>
              </a:lnSpc>
              <a:spcBef>
                <a:spcPts val="0"/>
              </a:spcBef>
              <a:spcAft>
                <a:spcPts val="800"/>
              </a:spcAft>
              <a:buFont typeface="Wingdings" panose="05000000000000000000" pitchFamily="2" charset="2"/>
              <a:buChar char="Ø"/>
            </a:pPr>
            <a:r>
              <a:rPr lang="en-US" sz="2800" b="1" dirty="0">
                <a:effectLst/>
                <a:latin typeface="Times New Roman" panose="02020603050405020304" pitchFamily="18" charset="0"/>
                <a:cs typeface="Times New Roman" panose="02020603050405020304" pitchFamily="18" charset="0"/>
              </a:rPr>
              <a:t>A positive sermon brings high credibility for the preacher.</a:t>
            </a:r>
          </a:p>
          <a:p>
            <a:pPr marL="57150" marR="0" indent="-285750">
              <a:lnSpc>
                <a:spcPct val="90000"/>
              </a:lnSpc>
              <a:spcBef>
                <a:spcPts val="0"/>
              </a:spcBef>
              <a:spcAft>
                <a:spcPts val="800"/>
              </a:spcAft>
              <a:buFont typeface="Wingdings" panose="05000000000000000000" pitchFamily="2" charset="2"/>
              <a:buChar char="Ø"/>
            </a:pPr>
            <a:r>
              <a:rPr lang="en-US" sz="2800" b="1" dirty="0">
                <a:effectLst/>
                <a:latin typeface="Times New Roman" panose="02020603050405020304" pitchFamily="18" charset="0"/>
                <a:cs typeface="Times New Roman" panose="02020603050405020304" pitchFamily="18" charset="0"/>
              </a:rPr>
              <a:t>A positive sermon brings high esteem for the listener.</a:t>
            </a:r>
          </a:p>
        </p:txBody>
      </p:sp>
    </p:spTree>
    <p:extLst>
      <p:ext uri="{BB962C8B-B14F-4D97-AF65-F5344CB8AC3E}">
        <p14:creationId xmlns:p14="http://schemas.microsoft.com/office/powerpoint/2010/main" val="22486243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25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25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25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25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25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25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25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25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1250" fill="hold"/>
                                        <p:tgtEl>
                                          <p:spTgt spid="3">
                                            <p:txEl>
                                              <p:pRg st="3" end="3"/>
                                            </p:txEl>
                                          </p:spTgt>
                                        </p:tgtEl>
                                        <p:attrNameLst>
                                          <p:attrName>ppt_w</p:attrName>
                                        </p:attrNameLst>
                                      </p:cBhvr>
                                      <p:tavLst>
                                        <p:tav tm="0">
                                          <p:val>
                                            <p:fltVal val="0"/>
                                          </p:val>
                                        </p:tav>
                                        <p:tav tm="100000">
                                          <p:val>
                                            <p:strVal val="#ppt_w"/>
                                          </p:val>
                                        </p:tav>
                                      </p:tavLst>
                                    </p:anim>
                                    <p:anim calcmode="lin" valueType="num">
                                      <p:cBhvr>
                                        <p:cTn id="24" dur="1250" fill="hold"/>
                                        <p:tgtEl>
                                          <p:spTgt spid="3">
                                            <p:txEl>
                                              <p:pRg st="3" end="3"/>
                                            </p:txEl>
                                          </p:spTgt>
                                        </p:tgtEl>
                                        <p:attrNameLst>
                                          <p:attrName>ppt_h</p:attrName>
                                        </p:attrNameLst>
                                      </p:cBhvr>
                                      <p:tavLst>
                                        <p:tav tm="0">
                                          <p:val>
                                            <p:fltVal val="0"/>
                                          </p:val>
                                        </p:tav>
                                        <p:tav tm="100000">
                                          <p:val>
                                            <p:strVal val="#ppt_h"/>
                                          </p:val>
                                        </p:tav>
                                      </p:tavLst>
                                    </p:anim>
                                    <p:anim calcmode="lin" valueType="num">
                                      <p:cBhvr>
                                        <p:cTn id="25" dur="125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6" dur="125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0" y="0"/>
            <a:ext cx="12192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20483" name="Picture 3" descr="septuagint"/>
          <p:cNvPicPr>
            <a:picLocks noChangeAspect="1" noChangeArrowheads="1"/>
          </p:cNvPicPr>
          <p:nvPr/>
        </p:nvPicPr>
        <p:blipFill>
          <a:blip r:embed="rId3">
            <a:extLst>
              <a:ext uri="{28A0092B-C50C-407E-A947-70E740481C1C}">
                <a14:useLocalDpi xmlns:a14="http://schemas.microsoft.com/office/drawing/2010/main" val="0"/>
              </a:ext>
            </a:extLst>
          </a:blip>
          <a:srcRect r="11505" b="36986"/>
          <a:stretch>
            <a:fillRect/>
          </a:stretch>
        </p:blipFill>
        <p:spPr bwMode="auto">
          <a:xfrm>
            <a:off x="1504335" y="2166939"/>
            <a:ext cx="9276736" cy="4508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4"/>
          <p:cNvSpPr>
            <a:spLocks noGrp="1" noChangeArrowheads="1"/>
          </p:cNvSpPr>
          <p:nvPr>
            <p:ph type="title" idx="4294967295"/>
          </p:nvPr>
        </p:nvSpPr>
        <p:spPr>
          <a:xfrm>
            <a:off x="619432" y="0"/>
            <a:ext cx="10589342" cy="2133600"/>
          </a:xfrm>
        </p:spPr>
        <p:txBody>
          <a:bodyPr>
            <a:normAutofit/>
          </a:bodyPr>
          <a:lstStyle/>
          <a:p>
            <a:pPr algn="ctr" eaLnBrk="1" hangingPunct="1"/>
            <a:r>
              <a:rPr lang="en-US" sz="6600" b="1" dirty="0">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6600" b="1" dirty="0" err="1">
                <a:solidFill>
                  <a:schemeClr val="bg1"/>
                </a:solidFill>
                <a:latin typeface="Times New Roman" panose="02020603050405020304" pitchFamily="18" charset="0"/>
                <a:ea typeface="ＭＳ Ｐゴシック" pitchFamily="34" charset="-128"/>
                <a:cs typeface="Times New Roman" panose="02020603050405020304" pitchFamily="18" charset="0"/>
              </a:rPr>
              <a:t>Manuscripting</a:t>
            </a:r>
            <a:r>
              <a:rPr lang="en-US" sz="6600" b="1" dirty="0">
                <a:solidFill>
                  <a:schemeClr val="bg1"/>
                </a:solidFill>
                <a:latin typeface="Times New Roman" panose="02020603050405020304" pitchFamily="18" charset="0"/>
                <a:ea typeface="ＭＳ Ｐゴシック" pitchFamily="34" charset="-128"/>
                <a:cs typeface="Times New Roman" panose="02020603050405020304" pitchFamily="18" charset="0"/>
              </a:rPr>
              <a:t> your sermon</a:t>
            </a:r>
          </a:p>
        </p:txBody>
      </p:sp>
      <p:sp>
        <p:nvSpPr>
          <p:cNvPr id="2" name="TextBox 1">
            <a:extLst>
              <a:ext uri="{FF2B5EF4-FFF2-40B4-BE49-F238E27FC236}">
                <a16:creationId xmlns:a16="http://schemas.microsoft.com/office/drawing/2014/main" id="{95D41D0F-E138-0D8F-995B-63A7B0FB14BD}"/>
              </a:ext>
            </a:extLst>
          </p:cNvPr>
          <p:cNvSpPr txBox="1"/>
          <p:nvPr/>
        </p:nvSpPr>
        <p:spPr>
          <a:xfrm>
            <a:off x="983226" y="4080301"/>
            <a:ext cx="10682910" cy="830997"/>
          </a:xfrm>
          <a:prstGeom prst="rect">
            <a:avLst/>
          </a:prstGeom>
          <a:solidFill>
            <a:schemeClr val="tx1"/>
          </a:solidFill>
        </p:spPr>
        <p:txBody>
          <a:bodyPr wrap="square" rtlCol="0">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ECCLESIASTES 12:9-12</a:t>
            </a:r>
          </a:p>
        </p:txBody>
      </p:sp>
    </p:spTree>
    <p:extLst>
      <p:ext uri="{BB962C8B-B14F-4D97-AF65-F5344CB8AC3E}">
        <p14:creationId xmlns:p14="http://schemas.microsoft.com/office/powerpoint/2010/main" val="315059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5415" name="Rectangle 145414">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84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417" name="Rectangle 145416">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5419" name="Straight Connector 145418">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584741"/>
            </a:solidFill>
          </a:ln>
        </p:spPr>
        <p:style>
          <a:lnRef idx="1">
            <a:schemeClr val="accent1"/>
          </a:lnRef>
          <a:fillRef idx="0">
            <a:schemeClr val="accent1"/>
          </a:fillRef>
          <a:effectRef idx="0">
            <a:schemeClr val="accent1"/>
          </a:effectRef>
          <a:fontRef idx="minor">
            <a:schemeClr val="tx1"/>
          </a:fontRef>
        </p:style>
      </p:cxnSp>
      <p:sp>
        <p:nvSpPr>
          <p:cNvPr id="145410" name="Rectangle 2"/>
          <p:cNvSpPr>
            <a:spLocks noGrp="1" noChangeArrowheads="1"/>
          </p:cNvSpPr>
          <p:nvPr>
            <p:ph type="ctrTitle"/>
          </p:nvPr>
        </p:nvSpPr>
        <p:spPr>
          <a:xfrm>
            <a:off x="1112520" y="4020816"/>
            <a:ext cx="9966960" cy="893865"/>
          </a:xfrm>
        </p:spPr>
        <p:txBody>
          <a:bodyPr>
            <a:normAutofit/>
          </a:bodyPr>
          <a:lstStyle/>
          <a:p>
            <a:pPr marL="915988" indent="-915988">
              <a:buClr>
                <a:schemeClr val="tx1"/>
              </a:buClr>
              <a:buSzPct val="80000"/>
              <a:defRPr/>
            </a:pPr>
            <a:r>
              <a:rPr lang="en-US" sz="4400" b="1" dirty="0">
                <a:solidFill>
                  <a:srgbClr val="584741"/>
                </a:solidFill>
                <a:latin typeface="Times New Roman" panose="02020603050405020304" pitchFamily="18" charset="0"/>
                <a:ea typeface="ＭＳ Ｐゴシック" pitchFamily="34" charset="-128"/>
                <a:cs typeface="Times New Roman" panose="02020603050405020304" pitchFamily="18" charset="0"/>
              </a:rPr>
              <a:t>Q:	What is a sermon manuscript?</a:t>
            </a:r>
          </a:p>
        </p:txBody>
      </p:sp>
      <p:sp>
        <p:nvSpPr>
          <p:cNvPr id="25603" name="Rectangle 3"/>
          <p:cNvSpPr>
            <a:spLocks noGrp="1" noChangeArrowheads="1"/>
          </p:cNvSpPr>
          <p:nvPr>
            <p:ph type="subTitle" idx="1"/>
          </p:nvPr>
        </p:nvSpPr>
        <p:spPr>
          <a:xfrm>
            <a:off x="243841" y="4914681"/>
            <a:ext cx="11704320" cy="853524"/>
          </a:xfrm>
        </p:spPr>
        <p:txBody>
          <a:bodyPr>
            <a:noAutofit/>
          </a:bodyPr>
          <a:lstStyle/>
          <a:p>
            <a:pPr marL="915988" indent="-915988"/>
            <a:r>
              <a:rPr lang="en-US" sz="4400" b="1" dirty="0">
                <a:solidFill>
                  <a:srgbClr val="584741"/>
                </a:solidFill>
                <a:latin typeface="Times New Roman" panose="02020603050405020304" pitchFamily="18" charset="0"/>
                <a:ea typeface="ＭＳ Ｐゴシック" pitchFamily="34" charset="-128"/>
                <a:cs typeface="Times New Roman" panose="02020603050405020304" pitchFamily="18" charset="0"/>
              </a:rPr>
              <a:t>A:	Writing your sermon down word for word.</a:t>
            </a:r>
          </a:p>
        </p:txBody>
      </p:sp>
      <p:pic>
        <p:nvPicPr>
          <p:cNvPr id="3" name="Picture 2" descr="A person typing on a computer&#10;&#10;Description automatically generated with medium confidence">
            <a:extLst>
              <a:ext uri="{FF2B5EF4-FFF2-40B4-BE49-F238E27FC236}">
                <a16:creationId xmlns:a16="http://schemas.microsoft.com/office/drawing/2014/main" id="{A4EF3746-50B1-5A55-020F-380061EB71B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3260" r="1" b="25076"/>
          <a:stretch/>
        </p:blipFill>
        <p:spPr>
          <a:xfrm>
            <a:off x="243840" y="256540"/>
            <a:ext cx="11704320" cy="3764276"/>
          </a:xfrm>
          <a:prstGeom prst="rect">
            <a:avLst/>
          </a:prstGeom>
        </p:spPr>
      </p:pic>
    </p:spTree>
    <p:extLst>
      <p:ext uri="{BB962C8B-B14F-4D97-AF65-F5344CB8AC3E}">
        <p14:creationId xmlns:p14="http://schemas.microsoft.com/office/powerpoint/2010/main" val="150794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F - Plate 2"/>
          <p:cNvPicPr>
            <a:picLocks noChangeAspect="1" noChangeArrowheads="1"/>
          </p:cNvPicPr>
          <p:nvPr/>
        </p:nvPicPr>
        <p:blipFill>
          <a:blip r:embed="rId3">
            <a:lum bright="-60000"/>
            <a:extLst>
              <a:ext uri="{28A0092B-C50C-407E-A947-70E740481C1C}">
                <a14:useLocalDpi xmlns:a14="http://schemas.microsoft.com/office/drawing/2010/main" val="0"/>
              </a:ext>
            </a:extLst>
          </a:blip>
          <a:srcRect l="14488" t="20821" r="26654" b="5071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2707" name="Text Box 3"/>
          <p:cNvSpPr txBox="1">
            <a:spLocks noChangeArrowheads="1"/>
          </p:cNvSpPr>
          <p:nvPr/>
        </p:nvSpPr>
        <p:spPr bwMode="auto">
          <a:xfrm>
            <a:off x="464234" y="3914748"/>
            <a:ext cx="10972799" cy="2800767"/>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90563" indent="-690563">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buFont typeface="Wingdings" panose="05000000000000000000" pitchFamily="2" charset="2"/>
              <a:buChar char="Ø"/>
              <a:defRPr/>
            </a:pPr>
            <a:r>
              <a:rPr lang="en-US" sz="3200" b="1" dirty="0">
                <a:solidFill>
                  <a:schemeClr val="bg1"/>
                </a:solidFill>
                <a:latin typeface="Times New Roman" panose="02020603050405020304" pitchFamily="18" charset="0"/>
                <a:cs typeface="Times New Roman" panose="02020603050405020304" pitchFamily="18" charset="0"/>
              </a:rPr>
              <a:t>It gives you confidence that you will preach God’s truth clearly and accurately as you planned.</a:t>
            </a:r>
          </a:p>
          <a:p>
            <a:pPr eaLnBrk="1" hangingPunct="1">
              <a:spcBef>
                <a:spcPct val="50000"/>
              </a:spcBef>
              <a:buFont typeface="Wingdings" panose="05000000000000000000" pitchFamily="2" charset="2"/>
              <a:buChar char="Ø"/>
              <a:defRPr/>
            </a:pPr>
            <a:r>
              <a:rPr lang="en-US" sz="3200" b="1" dirty="0">
                <a:solidFill>
                  <a:schemeClr val="bg1"/>
                </a:solidFill>
                <a:latin typeface="Times New Roman" panose="02020603050405020304" pitchFamily="18" charset="0"/>
                <a:cs typeface="Times New Roman" panose="02020603050405020304" pitchFamily="18" charset="0"/>
              </a:rPr>
              <a:t>It makes your listeners more attentive as they realize how lovingly and thoroughly you have prepared for them.  Your careful wording makes their ears ready to hear.</a:t>
            </a:r>
          </a:p>
        </p:txBody>
      </p:sp>
      <p:sp>
        <p:nvSpPr>
          <p:cNvPr id="33797" name="Rectangle 5"/>
          <p:cNvSpPr txBox="1">
            <a:spLocks noChangeArrowheads="1"/>
          </p:cNvSpPr>
          <p:nvPr/>
        </p:nvSpPr>
        <p:spPr bwMode="auto">
          <a:xfrm>
            <a:off x="4782312" y="504542"/>
            <a:ext cx="7118971" cy="1205386"/>
          </a:xfrm>
          <a:prstGeom prst="rect">
            <a:avLst/>
          </a:prstGeom>
          <a:solidFill>
            <a:schemeClr val="tx1"/>
          </a:solidFill>
          <a:ln>
            <a:noFill/>
          </a:ln>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5400" b="1" dirty="0">
                <a:solidFill>
                  <a:srgbClr val="FFFF00"/>
                </a:solidFill>
                <a:latin typeface="Times New Roman" panose="02020603050405020304" pitchFamily="18" charset="0"/>
                <a:cs typeface="Times New Roman" panose="02020603050405020304" pitchFamily="18" charset="0"/>
              </a:rPr>
              <a:t>Why Manuscript?</a:t>
            </a:r>
            <a:endParaRPr lang="en-US" sz="5400" dirty="0">
              <a:solidFill>
                <a:srgbClr val="FFFF00"/>
              </a:solidFill>
              <a:latin typeface="Times New Roman" panose="02020603050405020304" pitchFamily="18" charset="0"/>
              <a:cs typeface="Times New Roman" panose="02020603050405020304" pitchFamily="18" charset="0"/>
            </a:endParaRPr>
          </a:p>
        </p:txBody>
      </p:sp>
      <p:pic>
        <p:nvPicPr>
          <p:cNvPr id="33798" name="Picture 6" descr="open-bible-fram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88" y="-74612"/>
            <a:ext cx="4685440" cy="253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C76847D-F696-FBEE-9776-BD4E9298AFFD}"/>
              </a:ext>
            </a:extLst>
          </p:cNvPr>
          <p:cNvSpPr txBox="1"/>
          <p:nvPr/>
        </p:nvSpPr>
        <p:spPr>
          <a:xfrm>
            <a:off x="731520" y="2459736"/>
            <a:ext cx="10438226" cy="1323439"/>
          </a:xfrm>
          <a:prstGeom prst="rect">
            <a:avLst/>
          </a:prstGeom>
          <a:no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A manuscript of your sermons has an amazing effect on both you and your listeners.</a:t>
            </a:r>
            <a:endParaRPr lang="en-US" sz="4000" dirty="0"/>
          </a:p>
        </p:txBody>
      </p:sp>
    </p:spTree>
    <p:extLst>
      <p:ext uri="{BB962C8B-B14F-4D97-AF65-F5344CB8AC3E}">
        <p14:creationId xmlns:p14="http://schemas.microsoft.com/office/powerpoint/2010/main" val="420322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52707">
                                            <p:txEl>
                                              <p:pRg st="0" end="0"/>
                                            </p:txEl>
                                          </p:spTgt>
                                        </p:tgtEl>
                                        <p:attrNameLst>
                                          <p:attrName>style.visibility</p:attrName>
                                        </p:attrNameLst>
                                      </p:cBhvr>
                                      <p:to>
                                        <p:strVal val="visible"/>
                                      </p:to>
                                    </p:set>
                                    <p:anim calcmode="lin" valueType="num">
                                      <p:cBhvr>
                                        <p:cTn id="7" dur="1000" fill="hold"/>
                                        <p:tgtEl>
                                          <p:spTgt spid="135270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52707">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35270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52707">
                                            <p:txEl>
                                              <p:pRg st="1" end="1"/>
                                            </p:txEl>
                                          </p:spTgt>
                                        </p:tgtEl>
                                        <p:attrNameLst>
                                          <p:attrName>style.visibility</p:attrName>
                                        </p:attrNameLst>
                                      </p:cBhvr>
                                      <p:to>
                                        <p:strVal val="visible"/>
                                      </p:to>
                                    </p:set>
                                    <p:anim calcmode="lin" valueType="num">
                                      <p:cBhvr>
                                        <p:cTn id="14" dur="1000" fill="hold"/>
                                        <p:tgtEl>
                                          <p:spTgt spid="1352707">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1352707">
                                            <p:txEl>
                                              <p:pRg st="1" end="1"/>
                                            </p:txEl>
                                          </p:spTgt>
                                        </p:tgtEl>
                                        <p:attrNameLst>
                                          <p:attrName>ppt_h</p:attrName>
                                        </p:attrNameLst>
                                      </p:cBhvr>
                                      <p:tavLst>
                                        <p:tav tm="0">
                                          <p:val>
                                            <p:fltVal val="0"/>
                                          </p:val>
                                        </p:tav>
                                        <p:tav tm="100000">
                                          <p:val>
                                            <p:strVal val="#ppt_h"/>
                                          </p:val>
                                        </p:tav>
                                      </p:tavLst>
                                    </p:anim>
                                    <p:animEffect transition="in" filter="fade">
                                      <p:cBhvr>
                                        <p:cTn id="16" dur="1000"/>
                                        <p:tgtEl>
                                          <p:spTgt spid="13527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42C0D-C9FE-415A-9CCA-B63C86A9EF1E}"/>
              </a:ext>
            </a:extLst>
          </p:cNvPr>
          <p:cNvSpPr>
            <a:spLocks noGrp="1"/>
          </p:cNvSpPr>
          <p:nvPr>
            <p:ph type="title"/>
          </p:nvPr>
        </p:nvSpPr>
        <p:spPr>
          <a:xfrm>
            <a:off x="221226" y="3752849"/>
            <a:ext cx="4015653" cy="2987164"/>
          </a:xfrm>
          <a:solidFill>
            <a:schemeClr val="bg1">
              <a:lumMod val="85000"/>
            </a:schemeClr>
          </a:solidFill>
        </p:spPr>
        <p:txBody>
          <a:bodyPr vert="horz" lIns="91440" tIns="45720" rIns="91440" bIns="45720" rtlCol="0" anchor="ctr">
            <a:noAutofit/>
          </a:bodyPr>
          <a:lstStyle/>
          <a:p>
            <a:pPr algn="ctr"/>
            <a:r>
              <a:rPr lang="en-US" sz="3600" b="1" dirty="0">
                <a:effectLst/>
                <a:latin typeface="Times New Roman" panose="02020603050405020304" pitchFamily="18" charset="0"/>
                <a:ea typeface="Times New Roman" panose="02020603050405020304" pitchFamily="18" charset="0"/>
              </a:rPr>
              <a:t>THE IMPORTANCE OF EXPOSITORY PREACHING</a:t>
            </a:r>
            <a:endParaRPr lang="en-US" sz="3600" b="1" dirty="0">
              <a:latin typeface="+mn-lt"/>
            </a:endParaRPr>
          </a:p>
        </p:txBody>
      </p:sp>
      <p:pic>
        <p:nvPicPr>
          <p:cNvPr id="5" name="Picture 4" descr="A person reading a book&#10;&#10;Description automatically generated with low confidence">
            <a:extLst>
              <a:ext uri="{FF2B5EF4-FFF2-40B4-BE49-F238E27FC236}">
                <a16:creationId xmlns:a16="http://schemas.microsoft.com/office/drawing/2014/main" id="{489E0F00-1D95-40E5-B5E8-3CAC42A9726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4966" b="1678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2">
            <a:extLst>
              <a:ext uri="{FF2B5EF4-FFF2-40B4-BE49-F238E27FC236}">
                <a16:creationId xmlns:a16="http://schemas.microsoft.com/office/drawing/2014/main" id="{6603C71C-306F-4D2E-88E1-C4B3485246E6}"/>
              </a:ext>
            </a:extLst>
          </p:cNvPr>
          <p:cNvSpPr txBox="1"/>
          <p:nvPr/>
        </p:nvSpPr>
        <p:spPr>
          <a:xfrm>
            <a:off x="4719484" y="3710613"/>
            <a:ext cx="7079226" cy="3147378"/>
          </a:xfrm>
          <a:prstGeom prst="rect">
            <a:avLst/>
          </a:prstGeom>
        </p:spPr>
        <p:txBody>
          <a:bodyPr vert="horz" lIns="91440" tIns="45720" rIns="91440" bIns="45720" rtlCol="0" anchor="ctr">
            <a:noAutofit/>
          </a:bodyPr>
          <a:lstStyle/>
          <a:p>
            <a:pPr>
              <a:lnSpc>
                <a:spcPct val="90000"/>
              </a:lnSpc>
              <a:spcAft>
                <a:spcPts val="600"/>
              </a:spcAft>
            </a:pPr>
            <a:r>
              <a:rPr lang="en-US" sz="3200" b="1" dirty="0">
                <a:solidFill>
                  <a:schemeClr val="bg1"/>
                </a:solidFill>
                <a:latin typeface="Times New Roman" panose="02020603050405020304" pitchFamily="18" charset="0"/>
                <a:cs typeface="Times New Roman" panose="02020603050405020304" pitchFamily="18" charset="0"/>
              </a:rPr>
              <a:t>Expository preaching is based on an inerrant text which shows God’s will.</a:t>
            </a:r>
          </a:p>
          <a:p>
            <a:pPr>
              <a:lnSpc>
                <a:spcPct val="90000"/>
              </a:lnSpc>
              <a:spcAft>
                <a:spcPts val="600"/>
              </a:spcAft>
            </a:pPr>
            <a:endParaRPr lang="en-US" sz="1600" b="1" dirty="0">
              <a:solidFill>
                <a:schemeClr val="bg1"/>
              </a:solidFill>
              <a:latin typeface="Times New Roman" panose="02020603050405020304" pitchFamily="18" charset="0"/>
              <a:cs typeface="Times New Roman" panose="02020603050405020304" pitchFamily="18" charset="0"/>
            </a:endParaRPr>
          </a:p>
          <a:p>
            <a:pPr>
              <a:lnSpc>
                <a:spcPct val="90000"/>
              </a:lnSpc>
              <a:spcAft>
                <a:spcPts val="600"/>
              </a:spcAft>
            </a:pPr>
            <a:r>
              <a:rPr lang="en-US" sz="3200" b="1" dirty="0">
                <a:solidFill>
                  <a:schemeClr val="bg1"/>
                </a:solidFill>
                <a:latin typeface="Times New Roman" panose="02020603050405020304" pitchFamily="18" charset="0"/>
                <a:cs typeface="Times New Roman" panose="02020603050405020304" pitchFamily="18" charset="0"/>
              </a:rPr>
              <a:t>Expository preaching guards against the misinterpretation of a passage.</a:t>
            </a:r>
          </a:p>
          <a:p>
            <a:pPr>
              <a:lnSpc>
                <a:spcPct val="90000"/>
              </a:lnSpc>
              <a:spcAft>
                <a:spcPts val="600"/>
              </a:spcAft>
            </a:pPr>
            <a:endParaRPr lang="en-US" sz="1400" b="1" dirty="0"/>
          </a:p>
        </p:txBody>
      </p:sp>
    </p:spTree>
    <p:extLst>
      <p:ext uri="{BB962C8B-B14F-4D97-AF65-F5344CB8AC3E}">
        <p14:creationId xmlns:p14="http://schemas.microsoft.com/office/powerpoint/2010/main" val="98522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F - Plate 2"/>
          <p:cNvPicPr>
            <a:picLocks noChangeAspect="1" noChangeArrowheads="1"/>
          </p:cNvPicPr>
          <p:nvPr/>
        </p:nvPicPr>
        <p:blipFill>
          <a:blip r:embed="rId3">
            <a:lum bright="-60000"/>
            <a:extLst>
              <a:ext uri="{28A0092B-C50C-407E-A947-70E740481C1C}">
                <a14:useLocalDpi xmlns:a14="http://schemas.microsoft.com/office/drawing/2010/main" val="0"/>
              </a:ext>
            </a:extLst>
          </a:blip>
          <a:srcRect l="14488" t="20821" r="26654" b="5071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2707" name="Text Box 3"/>
          <p:cNvSpPr txBox="1">
            <a:spLocks noChangeArrowheads="1"/>
          </p:cNvSpPr>
          <p:nvPr/>
        </p:nvSpPr>
        <p:spPr bwMode="auto">
          <a:xfrm>
            <a:off x="1350265" y="2702942"/>
            <a:ext cx="9324975" cy="2308324"/>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90563" indent="-690563">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buFont typeface="Arial" pitchFamily="34" charset="0"/>
              <a:buAutoNum type="alphaUcPeriod"/>
              <a:defRPr/>
            </a:pPr>
            <a:r>
              <a:rPr lang="en-US" sz="3600" b="1" dirty="0">
                <a:solidFill>
                  <a:schemeClr val="bg1"/>
                </a:solidFill>
                <a:latin typeface="Times New Roman" panose="02020603050405020304" pitchFamily="18" charset="0"/>
                <a:cs typeface="Times New Roman" panose="02020603050405020304" pitchFamily="18" charset="0"/>
              </a:rPr>
              <a:t>It forces you to choose the best word.</a:t>
            </a:r>
          </a:p>
          <a:p>
            <a:pPr eaLnBrk="1" hangingPunct="1">
              <a:spcBef>
                <a:spcPct val="50000"/>
              </a:spcBef>
              <a:buFont typeface="Arial" pitchFamily="34" charset="0"/>
              <a:buAutoNum type="alphaUcPeriod"/>
              <a:defRPr/>
            </a:pPr>
            <a:r>
              <a:rPr lang="en-US" sz="3600" b="1" dirty="0">
                <a:solidFill>
                  <a:schemeClr val="bg1"/>
                </a:solidFill>
                <a:latin typeface="Times New Roman" panose="02020603050405020304" pitchFamily="18" charset="0"/>
                <a:cs typeface="Times New Roman" panose="02020603050405020304" pitchFamily="18" charset="0"/>
              </a:rPr>
              <a:t>You can use your sermon later.</a:t>
            </a:r>
          </a:p>
          <a:p>
            <a:pPr eaLnBrk="1" hangingPunct="1">
              <a:spcBef>
                <a:spcPct val="50000"/>
              </a:spcBef>
              <a:buFont typeface="Arial" pitchFamily="34" charset="0"/>
              <a:buAutoNum type="alphaUcPeriod"/>
              <a:defRPr/>
            </a:pPr>
            <a:r>
              <a:rPr lang="en-US" sz="3600" b="1" dirty="0">
                <a:solidFill>
                  <a:schemeClr val="bg1"/>
                </a:solidFill>
                <a:latin typeface="Times New Roman" panose="02020603050405020304" pitchFamily="18" charset="0"/>
                <a:cs typeface="Times New Roman" panose="02020603050405020304" pitchFamily="18" charset="0"/>
              </a:rPr>
              <a:t>It helps you keep to your time limit.</a:t>
            </a:r>
          </a:p>
        </p:txBody>
      </p:sp>
      <p:sp>
        <p:nvSpPr>
          <p:cNvPr id="33797" name="Rectangle 5"/>
          <p:cNvSpPr txBox="1">
            <a:spLocks noChangeArrowheads="1"/>
          </p:cNvSpPr>
          <p:nvPr/>
        </p:nvSpPr>
        <p:spPr bwMode="auto">
          <a:xfrm>
            <a:off x="4782312" y="504542"/>
            <a:ext cx="7118971" cy="1205386"/>
          </a:xfrm>
          <a:prstGeom prst="rect">
            <a:avLst/>
          </a:prstGeom>
          <a:solidFill>
            <a:schemeClr val="tx1"/>
          </a:solidFill>
          <a:ln>
            <a:noFill/>
          </a:ln>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5400" b="1" dirty="0">
                <a:solidFill>
                  <a:srgbClr val="FFFF00"/>
                </a:solidFill>
                <a:latin typeface="Times New Roman" panose="02020603050405020304" pitchFamily="18" charset="0"/>
                <a:cs typeface="Times New Roman" panose="02020603050405020304" pitchFamily="18" charset="0"/>
              </a:rPr>
              <a:t>Why Manuscript?</a:t>
            </a:r>
            <a:endParaRPr lang="en-US" sz="5400" dirty="0">
              <a:solidFill>
                <a:srgbClr val="FFFF00"/>
              </a:solidFill>
              <a:latin typeface="Times New Roman" panose="02020603050405020304" pitchFamily="18" charset="0"/>
              <a:cs typeface="Times New Roman" panose="02020603050405020304" pitchFamily="18" charset="0"/>
            </a:endParaRPr>
          </a:p>
        </p:txBody>
      </p:sp>
      <p:pic>
        <p:nvPicPr>
          <p:cNvPr id="33798" name="Picture 6" descr="open-bible-fram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88" y="-74612"/>
            <a:ext cx="4685440" cy="253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0757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52707">
                                            <p:txEl>
                                              <p:pRg st="0" end="0"/>
                                            </p:txEl>
                                          </p:spTgt>
                                        </p:tgtEl>
                                        <p:attrNameLst>
                                          <p:attrName>style.visibility</p:attrName>
                                        </p:attrNameLst>
                                      </p:cBhvr>
                                      <p:to>
                                        <p:strVal val="visible"/>
                                      </p:to>
                                    </p:set>
                                    <p:anim calcmode="lin" valueType="num">
                                      <p:cBhvr>
                                        <p:cTn id="7" dur="1000" fill="hold"/>
                                        <p:tgtEl>
                                          <p:spTgt spid="135270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52707">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35270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52707">
                                            <p:txEl>
                                              <p:pRg st="1" end="1"/>
                                            </p:txEl>
                                          </p:spTgt>
                                        </p:tgtEl>
                                        <p:attrNameLst>
                                          <p:attrName>style.visibility</p:attrName>
                                        </p:attrNameLst>
                                      </p:cBhvr>
                                      <p:to>
                                        <p:strVal val="visible"/>
                                      </p:to>
                                    </p:set>
                                    <p:anim calcmode="lin" valueType="num">
                                      <p:cBhvr>
                                        <p:cTn id="14" dur="1000" fill="hold"/>
                                        <p:tgtEl>
                                          <p:spTgt spid="1352707">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1352707">
                                            <p:txEl>
                                              <p:pRg st="1" end="1"/>
                                            </p:txEl>
                                          </p:spTgt>
                                        </p:tgtEl>
                                        <p:attrNameLst>
                                          <p:attrName>ppt_h</p:attrName>
                                        </p:attrNameLst>
                                      </p:cBhvr>
                                      <p:tavLst>
                                        <p:tav tm="0">
                                          <p:val>
                                            <p:fltVal val="0"/>
                                          </p:val>
                                        </p:tav>
                                        <p:tav tm="100000">
                                          <p:val>
                                            <p:strVal val="#ppt_h"/>
                                          </p:val>
                                        </p:tav>
                                      </p:tavLst>
                                    </p:anim>
                                    <p:animEffect transition="in" filter="fade">
                                      <p:cBhvr>
                                        <p:cTn id="16" dur="1000"/>
                                        <p:tgtEl>
                                          <p:spTgt spid="135270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352707">
                                            <p:txEl>
                                              <p:pRg st="2" end="2"/>
                                            </p:txEl>
                                          </p:spTgt>
                                        </p:tgtEl>
                                        <p:attrNameLst>
                                          <p:attrName>style.visibility</p:attrName>
                                        </p:attrNameLst>
                                      </p:cBhvr>
                                      <p:to>
                                        <p:strVal val="visible"/>
                                      </p:to>
                                    </p:set>
                                    <p:anim calcmode="lin" valueType="num">
                                      <p:cBhvr>
                                        <p:cTn id="21" dur="1000" fill="hold"/>
                                        <p:tgtEl>
                                          <p:spTgt spid="1352707">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1352707">
                                            <p:txEl>
                                              <p:pRg st="2" end="2"/>
                                            </p:txEl>
                                          </p:spTgt>
                                        </p:tgtEl>
                                        <p:attrNameLst>
                                          <p:attrName>ppt_h</p:attrName>
                                        </p:attrNameLst>
                                      </p:cBhvr>
                                      <p:tavLst>
                                        <p:tav tm="0">
                                          <p:val>
                                            <p:fltVal val="0"/>
                                          </p:val>
                                        </p:tav>
                                        <p:tav tm="100000">
                                          <p:val>
                                            <p:strVal val="#ppt_h"/>
                                          </p:val>
                                        </p:tav>
                                      </p:tavLst>
                                    </p:anim>
                                    <p:animEffect transition="in" filter="fade">
                                      <p:cBhvr>
                                        <p:cTn id="23" dur="1000"/>
                                        <p:tgtEl>
                                          <p:spTgt spid="13527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92290" name="Rectangle 2"/>
          <p:cNvSpPr>
            <a:spLocks noGrp="1" noChangeArrowheads="1"/>
          </p:cNvSpPr>
          <p:nvPr>
            <p:ph type="ctrTitle"/>
          </p:nvPr>
        </p:nvSpPr>
        <p:spPr>
          <a:xfrm>
            <a:off x="7620000" y="1905000"/>
            <a:ext cx="4267200" cy="2914651"/>
          </a:xfrm>
          <a:noFill/>
        </p:spPr>
        <p:txBody>
          <a:bodyPr/>
          <a:lstStyle/>
          <a:p>
            <a:pPr eaLnBrk="1" hangingPunct="1"/>
            <a:r>
              <a:rPr lang="en-US" sz="3600" b="1" dirty="0">
                <a:solidFill>
                  <a:schemeClr val="bg1"/>
                </a:solidFill>
                <a:latin typeface="Times New Roman" panose="02020603050405020304" pitchFamily="18" charset="0"/>
                <a:ea typeface="ＭＳ Ｐゴシック" pitchFamily="34" charset="-128"/>
                <a:cs typeface="Times New Roman" panose="02020603050405020304" pitchFamily="18" charset="0"/>
              </a:rPr>
              <a:t>A manuscript keeps you from regularly going overtime </a:t>
            </a:r>
            <a:endParaRPr lang="en-US" sz="5400" dirty="0">
              <a:solidFill>
                <a:schemeClr val="bg1"/>
              </a:solidFill>
              <a:latin typeface="Times New Roman" panose="02020603050405020304" pitchFamily="18" charset="0"/>
              <a:ea typeface="ＭＳ Ｐゴシック" pitchFamily="34" charset="-128"/>
              <a:cs typeface="Times New Roman" panose="02020603050405020304" pitchFamily="18" charset="0"/>
            </a:endParaRPr>
          </a:p>
        </p:txBody>
      </p:sp>
      <p:pic>
        <p:nvPicPr>
          <p:cNvPr id="34819" name="Picture 3" descr="MSSLengthMiracle"/>
          <p:cNvPicPr>
            <a:picLocks noChangeAspect="1" noChangeArrowheads="1"/>
          </p:cNvPicPr>
          <p:nvPr/>
        </p:nvPicPr>
        <p:blipFill>
          <a:blip r:embed="rId3">
            <a:extLst>
              <a:ext uri="{28A0092B-C50C-407E-A947-70E740481C1C}">
                <a14:useLocalDpi xmlns:a14="http://schemas.microsoft.com/office/drawing/2010/main" val="0"/>
              </a:ext>
            </a:extLst>
          </a:blip>
          <a:srcRect l="24228" t="13303" r="10799" b="31523"/>
          <a:stretch>
            <a:fillRect/>
          </a:stretch>
        </p:blipFill>
        <p:spPr bwMode="auto">
          <a:xfrm>
            <a:off x="0" y="0"/>
            <a:ext cx="7234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6"/>
          <p:cNvSpPr>
            <a:spLocks noGrp="1" noChangeArrowheads="1"/>
          </p:cNvSpPr>
          <p:nvPr>
            <p:ph type="subTitle" idx="1"/>
          </p:nvPr>
        </p:nvSpPr>
        <p:spPr>
          <a:xfrm>
            <a:off x="704088" y="5515897"/>
            <a:ext cx="6016752" cy="1342103"/>
          </a:xfrm>
          <a:solidFill>
            <a:schemeClr val="bg1"/>
          </a:solidFill>
        </p:spPr>
        <p:txBody>
          <a:bodyPr>
            <a:noAutofit/>
          </a:bodyPr>
          <a:lstStyle/>
          <a:p>
            <a:pPr eaLnBrk="1" hangingPunct="1"/>
            <a:r>
              <a:rPr lang="ja-JP" altLang="en-US" sz="4000" b="1" dirty="0">
                <a:latin typeface="Times New Roman" panose="02020603050405020304" pitchFamily="18" charset="0"/>
                <a:ea typeface="ＭＳ Ｐゴシック" pitchFamily="34" charset="-128"/>
                <a:cs typeface="Times New Roman" panose="02020603050405020304" pitchFamily="18" charset="0"/>
              </a:rPr>
              <a:t>“</a:t>
            </a:r>
            <a:r>
              <a:rPr lang="en-US" altLang="ja-JP" sz="4000" b="1" dirty="0">
                <a:latin typeface="Times New Roman" panose="02020603050405020304" pitchFamily="18" charset="0"/>
                <a:ea typeface="ＭＳ Ｐゴシック" pitchFamily="34" charset="-128"/>
                <a:cs typeface="Times New Roman" panose="02020603050405020304" pitchFamily="18" charset="0"/>
              </a:rPr>
              <a:t>We will know if he finishes by noon!</a:t>
            </a:r>
            <a:r>
              <a:rPr lang="ja-JP" altLang="en-US" sz="4000" b="1" dirty="0">
                <a:latin typeface="Times New Roman" panose="02020603050405020304" pitchFamily="18" charset="0"/>
                <a:ea typeface="ＭＳ Ｐゴシック" pitchFamily="34" charset="-128"/>
                <a:cs typeface="Times New Roman" panose="02020603050405020304" pitchFamily="18" charset="0"/>
              </a:rPr>
              <a:t>”</a:t>
            </a:r>
            <a:endParaRPr lang="en-US" sz="4000" b="1" dirty="0">
              <a:latin typeface="Times New Roman" panose="02020603050405020304" pitchFamily="18" charset="0"/>
              <a:ea typeface="ＭＳ Ｐゴシック" pitchFamily="34" charset="-128"/>
              <a:cs typeface="Times New Roman" panose="02020603050405020304" pitchFamily="18" charset="0"/>
            </a:endParaRPr>
          </a:p>
        </p:txBody>
      </p:sp>
      <p:sp>
        <p:nvSpPr>
          <p:cNvPr id="34821" name="Rectangle 6"/>
          <p:cNvSpPr txBox="1">
            <a:spLocks noChangeArrowheads="1"/>
          </p:cNvSpPr>
          <p:nvPr/>
        </p:nvSpPr>
        <p:spPr bwMode="auto">
          <a:xfrm>
            <a:off x="5562600" y="3124200"/>
            <a:ext cx="1371600" cy="152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pPr>
            <a:r>
              <a:rPr lang="en-US" sz="1600" b="1"/>
              <a:t>Sermon: </a:t>
            </a:r>
            <a:r>
              <a:rPr lang="ja-JP" altLang="en-US" sz="1600" b="1"/>
              <a:t>“</a:t>
            </a:r>
            <a:r>
              <a:rPr lang="en-US" altLang="ja-JP" sz="1600" b="1"/>
              <a:t>Do Miracles Still Happen?</a:t>
            </a:r>
            <a:r>
              <a:rPr lang="ja-JP" altLang="en-US" sz="1600" b="1"/>
              <a:t>”</a:t>
            </a:r>
            <a:br>
              <a:rPr lang="en-US" altLang="ja-JP" sz="1600" b="1"/>
            </a:br>
            <a:r>
              <a:rPr lang="en-US" altLang="ja-JP" sz="1400" b="1"/>
              <a:t>Rev. Clanton</a:t>
            </a:r>
            <a:endParaRPr lang="en-US" sz="1600" b="1"/>
          </a:p>
        </p:txBody>
      </p:sp>
      <p:sp>
        <p:nvSpPr>
          <p:cNvPr id="34822" name="TextBox 1"/>
          <p:cNvSpPr txBox="1">
            <a:spLocks noChangeArrowheads="1"/>
          </p:cNvSpPr>
          <p:nvPr/>
        </p:nvSpPr>
        <p:spPr bwMode="auto">
          <a:xfrm>
            <a:off x="5102351" y="3065464"/>
            <a:ext cx="2058067" cy="1785104"/>
          </a:xfrm>
          <a:prstGeom prst="rect">
            <a:avLst/>
          </a:prstGeom>
          <a:solidFill>
            <a:schemeClr val="bg1"/>
          </a:solidFill>
          <a:ln w="9525">
            <a:solidFill>
              <a:schemeClr val="tx1"/>
            </a:solidFill>
            <a:miter lim="800000"/>
            <a:headEnd/>
            <a:tailEnd/>
          </a:ln>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ja-JP" sz="1400" b="1" dirty="0">
              <a:latin typeface="Times New Roman" panose="02020603050405020304" pitchFamily="18" charset="0"/>
              <a:cs typeface="Times New Roman" panose="02020603050405020304" pitchFamily="18" charset="0"/>
            </a:endParaRPr>
          </a:p>
          <a:p>
            <a:pPr algn="ctr"/>
            <a:r>
              <a:rPr lang="en-US" altLang="ja-JP" b="1" dirty="0">
                <a:latin typeface="Times New Roman" panose="02020603050405020304" pitchFamily="18" charset="0"/>
                <a:cs typeface="Times New Roman" panose="02020603050405020304" pitchFamily="18" charset="0"/>
              </a:rPr>
              <a:t>SERMON:</a:t>
            </a:r>
          </a:p>
          <a:p>
            <a:pPr algn="ctr"/>
            <a:r>
              <a:rPr lang="en-US" altLang="ja-JP" b="1" dirty="0">
                <a:latin typeface="Times New Roman" panose="02020603050405020304" pitchFamily="18" charset="0"/>
                <a:cs typeface="Times New Roman" panose="02020603050405020304" pitchFamily="18" charset="0"/>
              </a:rPr>
              <a:t>“Do Miracles still Happen?</a:t>
            </a:r>
          </a:p>
          <a:p>
            <a:pPr algn="ctr"/>
            <a:endParaRPr lang="en-US" altLang="ja-JP"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988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MSSTimeLimitOld"/>
          <p:cNvPicPr>
            <a:picLocks noChangeAspect="1" noChangeArrowheads="1"/>
          </p:cNvPicPr>
          <p:nvPr/>
        </p:nvPicPr>
        <p:blipFill>
          <a:blip r:embed="rId3">
            <a:extLst>
              <a:ext uri="{28A0092B-C50C-407E-A947-70E740481C1C}">
                <a14:useLocalDpi xmlns:a14="http://schemas.microsoft.com/office/drawing/2010/main" val="0"/>
              </a:ext>
            </a:extLst>
          </a:blip>
          <a:srcRect l="10799" r="4628" b="55133"/>
          <a:stretch>
            <a:fillRect/>
          </a:stretch>
        </p:blipFill>
        <p:spPr bwMode="auto">
          <a:xfrm>
            <a:off x="1524000" y="-3175"/>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8B1F6F4-55B6-4471-8F31-C1C73C9E3381}"/>
              </a:ext>
            </a:extLst>
          </p:cNvPr>
          <p:cNvSpPr txBox="1"/>
          <p:nvPr/>
        </p:nvSpPr>
        <p:spPr>
          <a:xfrm>
            <a:off x="0" y="301752"/>
            <a:ext cx="5102352" cy="1077218"/>
          </a:xfrm>
          <a:prstGeom prst="rect">
            <a:avLst/>
          </a:prstGeom>
          <a:solidFill>
            <a:schemeClr val="bg2">
              <a:lumMod val="90000"/>
            </a:schemeClr>
          </a:solid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TIME HAS ALWAYS BEEN IMPORTANT!</a:t>
            </a:r>
          </a:p>
        </p:txBody>
      </p:sp>
    </p:spTree>
    <p:extLst>
      <p:ext uri="{BB962C8B-B14F-4D97-AF65-F5344CB8AC3E}">
        <p14:creationId xmlns:p14="http://schemas.microsoft.com/office/powerpoint/2010/main" val="149597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ctrTitle"/>
          </p:nvPr>
        </p:nvSpPr>
        <p:spPr>
          <a:xfrm>
            <a:off x="8077199" y="1295400"/>
            <a:ext cx="4001729" cy="3556819"/>
          </a:xfrm>
          <a:noFill/>
        </p:spPr>
        <p:txBody>
          <a:bodyPr>
            <a:normAutofit/>
          </a:bodyPr>
          <a:lstStyle/>
          <a:p>
            <a:pPr eaLnBrk="1" hangingPunct="1"/>
            <a:r>
              <a:rPr lang="en-US" sz="4400" b="1" dirty="0">
                <a:solidFill>
                  <a:schemeClr val="bg1"/>
                </a:solidFill>
                <a:latin typeface="Times New Roman" panose="02020603050405020304" pitchFamily="18" charset="0"/>
                <a:ea typeface="ＭＳ Ｐゴシック" pitchFamily="34" charset="-128"/>
                <a:cs typeface="Times New Roman" panose="02020603050405020304" pitchFamily="18" charset="0"/>
              </a:rPr>
              <a:t>What they feel about sermon length matters!</a:t>
            </a:r>
            <a:endParaRPr lang="en-US" sz="4400" dirty="0">
              <a:solidFill>
                <a:schemeClr val="bg1"/>
              </a:solidFill>
              <a:latin typeface="Times New Roman" panose="02020603050405020304" pitchFamily="18" charset="0"/>
              <a:ea typeface="ＭＳ Ｐゴシック" pitchFamily="34" charset="-128"/>
              <a:cs typeface="Times New Roman" panose="02020603050405020304" pitchFamily="18" charset="0"/>
            </a:endParaRPr>
          </a:p>
        </p:txBody>
      </p:sp>
      <p:pic>
        <p:nvPicPr>
          <p:cNvPr id="66563" name="Picture 3" descr="MSSTimeLimit"/>
          <p:cNvPicPr>
            <a:picLocks noChangeAspect="1" noChangeArrowheads="1"/>
          </p:cNvPicPr>
          <p:nvPr/>
        </p:nvPicPr>
        <p:blipFill>
          <a:blip r:embed="rId3">
            <a:extLst>
              <a:ext uri="{28A0092B-C50C-407E-A947-70E740481C1C}">
                <a14:useLocalDpi xmlns:a14="http://schemas.microsoft.com/office/drawing/2010/main" val="0"/>
              </a:ext>
            </a:extLst>
          </a:blip>
          <a:srcRect l="15880" t="2267" r="18059" b="44867"/>
          <a:stretch>
            <a:fillRect/>
          </a:stretch>
        </p:blipFill>
        <p:spPr bwMode="auto">
          <a:xfrm>
            <a:off x="1032387" y="0"/>
            <a:ext cx="6982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Rectangle 5"/>
          <p:cNvSpPr>
            <a:spLocks noChangeArrowheads="1"/>
          </p:cNvSpPr>
          <p:nvPr/>
        </p:nvSpPr>
        <p:spPr bwMode="auto">
          <a:xfrm>
            <a:off x="1447800" y="6324600"/>
            <a:ext cx="6553200" cy="533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6565" name="Text Box 4"/>
          <p:cNvSpPr txBox="1">
            <a:spLocks noChangeArrowheads="1"/>
          </p:cNvSpPr>
          <p:nvPr/>
        </p:nvSpPr>
        <p:spPr bwMode="auto">
          <a:xfrm>
            <a:off x="1188720" y="5635535"/>
            <a:ext cx="6706583" cy="1200329"/>
          </a:xfrm>
          <a:prstGeom prst="rect">
            <a:avLst/>
          </a:prstGeom>
          <a:solidFill>
            <a:schemeClr val="bg1"/>
          </a:solidFill>
          <a:ln>
            <a:noFill/>
          </a:ln>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ja-JP" altLang="en-US" sz="3600" b="1" dirty="0">
                <a:latin typeface="Times New Roman" panose="02020603050405020304" pitchFamily="18" charset="0"/>
                <a:cs typeface="Times New Roman" panose="02020603050405020304" pitchFamily="18" charset="0"/>
              </a:rPr>
              <a:t>“</a:t>
            </a:r>
            <a:r>
              <a:rPr lang="en-US" altLang="ja-JP" sz="3600" b="1" dirty="0">
                <a:latin typeface="Times New Roman" panose="02020603050405020304" pitchFamily="18" charset="0"/>
                <a:cs typeface="Times New Roman" panose="02020603050405020304" pitchFamily="18" charset="0"/>
              </a:rPr>
              <a:t>Is it just me, or are his sermons getting longer?</a:t>
            </a:r>
            <a:r>
              <a:rPr lang="ja-JP" altLang="en-US" sz="3600" b="1" dirty="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p:txBody>
      </p:sp>
      <p:sp>
        <p:nvSpPr>
          <p:cNvPr id="66566" name="Freeform 7"/>
          <p:cNvSpPr>
            <a:spLocks/>
          </p:cNvSpPr>
          <p:nvPr/>
        </p:nvSpPr>
        <p:spPr bwMode="auto">
          <a:xfrm>
            <a:off x="6511925" y="2527301"/>
            <a:ext cx="344488" cy="995363"/>
          </a:xfrm>
          <a:custGeom>
            <a:avLst/>
            <a:gdLst>
              <a:gd name="T0" fmla="*/ 0 w 217"/>
              <a:gd name="T1" fmla="*/ 0 h 627"/>
              <a:gd name="T2" fmla="*/ 2147483647 w 217"/>
              <a:gd name="T3" fmla="*/ 2147483647 h 627"/>
              <a:gd name="T4" fmla="*/ 2147483647 w 217"/>
              <a:gd name="T5" fmla="*/ 2147483647 h 627"/>
              <a:gd name="T6" fmla="*/ 2147483647 w 217"/>
              <a:gd name="T7" fmla="*/ 2147483647 h 627"/>
              <a:gd name="T8" fmla="*/ 2147483647 w 217"/>
              <a:gd name="T9" fmla="*/ 2147483647 h 627"/>
              <a:gd name="T10" fmla="*/ 2147483647 w 217"/>
              <a:gd name="T11" fmla="*/ 2147483647 h 627"/>
              <a:gd name="T12" fmla="*/ 2147483647 w 217"/>
              <a:gd name="T13" fmla="*/ 2147483647 h 627"/>
              <a:gd name="T14" fmla="*/ 2147483647 w 217"/>
              <a:gd name="T15" fmla="*/ 2147483647 h 627"/>
              <a:gd name="T16" fmla="*/ 0 60000 65536"/>
              <a:gd name="T17" fmla="*/ 0 60000 65536"/>
              <a:gd name="T18" fmla="*/ 0 60000 65536"/>
              <a:gd name="T19" fmla="*/ 0 60000 65536"/>
              <a:gd name="T20" fmla="*/ 0 60000 65536"/>
              <a:gd name="T21" fmla="*/ 0 60000 65536"/>
              <a:gd name="T22" fmla="*/ 0 60000 65536"/>
              <a:gd name="T23" fmla="*/ 0 60000 65536"/>
              <a:gd name="T24" fmla="*/ 0 w 217"/>
              <a:gd name="T25" fmla="*/ 0 h 627"/>
              <a:gd name="T26" fmla="*/ 217 w 217"/>
              <a:gd name="T27" fmla="*/ 627 h 6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7" h="627">
                <a:moveTo>
                  <a:pt x="0" y="0"/>
                </a:moveTo>
                <a:cubicBezTo>
                  <a:pt x="33" y="21"/>
                  <a:pt x="57" y="52"/>
                  <a:pt x="91" y="74"/>
                </a:cubicBezTo>
                <a:cubicBezTo>
                  <a:pt x="108" y="100"/>
                  <a:pt x="130" y="121"/>
                  <a:pt x="149" y="148"/>
                </a:cubicBezTo>
                <a:cubicBezTo>
                  <a:pt x="154" y="164"/>
                  <a:pt x="159" y="181"/>
                  <a:pt x="165" y="198"/>
                </a:cubicBezTo>
                <a:cubicBezTo>
                  <a:pt x="170" y="214"/>
                  <a:pt x="182" y="247"/>
                  <a:pt x="182" y="247"/>
                </a:cubicBezTo>
                <a:cubicBezTo>
                  <a:pt x="187" y="291"/>
                  <a:pt x="182" y="337"/>
                  <a:pt x="198" y="379"/>
                </a:cubicBezTo>
                <a:cubicBezTo>
                  <a:pt x="199" y="382"/>
                  <a:pt x="214" y="424"/>
                  <a:pt x="215" y="429"/>
                </a:cubicBezTo>
                <a:cubicBezTo>
                  <a:pt x="217" y="494"/>
                  <a:pt x="215" y="561"/>
                  <a:pt x="215" y="62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67" name="Freeform 8"/>
          <p:cNvSpPr>
            <a:spLocks/>
          </p:cNvSpPr>
          <p:nvPr/>
        </p:nvSpPr>
        <p:spPr bwMode="auto">
          <a:xfrm>
            <a:off x="6705600" y="2438401"/>
            <a:ext cx="344488" cy="995363"/>
          </a:xfrm>
          <a:custGeom>
            <a:avLst/>
            <a:gdLst>
              <a:gd name="T0" fmla="*/ 0 w 217"/>
              <a:gd name="T1" fmla="*/ 0 h 627"/>
              <a:gd name="T2" fmla="*/ 2147483647 w 217"/>
              <a:gd name="T3" fmla="*/ 2147483647 h 627"/>
              <a:gd name="T4" fmla="*/ 2147483647 w 217"/>
              <a:gd name="T5" fmla="*/ 2147483647 h 627"/>
              <a:gd name="T6" fmla="*/ 2147483647 w 217"/>
              <a:gd name="T7" fmla="*/ 2147483647 h 627"/>
              <a:gd name="T8" fmla="*/ 2147483647 w 217"/>
              <a:gd name="T9" fmla="*/ 2147483647 h 627"/>
              <a:gd name="T10" fmla="*/ 2147483647 w 217"/>
              <a:gd name="T11" fmla="*/ 2147483647 h 627"/>
              <a:gd name="T12" fmla="*/ 2147483647 w 217"/>
              <a:gd name="T13" fmla="*/ 2147483647 h 627"/>
              <a:gd name="T14" fmla="*/ 2147483647 w 217"/>
              <a:gd name="T15" fmla="*/ 2147483647 h 627"/>
              <a:gd name="T16" fmla="*/ 0 60000 65536"/>
              <a:gd name="T17" fmla="*/ 0 60000 65536"/>
              <a:gd name="T18" fmla="*/ 0 60000 65536"/>
              <a:gd name="T19" fmla="*/ 0 60000 65536"/>
              <a:gd name="T20" fmla="*/ 0 60000 65536"/>
              <a:gd name="T21" fmla="*/ 0 60000 65536"/>
              <a:gd name="T22" fmla="*/ 0 60000 65536"/>
              <a:gd name="T23" fmla="*/ 0 60000 65536"/>
              <a:gd name="T24" fmla="*/ 0 w 217"/>
              <a:gd name="T25" fmla="*/ 0 h 627"/>
              <a:gd name="T26" fmla="*/ 217 w 217"/>
              <a:gd name="T27" fmla="*/ 627 h 6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7" h="627">
                <a:moveTo>
                  <a:pt x="0" y="0"/>
                </a:moveTo>
                <a:cubicBezTo>
                  <a:pt x="33" y="21"/>
                  <a:pt x="57" y="52"/>
                  <a:pt x="91" y="74"/>
                </a:cubicBezTo>
                <a:cubicBezTo>
                  <a:pt x="108" y="100"/>
                  <a:pt x="130" y="121"/>
                  <a:pt x="149" y="148"/>
                </a:cubicBezTo>
                <a:cubicBezTo>
                  <a:pt x="154" y="164"/>
                  <a:pt x="159" y="181"/>
                  <a:pt x="165" y="198"/>
                </a:cubicBezTo>
                <a:cubicBezTo>
                  <a:pt x="170" y="214"/>
                  <a:pt x="182" y="247"/>
                  <a:pt x="182" y="247"/>
                </a:cubicBezTo>
                <a:cubicBezTo>
                  <a:pt x="187" y="291"/>
                  <a:pt x="182" y="337"/>
                  <a:pt x="198" y="379"/>
                </a:cubicBezTo>
                <a:cubicBezTo>
                  <a:pt x="199" y="382"/>
                  <a:pt x="214" y="424"/>
                  <a:pt x="215" y="429"/>
                </a:cubicBezTo>
                <a:cubicBezTo>
                  <a:pt x="217" y="494"/>
                  <a:pt x="215" y="561"/>
                  <a:pt x="215" y="62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68" name="Freeform 9"/>
          <p:cNvSpPr>
            <a:spLocks/>
          </p:cNvSpPr>
          <p:nvPr/>
        </p:nvSpPr>
        <p:spPr bwMode="auto">
          <a:xfrm>
            <a:off x="6781800" y="2209800"/>
            <a:ext cx="457200" cy="1371600"/>
          </a:xfrm>
          <a:custGeom>
            <a:avLst/>
            <a:gdLst>
              <a:gd name="T0" fmla="*/ 0 w 217"/>
              <a:gd name="T1" fmla="*/ 0 h 627"/>
              <a:gd name="T2" fmla="*/ 2147483647 w 217"/>
              <a:gd name="T3" fmla="*/ 2147483647 h 627"/>
              <a:gd name="T4" fmla="*/ 2147483647 w 217"/>
              <a:gd name="T5" fmla="*/ 2147483647 h 627"/>
              <a:gd name="T6" fmla="*/ 2147483647 w 217"/>
              <a:gd name="T7" fmla="*/ 2147483647 h 627"/>
              <a:gd name="T8" fmla="*/ 2147483647 w 217"/>
              <a:gd name="T9" fmla="*/ 2147483647 h 627"/>
              <a:gd name="T10" fmla="*/ 2147483647 w 217"/>
              <a:gd name="T11" fmla="*/ 2147483647 h 627"/>
              <a:gd name="T12" fmla="*/ 2147483647 w 217"/>
              <a:gd name="T13" fmla="*/ 2147483647 h 627"/>
              <a:gd name="T14" fmla="*/ 2147483647 w 217"/>
              <a:gd name="T15" fmla="*/ 2147483647 h 627"/>
              <a:gd name="T16" fmla="*/ 0 60000 65536"/>
              <a:gd name="T17" fmla="*/ 0 60000 65536"/>
              <a:gd name="T18" fmla="*/ 0 60000 65536"/>
              <a:gd name="T19" fmla="*/ 0 60000 65536"/>
              <a:gd name="T20" fmla="*/ 0 60000 65536"/>
              <a:gd name="T21" fmla="*/ 0 60000 65536"/>
              <a:gd name="T22" fmla="*/ 0 60000 65536"/>
              <a:gd name="T23" fmla="*/ 0 60000 65536"/>
              <a:gd name="T24" fmla="*/ 0 w 217"/>
              <a:gd name="T25" fmla="*/ 0 h 627"/>
              <a:gd name="T26" fmla="*/ 217 w 217"/>
              <a:gd name="T27" fmla="*/ 627 h 6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7" h="627">
                <a:moveTo>
                  <a:pt x="0" y="0"/>
                </a:moveTo>
                <a:cubicBezTo>
                  <a:pt x="33" y="21"/>
                  <a:pt x="57" y="52"/>
                  <a:pt x="91" y="74"/>
                </a:cubicBezTo>
                <a:cubicBezTo>
                  <a:pt x="108" y="100"/>
                  <a:pt x="130" y="121"/>
                  <a:pt x="149" y="148"/>
                </a:cubicBezTo>
                <a:cubicBezTo>
                  <a:pt x="154" y="164"/>
                  <a:pt x="159" y="181"/>
                  <a:pt x="165" y="198"/>
                </a:cubicBezTo>
                <a:cubicBezTo>
                  <a:pt x="170" y="214"/>
                  <a:pt x="182" y="247"/>
                  <a:pt x="182" y="247"/>
                </a:cubicBezTo>
                <a:cubicBezTo>
                  <a:pt x="187" y="291"/>
                  <a:pt x="182" y="337"/>
                  <a:pt x="198" y="379"/>
                </a:cubicBezTo>
                <a:cubicBezTo>
                  <a:pt x="199" y="382"/>
                  <a:pt x="214" y="424"/>
                  <a:pt x="215" y="429"/>
                </a:cubicBezTo>
                <a:cubicBezTo>
                  <a:pt x="217" y="494"/>
                  <a:pt x="215" y="561"/>
                  <a:pt x="215" y="62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69" name="Freeform 10"/>
          <p:cNvSpPr>
            <a:spLocks/>
          </p:cNvSpPr>
          <p:nvPr/>
        </p:nvSpPr>
        <p:spPr bwMode="auto">
          <a:xfrm>
            <a:off x="6511926" y="2305051"/>
            <a:ext cx="366713" cy="601663"/>
          </a:xfrm>
          <a:custGeom>
            <a:avLst/>
            <a:gdLst>
              <a:gd name="T0" fmla="*/ 0 w 231"/>
              <a:gd name="T1" fmla="*/ 2147483647 h 379"/>
              <a:gd name="T2" fmla="*/ 2147483647 w 231"/>
              <a:gd name="T3" fmla="*/ 2147483647 h 379"/>
              <a:gd name="T4" fmla="*/ 2147483647 w 231"/>
              <a:gd name="T5" fmla="*/ 2147483647 h 379"/>
              <a:gd name="T6" fmla="*/ 2147483647 w 231"/>
              <a:gd name="T7" fmla="*/ 0 h 379"/>
              <a:gd name="T8" fmla="*/ 0 60000 65536"/>
              <a:gd name="T9" fmla="*/ 0 60000 65536"/>
              <a:gd name="T10" fmla="*/ 0 60000 65536"/>
              <a:gd name="T11" fmla="*/ 0 60000 65536"/>
              <a:gd name="T12" fmla="*/ 0 w 231"/>
              <a:gd name="T13" fmla="*/ 0 h 379"/>
              <a:gd name="T14" fmla="*/ 231 w 231"/>
              <a:gd name="T15" fmla="*/ 379 h 379"/>
            </a:gdLst>
            <a:ahLst/>
            <a:cxnLst>
              <a:cxn ang="T8">
                <a:pos x="T0" y="T1"/>
              </a:cxn>
              <a:cxn ang="T9">
                <a:pos x="T2" y="T3"/>
              </a:cxn>
              <a:cxn ang="T10">
                <a:pos x="T4" y="T5"/>
              </a:cxn>
              <a:cxn ang="T11">
                <a:pos x="T6" y="T7"/>
              </a:cxn>
            </a:cxnLst>
            <a:rect l="T12" t="T13" r="T14" b="T15"/>
            <a:pathLst>
              <a:path w="231" h="379">
                <a:moveTo>
                  <a:pt x="0" y="379"/>
                </a:moveTo>
                <a:cubicBezTo>
                  <a:pt x="7" y="338"/>
                  <a:pt x="19" y="300"/>
                  <a:pt x="50" y="272"/>
                </a:cubicBezTo>
                <a:cubicBezTo>
                  <a:pt x="63" y="217"/>
                  <a:pt x="115" y="131"/>
                  <a:pt x="165" y="99"/>
                </a:cubicBezTo>
                <a:cubicBezTo>
                  <a:pt x="178" y="60"/>
                  <a:pt x="202" y="28"/>
                  <a:pt x="231"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70" name="Freeform 11"/>
          <p:cNvSpPr>
            <a:spLocks/>
          </p:cNvSpPr>
          <p:nvPr/>
        </p:nvSpPr>
        <p:spPr bwMode="auto">
          <a:xfrm>
            <a:off x="6553201" y="2438401"/>
            <a:ext cx="366713" cy="601663"/>
          </a:xfrm>
          <a:custGeom>
            <a:avLst/>
            <a:gdLst>
              <a:gd name="T0" fmla="*/ 0 w 231"/>
              <a:gd name="T1" fmla="*/ 2147483647 h 379"/>
              <a:gd name="T2" fmla="*/ 2147483647 w 231"/>
              <a:gd name="T3" fmla="*/ 2147483647 h 379"/>
              <a:gd name="T4" fmla="*/ 2147483647 w 231"/>
              <a:gd name="T5" fmla="*/ 2147483647 h 379"/>
              <a:gd name="T6" fmla="*/ 2147483647 w 231"/>
              <a:gd name="T7" fmla="*/ 0 h 379"/>
              <a:gd name="T8" fmla="*/ 0 60000 65536"/>
              <a:gd name="T9" fmla="*/ 0 60000 65536"/>
              <a:gd name="T10" fmla="*/ 0 60000 65536"/>
              <a:gd name="T11" fmla="*/ 0 60000 65536"/>
              <a:gd name="T12" fmla="*/ 0 w 231"/>
              <a:gd name="T13" fmla="*/ 0 h 379"/>
              <a:gd name="T14" fmla="*/ 231 w 231"/>
              <a:gd name="T15" fmla="*/ 379 h 379"/>
            </a:gdLst>
            <a:ahLst/>
            <a:cxnLst>
              <a:cxn ang="T8">
                <a:pos x="T0" y="T1"/>
              </a:cxn>
              <a:cxn ang="T9">
                <a:pos x="T2" y="T3"/>
              </a:cxn>
              <a:cxn ang="T10">
                <a:pos x="T4" y="T5"/>
              </a:cxn>
              <a:cxn ang="T11">
                <a:pos x="T6" y="T7"/>
              </a:cxn>
            </a:cxnLst>
            <a:rect l="T12" t="T13" r="T14" b="T15"/>
            <a:pathLst>
              <a:path w="231" h="379">
                <a:moveTo>
                  <a:pt x="0" y="379"/>
                </a:moveTo>
                <a:cubicBezTo>
                  <a:pt x="7" y="338"/>
                  <a:pt x="19" y="300"/>
                  <a:pt x="50" y="272"/>
                </a:cubicBezTo>
                <a:cubicBezTo>
                  <a:pt x="63" y="217"/>
                  <a:pt x="115" y="131"/>
                  <a:pt x="165" y="99"/>
                </a:cubicBezTo>
                <a:cubicBezTo>
                  <a:pt x="178" y="60"/>
                  <a:pt x="202" y="28"/>
                  <a:pt x="231"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71" name="Freeform 12"/>
          <p:cNvSpPr>
            <a:spLocks/>
          </p:cNvSpPr>
          <p:nvPr/>
        </p:nvSpPr>
        <p:spPr bwMode="auto">
          <a:xfrm>
            <a:off x="6629401" y="2514601"/>
            <a:ext cx="366713" cy="601663"/>
          </a:xfrm>
          <a:custGeom>
            <a:avLst/>
            <a:gdLst>
              <a:gd name="T0" fmla="*/ 0 w 231"/>
              <a:gd name="T1" fmla="*/ 2147483647 h 379"/>
              <a:gd name="T2" fmla="*/ 2147483647 w 231"/>
              <a:gd name="T3" fmla="*/ 2147483647 h 379"/>
              <a:gd name="T4" fmla="*/ 2147483647 w 231"/>
              <a:gd name="T5" fmla="*/ 2147483647 h 379"/>
              <a:gd name="T6" fmla="*/ 2147483647 w 231"/>
              <a:gd name="T7" fmla="*/ 0 h 379"/>
              <a:gd name="T8" fmla="*/ 0 60000 65536"/>
              <a:gd name="T9" fmla="*/ 0 60000 65536"/>
              <a:gd name="T10" fmla="*/ 0 60000 65536"/>
              <a:gd name="T11" fmla="*/ 0 60000 65536"/>
              <a:gd name="T12" fmla="*/ 0 w 231"/>
              <a:gd name="T13" fmla="*/ 0 h 379"/>
              <a:gd name="T14" fmla="*/ 231 w 231"/>
              <a:gd name="T15" fmla="*/ 379 h 379"/>
            </a:gdLst>
            <a:ahLst/>
            <a:cxnLst>
              <a:cxn ang="T8">
                <a:pos x="T0" y="T1"/>
              </a:cxn>
              <a:cxn ang="T9">
                <a:pos x="T2" y="T3"/>
              </a:cxn>
              <a:cxn ang="T10">
                <a:pos x="T4" y="T5"/>
              </a:cxn>
              <a:cxn ang="T11">
                <a:pos x="T6" y="T7"/>
              </a:cxn>
            </a:cxnLst>
            <a:rect l="T12" t="T13" r="T14" b="T15"/>
            <a:pathLst>
              <a:path w="231" h="379">
                <a:moveTo>
                  <a:pt x="0" y="379"/>
                </a:moveTo>
                <a:cubicBezTo>
                  <a:pt x="7" y="338"/>
                  <a:pt x="19" y="300"/>
                  <a:pt x="50" y="272"/>
                </a:cubicBezTo>
                <a:cubicBezTo>
                  <a:pt x="63" y="217"/>
                  <a:pt x="115" y="131"/>
                  <a:pt x="165" y="99"/>
                </a:cubicBezTo>
                <a:cubicBezTo>
                  <a:pt x="178" y="60"/>
                  <a:pt x="202" y="28"/>
                  <a:pt x="231"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72" name="Freeform 14"/>
          <p:cNvSpPr>
            <a:spLocks/>
          </p:cNvSpPr>
          <p:nvPr/>
        </p:nvSpPr>
        <p:spPr bwMode="auto">
          <a:xfrm>
            <a:off x="6629400" y="2667001"/>
            <a:ext cx="457200" cy="677863"/>
          </a:xfrm>
          <a:custGeom>
            <a:avLst/>
            <a:gdLst>
              <a:gd name="T0" fmla="*/ 0 w 231"/>
              <a:gd name="T1" fmla="*/ 2147483647 h 379"/>
              <a:gd name="T2" fmla="*/ 2147483647 w 231"/>
              <a:gd name="T3" fmla="*/ 2147483647 h 379"/>
              <a:gd name="T4" fmla="*/ 2147483647 w 231"/>
              <a:gd name="T5" fmla="*/ 2147483647 h 379"/>
              <a:gd name="T6" fmla="*/ 2147483647 w 231"/>
              <a:gd name="T7" fmla="*/ 0 h 379"/>
              <a:gd name="T8" fmla="*/ 0 60000 65536"/>
              <a:gd name="T9" fmla="*/ 0 60000 65536"/>
              <a:gd name="T10" fmla="*/ 0 60000 65536"/>
              <a:gd name="T11" fmla="*/ 0 60000 65536"/>
              <a:gd name="T12" fmla="*/ 0 w 231"/>
              <a:gd name="T13" fmla="*/ 0 h 379"/>
              <a:gd name="T14" fmla="*/ 231 w 231"/>
              <a:gd name="T15" fmla="*/ 379 h 379"/>
            </a:gdLst>
            <a:ahLst/>
            <a:cxnLst>
              <a:cxn ang="T8">
                <a:pos x="T0" y="T1"/>
              </a:cxn>
              <a:cxn ang="T9">
                <a:pos x="T2" y="T3"/>
              </a:cxn>
              <a:cxn ang="T10">
                <a:pos x="T4" y="T5"/>
              </a:cxn>
              <a:cxn ang="T11">
                <a:pos x="T6" y="T7"/>
              </a:cxn>
            </a:cxnLst>
            <a:rect l="T12" t="T13" r="T14" b="T15"/>
            <a:pathLst>
              <a:path w="231" h="379">
                <a:moveTo>
                  <a:pt x="0" y="379"/>
                </a:moveTo>
                <a:cubicBezTo>
                  <a:pt x="7" y="338"/>
                  <a:pt x="19" y="300"/>
                  <a:pt x="50" y="272"/>
                </a:cubicBezTo>
                <a:cubicBezTo>
                  <a:pt x="63" y="217"/>
                  <a:pt x="115" y="131"/>
                  <a:pt x="165" y="99"/>
                </a:cubicBezTo>
                <a:cubicBezTo>
                  <a:pt x="178" y="60"/>
                  <a:pt x="202" y="28"/>
                  <a:pt x="231"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73" name="Freeform 15"/>
          <p:cNvSpPr>
            <a:spLocks/>
          </p:cNvSpPr>
          <p:nvPr/>
        </p:nvSpPr>
        <p:spPr bwMode="auto">
          <a:xfrm>
            <a:off x="6705600" y="2819401"/>
            <a:ext cx="457200" cy="677863"/>
          </a:xfrm>
          <a:custGeom>
            <a:avLst/>
            <a:gdLst>
              <a:gd name="T0" fmla="*/ 0 w 231"/>
              <a:gd name="T1" fmla="*/ 2147483647 h 379"/>
              <a:gd name="T2" fmla="*/ 2147483647 w 231"/>
              <a:gd name="T3" fmla="*/ 2147483647 h 379"/>
              <a:gd name="T4" fmla="*/ 2147483647 w 231"/>
              <a:gd name="T5" fmla="*/ 2147483647 h 379"/>
              <a:gd name="T6" fmla="*/ 2147483647 w 231"/>
              <a:gd name="T7" fmla="*/ 0 h 379"/>
              <a:gd name="T8" fmla="*/ 0 60000 65536"/>
              <a:gd name="T9" fmla="*/ 0 60000 65536"/>
              <a:gd name="T10" fmla="*/ 0 60000 65536"/>
              <a:gd name="T11" fmla="*/ 0 60000 65536"/>
              <a:gd name="T12" fmla="*/ 0 w 231"/>
              <a:gd name="T13" fmla="*/ 0 h 379"/>
              <a:gd name="T14" fmla="*/ 231 w 231"/>
              <a:gd name="T15" fmla="*/ 379 h 379"/>
            </a:gdLst>
            <a:ahLst/>
            <a:cxnLst>
              <a:cxn ang="T8">
                <a:pos x="T0" y="T1"/>
              </a:cxn>
              <a:cxn ang="T9">
                <a:pos x="T2" y="T3"/>
              </a:cxn>
              <a:cxn ang="T10">
                <a:pos x="T4" y="T5"/>
              </a:cxn>
              <a:cxn ang="T11">
                <a:pos x="T6" y="T7"/>
              </a:cxn>
            </a:cxnLst>
            <a:rect l="T12" t="T13" r="T14" b="T15"/>
            <a:pathLst>
              <a:path w="231" h="379">
                <a:moveTo>
                  <a:pt x="0" y="379"/>
                </a:moveTo>
                <a:cubicBezTo>
                  <a:pt x="7" y="338"/>
                  <a:pt x="19" y="300"/>
                  <a:pt x="50" y="272"/>
                </a:cubicBezTo>
                <a:cubicBezTo>
                  <a:pt x="63" y="217"/>
                  <a:pt x="115" y="131"/>
                  <a:pt x="165" y="99"/>
                </a:cubicBezTo>
                <a:cubicBezTo>
                  <a:pt x="178" y="60"/>
                  <a:pt x="202" y="28"/>
                  <a:pt x="231"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74" name="Freeform 16"/>
          <p:cNvSpPr>
            <a:spLocks/>
          </p:cNvSpPr>
          <p:nvPr/>
        </p:nvSpPr>
        <p:spPr bwMode="auto">
          <a:xfrm>
            <a:off x="6705600" y="2971801"/>
            <a:ext cx="457200" cy="677863"/>
          </a:xfrm>
          <a:custGeom>
            <a:avLst/>
            <a:gdLst>
              <a:gd name="T0" fmla="*/ 0 w 231"/>
              <a:gd name="T1" fmla="*/ 2147483647 h 379"/>
              <a:gd name="T2" fmla="*/ 2147483647 w 231"/>
              <a:gd name="T3" fmla="*/ 2147483647 h 379"/>
              <a:gd name="T4" fmla="*/ 2147483647 w 231"/>
              <a:gd name="T5" fmla="*/ 2147483647 h 379"/>
              <a:gd name="T6" fmla="*/ 2147483647 w 231"/>
              <a:gd name="T7" fmla="*/ 0 h 379"/>
              <a:gd name="T8" fmla="*/ 0 60000 65536"/>
              <a:gd name="T9" fmla="*/ 0 60000 65536"/>
              <a:gd name="T10" fmla="*/ 0 60000 65536"/>
              <a:gd name="T11" fmla="*/ 0 60000 65536"/>
              <a:gd name="T12" fmla="*/ 0 w 231"/>
              <a:gd name="T13" fmla="*/ 0 h 379"/>
              <a:gd name="T14" fmla="*/ 231 w 231"/>
              <a:gd name="T15" fmla="*/ 379 h 379"/>
            </a:gdLst>
            <a:ahLst/>
            <a:cxnLst>
              <a:cxn ang="T8">
                <a:pos x="T0" y="T1"/>
              </a:cxn>
              <a:cxn ang="T9">
                <a:pos x="T2" y="T3"/>
              </a:cxn>
              <a:cxn ang="T10">
                <a:pos x="T4" y="T5"/>
              </a:cxn>
              <a:cxn ang="T11">
                <a:pos x="T6" y="T7"/>
              </a:cxn>
            </a:cxnLst>
            <a:rect l="T12" t="T13" r="T14" b="T15"/>
            <a:pathLst>
              <a:path w="231" h="379">
                <a:moveTo>
                  <a:pt x="0" y="379"/>
                </a:moveTo>
                <a:cubicBezTo>
                  <a:pt x="7" y="338"/>
                  <a:pt x="19" y="300"/>
                  <a:pt x="50" y="272"/>
                </a:cubicBezTo>
                <a:cubicBezTo>
                  <a:pt x="63" y="217"/>
                  <a:pt x="115" y="131"/>
                  <a:pt x="165" y="99"/>
                </a:cubicBezTo>
                <a:cubicBezTo>
                  <a:pt x="178" y="60"/>
                  <a:pt x="202" y="28"/>
                  <a:pt x="231"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347093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8180" name="Picture 4" descr="Watermelon"/>
          <p:cNvPicPr>
            <a:picLocks noChangeAspect="1" noChangeArrowheads="1"/>
          </p:cNvPicPr>
          <p:nvPr/>
        </p:nvPicPr>
        <p:blipFill>
          <a:blip r:embed="rId3">
            <a:extLst>
              <a:ext uri="{28A0092B-C50C-407E-A947-70E740481C1C}">
                <a14:useLocalDpi xmlns:a14="http://schemas.microsoft.com/office/drawing/2010/main" val="0"/>
              </a:ext>
            </a:extLst>
          </a:blip>
          <a:srcRect t="4488"/>
          <a:stretch>
            <a:fillRect/>
          </a:stretch>
        </p:blipFill>
        <p:spPr bwMode="auto">
          <a:xfrm>
            <a:off x="-206477" y="0"/>
            <a:ext cx="1239847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8178" name="Rectangle 2"/>
          <p:cNvSpPr>
            <a:spLocks noGrp="1" noChangeArrowheads="1"/>
          </p:cNvSpPr>
          <p:nvPr>
            <p:ph type="ctrTitle"/>
          </p:nvPr>
        </p:nvSpPr>
        <p:spPr>
          <a:xfrm>
            <a:off x="822959" y="5290639"/>
            <a:ext cx="10451593" cy="1524000"/>
          </a:xfrm>
          <a:effectLst>
            <a:outerShdw blurRad="63500" dist="35921" dir="2700000" algn="ctr" rotWithShape="0">
              <a:srgbClr val="000000">
                <a:alpha val="74997"/>
              </a:srgbClr>
            </a:outerShdw>
          </a:effectLst>
        </p:spPr>
        <p:txBody>
          <a:bodyPr>
            <a:normAutofit fontScale="90000"/>
          </a:bodyPr>
          <a:lstStyle/>
          <a:p>
            <a:pPr eaLnBrk="1" hangingPunct="1">
              <a:defRPr/>
            </a:pPr>
            <a:r>
              <a:rPr lang="en-US" b="1" dirty="0">
                <a:solidFill>
                  <a:schemeClr val="bg1"/>
                </a:solidFill>
                <a:latin typeface="Times New Roman" panose="02020603050405020304" pitchFamily="18" charset="0"/>
                <a:ea typeface="ＭＳ Ｐゴシック" pitchFamily="34" charset="-128"/>
                <a:cs typeface="Times New Roman" panose="02020603050405020304" pitchFamily="18" charset="0"/>
              </a:rPr>
              <a:t>Manuscripts keep us from biting off more than we can chew. </a:t>
            </a:r>
            <a:endParaRPr lang="en-US" b="1" dirty="0">
              <a:latin typeface="Times New Roman" panose="02020603050405020304" pitchFamily="18" charset="0"/>
              <a:ea typeface="ＭＳ Ｐゴシック" pitchFamily="34" charset="-128"/>
              <a:cs typeface="Times New Roman" panose="02020603050405020304" pitchFamily="18" charset="0"/>
            </a:endParaRPr>
          </a:p>
        </p:txBody>
      </p:sp>
    </p:spTree>
    <p:extLst>
      <p:ext uri="{BB962C8B-B14F-4D97-AF65-F5344CB8AC3E}">
        <p14:creationId xmlns:p14="http://schemas.microsoft.com/office/powerpoint/2010/main" val="263768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F - Plate 2"/>
          <p:cNvPicPr>
            <a:picLocks noChangeAspect="1" noChangeArrowheads="1"/>
          </p:cNvPicPr>
          <p:nvPr/>
        </p:nvPicPr>
        <p:blipFill>
          <a:blip r:embed="rId3">
            <a:lum bright="-60000"/>
            <a:extLst>
              <a:ext uri="{28A0092B-C50C-407E-A947-70E740481C1C}">
                <a14:useLocalDpi xmlns:a14="http://schemas.microsoft.com/office/drawing/2010/main" val="0"/>
              </a:ext>
            </a:extLst>
          </a:blip>
          <a:srcRect l="14488" t="20821" r="26654" b="5071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2707" name="Text Box 3"/>
          <p:cNvSpPr txBox="1">
            <a:spLocks noChangeArrowheads="1"/>
          </p:cNvSpPr>
          <p:nvPr/>
        </p:nvSpPr>
        <p:spPr bwMode="auto">
          <a:xfrm>
            <a:off x="1350265" y="2702942"/>
            <a:ext cx="9324975" cy="3139321"/>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90563" indent="-690563">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buFont typeface="Arial" pitchFamily="34" charset="0"/>
              <a:buAutoNum type="alphaUcPeriod"/>
              <a:defRPr/>
            </a:pPr>
            <a:r>
              <a:rPr lang="en-US" sz="3600" b="1" dirty="0">
                <a:solidFill>
                  <a:schemeClr val="bg1"/>
                </a:solidFill>
                <a:latin typeface="Times New Roman" panose="02020603050405020304" pitchFamily="18" charset="0"/>
                <a:cs typeface="Times New Roman" panose="02020603050405020304" pitchFamily="18" charset="0"/>
              </a:rPr>
              <a:t>It forces you to choose the best word.</a:t>
            </a:r>
          </a:p>
          <a:p>
            <a:pPr eaLnBrk="1" hangingPunct="1">
              <a:spcBef>
                <a:spcPct val="50000"/>
              </a:spcBef>
              <a:buFont typeface="Arial" pitchFamily="34" charset="0"/>
              <a:buAutoNum type="alphaUcPeriod"/>
              <a:defRPr/>
            </a:pPr>
            <a:r>
              <a:rPr lang="en-US" sz="3600" b="1" dirty="0">
                <a:solidFill>
                  <a:schemeClr val="bg1"/>
                </a:solidFill>
                <a:latin typeface="Times New Roman" panose="02020603050405020304" pitchFamily="18" charset="0"/>
                <a:cs typeface="Times New Roman" panose="02020603050405020304" pitchFamily="18" charset="0"/>
              </a:rPr>
              <a:t>You can use your sermon later.</a:t>
            </a:r>
          </a:p>
          <a:p>
            <a:pPr eaLnBrk="1" hangingPunct="1">
              <a:spcBef>
                <a:spcPct val="50000"/>
              </a:spcBef>
              <a:buFont typeface="Arial" pitchFamily="34" charset="0"/>
              <a:buAutoNum type="alphaUcPeriod"/>
              <a:defRPr/>
            </a:pPr>
            <a:r>
              <a:rPr lang="en-US" sz="3600" b="1" dirty="0">
                <a:solidFill>
                  <a:schemeClr val="bg1"/>
                </a:solidFill>
                <a:latin typeface="Times New Roman" panose="02020603050405020304" pitchFamily="18" charset="0"/>
                <a:cs typeface="Times New Roman" panose="02020603050405020304" pitchFamily="18" charset="0"/>
              </a:rPr>
              <a:t>It helps you keep to your time limit.</a:t>
            </a:r>
          </a:p>
          <a:p>
            <a:pPr eaLnBrk="1" hangingPunct="1">
              <a:spcBef>
                <a:spcPct val="50000"/>
              </a:spcBef>
              <a:buFont typeface="Arial" pitchFamily="34" charset="0"/>
              <a:buAutoNum type="alphaUcPeriod"/>
              <a:defRPr/>
            </a:pPr>
            <a:r>
              <a:rPr lang="en-US" sz="3600" b="1" dirty="0">
                <a:solidFill>
                  <a:schemeClr val="bg1"/>
                </a:solidFill>
                <a:latin typeface="Times New Roman" panose="02020603050405020304" pitchFamily="18" charset="0"/>
                <a:cs typeface="Times New Roman" panose="02020603050405020304" pitchFamily="18" charset="0"/>
              </a:rPr>
              <a:t>It helps you preach better.</a:t>
            </a:r>
          </a:p>
        </p:txBody>
      </p:sp>
      <p:sp>
        <p:nvSpPr>
          <p:cNvPr id="33797" name="Rectangle 5"/>
          <p:cNvSpPr txBox="1">
            <a:spLocks noChangeArrowheads="1"/>
          </p:cNvSpPr>
          <p:nvPr/>
        </p:nvSpPr>
        <p:spPr bwMode="auto">
          <a:xfrm>
            <a:off x="4782312" y="504542"/>
            <a:ext cx="7118971" cy="1315114"/>
          </a:xfrm>
          <a:prstGeom prst="rect">
            <a:avLst/>
          </a:prstGeom>
          <a:solidFill>
            <a:schemeClr val="tx1"/>
          </a:solidFill>
          <a:ln>
            <a:noFill/>
          </a:ln>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5400" b="1" dirty="0">
                <a:solidFill>
                  <a:srgbClr val="FFFF00"/>
                </a:solidFill>
                <a:latin typeface="Times New Roman" panose="02020603050405020304" pitchFamily="18" charset="0"/>
                <a:cs typeface="Times New Roman" panose="02020603050405020304" pitchFamily="18" charset="0"/>
              </a:rPr>
              <a:t>Why Manuscript?</a:t>
            </a:r>
            <a:endParaRPr lang="en-US" sz="5400" dirty="0">
              <a:solidFill>
                <a:srgbClr val="FFFF00"/>
              </a:solidFill>
              <a:latin typeface="Times New Roman" panose="02020603050405020304" pitchFamily="18" charset="0"/>
              <a:cs typeface="Times New Roman" panose="02020603050405020304" pitchFamily="18" charset="0"/>
            </a:endParaRPr>
          </a:p>
        </p:txBody>
      </p:sp>
      <p:pic>
        <p:nvPicPr>
          <p:cNvPr id="33798" name="Picture 6" descr="open-bible-fram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88" y="-74612"/>
            <a:ext cx="4685440" cy="253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294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52707">
                                            <p:txEl>
                                              <p:pRg st="0" end="0"/>
                                            </p:txEl>
                                          </p:spTgt>
                                        </p:tgtEl>
                                        <p:attrNameLst>
                                          <p:attrName>style.visibility</p:attrName>
                                        </p:attrNameLst>
                                      </p:cBhvr>
                                      <p:to>
                                        <p:strVal val="visible"/>
                                      </p:to>
                                    </p:set>
                                    <p:anim calcmode="lin" valueType="num">
                                      <p:cBhvr>
                                        <p:cTn id="7" dur="1000" fill="hold"/>
                                        <p:tgtEl>
                                          <p:spTgt spid="135270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52707">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35270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52707">
                                            <p:txEl>
                                              <p:pRg st="1" end="1"/>
                                            </p:txEl>
                                          </p:spTgt>
                                        </p:tgtEl>
                                        <p:attrNameLst>
                                          <p:attrName>style.visibility</p:attrName>
                                        </p:attrNameLst>
                                      </p:cBhvr>
                                      <p:to>
                                        <p:strVal val="visible"/>
                                      </p:to>
                                    </p:set>
                                    <p:anim calcmode="lin" valueType="num">
                                      <p:cBhvr>
                                        <p:cTn id="14" dur="1000" fill="hold"/>
                                        <p:tgtEl>
                                          <p:spTgt spid="1352707">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1352707">
                                            <p:txEl>
                                              <p:pRg st="1" end="1"/>
                                            </p:txEl>
                                          </p:spTgt>
                                        </p:tgtEl>
                                        <p:attrNameLst>
                                          <p:attrName>ppt_h</p:attrName>
                                        </p:attrNameLst>
                                      </p:cBhvr>
                                      <p:tavLst>
                                        <p:tav tm="0">
                                          <p:val>
                                            <p:fltVal val="0"/>
                                          </p:val>
                                        </p:tav>
                                        <p:tav tm="100000">
                                          <p:val>
                                            <p:strVal val="#ppt_h"/>
                                          </p:val>
                                        </p:tav>
                                      </p:tavLst>
                                    </p:anim>
                                    <p:animEffect transition="in" filter="fade">
                                      <p:cBhvr>
                                        <p:cTn id="16" dur="1000"/>
                                        <p:tgtEl>
                                          <p:spTgt spid="135270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352707">
                                            <p:txEl>
                                              <p:pRg st="2" end="2"/>
                                            </p:txEl>
                                          </p:spTgt>
                                        </p:tgtEl>
                                        <p:attrNameLst>
                                          <p:attrName>style.visibility</p:attrName>
                                        </p:attrNameLst>
                                      </p:cBhvr>
                                      <p:to>
                                        <p:strVal val="visible"/>
                                      </p:to>
                                    </p:set>
                                    <p:anim calcmode="lin" valueType="num">
                                      <p:cBhvr>
                                        <p:cTn id="21" dur="1000" fill="hold"/>
                                        <p:tgtEl>
                                          <p:spTgt spid="1352707">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1352707">
                                            <p:txEl>
                                              <p:pRg st="2" end="2"/>
                                            </p:txEl>
                                          </p:spTgt>
                                        </p:tgtEl>
                                        <p:attrNameLst>
                                          <p:attrName>ppt_h</p:attrName>
                                        </p:attrNameLst>
                                      </p:cBhvr>
                                      <p:tavLst>
                                        <p:tav tm="0">
                                          <p:val>
                                            <p:fltVal val="0"/>
                                          </p:val>
                                        </p:tav>
                                        <p:tav tm="100000">
                                          <p:val>
                                            <p:strVal val="#ppt_h"/>
                                          </p:val>
                                        </p:tav>
                                      </p:tavLst>
                                    </p:anim>
                                    <p:animEffect transition="in" filter="fade">
                                      <p:cBhvr>
                                        <p:cTn id="23" dur="1000"/>
                                        <p:tgtEl>
                                          <p:spTgt spid="135270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52707">
                                            <p:txEl>
                                              <p:pRg st="3" end="3"/>
                                            </p:txEl>
                                          </p:spTgt>
                                        </p:tgtEl>
                                        <p:attrNameLst>
                                          <p:attrName>style.visibility</p:attrName>
                                        </p:attrNameLst>
                                      </p:cBhvr>
                                      <p:to>
                                        <p:strVal val="visible"/>
                                      </p:to>
                                    </p:set>
                                    <p:anim calcmode="lin" valueType="num">
                                      <p:cBhvr>
                                        <p:cTn id="28" dur="1000" fill="hold"/>
                                        <p:tgtEl>
                                          <p:spTgt spid="1352707">
                                            <p:txEl>
                                              <p:pRg st="3" end="3"/>
                                            </p:txEl>
                                          </p:spTgt>
                                        </p:tgtEl>
                                        <p:attrNameLst>
                                          <p:attrName>ppt_w</p:attrName>
                                        </p:attrNameLst>
                                      </p:cBhvr>
                                      <p:tavLst>
                                        <p:tav tm="0">
                                          <p:val>
                                            <p:fltVal val="0"/>
                                          </p:val>
                                        </p:tav>
                                        <p:tav tm="100000">
                                          <p:val>
                                            <p:strVal val="#ppt_w"/>
                                          </p:val>
                                        </p:tav>
                                      </p:tavLst>
                                    </p:anim>
                                    <p:anim calcmode="lin" valueType="num">
                                      <p:cBhvr>
                                        <p:cTn id="29" dur="1000" fill="hold"/>
                                        <p:tgtEl>
                                          <p:spTgt spid="1352707">
                                            <p:txEl>
                                              <p:pRg st="3" end="3"/>
                                            </p:txEl>
                                          </p:spTgt>
                                        </p:tgtEl>
                                        <p:attrNameLst>
                                          <p:attrName>ppt_h</p:attrName>
                                        </p:attrNameLst>
                                      </p:cBhvr>
                                      <p:tavLst>
                                        <p:tav tm="0">
                                          <p:val>
                                            <p:fltVal val="0"/>
                                          </p:val>
                                        </p:tav>
                                        <p:tav tm="100000">
                                          <p:val>
                                            <p:strVal val="#ppt_h"/>
                                          </p:val>
                                        </p:tav>
                                      </p:tavLst>
                                    </p:anim>
                                    <p:animEffect transition="in" filter="fade">
                                      <p:cBhvr>
                                        <p:cTn id="30" dur="1000"/>
                                        <p:tgtEl>
                                          <p:spTgt spid="13527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514" name="Picture 4" descr="DeliveryHonestFeedback"/>
          <p:cNvPicPr>
            <a:picLocks noChangeAspect="1" noChangeArrowheads="1"/>
          </p:cNvPicPr>
          <p:nvPr/>
        </p:nvPicPr>
        <p:blipFill>
          <a:blip r:embed="rId3">
            <a:extLst>
              <a:ext uri="{28A0092B-C50C-407E-A947-70E740481C1C}">
                <a14:useLocalDpi xmlns:a14="http://schemas.microsoft.com/office/drawing/2010/main" val="0"/>
              </a:ext>
            </a:extLst>
          </a:blip>
          <a:srcRect l="13702" r="8621" b="52052"/>
          <a:stretch>
            <a:fillRect/>
          </a:stretch>
        </p:blipFill>
        <p:spPr bwMode="auto">
          <a:xfrm>
            <a:off x="1524000" y="-76200"/>
            <a:ext cx="8001000"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2"/>
          <p:cNvSpPr>
            <a:spLocks noGrp="1" noChangeArrowheads="1"/>
          </p:cNvSpPr>
          <p:nvPr>
            <p:ph type="ctrTitle"/>
          </p:nvPr>
        </p:nvSpPr>
        <p:spPr>
          <a:xfrm rot="16200000">
            <a:off x="6743700" y="2933700"/>
            <a:ext cx="6781800" cy="1066800"/>
          </a:xfrm>
          <a:noFill/>
        </p:spPr>
        <p:txBody>
          <a:bodyPr>
            <a:noAutofit/>
          </a:bodyPr>
          <a:lstStyle/>
          <a:p>
            <a:pPr eaLnBrk="1" hangingPunct="1"/>
            <a:r>
              <a:rPr lang="en-US" sz="4800" b="1" dirty="0">
                <a:solidFill>
                  <a:srgbClr val="FFFF00"/>
                </a:solidFill>
                <a:latin typeface="Times New Roman" panose="02020603050405020304" pitchFamily="18" charset="0"/>
                <a:ea typeface="ＭＳ Ｐゴシック" pitchFamily="34" charset="-128"/>
                <a:cs typeface="Times New Roman" panose="02020603050405020304" pitchFamily="18" charset="0"/>
              </a:rPr>
              <a:t>HANDLE HONESTY</a:t>
            </a:r>
            <a:endParaRPr lang="en-US" sz="4800" dirty="0">
              <a:solidFill>
                <a:schemeClr val="bg1"/>
              </a:solidFill>
              <a:latin typeface="Times New Roman" panose="02020603050405020304" pitchFamily="18" charset="0"/>
              <a:ea typeface="ＭＳ Ｐゴシック" pitchFamily="34" charset="-128"/>
              <a:cs typeface="Times New Roman" panose="02020603050405020304" pitchFamily="18" charset="0"/>
            </a:endParaRPr>
          </a:p>
        </p:txBody>
      </p:sp>
      <p:sp>
        <p:nvSpPr>
          <p:cNvPr id="64516" name="Rectangle 6"/>
          <p:cNvSpPr>
            <a:spLocks noGrp="1" noChangeArrowheads="1"/>
          </p:cNvSpPr>
          <p:nvPr>
            <p:ph type="subTitle" idx="1"/>
          </p:nvPr>
        </p:nvSpPr>
        <p:spPr>
          <a:xfrm>
            <a:off x="1524000" y="5643717"/>
            <a:ext cx="8001000" cy="1214283"/>
          </a:xfrm>
          <a:solidFill>
            <a:schemeClr val="bg1"/>
          </a:solidFill>
        </p:spPr>
        <p:txBody>
          <a:bodyPr>
            <a:noAutofit/>
          </a:bodyPr>
          <a:lstStyle/>
          <a:p>
            <a:pPr eaLnBrk="1" hangingPunct="1"/>
            <a:r>
              <a:rPr lang="ja-JP" altLang="en-US" sz="4000" b="1" dirty="0">
                <a:ea typeface="ＭＳ Ｐゴシック" pitchFamily="34" charset="-128"/>
              </a:rPr>
              <a:t>“</a:t>
            </a:r>
            <a:r>
              <a:rPr lang="en-US" altLang="ja-JP" sz="4000" b="1" dirty="0">
                <a:ea typeface="ＭＳ Ｐゴシック" pitchFamily="34" charset="-128"/>
              </a:rPr>
              <a:t>Okay, okay, I take it back.  It wasn’t a bad sermon!</a:t>
            </a:r>
            <a:r>
              <a:rPr lang="ja-JP" altLang="en-US" sz="4000" b="1" dirty="0">
                <a:ea typeface="ＭＳ Ｐゴシック" pitchFamily="34" charset="-128"/>
              </a:rPr>
              <a:t>”</a:t>
            </a:r>
            <a:endParaRPr lang="en-US" sz="4000" b="1" dirty="0">
              <a:ea typeface="ＭＳ Ｐゴシック" pitchFamily="34" charset="-128"/>
            </a:endParaRPr>
          </a:p>
        </p:txBody>
      </p:sp>
    </p:spTree>
    <p:extLst>
      <p:ext uri="{BB962C8B-B14F-4D97-AF65-F5344CB8AC3E}">
        <p14:creationId xmlns:p14="http://schemas.microsoft.com/office/powerpoint/2010/main" val="2031412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ISCBG032"/>
          <p:cNvPicPr>
            <a:picLocks noChangeAspect="1" noChangeArrowheads="1"/>
          </p:cNvPicPr>
          <p:nvPr/>
        </p:nvPicPr>
        <p:blipFill>
          <a:blip r:embed="rId3">
            <a:lum bright="-72000" contrast="6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4515" name="Text Box 3"/>
          <p:cNvSpPr txBox="1">
            <a:spLocks noChangeArrowheads="1"/>
          </p:cNvSpPr>
          <p:nvPr/>
        </p:nvSpPr>
        <p:spPr bwMode="auto">
          <a:xfrm>
            <a:off x="749808" y="1911096"/>
            <a:ext cx="9854184" cy="397031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4013" indent="-354013">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defRPr/>
            </a:pPr>
            <a:r>
              <a:rPr lang="en-US" sz="3600" b="1" u="sng" dirty="0">
                <a:solidFill>
                  <a:schemeClr val="bg1"/>
                </a:solidFill>
                <a:latin typeface="Times New Roman" panose="02020603050405020304" pitchFamily="18" charset="0"/>
                <a:cs typeface="Times New Roman" panose="02020603050405020304" pitchFamily="18" charset="0"/>
              </a:rPr>
              <a:t>Four</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u="sng" dirty="0">
                <a:solidFill>
                  <a:schemeClr val="bg1"/>
                </a:solidFill>
                <a:latin typeface="Times New Roman" panose="02020603050405020304" pitchFamily="18" charset="0"/>
                <a:cs typeface="Times New Roman" panose="02020603050405020304" pitchFamily="18" charset="0"/>
              </a:rPr>
              <a:t>Options</a:t>
            </a:r>
            <a:r>
              <a:rPr lang="en-US" sz="3600" b="1" dirty="0">
                <a:solidFill>
                  <a:schemeClr val="bg1"/>
                </a:solidFill>
                <a:latin typeface="Times New Roman" panose="02020603050405020304" pitchFamily="18" charset="0"/>
                <a:cs typeface="Times New Roman" panose="02020603050405020304" pitchFamily="18" charset="0"/>
              </a:rPr>
              <a:t>:</a:t>
            </a:r>
          </a:p>
          <a:p>
            <a:pPr marL="571500" indent="-571500" eaLnBrk="1" hangingPunct="1">
              <a:spcBef>
                <a:spcPct val="50000"/>
              </a:spcBef>
              <a:buFont typeface="Wingdings" panose="05000000000000000000" pitchFamily="2" charset="2"/>
              <a:buChar char="Ø"/>
              <a:defRPr/>
            </a:pPr>
            <a:r>
              <a:rPr lang="en-US" sz="3600" b="1" dirty="0">
                <a:solidFill>
                  <a:schemeClr val="bg1"/>
                </a:solidFill>
                <a:latin typeface="Times New Roman" panose="02020603050405020304" pitchFamily="18" charset="0"/>
                <a:cs typeface="Times New Roman" panose="02020603050405020304" pitchFamily="18" charset="0"/>
              </a:rPr>
              <a:t> Bring it to the pulpit.</a:t>
            </a:r>
          </a:p>
          <a:p>
            <a:pPr marL="571500" indent="-571500" eaLnBrk="1" hangingPunct="1">
              <a:spcBef>
                <a:spcPct val="50000"/>
              </a:spcBef>
              <a:buFont typeface="Wingdings" panose="05000000000000000000" pitchFamily="2" charset="2"/>
              <a:buChar char="Ø"/>
              <a:defRPr/>
            </a:pPr>
            <a:r>
              <a:rPr lang="en-US" sz="3600" b="1" dirty="0">
                <a:solidFill>
                  <a:schemeClr val="bg1"/>
                </a:solidFill>
                <a:latin typeface="Times New Roman" panose="02020603050405020304" pitchFamily="18" charset="0"/>
                <a:cs typeface="Times New Roman" panose="02020603050405020304" pitchFamily="18" charset="0"/>
              </a:rPr>
              <a:t> Reduce it to a one-page outline.</a:t>
            </a:r>
          </a:p>
          <a:p>
            <a:pPr marL="571500" indent="-571500" eaLnBrk="1" hangingPunct="1">
              <a:spcBef>
                <a:spcPct val="50000"/>
              </a:spcBef>
              <a:buFont typeface="Wingdings" panose="05000000000000000000" pitchFamily="2" charset="2"/>
              <a:buChar char="Ø"/>
              <a:defRPr/>
            </a:pPr>
            <a:r>
              <a:rPr lang="en-US" sz="3600" b="1" dirty="0">
                <a:solidFill>
                  <a:schemeClr val="bg1"/>
                </a:solidFill>
                <a:latin typeface="Times New Roman" panose="02020603050405020304" pitchFamily="18" charset="0"/>
                <a:cs typeface="Times New Roman" panose="02020603050405020304" pitchFamily="18" charset="0"/>
              </a:rPr>
              <a:t> Memorize it then speak word for word. </a:t>
            </a:r>
          </a:p>
          <a:p>
            <a:pPr marL="571500" indent="-571500" eaLnBrk="1" hangingPunct="1">
              <a:spcBef>
                <a:spcPct val="50000"/>
              </a:spcBef>
              <a:buFont typeface="Wingdings" panose="05000000000000000000" pitchFamily="2" charset="2"/>
              <a:buChar char="Ø"/>
              <a:defRPr/>
            </a:pPr>
            <a:r>
              <a:rPr lang="en-US" sz="3600" b="1" dirty="0">
                <a:solidFill>
                  <a:schemeClr val="bg1"/>
                </a:solidFill>
                <a:latin typeface="Times New Roman" panose="02020603050405020304" pitchFamily="18" charset="0"/>
                <a:cs typeface="Times New Roman" panose="02020603050405020304" pitchFamily="18" charset="0"/>
              </a:rPr>
              <a:t>Preach it extemporaneously.</a:t>
            </a:r>
          </a:p>
        </p:txBody>
      </p:sp>
      <p:sp>
        <p:nvSpPr>
          <p:cNvPr id="58373" name="Rectangle 5"/>
          <p:cNvSpPr>
            <a:spLocks noGrp="1" noChangeArrowheads="1"/>
          </p:cNvSpPr>
          <p:nvPr>
            <p:ph type="title" idx="4294967295"/>
          </p:nvPr>
        </p:nvSpPr>
        <p:spPr>
          <a:xfrm>
            <a:off x="0" y="0"/>
            <a:ext cx="12191999" cy="1417638"/>
          </a:xfrm>
          <a:solidFill>
            <a:schemeClr val="accent1">
              <a:lumMod val="40000"/>
              <a:lumOff val="60000"/>
            </a:schemeClr>
          </a:solidFill>
        </p:spPr>
        <p:txBody>
          <a:bodyPr>
            <a:normAutofit/>
          </a:bodyPr>
          <a:lstStyle/>
          <a:p>
            <a:pPr algn="ctr" eaLnBrk="1" hangingPunct="1"/>
            <a:r>
              <a:rPr lang="en-US" sz="4800" b="1" dirty="0">
                <a:solidFill>
                  <a:schemeClr val="accent2">
                    <a:lumMod val="50000"/>
                  </a:schemeClr>
                </a:solidFill>
                <a:latin typeface="Times New Roman" panose="02020603050405020304" pitchFamily="18" charset="0"/>
                <a:ea typeface="ＭＳ Ｐゴシック" pitchFamily="34" charset="-128"/>
                <a:cs typeface="Times New Roman" panose="02020603050405020304" pitchFamily="18" charset="0"/>
              </a:rPr>
              <a:t>WHAT TO DO WITH THE MANUSCRIPT</a:t>
            </a:r>
          </a:p>
        </p:txBody>
      </p:sp>
    </p:spTree>
    <p:extLst>
      <p:ext uri="{BB962C8B-B14F-4D97-AF65-F5344CB8AC3E}">
        <p14:creationId xmlns:p14="http://schemas.microsoft.com/office/powerpoint/2010/main" val="182073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Hands typing on a computer keyboard&#10;&#10;Description automatically generated with medium confidence">
            <a:extLst>
              <a:ext uri="{FF2B5EF4-FFF2-40B4-BE49-F238E27FC236}">
                <a16:creationId xmlns:a16="http://schemas.microsoft.com/office/drawing/2014/main" id="{7C69E89D-A577-EB99-5D5A-4A9629565FB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21409" b="-1"/>
          <a:stretch/>
        </p:blipFill>
        <p:spPr>
          <a:xfrm>
            <a:off x="4117521" y="10"/>
            <a:ext cx="8074479" cy="6857990"/>
          </a:xfrm>
          <a:prstGeom prst="rect">
            <a:avLst/>
          </a:prstGeom>
        </p:spPr>
      </p:pic>
      <p:sp>
        <p:nvSpPr>
          <p:cNvPr id="10" name="Freeform: Shape 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DD64AB1-7855-8CEB-71A7-6FB19B26205E}"/>
              </a:ext>
            </a:extLst>
          </p:cNvPr>
          <p:cNvSpPr>
            <a:spLocks noGrp="1"/>
          </p:cNvSpPr>
          <p:nvPr>
            <p:ph type="title"/>
          </p:nvPr>
        </p:nvSpPr>
        <p:spPr>
          <a:xfrm>
            <a:off x="804672" y="285740"/>
            <a:ext cx="5515506" cy="1325563"/>
          </a:xfrm>
        </p:spPr>
        <p:txBody>
          <a:bodyPr vert="horz" lIns="91440" tIns="45720" rIns="91440" bIns="45720" rtlCol="0" anchor="ctr">
            <a:noAutofit/>
          </a:bodyPr>
          <a:lstStyle/>
          <a:p>
            <a:pPr algn="ctr"/>
            <a:r>
              <a:rPr lang="en-US" sz="4800" b="1" dirty="0">
                <a:latin typeface="Times New Roman" panose="02020603050405020304" pitchFamily="18" charset="0"/>
                <a:cs typeface="Times New Roman" panose="02020603050405020304" pitchFamily="18" charset="0"/>
              </a:rPr>
              <a:t>MANUSCRIPT FOR THE EAR</a:t>
            </a:r>
          </a:p>
        </p:txBody>
      </p:sp>
      <p:sp>
        <p:nvSpPr>
          <p:cNvPr id="3" name="TextBox 2">
            <a:extLst>
              <a:ext uri="{FF2B5EF4-FFF2-40B4-BE49-F238E27FC236}">
                <a16:creationId xmlns:a16="http://schemas.microsoft.com/office/drawing/2014/main" id="{7DAF8373-B0AD-16C0-CCF9-0FC1BEF2F9F0}"/>
              </a:ext>
            </a:extLst>
          </p:cNvPr>
          <p:cNvSpPr txBox="1"/>
          <p:nvPr/>
        </p:nvSpPr>
        <p:spPr>
          <a:xfrm>
            <a:off x="251209" y="2022601"/>
            <a:ext cx="6209881" cy="4154361"/>
          </a:xfrm>
          <a:prstGeom prst="rect">
            <a:avLst/>
          </a:prstGeom>
        </p:spPr>
        <p:txBody>
          <a:bodyPr vert="horz" lIns="91440" tIns="45720" rIns="91440" bIns="45720" rtlCol="0">
            <a:normAutofit/>
          </a:bodyPr>
          <a:lstStyle/>
          <a:p>
            <a:pPr marR="0">
              <a:lnSpc>
                <a:spcPct val="90000"/>
              </a:lnSpc>
              <a:spcBef>
                <a:spcPts val="0"/>
              </a:spcBef>
              <a:spcAft>
                <a:spcPts val="800"/>
              </a:spcAft>
            </a:pPr>
            <a:endParaRPr lang="en-US" sz="2000" dirty="0">
              <a:effectLst/>
            </a:endParaRPr>
          </a:p>
          <a:p>
            <a:pPr marL="114300" marR="0" indent="-342900">
              <a:lnSpc>
                <a:spcPct val="90000"/>
              </a:lnSpc>
              <a:spcBef>
                <a:spcPts val="0"/>
              </a:spcBef>
              <a:spcAft>
                <a:spcPts val="800"/>
              </a:spcAft>
              <a:buFont typeface="Wingdings" panose="05000000000000000000" pitchFamily="2" charset="2"/>
              <a:buChar char="Ø"/>
            </a:pPr>
            <a:r>
              <a:rPr lang="en-US" sz="2800" b="1" dirty="0">
                <a:effectLst/>
                <a:latin typeface="Times New Roman" panose="02020603050405020304" pitchFamily="18" charset="0"/>
                <a:cs typeface="Times New Roman" panose="02020603050405020304" pitchFamily="18" charset="0"/>
              </a:rPr>
              <a:t>Write like you talk, short sentences.</a:t>
            </a:r>
          </a:p>
          <a:p>
            <a:pPr marL="114300" marR="0" indent="-342900">
              <a:lnSpc>
                <a:spcPct val="90000"/>
              </a:lnSpc>
              <a:spcBef>
                <a:spcPts val="0"/>
              </a:spcBef>
              <a:spcAft>
                <a:spcPts val="800"/>
              </a:spcAft>
              <a:buFont typeface="Wingdings" panose="05000000000000000000" pitchFamily="2" charset="2"/>
              <a:buChar char="Ø"/>
            </a:pPr>
            <a:r>
              <a:rPr lang="en-US" sz="2800" b="1" dirty="0">
                <a:effectLst/>
                <a:latin typeface="Times New Roman" panose="02020603050405020304" pitchFamily="18" charset="0"/>
                <a:cs typeface="Times New Roman" panose="02020603050405020304" pitchFamily="18" charset="0"/>
              </a:rPr>
              <a:t>Use active voice rather than passive voice.</a:t>
            </a:r>
          </a:p>
          <a:p>
            <a:pPr marL="114300" marR="0" indent="-342900">
              <a:lnSpc>
                <a:spcPct val="90000"/>
              </a:lnSpc>
              <a:spcBef>
                <a:spcPts val="0"/>
              </a:spcBef>
              <a:spcAft>
                <a:spcPts val="800"/>
              </a:spcAft>
              <a:buFont typeface="Wingdings" panose="05000000000000000000" pitchFamily="2" charset="2"/>
              <a:buChar char="Ø"/>
            </a:pPr>
            <a:r>
              <a:rPr lang="en-US" sz="2800" b="1" dirty="0">
                <a:effectLst/>
                <a:latin typeface="Times New Roman" panose="02020603050405020304" pitchFamily="18" charset="0"/>
                <a:cs typeface="Times New Roman" panose="02020603050405020304" pitchFamily="18" charset="0"/>
              </a:rPr>
              <a:t>Create conversations between people using quotation marks.</a:t>
            </a:r>
          </a:p>
          <a:p>
            <a:pPr marL="114300" marR="0" indent="-342900">
              <a:lnSpc>
                <a:spcPct val="90000"/>
              </a:lnSpc>
              <a:spcBef>
                <a:spcPts val="0"/>
              </a:spcBef>
              <a:spcAft>
                <a:spcPts val="800"/>
              </a:spcAft>
              <a:buFont typeface="Wingdings" panose="05000000000000000000" pitchFamily="2" charset="2"/>
              <a:buChar char="Ø"/>
            </a:pPr>
            <a:r>
              <a:rPr lang="en-US" sz="2800" b="1" dirty="0">
                <a:effectLst/>
                <a:latin typeface="Times New Roman" panose="02020603050405020304" pitchFamily="18" charset="0"/>
                <a:cs typeface="Times New Roman" panose="02020603050405020304" pitchFamily="18" charset="0"/>
              </a:rPr>
              <a:t>Use simple and familiar words.</a:t>
            </a:r>
          </a:p>
          <a:p>
            <a:pPr marL="114300" marR="0" indent="-342900">
              <a:lnSpc>
                <a:spcPct val="90000"/>
              </a:lnSpc>
              <a:spcBef>
                <a:spcPts val="0"/>
              </a:spcBef>
              <a:spcAft>
                <a:spcPts val="800"/>
              </a:spcAft>
              <a:buFont typeface="Wingdings" panose="05000000000000000000" pitchFamily="2" charset="2"/>
              <a:buChar char="Ø"/>
            </a:pPr>
            <a:r>
              <a:rPr lang="en-US" sz="2800" b="1" dirty="0">
                <a:effectLst/>
                <a:latin typeface="Times New Roman" panose="02020603050405020304" pitchFamily="18" charset="0"/>
                <a:cs typeface="Times New Roman" panose="02020603050405020304" pitchFamily="18" charset="0"/>
              </a:rPr>
              <a:t>Be sensitive with your words.</a:t>
            </a:r>
          </a:p>
        </p:txBody>
      </p:sp>
    </p:spTree>
    <p:extLst>
      <p:ext uri="{BB962C8B-B14F-4D97-AF65-F5344CB8AC3E}">
        <p14:creationId xmlns:p14="http://schemas.microsoft.com/office/powerpoint/2010/main" val="34092746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125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125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125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125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7" dur="125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21" name="Text Box 5"/>
          <p:cNvSpPr txBox="1">
            <a:spLocks noChangeArrowheads="1"/>
          </p:cNvSpPr>
          <p:nvPr/>
        </p:nvSpPr>
        <p:spPr bwMode="auto">
          <a:xfrm>
            <a:off x="3273552" y="1412875"/>
            <a:ext cx="5801867" cy="1200329"/>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3600" b="1" dirty="0">
                <a:solidFill>
                  <a:schemeClr val="bg1"/>
                </a:solidFill>
                <a:latin typeface="Times New Roman" panose="02020603050405020304" pitchFamily="18" charset="0"/>
                <a:cs typeface="Times New Roman" panose="02020603050405020304" pitchFamily="18" charset="0"/>
              </a:rPr>
              <a:t>Some sermons are as clear as ancient Hebrew</a:t>
            </a:r>
          </a:p>
        </p:txBody>
      </p:sp>
      <p:sp>
        <p:nvSpPr>
          <p:cNvPr id="7171" name="Rectangle 6"/>
          <p:cNvSpPr>
            <a:spLocks noGrp="1" noChangeArrowheads="1"/>
          </p:cNvSpPr>
          <p:nvPr>
            <p:ph type="title" idx="4294967295"/>
          </p:nvPr>
        </p:nvSpPr>
        <p:spPr>
          <a:xfrm>
            <a:off x="530352" y="22225"/>
            <a:ext cx="11164823" cy="1390650"/>
          </a:xfrm>
        </p:spPr>
        <p:txBody>
          <a:bodyPr>
            <a:normAutofit/>
          </a:bodyPr>
          <a:lstStyle/>
          <a:p>
            <a:pPr algn="ctr" eaLnBrk="1" hangingPunct="1"/>
            <a:r>
              <a:rPr lang="en-US" sz="5400" b="1" dirty="0">
                <a:solidFill>
                  <a:schemeClr val="bg1"/>
                </a:solidFill>
                <a:latin typeface="Times New Roman" panose="02020603050405020304" pitchFamily="18" charset="0"/>
                <a:ea typeface="ＭＳ Ｐゴシック" pitchFamily="34" charset="-128"/>
                <a:cs typeface="Times New Roman" panose="02020603050405020304" pitchFamily="18" charset="0"/>
              </a:rPr>
              <a:t>HOW TO PREACH CLEARLY</a:t>
            </a:r>
          </a:p>
        </p:txBody>
      </p:sp>
      <p:pic>
        <p:nvPicPr>
          <p:cNvPr id="7172" name="Picture 6" descr="C:\Users\scott.EASTRIDGE\AppData\Local\Microsoft\Windows\Temporary Internet Files\Content.IE5\HWPUPM1S\Poor-presentati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890838"/>
            <a:ext cx="914400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494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42C0D-C9FE-415A-9CCA-B63C86A9EF1E}"/>
              </a:ext>
            </a:extLst>
          </p:cNvPr>
          <p:cNvSpPr>
            <a:spLocks noGrp="1"/>
          </p:cNvSpPr>
          <p:nvPr>
            <p:ph type="title"/>
          </p:nvPr>
        </p:nvSpPr>
        <p:spPr>
          <a:xfrm>
            <a:off x="221226" y="3752849"/>
            <a:ext cx="4015653" cy="2987164"/>
          </a:xfrm>
          <a:solidFill>
            <a:schemeClr val="bg1">
              <a:lumMod val="85000"/>
            </a:schemeClr>
          </a:solidFill>
        </p:spPr>
        <p:txBody>
          <a:bodyPr vert="horz" lIns="91440" tIns="45720" rIns="91440" bIns="45720" rtlCol="0" anchor="ctr">
            <a:noAutofit/>
          </a:bodyPr>
          <a:lstStyle/>
          <a:p>
            <a:pPr algn="ctr"/>
            <a:r>
              <a:rPr lang="en-US" sz="3600" b="1" dirty="0">
                <a:effectLst/>
                <a:latin typeface="Times New Roman" panose="02020603050405020304" pitchFamily="18" charset="0"/>
                <a:ea typeface="Times New Roman" panose="02020603050405020304" pitchFamily="18" charset="0"/>
              </a:rPr>
              <a:t>THE IMPORTANCE OF EXPOSITORY PREACHING</a:t>
            </a:r>
            <a:endParaRPr lang="en-US" sz="3600" b="1" dirty="0">
              <a:latin typeface="+mn-lt"/>
            </a:endParaRPr>
          </a:p>
        </p:txBody>
      </p:sp>
      <p:pic>
        <p:nvPicPr>
          <p:cNvPr id="5" name="Picture 4" descr="A person reading a book&#10;&#10;Description automatically generated with low confidence">
            <a:extLst>
              <a:ext uri="{FF2B5EF4-FFF2-40B4-BE49-F238E27FC236}">
                <a16:creationId xmlns:a16="http://schemas.microsoft.com/office/drawing/2014/main" id="{489E0F00-1D95-40E5-B5E8-3CAC42A9726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4966" b="1678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2">
            <a:extLst>
              <a:ext uri="{FF2B5EF4-FFF2-40B4-BE49-F238E27FC236}">
                <a16:creationId xmlns:a16="http://schemas.microsoft.com/office/drawing/2014/main" id="{6603C71C-306F-4D2E-88E1-C4B3485246E6}"/>
              </a:ext>
            </a:extLst>
          </p:cNvPr>
          <p:cNvSpPr txBox="1"/>
          <p:nvPr/>
        </p:nvSpPr>
        <p:spPr>
          <a:xfrm>
            <a:off x="4719484" y="3870826"/>
            <a:ext cx="6989911" cy="2987164"/>
          </a:xfrm>
          <a:prstGeom prst="rect">
            <a:avLst/>
          </a:prstGeom>
        </p:spPr>
        <p:txBody>
          <a:bodyPr vert="horz" lIns="91440" tIns="45720" rIns="91440" bIns="45720" rtlCol="0" anchor="ctr">
            <a:noAutofit/>
          </a:bodyPr>
          <a:lstStyle/>
          <a:p>
            <a:pPr>
              <a:lnSpc>
                <a:spcPct val="90000"/>
              </a:lnSpc>
              <a:spcAft>
                <a:spcPts val="600"/>
              </a:spcAft>
            </a:pPr>
            <a:r>
              <a:rPr lang="en-US" sz="3200" b="1" dirty="0">
                <a:solidFill>
                  <a:schemeClr val="bg1"/>
                </a:solidFill>
                <a:latin typeface="Times New Roman" panose="02020603050405020304" pitchFamily="18" charset="0"/>
                <a:cs typeface="Times New Roman" panose="02020603050405020304" pitchFamily="18" charset="0"/>
              </a:rPr>
              <a:t>Expository preaching has inherent authority and power.</a:t>
            </a:r>
          </a:p>
          <a:p>
            <a:pPr>
              <a:lnSpc>
                <a:spcPct val="90000"/>
              </a:lnSpc>
              <a:spcAft>
                <a:spcPts val="600"/>
              </a:spcAft>
            </a:pPr>
            <a:endParaRPr lang="en-US" sz="1600" b="1" dirty="0">
              <a:solidFill>
                <a:schemeClr val="bg1"/>
              </a:solidFill>
              <a:latin typeface="Times New Roman" panose="02020603050405020304" pitchFamily="18" charset="0"/>
              <a:cs typeface="Times New Roman" panose="02020603050405020304" pitchFamily="18" charset="0"/>
            </a:endParaRPr>
          </a:p>
          <a:p>
            <a:pPr>
              <a:lnSpc>
                <a:spcPct val="90000"/>
              </a:lnSpc>
              <a:spcAft>
                <a:spcPts val="600"/>
              </a:spcAft>
            </a:pPr>
            <a:r>
              <a:rPr lang="en-US" sz="3200" b="1" dirty="0">
                <a:solidFill>
                  <a:schemeClr val="bg1"/>
                </a:solidFill>
                <a:latin typeface="Times New Roman" panose="02020603050405020304" pitchFamily="18" charset="0"/>
                <a:cs typeface="Times New Roman" panose="02020603050405020304" pitchFamily="18" charset="0"/>
              </a:rPr>
              <a:t>Expository preaching directs the attention of the hearer to the Bible, not the preacher.</a:t>
            </a:r>
          </a:p>
          <a:p>
            <a:pPr>
              <a:lnSpc>
                <a:spcPct val="90000"/>
              </a:lnSpc>
              <a:spcAft>
                <a:spcPts val="600"/>
              </a:spcAft>
            </a:pPr>
            <a:endParaRPr lang="en-US" sz="2800" b="1" dirty="0">
              <a:solidFill>
                <a:schemeClr val="bg1"/>
              </a:solidFill>
              <a:effectLst/>
            </a:endParaRPr>
          </a:p>
        </p:txBody>
      </p:sp>
    </p:spTree>
    <p:extLst>
      <p:ext uri="{BB962C8B-B14F-4D97-AF65-F5344CB8AC3E}">
        <p14:creationId xmlns:p14="http://schemas.microsoft.com/office/powerpoint/2010/main" val="111261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2C99C-CE0F-4A59-8CC1-E539E5629D15}"/>
              </a:ext>
            </a:extLst>
          </p:cNvPr>
          <p:cNvSpPr>
            <a:spLocks noGrp="1"/>
          </p:cNvSpPr>
          <p:nvPr>
            <p:ph type="title"/>
          </p:nvPr>
        </p:nvSpPr>
        <p:spPr>
          <a:xfrm>
            <a:off x="167326" y="39468"/>
            <a:ext cx="11656381" cy="1325563"/>
          </a:xfrm>
        </p:spPr>
        <p:txBody>
          <a:bodyPr>
            <a:normAutofit/>
          </a:bodyPr>
          <a:lstStyle/>
          <a:p>
            <a:pPr algn="ctr"/>
            <a:r>
              <a:rPr lang="en-US" sz="6000" b="1" dirty="0">
                <a:solidFill>
                  <a:schemeClr val="bg1"/>
                </a:solidFill>
                <a:latin typeface="Times New Roman" panose="02020603050405020304" pitchFamily="18" charset="0"/>
                <a:cs typeface="Times New Roman" panose="02020603050405020304" pitchFamily="18" charset="0"/>
              </a:rPr>
              <a:t>OBSTACLES TO CLARITY</a:t>
            </a:r>
          </a:p>
        </p:txBody>
      </p:sp>
      <p:sp>
        <p:nvSpPr>
          <p:cNvPr id="3" name="TextBox 2">
            <a:extLst>
              <a:ext uri="{FF2B5EF4-FFF2-40B4-BE49-F238E27FC236}">
                <a16:creationId xmlns:a16="http://schemas.microsoft.com/office/drawing/2014/main" id="{6C07B20B-0A3B-42EB-8141-5C0CE28CF7E9}"/>
              </a:ext>
            </a:extLst>
          </p:cNvPr>
          <p:cNvSpPr txBox="1"/>
          <p:nvPr/>
        </p:nvSpPr>
        <p:spPr>
          <a:xfrm>
            <a:off x="522682" y="4090247"/>
            <a:ext cx="6356419" cy="2062103"/>
          </a:xfrm>
          <a:prstGeom prst="rect">
            <a:avLst/>
          </a:prstGeom>
          <a:noFill/>
        </p:spPr>
        <p:txBody>
          <a:bodyPr wrap="square" rtlCol="0">
            <a:spAutoFit/>
          </a:bodyPr>
          <a:lstStyle/>
          <a:p>
            <a:pPr marL="457200" indent="-457200">
              <a:buFont typeface="Wingdings" panose="05000000000000000000" pitchFamily="2" charset="2"/>
              <a:buChar char="Ø"/>
            </a:pPr>
            <a:r>
              <a:rPr lang="en-US" sz="3200" b="1" dirty="0">
                <a:solidFill>
                  <a:schemeClr val="bg1"/>
                </a:solidFill>
                <a:latin typeface="Times New Roman" panose="02020603050405020304" pitchFamily="18" charset="0"/>
                <a:cs typeface="Times New Roman" panose="02020603050405020304" pitchFamily="18" charset="0"/>
              </a:rPr>
              <a:t>We lose paragraph indentations.</a:t>
            </a:r>
          </a:p>
          <a:p>
            <a:pPr marL="457200" indent="-457200">
              <a:buFont typeface="Wingdings" panose="05000000000000000000" pitchFamily="2" charset="2"/>
              <a:buChar char="Ø"/>
            </a:pPr>
            <a:r>
              <a:rPr lang="en-US" sz="3200" b="1" dirty="0">
                <a:solidFill>
                  <a:schemeClr val="bg1"/>
                </a:solidFill>
                <a:latin typeface="Times New Roman" panose="02020603050405020304" pitchFamily="18" charset="0"/>
                <a:cs typeface="Times New Roman" panose="02020603050405020304" pitchFamily="18" charset="0"/>
              </a:rPr>
              <a:t>We lose punctuation.</a:t>
            </a:r>
          </a:p>
          <a:p>
            <a:pPr marL="457200" indent="-457200">
              <a:buFont typeface="Wingdings" panose="05000000000000000000" pitchFamily="2" charset="2"/>
              <a:buChar char="Ø"/>
            </a:pPr>
            <a:r>
              <a:rPr lang="en-US" sz="3200" b="1" dirty="0">
                <a:solidFill>
                  <a:schemeClr val="bg1"/>
                </a:solidFill>
                <a:latin typeface="Times New Roman" panose="02020603050405020304" pitchFamily="18" charset="0"/>
                <a:cs typeface="Times New Roman" panose="02020603050405020304" pitchFamily="18" charset="0"/>
              </a:rPr>
              <a:t>We lose the ability to re-read it again if we miss it the first time.</a:t>
            </a:r>
          </a:p>
        </p:txBody>
      </p:sp>
      <p:sp>
        <p:nvSpPr>
          <p:cNvPr id="4" name="TextBox 3">
            <a:extLst>
              <a:ext uri="{FF2B5EF4-FFF2-40B4-BE49-F238E27FC236}">
                <a16:creationId xmlns:a16="http://schemas.microsoft.com/office/drawing/2014/main" id="{151B046A-6537-4BAB-B77B-2FE3F355BD99}"/>
              </a:ext>
            </a:extLst>
          </p:cNvPr>
          <p:cNvSpPr txBox="1"/>
          <p:nvPr/>
        </p:nvSpPr>
        <p:spPr>
          <a:xfrm>
            <a:off x="1080115" y="1380876"/>
            <a:ext cx="10031767" cy="1815882"/>
          </a:xfrm>
          <a:prstGeom prst="rect">
            <a:avLst/>
          </a:prstGeom>
          <a:noFill/>
        </p:spPr>
        <p:txBody>
          <a:bodyPr wrap="square" rtlCol="0">
            <a:spAutoFit/>
          </a:bodyPr>
          <a:lstStyle/>
          <a:p>
            <a:r>
              <a:rPr lang="en-US" sz="2800" b="1" dirty="0">
                <a:solidFill>
                  <a:schemeClr val="bg1"/>
                </a:solidFill>
                <a:latin typeface="Times New Roman" panose="02020603050405020304" pitchFamily="18" charset="0"/>
                <a:cs typeface="Times New Roman" panose="02020603050405020304" pitchFamily="18" charset="0"/>
              </a:rPr>
              <a:t>Sometimes people have no idea what their pastor is trying to communicate.  They may understand all the definition of all the words.  But the way sentences and paragraphs connect to each other is confusing.  The flow of thought is a mystery.</a:t>
            </a:r>
          </a:p>
        </p:txBody>
      </p:sp>
      <p:pic>
        <p:nvPicPr>
          <p:cNvPr id="5" name="Picture 4" descr="Brock Gill">
            <a:extLst>
              <a:ext uri="{FF2B5EF4-FFF2-40B4-BE49-F238E27FC236}">
                <a16:creationId xmlns:a16="http://schemas.microsoft.com/office/drawing/2014/main" id="{0B2CC84E-4A92-4B00-B1F3-34991726D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111"/>
          <a:stretch>
            <a:fillRect/>
          </a:stretch>
        </p:blipFill>
        <p:spPr bwMode="auto">
          <a:xfrm>
            <a:off x="7576457" y="3384598"/>
            <a:ext cx="4615543" cy="347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5237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25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25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25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25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25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125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25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125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1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464152" cy="1143000"/>
          </a:xfrm>
          <a:solidFill>
            <a:schemeClr val="accent5"/>
          </a:solidFill>
        </p:spPr>
        <p:txBody>
          <a:bodyPr>
            <a:noAutofit/>
          </a:bodyPr>
          <a:lstStyle/>
          <a:p>
            <a:pPr algn="ctr"/>
            <a:r>
              <a:rPr lang="en-US" sz="4000" b="1" dirty="0">
                <a:latin typeface="Times New Roman" panose="02020603050405020304" pitchFamily="18" charset="0"/>
                <a:ea typeface="ＭＳ Ｐゴシック" pitchFamily="34" charset="-128"/>
                <a:cs typeface="Times New Roman" panose="02020603050405020304" pitchFamily="18" charset="0"/>
              </a:rPr>
              <a:t>PRINCIPLES FOR CLARITY!</a:t>
            </a:r>
            <a:endParaRPr lang="en-US" sz="4000" b="1" dirty="0">
              <a:latin typeface="Times New Roman" panose="02020603050405020304" pitchFamily="18" charset="0"/>
              <a:cs typeface="Times New Roman" pitchFamily="18" charset="0"/>
            </a:endParaRPr>
          </a:p>
        </p:txBody>
      </p:sp>
      <p:pic>
        <p:nvPicPr>
          <p:cNvPr id="3" name="Picture 4" descr="Pointles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250" t="4576" r="8984" b="35805"/>
          <a:stretch/>
        </p:blipFill>
        <p:spPr bwMode="auto">
          <a:xfrm>
            <a:off x="7234227" y="0"/>
            <a:ext cx="4957773" cy="53076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6782" y="1891370"/>
            <a:ext cx="6867370" cy="1200329"/>
          </a:xfrm>
          <a:prstGeom prst="rect">
            <a:avLst/>
          </a:prstGeom>
          <a:noFill/>
        </p:spPr>
        <p:txBody>
          <a:bodyPr wrap="square" rtlCol="0">
            <a:spAutoFit/>
          </a:bodyPr>
          <a:lstStyle/>
          <a:p>
            <a:pPr marL="742950" indent="-742950">
              <a:buFontTx/>
              <a:buAutoNum type="arabicPeriod"/>
            </a:pPr>
            <a:r>
              <a:rPr lang="en-US" sz="3600" b="1" dirty="0">
                <a:solidFill>
                  <a:schemeClr val="bg1"/>
                </a:solidFill>
                <a:latin typeface="Times New Roman" panose="02020603050405020304" pitchFamily="18" charset="0"/>
                <a:cs typeface="Times New Roman" panose="02020603050405020304" pitchFamily="18" charset="0"/>
              </a:rPr>
              <a:t>Restate</a:t>
            </a:r>
          </a:p>
          <a:p>
            <a:pPr marL="742950" indent="-742950">
              <a:buFontTx/>
              <a:buAutoNum type="arabicPeriod"/>
            </a:pPr>
            <a:r>
              <a:rPr lang="en-US" sz="3600" b="1" dirty="0">
                <a:solidFill>
                  <a:schemeClr val="bg1"/>
                </a:solidFill>
                <a:latin typeface="Times New Roman" panose="02020603050405020304" pitchFamily="18" charset="0"/>
                <a:cs typeface="Times New Roman" panose="02020603050405020304" pitchFamily="18" charset="0"/>
              </a:rPr>
              <a:t>Consistency</a:t>
            </a:r>
          </a:p>
        </p:txBody>
      </p:sp>
    </p:spTree>
    <p:extLst>
      <p:ext uri="{BB962C8B-B14F-4D97-AF65-F5344CB8AC3E}">
        <p14:creationId xmlns:p14="http://schemas.microsoft.com/office/powerpoint/2010/main" val="153339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464152" cy="1143000"/>
          </a:xfrm>
          <a:solidFill>
            <a:schemeClr val="accent5"/>
          </a:solidFill>
        </p:spPr>
        <p:txBody>
          <a:bodyPr>
            <a:noAutofit/>
          </a:bodyPr>
          <a:lstStyle/>
          <a:p>
            <a:pPr algn="ctr"/>
            <a:r>
              <a:rPr lang="en-US" sz="4000" b="1" dirty="0">
                <a:latin typeface="Times New Roman" panose="02020603050405020304" pitchFamily="18" charset="0"/>
                <a:ea typeface="ＭＳ Ｐゴシック" pitchFamily="34" charset="-128"/>
                <a:cs typeface="Times New Roman" panose="02020603050405020304" pitchFamily="18" charset="0"/>
              </a:rPr>
              <a:t>PRINCIPLES FOR CLARITY!</a:t>
            </a:r>
            <a:endParaRPr lang="en-US" sz="4000" b="1" dirty="0">
              <a:latin typeface="Times New Roman" pitchFamily="18" charset="0"/>
              <a:cs typeface="Times New Roman" pitchFamily="18" charset="0"/>
            </a:endParaRPr>
          </a:p>
        </p:txBody>
      </p:sp>
      <p:pic>
        <p:nvPicPr>
          <p:cNvPr id="3" name="Picture 4" descr="Pointles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250" t="4576" r="8984" b="35805"/>
          <a:stretch/>
        </p:blipFill>
        <p:spPr bwMode="auto">
          <a:xfrm>
            <a:off x="7234227" y="0"/>
            <a:ext cx="4957773" cy="53076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6782" y="1891370"/>
            <a:ext cx="6867370" cy="1200329"/>
          </a:xfrm>
          <a:prstGeom prst="rect">
            <a:avLst/>
          </a:prstGeom>
          <a:noFill/>
        </p:spPr>
        <p:txBody>
          <a:bodyPr wrap="square" rtlCol="0">
            <a:spAutoFit/>
          </a:bodyPr>
          <a:lstStyle/>
          <a:p>
            <a:pPr marL="742950" indent="-742950">
              <a:buFontTx/>
              <a:buAutoNum type="arabicPeriod"/>
            </a:pPr>
            <a:r>
              <a:rPr lang="en-US" sz="3600" b="1" dirty="0">
                <a:solidFill>
                  <a:schemeClr val="bg1"/>
                </a:solidFill>
                <a:latin typeface="Times New Roman" panose="02020603050405020304" pitchFamily="18" charset="0"/>
                <a:cs typeface="Times New Roman" panose="02020603050405020304" pitchFamily="18" charset="0"/>
              </a:rPr>
              <a:t>Restate</a:t>
            </a:r>
          </a:p>
          <a:p>
            <a:pPr marL="742950" indent="-742950">
              <a:buFontTx/>
              <a:buAutoNum type="arabicPeriod"/>
            </a:pPr>
            <a:r>
              <a:rPr lang="en-US" sz="3600" b="1" dirty="0">
                <a:solidFill>
                  <a:schemeClr val="bg1"/>
                </a:solidFill>
                <a:latin typeface="Times New Roman" panose="02020603050405020304" pitchFamily="18" charset="0"/>
                <a:cs typeface="Times New Roman" panose="02020603050405020304" pitchFamily="18" charset="0"/>
              </a:rPr>
              <a:t>Consistency</a:t>
            </a:r>
          </a:p>
        </p:txBody>
      </p:sp>
      <p:sp>
        <p:nvSpPr>
          <p:cNvPr id="5" name="TextBox 4">
            <a:extLst>
              <a:ext uri="{FF2B5EF4-FFF2-40B4-BE49-F238E27FC236}">
                <a16:creationId xmlns:a16="http://schemas.microsoft.com/office/drawing/2014/main" id="{BD46212C-4700-4945-B44A-7BC8B09B130D}"/>
              </a:ext>
            </a:extLst>
          </p:cNvPr>
          <p:cNvSpPr txBox="1"/>
          <p:nvPr/>
        </p:nvSpPr>
        <p:spPr>
          <a:xfrm>
            <a:off x="1477291" y="3233691"/>
            <a:ext cx="5335479" cy="3508653"/>
          </a:xfrm>
          <a:prstGeom prst="rect">
            <a:avLst/>
          </a:prstGeom>
          <a:noFill/>
        </p:spPr>
        <p:txBody>
          <a:bodyPr wrap="square" rtlCol="0">
            <a:spAutoFit/>
          </a:bodyPr>
          <a:lstStyle/>
          <a:p>
            <a:r>
              <a:rPr lang="en-US" sz="2800" b="1" dirty="0">
                <a:solidFill>
                  <a:schemeClr val="bg1"/>
                </a:solidFill>
                <a:latin typeface="Times New Roman" panose="02020603050405020304" pitchFamily="18" charset="0"/>
                <a:cs typeface="Times New Roman" panose="02020603050405020304" pitchFamily="18" charset="0"/>
              </a:rPr>
              <a:t>I. Speak Kind Words</a:t>
            </a:r>
          </a:p>
          <a:p>
            <a:r>
              <a:rPr lang="en-US" sz="2400" b="1" dirty="0">
                <a:solidFill>
                  <a:schemeClr val="bg1"/>
                </a:solidFill>
                <a:latin typeface="Times New Roman" panose="02020603050405020304" pitchFamily="18" charset="0"/>
                <a:cs typeface="Times New Roman" panose="02020603050405020304" pitchFamily="18" charset="0"/>
              </a:rPr>
              <a:t>      1.</a:t>
            </a:r>
          </a:p>
          <a:p>
            <a:r>
              <a:rPr lang="en-US" sz="2400" b="1" dirty="0">
                <a:solidFill>
                  <a:schemeClr val="bg1"/>
                </a:solidFill>
                <a:latin typeface="Times New Roman" panose="02020603050405020304" pitchFamily="18" charset="0"/>
                <a:cs typeface="Times New Roman" panose="02020603050405020304" pitchFamily="18" charset="0"/>
              </a:rPr>
              <a:t>      2.</a:t>
            </a:r>
          </a:p>
          <a:p>
            <a:r>
              <a:rPr lang="en-US" sz="2400" b="1" dirty="0">
                <a:solidFill>
                  <a:schemeClr val="bg1"/>
                </a:solidFill>
                <a:latin typeface="Times New Roman" panose="02020603050405020304" pitchFamily="18" charset="0"/>
                <a:cs typeface="Times New Roman" panose="02020603050405020304" pitchFamily="18" charset="0"/>
              </a:rPr>
              <a:t>      3.</a:t>
            </a:r>
          </a:p>
          <a:p>
            <a:endParaRPr lang="en-US" sz="2400" b="1" dirty="0">
              <a:solidFill>
                <a:schemeClr val="bg1"/>
              </a:solidFill>
              <a:latin typeface="Times New Roman" panose="02020603050405020304" pitchFamily="18" charset="0"/>
              <a:cs typeface="Times New Roman" panose="02020603050405020304" pitchFamily="18" charset="0"/>
            </a:endParaRPr>
          </a:p>
          <a:p>
            <a:r>
              <a:rPr lang="en-US" sz="2800" b="1" dirty="0">
                <a:solidFill>
                  <a:schemeClr val="bg1"/>
                </a:solidFill>
                <a:latin typeface="Times New Roman" panose="02020603050405020304" pitchFamily="18" charset="0"/>
                <a:cs typeface="Times New Roman" panose="02020603050405020304" pitchFamily="18" charset="0"/>
              </a:rPr>
              <a:t>II. Speak Words of Wisdom</a:t>
            </a:r>
          </a:p>
          <a:p>
            <a:r>
              <a:rPr lang="en-US" sz="2800" b="1" dirty="0">
                <a:solidFill>
                  <a:schemeClr val="bg1"/>
                </a:solidFill>
                <a:latin typeface="Times New Roman" panose="02020603050405020304" pitchFamily="18" charset="0"/>
                <a:cs typeface="Times New Roman" panose="02020603050405020304" pitchFamily="18" charset="0"/>
              </a:rPr>
              <a:t>     </a:t>
            </a:r>
            <a:r>
              <a:rPr lang="en-US" sz="2400" b="1" dirty="0">
                <a:solidFill>
                  <a:schemeClr val="bg1"/>
                </a:solidFill>
                <a:latin typeface="Times New Roman" panose="02020603050405020304" pitchFamily="18" charset="0"/>
                <a:cs typeface="Times New Roman" panose="02020603050405020304" pitchFamily="18" charset="0"/>
              </a:rPr>
              <a:t>1.</a:t>
            </a:r>
          </a:p>
          <a:p>
            <a:r>
              <a:rPr lang="en-US" sz="2400" b="1" dirty="0">
                <a:solidFill>
                  <a:schemeClr val="bg1"/>
                </a:solidFill>
                <a:latin typeface="Times New Roman" panose="02020603050405020304" pitchFamily="18" charset="0"/>
                <a:cs typeface="Times New Roman" panose="02020603050405020304" pitchFamily="18" charset="0"/>
              </a:rPr>
              <a:t>      2.</a:t>
            </a:r>
            <a:endParaRPr lang="en-US" sz="2800" b="1" dirty="0">
              <a:solidFill>
                <a:schemeClr val="bg1"/>
              </a:solidFill>
              <a:latin typeface="Times New Roman" panose="02020603050405020304" pitchFamily="18" charset="0"/>
              <a:cs typeface="Times New Roman" panose="02020603050405020304" pitchFamily="18" charset="0"/>
            </a:endParaRPr>
          </a:p>
          <a:p>
            <a:endParaRPr lang="en-US" dirty="0"/>
          </a:p>
        </p:txBody>
      </p:sp>
      <p:sp>
        <p:nvSpPr>
          <p:cNvPr id="6" name="Oval 5">
            <a:extLst>
              <a:ext uri="{FF2B5EF4-FFF2-40B4-BE49-F238E27FC236}">
                <a16:creationId xmlns:a16="http://schemas.microsoft.com/office/drawing/2014/main" id="{C06191EA-9038-4179-B00B-9C0C5DFB8264}"/>
              </a:ext>
            </a:extLst>
          </p:cNvPr>
          <p:cNvSpPr/>
          <p:nvPr/>
        </p:nvSpPr>
        <p:spPr>
          <a:xfrm>
            <a:off x="1775534" y="4083779"/>
            <a:ext cx="648070" cy="426128"/>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4AB5B853-99AD-4E05-B54D-3B129BF85E6E}"/>
              </a:ext>
            </a:extLst>
          </p:cNvPr>
          <p:cNvCxnSpPr>
            <a:cxnSpLocks/>
            <a:stCxn id="6" idx="3"/>
          </p:cNvCxnSpPr>
          <p:nvPr/>
        </p:nvCxnSpPr>
        <p:spPr>
          <a:xfrm flipH="1">
            <a:off x="1775536" y="4447502"/>
            <a:ext cx="94906" cy="69266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1154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464152" cy="1143000"/>
          </a:xfrm>
          <a:solidFill>
            <a:schemeClr val="accent5"/>
          </a:solidFill>
        </p:spPr>
        <p:txBody>
          <a:bodyPr>
            <a:noAutofit/>
          </a:bodyPr>
          <a:lstStyle/>
          <a:p>
            <a:pPr algn="ctr"/>
            <a:r>
              <a:rPr lang="en-US" sz="4000" b="1" dirty="0">
                <a:latin typeface="Times New Roman" panose="02020603050405020304" pitchFamily="18" charset="0"/>
                <a:ea typeface="ＭＳ Ｐゴシック" pitchFamily="34" charset="-128"/>
                <a:cs typeface="Times New Roman" panose="02020603050405020304" pitchFamily="18" charset="0"/>
              </a:rPr>
              <a:t>PRINCIPLES FOR CLARITY!</a:t>
            </a:r>
            <a:endParaRPr lang="en-US" sz="4000" b="1" dirty="0">
              <a:latin typeface="Times New Roman" panose="02020603050405020304" pitchFamily="18" charset="0"/>
              <a:cs typeface="Times New Roman" pitchFamily="18" charset="0"/>
            </a:endParaRPr>
          </a:p>
        </p:txBody>
      </p:sp>
      <p:pic>
        <p:nvPicPr>
          <p:cNvPr id="3" name="Picture 4" descr="Pointles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250" t="4576" r="8984" b="35805"/>
          <a:stretch/>
        </p:blipFill>
        <p:spPr bwMode="auto">
          <a:xfrm>
            <a:off x="7234227" y="0"/>
            <a:ext cx="4957773" cy="53076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6782" y="1891370"/>
            <a:ext cx="6867370" cy="3416320"/>
          </a:xfrm>
          <a:prstGeom prst="rect">
            <a:avLst/>
          </a:prstGeom>
          <a:noFill/>
        </p:spPr>
        <p:txBody>
          <a:bodyPr wrap="square" rtlCol="0">
            <a:spAutoFit/>
          </a:bodyPr>
          <a:lstStyle/>
          <a:p>
            <a:pPr marL="742950" indent="-742950">
              <a:buFontTx/>
              <a:buAutoNum type="arabicPeriod"/>
            </a:pPr>
            <a:r>
              <a:rPr lang="en-US" sz="3600" b="1" dirty="0">
                <a:solidFill>
                  <a:schemeClr val="bg1"/>
                </a:solidFill>
                <a:latin typeface="Times New Roman" panose="02020603050405020304" pitchFamily="18" charset="0"/>
                <a:cs typeface="Times New Roman" panose="02020603050405020304" pitchFamily="18" charset="0"/>
              </a:rPr>
              <a:t>Restate</a:t>
            </a:r>
          </a:p>
          <a:p>
            <a:pPr marL="742950" indent="-742950">
              <a:buFontTx/>
              <a:buAutoNum type="arabicPeriod"/>
            </a:pPr>
            <a:r>
              <a:rPr lang="en-US" sz="3600" b="1" dirty="0">
                <a:solidFill>
                  <a:schemeClr val="bg1"/>
                </a:solidFill>
                <a:latin typeface="Times New Roman" panose="02020603050405020304" pitchFamily="18" charset="0"/>
                <a:cs typeface="Times New Roman" panose="02020603050405020304" pitchFamily="18" charset="0"/>
              </a:rPr>
              <a:t>Consistency</a:t>
            </a:r>
          </a:p>
          <a:p>
            <a:pPr marL="742950" indent="-742950">
              <a:buFontTx/>
              <a:buAutoNum type="arabicPeriod"/>
            </a:pPr>
            <a:r>
              <a:rPr lang="en-US" sz="3600" b="1" dirty="0">
                <a:solidFill>
                  <a:schemeClr val="bg1"/>
                </a:solidFill>
                <a:latin typeface="Times New Roman" panose="02020603050405020304" pitchFamily="18" charset="0"/>
                <a:cs typeface="Times New Roman" panose="02020603050405020304" pitchFamily="18" charset="0"/>
              </a:rPr>
              <a:t>State Main Points</a:t>
            </a:r>
            <a:endParaRPr lang="vi-VN" sz="3600" b="1" dirty="0">
              <a:solidFill>
                <a:schemeClr val="bg1"/>
              </a:solidFill>
              <a:latin typeface="Times New Roman" panose="02020603050405020304" pitchFamily="18" charset="0"/>
              <a:cs typeface="Times New Roman" panose="02020603050405020304" pitchFamily="18" charset="0"/>
            </a:endParaRPr>
          </a:p>
          <a:p>
            <a:pPr marL="742950" indent="-742950">
              <a:buFontTx/>
              <a:buAutoNum type="arabicPeriod"/>
            </a:pPr>
            <a:r>
              <a:rPr lang="en-US" sz="3600" b="1" dirty="0">
                <a:solidFill>
                  <a:schemeClr val="bg1"/>
                </a:solidFill>
                <a:latin typeface="Times New Roman" panose="02020603050405020304" pitchFamily="18" charset="0"/>
                <a:cs typeface="Times New Roman" panose="02020603050405020304" pitchFamily="18" charset="0"/>
              </a:rPr>
              <a:t>Preview Verses</a:t>
            </a:r>
            <a:endParaRPr lang="vi-VN" sz="3600" b="1" dirty="0">
              <a:solidFill>
                <a:schemeClr val="bg1"/>
              </a:solidFill>
              <a:latin typeface="Times New Roman" panose="02020603050405020304" pitchFamily="18" charset="0"/>
              <a:cs typeface="Times New Roman" panose="02020603050405020304" pitchFamily="18" charset="0"/>
            </a:endParaRPr>
          </a:p>
          <a:p>
            <a:pPr marL="742950" indent="-742950">
              <a:buAutoNum type="arabicPeriod"/>
            </a:pPr>
            <a:r>
              <a:rPr lang="en-US" sz="3600" b="1" dirty="0">
                <a:solidFill>
                  <a:schemeClr val="bg1"/>
                </a:solidFill>
                <a:latin typeface="Times New Roman" panose="02020603050405020304" pitchFamily="18" charset="0"/>
                <a:cs typeface="Times New Roman" panose="02020603050405020304" pitchFamily="18" charset="0"/>
              </a:rPr>
              <a:t>Physical Movement</a:t>
            </a:r>
          </a:p>
          <a:p>
            <a:pPr marL="742950" indent="-742950">
              <a:buAutoNum type="arabicPeriod"/>
            </a:pPr>
            <a:r>
              <a:rPr lang="en-US" sz="3600" b="1" dirty="0">
                <a:solidFill>
                  <a:schemeClr val="bg1"/>
                </a:solidFill>
                <a:latin typeface="Times New Roman" panose="02020603050405020304" pitchFamily="18" charset="0"/>
                <a:cs typeface="Times New Roman" panose="02020603050405020304" pitchFamily="18" charset="0"/>
              </a:rPr>
              <a:t>Transitions</a:t>
            </a:r>
          </a:p>
        </p:txBody>
      </p:sp>
    </p:spTree>
    <p:extLst>
      <p:ext uri="{BB962C8B-B14F-4D97-AF65-F5344CB8AC3E}">
        <p14:creationId xmlns:p14="http://schemas.microsoft.com/office/powerpoint/2010/main" val="2861083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 y="0"/>
            <a:ext cx="12373896" cy="6858000"/>
          </a:xfrm>
          <a:prstGeom prst="rect">
            <a:avLst/>
          </a:prstGeom>
          <a:gradFill rotWithShape="0">
            <a:gsLst>
              <a:gs pos="0">
                <a:srgbClr val="2E5C2D"/>
              </a:gs>
              <a:gs pos="100000">
                <a:srgbClr val="183118"/>
              </a:gs>
            </a:gsLst>
            <a:path path="shape">
              <a:fillToRect l="50000" t="50000" r="50000" b="50000"/>
            </a:path>
          </a:gradFill>
          <a:ln w="9525">
            <a:solidFill>
              <a:schemeClr val="tx1"/>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ea typeface="ＭＳ Ｐゴシック" charset="0"/>
              <a:cs typeface="Arial" charset="0"/>
            </a:endParaRPr>
          </a:p>
        </p:txBody>
      </p:sp>
      <p:sp>
        <p:nvSpPr>
          <p:cNvPr id="12291" name="Text Box 3"/>
          <p:cNvSpPr txBox="1">
            <a:spLocks noChangeArrowheads="1"/>
          </p:cNvSpPr>
          <p:nvPr/>
        </p:nvSpPr>
        <p:spPr bwMode="auto">
          <a:xfrm>
            <a:off x="1919289" y="1196976"/>
            <a:ext cx="8656637"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dirty="0">
                <a:solidFill>
                  <a:schemeClr val="bg1"/>
                </a:solidFill>
                <a:cs typeface="Arial" charset="0"/>
              </a:rPr>
              <a:t>Subject: How can we know how to speak to non-Christians? (Col. 4:6c)</a:t>
            </a:r>
          </a:p>
        </p:txBody>
      </p:sp>
      <p:sp>
        <p:nvSpPr>
          <p:cNvPr id="44036" name="Rectangle 4"/>
          <p:cNvSpPr>
            <a:spLocks noGrp="1" noChangeArrowheads="1"/>
          </p:cNvSpPr>
          <p:nvPr>
            <p:ph type="title" idx="4294967295"/>
          </p:nvPr>
        </p:nvSpPr>
        <p:spPr>
          <a:xfrm>
            <a:off x="539496" y="44450"/>
            <a:ext cx="11356848" cy="757130"/>
          </a:xfrm>
          <a:gradFill rotWithShape="0">
            <a:gsLst>
              <a:gs pos="0">
                <a:srgbClr val="FF0000"/>
              </a:gs>
              <a:gs pos="100000">
                <a:srgbClr val="760000"/>
              </a:gs>
            </a:gsLst>
            <a:path path="shape">
              <a:fillToRect l="50000" t="50000" r="50000" b="50000"/>
            </a:path>
          </a:gradFill>
          <a:effectLst>
            <a:outerShdw blurRad="63500" dist="35921" dir="2700000" algn="ctr" rotWithShape="0">
              <a:srgbClr val="000000">
                <a:alpha val="74997"/>
              </a:srgbClr>
            </a:outerShdw>
          </a:effectLst>
        </p:spPr>
        <p:txBody>
          <a:bodyPr wrap="square" anchor="t">
            <a:spAutoFit/>
          </a:bodyPr>
          <a:lstStyle/>
          <a:p>
            <a:pPr algn="ctr">
              <a:spcBef>
                <a:spcPct val="50000"/>
              </a:spcBef>
              <a:defRPr/>
            </a:pPr>
            <a:r>
              <a:rPr lang="en-US" sz="4800" b="1"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TRANSITIONS ADVANCE THOUGHT</a:t>
            </a:r>
            <a:endParaRPr lang="en-US" sz="4800" b="1" dirty="0">
              <a:solidFill>
                <a:srgbClr val="FFFFFF"/>
              </a:solidFill>
              <a:latin typeface="Times New Roman" panose="02020603050405020304" pitchFamily="18" charset="0"/>
              <a:cs typeface="Times New Roman" panose="02020603050405020304" pitchFamily="18" charset="0"/>
            </a:endParaRPr>
          </a:p>
        </p:txBody>
      </p:sp>
      <p:sp>
        <p:nvSpPr>
          <p:cNvPr id="32774" name="Text Box 6"/>
          <p:cNvSpPr txBox="1">
            <a:spLocks noChangeArrowheads="1"/>
          </p:cNvSpPr>
          <p:nvPr/>
        </p:nvSpPr>
        <p:spPr bwMode="auto">
          <a:xfrm>
            <a:off x="2568575" y="2328863"/>
            <a:ext cx="8077200" cy="48736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80000"/>
              </a:lnSpc>
              <a:spcBef>
                <a:spcPct val="50000"/>
              </a:spcBef>
              <a:defRPr/>
            </a:pPr>
            <a:r>
              <a:rPr lang="en-US" sz="3200" b="1" dirty="0">
                <a:solidFill>
                  <a:schemeClr val="bg1"/>
                </a:solidFill>
                <a:cs typeface="Arial" pitchFamily="34" charset="0"/>
              </a:rPr>
              <a:t>I. Speak gracious words (6a)</a:t>
            </a:r>
          </a:p>
        </p:txBody>
      </p:sp>
      <p:sp>
        <p:nvSpPr>
          <p:cNvPr id="12294" name="Text Box 7"/>
          <p:cNvSpPr txBox="1">
            <a:spLocks noChangeArrowheads="1"/>
          </p:cNvSpPr>
          <p:nvPr/>
        </p:nvSpPr>
        <p:spPr bwMode="auto">
          <a:xfrm>
            <a:off x="3032125" y="2882901"/>
            <a:ext cx="3411538"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buFont typeface="Arial" charset="0"/>
              <a:buNone/>
            </a:pPr>
            <a:r>
              <a:rPr lang="en-US" sz="3200" b="1">
                <a:solidFill>
                  <a:schemeClr val="bg1"/>
                </a:solidFill>
                <a:cs typeface="Arial" charset="0"/>
              </a:rPr>
              <a:t>A.  </a:t>
            </a:r>
            <a:br>
              <a:rPr lang="en-US" sz="3200" b="1">
                <a:solidFill>
                  <a:schemeClr val="bg1"/>
                </a:solidFill>
                <a:cs typeface="Arial" charset="0"/>
              </a:rPr>
            </a:br>
            <a:r>
              <a:rPr lang="en-US" sz="3200" b="1">
                <a:solidFill>
                  <a:schemeClr val="bg1"/>
                </a:solidFill>
                <a:cs typeface="Arial" charset="0"/>
              </a:rPr>
              <a:t>B.</a:t>
            </a:r>
            <a:r>
              <a:rPr lang="en-US" sz="3600" b="1">
                <a:solidFill>
                  <a:schemeClr val="bg1"/>
                </a:solidFill>
                <a:cs typeface="Arial" charset="0"/>
              </a:rPr>
              <a:t>  </a:t>
            </a:r>
          </a:p>
        </p:txBody>
      </p:sp>
      <p:sp>
        <p:nvSpPr>
          <p:cNvPr id="44040" name="Text Box 8"/>
          <p:cNvSpPr txBox="1">
            <a:spLocks noChangeArrowheads="1"/>
          </p:cNvSpPr>
          <p:nvPr/>
        </p:nvSpPr>
        <p:spPr bwMode="auto">
          <a:xfrm>
            <a:off x="1919288" y="3879850"/>
            <a:ext cx="7553896"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600" b="1" dirty="0">
                <a:solidFill>
                  <a:srgbClr val="FFFF00"/>
                </a:solidFill>
                <a:cs typeface="Arial" charset="0"/>
              </a:rPr>
              <a:t>(Your transition goes here within the parenthesis)</a:t>
            </a:r>
          </a:p>
        </p:txBody>
      </p:sp>
      <p:sp>
        <p:nvSpPr>
          <p:cNvPr id="32777" name="Text Box 9"/>
          <p:cNvSpPr txBox="1">
            <a:spLocks noChangeArrowheads="1"/>
          </p:cNvSpPr>
          <p:nvPr/>
        </p:nvSpPr>
        <p:spPr bwMode="auto">
          <a:xfrm>
            <a:off x="3033713" y="5613401"/>
            <a:ext cx="7543800" cy="8810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buFont typeface="Arial" charset="0"/>
              <a:buNone/>
              <a:defRPr/>
            </a:pPr>
            <a:r>
              <a:rPr lang="en-US" sz="3200" b="1" dirty="0">
                <a:solidFill>
                  <a:schemeClr val="bg1"/>
                </a:solidFill>
                <a:cs typeface="Arial" charset="0"/>
              </a:rPr>
              <a:t>A. </a:t>
            </a:r>
            <a:br>
              <a:rPr lang="en-US" sz="3200" b="1" dirty="0">
                <a:solidFill>
                  <a:schemeClr val="bg1"/>
                </a:solidFill>
                <a:cs typeface="Arial" charset="0"/>
              </a:rPr>
            </a:br>
            <a:r>
              <a:rPr lang="en-US" sz="3200" b="1" dirty="0">
                <a:solidFill>
                  <a:schemeClr val="bg1"/>
                </a:solidFill>
                <a:cs typeface="Arial" charset="0"/>
              </a:rPr>
              <a:t>B. </a:t>
            </a:r>
          </a:p>
        </p:txBody>
      </p:sp>
      <p:sp>
        <p:nvSpPr>
          <p:cNvPr id="12297" name="Text Box 10"/>
          <p:cNvSpPr txBox="1">
            <a:spLocks noChangeArrowheads="1"/>
          </p:cNvSpPr>
          <p:nvPr/>
        </p:nvSpPr>
        <p:spPr bwMode="auto">
          <a:xfrm>
            <a:off x="2405063" y="5084763"/>
            <a:ext cx="807720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dirty="0">
                <a:solidFill>
                  <a:schemeClr val="bg1"/>
                </a:solidFill>
                <a:cs typeface="Arial" charset="0"/>
              </a:rPr>
              <a:t>II. Speak wise words (6b)</a:t>
            </a:r>
          </a:p>
        </p:txBody>
      </p:sp>
    </p:spTree>
    <p:extLst>
      <p:ext uri="{BB962C8B-B14F-4D97-AF65-F5344CB8AC3E}">
        <p14:creationId xmlns:p14="http://schemas.microsoft.com/office/powerpoint/2010/main" val="24433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44040"/>
                                        </p:tgtEl>
                                        <p:attrNameLst>
                                          <p:attrName>style.visibility</p:attrName>
                                        </p:attrNameLst>
                                      </p:cBhvr>
                                      <p:to>
                                        <p:strVal val="visible"/>
                                      </p:to>
                                    </p:set>
                                    <p:anim calcmode="lin" valueType="num">
                                      <p:cBhvr>
                                        <p:cTn id="7" dur="500" fill="hold"/>
                                        <p:tgtEl>
                                          <p:spTgt spid="44040"/>
                                        </p:tgtEl>
                                        <p:attrNameLst>
                                          <p:attrName>ppt_w</p:attrName>
                                        </p:attrNameLst>
                                      </p:cBhvr>
                                      <p:tavLst>
                                        <p:tav tm="0">
                                          <p:val>
                                            <p:strVal val="#ppt_w*0.05"/>
                                          </p:val>
                                        </p:tav>
                                        <p:tav tm="100000">
                                          <p:val>
                                            <p:strVal val="#ppt_w"/>
                                          </p:val>
                                        </p:tav>
                                      </p:tavLst>
                                    </p:anim>
                                    <p:anim calcmode="lin" valueType="num">
                                      <p:cBhvr>
                                        <p:cTn id="8" dur="500" fill="hold"/>
                                        <p:tgtEl>
                                          <p:spTgt spid="44040"/>
                                        </p:tgtEl>
                                        <p:attrNameLst>
                                          <p:attrName>ppt_h</p:attrName>
                                        </p:attrNameLst>
                                      </p:cBhvr>
                                      <p:tavLst>
                                        <p:tav tm="0">
                                          <p:val>
                                            <p:strVal val="#ppt_h"/>
                                          </p:val>
                                        </p:tav>
                                        <p:tav tm="100000">
                                          <p:val>
                                            <p:strVal val="#ppt_h"/>
                                          </p:val>
                                        </p:tav>
                                      </p:tavLst>
                                    </p:anim>
                                    <p:anim calcmode="lin" valueType="num">
                                      <p:cBhvr>
                                        <p:cTn id="9" dur="500" fill="hold"/>
                                        <p:tgtEl>
                                          <p:spTgt spid="44040"/>
                                        </p:tgtEl>
                                        <p:attrNameLst>
                                          <p:attrName>ppt_x</p:attrName>
                                        </p:attrNameLst>
                                      </p:cBhvr>
                                      <p:tavLst>
                                        <p:tav tm="0">
                                          <p:val>
                                            <p:strVal val="#ppt_x-.2"/>
                                          </p:val>
                                        </p:tav>
                                        <p:tav tm="100000">
                                          <p:val>
                                            <p:strVal val="#ppt_x"/>
                                          </p:val>
                                        </p:tav>
                                      </p:tavLst>
                                    </p:anim>
                                    <p:anim calcmode="lin" valueType="num">
                                      <p:cBhvr>
                                        <p:cTn id="10" dur="500" fill="hold"/>
                                        <p:tgtEl>
                                          <p:spTgt spid="44040"/>
                                        </p:tgtEl>
                                        <p:attrNameLst>
                                          <p:attrName>ppt_y</p:attrName>
                                        </p:attrNameLst>
                                      </p:cBhvr>
                                      <p:tavLst>
                                        <p:tav tm="0">
                                          <p:val>
                                            <p:strVal val="#ppt_y"/>
                                          </p:val>
                                        </p:tav>
                                        <p:tav tm="100000">
                                          <p:val>
                                            <p:strVal val="#ppt_y"/>
                                          </p:val>
                                        </p:tav>
                                      </p:tavLst>
                                    </p:anim>
                                    <p:animEffect transition="in" filter="fade">
                                      <p:cBhvr>
                                        <p:cTn id="11" dur="500"/>
                                        <p:tgtEl>
                                          <p:spTgt spid="44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0"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0" y="0"/>
            <a:ext cx="12192000" cy="6858000"/>
          </a:xfrm>
          <a:prstGeom prst="rect">
            <a:avLst/>
          </a:prstGeom>
          <a:gradFill rotWithShape="0">
            <a:gsLst>
              <a:gs pos="0">
                <a:srgbClr val="2E5C2D"/>
              </a:gs>
              <a:gs pos="100000">
                <a:srgbClr val="183118"/>
              </a:gs>
            </a:gsLst>
            <a:path path="shape">
              <a:fillToRect l="50000" t="50000" r="50000" b="50000"/>
            </a:path>
          </a:gradFill>
          <a:ln w="9525">
            <a:solidFill>
              <a:schemeClr val="tx1"/>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ea typeface="ＭＳ Ｐゴシック" charset="0"/>
              <a:cs typeface="Arial" charset="0"/>
            </a:endParaRPr>
          </a:p>
        </p:txBody>
      </p:sp>
      <p:sp>
        <p:nvSpPr>
          <p:cNvPr id="13315" name="Text Box 3"/>
          <p:cNvSpPr txBox="1">
            <a:spLocks noChangeArrowheads="1"/>
          </p:cNvSpPr>
          <p:nvPr/>
        </p:nvSpPr>
        <p:spPr bwMode="auto">
          <a:xfrm>
            <a:off x="1919288" y="1268413"/>
            <a:ext cx="8547100"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dirty="0">
                <a:solidFill>
                  <a:schemeClr val="bg1"/>
                </a:solidFill>
                <a:cs typeface="Arial" charset="0"/>
              </a:rPr>
              <a:t>Subject: How can we know how to speak to non-Christians? (Col. 4:6c)</a:t>
            </a:r>
          </a:p>
        </p:txBody>
      </p:sp>
      <p:sp>
        <p:nvSpPr>
          <p:cNvPr id="13316" name="Text Box 6"/>
          <p:cNvSpPr txBox="1">
            <a:spLocks noChangeArrowheads="1"/>
          </p:cNvSpPr>
          <p:nvPr/>
        </p:nvSpPr>
        <p:spPr bwMode="auto">
          <a:xfrm>
            <a:off x="2455863" y="2327276"/>
            <a:ext cx="8077200"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dirty="0">
                <a:solidFill>
                  <a:schemeClr val="bg1"/>
                </a:solidFill>
                <a:cs typeface="Arial" pitchFamily="34" charset="0"/>
              </a:rPr>
              <a:t>I. Speak gracious words (6a)</a:t>
            </a:r>
          </a:p>
        </p:txBody>
      </p:sp>
      <p:sp>
        <p:nvSpPr>
          <p:cNvPr id="33798" name="Text Box 7"/>
          <p:cNvSpPr txBox="1">
            <a:spLocks noChangeArrowheads="1"/>
          </p:cNvSpPr>
          <p:nvPr/>
        </p:nvSpPr>
        <p:spPr bwMode="auto">
          <a:xfrm>
            <a:off x="2857500" y="2886076"/>
            <a:ext cx="1798638" cy="8794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buFont typeface="Arial" charset="0"/>
              <a:buNone/>
              <a:defRPr/>
            </a:pPr>
            <a:r>
              <a:rPr lang="en-US" sz="3200" b="1" dirty="0">
                <a:solidFill>
                  <a:schemeClr val="bg1"/>
                </a:solidFill>
                <a:cs typeface="Arial" charset="0"/>
              </a:rPr>
              <a:t>A.  </a:t>
            </a:r>
            <a:br>
              <a:rPr lang="en-US" sz="3200" b="1" dirty="0">
                <a:solidFill>
                  <a:schemeClr val="bg1"/>
                </a:solidFill>
                <a:cs typeface="Arial" charset="0"/>
              </a:rPr>
            </a:br>
            <a:r>
              <a:rPr lang="en-US" sz="3200" b="1" dirty="0">
                <a:solidFill>
                  <a:schemeClr val="bg1"/>
                </a:solidFill>
                <a:cs typeface="Arial" charset="0"/>
              </a:rPr>
              <a:t>B.  </a:t>
            </a:r>
          </a:p>
        </p:txBody>
      </p:sp>
      <p:sp>
        <p:nvSpPr>
          <p:cNvPr id="33799" name="Text Box 9"/>
          <p:cNvSpPr txBox="1">
            <a:spLocks noChangeArrowheads="1"/>
          </p:cNvSpPr>
          <p:nvPr/>
        </p:nvSpPr>
        <p:spPr bwMode="auto">
          <a:xfrm>
            <a:off x="3030539" y="5805489"/>
            <a:ext cx="2560637" cy="8794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buFont typeface="Arial" charset="0"/>
              <a:buNone/>
              <a:defRPr/>
            </a:pPr>
            <a:r>
              <a:rPr lang="en-US" sz="3200" b="1" dirty="0">
                <a:solidFill>
                  <a:schemeClr val="bg1"/>
                </a:solidFill>
                <a:cs typeface="Arial" charset="0"/>
              </a:rPr>
              <a:t>A. </a:t>
            </a:r>
            <a:br>
              <a:rPr lang="en-US" sz="3200" b="1" dirty="0">
                <a:solidFill>
                  <a:schemeClr val="bg1"/>
                </a:solidFill>
                <a:cs typeface="Arial" charset="0"/>
              </a:rPr>
            </a:br>
            <a:r>
              <a:rPr lang="en-US" sz="3200" b="1" dirty="0">
                <a:solidFill>
                  <a:schemeClr val="bg1"/>
                </a:solidFill>
                <a:cs typeface="Arial" charset="0"/>
              </a:rPr>
              <a:t>B. </a:t>
            </a:r>
          </a:p>
        </p:txBody>
      </p:sp>
      <p:sp>
        <p:nvSpPr>
          <p:cNvPr id="13319" name="Text Box 10"/>
          <p:cNvSpPr txBox="1">
            <a:spLocks noChangeArrowheads="1"/>
          </p:cNvSpPr>
          <p:nvPr/>
        </p:nvSpPr>
        <p:spPr bwMode="auto">
          <a:xfrm>
            <a:off x="2438400" y="5165726"/>
            <a:ext cx="8077200"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dirty="0">
                <a:solidFill>
                  <a:schemeClr val="bg1"/>
                </a:solidFill>
                <a:cs typeface="Arial" charset="0"/>
              </a:rPr>
              <a:t>II. Speak wise words (6b)</a:t>
            </a:r>
          </a:p>
        </p:txBody>
      </p:sp>
      <p:sp>
        <p:nvSpPr>
          <p:cNvPr id="11" name="WordArt 11"/>
          <p:cNvSpPr>
            <a:spLocks noChangeArrowheads="1" noChangeShapeType="1" noTextEdit="1"/>
          </p:cNvSpPr>
          <p:nvPr/>
        </p:nvSpPr>
        <p:spPr bwMode="auto">
          <a:xfrm>
            <a:off x="5232400" y="2919414"/>
            <a:ext cx="3708400" cy="642937"/>
          </a:xfrm>
          <a:prstGeom prst="rect">
            <a:avLst/>
          </a:prstGeom>
        </p:spPr>
        <p:txBody>
          <a:bodyPr wrap="none" fromWordArt="1">
            <a:prstTxWarp prst="textDoubleWave1">
              <a:avLst>
                <a:gd name="adj1" fmla="val 6500"/>
                <a:gd name="adj2" fmla="val 0"/>
              </a:avLst>
            </a:prstTxWarp>
          </a:bodyPr>
          <a:lstStyle/>
          <a:p>
            <a:pPr algn="ctr"/>
            <a:r>
              <a:rPr lang="en-US" sz="3600" kern="10" spc="-360" dirty="0">
                <a:ln w="12700">
                  <a:solidFill>
                    <a:srgbClr val="000099"/>
                  </a:solidFill>
                  <a:round/>
                  <a:headEnd/>
                  <a:tailEnd/>
                </a:ln>
                <a:solidFill>
                  <a:srgbClr val="33CCFF"/>
                </a:solidFill>
                <a:effectLst>
                  <a:outerShdw dist="125724" dir="18900000" algn="ctr" rotWithShape="0">
                    <a:srgbClr val="000099">
                      <a:alpha val="74997"/>
                    </a:srgbClr>
                  </a:outerShdw>
                </a:effectLst>
                <a:latin typeface="Arial"/>
                <a:cs typeface="Arial"/>
              </a:rPr>
              <a:t>Rhetorical Question</a:t>
            </a:r>
          </a:p>
        </p:txBody>
      </p:sp>
      <p:sp>
        <p:nvSpPr>
          <p:cNvPr id="12" name="Text Box 8"/>
          <p:cNvSpPr txBox="1">
            <a:spLocks noChangeArrowheads="1"/>
          </p:cNvSpPr>
          <p:nvPr/>
        </p:nvSpPr>
        <p:spPr bwMode="auto">
          <a:xfrm>
            <a:off x="1725614" y="4005264"/>
            <a:ext cx="8740775"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600" b="1" dirty="0">
                <a:solidFill>
                  <a:srgbClr val="FFFF00"/>
                </a:solidFill>
                <a:cs typeface="Arial" charset="0"/>
              </a:rPr>
              <a:t>(What is the second way to speak to non-Christians)</a:t>
            </a:r>
          </a:p>
        </p:txBody>
      </p:sp>
      <p:sp>
        <p:nvSpPr>
          <p:cNvPr id="13" name="Rectangle 4"/>
          <p:cNvSpPr txBox="1">
            <a:spLocks noChangeArrowheads="1"/>
          </p:cNvSpPr>
          <p:nvPr/>
        </p:nvSpPr>
        <p:spPr bwMode="auto">
          <a:xfrm>
            <a:off x="1536191" y="44450"/>
            <a:ext cx="8996871" cy="831850"/>
          </a:xfrm>
          <a:prstGeom prst="rect">
            <a:avLst/>
          </a:prstGeom>
          <a:gradFill rotWithShape="0">
            <a:gsLst>
              <a:gs pos="0">
                <a:srgbClr val="FF0000"/>
              </a:gs>
              <a:gs pos="100000">
                <a:srgbClr val="760000"/>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defRPr/>
            </a:pPr>
            <a:r>
              <a:rPr lang="en-US" sz="4800" b="1"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TYPES OF TRANSITIONS</a:t>
            </a:r>
            <a:endParaRPr lang="en-US" sz="4800" b="1"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70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5"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1000" fill="hold"/>
                                        <p:tgtEl>
                                          <p:spTgt spid="12"/>
                                        </p:tgtEl>
                                        <p:attrNameLst>
                                          <p:attrName>ppt_w</p:attrName>
                                        </p:attrNameLst>
                                      </p:cBhvr>
                                      <p:tavLst>
                                        <p:tav tm="0">
                                          <p:val>
                                            <p:fltVal val="0"/>
                                          </p:val>
                                        </p:tav>
                                        <p:tav tm="100000">
                                          <p:val>
                                            <p:strVal val="#ppt_w"/>
                                          </p:val>
                                        </p:tav>
                                      </p:tavLst>
                                    </p:anim>
                                    <p:anim calcmode="lin" valueType="num">
                                      <p:cBhvr>
                                        <p:cTn id="19" dur="1000" fill="hold"/>
                                        <p:tgtEl>
                                          <p:spTgt spid="12"/>
                                        </p:tgtEl>
                                        <p:attrNameLst>
                                          <p:attrName>ppt_h</p:attrName>
                                        </p:attrNameLst>
                                      </p:cBhvr>
                                      <p:tavLst>
                                        <p:tav tm="0">
                                          <p:val>
                                            <p:fltVal val="0"/>
                                          </p:val>
                                        </p:tav>
                                        <p:tav tm="100000">
                                          <p:val>
                                            <p:strVal val="#ppt_h"/>
                                          </p:val>
                                        </p:tav>
                                      </p:tavLst>
                                    </p:anim>
                                    <p:anim calcmode="lin" valueType="num">
                                      <p:cBhvr>
                                        <p:cTn id="20"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76200" y="-244475"/>
            <a:ext cx="12192000" cy="6858000"/>
          </a:xfrm>
          <a:prstGeom prst="rect">
            <a:avLst/>
          </a:prstGeom>
          <a:gradFill rotWithShape="0">
            <a:gsLst>
              <a:gs pos="0">
                <a:srgbClr val="2E5C2D"/>
              </a:gs>
              <a:gs pos="100000">
                <a:srgbClr val="183118"/>
              </a:gs>
            </a:gsLst>
            <a:path path="shape">
              <a:fillToRect l="50000" t="50000" r="50000" b="50000"/>
            </a:path>
          </a:gradFill>
          <a:ln w="9525">
            <a:solidFill>
              <a:schemeClr val="tx1"/>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solidFill>
                <a:srgbClr val="000000"/>
              </a:solidFill>
              <a:ea typeface="ＭＳ Ｐゴシック" charset="0"/>
              <a:cs typeface="Arial" charset="0"/>
            </a:endParaRPr>
          </a:p>
        </p:txBody>
      </p:sp>
      <p:sp>
        <p:nvSpPr>
          <p:cNvPr id="14339" name="Text Box 3"/>
          <p:cNvSpPr txBox="1">
            <a:spLocks noChangeArrowheads="1"/>
          </p:cNvSpPr>
          <p:nvPr/>
        </p:nvSpPr>
        <p:spPr bwMode="auto">
          <a:xfrm>
            <a:off x="1919288" y="995364"/>
            <a:ext cx="8901112"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dirty="0">
                <a:solidFill>
                  <a:schemeClr val="bg1"/>
                </a:solidFill>
                <a:cs typeface="Arial" charset="0"/>
              </a:rPr>
              <a:t>Subject: How can we know how to speak to non-Christians? (Col. 4:6c)</a:t>
            </a:r>
          </a:p>
        </p:txBody>
      </p:sp>
      <p:sp>
        <p:nvSpPr>
          <p:cNvPr id="14340" name="Text Box 6"/>
          <p:cNvSpPr txBox="1">
            <a:spLocks noChangeArrowheads="1"/>
          </p:cNvSpPr>
          <p:nvPr/>
        </p:nvSpPr>
        <p:spPr bwMode="auto">
          <a:xfrm>
            <a:off x="2590800" y="2108200"/>
            <a:ext cx="8077200"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dirty="0">
                <a:solidFill>
                  <a:schemeClr val="bg1"/>
                </a:solidFill>
                <a:cs typeface="Arial" pitchFamily="34" charset="0"/>
              </a:rPr>
              <a:t>I. Speak gracious words (6a)</a:t>
            </a:r>
          </a:p>
        </p:txBody>
      </p:sp>
      <p:sp>
        <p:nvSpPr>
          <p:cNvPr id="14341" name="Text Box 7"/>
          <p:cNvSpPr txBox="1">
            <a:spLocks noChangeArrowheads="1"/>
          </p:cNvSpPr>
          <p:nvPr/>
        </p:nvSpPr>
        <p:spPr bwMode="auto">
          <a:xfrm>
            <a:off x="3048001" y="2667001"/>
            <a:ext cx="1895475"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buFont typeface="Arial" charset="0"/>
              <a:buNone/>
            </a:pPr>
            <a:r>
              <a:rPr lang="en-US" sz="3200" b="1">
                <a:solidFill>
                  <a:srgbClr val="FFFFFF"/>
                </a:solidFill>
                <a:cs typeface="Arial" charset="0"/>
              </a:rPr>
              <a:t>A.  </a:t>
            </a:r>
            <a:br>
              <a:rPr lang="en-US" sz="3200" b="1">
                <a:solidFill>
                  <a:srgbClr val="FFFFFF"/>
                </a:solidFill>
                <a:cs typeface="Arial" charset="0"/>
              </a:rPr>
            </a:br>
            <a:r>
              <a:rPr lang="en-US" sz="3200" b="1">
                <a:solidFill>
                  <a:srgbClr val="FFFFFF"/>
                </a:solidFill>
                <a:cs typeface="Arial" charset="0"/>
              </a:rPr>
              <a:t>B.  </a:t>
            </a:r>
          </a:p>
        </p:txBody>
      </p:sp>
      <p:sp>
        <p:nvSpPr>
          <p:cNvPr id="14342" name="Text Box 9"/>
          <p:cNvSpPr txBox="1">
            <a:spLocks noChangeArrowheads="1"/>
          </p:cNvSpPr>
          <p:nvPr/>
        </p:nvSpPr>
        <p:spPr bwMode="auto">
          <a:xfrm>
            <a:off x="3048001" y="5549964"/>
            <a:ext cx="1247775"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buFont typeface="Arial" charset="0"/>
              <a:buNone/>
            </a:pPr>
            <a:r>
              <a:rPr lang="en-US" sz="3200" b="1" dirty="0">
                <a:solidFill>
                  <a:srgbClr val="FFFFFF"/>
                </a:solidFill>
                <a:cs typeface="Arial" charset="0"/>
              </a:rPr>
              <a:t>A. </a:t>
            </a:r>
            <a:br>
              <a:rPr lang="en-US" sz="3200" b="1" dirty="0">
                <a:solidFill>
                  <a:srgbClr val="FFFFFF"/>
                </a:solidFill>
                <a:cs typeface="Arial" charset="0"/>
              </a:rPr>
            </a:br>
            <a:r>
              <a:rPr lang="en-US" sz="3200" b="1" dirty="0">
                <a:solidFill>
                  <a:srgbClr val="FFFFFF"/>
                </a:solidFill>
                <a:cs typeface="Arial" charset="0"/>
              </a:rPr>
              <a:t>B. </a:t>
            </a:r>
          </a:p>
        </p:txBody>
      </p:sp>
      <p:sp>
        <p:nvSpPr>
          <p:cNvPr id="14343" name="Text Box 10"/>
          <p:cNvSpPr txBox="1">
            <a:spLocks noChangeArrowheads="1"/>
          </p:cNvSpPr>
          <p:nvPr/>
        </p:nvSpPr>
        <p:spPr bwMode="auto">
          <a:xfrm>
            <a:off x="2362200" y="4959860"/>
            <a:ext cx="8077200"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dirty="0">
                <a:solidFill>
                  <a:schemeClr val="bg1"/>
                </a:solidFill>
                <a:cs typeface="Arial" charset="0"/>
              </a:rPr>
              <a:t>II. Speak wise words (6b)</a:t>
            </a:r>
          </a:p>
        </p:txBody>
      </p:sp>
      <p:sp>
        <p:nvSpPr>
          <p:cNvPr id="11" name="WordArt 11"/>
          <p:cNvSpPr>
            <a:spLocks noChangeArrowheads="1" noChangeShapeType="1" noTextEdit="1"/>
          </p:cNvSpPr>
          <p:nvPr/>
        </p:nvSpPr>
        <p:spPr bwMode="auto">
          <a:xfrm>
            <a:off x="6019800" y="2843214"/>
            <a:ext cx="3708400" cy="644525"/>
          </a:xfrm>
          <a:prstGeom prst="rect">
            <a:avLst/>
          </a:prstGeom>
        </p:spPr>
        <p:txBody>
          <a:bodyPr wrap="none" fromWordArt="1">
            <a:prstTxWarp prst="textDoubleWave1">
              <a:avLst>
                <a:gd name="adj1" fmla="val 6500"/>
                <a:gd name="adj2" fmla="val 0"/>
              </a:avLst>
            </a:prstTxWarp>
          </a:bodyPr>
          <a:lstStyle/>
          <a:p>
            <a:pPr algn="ctr"/>
            <a:r>
              <a:rPr lang="en-US" sz="3600" kern="10" spc="-360" dirty="0">
                <a:ln w="12700">
                  <a:solidFill>
                    <a:srgbClr val="000099"/>
                  </a:solidFill>
                  <a:round/>
                  <a:headEnd/>
                  <a:tailEnd/>
                </a:ln>
                <a:solidFill>
                  <a:srgbClr val="33CCFF"/>
                </a:solidFill>
                <a:effectLst>
                  <a:outerShdw dist="125724" dir="18900000" algn="ctr" rotWithShape="0">
                    <a:srgbClr val="000099">
                      <a:alpha val="74997"/>
                    </a:srgbClr>
                  </a:outerShdw>
                </a:effectLst>
                <a:latin typeface="Arial"/>
                <a:cs typeface="Arial"/>
              </a:rPr>
              <a:t>Flashback</a:t>
            </a:r>
          </a:p>
        </p:txBody>
      </p:sp>
      <p:sp>
        <p:nvSpPr>
          <p:cNvPr id="12" name="Text Box 8"/>
          <p:cNvSpPr txBox="1">
            <a:spLocks noChangeArrowheads="1"/>
          </p:cNvSpPr>
          <p:nvPr/>
        </p:nvSpPr>
        <p:spPr bwMode="auto">
          <a:xfrm>
            <a:off x="2133600" y="3663951"/>
            <a:ext cx="8534400"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600" b="1" dirty="0">
                <a:solidFill>
                  <a:srgbClr val="FFFF00"/>
                </a:solidFill>
                <a:cs typeface="Arial" charset="0"/>
              </a:rPr>
              <a:t>(We saw that we must speak gracious words to non-Christians.  Now…)</a:t>
            </a:r>
          </a:p>
        </p:txBody>
      </p:sp>
      <p:sp>
        <p:nvSpPr>
          <p:cNvPr id="13" name="Rectangle 4"/>
          <p:cNvSpPr txBox="1">
            <a:spLocks noChangeArrowheads="1"/>
          </p:cNvSpPr>
          <p:nvPr/>
        </p:nvSpPr>
        <p:spPr bwMode="auto">
          <a:xfrm>
            <a:off x="1764792" y="44450"/>
            <a:ext cx="8522208" cy="831850"/>
          </a:xfrm>
          <a:prstGeom prst="rect">
            <a:avLst/>
          </a:prstGeom>
          <a:gradFill rotWithShape="0">
            <a:gsLst>
              <a:gs pos="0">
                <a:srgbClr val="FF0000"/>
              </a:gs>
              <a:gs pos="100000">
                <a:srgbClr val="760000"/>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defRPr/>
            </a:pPr>
            <a:r>
              <a:rPr lang="en-US" sz="4800" b="1"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TYPES OF TRANSITIONS</a:t>
            </a:r>
            <a:endParaRPr lang="en-US" sz="4800" b="1"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245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par>
                                <p:cTn id="14" presetID="15"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1000" fill="hold"/>
                                        <p:tgtEl>
                                          <p:spTgt spid="12"/>
                                        </p:tgtEl>
                                        <p:attrNameLst>
                                          <p:attrName>ppt_w</p:attrName>
                                        </p:attrNameLst>
                                      </p:cBhvr>
                                      <p:tavLst>
                                        <p:tav tm="0">
                                          <p:val>
                                            <p:fltVal val="0"/>
                                          </p:val>
                                        </p:tav>
                                        <p:tav tm="100000">
                                          <p:val>
                                            <p:strVal val="#ppt_w"/>
                                          </p:val>
                                        </p:tav>
                                      </p:tavLst>
                                    </p:anim>
                                    <p:anim calcmode="lin" valueType="num">
                                      <p:cBhvr>
                                        <p:cTn id="17" dur="1000" fill="hold"/>
                                        <p:tgtEl>
                                          <p:spTgt spid="12"/>
                                        </p:tgtEl>
                                        <p:attrNameLst>
                                          <p:attrName>ppt_h</p:attrName>
                                        </p:attrNameLst>
                                      </p:cBhvr>
                                      <p:tavLst>
                                        <p:tav tm="0">
                                          <p:val>
                                            <p:fltVal val="0"/>
                                          </p:val>
                                        </p:tav>
                                        <p:tav tm="100000">
                                          <p:val>
                                            <p:strVal val="#ppt_h"/>
                                          </p:val>
                                        </p:tav>
                                      </p:tavLst>
                                    </p:anim>
                                    <p:anim calcmode="lin" valueType="num">
                                      <p:cBhvr>
                                        <p:cTn id="18"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0" y="0"/>
            <a:ext cx="12192000" cy="6858000"/>
          </a:xfrm>
          <a:prstGeom prst="rect">
            <a:avLst/>
          </a:prstGeom>
          <a:gradFill rotWithShape="0">
            <a:gsLst>
              <a:gs pos="0">
                <a:srgbClr val="2E5C2D"/>
              </a:gs>
              <a:gs pos="100000">
                <a:srgbClr val="183118"/>
              </a:gs>
            </a:gsLst>
            <a:path path="shape">
              <a:fillToRect l="50000" t="50000" r="50000" b="50000"/>
            </a:path>
          </a:gradFill>
          <a:ln w="9525">
            <a:solidFill>
              <a:schemeClr val="tx1"/>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solidFill>
                <a:srgbClr val="000000"/>
              </a:solidFill>
              <a:ea typeface="ＭＳ Ｐゴシック" charset="0"/>
              <a:cs typeface="Arial" charset="0"/>
            </a:endParaRPr>
          </a:p>
        </p:txBody>
      </p:sp>
      <p:sp>
        <p:nvSpPr>
          <p:cNvPr id="15363" name="Text Box 3"/>
          <p:cNvSpPr txBox="1">
            <a:spLocks noChangeArrowheads="1"/>
          </p:cNvSpPr>
          <p:nvPr/>
        </p:nvSpPr>
        <p:spPr bwMode="auto">
          <a:xfrm>
            <a:off x="1919288" y="995364"/>
            <a:ext cx="8489950"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dirty="0">
                <a:solidFill>
                  <a:schemeClr val="bg1"/>
                </a:solidFill>
                <a:cs typeface="Arial" charset="0"/>
              </a:rPr>
              <a:t>Subject: How can we know how to speak to non-Christians? (Col. 4:6c)</a:t>
            </a:r>
          </a:p>
        </p:txBody>
      </p:sp>
      <p:sp>
        <p:nvSpPr>
          <p:cNvPr id="15364" name="Text Box 6"/>
          <p:cNvSpPr txBox="1">
            <a:spLocks noChangeArrowheads="1"/>
          </p:cNvSpPr>
          <p:nvPr/>
        </p:nvSpPr>
        <p:spPr bwMode="auto">
          <a:xfrm>
            <a:off x="2590800" y="2139951"/>
            <a:ext cx="8077200"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dirty="0">
                <a:solidFill>
                  <a:schemeClr val="bg1"/>
                </a:solidFill>
                <a:cs typeface="Arial" pitchFamily="34" charset="0"/>
              </a:rPr>
              <a:t>I. Speak gracious words (6a)</a:t>
            </a:r>
          </a:p>
        </p:txBody>
      </p:sp>
      <p:sp>
        <p:nvSpPr>
          <p:cNvPr id="15365" name="Text Box 7"/>
          <p:cNvSpPr txBox="1">
            <a:spLocks noChangeArrowheads="1"/>
          </p:cNvSpPr>
          <p:nvPr/>
        </p:nvSpPr>
        <p:spPr bwMode="auto">
          <a:xfrm>
            <a:off x="3048001" y="2755901"/>
            <a:ext cx="1463675"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buFont typeface="Arial" charset="0"/>
              <a:buNone/>
            </a:pPr>
            <a:r>
              <a:rPr lang="en-US" sz="3200" b="1">
                <a:solidFill>
                  <a:srgbClr val="FFFFFF"/>
                </a:solidFill>
                <a:cs typeface="Arial" charset="0"/>
              </a:rPr>
              <a:t>A.  </a:t>
            </a:r>
            <a:br>
              <a:rPr lang="en-US" sz="3200" b="1">
                <a:solidFill>
                  <a:srgbClr val="FFFFFF"/>
                </a:solidFill>
                <a:cs typeface="Arial" charset="0"/>
              </a:rPr>
            </a:br>
            <a:r>
              <a:rPr lang="en-US" sz="3200" b="1">
                <a:solidFill>
                  <a:srgbClr val="FFFFFF"/>
                </a:solidFill>
                <a:cs typeface="Arial" charset="0"/>
              </a:rPr>
              <a:t>B.  </a:t>
            </a:r>
          </a:p>
        </p:txBody>
      </p:sp>
      <p:sp>
        <p:nvSpPr>
          <p:cNvPr id="15366" name="Text Box 9"/>
          <p:cNvSpPr txBox="1">
            <a:spLocks noChangeArrowheads="1"/>
          </p:cNvSpPr>
          <p:nvPr/>
        </p:nvSpPr>
        <p:spPr bwMode="auto">
          <a:xfrm>
            <a:off x="3048001" y="5699126"/>
            <a:ext cx="1319213"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buFont typeface="Arial" charset="0"/>
              <a:buNone/>
            </a:pPr>
            <a:r>
              <a:rPr lang="en-US" sz="3200" b="1">
                <a:solidFill>
                  <a:srgbClr val="FFFFFF"/>
                </a:solidFill>
                <a:cs typeface="Arial" charset="0"/>
              </a:rPr>
              <a:t>A. </a:t>
            </a:r>
            <a:br>
              <a:rPr lang="en-US" sz="3200" b="1">
                <a:solidFill>
                  <a:srgbClr val="FFFFFF"/>
                </a:solidFill>
                <a:cs typeface="Arial" charset="0"/>
              </a:rPr>
            </a:br>
            <a:r>
              <a:rPr lang="en-US" sz="3200" b="1">
                <a:solidFill>
                  <a:srgbClr val="FFFFFF"/>
                </a:solidFill>
                <a:cs typeface="Arial" charset="0"/>
              </a:rPr>
              <a:t>B. </a:t>
            </a:r>
          </a:p>
        </p:txBody>
      </p:sp>
      <p:sp>
        <p:nvSpPr>
          <p:cNvPr id="15367" name="Text Box 10"/>
          <p:cNvSpPr txBox="1">
            <a:spLocks noChangeArrowheads="1"/>
          </p:cNvSpPr>
          <p:nvPr/>
        </p:nvSpPr>
        <p:spPr bwMode="auto">
          <a:xfrm>
            <a:off x="2332038" y="5145089"/>
            <a:ext cx="8077200"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dirty="0">
                <a:solidFill>
                  <a:schemeClr val="bg1"/>
                </a:solidFill>
                <a:cs typeface="Arial" charset="0"/>
              </a:rPr>
              <a:t>II. Speak wise words (6b)</a:t>
            </a:r>
          </a:p>
        </p:txBody>
      </p:sp>
      <p:sp>
        <p:nvSpPr>
          <p:cNvPr id="11" name="WordArt 11"/>
          <p:cNvSpPr>
            <a:spLocks noChangeArrowheads="1" noChangeShapeType="1" noTextEdit="1"/>
          </p:cNvSpPr>
          <p:nvPr/>
        </p:nvSpPr>
        <p:spPr bwMode="auto">
          <a:xfrm>
            <a:off x="6096000" y="2924175"/>
            <a:ext cx="3708400" cy="642938"/>
          </a:xfrm>
          <a:prstGeom prst="rect">
            <a:avLst/>
          </a:prstGeom>
        </p:spPr>
        <p:txBody>
          <a:bodyPr wrap="none" fromWordArt="1">
            <a:prstTxWarp prst="textDoubleWave1">
              <a:avLst>
                <a:gd name="adj1" fmla="val 6500"/>
                <a:gd name="adj2" fmla="val 0"/>
              </a:avLst>
            </a:prstTxWarp>
          </a:bodyPr>
          <a:lstStyle/>
          <a:p>
            <a:pPr algn="ctr"/>
            <a:r>
              <a:rPr lang="en-US" sz="3600" kern="10" spc="-360" dirty="0">
                <a:ln w="12700">
                  <a:solidFill>
                    <a:srgbClr val="000099"/>
                  </a:solidFill>
                  <a:round/>
                  <a:headEnd/>
                  <a:tailEnd/>
                </a:ln>
                <a:solidFill>
                  <a:srgbClr val="33CCFF"/>
                </a:solidFill>
                <a:effectLst>
                  <a:outerShdw dist="125724" dir="18900000" algn="ctr" rotWithShape="0">
                    <a:srgbClr val="000099">
                      <a:alpha val="74997"/>
                    </a:srgbClr>
                  </a:outerShdw>
                </a:effectLst>
                <a:latin typeface="Arial"/>
                <a:cs typeface="Arial"/>
              </a:rPr>
              <a:t>Incomplete Sentence</a:t>
            </a:r>
          </a:p>
        </p:txBody>
      </p:sp>
      <p:sp>
        <p:nvSpPr>
          <p:cNvPr id="12" name="Text Box 8"/>
          <p:cNvSpPr txBox="1">
            <a:spLocks noChangeArrowheads="1"/>
          </p:cNvSpPr>
          <p:nvPr/>
        </p:nvSpPr>
        <p:spPr bwMode="auto">
          <a:xfrm>
            <a:off x="2343150" y="3860800"/>
            <a:ext cx="7639050"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600" b="1" dirty="0">
                <a:solidFill>
                  <a:srgbClr val="FFFF00"/>
                </a:solidFill>
                <a:cs typeface="Arial" charset="0"/>
              </a:rPr>
              <a:t>(The second way to speak to non-Christians is to…)</a:t>
            </a:r>
          </a:p>
        </p:txBody>
      </p:sp>
      <p:sp>
        <p:nvSpPr>
          <p:cNvPr id="13" name="Rectangle 4"/>
          <p:cNvSpPr txBox="1">
            <a:spLocks noChangeArrowheads="1"/>
          </p:cNvSpPr>
          <p:nvPr/>
        </p:nvSpPr>
        <p:spPr bwMode="auto">
          <a:xfrm>
            <a:off x="1645920" y="44450"/>
            <a:ext cx="8763318" cy="831850"/>
          </a:xfrm>
          <a:prstGeom prst="rect">
            <a:avLst/>
          </a:prstGeom>
          <a:gradFill rotWithShape="0">
            <a:gsLst>
              <a:gs pos="0">
                <a:srgbClr val="FF0000"/>
              </a:gs>
              <a:gs pos="100000">
                <a:srgbClr val="760000"/>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defRPr/>
            </a:pPr>
            <a:r>
              <a:rPr lang="en-US" sz="4800" b="1"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TYPES OF TRANSITIONS</a:t>
            </a:r>
            <a:endParaRPr lang="en-US" sz="4800" b="1"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39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5"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1000" fill="hold"/>
                                        <p:tgtEl>
                                          <p:spTgt spid="12"/>
                                        </p:tgtEl>
                                        <p:attrNameLst>
                                          <p:attrName>ppt_w</p:attrName>
                                        </p:attrNameLst>
                                      </p:cBhvr>
                                      <p:tavLst>
                                        <p:tav tm="0">
                                          <p:val>
                                            <p:fltVal val="0"/>
                                          </p:val>
                                        </p:tav>
                                        <p:tav tm="100000">
                                          <p:val>
                                            <p:strVal val="#ppt_w"/>
                                          </p:val>
                                        </p:tav>
                                      </p:tavLst>
                                    </p:anim>
                                    <p:anim calcmode="lin" valueType="num">
                                      <p:cBhvr>
                                        <p:cTn id="19" dur="1000" fill="hold"/>
                                        <p:tgtEl>
                                          <p:spTgt spid="12"/>
                                        </p:tgtEl>
                                        <p:attrNameLst>
                                          <p:attrName>ppt_h</p:attrName>
                                        </p:attrNameLst>
                                      </p:cBhvr>
                                      <p:tavLst>
                                        <p:tav tm="0">
                                          <p:val>
                                            <p:fltVal val="0"/>
                                          </p:val>
                                        </p:tav>
                                        <p:tav tm="100000">
                                          <p:val>
                                            <p:strVal val="#ppt_h"/>
                                          </p:val>
                                        </p:tav>
                                      </p:tavLst>
                                    </p:anim>
                                    <p:anim calcmode="lin" valueType="num">
                                      <p:cBhvr>
                                        <p:cTn id="20"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0" y="0"/>
            <a:ext cx="12192000" cy="6858000"/>
          </a:xfrm>
          <a:prstGeom prst="rect">
            <a:avLst/>
          </a:prstGeom>
          <a:gradFill rotWithShape="0">
            <a:gsLst>
              <a:gs pos="0">
                <a:srgbClr val="2E5C2D"/>
              </a:gs>
              <a:gs pos="100000">
                <a:srgbClr val="183118"/>
              </a:gs>
            </a:gsLst>
            <a:path path="shape">
              <a:fillToRect l="50000" t="50000" r="50000" b="50000"/>
            </a:path>
          </a:gradFill>
          <a:ln w="9525">
            <a:solidFill>
              <a:schemeClr val="tx1"/>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solidFill>
                <a:srgbClr val="000000"/>
              </a:solidFill>
              <a:ea typeface="ＭＳ Ｐゴシック" charset="0"/>
              <a:cs typeface="Arial" charset="0"/>
            </a:endParaRPr>
          </a:p>
        </p:txBody>
      </p:sp>
      <p:sp>
        <p:nvSpPr>
          <p:cNvPr id="16387" name="Text Box 3"/>
          <p:cNvSpPr txBox="1">
            <a:spLocks noChangeArrowheads="1"/>
          </p:cNvSpPr>
          <p:nvPr/>
        </p:nvSpPr>
        <p:spPr bwMode="auto">
          <a:xfrm>
            <a:off x="1919288" y="1995488"/>
            <a:ext cx="8901112"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dirty="0">
                <a:solidFill>
                  <a:schemeClr val="bg1"/>
                </a:solidFill>
                <a:cs typeface="Arial" charset="0"/>
              </a:rPr>
              <a:t>Subject: How can we know how to speak to non-Christians? (Col. 4:6c)</a:t>
            </a:r>
          </a:p>
        </p:txBody>
      </p:sp>
      <p:sp>
        <p:nvSpPr>
          <p:cNvPr id="16388" name="Text Box 6"/>
          <p:cNvSpPr txBox="1">
            <a:spLocks noChangeArrowheads="1"/>
          </p:cNvSpPr>
          <p:nvPr/>
        </p:nvSpPr>
        <p:spPr bwMode="auto">
          <a:xfrm>
            <a:off x="2332038" y="4221164"/>
            <a:ext cx="8077200"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dirty="0">
                <a:solidFill>
                  <a:schemeClr val="bg1"/>
                </a:solidFill>
                <a:cs typeface="Arial" pitchFamily="34" charset="0"/>
              </a:rPr>
              <a:t>I. Speak gracious words (6a)</a:t>
            </a:r>
          </a:p>
        </p:txBody>
      </p:sp>
      <p:sp>
        <p:nvSpPr>
          <p:cNvPr id="16389" name="Text Box 10"/>
          <p:cNvSpPr txBox="1">
            <a:spLocks noChangeArrowheads="1"/>
          </p:cNvSpPr>
          <p:nvPr/>
        </p:nvSpPr>
        <p:spPr bwMode="auto">
          <a:xfrm>
            <a:off x="2413000" y="6119813"/>
            <a:ext cx="8077200"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dirty="0">
                <a:solidFill>
                  <a:schemeClr val="bg1"/>
                </a:solidFill>
                <a:cs typeface="Arial" charset="0"/>
              </a:rPr>
              <a:t>II. Speak wise words (6b)</a:t>
            </a:r>
          </a:p>
          <a:p>
            <a:pPr>
              <a:lnSpc>
                <a:spcPct val="80000"/>
              </a:lnSpc>
              <a:spcBef>
                <a:spcPct val="50000"/>
              </a:spcBef>
            </a:pPr>
            <a:endParaRPr lang="en-US" sz="3200" b="1" dirty="0">
              <a:solidFill>
                <a:srgbClr val="FFFFFF"/>
              </a:solidFill>
              <a:cs typeface="Arial" charset="0"/>
            </a:endParaRPr>
          </a:p>
        </p:txBody>
      </p:sp>
      <p:sp>
        <p:nvSpPr>
          <p:cNvPr id="12" name="Text Box 12"/>
          <p:cNvSpPr txBox="1">
            <a:spLocks noChangeArrowheads="1"/>
          </p:cNvSpPr>
          <p:nvPr/>
        </p:nvSpPr>
        <p:spPr bwMode="auto">
          <a:xfrm>
            <a:off x="2093913" y="3068639"/>
            <a:ext cx="8077200"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600" b="1" dirty="0">
                <a:solidFill>
                  <a:srgbClr val="FFFF00"/>
                </a:solidFill>
                <a:cs typeface="Arial" charset="0"/>
              </a:rPr>
              <a:t>(The first way to speak to non-Christians is to…)</a:t>
            </a:r>
          </a:p>
        </p:txBody>
      </p:sp>
      <p:sp>
        <p:nvSpPr>
          <p:cNvPr id="13" name="Text Box 8"/>
          <p:cNvSpPr txBox="1">
            <a:spLocks noChangeArrowheads="1"/>
          </p:cNvSpPr>
          <p:nvPr/>
        </p:nvSpPr>
        <p:spPr bwMode="auto">
          <a:xfrm>
            <a:off x="2079625" y="4941889"/>
            <a:ext cx="8077200"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600" b="1" dirty="0">
                <a:solidFill>
                  <a:srgbClr val="FFFF00"/>
                </a:solidFill>
                <a:cs typeface="Arial" charset="0"/>
              </a:rPr>
              <a:t>(The second way to speak to non-Christians is to…)</a:t>
            </a:r>
          </a:p>
        </p:txBody>
      </p:sp>
      <p:sp>
        <p:nvSpPr>
          <p:cNvPr id="14" name="Rectangle 4"/>
          <p:cNvSpPr txBox="1">
            <a:spLocks noChangeArrowheads="1"/>
          </p:cNvSpPr>
          <p:nvPr/>
        </p:nvSpPr>
        <p:spPr bwMode="auto">
          <a:xfrm>
            <a:off x="1755648" y="44450"/>
            <a:ext cx="8734552" cy="831850"/>
          </a:xfrm>
          <a:prstGeom prst="rect">
            <a:avLst/>
          </a:prstGeom>
          <a:gradFill rotWithShape="0">
            <a:gsLst>
              <a:gs pos="0">
                <a:srgbClr val="FF0000"/>
              </a:gs>
              <a:gs pos="100000">
                <a:srgbClr val="760000"/>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defRPr/>
            </a:pPr>
            <a:r>
              <a:rPr lang="en-US" sz="4800" b="1"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TYPES OF TRANSITIONS</a:t>
            </a:r>
            <a:endParaRPr lang="en-US" sz="4800" b="1" dirty="0">
              <a:solidFill>
                <a:srgbClr val="FFFFFF"/>
              </a:solidFill>
              <a:latin typeface="Times New Roman" panose="02020603050405020304" pitchFamily="18" charset="0"/>
              <a:cs typeface="Times New Roman" panose="02020603050405020304" pitchFamily="18" charset="0"/>
            </a:endParaRPr>
          </a:p>
        </p:txBody>
      </p:sp>
      <p:sp>
        <p:nvSpPr>
          <p:cNvPr id="11" name="WordArt 11"/>
          <p:cNvSpPr>
            <a:spLocks noChangeArrowheads="1" noChangeShapeType="1" noTextEdit="1"/>
          </p:cNvSpPr>
          <p:nvPr/>
        </p:nvSpPr>
        <p:spPr bwMode="auto">
          <a:xfrm>
            <a:off x="2660650" y="1052514"/>
            <a:ext cx="3709988" cy="642937"/>
          </a:xfrm>
          <a:prstGeom prst="rect">
            <a:avLst/>
          </a:prstGeom>
        </p:spPr>
        <p:txBody>
          <a:bodyPr wrap="none" fromWordArt="1">
            <a:prstTxWarp prst="textDoubleWave1">
              <a:avLst>
                <a:gd name="adj1" fmla="val 6500"/>
                <a:gd name="adj2" fmla="val 0"/>
              </a:avLst>
            </a:prstTxWarp>
          </a:bodyPr>
          <a:lstStyle/>
          <a:p>
            <a:pPr algn="ctr"/>
            <a:r>
              <a:rPr lang="en-US" sz="3600" kern="10" spc="-360" dirty="0">
                <a:ln w="12700">
                  <a:solidFill>
                    <a:srgbClr val="000099"/>
                  </a:solidFill>
                  <a:round/>
                  <a:headEnd/>
                  <a:tailEnd/>
                </a:ln>
                <a:solidFill>
                  <a:srgbClr val="33CCFF"/>
                </a:solidFill>
                <a:effectLst>
                  <a:outerShdw dist="125724" dir="18900000" algn="ctr" rotWithShape="0">
                    <a:srgbClr val="000099">
                      <a:alpha val="74997"/>
                    </a:srgbClr>
                  </a:outerShdw>
                </a:effectLst>
                <a:latin typeface="Arial"/>
                <a:cs typeface="Arial"/>
              </a:rPr>
              <a:t>Incomplete Sentence</a:t>
            </a:r>
          </a:p>
        </p:txBody>
      </p:sp>
    </p:spTree>
    <p:extLst>
      <p:ext uri="{BB962C8B-B14F-4D97-AF65-F5344CB8AC3E}">
        <p14:creationId xmlns:p14="http://schemas.microsoft.com/office/powerpoint/2010/main" val="260127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5"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1000" fill="hold"/>
                                        <p:tgtEl>
                                          <p:spTgt spid="12"/>
                                        </p:tgtEl>
                                        <p:attrNameLst>
                                          <p:attrName>ppt_w</p:attrName>
                                        </p:attrNameLst>
                                      </p:cBhvr>
                                      <p:tavLst>
                                        <p:tav tm="0">
                                          <p:val>
                                            <p:fltVal val="0"/>
                                          </p:val>
                                        </p:tav>
                                        <p:tav tm="100000">
                                          <p:val>
                                            <p:strVal val="#ppt_w"/>
                                          </p:val>
                                        </p:tav>
                                      </p:tavLst>
                                    </p:anim>
                                    <p:anim calcmode="lin" valueType="num">
                                      <p:cBhvr>
                                        <p:cTn id="19" dur="1000" fill="hold"/>
                                        <p:tgtEl>
                                          <p:spTgt spid="12"/>
                                        </p:tgtEl>
                                        <p:attrNameLst>
                                          <p:attrName>ppt_h</p:attrName>
                                        </p:attrNameLst>
                                      </p:cBhvr>
                                      <p:tavLst>
                                        <p:tav tm="0">
                                          <p:val>
                                            <p:fltVal val="0"/>
                                          </p:val>
                                        </p:tav>
                                        <p:tav tm="100000">
                                          <p:val>
                                            <p:strVal val="#ppt_h"/>
                                          </p:val>
                                        </p:tav>
                                      </p:tavLst>
                                    </p:anim>
                                    <p:anim calcmode="lin" valueType="num">
                                      <p:cBhvr>
                                        <p:cTn id="20"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1000" fill="hold"/>
                                        <p:tgtEl>
                                          <p:spTgt spid="13"/>
                                        </p:tgtEl>
                                        <p:attrNameLst>
                                          <p:attrName>ppt_w</p:attrName>
                                        </p:attrNameLst>
                                      </p:cBhvr>
                                      <p:tavLst>
                                        <p:tav tm="0">
                                          <p:val>
                                            <p:fltVal val="0"/>
                                          </p:val>
                                        </p:tav>
                                        <p:tav tm="100000">
                                          <p:val>
                                            <p:strVal val="#ppt_w"/>
                                          </p:val>
                                        </p:tav>
                                      </p:tavLst>
                                    </p:anim>
                                    <p:anim calcmode="lin" valueType="num">
                                      <p:cBhvr>
                                        <p:cTn id="27" dur="1000" fill="hold"/>
                                        <p:tgtEl>
                                          <p:spTgt spid="13"/>
                                        </p:tgtEl>
                                        <p:attrNameLst>
                                          <p:attrName>ppt_h</p:attrName>
                                        </p:attrNameLst>
                                      </p:cBhvr>
                                      <p:tavLst>
                                        <p:tav tm="0">
                                          <p:val>
                                            <p:fltVal val="0"/>
                                          </p:val>
                                        </p:tav>
                                        <p:tav tm="100000">
                                          <p:val>
                                            <p:strVal val="#ppt_h"/>
                                          </p:val>
                                        </p:tav>
                                      </p:tavLst>
                                    </p:anim>
                                    <p:anim calcmode="lin" valueType="num">
                                      <p:cBhvr>
                                        <p:cTn id="28"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1"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descr="Rick&amp;FrontR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9" name="AutoShape 9"/>
          <p:cNvSpPr>
            <a:spLocks noChangeArrowheads="1"/>
          </p:cNvSpPr>
          <p:nvPr/>
        </p:nvSpPr>
        <p:spPr bwMode="auto">
          <a:xfrm>
            <a:off x="2438400" y="3200400"/>
            <a:ext cx="3446206" cy="2133600"/>
          </a:xfrm>
          <a:prstGeom prst="cloudCallout">
            <a:avLst>
              <a:gd name="adj1" fmla="val -65783"/>
              <a:gd name="adj2" fmla="val -55170"/>
            </a:avLst>
          </a:prstGeom>
          <a:gradFill rotWithShape="0">
            <a:gsLst>
              <a:gs pos="29000">
                <a:schemeClr val="bg2">
                  <a:alpha val="75999"/>
                </a:schemeClr>
              </a:gs>
              <a:gs pos="31000">
                <a:schemeClr val="bg2">
                  <a:gamma/>
                  <a:shade val="23922"/>
                  <a:invGamma/>
                  <a:alpha val="75999"/>
                </a:schemeClr>
              </a:gs>
            </a:gsLst>
            <a:lin ang="18900000" scaled="1"/>
          </a:gradFill>
          <a:ln w="9525">
            <a:noFill/>
            <a:round/>
            <a:headEnd/>
            <a:tailEnd/>
          </a:ln>
          <a:effectLst/>
        </p:spPr>
        <p:txBody>
          <a:bodyPr wrap="none" anchor="ctr"/>
          <a:lstStyle/>
          <a:p>
            <a:pPr algn="ctr">
              <a:defRPr/>
            </a:pPr>
            <a:endParaRPr lang="en-US">
              <a:ea typeface="ＭＳ Ｐゴシック" charset="-128"/>
            </a:endParaRPr>
          </a:p>
        </p:txBody>
      </p:sp>
      <p:sp>
        <p:nvSpPr>
          <p:cNvPr id="61442" name="Rectangle 2"/>
          <p:cNvSpPr>
            <a:spLocks noGrp="1" noChangeArrowheads="1"/>
          </p:cNvSpPr>
          <p:nvPr>
            <p:ph type="ctrTitle"/>
          </p:nvPr>
        </p:nvSpPr>
        <p:spPr>
          <a:xfrm>
            <a:off x="2514600" y="3429000"/>
            <a:ext cx="3370006" cy="1524000"/>
          </a:xfrm>
          <a:effectLst>
            <a:outerShdw blurRad="63500" dist="35921" dir="2700000" algn="ctr" rotWithShape="0">
              <a:srgbClr val="000000">
                <a:alpha val="74997"/>
              </a:srgbClr>
            </a:outerShdw>
          </a:effectLst>
        </p:spPr>
        <p:txBody>
          <a:bodyPr>
            <a:noAutofit/>
          </a:bodyPr>
          <a:lstStyle/>
          <a:p>
            <a:pPr eaLnBrk="1" hangingPunct="1">
              <a:defRPr/>
            </a:pPr>
            <a:r>
              <a:rPr lang="ja-JP" altLang="en-US" sz="4400" b="1" dirty="0">
                <a:solidFill>
                  <a:schemeClr val="bg1"/>
                </a:solidFill>
                <a:latin typeface="Times New Roman" panose="02020603050405020304" pitchFamily="18" charset="0"/>
                <a:cs typeface="Times New Roman" panose="02020603050405020304" pitchFamily="18" charset="0"/>
              </a:rPr>
              <a:t>“</a:t>
            </a:r>
            <a:r>
              <a:rPr lang="en-US" altLang="ja-JP" sz="4400" b="1" dirty="0">
                <a:solidFill>
                  <a:schemeClr val="bg1"/>
                </a:solidFill>
                <a:latin typeface="Times New Roman" panose="02020603050405020304" pitchFamily="18" charset="0"/>
                <a:cs typeface="Times New Roman" panose="02020603050405020304" pitchFamily="18" charset="0"/>
              </a:rPr>
              <a:t>A mist in the pulpit…</a:t>
            </a:r>
            <a:endParaRPr lang="en-US" sz="4400" b="1" dirty="0">
              <a:solidFill>
                <a:schemeClr val="bg1"/>
              </a:solidFill>
              <a:latin typeface="Times New Roman" panose="02020603050405020304" pitchFamily="18" charset="0"/>
              <a:cs typeface="Times New Roman" panose="02020603050405020304" pitchFamily="18" charset="0"/>
            </a:endParaRPr>
          </a:p>
        </p:txBody>
      </p:sp>
      <p:grpSp>
        <p:nvGrpSpPr>
          <p:cNvPr id="9221" name="Group 14"/>
          <p:cNvGrpSpPr>
            <a:grpSpLocks/>
          </p:cNvGrpSpPr>
          <p:nvPr/>
        </p:nvGrpSpPr>
        <p:grpSpPr bwMode="auto">
          <a:xfrm>
            <a:off x="3505200" y="260350"/>
            <a:ext cx="6553200" cy="1981200"/>
            <a:chOff x="480" y="624"/>
            <a:chExt cx="4896" cy="1440"/>
          </a:xfrm>
        </p:grpSpPr>
        <p:sp>
          <p:nvSpPr>
            <p:cNvPr id="61450" name="AutoShape 10"/>
            <p:cNvSpPr>
              <a:spLocks noChangeArrowheads="1"/>
            </p:cNvSpPr>
            <p:nvPr/>
          </p:nvSpPr>
          <p:spPr bwMode="auto">
            <a:xfrm>
              <a:off x="480" y="624"/>
              <a:ext cx="4896" cy="1440"/>
            </a:xfrm>
            <a:prstGeom prst="cloudCallout">
              <a:avLst>
                <a:gd name="adj1" fmla="val 42812"/>
                <a:gd name="adj2" fmla="val 79284"/>
              </a:avLst>
            </a:prstGeom>
            <a:gradFill rotWithShape="0">
              <a:gsLst>
                <a:gs pos="0">
                  <a:schemeClr val="tx2">
                    <a:alpha val="75000"/>
                  </a:schemeClr>
                </a:gs>
                <a:gs pos="100000">
                  <a:schemeClr val="tx2">
                    <a:gamma/>
                    <a:shade val="23922"/>
                    <a:invGamma/>
                    <a:alpha val="75999"/>
                  </a:schemeClr>
                </a:gs>
              </a:gsLst>
              <a:lin ang="18900000" scaled="1"/>
            </a:gradFill>
            <a:ln w="9525">
              <a:noFill/>
              <a:round/>
              <a:headEnd/>
              <a:tailEnd/>
            </a:ln>
            <a:effectLst/>
          </p:spPr>
          <p:txBody>
            <a:bodyPr wrap="none" anchor="ctr"/>
            <a:lstStyle/>
            <a:p>
              <a:pPr algn="ctr">
                <a:defRPr/>
              </a:pPr>
              <a:endParaRPr lang="en-US">
                <a:ea typeface="ＭＳ Ｐゴシック" charset="-128"/>
              </a:endParaRPr>
            </a:p>
          </p:txBody>
        </p:sp>
        <p:sp>
          <p:nvSpPr>
            <p:cNvPr id="9223" name="Rectangle 7"/>
            <p:cNvSpPr>
              <a:spLocks noChangeArrowheads="1"/>
            </p:cNvSpPr>
            <p:nvPr/>
          </p:nvSpPr>
          <p:spPr bwMode="auto">
            <a:xfrm>
              <a:off x="480" y="912"/>
              <a:ext cx="4303"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altLang="ja-JP" sz="4400" b="1" dirty="0">
                  <a:solidFill>
                    <a:schemeClr val="bg1"/>
                  </a:solidFill>
                  <a:latin typeface="Times New Roman" panose="02020603050405020304" pitchFamily="18" charset="0"/>
                  <a:cs typeface="Times New Roman" panose="02020603050405020304" pitchFamily="18" charset="0"/>
                </a:rPr>
                <a:t>…is a fog in the pew!</a:t>
              </a:r>
              <a:r>
                <a:rPr lang="ja-JP" altLang="en-US" sz="4400" b="1" dirty="0">
                  <a:solidFill>
                    <a:schemeClr val="bg1"/>
                  </a:solidFill>
                  <a:latin typeface="Times New Roman" panose="02020603050405020304" pitchFamily="18" charset="0"/>
                  <a:cs typeface="Times New Roman" panose="02020603050405020304" pitchFamily="18" charset="0"/>
                </a:rPr>
                <a:t>”</a:t>
              </a:r>
              <a:endParaRPr lang="en-US" sz="4400" b="1"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75841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42C0D-C9FE-415A-9CCA-B63C86A9EF1E}"/>
              </a:ext>
            </a:extLst>
          </p:cNvPr>
          <p:cNvSpPr>
            <a:spLocks noGrp="1"/>
          </p:cNvSpPr>
          <p:nvPr>
            <p:ph type="title"/>
          </p:nvPr>
        </p:nvSpPr>
        <p:spPr>
          <a:xfrm>
            <a:off x="221226" y="3752849"/>
            <a:ext cx="4015653" cy="2987164"/>
          </a:xfrm>
          <a:solidFill>
            <a:schemeClr val="bg1">
              <a:lumMod val="85000"/>
            </a:schemeClr>
          </a:solidFill>
        </p:spPr>
        <p:txBody>
          <a:bodyPr vert="horz" lIns="91440" tIns="45720" rIns="91440" bIns="45720" rtlCol="0" anchor="ctr">
            <a:noAutofit/>
          </a:bodyPr>
          <a:lstStyle/>
          <a:p>
            <a:pPr algn="ctr"/>
            <a:r>
              <a:rPr lang="en-US" sz="3600" b="1" dirty="0">
                <a:effectLst/>
                <a:latin typeface="Times New Roman" panose="02020603050405020304" pitchFamily="18" charset="0"/>
                <a:ea typeface="Times New Roman" panose="02020603050405020304" pitchFamily="18" charset="0"/>
              </a:rPr>
              <a:t>THE IMPORTANCE OF EXPOSITORY PREACHING</a:t>
            </a:r>
            <a:endParaRPr lang="en-US" sz="3600" b="1" dirty="0">
              <a:latin typeface="+mn-lt"/>
            </a:endParaRPr>
          </a:p>
        </p:txBody>
      </p:sp>
      <p:pic>
        <p:nvPicPr>
          <p:cNvPr id="5" name="Picture 4" descr="A person reading a book&#10;&#10;Description automatically generated with low confidence">
            <a:extLst>
              <a:ext uri="{FF2B5EF4-FFF2-40B4-BE49-F238E27FC236}">
                <a16:creationId xmlns:a16="http://schemas.microsoft.com/office/drawing/2014/main" id="{489E0F00-1D95-40E5-B5E8-3CAC42A9726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4966" b="1678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2">
            <a:extLst>
              <a:ext uri="{FF2B5EF4-FFF2-40B4-BE49-F238E27FC236}">
                <a16:creationId xmlns:a16="http://schemas.microsoft.com/office/drawing/2014/main" id="{6603C71C-306F-4D2E-88E1-C4B3485246E6}"/>
              </a:ext>
            </a:extLst>
          </p:cNvPr>
          <p:cNvSpPr txBox="1"/>
          <p:nvPr/>
        </p:nvSpPr>
        <p:spPr>
          <a:xfrm>
            <a:off x="4719484" y="3870826"/>
            <a:ext cx="6989911" cy="2987164"/>
          </a:xfrm>
          <a:prstGeom prst="rect">
            <a:avLst/>
          </a:prstGeom>
        </p:spPr>
        <p:txBody>
          <a:bodyPr vert="horz" lIns="91440" tIns="45720" rIns="91440" bIns="45720" rtlCol="0" anchor="ctr">
            <a:noAutofit/>
          </a:bodyPr>
          <a:lstStyle/>
          <a:p>
            <a:pPr>
              <a:lnSpc>
                <a:spcPct val="90000"/>
              </a:lnSpc>
              <a:spcAft>
                <a:spcPts val="600"/>
              </a:spcAft>
            </a:pPr>
            <a:r>
              <a:rPr lang="en-US" sz="3200" b="1" dirty="0">
                <a:solidFill>
                  <a:schemeClr val="bg1"/>
                </a:solidFill>
                <a:latin typeface="Times New Roman" panose="02020603050405020304" pitchFamily="18" charset="0"/>
                <a:cs typeface="Times New Roman" panose="02020603050405020304" pitchFamily="18" charset="0"/>
              </a:rPr>
              <a:t>Expository preaching meets people’s true needs for spiritual nourishment.</a:t>
            </a:r>
            <a:endParaRPr lang="en-US" sz="3200" dirty="0">
              <a:solidFill>
                <a:schemeClr val="bg1"/>
              </a:solidFill>
              <a:latin typeface="Times New Roman" panose="02020603050405020304" pitchFamily="18" charset="0"/>
              <a:cs typeface="Times New Roman" panose="02020603050405020304" pitchFamily="18" charset="0"/>
            </a:endParaRPr>
          </a:p>
          <a:p>
            <a:pPr>
              <a:lnSpc>
                <a:spcPct val="90000"/>
              </a:lnSpc>
              <a:spcAft>
                <a:spcPts val="600"/>
              </a:spcAft>
            </a:pPr>
            <a:endParaRPr lang="en-US" sz="1600" b="1" dirty="0">
              <a:solidFill>
                <a:schemeClr val="bg1"/>
              </a:solidFill>
              <a:latin typeface="Times New Roman" panose="02020603050405020304" pitchFamily="18" charset="0"/>
              <a:cs typeface="Times New Roman" panose="02020603050405020304" pitchFamily="18" charset="0"/>
            </a:endParaRPr>
          </a:p>
          <a:p>
            <a:pPr>
              <a:lnSpc>
                <a:spcPct val="90000"/>
              </a:lnSpc>
              <a:spcAft>
                <a:spcPts val="600"/>
              </a:spcAft>
            </a:pPr>
            <a:r>
              <a:rPr lang="en-US" sz="3200" b="1" dirty="0">
                <a:solidFill>
                  <a:schemeClr val="bg1"/>
                </a:solidFill>
                <a:latin typeface="Times New Roman" panose="02020603050405020304" pitchFamily="18" charset="0"/>
                <a:cs typeface="Times New Roman" panose="02020603050405020304" pitchFamily="18" charset="0"/>
              </a:rPr>
              <a:t>Expository preaching best enables preaching through entire books of the Bible.</a:t>
            </a:r>
            <a:r>
              <a:rPr lang="en-US" sz="3200" dirty="0">
                <a:solidFill>
                  <a:schemeClr val="bg1"/>
                </a:solidFill>
                <a:latin typeface="Times New Roman" panose="02020603050405020304" pitchFamily="18" charset="0"/>
                <a:cs typeface="Times New Roman" panose="02020603050405020304" pitchFamily="18" charset="0"/>
              </a:rPr>
              <a:t> </a:t>
            </a:r>
          </a:p>
          <a:p>
            <a:pPr>
              <a:lnSpc>
                <a:spcPct val="90000"/>
              </a:lnSpc>
              <a:spcAft>
                <a:spcPts val="600"/>
              </a:spcAft>
            </a:pPr>
            <a:endParaRPr lang="en-US" sz="1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844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sport&#10;&#10;Description automatically generated">
            <a:extLst>
              <a:ext uri="{FF2B5EF4-FFF2-40B4-BE49-F238E27FC236}">
                <a16:creationId xmlns:a16="http://schemas.microsoft.com/office/drawing/2014/main" id="{AC86F157-BB1E-57BF-B32D-4931E3FB885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518" r="21364" b="2"/>
          <a:stretch/>
        </p:blipFill>
        <p:spPr>
          <a:xfrm>
            <a:off x="4117521" y="10"/>
            <a:ext cx="8074479" cy="6857990"/>
          </a:xfrm>
          <a:prstGeom prst="rect">
            <a:avLst/>
          </a:prstGeom>
        </p:spPr>
      </p:pic>
      <p:sp>
        <p:nvSpPr>
          <p:cNvPr id="11" name="Freeform: Shape 1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0F90DA47-79B7-2394-6C4C-C61AB7865858}"/>
              </a:ext>
            </a:extLst>
          </p:cNvPr>
          <p:cNvSpPr txBox="1"/>
          <p:nvPr/>
        </p:nvSpPr>
        <p:spPr>
          <a:xfrm>
            <a:off x="1700373" y="104950"/>
            <a:ext cx="9459651"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dirty="0">
                <a:effectLst/>
                <a:latin typeface="Times New Roman" panose="02020603050405020304" pitchFamily="18" charset="0"/>
                <a:ea typeface="+mj-ea"/>
                <a:cs typeface="Times New Roman" panose="02020603050405020304" pitchFamily="18" charset="0"/>
              </a:rPr>
              <a:t>THE PUBLIC READING OF SCRIPTURE</a:t>
            </a:r>
          </a:p>
        </p:txBody>
      </p:sp>
      <p:sp>
        <p:nvSpPr>
          <p:cNvPr id="3" name="TextBox 2">
            <a:extLst>
              <a:ext uri="{FF2B5EF4-FFF2-40B4-BE49-F238E27FC236}">
                <a16:creationId xmlns:a16="http://schemas.microsoft.com/office/drawing/2014/main" id="{B782223D-0381-1CF5-16ED-233960E1CD37}"/>
              </a:ext>
            </a:extLst>
          </p:cNvPr>
          <p:cNvSpPr txBox="1"/>
          <p:nvPr/>
        </p:nvSpPr>
        <p:spPr>
          <a:xfrm>
            <a:off x="1" y="1535940"/>
            <a:ext cx="6663846" cy="5167301"/>
          </a:xfrm>
          <a:prstGeom prst="rect">
            <a:avLst/>
          </a:prstGeom>
        </p:spPr>
        <p:txBody>
          <a:bodyPr vert="horz" lIns="91440" tIns="45720" rIns="91440" bIns="45720" rtlCol="0">
            <a:noAutofit/>
          </a:bodyPr>
          <a:lstStyle/>
          <a:p>
            <a:pPr marL="685800" marR="0" indent="-457200">
              <a:lnSpc>
                <a:spcPct val="90000"/>
              </a:lnSpc>
              <a:spcBef>
                <a:spcPts val="0"/>
              </a:spcBef>
              <a:spcAft>
                <a:spcPts val="800"/>
              </a:spcAft>
              <a:buFont typeface="Wingdings" panose="05000000000000000000" pitchFamily="2" charset="2"/>
              <a:buChar char="Ø"/>
            </a:pPr>
            <a:r>
              <a:rPr lang="en-US" sz="2800" b="1" dirty="0">
                <a:effectLst/>
                <a:latin typeface="Times New Roman" panose="02020603050405020304" pitchFamily="18" charset="0"/>
                <a:cs typeface="Times New Roman" panose="02020603050405020304" pitchFamily="18" charset="0"/>
              </a:rPr>
              <a:t>Introduce your sermon text three times.</a:t>
            </a:r>
          </a:p>
          <a:p>
            <a:pPr marL="685800" marR="0" indent="-457200">
              <a:lnSpc>
                <a:spcPct val="90000"/>
              </a:lnSpc>
              <a:spcBef>
                <a:spcPts val="0"/>
              </a:spcBef>
              <a:spcAft>
                <a:spcPts val="800"/>
              </a:spcAft>
              <a:buFont typeface="Wingdings" panose="05000000000000000000" pitchFamily="2" charset="2"/>
              <a:buChar char="Ø"/>
            </a:pPr>
            <a:r>
              <a:rPr lang="en-US" sz="2800" b="1" dirty="0">
                <a:effectLst/>
                <a:latin typeface="Times New Roman" panose="02020603050405020304" pitchFamily="18" charset="0"/>
                <a:cs typeface="Times New Roman" panose="02020603050405020304" pitchFamily="18" charset="0"/>
              </a:rPr>
              <a:t>Wait until you see/hear the pages stop turning before reading.</a:t>
            </a:r>
          </a:p>
          <a:p>
            <a:pPr marL="685800" marR="0" indent="-457200">
              <a:lnSpc>
                <a:spcPct val="90000"/>
              </a:lnSpc>
              <a:spcBef>
                <a:spcPts val="0"/>
              </a:spcBef>
              <a:spcAft>
                <a:spcPts val="800"/>
              </a:spcAft>
              <a:buFont typeface="Wingdings" panose="05000000000000000000" pitchFamily="2" charset="2"/>
              <a:buChar char="Ø"/>
            </a:pPr>
            <a:r>
              <a:rPr lang="en-US" sz="2800" b="1" dirty="0">
                <a:effectLst/>
                <a:latin typeface="Times New Roman" panose="02020603050405020304" pitchFamily="18" charset="0"/>
                <a:cs typeface="Times New Roman" panose="02020603050405020304" pitchFamily="18" charset="0"/>
              </a:rPr>
              <a:t>Look up difficult words to pronounce them correctly.</a:t>
            </a:r>
          </a:p>
          <a:p>
            <a:pPr marL="685800" marR="0" indent="-457200">
              <a:lnSpc>
                <a:spcPct val="90000"/>
              </a:lnSpc>
              <a:spcBef>
                <a:spcPts val="0"/>
              </a:spcBef>
              <a:spcAft>
                <a:spcPts val="800"/>
              </a:spcAft>
              <a:buFont typeface="Wingdings" panose="05000000000000000000" pitchFamily="2" charset="2"/>
              <a:buChar char="Ø"/>
            </a:pPr>
            <a:r>
              <a:rPr lang="en-US" sz="2800" b="1" dirty="0">
                <a:effectLst/>
                <a:latin typeface="Times New Roman" panose="02020603050405020304" pitchFamily="18" charset="0"/>
                <a:cs typeface="Times New Roman" panose="02020603050405020304" pitchFamily="18" charset="0"/>
              </a:rPr>
              <a:t>Practice which words to emphasize when reading.</a:t>
            </a:r>
          </a:p>
          <a:p>
            <a:pPr marL="685800" marR="0" indent="-457200">
              <a:lnSpc>
                <a:spcPct val="90000"/>
              </a:lnSpc>
              <a:spcBef>
                <a:spcPts val="0"/>
              </a:spcBef>
              <a:spcAft>
                <a:spcPts val="800"/>
              </a:spcAft>
              <a:buFont typeface="Wingdings" panose="05000000000000000000" pitchFamily="2" charset="2"/>
              <a:buChar char="Ø"/>
            </a:pPr>
            <a:r>
              <a:rPr lang="en-US" sz="2800" b="1" dirty="0">
                <a:effectLst/>
                <a:latin typeface="Times New Roman" panose="02020603050405020304" pitchFamily="18" charset="0"/>
                <a:cs typeface="Times New Roman" panose="02020603050405020304" pitchFamily="18" charset="0"/>
              </a:rPr>
              <a:t>Vary your speed and volume when reading.</a:t>
            </a:r>
          </a:p>
          <a:p>
            <a:pPr marL="685800" marR="0" indent="-457200">
              <a:lnSpc>
                <a:spcPct val="90000"/>
              </a:lnSpc>
              <a:spcBef>
                <a:spcPts val="0"/>
              </a:spcBef>
              <a:spcAft>
                <a:spcPts val="800"/>
              </a:spcAft>
              <a:buFont typeface="Wingdings" panose="05000000000000000000" pitchFamily="2" charset="2"/>
              <a:buChar char="Ø"/>
            </a:pPr>
            <a:r>
              <a:rPr lang="en-US" sz="2800" b="1" dirty="0">
                <a:effectLst/>
                <a:latin typeface="Times New Roman" panose="02020603050405020304" pitchFamily="18" charset="0"/>
                <a:cs typeface="Times New Roman" panose="02020603050405020304" pitchFamily="18" charset="0"/>
              </a:rPr>
              <a:t>Always hold your Bible up when reading.</a:t>
            </a:r>
          </a:p>
        </p:txBody>
      </p:sp>
      <p:sp>
        <p:nvSpPr>
          <p:cNvPr id="6" name="TextBox 5">
            <a:extLst>
              <a:ext uri="{FF2B5EF4-FFF2-40B4-BE49-F238E27FC236}">
                <a16:creationId xmlns:a16="http://schemas.microsoft.com/office/drawing/2014/main" id="{69B78E7A-0F8C-0EEC-A891-E6712462BF43}"/>
              </a:ext>
            </a:extLst>
          </p:cNvPr>
          <p:cNvSpPr txBox="1"/>
          <p:nvPr/>
        </p:nvSpPr>
        <p:spPr>
          <a:xfrm>
            <a:off x="9732673" y="6657945"/>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vancechristie.com/2018/03/08/billy-grahams-pure-motives-serving-christ/billy-graham-preaching-in-mid-lif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19154270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C278250-4BB5-DA31-2D89-7B7E79078B38}"/>
              </a:ext>
            </a:extLst>
          </p:cNvPr>
          <p:cNvSpPr>
            <a:spLocks noGrp="1"/>
          </p:cNvSpPr>
          <p:nvPr>
            <p:ph type="title"/>
          </p:nvPr>
        </p:nvSpPr>
        <p:spPr>
          <a:xfrm>
            <a:off x="588723" y="200416"/>
            <a:ext cx="11073009" cy="1791221"/>
          </a:xfrm>
        </p:spPr>
        <p:txBody>
          <a:bodyPr vert="horz" lIns="91440" tIns="45720" rIns="91440" bIns="45720" rtlCol="0" anchor="ctr">
            <a:normAutofit/>
          </a:bodyPr>
          <a:lstStyle/>
          <a:p>
            <a:pPr algn="ctr"/>
            <a:r>
              <a:rPr lang="en-US" b="1" kern="1200" dirty="0">
                <a:solidFill>
                  <a:schemeClr val="tx1"/>
                </a:solidFill>
                <a:latin typeface="Times New Roman" panose="02020603050405020304" pitchFamily="18" charset="0"/>
                <a:cs typeface="Times New Roman" panose="02020603050405020304" pitchFamily="18" charset="0"/>
              </a:rPr>
              <a:t>NON-VERBAL FACTORS IN DELIVERY</a:t>
            </a:r>
            <a:br>
              <a:rPr lang="en-US" b="1" kern="1200" dirty="0">
                <a:solidFill>
                  <a:schemeClr val="tx1"/>
                </a:solidFill>
                <a:latin typeface="Times New Roman" panose="02020603050405020304" pitchFamily="18" charset="0"/>
                <a:cs typeface="Times New Roman" panose="02020603050405020304" pitchFamily="18" charset="0"/>
              </a:rPr>
            </a:br>
            <a:r>
              <a:rPr lang="en-US" b="1" kern="1200" dirty="0">
                <a:solidFill>
                  <a:schemeClr val="tx1"/>
                </a:solidFill>
                <a:latin typeface="Times New Roman" panose="02020603050405020304" pitchFamily="18" charset="0"/>
                <a:cs typeface="Times New Roman" panose="02020603050405020304" pitchFamily="18" charset="0"/>
              </a:rPr>
              <a:t>The Importance of Movement and Gestures</a:t>
            </a:r>
          </a:p>
        </p:txBody>
      </p:sp>
      <p:sp>
        <p:nvSpPr>
          <p:cNvPr id="3" name="TextBox 2">
            <a:extLst>
              <a:ext uri="{FF2B5EF4-FFF2-40B4-BE49-F238E27FC236}">
                <a16:creationId xmlns:a16="http://schemas.microsoft.com/office/drawing/2014/main" id="{4E2F5364-A219-D23A-B253-16E66B4BAD15}"/>
              </a:ext>
            </a:extLst>
          </p:cNvPr>
          <p:cNvSpPr txBox="1"/>
          <p:nvPr/>
        </p:nvSpPr>
        <p:spPr>
          <a:xfrm>
            <a:off x="187890" y="2191807"/>
            <a:ext cx="6238502" cy="4666193"/>
          </a:xfrm>
          <a:prstGeom prst="rect">
            <a:avLst/>
          </a:prstGeom>
        </p:spPr>
        <p:txBody>
          <a:bodyPr vert="horz" lIns="91440" tIns="45720" rIns="91440" bIns="45720" rtlCol="0">
            <a:noAutofit/>
          </a:bodyPr>
          <a:lstStyle/>
          <a:p>
            <a:pPr marL="685800" indent="-342900">
              <a:lnSpc>
                <a:spcPct val="90000"/>
              </a:lnSpc>
              <a:spcAft>
                <a:spcPts val="600"/>
              </a:spcAft>
              <a:buFont typeface="Wingdings" panose="05000000000000000000" pitchFamily="2" charset="2"/>
              <a:buChar char="Ø"/>
            </a:pPr>
            <a:r>
              <a:rPr lang="en-US" sz="2800" b="1" dirty="0">
                <a:latin typeface="Times New Roman" panose="02020603050405020304" pitchFamily="18" charset="0"/>
                <a:cs typeface="Times New Roman" panose="02020603050405020304" pitchFamily="18" charset="0"/>
              </a:rPr>
              <a:t>Gestures add enthusiasm and help bring our sermon to life.</a:t>
            </a:r>
          </a:p>
          <a:p>
            <a:pPr marL="685800" indent="-342900">
              <a:lnSpc>
                <a:spcPct val="90000"/>
              </a:lnSpc>
              <a:spcAft>
                <a:spcPts val="600"/>
              </a:spcAft>
              <a:buFont typeface="Wingdings" panose="05000000000000000000" pitchFamily="2" charset="2"/>
              <a:buChar char="Ø"/>
            </a:pPr>
            <a:r>
              <a:rPr lang="en-US" sz="2800" b="1" dirty="0">
                <a:latin typeface="Times New Roman" panose="02020603050405020304" pitchFamily="18" charset="0"/>
                <a:cs typeface="Times New Roman" panose="02020603050405020304" pitchFamily="18" charset="0"/>
              </a:rPr>
              <a:t>Gestures maintain interest and hold people's attention. Movement captures people's eyes</a:t>
            </a:r>
          </a:p>
          <a:p>
            <a:pPr marL="685800" indent="-342900">
              <a:lnSpc>
                <a:spcPct val="90000"/>
              </a:lnSpc>
              <a:spcAft>
                <a:spcPts val="600"/>
              </a:spcAft>
              <a:buFont typeface="Wingdings" panose="05000000000000000000" pitchFamily="2" charset="2"/>
              <a:buChar char="Ø"/>
            </a:pPr>
            <a:r>
              <a:rPr lang="en-US" sz="2800" b="1" dirty="0">
                <a:latin typeface="Times New Roman" panose="02020603050405020304" pitchFamily="18" charset="0"/>
                <a:cs typeface="Times New Roman" panose="02020603050405020304" pitchFamily="18" charset="0"/>
              </a:rPr>
              <a:t>Gestures put the speaker at ease. We feel more like ourselves.</a:t>
            </a:r>
          </a:p>
          <a:p>
            <a:pPr marL="685800" indent="-342900">
              <a:lnSpc>
                <a:spcPct val="90000"/>
              </a:lnSpc>
              <a:spcAft>
                <a:spcPts val="600"/>
              </a:spcAft>
              <a:buFont typeface="Wingdings" panose="05000000000000000000" pitchFamily="2" charset="2"/>
              <a:buChar char="Ø"/>
            </a:pPr>
            <a:r>
              <a:rPr lang="en-US" sz="2800" b="1" dirty="0">
                <a:latin typeface="Times New Roman" panose="02020603050405020304" pitchFamily="18" charset="0"/>
                <a:cs typeface="Times New Roman" panose="02020603050405020304" pitchFamily="18" charset="0"/>
              </a:rPr>
              <a:t>Gestures help our listeners experience what we feel as they identify with us.</a:t>
            </a:r>
          </a:p>
        </p:txBody>
      </p:sp>
      <p:pic>
        <p:nvPicPr>
          <p:cNvPr id="5" name="Picture 4" descr="A picture containing sport&#10;&#10;Description automatically generated">
            <a:extLst>
              <a:ext uri="{FF2B5EF4-FFF2-40B4-BE49-F238E27FC236}">
                <a16:creationId xmlns:a16="http://schemas.microsoft.com/office/drawing/2014/main" id="{53FBFEBA-DB53-F67F-2933-68A7208EAA2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26392" y="2367800"/>
            <a:ext cx="4935970" cy="3233060"/>
          </a:xfrm>
          <a:prstGeom prst="rect">
            <a:avLst/>
          </a:prstGeom>
        </p:spPr>
      </p:pic>
    </p:spTree>
    <p:extLst>
      <p:ext uri="{BB962C8B-B14F-4D97-AF65-F5344CB8AC3E}">
        <p14:creationId xmlns:p14="http://schemas.microsoft.com/office/powerpoint/2010/main" val="1237277975"/>
      </p:ext>
    </p:extLst>
  </p:cSld>
  <p:clrMapOvr>
    <a:overrideClrMapping bg1="dk1" tx1="lt1" bg2="dk2" tx2="lt2" accent1="accent1" accent2="accent2" accent3="accent3" accent4="accent4" accent5="accent5" accent6="accent6" hlink="hlink" folHlink="folHlink"/>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person, indoor, wall, young&#10;&#10;Description automatically generated">
            <a:extLst>
              <a:ext uri="{FF2B5EF4-FFF2-40B4-BE49-F238E27FC236}">
                <a16:creationId xmlns:a16="http://schemas.microsoft.com/office/drawing/2014/main" id="{A59C8482-58C9-8D78-59C8-8E23A40B5E6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6930" r="9428" b="-2"/>
          <a:stretch/>
        </p:blipFill>
        <p:spPr>
          <a:xfrm>
            <a:off x="2511713" y="3104705"/>
            <a:ext cx="3634674" cy="3217333"/>
          </a:xfrm>
          <a:prstGeom prst="rect">
            <a:avLst/>
          </a:prstGeom>
        </p:spPr>
      </p:pic>
      <p:grpSp>
        <p:nvGrpSpPr>
          <p:cNvPr id="14" name="Group 13">
            <a:extLst>
              <a:ext uri="{FF2B5EF4-FFF2-40B4-BE49-F238E27FC236}">
                <a16:creationId xmlns:a16="http://schemas.microsoft.com/office/drawing/2014/main" id="{89C6B508-0B2C-4D80-99F6-BC8C9C6934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5511" y="805742"/>
            <a:ext cx="3647770" cy="3193211"/>
            <a:chOff x="1674895" y="1345036"/>
            <a:chExt cx="5428610" cy="4210939"/>
          </a:xfrm>
        </p:grpSpPr>
        <p:sp>
          <p:nvSpPr>
            <p:cNvPr id="15" name="Rectangle 14">
              <a:extLst>
                <a:ext uri="{FF2B5EF4-FFF2-40B4-BE49-F238E27FC236}">
                  <a16:creationId xmlns:a16="http://schemas.microsoft.com/office/drawing/2014/main" id="{EA54034F-F9B1-4048-9AEF-C7AB99053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583F029-E06B-49B5-9779-2E8CEFD77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CAEBFCD5-5356-4326-8D39-8235A46CD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315" y="685805"/>
            <a:ext cx="3624947" cy="3193211"/>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E3CFF2-211C-C0E0-E2C1-B0E202FB928B}"/>
              </a:ext>
            </a:extLst>
          </p:cNvPr>
          <p:cNvSpPr>
            <a:spLocks noGrp="1"/>
          </p:cNvSpPr>
          <p:nvPr>
            <p:ph type="title"/>
          </p:nvPr>
        </p:nvSpPr>
        <p:spPr>
          <a:xfrm>
            <a:off x="740584" y="859808"/>
            <a:ext cx="3543197" cy="2878986"/>
          </a:xfrm>
        </p:spPr>
        <p:txBody>
          <a:bodyPr vert="horz" lIns="91440" tIns="45720" rIns="91440" bIns="45720" rtlCol="0" anchor="ctr">
            <a:norm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NON-VERBAL FACTORS IN DELIVERY</a:t>
            </a:r>
            <a:br>
              <a:rPr lang="en-US" sz="3200" b="1" dirty="0">
                <a:solidFill>
                  <a:schemeClr val="bg1"/>
                </a:solidFill>
                <a:latin typeface="Times New Roman" panose="02020603050405020304" pitchFamily="18" charset="0"/>
                <a:cs typeface="Times New Roman" panose="02020603050405020304" pitchFamily="18" charset="0"/>
              </a:rPr>
            </a:br>
            <a:r>
              <a:rPr lang="en-US" sz="3200" b="1" dirty="0">
                <a:solidFill>
                  <a:schemeClr val="bg1"/>
                </a:solidFill>
                <a:latin typeface="Times New Roman" panose="02020603050405020304" pitchFamily="18" charset="0"/>
                <a:cs typeface="Times New Roman" panose="02020603050405020304" pitchFamily="18" charset="0"/>
              </a:rPr>
              <a:t>Characteristics of good physical gestures</a:t>
            </a:r>
          </a:p>
        </p:txBody>
      </p:sp>
      <p:grpSp>
        <p:nvGrpSpPr>
          <p:cNvPr id="20" name="Graphic 38">
            <a:extLst>
              <a:ext uri="{FF2B5EF4-FFF2-40B4-BE49-F238E27FC236}">
                <a16:creationId xmlns:a16="http://schemas.microsoft.com/office/drawing/2014/main" id="{6B67BE95-96EF-433C-9F29-B0732AA6B6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17004"/>
            <a:ext cx="1370098" cy="508993"/>
            <a:chOff x="2267504" y="2540250"/>
            <a:chExt cx="1990951" cy="739640"/>
          </a:xfrm>
          <a:solidFill>
            <a:schemeClr val="bg1"/>
          </a:solidFill>
        </p:grpSpPr>
        <p:sp>
          <p:nvSpPr>
            <p:cNvPr id="21" name="Freeform: Shape 20">
              <a:extLst>
                <a:ext uri="{FF2B5EF4-FFF2-40B4-BE49-F238E27FC236}">
                  <a16:creationId xmlns:a16="http://schemas.microsoft.com/office/drawing/2014/main" id="{AD324976-1596-4B76-A61C-5626816B24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C44DEF24-FB22-48A2-8257-B97AD7E1AA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nvGrpSpPr>
          <p:cNvPr id="24" name="Graphic 4">
            <a:extLst>
              <a:ext uri="{FF2B5EF4-FFF2-40B4-BE49-F238E27FC236}">
                <a16:creationId xmlns:a16="http://schemas.microsoft.com/office/drawing/2014/main" id="{D6E8B984-55B9-4A62-A043-997D00F0AE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9048" y="2445529"/>
            <a:ext cx="849365" cy="849366"/>
            <a:chOff x="5829300" y="3162300"/>
            <a:chExt cx="532256" cy="532257"/>
          </a:xfrm>
          <a:solidFill>
            <a:srgbClr val="FFFFFF"/>
          </a:solidFill>
        </p:grpSpPr>
        <p:sp>
          <p:nvSpPr>
            <p:cNvPr id="25" name="Freeform: Shape 24">
              <a:extLst>
                <a:ext uri="{FF2B5EF4-FFF2-40B4-BE49-F238E27FC236}">
                  <a16:creationId xmlns:a16="http://schemas.microsoft.com/office/drawing/2014/main" id="{D4FAF4A8-82EB-4F6F-B601-43EBF0BD1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6F2473F-E069-4558-9B41-E285BBE030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C9A4A76-2C9F-486C-9663-6A30A022DE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88431DC7-D4CB-479A-AFA4-5B0C597A2E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0755DA1-6F28-4612-A4A7-B915468C6D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616ED79-5475-49E6-A5FE-8D9DB12FB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21DCEB47-7140-4682-8DBF-7667BE28F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A931BD3-5A56-42F2-B6B5-647B28D1C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820E4C8E-4190-498D-9556-6DA668A81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4B2F30F-0B57-4D60-A087-CD6A471F68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FC5E8C73-ED41-4214-AEE6-3C5F493846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B1F94534-FE3E-476C-870B-E714E4A66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DE6C1B0-4D58-4937-B2B7-B1207CA18F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grpSp>
        <p:nvGrpSpPr>
          <p:cNvPr id="39" name="Graphic 4">
            <a:extLst>
              <a:ext uri="{FF2B5EF4-FFF2-40B4-BE49-F238E27FC236}">
                <a16:creationId xmlns:a16="http://schemas.microsoft.com/office/drawing/2014/main" id="{DDFA5A3F-B050-4826-ACB4-F634DD12C7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9048" y="2445529"/>
            <a:ext cx="849365" cy="849366"/>
            <a:chOff x="5829300" y="3162300"/>
            <a:chExt cx="532256" cy="532257"/>
          </a:xfrm>
          <a:solidFill>
            <a:schemeClr val="bg1"/>
          </a:solidFill>
        </p:grpSpPr>
        <p:sp>
          <p:nvSpPr>
            <p:cNvPr id="40" name="Freeform: Shape 39">
              <a:extLst>
                <a:ext uri="{FF2B5EF4-FFF2-40B4-BE49-F238E27FC236}">
                  <a16:creationId xmlns:a16="http://schemas.microsoft.com/office/drawing/2014/main" id="{C45D7489-248E-4EB2-A887-30A9C396E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B6BF832-C29A-4992-8772-6B33118C5A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5E06C84D-D026-40FC-A1FB-0482450B6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32D9620B-AA48-430C-BACC-01BF1B128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0C7842E4-3E00-4846-B285-345F6B324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F120E203-7898-4AE9-A9E5-F5C364415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06A5C8C3-E77D-410A-8D95-0B15B8E61D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8E9CE1FB-B266-47D2-A0AC-79D1DDBAA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B8862FCB-5370-44C9-803F-017FF89393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D1EC218E-7E2A-4304-96EA-1A7AA046E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C6904051-0B1B-4340-8A1F-FC345A500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8D8B68CD-1F5B-4E19-A474-4290A7386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A219F1BA-F2AD-4C0B-B881-AF7702BFA0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sp>
        <p:nvSpPr>
          <p:cNvPr id="4" name="TextBox 3">
            <a:extLst>
              <a:ext uri="{FF2B5EF4-FFF2-40B4-BE49-F238E27FC236}">
                <a16:creationId xmlns:a16="http://schemas.microsoft.com/office/drawing/2014/main" id="{782458CB-9AB1-8C98-460E-EE211D1852CA}"/>
              </a:ext>
            </a:extLst>
          </p:cNvPr>
          <p:cNvSpPr txBox="1"/>
          <p:nvPr/>
        </p:nvSpPr>
        <p:spPr>
          <a:xfrm>
            <a:off x="5619733" y="685805"/>
            <a:ext cx="6417779" cy="5827729"/>
          </a:xfrm>
          <a:prstGeom prst="rect">
            <a:avLst/>
          </a:prstGeom>
        </p:spPr>
        <p:txBody>
          <a:bodyPr vert="horz" lIns="91440" tIns="45720" rIns="91440" bIns="45720" rtlCol="0">
            <a:noAutofit/>
          </a:bodyPr>
          <a:lstStyle/>
          <a:p>
            <a:pPr marL="1085850" lvl="1" indent="-285750">
              <a:lnSpc>
                <a:spcPct val="90000"/>
              </a:lnSpc>
              <a:spcAft>
                <a:spcPts val="600"/>
              </a:spcAft>
              <a:buFont typeface="Wingdings" panose="05000000000000000000" pitchFamily="2" charset="2"/>
              <a:buChar char="Ø"/>
            </a:pPr>
            <a:r>
              <a:rPr lang="en-US" sz="2800" b="1" dirty="0">
                <a:solidFill>
                  <a:schemeClr val="bg1"/>
                </a:solidFill>
                <a:latin typeface="Times New Roman" panose="02020603050405020304" pitchFamily="18" charset="0"/>
                <a:cs typeface="Times New Roman" panose="02020603050405020304" pitchFamily="18" charset="0"/>
              </a:rPr>
              <a:t>Spontaneous - The best gestures come naturally. They are not manufactured.</a:t>
            </a:r>
          </a:p>
          <a:p>
            <a:pPr marL="1085850" lvl="1" indent="-285750">
              <a:lnSpc>
                <a:spcPct val="90000"/>
              </a:lnSpc>
              <a:spcAft>
                <a:spcPts val="600"/>
              </a:spcAft>
              <a:buFont typeface="Wingdings" panose="05000000000000000000" pitchFamily="2" charset="2"/>
              <a:buChar char="Ø"/>
            </a:pPr>
            <a:endParaRPr lang="en-US" sz="1400" b="1" dirty="0">
              <a:solidFill>
                <a:schemeClr val="bg1"/>
              </a:solidFill>
              <a:latin typeface="Times New Roman" panose="02020603050405020304" pitchFamily="18" charset="0"/>
              <a:cs typeface="Times New Roman" panose="02020603050405020304" pitchFamily="18" charset="0"/>
            </a:endParaRPr>
          </a:p>
          <a:p>
            <a:pPr marL="1085850" lvl="1" indent="-285750">
              <a:lnSpc>
                <a:spcPct val="90000"/>
              </a:lnSpc>
              <a:spcAft>
                <a:spcPts val="600"/>
              </a:spcAft>
              <a:buFont typeface="Wingdings" panose="05000000000000000000" pitchFamily="2" charset="2"/>
              <a:buChar char="Ø"/>
            </a:pPr>
            <a:r>
              <a:rPr lang="en-US" sz="2800" b="1" dirty="0">
                <a:solidFill>
                  <a:schemeClr val="bg1"/>
                </a:solidFill>
                <a:latin typeface="Times New Roman" panose="02020603050405020304" pitchFamily="18" charset="0"/>
                <a:cs typeface="Times New Roman" panose="02020603050405020304" pitchFamily="18" charset="0"/>
              </a:rPr>
              <a:t>Definite - When you make a gesture, make it. Put your body into it.</a:t>
            </a:r>
          </a:p>
          <a:p>
            <a:pPr marL="1085850" lvl="1" indent="-285750">
              <a:lnSpc>
                <a:spcPct val="90000"/>
              </a:lnSpc>
              <a:spcAft>
                <a:spcPts val="600"/>
              </a:spcAft>
              <a:buFont typeface="Wingdings" panose="05000000000000000000" pitchFamily="2" charset="2"/>
              <a:buChar char="Ø"/>
            </a:pPr>
            <a:endParaRPr lang="en-US" sz="1400" b="1" dirty="0">
              <a:solidFill>
                <a:schemeClr val="bg1"/>
              </a:solidFill>
              <a:latin typeface="Times New Roman" panose="02020603050405020304" pitchFamily="18" charset="0"/>
              <a:cs typeface="Times New Roman" panose="02020603050405020304" pitchFamily="18" charset="0"/>
            </a:endParaRPr>
          </a:p>
          <a:p>
            <a:pPr marL="1085850" lvl="1" indent="-285750">
              <a:lnSpc>
                <a:spcPct val="90000"/>
              </a:lnSpc>
              <a:spcAft>
                <a:spcPts val="600"/>
              </a:spcAft>
              <a:buFont typeface="Wingdings" panose="05000000000000000000" pitchFamily="2" charset="2"/>
              <a:buChar char="Ø"/>
            </a:pPr>
            <a:r>
              <a:rPr lang="en-US" sz="2800" b="1" dirty="0">
                <a:solidFill>
                  <a:schemeClr val="bg1"/>
                </a:solidFill>
                <a:latin typeface="Times New Roman" panose="02020603050405020304" pitchFamily="18" charset="0"/>
                <a:cs typeface="Times New Roman" panose="02020603050405020304" pitchFamily="18" charset="0"/>
              </a:rPr>
              <a:t>Varied - The repetition of a single gesture will irritate and congregation.</a:t>
            </a:r>
          </a:p>
          <a:p>
            <a:pPr marL="1085850" lvl="1" indent="-285750">
              <a:lnSpc>
                <a:spcPct val="90000"/>
              </a:lnSpc>
              <a:spcAft>
                <a:spcPts val="600"/>
              </a:spcAft>
              <a:buFont typeface="Wingdings" panose="05000000000000000000" pitchFamily="2" charset="2"/>
              <a:buChar char="Ø"/>
            </a:pPr>
            <a:endParaRPr lang="en-US" sz="1400" b="1" dirty="0">
              <a:solidFill>
                <a:schemeClr val="bg1"/>
              </a:solidFill>
              <a:latin typeface="Times New Roman" panose="02020603050405020304" pitchFamily="18" charset="0"/>
              <a:cs typeface="Times New Roman" panose="02020603050405020304" pitchFamily="18" charset="0"/>
            </a:endParaRPr>
          </a:p>
          <a:p>
            <a:pPr marL="1085850" lvl="1" indent="-285750">
              <a:lnSpc>
                <a:spcPct val="90000"/>
              </a:lnSpc>
              <a:spcAft>
                <a:spcPts val="600"/>
              </a:spcAft>
              <a:buFont typeface="Wingdings" panose="05000000000000000000" pitchFamily="2" charset="2"/>
              <a:buChar char="Ø"/>
            </a:pPr>
            <a:r>
              <a:rPr lang="en-US" sz="2800" b="1" dirty="0">
                <a:solidFill>
                  <a:schemeClr val="bg1"/>
                </a:solidFill>
                <a:latin typeface="Times New Roman" panose="02020603050405020304" pitchFamily="18" charset="0"/>
                <a:cs typeface="Times New Roman" panose="02020603050405020304" pitchFamily="18" charset="0"/>
              </a:rPr>
              <a:t>Properly Timed - Gestures must correspond with our words.</a:t>
            </a:r>
          </a:p>
        </p:txBody>
      </p:sp>
    </p:spTree>
    <p:extLst>
      <p:ext uri="{BB962C8B-B14F-4D97-AF65-F5344CB8AC3E}">
        <p14:creationId xmlns:p14="http://schemas.microsoft.com/office/powerpoint/2010/main" val="200893461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Brock Gill">
            <a:extLst>
              <a:ext uri="{FF2B5EF4-FFF2-40B4-BE49-F238E27FC236}">
                <a16:creationId xmlns:a16="http://schemas.microsoft.com/office/drawing/2014/main" id="{D8E454CF-D960-07C9-21F2-D47C6471E9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91" r="23000" b="-2"/>
          <a:stretch/>
        </p:blipFill>
        <p:spPr bwMode="auto">
          <a:xfrm>
            <a:off x="3522466" y="10"/>
            <a:ext cx="866953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D6BF8B-6CFF-C550-96AC-1A932DCCFD25}"/>
              </a:ext>
            </a:extLst>
          </p:cNvPr>
          <p:cNvSpPr>
            <a:spLocks noGrp="1"/>
          </p:cNvSpPr>
          <p:nvPr>
            <p:ph type="title"/>
          </p:nvPr>
        </p:nvSpPr>
        <p:spPr>
          <a:xfrm>
            <a:off x="0" y="1062482"/>
            <a:ext cx="8372074" cy="1124712"/>
          </a:xfrm>
        </p:spPr>
        <p:txBody>
          <a:bodyPr vert="horz" lIns="91440" tIns="45720" rIns="91440" bIns="45720" rtlCol="0" anchor="b">
            <a:noAutofit/>
          </a:bodyPr>
          <a:lstStyle/>
          <a:p>
            <a:pPr algn="ctr"/>
            <a:r>
              <a:rPr lang="en-US" sz="3200" b="1" dirty="0">
                <a:latin typeface="Times New Roman" panose="02020603050405020304" pitchFamily="18" charset="0"/>
                <a:cs typeface="Times New Roman" panose="02020603050405020304" pitchFamily="18" charset="0"/>
              </a:rPr>
              <a:t>NON-VERBAL FACTORS IN DELIVERY</a:t>
            </a:r>
            <a:br>
              <a:rPr lang="en-US" sz="3200" b="1"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The Importance of Eye Contact</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5F8D976-E400-614E-2896-7F99E9AFAB6F}"/>
              </a:ext>
            </a:extLst>
          </p:cNvPr>
          <p:cNvSpPr txBox="1"/>
          <p:nvPr/>
        </p:nvSpPr>
        <p:spPr>
          <a:xfrm>
            <a:off x="-325678" y="2605417"/>
            <a:ext cx="9619989" cy="4215997"/>
          </a:xfrm>
          <a:prstGeom prst="rect">
            <a:avLst/>
          </a:prstGeom>
        </p:spPr>
        <p:txBody>
          <a:bodyPr vert="horz" lIns="91440" tIns="45720" rIns="91440" bIns="45720" rtlCol="0" anchor="t">
            <a:noAutofit/>
          </a:bodyPr>
          <a:lstStyle/>
          <a:p>
            <a:pPr marL="1085850" lvl="1" indent="-285750">
              <a:lnSpc>
                <a:spcPct val="90000"/>
              </a:lnSpc>
              <a:spcAft>
                <a:spcPts val="600"/>
              </a:spcAft>
              <a:buFont typeface="Wingdings" panose="05000000000000000000" pitchFamily="2" charset="2"/>
              <a:buChar char="Ø"/>
            </a:pPr>
            <a:r>
              <a:rPr lang="en-US" sz="2800" b="1" dirty="0">
                <a:latin typeface="Times New Roman" panose="02020603050405020304" pitchFamily="18" charset="0"/>
                <a:cs typeface="Times New Roman" panose="02020603050405020304" pitchFamily="18" charset="0"/>
              </a:rPr>
              <a:t>one of the most effective single means of non-verbal communication. </a:t>
            </a:r>
          </a:p>
          <a:p>
            <a:pPr marL="1085850" lvl="1" indent="-285750">
              <a:lnSpc>
                <a:spcPct val="90000"/>
              </a:lnSpc>
              <a:spcAft>
                <a:spcPts val="600"/>
              </a:spcAft>
              <a:buFont typeface="Wingdings" panose="05000000000000000000" pitchFamily="2" charset="2"/>
              <a:buChar char="Ø"/>
            </a:pPr>
            <a:endParaRPr lang="en-US" sz="1000" b="1" dirty="0">
              <a:latin typeface="Times New Roman" panose="02020603050405020304" pitchFamily="18" charset="0"/>
              <a:cs typeface="Times New Roman" panose="02020603050405020304" pitchFamily="18" charset="0"/>
            </a:endParaRPr>
          </a:p>
          <a:p>
            <a:pPr marL="1085850" lvl="1" indent="-285750">
              <a:lnSpc>
                <a:spcPct val="90000"/>
              </a:lnSpc>
              <a:spcAft>
                <a:spcPts val="600"/>
              </a:spcAft>
              <a:buFont typeface="Wingdings" panose="05000000000000000000" pitchFamily="2" charset="2"/>
              <a:buChar char="Ø"/>
            </a:pPr>
            <a:r>
              <a:rPr lang="en-US" sz="2800" b="1" dirty="0">
                <a:latin typeface="Times New Roman" panose="02020603050405020304" pitchFamily="18" charset="0"/>
                <a:cs typeface="Times New Roman" panose="02020603050405020304" pitchFamily="18" charset="0"/>
              </a:rPr>
              <a:t>Eyes give feedback and hold an audience's attention. </a:t>
            </a:r>
          </a:p>
          <a:p>
            <a:pPr marL="1085850" lvl="1" indent="-285750">
              <a:lnSpc>
                <a:spcPct val="90000"/>
              </a:lnSpc>
              <a:spcAft>
                <a:spcPts val="600"/>
              </a:spcAft>
              <a:buFont typeface="Wingdings" panose="05000000000000000000" pitchFamily="2" charset="2"/>
              <a:buChar char="Ø"/>
            </a:pPr>
            <a:endParaRPr lang="en-US" sz="1000" b="1" dirty="0">
              <a:latin typeface="Times New Roman" panose="02020603050405020304" pitchFamily="18" charset="0"/>
              <a:cs typeface="Times New Roman" panose="02020603050405020304" pitchFamily="18" charset="0"/>
            </a:endParaRPr>
          </a:p>
          <a:p>
            <a:pPr marL="1085850" lvl="1" indent="-285750">
              <a:lnSpc>
                <a:spcPct val="90000"/>
              </a:lnSpc>
              <a:spcAft>
                <a:spcPts val="600"/>
              </a:spcAft>
              <a:buFont typeface="Wingdings" panose="05000000000000000000" pitchFamily="2" charset="2"/>
              <a:buChar char="Ø"/>
            </a:pPr>
            <a:r>
              <a:rPr lang="en-US" sz="2800" b="1" dirty="0">
                <a:latin typeface="Times New Roman" panose="02020603050405020304" pitchFamily="18" charset="0"/>
                <a:cs typeface="Times New Roman" panose="02020603050405020304" pitchFamily="18" charset="0"/>
              </a:rPr>
              <a:t>Most importantly, our people want us to look at them and speak to them personally.</a:t>
            </a:r>
          </a:p>
          <a:p>
            <a:pPr marL="1085850" lvl="1" indent="-285750">
              <a:lnSpc>
                <a:spcPct val="90000"/>
              </a:lnSpc>
              <a:spcAft>
                <a:spcPts val="600"/>
              </a:spcAft>
              <a:buFont typeface="Wingdings" panose="05000000000000000000" pitchFamily="2" charset="2"/>
              <a:buChar char="Ø"/>
            </a:pPr>
            <a:endParaRPr lang="en-US" sz="1000" b="1" dirty="0">
              <a:latin typeface="Times New Roman" panose="02020603050405020304" pitchFamily="18" charset="0"/>
              <a:cs typeface="Times New Roman" panose="02020603050405020304" pitchFamily="18" charset="0"/>
            </a:endParaRPr>
          </a:p>
          <a:p>
            <a:pPr marL="1085850" lvl="1" indent="-285750">
              <a:lnSpc>
                <a:spcPct val="90000"/>
              </a:lnSpc>
              <a:spcAft>
                <a:spcPts val="600"/>
              </a:spcAft>
              <a:buFont typeface="Wingdings" panose="05000000000000000000" pitchFamily="2" charset="2"/>
              <a:buChar char="Ø"/>
            </a:pPr>
            <a:r>
              <a:rPr lang="en-US" sz="2800" b="1" dirty="0">
                <a:latin typeface="Times New Roman" panose="02020603050405020304" pitchFamily="18" charset="0"/>
                <a:cs typeface="Times New Roman" panose="02020603050405020304" pitchFamily="18" charset="0"/>
              </a:rPr>
              <a:t>Congregations do not listen to preachers who are constantly looking down at their notes.</a:t>
            </a:r>
          </a:p>
        </p:txBody>
      </p:sp>
      <p:cxnSp>
        <p:nvCxnSpPr>
          <p:cNvPr id="6" name="Straight Connector 5">
            <a:extLst>
              <a:ext uri="{FF2B5EF4-FFF2-40B4-BE49-F238E27FC236}">
                <a16:creationId xmlns:a16="http://schemas.microsoft.com/office/drawing/2014/main" id="{82B4837F-331A-8A66-ABF6-F2B0C60B22EA}"/>
              </a:ext>
            </a:extLst>
          </p:cNvPr>
          <p:cNvCxnSpPr>
            <a:cxnSpLocks/>
          </p:cNvCxnSpPr>
          <p:nvPr/>
        </p:nvCxnSpPr>
        <p:spPr>
          <a:xfrm>
            <a:off x="424815" y="2443480"/>
            <a:ext cx="7579317"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7688552"/>
      </p:ext>
    </p:extLst>
  </p:cSld>
  <p:clrMapOvr>
    <a:overrideClrMapping bg1="dk1" tx1="lt1" bg2="dk2" tx2="lt2" accent1="accent1" accent2="accent2" accent3="accent3" accent4="accent4" accent5="accent5" accent6="accent6" hlink="hlink" folHlink="folHlink"/>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Brock Gill">
            <a:extLst>
              <a:ext uri="{FF2B5EF4-FFF2-40B4-BE49-F238E27FC236}">
                <a16:creationId xmlns:a16="http://schemas.microsoft.com/office/drawing/2014/main" id="{331F5CCC-C166-A665-9466-C925E1E532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07" t="6593" r="16680" b="1"/>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B12B988-D31B-1BEA-FB35-D9A4D91B7A6B}"/>
              </a:ext>
            </a:extLst>
          </p:cNvPr>
          <p:cNvSpPr txBox="1"/>
          <p:nvPr/>
        </p:nvSpPr>
        <p:spPr>
          <a:xfrm>
            <a:off x="371094" y="916687"/>
            <a:ext cx="5860894" cy="1369313"/>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000" b="1" dirty="0">
                <a:latin typeface="Times New Roman" panose="02020603050405020304" pitchFamily="18" charset="0"/>
                <a:ea typeface="+mj-ea"/>
                <a:cs typeface="Times New Roman" panose="02020603050405020304" pitchFamily="18" charset="0"/>
              </a:rPr>
              <a:t>THE IMPORTANCE OF VOCAL DELIVERY</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5960E2B-181D-6808-A15D-BB95083EF22D}"/>
              </a:ext>
            </a:extLst>
          </p:cNvPr>
          <p:cNvSpPr txBox="1"/>
          <p:nvPr/>
        </p:nvSpPr>
        <p:spPr>
          <a:xfrm>
            <a:off x="371093" y="2718054"/>
            <a:ext cx="6690889" cy="3978168"/>
          </a:xfrm>
          <a:prstGeom prst="rect">
            <a:avLst/>
          </a:prstGeom>
        </p:spPr>
        <p:txBody>
          <a:bodyPr vert="horz" lIns="91440" tIns="45720" rIns="91440" bIns="45720" rtlCol="0" anchor="t">
            <a:noAutofit/>
          </a:bodyPr>
          <a:lstStyle/>
          <a:p>
            <a:pPr marL="228600" indent="-457200">
              <a:lnSpc>
                <a:spcPct val="90000"/>
              </a:lnSpc>
              <a:spcAft>
                <a:spcPts val="600"/>
              </a:spcAft>
              <a:buFont typeface="Wingdings" panose="05000000000000000000" pitchFamily="2" charset="2"/>
              <a:buChar char="Ø"/>
            </a:pPr>
            <a:r>
              <a:rPr lang="en-US" sz="2800" b="1" dirty="0">
                <a:latin typeface="Times New Roman" panose="02020603050405020304" pitchFamily="18" charset="0"/>
                <a:cs typeface="Times New Roman" panose="02020603050405020304" pitchFamily="18" charset="0"/>
              </a:rPr>
              <a:t>Pitch – Pitch involves the movement of our voice up and down on the scale.</a:t>
            </a:r>
          </a:p>
          <a:p>
            <a:pPr marL="228600" indent="-457200">
              <a:lnSpc>
                <a:spcPct val="90000"/>
              </a:lnSpc>
              <a:spcAft>
                <a:spcPts val="600"/>
              </a:spcAft>
              <a:buFont typeface="Wingdings" panose="05000000000000000000" pitchFamily="2" charset="2"/>
              <a:buChar char="Ø"/>
            </a:pPr>
            <a:r>
              <a:rPr lang="en-US" sz="2800" b="1" dirty="0">
                <a:latin typeface="Times New Roman" panose="02020603050405020304" pitchFamily="18" charset="0"/>
                <a:cs typeface="Times New Roman" panose="02020603050405020304" pitchFamily="18" charset="0"/>
              </a:rPr>
              <a:t>Punch – Punch is the variation in loudness. </a:t>
            </a:r>
          </a:p>
          <a:p>
            <a:pPr marL="228600" indent="-457200">
              <a:lnSpc>
                <a:spcPct val="90000"/>
              </a:lnSpc>
              <a:spcAft>
                <a:spcPts val="600"/>
              </a:spcAft>
              <a:buFont typeface="Wingdings" panose="05000000000000000000" pitchFamily="2" charset="2"/>
              <a:buChar char="Ø"/>
            </a:pPr>
            <a:r>
              <a:rPr lang="en-US" sz="2800" b="1" dirty="0">
                <a:latin typeface="Times New Roman" panose="02020603050405020304" pitchFamily="18" charset="0"/>
                <a:cs typeface="Times New Roman" panose="02020603050405020304" pitchFamily="18" charset="0"/>
              </a:rPr>
              <a:t>Progress – Progress is the rate in which we are speaking.</a:t>
            </a:r>
          </a:p>
          <a:p>
            <a:pPr marL="228600" indent="-457200">
              <a:lnSpc>
                <a:spcPct val="90000"/>
              </a:lnSpc>
              <a:spcAft>
                <a:spcPts val="600"/>
              </a:spcAft>
              <a:buFont typeface="Wingdings" panose="05000000000000000000" pitchFamily="2" charset="2"/>
              <a:buChar char="Ø"/>
            </a:pPr>
            <a:r>
              <a:rPr lang="en-US" sz="2800" b="1" dirty="0">
                <a:latin typeface="Times New Roman" panose="02020603050405020304" pitchFamily="18" charset="0"/>
                <a:cs typeface="Times New Roman" panose="02020603050405020304" pitchFamily="18" charset="0"/>
              </a:rPr>
              <a:t>Pause – Pause serves as a punction mark such as a period, comma or semi-colon.</a:t>
            </a:r>
          </a:p>
        </p:txBody>
      </p:sp>
    </p:spTree>
    <p:extLst>
      <p:ext uri="{BB962C8B-B14F-4D97-AF65-F5344CB8AC3E}">
        <p14:creationId xmlns:p14="http://schemas.microsoft.com/office/powerpoint/2010/main" val="3598085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954531">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F94EA35-B071-4CED-53D1-78B615C45351}"/>
              </a:ext>
            </a:extLst>
          </p:cNvPr>
          <p:cNvSpPr>
            <a:spLocks noGrp="1"/>
          </p:cNvSpPr>
          <p:nvPr>
            <p:ph type="title"/>
          </p:nvPr>
        </p:nvSpPr>
        <p:spPr>
          <a:xfrm>
            <a:off x="321732" y="4767072"/>
            <a:ext cx="7058306" cy="1625210"/>
          </a:xfrm>
        </p:spPr>
        <p:txBody>
          <a:bodyPr vert="horz" lIns="91440" tIns="45720" rIns="91440" bIns="45720" rtlCol="0" anchor="ctr">
            <a:noAutofit/>
          </a:bodyPr>
          <a:lstStyle/>
          <a:p>
            <a:pPr algn="ctr"/>
            <a:r>
              <a:rPr lang="en-US" sz="2800" b="1" dirty="0">
                <a:solidFill>
                  <a:srgbClr val="FFFFFF"/>
                </a:solidFill>
                <a:latin typeface="Times New Roman" panose="02020603050405020304" pitchFamily="18" charset="0"/>
                <a:cs typeface="Times New Roman" panose="02020603050405020304" pitchFamily="18" charset="0"/>
              </a:rPr>
              <a:t>PRACTICE - It helps to practice on the night before to see if there are any places in the sermon where you may need to adjust the wording or add a gesture</a:t>
            </a:r>
            <a:r>
              <a:rPr lang="en-US" sz="2800" b="1" dirty="0">
                <a:solidFill>
                  <a:srgbClr val="FFFFFF"/>
                </a:solidFill>
              </a:rPr>
              <a:t>.</a:t>
            </a:r>
            <a:endParaRPr lang="en-US" sz="2800" dirty="0">
              <a:solidFill>
                <a:srgbClr val="FFFFFF"/>
              </a:solidFill>
            </a:endParaRPr>
          </a:p>
        </p:txBody>
      </p:sp>
      <p:pic>
        <p:nvPicPr>
          <p:cNvPr id="5" name="Picture 4" descr="A picture containing person, indoor, wall, young&#10;&#10;Description automatically generated">
            <a:extLst>
              <a:ext uri="{FF2B5EF4-FFF2-40B4-BE49-F238E27FC236}">
                <a16:creationId xmlns:a16="http://schemas.microsoft.com/office/drawing/2014/main" id="{C6B4F806-DB69-C08A-48EA-E69C62F5BB3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195"/>
          <a:stretch/>
        </p:blipFill>
        <p:spPr>
          <a:xfrm>
            <a:off x="327547" y="321733"/>
            <a:ext cx="7058306"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A9C26FB-9F7E-7911-4D51-C57E00E2B672}"/>
              </a:ext>
            </a:extLst>
          </p:cNvPr>
          <p:cNvSpPr txBox="1"/>
          <p:nvPr/>
        </p:nvSpPr>
        <p:spPr>
          <a:xfrm>
            <a:off x="7534655" y="917725"/>
            <a:ext cx="4502857" cy="4852362"/>
          </a:xfrm>
          <a:prstGeom prst="rect">
            <a:avLst/>
          </a:prstGeom>
        </p:spPr>
        <p:txBody>
          <a:bodyPr vert="horz" lIns="91440" tIns="45720" rIns="91440" bIns="45720" rtlCol="0" anchor="ctr">
            <a:normAutofit/>
          </a:bodyPr>
          <a:lstStyle/>
          <a:p>
            <a:pPr algn="ctr">
              <a:lnSpc>
                <a:spcPct val="90000"/>
              </a:lnSpc>
              <a:spcAft>
                <a:spcPts val="600"/>
              </a:spcAft>
            </a:pPr>
            <a:r>
              <a:rPr lang="en-US" sz="4400" b="1" dirty="0">
                <a:solidFill>
                  <a:srgbClr val="FFFFFF"/>
                </a:solidFill>
                <a:latin typeface="Times New Roman" panose="02020603050405020304" pitchFamily="18" charset="0"/>
                <a:cs typeface="Times New Roman" panose="02020603050405020304" pitchFamily="18" charset="0"/>
              </a:rPr>
              <a:t>Why Practice Preaching?</a:t>
            </a:r>
          </a:p>
          <a:p>
            <a:pPr>
              <a:lnSpc>
                <a:spcPct val="90000"/>
              </a:lnSpc>
              <a:spcAft>
                <a:spcPts val="600"/>
              </a:spcAft>
            </a:pPr>
            <a:endParaRPr lang="en-US" sz="1600" b="1" dirty="0">
              <a:solidFill>
                <a:srgbClr val="FFFFFF"/>
              </a:solidFill>
              <a:latin typeface="Times New Roman" panose="02020603050405020304" pitchFamily="18" charset="0"/>
              <a:cs typeface="Times New Roman" panose="02020603050405020304" pitchFamily="18" charset="0"/>
            </a:endParaRPr>
          </a:p>
          <a:p>
            <a:pPr>
              <a:lnSpc>
                <a:spcPct val="90000"/>
              </a:lnSpc>
              <a:spcAft>
                <a:spcPts val="600"/>
              </a:spcAft>
            </a:pPr>
            <a:r>
              <a:rPr lang="en-US" sz="2800" b="1" dirty="0">
                <a:solidFill>
                  <a:srgbClr val="FFFFFF"/>
                </a:solidFill>
                <a:latin typeface="Times New Roman" panose="02020603050405020304" pitchFamily="18" charset="0"/>
                <a:cs typeface="Times New Roman" panose="02020603050405020304" pitchFamily="18" charset="0"/>
              </a:rPr>
              <a:t>Practice enables you to...</a:t>
            </a:r>
          </a:p>
          <a:p>
            <a:pPr>
              <a:lnSpc>
                <a:spcPct val="90000"/>
              </a:lnSpc>
              <a:spcAft>
                <a:spcPts val="600"/>
              </a:spcAft>
            </a:pPr>
            <a:r>
              <a:rPr lang="en-US" sz="2800" b="1" dirty="0">
                <a:solidFill>
                  <a:srgbClr val="FFFFFF"/>
                </a:solidFill>
                <a:latin typeface="Times New Roman" panose="02020603050405020304" pitchFamily="18" charset="0"/>
                <a:cs typeface="Times New Roman" panose="02020603050405020304" pitchFamily="18" charset="0"/>
              </a:rPr>
              <a:t>1. Know the sermon well.</a:t>
            </a:r>
          </a:p>
          <a:p>
            <a:pPr>
              <a:lnSpc>
                <a:spcPct val="90000"/>
              </a:lnSpc>
              <a:spcAft>
                <a:spcPts val="600"/>
              </a:spcAft>
            </a:pPr>
            <a:r>
              <a:rPr lang="en-US" sz="2800" b="1" dirty="0">
                <a:solidFill>
                  <a:srgbClr val="FFFFFF"/>
                </a:solidFill>
                <a:latin typeface="Times New Roman" panose="02020603050405020304" pitchFamily="18" charset="0"/>
                <a:cs typeface="Times New Roman" panose="02020603050405020304" pitchFamily="18" charset="0"/>
              </a:rPr>
              <a:t>2. Communicate the sermon well.</a:t>
            </a:r>
          </a:p>
          <a:p>
            <a:pPr>
              <a:lnSpc>
                <a:spcPct val="90000"/>
              </a:lnSpc>
              <a:spcAft>
                <a:spcPts val="600"/>
              </a:spcAft>
            </a:pPr>
            <a:r>
              <a:rPr lang="en-US" sz="2800" b="1" dirty="0">
                <a:solidFill>
                  <a:srgbClr val="FFFFFF"/>
                </a:solidFill>
                <a:latin typeface="Times New Roman" panose="02020603050405020304" pitchFamily="18" charset="0"/>
                <a:cs typeface="Times New Roman" panose="02020603050405020304" pitchFamily="18" charset="0"/>
              </a:rPr>
              <a:t>3. Cut out unnecessary stuff to keep to your time</a:t>
            </a:r>
            <a:r>
              <a:rPr lang="en-US" sz="2000" b="1" dirty="0">
                <a:solidFill>
                  <a:srgbClr val="FFFFFF"/>
                </a:solidFill>
                <a:latin typeface="Times New Roman" panose="02020603050405020304" pitchFamily="18" charset="0"/>
                <a:cs typeface="Times New Roman" panose="02020603050405020304" pitchFamily="18" charset="0"/>
              </a:rPr>
              <a:t>.</a:t>
            </a:r>
            <a:endParaRPr lang="en-US" sz="2800" b="1"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263495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alendar&#10;&#10;Description automatically generated">
            <a:extLst>
              <a:ext uri="{FF2B5EF4-FFF2-40B4-BE49-F238E27FC236}">
                <a16:creationId xmlns:a16="http://schemas.microsoft.com/office/drawing/2014/main" id="{B00D7844-EBCB-7BC7-30AC-FBB20B62CBE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1696"/>
          <a:stretch/>
        </p:blipFill>
        <p:spPr>
          <a:xfrm>
            <a:off x="4117521" y="10"/>
            <a:ext cx="8074479" cy="6857990"/>
          </a:xfrm>
          <a:prstGeom prst="rect">
            <a:avLst/>
          </a:prstGeom>
        </p:spPr>
      </p:pic>
      <p:sp>
        <p:nvSpPr>
          <p:cNvPr id="20" name="Freeform: Shape 1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CB12B988-D31B-1BEA-FB35-D9A4D91B7A6B}"/>
              </a:ext>
            </a:extLst>
          </p:cNvPr>
          <p:cNvSpPr txBox="1"/>
          <p:nvPr/>
        </p:nvSpPr>
        <p:spPr>
          <a:xfrm>
            <a:off x="495821" y="365125"/>
            <a:ext cx="6330864" cy="1325563"/>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3600" b="1" dirty="0">
                <a:latin typeface="Times New Roman" panose="02020603050405020304" pitchFamily="18" charset="0"/>
                <a:ea typeface="+mj-ea"/>
                <a:cs typeface="Times New Roman" panose="02020603050405020304" pitchFamily="18" charset="0"/>
              </a:rPr>
              <a:t>PREACHING CALENDARS</a:t>
            </a:r>
          </a:p>
          <a:p>
            <a:pPr>
              <a:lnSpc>
                <a:spcPct val="90000"/>
              </a:lnSpc>
              <a:spcBef>
                <a:spcPct val="0"/>
              </a:spcBef>
              <a:spcAft>
                <a:spcPts val="600"/>
              </a:spcAft>
            </a:pPr>
            <a:r>
              <a:rPr lang="en-US" sz="3200" b="1" dirty="0">
                <a:latin typeface="Times New Roman" panose="02020603050405020304" pitchFamily="18" charset="0"/>
                <a:ea typeface="+mj-ea"/>
                <a:cs typeface="Times New Roman" panose="02020603050405020304" pitchFamily="18" charset="0"/>
              </a:rPr>
              <a:t>The Advantage of a Preaching Calendar</a:t>
            </a:r>
          </a:p>
        </p:txBody>
      </p:sp>
      <p:sp>
        <p:nvSpPr>
          <p:cNvPr id="3" name="TextBox 2">
            <a:extLst>
              <a:ext uri="{FF2B5EF4-FFF2-40B4-BE49-F238E27FC236}">
                <a16:creationId xmlns:a16="http://schemas.microsoft.com/office/drawing/2014/main" id="{65960E2B-181D-6808-A15D-BB95083EF22D}"/>
              </a:ext>
            </a:extLst>
          </p:cNvPr>
          <p:cNvSpPr txBox="1"/>
          <p:nvPr/>
        </p:nvSpPr>
        <p:spPr>
          <a:xfrm>
            <a:off x="0" y="2192055"/>
            <a:ext cx="5962389" cy="3984907"/>
          </a:xfrm>
          <a:prstGeom prst="rect">
            <a:avLst/>
          </a:prstGeom>
        </p:spPr>
        <p:txBody>
          <a:bodyPr vert="horz" lIns="91440" tIns="45720" rIns="91440" bIns="45720" rtlCol="0">
            <a:normAutofit/>
          </a:bodyPr>
          <a:lstStyle/>
          <a:p>
            <a:pPr marL="230188">
              <a:lnSpc>
                <a:spcPct val="90000"/>
              </a:lnSpc>
              <a:spcAft>
                <a:spcPts val="600"/>
              </a:spcAft>
            </a:pPr>
            <a:r>
              <a:rPr lang="en-US" sz="2800" b="1" dirty="0">
                <a:latin typeface="Times New Roman" panose="02020603050405020304" pitchFamily="18" charset="0"/>
                <a:cs typeface="Times New Roman" panose="02020603050405020304" pitchFamily="18" charset="0"/>
              </a:rPr>
              <a:t>1. There is no wasted time finding a subject or passage each week.</a:t>
            </a:r>
          </a:p>
          <a:p>
            <a:pPr marL="230188">
              <a:lnSpc>
                <a:spcPct val="90000"/>
              </a:lnSpc>
              <a:spcAft>
                <a:spcPts val="600"/>
              </a:spcAft>
            </a:pPr>
            <a:endParaRPr lang="en-US" sz="1200" b="1" dirty="0">
              <a:latin typeface="Times New Roman" panose="02020603050405020304" pitchFamily="18" charset="0"/>
              <a:cs typeface="Times New Roman" panose="02020603050405020304" pitchFamily="18" charset="0"/>
            </a:endParaRPr>
          </a:p>
          <a:p>
            <a:pPr marL="230188">
              <a:lnSpc>
                <a:spcPct val="90000"/>
              </a:lnSpc>
              <a:spcAft>
                <a:spcPts val="600"/>
              </a:spcAft>
            </a:pPr>
            <a:r>
              <a:rPr lang="en-US" sz="2800" b="1" dirty="0">
                <a:latin typeface="Times New Roman" panose="02020603050405020304" pitchFamily="18" charset="0"/>
                <a:cs typeface="Times New Roman" panose="02020603050405020304" pitchFamily="18" charset="0"/>
              </a:rPr>
              <a:t>2. It allows us time to find applications and illustrations.</a:t>
            </a:r>
          </a:p>
          <a:p>
            <a:pPr marL="230188">
              <a:lnSpc>
                <a:spcPct val="90000"/>
              </a:lnSpc>
              <a:spcAft>
                <a:spcPts val="600"/>
              </a:spcAft>
            </a:pPr>
            <a:endParaRPr lang="en-US" sz="1200" b="1" dirty="0">
              <a:latin typeface="Times New Roman" panose="02020603050405020304" pitchFamily="18" charset="0"/>
              <a:cs typeface="Times New Roman" panose="02020603050405020304" pitchFamily="18" charset="0"/>
            </a:endParaRPr>
          </a:p>
          <a:p>
            <a:pPr marL="230188">
              <a:lnSpc>
                <a:spcPct val="90000"/>
              </a:lnSpc>
              <a:spcAft>
                <a:spcPts val="600"/>
              </a:spcAft>
            </a:pPr>
            <a:r>
              <a:rPr lang="en-US" sz="2800" b="1" dirty="0">
                <a:latin typeface="Times New Roman" panose="02020603050405020304" pitchFamily="18" charset="0"/>
                <a:cs typeface="Times New Roman" panose="02020603050405020304" pitchFamily="18" charset="0"/>
              </a:rPr>
              <a:t>3. It teaches people to study the Bible in a planned and organized way.</a:t>
            </a:r>
          </a:p>
        </p:txBody>
      </p:sp>
    </p:spTree>
    <p:extLst>
      <p:ext uri="{BB962C8B-B14F-4D97-AF65-F5344CB8AC3E}">
        <p14:creationId xmlns:p14="http://schemas.microsoft.com/office/powerpoint/2010/main" val="4522729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alendar&#10;&#10;Description automatically generated">
            <a:extLst>
              <a:ext uri="{FF2B5EF4-FFF2-40B4-BE49-F238E27FC236}">
                <a16:creationId xmlns:a16="http://schemas.microsoft.com/office/drawing/2014/main" id="{B00D7844-EBCB-7BC7-30AC-FBB20B62CBE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1696"/>
          <a:stretch/>
        </p:blipFill>
        <p:spPr>
          <a:xfrm>
            <a:off x="4117521" y="10"/>
            <a:ext cx="8074479" cy="6857990"/>
          </a:xfrm>
          <a:prstGeom prst="rect">
            <a:avLst/>
          </a:prstGeom>
        </p:spPr>
      </p:pic>
      <p:sp>
        <p:nvSpPr>
          <p:cNvPr id="20" name="Freeform: Shape 1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CB12B988-D31B-1BEA-FB35-D9A4D91B7A6B}"/>
              </a:ext>
            </a:extLst>
          </p:cNvPr>
          <p:cNvSpPr txBox="1"/>
          <p:nvPr/>
        </p:nvSpPr>
        <p:spPr>
          <a:xfrm>
            <a:off x="495821" y="365125"/>
            <a:ext cx="6330864" cy="1325563"/>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3600" b="1" dirty="0">
                <a:latin typeface="Times New Roman" panose="02020603050405020304" pitchFamily="18" charset="0"/>
                <a:ea typeface="+mj-ea"/>
                <a:cs typeface="Times New Roman" panose="02020603050405020304" pitchFamily="18" charset="0"/>
              </a:rPr>
              <a:t>PREACHING CALENDARS</a:t>
            </a:r>
          </a:p>
          <a:p>
            <a:pPr>
              <a:lnSpc>
                <a:spcPct val="90000"/>
              </a:lnSpc>
              <a:spcBef>
                <a:spcPct val="0"/>
              </a:spcBef>
              <a:spcAft>
                <a:spcPts val="600"/>
              </a:spcAft>
            </a:pPr>
            <a:r>
              <a:rPr lang="en-US" sz="3200" b="1" dirty="0">
                <a:latin typeface="Times New Roman" panose="02020603050405020304" pitchFamily="18" charset="0"/>
                <a:ea typeface="+mj-ea"/>
                <a:cs typeface="Times New Roman" panose="02020603050405020304" pitchFamily="18" charset="0"/>
              </a:rPr>
              <a:t>The Advantage of a Preaching Calendar</a:t>
            </a:r>
          </a:p>
        </p:txBody>
      </p:sp>
      <p:sp>
        <p:nvSpPr>
          <p:cNvPr id="3" name="TextBox 2">
            <a:extLst>
              <a:ext uri="{FF2B5EF4-FFF2-40B4-BE49-F238E27FC236}">
                <a16:creationId xmlns:a16="http://schemas.microsoft.com/office/drawing/2014/main" id="{65960E2B-181D-6808-A15D-BB95083EF22D}"/>
              </a:ext>
            </a:extLst>
          </p:cNvPr>
          <p:cNvSpPr txBox="1"/>
          <p:nvPr/>
        </p:nvSpPr>
        <p:spPr>
          <a:xfrm>
            <a:off x="200416" y="1954060"/>
            <a:ext cx="5761973" cy="4697261"/>
          </a:xfrm>
          <a:prstGeom prst="rect">
            <a:avLst/>
          </a:prstGeom>
        </p:spPr>
        <p:txBody>
          <a:bodyPr vert="horz" lIns="91440" tIns="45720" rIns="91440" bIns="45720" rtlCol="0">
            <a:normAutofit fontScale="92500" lnSpcReduction="10000"/>
          </a:bodyPr>
          <a:lstStyle/>
          <a:p>
            <a:pPr marL="458788" indent="-458788"/>
            <a:r>
              <a:rPr lang="en-US" sz="2800" b="1" dirty="0">
                <a:latin typeface="Times New Roman" panose="02020603050405020304" pitchFamily="18" charset="0"/>
                <a:cs typeface="Times New Roman" panose="02020603050405020304" pitchFamily="18" charset="0"/>
              </a:rPr>
              <a:t>4. It increases the congregation's confidence in your leadership. They will follow someone who knows where they are going.</a:t>
            </a:r>
          </a:p>
          <a:p>
            <a:pPr marL="458788" indent="-458788"/>
            <a:endParaRPr lang="en-US" sz="1300" b="1" dirty="0">
              <a:latin typeface="Times New Roman" panose="02020603050405020304" pitchFamily="18" charset="0"/>
              <a:cs typeface="Times New Roman" panose="02020603050405020304" pitchFamily="18" charset="0"/>
            </a:endParaRPr>
          </a:p>
          <a:p>
            <a:pPr marL="458788" indent="-458788"/>
            <a:r>
              <a:rPr lang="en-US" sz="2800" b="1" dirty="0">
                <a:latin typeface="Times New Roman" panose="02020603050405020304" pitchFamily="18" charset="0"/>
                <a:cs typeface="Times New Roman" panose="02020603050405020304" pitchFamily="18" charset="0"/>
              </a:rPr>
              <a:t>5. It provides a balanced diet for the congregation. We plan to preach from both the Old and New Testament.</a:t>
            </a:r>
          </a:p>
          <a:p>
            <a:pPr marL="458788" indent="-458788"/>
            <a:endParaRPr lang="en-US" sz="1400" b="1" dirty="0">
              <a:latin typeface="Times New Roman" panose="02020603050405020304" pitchFamily="18" charset="0"/>
              <a:cs typeface="Times New Roman" panose="02020603050405020304" pitchFamily="18" charset="0"/>
            </a:endParaRPr>
          </a:p>
          <a:p>
            <a:pPr marL="458788" indent="-458788"/>
            <a:r>
              <a:rPr lang="en-US" sz="2800" b="1" dirty="0">
                <a:latin typeface="Times New Roman" panose="02020603050405020304" pitchFamily="18" charset="0"/>
                <a:cs typeface="Times New Roman" panose="02020603050405020304" pitchFamily="18" charset="0"/>
              </a:rPr>
              <a:t>6. The congregation cannot accuse us of preaching a sermon aimed at them because we are simply following our</a:t>
            </a:r>
          </a:p>
        </p:txBody>
      </p:sp>
    </p:spTree>
    <p:extLst>
      <p:ext uri="{BB962C8B-B14F-4D97-AF65-F5344CB8AC3E}">
        <p14:creationId xmlns:p14="http://schemas.microsoft.com/office/powerpoint/2010/main" val="1282247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alendar&#10;&#10;Description automatically generated">
            <a:extLst>
              <a:ext uri="{FF2B5EF4-FFF2-40B4-BE49-F238E27FC236}">
                <a16:creationId xmlns:a16="http://schemas.microsoft.com/office/drawing/2014/main" id="{9EE091F9-C525-051F-6EFA-B7E92004E60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1696"/>
          <a:stretch/>
        </p:blipFill>
        <p:spPr>
          <a:xfrm>
            <a:off x="4117521" y="10"/>
            <a:ext cx="8074479" cy="6857990"/>
          </a:xfrm>
          <a:prstGeom prst="rect">
            <a:avLst/>
          </a:prstGeom>
        </p:spPr>
      </p:pic>
      <p:sp>
        <p:nvSpPr>
          <p:cNvPr id="10" name="Freeform: Shape 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F291AE0-D43A-1C78-9D42-F3D348B96F42}"/>
              </a:ext>
            </a:extLst>
          </p:cNvPr>
          <p:cNvSpPr>
            <a:spLocks noGrp="1"/>
          </p:cNvSpPr>
          <p:nvPr>
            <p:ph type="title"/>
          </p:nvPr>
        </p:nvSpPr>
        <p:spPr>
          <a:xfrm>
            <a:off x="515188" y="169101"/>
            <a:ext cx="7052152" cy="1325563"/>
          </a:xfrm>
        </p:spPr>
        <p:txBody>
          <a:bodyPr vert="horz" lIns="91440" tIns="45720" rIns="91440" bIns="45720" rtlCol="0" anchor="ctr">
            <a:noAutofit/>
          </a:bodyPr>
          <a:lstStyle/>
          <a:p>
            <a:pPr algn="ctr"/>
            <a:r>
              <a:rPr lang="en-US" sz="4000" b="1" dirty="0">
                <a:latin typeface="Times New Roman" panose="02020603050405020304" pitchFamily="18" charset="0"/>
                <a:cs typeface="Times New Roman" panose="02020603050405020304" pitchFamily="18" charset="0"/>
              </a:rPr>
              <a:t>How to Make an Effective Preaching Calendar</a:t>
            </a:r>
          </a:p>
        </p:txBody>
      </p:sp>
      <p:sp>
        <p:nvSpPr>
          <p:cNvPr id="3" name="TextBox 2">
            <a:extLst>
              <a:ext uri="{FF2B5EF4-FFF2-40B4-BE49-F238E27FC236}">
                <a16:creationId xmlns:a16="http://schemas.microsoft.com/office/drawing/2014/main" id="{B8D9EF40-62B1-20E6-B468-C9A1659E3913}"/>
              </a:ext>
            </a:extLst>
          </p:cNvPr>
          <p:cNvSpPr txBox="1"/>
          <p:nvPr/>
        </p:nvSpPr>
        <p:spPr>
          <a:xfrm>
            <a:off x="325677" y="1690688"/>
            <a:ext cx="7431174" cy="4998211"/>
          </a:xfrm>
          <a:prstGeom prst="rect">
            <a:avLst/>
          </a:prstGeom>
          <a:solidFill>
            <a:schemeClr val="bg1">
              <a:lumMod val="85000"/>
              <a:lumOff val="15000"/>
            </a:schemeClr>
          </a:solidFill>
        </p:spPr>
        <p:txBody>
          <a:bodyPr vert="horz" lIns="91440" tIns="45720" rIns="91440" bIns="45720" rtlCol="0">
            <a:normAutofit/>
          </a:bodyPr>
          <a:lstStyle/>
          <a:p>
            <a:pPr marL="422275" indent="-422275"/>
            <a:r>
              <a:rPr lang="en-US" sz="2800" b="1" dirty="0">
                <a:latin typeface="Times New Roman" panose="02020603050405020304" pitchFamily="18" charset="0"/>
                <a:cs typeface="Times New Roman" panose="02020603050405020304" pitchFamily="18" charset="0"/>
              </a:rPr>
              <a:t>1. Spend quiet time with the Lord and seek His guidance in this process.</a:t>
            </a:r>
          </a:p>
          <a:p>
            <a:pPr marL="422275" indent="-422275"/>
            <a:r>
              <a:rPr lang="en-US" sz="2800" b="1" dirty="0">
                <a:latin typeface="Times New Roman" panose="02020603050405020304" pitchFamily="18" charset="0"/>
                <a:cs typeface="Times New Roman" panose="02020603050405020304" pitchFamily="18" charset="0"/>
              </a:rPr>
              <a:t>2. List the books and topics you feel the congregation need to hear in the coming year.</a:t>
            </a:r>
          </a:p>
          <a:p>
            <a:pPr marL="422275" indent="-422275"/>
            <a:r>
              <a:rPr lang="en-US" sz="2800" b="1" dirty="0">
                <a:latin typeface="Times New Roman" panose="02020603050405020304" pitchFamily="18" charset="0"/>
                <a:cs typeface="Times New Roman" panose="02020603050405020304" pitchFamily="18" charset="0"/>
              </a:rPr>
              <a:t>3. Block out special events like Christmas and Easter for these require special sermons.</a:t>
            </a:r>
          </a:p>
          <a:p>
            <a:pPr marL="422275" indent="-422275"/>
            <a:r>
              <a:rPr lang="en-US" sz="2800" b="1" dirty="0">
                <a:latin typeface="Times New Roman" panose="02020603050405020304" pitchFamily="18" charset="0"/>
                <a:cs typeface="Times New Roman" panose="02020603050405020304" pitchFamily="18" charset="0"/>
              </a:rPr>
              <a:t>4. Prepare a chart listing each Sunday and the passage for each Sunday.</a:t>
            </a:r>
          </a:p>
          <a:p>
            <a:pPr marL="422275" indent="-422275"/>
            <a:r>
              <a:rPr lang="en-US" sz="2800" b="1" dirty="0">
                <a:latin typeface="Times New Roman" panose="02020603050405020304" pitchFamily="18" charset="0"/>
                <a:cs typeface="Times New Roman" panose="02020603050405020304" pitchFamily="18" charset="0"/>
              </a:rPr>
              <a:t>5. Balance preaching between the Old and New Testament.</a:t>
            </a:r>
          </a:p>
        </p:txBody>
      </p:sp>
    </p:spTree>
    <p:extLst>
      <p:ext uri="{BB962C8B-B14F-4D97-AF65-F5344CB8AC3E}">
        <p14:creationId xmlns:p14="http://schemas.microsoft.com/office/powerpoint/2010/main" val="2371552864"/>
      </p:ext>
    </p:extLst>
  </p:cSld>
  <p:clrMapOvr>
    <a:overrideClrMapping bg1="dk1" tx1="lt1" bg2="dk2" tx2="lt2" accent1="accent1" accent2="accent2" accent3="accent3" accent4="accent4" accent5="accent5" accent6="accent6" hlink="hlink" folHlink="folHlink"/>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B12B988-D31B-1BEA-FB35-D9A4D91B7A6B}"/>
              </a:ext>
            </a:extLst>
          </p:cNvPr>
          <p:cNvSpPr txBox="1"/>
          <p:nvPr/>
        </p:nvSpPr>
        <p:spPr>
          <a:xfrm>
            <a:off x="424815" y="488688"/>
            <a:ext cx="11517803" cy="1369313"/>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800" b="1" dirty="0">
                <a:latin typeface="Times New Roman" panose="02020603050405020304" pitchFamily="18" charset="0"/>
                <a:cs typeface="Times New Roman" panose="02020603050405020304" pitchFamily="18" charset="0"/>
              </a:rPr>
              <a:t>TOPICAL SERMONS</a:t>
            </a:r>
          </a:p>
          <a:p>
            <a:pPr algn="ctr">
              <a:lnSpc>
                <a:spcPct val="90000"/>
              </a:lnSpc>
              <a:spcBef>
                <a:spcPct val="0"/>
              </a:spcBef>
              <a:spcAft>
                <a:spcPts val="600"/>
              </a:spcAft>
            </a:pPr>
            <a:r>
              <a:rPr lang="en-US" sz="4800" b="1" dirty="0">
                <a:latin typeface="Times New Roman" panose="02020603050405020304" pitchFamily="18" charset="0"/>
                <a:cs typeface="Times New Roman" panose="02020603050405020304" pitchFamily="18" charset="0"/>
              </a:rPr>
              <a:t>What is a Topical Sermon?</a:t>
            </a:r>
            <a:r>
              <a:rPr lang="en-US" sz="4800" b="1" dirty="0">
                <a:effectLst/>
                <a:latin typeface="Times New Roman" panose="02020603050405020304" pitchFamily="18" charset="0"/>
                <a:cs typeface="Times New Roman" panose="02020603050405020304" pitchFamily="18" charset="0"/>
              </a:rPr>
              <a:t> </a:t>
            </a:r>
            <a:endParaRPr lang="en-US" sz="4800" b="1" dirty="0">
              <a:latin typeface="Times New Roman" panose="02020603050405020304" pitchFamily="18" charset="0"/>
              <a:ea typeface="+mj-ea"/>
              <a:cs typeface="Times New Roman" panose="02020603050405020304" pitchFamily="18" charset="0"/>
            </a:endParaRP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sport&#10;&#10;Description automatically generated">
            <a:extLst>
              <a:ext uri="{FF2B5EF4-FFF2-40B4-BE49-F238E27FC236}">
                <a16:creationId xmlns:a16="http://schemas.microsoft.com/office/drawing/2014/main" id="{AC86F157-BB1E-57BF-B32D-4931E3FB8854}"/>
              </a:ext>
            </a:extLst>
          </p:cNvPr>
          <p:cNvPicPr>
            <a:picLocks noChangeAspect="1"/>
          </p:cNvPicPr>
          <p:nvPr/>
        </p:nvPicPr>
        <p:blipFill rotWithShape="1">
          <a:blip r:embed="rId3">
            <a:alphaModFix amt="6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560" t="19406" r="32209" b="-12989"/>
          <a:stretch/>
        </p:blipFill>
        <p:spPr>
          <a:xfrm>
            <a:off x="108858" y="2443480"/>
            <a:ext cx="3811789" cy="4414520"/>
          </a:xfrm>
          <a:prstGeom prst="rect">
            <a:avLst/>
          </a:prstGeom>
        </p:spPr>
      </p:pic>
      <p:sp>
        <p:nvSpPr>
          <p:cNvPr id="3" name="TextBox 2">
            <a:extLst>
              <a:ext uri="{FF2B5EF4-FFF2-40B4-BE49-F238E27FC236}">
                <a16:creationId xmlns:a16="http://schemas.microsoft.com/office/drawing/2014/main" id="{65960E2B-181D-6808-A15D-BB95083EF22D}"/>
              </a:ext>
            </a:extLst>
          </p:cNvPr>
          <p:cNvSpPr txBox="1"/>
          <p:nvPr/>
        </p:nvSpPr>
        <p:spPr>
          <a:xfrm>
            <a:off x="3729227" y="2443480"/>
            <a:ext cx="8353915" cy="4252742"/>
          </a:xfrm>
          <a:prstGeom prst="rect">
            <a:avLst/>
          </a:prstGeom>
        </p:spPr>
        <p:txBody>
          <a:bodyPr vert="horz" lIns="91440" tIns="45720" rIns="91440" bIns="45720" rtlCol="0" anchor="t">
            <a:noAutofit/>
          </a:bodyPr>
          <a:lstStyle/>
          <a:p>
            <a:pPr marL="457200" indent="-457200">
              <a:buFont typeface="Wingdings" charset="2"/>
              <a:buChar char="Ø"/>
            </a:pPr>
            <a:r>
              <a:rPr lang="en-US" sz="3200" b="1" dirty="0">
                <a:latin typeface="Times New Roman" panose="02020603050405020304" pitchFamily="18" charset="0"/>
                <a:cs typeface="Times New Roman" panose="02020603050405020304" pitchFamily="18" charset="0"/>
              </a:rPr>
              <a:t>Topical sermons expound a central idea from more than one main text of Scripture</a:t>
            </a:r>
          </a:p>
          <a:p>
            <a:pPr marL="457200" indent="-457200">
              <a:buFont typeface="Wingdings" charset="2"/>
              <a:buChar char="Ø"/>
            </a:pPr>
            <a:r>
              <a:rPr lang="en-US" sz="3200" b="1" dirty="0">
                <a:latin typeface="Times New Roman" panose="02020603050405020304" pitchFamily="18" charset="0"/>
                <a:cs typeface="Times New Roman" panose="02020603050405020304" pitchFamily="18" charset="0"/>
              </a:rPr>
              <a:t>Topical sermons draw from several books or passages.</a:t>
            </a:r>
          </a:p>
          <a:p>
            <a:pPr marL="457200" indent="-457200">
              <a:buFont typeface="Wingdings" charset="2"/>
              <a:buChar char="Ø"/>
            </a:pPr>
            <a:r>
              <a:rPr lang="en-US" sz="3200" b="1" dirty="0">
                <a:latin typeface="Times New Roman" panose="02020603050405020304" pitchFamily="18" charset="0"/>
                <a:cs typeface="Times New Roman" panose="02020603050405020304" pitchFamily="18" charset="0"/>
              </a:rPr>
              <a:t>Topical messages have the danger of inserting your own views </a:t>
            </a:r>
          </a:p>
        </p:txBody>
      </p:sp>
    </p:spTree>
    <p:extLst>
      <p:ext uri="{BB962C8B-B14F-4D97-AF65-F5344CB8AC3E}">
        <p14:creationId xmlns:p14="http://schemas.microsoft.com/office/powerpoint/2010/main" val="13527237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42C0D-C9FE-415A-9CCA-B63C86A9EF1E}"/>
              </a:ext>
            </a:extLst>
          </p:cNvPr>
          <p:cNvSpPr>
            <a:spLocks noGrp="1"/>
          </p:cNvSpPr>
          <p:nvPr>
            <p:ph type="title"/>
          </p:nvPr>
        </p:nvSpPr>
        <p:spPr>
          <a:xfrm>
            <a:off x="221226" y="3752849"/>
            <a:ext cx="4015653" cy="2987164"/>
          </a:xfrm>
          <a:solidFill>
            <a:schemeClr val="bg1">
              <a:lumMod val="85000"/>
            </a:schemeClr>
          </a:solidFill>
        </p:spPr>
        <p:txBody>
          <a:bodyPr vert="horz" lIns="91440" tIns="45720" rIns="91440" bIns="45720" rtlCol="0" anchor="ctr">
            <a:noAutofit/>
          </a:bodyPr>
          <a:lstStyle/>
          <a:p>
            <a:pPr algn="ctr"/>
            <a:r>
              <a:rPr lang="en-US" sz="3600" b="1" dirty="0">
                <a:effectLst/>
                <a:latin typeface="Times New Roman" panose="02020603050405020304" pitchFamily="18" charset="0"/>
                <a:ea typeface="Times New Roman" panose="02020603050405020304" pitchFamily="18" charset="0"/>
              </a:rPr>
              <a:t>THE IMPORTANCE OF EXPOSITORY PREACHING</a:t>
            </a:r>
            <a:endParaRPr lang="en-US" sz="3600" b="1" dirty="0">
              <a:latin typeface="+mn-lt"/>
            </a:endParaRPr>
          </a:p>
        </p:txBody>
      </p:sp>
      <p:pic>
        <p:nvPicPr>
          <p:cNvPr id="5" name="Picture 4" descr="A person reading a book&#10;&#10;Description automatically generated with low confidence">
            <a:extLst>
              <a:ext uri="{FF2B5EF4-FFF2-40B4-BE49-F238E27FC236}">
                <a16:creationId xmlns:a16="http://schemas.microsoft.com/office/drawing/2014/main" id="{489E0F00-1D95-40E5-B5E8-3CAC42A9726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4966" b="1678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2">
            <a:extLst>
              <a:ext uri="{FF2B5EF4-FFF2-40B4-BE49-F238E27FC236}">
                <a16:creationId xmlns:a16="http://schemas.microsoft.com/office/drawing/2014/main" id="{6603C71C-306F-4D2E-88E1-C4B3485246E6}"/>
              </a:ext>
            </a:extLst>
          </p:cNvPr>
          <p:cNvSpPr txBox="1"/>
          <p:nvPr/>
        </p:nvSpPr>
        <p:spPr>
          <a:xfrm>
            <a:off x="4719484" y="3870826"/>
            <a:ext cx="6989911" cy="2987164"/>
          </a:xfrm>
          <a:prstGeom prst="rect">
            <a:avLst/>
          </a:prstGeom>
        </p:spPr>
        <p:txBody>
          <a:bodyPr vert="horz" lIns="91440" tIns="45720" rIns="91440" bIns="45720" rtlCol="0" anchor="ctr">
            <a:noAutofit/>
          </a:bodyPr>
          <a:lstStyle/>
          <a:p>
            <a:pPr>
              <a:lnSpc>
                <a:spcPct val="90000"/>
              </a:lnSpc>
              <a:spcAft>
                <a:spcPts val="600"/>
              </a:spcAft>
            </a:pPr>
            <a:r>
              <a:rPr lang="en-US" sz="3200" b="1" dirty="0">
                <a:solidFill>
                  <a:schemeClr val="bg1"/>
                </a:solidFill>
                <a:effectLst/>
                <a:latin typeface="Times New Roman" panose="02020603050405020304" pitchFamily="18" charset="0"/>
                <a:ea typeface="Times New Roman" panose="02020603050405020304" pitchFamily="18" charset="0"/>
              </a:rPr>
              <a:t>Expository preaching saves time by not having to decide what subject to speak on.</a:t>
            </a:r>
            <a:r>
              <a:rPr lang="en-US" sz="3200" dirty="0">
                <a:solidFill>
                  <a:schemeClr val="bg1"/>
                </a:solidFill>
                <a:effectLst/>
                <a:latin typeface="Times New Roman" panose="02020603050405020304" pitchFamily="18" charset="0"/>
                <a:ea typeface="Times New Roman" panose="02020603050405020304" pitchFamily="18" charset="0"/>
              </a:rPr>
              <a:t>  </a:t>
            </a:r>
          </a:p>
          <a:p>
            <a:pPr>
              <a:lnSpc>
                <a:spcPct val="90000"/>
              </a:lnSpc>
              <a:spcAft>
                <a:spcPts val="600"/>
              </a:spcAft>
            </a:pPr>
            <a:endParaRPr lang="en-US" sz="2800" b="1" dirty="0">
              <a:solidFill>
                <a:schemeClr val="bg1"/>
              </a:solidFill>
              <a:effectLst/>
            </a:endParaRPr>
          </a:p>
        </p:txBody>
      </p:sp>
    </p:spTree>
    <p:extLst>
      <p:ext uri="{BB962C8B-B14F-4D97-AF65-F5344CB8AC3E}">
        <p14:creationId xmlns:p14="http://schemas.microsoft.com/office/powerpoint/2010/main" val="410890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B12B988-D31B-1BEA-FB35-D9A4D91B7A6B}"/>
              </a:ext>
            </a:extLst>
          </p:cNvPr>
          <p:cNvSpPr txBox="1"/>
          <p:nvPr/>
        </p:nvSpPr>
        <p:spPr>
          <a:xfrm>
            <a:off x="424815" y="-1"/>
            <a:ext cx="11517803" cy="1642943"/>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800" b="1" dirty="0">
                <a:latin typeface="Times New Roman" panose="02020603050405020304" pitchFamily="18" charset="0"/>
                <a:cs typeface="Times New Roman" panose="02020603050405020304" pitchFamily="18" charset="0"/>
              </a:rPr>
              <a:t> A sample topical sermon </a:t>
            </a:r>
            <a:br>
              <a:rPr lang="en-US" sz="4800" b="1" dirty="0">
                <a:latin typeface="Times New Roman" panose="02020603050405020304" pitchFamily="18" charset="0"/>
                <a:cs typeface="Times New Roman" panose="02020603050405020304" pitchFamily="18" charset="0"/>
              </a:rPr>
            </a:br>
            <a:r>
              <a:rPr lang="en-US" sz="4800" b="1" dirty="0">
                <a:latin typeface="Times New Roman" panose="02020603050405020304" pitchFamily="18" charset="0"/>
                <a:cs typeface="Times New Roman" panose="02020603050405020304" pitchFamily="18" charset="0"/>
              </a:rPr>
              <a:t>on the second coming</a:t>
            </a:r>
            <a:endParaRPr lang="en-US" sz="4800" b="1" dirty="0">
              <a:latin typeface="Times New Roman" panose="02020603050405020304" pitchFamily="18" charset="0"/>
              <a:ea typeface="+mj-ea"/>
              <a:cs typeface="Times New Roman" panose="02020603050405020304" pitchFamily="18" charset="0"/>
            </a:endParaRP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sport&#10;&#10;Description automatically generated">
            <a:extLst>
              <a:ext uri="{FF2B5EF4-FFF2-40B4-BE49-F238E27FC236}">
                <a16:creationId xmlns:a16="http://schemas.microsoft.com/office/drawing/2014/main" id="{AC86F157-BB1E-57BF-B32D-4931E3FB8854}"/>
              </a:ext>
            </a:extLst>
          </p:cNvPr>
          <p:cNvPicPr>
            <a:picLocks noChangeAspect="1"/>
          </p:cNvPicPr>
          <p:nvPr/>
        </p:nvPicPr>
        <p:blipFill rotWithShape="1">
          <a:blip r:embed="rId3">
            <a:alphaModFix amt="6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9886" t="19406" r="32210" b="-12989"/>
          <a:stretch/>
        </p:blipFill>
        <p:spPr>
          <a:xfrm>
            <a:off x="0" y="2415520"/>
            <a:ext cx="4075612" cy="4398639"/>
          </a:xfrm>
          <a:prstGeom prst="rect">
            <a:avLst/>
          </a:prstGeom>
        </p:spPr>
      </p:pic>
      <p:sp>
        <p:nvSpPr>
          <p:cNvPr id="3" name="TextBox 2">
            <a:extLst>
              <a:ext uri="{FF2B5EF4-FFF2-40B4-BE49-F238E27FC236}">
                <a16:creationId xmlns:a16="http://schemas.microsoft.com/office/drawing/2014/main" id="{65960E2B-181D-6808-A15D-BB95083EF22D}"/>
              </a:ext>
            </a:extLst>
          </p:cNvPr>
          <p:cNvSpPr txBox="1"/>
          <p:nvPr/>
        </p:nvSpPr>
        <p:spPr>
          <a:xfrm>
            <a:off x="4075612" y="1916571"/>
            <a:ext cx="8007531" cy="4779651"/>
          </a:xfrm>
          <a:prstGeom prst="rect">
            <a:avLst/>
          </a:prstGeom>
        </p:spPr>
        <p:txBody>
          <a:bodyPr vert="horz" lIns="91440" tIns="45720" rIns="91440" bIns="45720" rtlCol="0" anchor="t">
            <a:noAutofit/>
          </a:bodyPr>
          <a:lstStyle/>
          <a:p>
            <a:pPr marL="809625" indent="-809625">
              <a:buFont typeface="+mj-lt"/>
              <a:buAutoNum type="arabicPeriod"/>
            </a:pPr>
            <a:r>
              <a:rPr lang="en-US" sz="3200" b="1" dirty="0">
                <a:latin typeface="Times New Roman" panose="02020603050405020304" pitchFamily="18" charset="0"/>
                <a:cs typeface="Times New Roman" panose="02020603050405020304" pitchFamily="18" charset="0"/>
              </a:rPr>
              <a:t>What's going to happen </a:t>
            </a:r>
            <a:br>
              <a:rPr lang="en-US" sz="3200" b="1"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(1 Thessalonians 4:13-18)</a:t>
            </a:r>
          </a:p>
          <a:p>
            <a:pPr marL="809625" indent="-809625">
              <a:buFont typeface="+mj-lt"/>
              <a:buAutoNum type="arabicPeriod"/>
            </a:pPr>
            <a:endParaRPr lang="en-US" sz="3200" b="1" dirty="0">
              <a:latin typeface="Times New Roman" panose="02020603050405020304" pitchFamily="18" charset="0"/>
              <a:cs typeface="Times New Roman" panose="02020603050405020304" pitchFamily="18" charset="0"/>
            </a:endParaRPr>
          </a:p>
          <a:p>
            <a:pPr marL="809625" indent="-809625">
              <a:buFont typeface="+mj-lt"/>
              <a:buAutoNum type="arabicPeriod"/>
            </a:pPr>
            <a:r>
              <a:rPr lang="en-US" sz="3200" b="1" dirty="0">
                <a:latin typeface="Times New Roman" panose="02020603050405020304" pitchFamily="18" charset="0"/>
                <a:cs typeface="Times New Roman" panose="02020603050405020304" pitchFamily="18" charset="0"/>
              </a:rPr>
              <a:t>When this will happen </a:t>
            </a:r>
            <a:br>
              <a:rPr lang="en-US" sz="3200" b="1"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(Matthew 24:42; 25:13; 1 </a:t>
            </a:r>
            <a:r>
              <a:rPr lang="en-US" sz="3200" b="1" dirty="0" err="1">
                <a:latin typeface="Times New Roman" panose="02020603050405020304" pitchFamily="18" charset="0"/>
                <a:cs typeface="Times New Roman" panose="02020603050405020304" pitchFamily="18" charset="0"/>
              </a:rPr>
              <a:t>Thess</a:t>
            </a:r>
            <a:r>
              <a:rPr lang="en-US" sz="3200" b="1" dirty="0">
                <a:latin typeface="Times New Roman" panose="02020603050405020304" pitchFamily="18" charset="0"/>
                <a:cs typeface="Times New Roman" panose="02020603050405020304" pitchFamily="18" charset="0"/>
              </a:rPr>
              <a:t> 5:4)</a:t>
            </a:r>
          </a:p>
          <a:p>
            <a:pPr marL="809625" indent="-809625">
              <a:buFont typeface="+mj-lt"/>
              <a:buAutoNum type="arabicPeriod"/>
            </a:pPr>
            <a:endParaRPr lang="en-US" sz="3200" b="1" dirty="0">
              <a:latin typeface="Times New Roman" panose="02020603050405020304" pitchFamily="18" charset="0"/>
              <a:cs typeface="Times New Roman" panose="02020603050405020304" pitchFamily="18" charset="0"/>
            </a:endParaRPr>
          </a:p>
          <a:p>
            <a:pPr marL="809625" indent="-809625">
              <a:buFont typeface="+mj-lt"/>
              <a:buAutoNum type="arabicPeriod"/>
            </a:pPr>
            <a:r>
              <a:rPr lang="en-US" sz="3200" b="1" dirty="0">
                <a:latin typeface="Times New Roman" panose="02020603050405020304" pitchFamily="18" charset="0"/>
                <a:cs typeface="Times New Roman" panose="02020603050405020304" pitchFamily="18" charset="0"/>
              </a:rPr>
              <a:t>Why be ready when it happens (Revelation 22:12-13)</a:t>
            </a:r>
          </a:p>
        </p:txBody>
      </p:sp>
    </p:spTree>
    <p:extLst>
      <p:ext uri="{BB962C8B-B14F-4D97-AF65-F5344CB8AC3E}">
        <p14:creationId xmlns:p14="http://schemas.microsoft.com/office/powerpoint/2010/main" val="5090949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B12B988-D31B-1BEA-FB35-D9A4D91B7A6B}"/>
              </a:ext>
            </a:extLst>
          </p:cNvPr>
          <p:cNvSpPr txBox="1"/>
          <p:nvPr/>
        </p:nvSpPr>
        <p:spPr>
          <a:xfrm>
            <a:off x="424815" y="273629"/>
            <a:ext cx="11517803" cy="1369313"/>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5400" b="1" dirty="0">
                <a:latin typeface="Times New Roman" panose="02020603050405020304" pitchFamily="18" charset="0"/>
                <a:cs typeface="Times New Roman" panose="02020603050405020304" pitchFamily="18" charset="0"/>
              </a:rPr>
              <a:t>A sample topical sermon </a:t>
            </a:r>
            <a:br>
              <a:rPr lang="en-US" sz="5400" b="1" dirty="0">
                <a:latin typeface="Times New Roman" panose="02020603050405020304" pitchFamily="18" charset="0"/>
                <a:cs typeface="Times New Roman" panose="02020603050405020304" pitchFamily="18" charset="0"/>
              </a:rPr>
            </a:br>
            <a:r>
              <a:rPr lang="en-US" sz="5400" b="1" dirty="0">
                <a:latin typeface="Times New Roman" panose="02020603050405020304" pitchFamily="18" charset="0"/>
                <a:cs typeface="Times New Roman" panose="02020603050405020304" pitchFamily="18" charset="0"/>
              </a:rPr>
              <a:t>on baptism</a:t>
            </a:r>
            <a:endParaRPr lang="en-US" sz="5400" b="1" dirty="0">
              <a:latin typeface="Times New Roman" panose="02020603050405020304" pitchFamily="18" charset="0"/>
              <a:ea typeface="+mj-ea"/>
              <a:cs typeface="Times New Roman" panose="02020603050405020304" pitchFamily="18" charset="0"/>
            </a:endParaRP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sport&#10;&#10;Description automatically generated">
            <a:extLst>
              <a:ext uri="{FF2B5EF4-FFF2-40B4-BE49-F238E27FC236}">
                <a16:creationId xmlns:a16="http://schemas.microsoft.com/office/drawing/2014/main" id="{AC86F157-BB1E-57BF-B32D-4931E3FB8854}"/>
              </a:ext>
            </a:extLst>
          </p:cNvPr>
          <p:cNvPicPr>
            <a:picLocks noChangeAspect="1"/>
          </p:cNvPicPr>
          <p:nvPr/>
        </p:nvPicPr>
        <p:blipFill rotWithShape="1">
          <a:blip r:embed="rId3">
            <a:alphaModFix amt="6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9886" t="19406" r="32210" b="-12989"/>
          <a:stretch/>
        </p:blipFill>
        <p:spPr>
          <a:xfrm>
            <a:off x="0" y="2443480"/>
            <a:ext cx="4075612" cy="4414519"/>
          </a:xfrm>
          <a:prstGeom prst="rect">
            <a:avLst/>
          </a:prstGeom>
        </p:spPr>
      </p:pic>
      <p:sp>
        <p:nvSpPr>
          <p:cNvPr id="3" name="TextBox 2">
            <a:extLst>
              <a:ext uri="{FF2B5EF4-FFF2-40B4-BE49-F238E27FC236}">
                <a16:creationId xmlns:a16="http://schemas.microsoft.com/office/drawing/2014/main" id="{65960E2B-181D-6808-A15D-BB95083EF22D}"/>
              </a:ext>
            </a:extLst>
          </p:cNvPr>
          <p:cNvSpPr txBox="1"/>
          <p:nvPr/>
        </p:nvSpPr>
        <p:spPr>
          <a:xfrm>
            <a:off x="2687782" y="1916571"/>
            <a:ext cx="9395361" cy="3107369"/>
          </a:xfrm>
          <a:prstGeom prst="rect">
            <a:avLst/>
          </a:prstGeom>
        </p:spPr>
        <p:txBody>
          <a:bodyPr vert="horz" lIns="91440" tIns="45720" rIns="91440" bIns="45720" rtlCol="0" anchor="t">
            <a:noAutofit/>
          </a:bodyPr>
          <a:lstStyle/>
          <a:p>
            <a:pPr marL="742950" indent="-742950">
              <a:buFont typeface="+mj-lt"/>
              <a:buAutoNum type="arabicPeriod"/>
            </a:pPr>
            <a:r>
              <a:rPr lang="en-US" sz="3600" b="1" dirty="0">
                <a:latin typeface="Times New Roman" panose="02020603050405020304" pitchFamily="18" charset="0"/>
                <a:cs typeface="Times New Roman" panose="02020603050405020304" pitchFamily="18" charset="0"/>
              </a:rPr>
              <a:t>Christ's baptism declares His mission (Matthew 3:13-17)</a:t>
            </a:r>
          </a:p>
          <a:p>
            <a:pPr marL="742950" indent="-742950">
              <a:buFont typeface="+mj-lt"/>
              <a:buAutoNum type="arabicPeriod"/>
            </a:pPr>
            <a:endParaRPr lang="en-US" sz="2000" b="1" dirty="0">
              <a:latin typeface="Times New Roman" panose="02020603050405020304" pitchFamily="18" charset="0"/>
              <a:cs typeface="Times New Roman" panose="02020603050405020304" pitchFamily="18" charset="0"/>
            </a:endParaRPr>
          </a:p>
          <a:p>
            <a:pPr marL="742950" indent="-742950">
              <a:buFont typeface="+mj-lt"/>
              <a:buAutoNum type="arabicPeriod"/>
            </a:pPr>
            <a:r>
              <a:rPr lang="en-US" sz="3600" b="1" dirty="0">
                <a:latin typeface="Times New Roman" panose="02020603050405020304" pitchFamily="18" charset="0"/>
                <a:cs typeface="Times New Roman" panose="02020603050405020304" pitchFamily="18" charset="0"/>
              </a:rPr>
              <a:t>Our baptism declares our faith (Matthew 38:19-20)</a:t>
            </a:r>
          </a:p>
        </p:txBody>
      </p:sp>
    </p:spTree>
    <p:extLst>
      <p:ext uri="{BB962C8B-B14F-4D97-AF65-F5344CB8AC3E}">
        <p14:creationId xmlns:p14="http://schemas.microsoft.com/office/powerpoint/2010/main" val="14420254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Brock Gill">
            <a:extLst>
              <a:ext uri="{FF2B5EF4-FFF2-40B4-BE49-F238E27FC236}">
                <a16:creationId xmlns:a16="http://schemas.microsoft.com/office/drawing/2014/main" id="{331F5CCC-C166-A665-9466-C925E1E532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07" t="6593" r="16680" b="1"/>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B12B988-D31B-1BEA-FB35-D9A4D91B7A6B}"/>
              </a:ext>
            </a:extLst>
          </p:cNvPr>
          <p:cNvSpPr txBox="1"/>
          <p:nvPr/>
        </p:nvSpPr>
        <p:spPr>
          <a:xfrm>
            <a:off x="371094" y="916687"/>
            <a:ext cx="5860894" cy="136931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THE IMPORTANCE OF VOCAL DELIVERY</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5960E2B-181D-6808-A15D-BB95083EF22D}"/>
              </a:ext>
            </a:extLst>
          </p:cNvPr>
          <p:cNvSpPr txBox="1"/>
          <p:nvPr/>
        </p:nvSpPr>
        <p:spPr>
          <a:xfrm>
            <a:off x="371093" y="2718054"/>
            <a:ext cx="6690889" cy="3978168"/>
          </a:xfrm>
          <a:prstGeom prst="rect">
            <a:avLst/>
          </a:prstGeom>
        </p:spPr>
        <p:txBody>
          <a:bodyPr vert="horz" lIns="91440" tIns="45720" rIns="91440" bIns="45720" rtlCol="0" anchor="t">
            <a:noAutofit/>
          </a:bodyPr>
          <a:lstStyle/>
          <a:p>
            <a:pPr marL="228600" marR="0" lvl="0" indent="-4572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Pitch – Pitch involves the movement of our voice up and down on the scale.</a:t>
            </a:r>
          </a:p>
          <a:p>
            <a:pPr marL="228600" marR="0" lvl="0" indent="-4572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Punch – Punch is the variation in loudness. </a:t>
            </a:r>
          </a:p>
          <a:p>
            <a:pPr marL="228600" marR="0" lvl="0" indent="-4572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Progress – Progress is the rate in which we are speaking.</a:t>
            </a:r>
          </a:p>
          <a:p>
            <a:pPr marL="228600" marR="0" lvl="0" indent="-4572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Pause – Pause serves as a punction mark such as a period, comma or semi-colon.</a:t>
            </a:r>
          </a:p>
        </p:txBody>
      </p:sp>
    </p:spTree>
    <p:extLst>
      <p:ext uri="{BB962C8B-B14F-4D97-AF65-F5344CB8AC3E}">
        <p14:creationId xmlns:p14="http://schemas.microsoft.com/office/powerpoint/2010/main" val="13729977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descr="Paper bag"/>
          <p:cNvSpPr>
            <a:spLocks noChangeArrowheads="1"/>
          </p:cNvSpPr>
          <p:nvPr/>
        </p:nvSpPr>
        <p:spPr bwMode="auto">
          <a:xfrm>
            <a:off x="152400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7174" name="Rectangle 6"/>
          <p:cNvSpPr>
            <a:spLocks noGrp="1" noChangeArrowheads="1"/>
          </p:cNvSpPr>
          <p:nvPr>
            <p:ph type="title"/>
          </p:nvPr>
        </p:nvSpPr>
        <p:spPr>
          <a:xfrm>
            <a:off x="6167438" y="404814"/>
            <a:ext cx="4322762" cy="2376487"/>
          </a:xfrm>
          <a:solidFill>
            <a:schemeClr val="accent1">
              <a:lumMod val="60000"/>
              <a:lumOff val="40000"/>
            </a:schemeClr>
          </a:solidFill>
          <a:effectLst>
            <a:outerShdw blurRad="63500" dist="38099" dir="2700000" algn="ctr" rotWithShape="0">
              <a:srgbClr val="FF0000">
                <a:alpha val="74997"/>
              </a:srgbClr>
            </a:outerShdw>
          </a:effectLst>
        </p:spPr>
        <p:txBody>
          <a:bodyPr/>
          <a:lstStyle/>
          <a:p>
            <a:pPr algn="ctr" eaLnBrk="1" hangingPunct="1">
              <a:defRPr/>
            </a:pPr>
            <a:r>
              <a:rPr lang="en-US" sz="6000" b="1" dirty="0">
                <a:latin typeface="Times New Roman" panose="02020603050405020304" pitchFamily="18" charset="0"/>
                <a:ea typeface="ＭＳ Ｐゴシック" pitchFamily="34" charset="-128"/>
                <a:cs typeface="Times New Roman" panose="02020603050405020304" pitchFamily="18" charset="0"/>
              </a:rPr>
              <a:t>Be Clear!</a:t>
            </a:r>
            <a:endParaRPr lang="en-US" sz="4000" b="1" dirty="0">
              <a:latin typeface="Times New Roman" panose="02020603050405020304" pitchFamily="18" charset="0"/>
              <a:ea typeface="ＭＳ Ｐゴシック" pitchFamily="34" charset="-128"/>
              <a:cs typeface="Times New Roman" panose="02020603050405020304" pitchFamily="18" charset="0"/>
            </a:endParaRPr>
          </a:p>
        </p:txBody>
      </p:sp>
      <p:pic>
        <p:nvPicPr>
          <p:cNvPr id="8196" name="Picture 4" descr="Brock Gill"/>
          <p:cNvPicPr>
            <a:picLocks noChangeAspect="1" noChangeArrowheads="1"/>
          </p:cNvPicPr>
          <p:nvPr/>
        </p:nvPicPr>
        <p:blipFill>
          <a:blip r:embed="rId4">
            <a:extLst>
              <a:ext uri="{28A0092B-C50C-407E-A947-70E740481C1C}">
                <a14:useLocalDpi xmlns:a14="http://schemas.microsoft.com/office/drawing/2010/main" val="0"/>
              </a:ext>
            </a:extLst>
          </a:blip>
          <a:srcRect l="11111"/>
          <a:stretch>
            <a:fillRect/>
          </a:stretch>
        </p:blipFill>
        <p:spPr bwMode="auto">
          <a:xfrm>
            <a:off x="1549400" y="22225"/>
            <a:ext cx="4522788"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7"/>
          <p:cNvPicPr>
            <a:picLocks noChangeAspect="1"/>
          </p:cNvPicPr>
          <p:nvPr/>
        </p:nvPicPr>
        <p:blipFill>
          <a:blip r:embed="rId5" cstate="print">
            <a:extLst>
              <a:ext uri="{28A0092B-C50C-407E-A947-70E740481C1C}">
                <a14:useLocalDpi xmlns:a14="http://schemas.microsoft.com/office/drawing/2010/main" val="0"/>
              </a:ext>
            </a:extLst>
          </a:blip>
          <a:srcRect b="50000"/>
          <a:stretch>
            <a:fillRect/>
          </a:stretch>
        </p:blipFill>
        <p:spPr bwMode="auto">
          <a:xfrm>
            <a:off x="1524000" y="3425825"/>
            <a:ext cx="9144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922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1027" name="Text Box 3"/>
          <p:cNvSpPr txBox="1">
            <a:spLocks noChangeArrowheads="1"/>
          </p:cNvSpPr>
          <p:nvPr/>
        </p:nvSpPr>
        <p:spPr bwMode="auto">
          <a:xfrm>
            <a:off x="4355690" y="2175388"/>
            <a:ext cx="6629400" cy="28622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20700" indent="-5207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571500" indent="-571500" eaLnBrk="1" hangingPunct="1">
              <a:spcBef>
                <a:spcPct val="50000"/>
              </a:spcBef>
              <a:buFont typeface="Wingdings" panose="05000000000000000000" pitchFamily="2" charset="2"/>
              <a:buChar char="Ø"/>
              <a:defRPr/>
            </a:pPr>
            <a:r>
              <a:rPr lang="en-US" sz="4000" b="1" dirty="0">
                <a:solidFill>
                  <a:schemeClr val="bg1"/>
                </a:solidFill>
                <a:cs typeface="Arial" pitchFamily="34" charset="0"/>
              </a:rPr>
              <a:t>State the main idea</a:t>
            </a:r>
            <a:br>
              <a:rPr lang="en-US" sz="4000" b="1" dirty="0">
                <a:solidFill>
                  <a:schemeClr val="bg1"/>
                </a:solidFill>
                <a:cs typeface="Arial" pitchFamily="34" charset="0"/>
              </a:rPr>
            </a:br>
            <a:r>
              <a:rPr lang="en-US" sz="4000" b="1" dirty="0">
                <a:solidFill>
                  <a:schemeClr val="bg1"/>
                </a:solidFill>
                <a:cs typeface="Arial" pitchFamily="34" charset="0"/>
              </a:rPr>
              <a:t>(MI)</a:t>
            </a:r>
          </a:p>
          <a:p>
            <a:pPr marL="571500" indent="-571500" eaLnBrk="1" hangingPunct="1">
              <a:spcBef>
                <a:spcPct val="50000"/>
              </a:spcBef>
              <a:buFont typeface="Wingdings" panose="05000000000000000000" pitchFamily="2" charset="2"/>
              <a:buChar char="Ø"/>
              <a:defRPr/>
            </a:pPr>
            <a:r>
              <a:rPr lang="en-US" sz="4000" b="1" dirty="0">
                <a:solidFill>
                  <a:schemeClr val="bg1"/>
                </a:solidFill>
                <a:cs typeface="Arial" pitchFamily="34" charset="0"/>
              </a:rPr>
              <a:t>Repeat the main points</a:t>
            </a:r>
            <a:br>
              <a:rPr lang="en-US" sz="4000" b="1" dirty="0">
                <a:solidFill>
                  <a:schemeClr val="bg1"/>
                </a:solidFill>
                <a:cs typeface="Arial" pitchFamily="34" charset="0"/>
              </a:rPr>
            </a:br>
            <a:r>
              <a:rPr lang="en-US" sz="4000" b="1" dirty="0">
                <a:solidFill>
                  <a:schemeClr val="bg1"/>
                </a:solidFill>
                <a:cs typeface="Arial" pitchFamily="34" charset="0"/>
              </a:rPr>
              <a:t>(MPs)</a:t>
            </a:r>
          </a:p>
        </p:txBody>
      </p:sp>
      <p:sp>
        <p:nvSpPr>
          <p:cNvPr id="17412" name="Rectangle 5"/>
          <p:cNvSpPr>
            <a:spLocks noGrp="1" noChangeArrowheads="1"/>
          </p:cNvSpPr>
          <p:nvPr>
            <p:ph type="title" idx="4294967295"/>
          </p:nvPr>
        </p:nvSpPr>
        <p:spPr>
          <a:xfrm>
            <a:off x="0" y="0"/>
            <a:ext cx="12192000" cy="1137419"/>
          </a:xfrm>
          <a:solidFill>
            <a:schemeClr val="accent1"/>
          </a:solidFill>
        </p:spPr>
        <p:txBody>
          <a:bodyPr>
            <a:noAutofit/>
          </a:bodyPr>
          <a:lstStyle/>
          <a:p>
            <a:pPr algn="ctr" eaLnBrk="1" hangingPunct="1"/>
            <a:r>
              <a:rPr lang="en-US" sz="6000" b="1" dirty="0">
                <a:solidFill>
                  <a:schemeClr val="bg1"/>
                </a:solidFill>
                <a:latin typeface="Times New Roman" panose="02020603050405020304" pitchFamily="18" charset="0"/>
                <a:ea typeface="ＭＳ Ｐゴシック" pitchFamily="34" charset="-128"/>
                <a:cs typeface="Times New Roman" panose="02020603050405020304" pitchFamily="18" charset="0"/>
              </a:rPr>
              <a:t>CLARITY IN THE CONCLUSION</a:t>
            </a:r>
          </a:p>
        </p:txBody>
      </p:sp>
      <p:pic>
        <p:nvPicPr>
          <p:cNvPr id="17413" name="Picture 6" descr="images-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187" y="1905001"/>
            <a:ext cx="3006213" cy="2001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354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9286CE-8965-4112-80E1-B939C36CFDFC}"/>
              </a:ext>
            </a:extLst>
          </p:cNvPr>
          <p:cNvSpPr txBox="1"/>
          <p:nvPr/>
        </p:nvSpPr>
        <p:spPr>
          <a:xfrm>
            <a:off x="1310936" y="64954"/>
            <a:ext cx="9570127" cy="1015663"/>
          </a:xfrm>
          <a:prstGeom prst="rect">
            <a:avLst/>
          </a:prstGeom>
          <a:noFill/>
        </p:spPr>
        <p:txBody>
          <a:bodyPr wrap="square" rtlCol="0">
            <a:spAutoFit/>
          </a:bodyPr>
          <a:lstStyle/>
          <a:p>
            <a:pPr algn="ctr"/>
            <a:r>
              <a:rPr lang="en-US" sz="6000" b="1" dirty="0">
                <a:solidFill>
                  <a:schemeClr val="bg1"/>
                </a:solidFill>
                <a:latin typeface="Times New Roman" panose="02020603050405020304" pitchFamily="18" charset="0"/>
                <a:cs typeface="Times New Roman" panose="02020603050405020304" pitchFamily="18" charset="0"/>
              </a:rPr>
              <a:t>WRITE FOR THE EAR</a:t>
            </a:r>
          </a:p>
        </p:txBody>
      </p:sp>
      <p:sp>
        <p:nvSpPr>
          <p:cNvPr id="3" name="TextBox 2">
            <a:extLst>
              <a:ext uri="{FF2B5EF4-FFF2-40B4-BE49-F238E27FC236}">
                <a16:creationId xmlns:a16="http://schemas.microsoft.com/office/drawing/2014/main" id="{790A0BC3-C793-461C-8867-2D1DE319191A}"/>
              </a:ext>
            </a:extLst>
          </p:cNvPr>
          <p:cNvSpPr txBox="1"/>
          <p:nvPr/>
        </p:nvSpPr>
        <p:spPr>
          <a:xfrm>
            <a:off x="221942" y="1191849"/>
            <a:ext cx="11620869" cy="1077218"/>
          </a:xfrm>
          <a:prstGeom prst="rect">
            <a:avLst/>
          </a:prstGeom>
          <a:noFill/>
        </p:spPr>
        <p:txBody>
          <a:bodyPr wrap="square" rtlCol="0">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Not all preachers write out their sermons.  But the discipline of writing  a manuscript improves preaching (Proverb 25:11).</a:t>
            </a:r>
          </a:p>
        </p:txBody>
      </p:sp>
      <p:sp>
        <p:nvSpPr>
          <p:cNvPr id="4" name="TextBox 3">
            <a:extLst>
              <a:ext uri="{FF2B5EF4-FFF2-40B4-BE49-F238E27FC236}">
                <a16:creationId xmlns:a16="http://schemas.microsoft.com/office/drawing/2014/main" id="{16DF0449-D38A-4F65-9EA2-AD04AFCC233E}"/>
              </a:ext>
            </a:extLst>
          </p:cNvPr>
          <p:cNvSpPr txBox="1"/>
          <p:nvPr/>
        </p:nvSpPr>
        <p:spPr>
          <a:xfrm>
            <a:off x="329952" y="2592280"/>
            <a:ext cx="11532094" cy="2554545"/>
          </a:xfrm>
          <a:prstGeom prst="rect">
            <a:avLst/>
          </a:prstGeom>
          <a:noFill/>
        </p:spPr>
        <p:txBody>
          <a:bodyPr wrap="square" rtlCol="0">
            <a:spAutoFit/>
          </a:bodyPr>
          <a:lstStyle/>
          <a:p>
            <a:pPr marL="457200" indent="-457200">
              <a:buFont typeface="Wingdings" panose="05000000000000000000" pitchFamily="2" charset="2"/>
              <a:buChar char="Ø"/>
            </a:pPr>
            <a:r>
              <a:rPr lang="en-US" sz="3200" b="1" dirty="0">
                <a:solidFill>
                  <a:schemeClr val="bg1"/>
                </a:solidFill>
                <a:latin typeface="Times New Roman" panose="02020603050405020304" pitchFamily="18" charset="0"/>
                <a:cs typeface="Times New Roman" panose="02020603050405020304" pitchFamily="18" charset="0"/>
              </a:rPr>
              <a:t>Write like you talk.</a:t>
            </a:r>
          </a:p>
          <a:p>
            <a:pPr marL="457200" indent="-457200">
              <a:buFont typeface="Wingdings" panose="05000000000000000000" pitchFamily="2" charset="2"/>
              <a:buChar char="Ø"/>
            </a:pPr>
            <a:r>
              <a:rPr lang="en-US" sz="3200" b="1" dirty="0">
                <a:solidFill>
                  <a:schemeClr val="bg1"/>
                </a:solidFill>
                <a:latin typeface="Times New Roman" panose="02020603050405020304" pitchFamily="18" charset="0"/>
                <a:cs typeface="Times New Roman" panose="02020603050405020304" pitchFamily="18" charset="0"/>
              </a:rPr>
              <a:t>Use active voice rather than passive voice.</a:t>
            </a:r>
          </a:p>
          <a:p>
            <a:pPr marL="457200" indent="-457200">
              <a:buFont typeface="Wingdings" panose="05000000000000000000" pitchFamily="2" charset="2"/>
              <a:buChar char="Ø"/>
            </a:pPr>
            <a:r>
              <a:rPr lang="en-US" sz="3200" b="1" dirty="0">
                <a:solidFill>
                  <a:schemeClr val="bg1"/>
                </a:solidFill>
                <a:latin typeface="Times New Roman" panose="02020603050405020304" pitchFamily="18" charset="0"/>
                <a:cs typeface="Times New Roman" panose="02020603050405020304" pitchFamily="18" charset="0"/>
              </a:rPr>
              <a:t>Create conversations between people using quotation marks.</a:t>
            </a:r>
          </a:p>
          <a:p>
            <a:pPr marL="457200" indent="-457200">
              <a:buFont typeface="Wingdings" panose="05000000000000000000" pitchFamily="2" charset="2"/>
              <a:buChar char="Ø"/>
            </a:pPr>
            <a:r>
              <a:rPr lang="en-US" sz="3200" b="1" dirty="0">
                <a:solidFill>
                  <a:schemeClr val="bg1"/>
                </a:solidFill>
                <a:latin typeface="Times New Roman" panose="02020603050405020304" pitchFamily="18" charset="0"/>
                <a:cs typeface="Times New Roman" panose="02020603050405020304" pitchFamily="18" charset="0"/>
              </a:rPr>
              <a:t>Use simple and familiar words.</a:t>
            </a:r>
          </a:p>
          <a:p>
            <a:pPr marL="457200" indent="-457200">
              <a:buFont typeface="Wingdings" panose="05000000000000000000" pitchFamily="2" charset="2"/>
              <a:buChar char="Ø"/>
            </a:pPr>
            <a:r>
              <a:rPr lang="en-US" sz="3200" b="1" dirty="0">
                <a:solidFill>
                  <a:schemeClr val="bg1"/>
                </a:solidFill>
                <a:latin typeface="Times New Roman" panose="02020603050405020304" pitchFamily="18" charset="0"/>
                <a:cs typeface="Times New Roman" panose="02020603050405020304" pitchFamily="18" charset="0"/>
              </a:rPr>
              <a:t>Be sensitive with your words.</a:t>
            </a:r>
          </a:p>
        </p:txBody>
      </p:sp>
      <p:pic>
        <p:nvPicPr>
          <p:cNvPr id="6" name="Picture 5" descr="A person typing on a computer&#10;&#10;Description automatically generated with medium confidence">
            <a:extLst>
              <a:ext uri="{FF2B5EF4-FFF2-40B4-BE49-F238E27FC236}">
                <a16:creationId xmlns:a16="http://schemas.microsoft.com/office/drawing/2014/main" id="{D0D7A416-C11C-4217-B649-5C673A3ED18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635491" y="4255810"/>
            <a:ext cx="4556510" cy="2611046"/>
          </a:xfrm>
          <a:prstGeom prst="rect">
            <a:avLst/>
          </a:prstGeom>
        </p:spPr>
      </p:pic>
      <p:sp>
        <p:nvSpPr>
          <p:cNvPr id="7" name="TextBox 6">
            <a:extLst>
              <a:ext uri="{FF2B5EF4-FFF2-40B4-BE49-F238E27FC236}">
                <a16:creationId xmlns:a16="http://schemas.microsoft.com/office/drawing/2014/main" id="{2449036C-30CB-4119-80DD-EEE0E9AB4011}"/>
              </a:ext>
            </a:extLst>
          </p:cNvPr>
          <p:cNvSpPr txBox="1"/>
          <p:nvPr/>
        </p:nvSpPr>
        <p:spPr>
          <a:xfrm>
            <a:off x="7635490" y="7235701"/>
            <a:ext cx="3470475" cy="230832"/>
          </a:xfrm>
          <a:prstGeom prst="rect">
            <a:avLst/>
          </a:prstGeom>
          <a:noFill/>
        </p:spPr>
        <p:txBody>
          <a:bodyPr wrap="square" rtlCol="0">
            <a:spAutoFit/>
          </a:bodyPr>
          <a:lstStyle/>
          <a:p>
            <a:r>
              <a:rPr lang="en-US" sz="900">
                <a:hlinkClick r:id="rId3" tooltip="http://www.groundreport.com/can-freelance-writing-help-hone-writing-skills/"/>
              </a:rPr>
              <a:t>This Photo</a:t>
            </a:r>
            <a:r>
              <a:rPr lang="en-US" sz="900"/>
              <a:t> by Unknown Author is licensed under </a:t>
            </a:r>
            <a:r>
              <a:rPr lang="en-US" sz="900">
                <a:hlinkClick r:id="rId4" tooltip="https://creativecommons.org/licenses/by-nc/3.0/"/>
              </a:rPr>
              <a:t>CC BY-NC</a:t>
            </a:r>
            <a:endParaRPr lang="en-US" sz="900"/>
          </a:p>
        </p:txBody>
      </p:sp>
    </p:spTree>
    <p:extLst>
      <p:ext uri="{BB962C8B-B14F-4D97-AF65-F5344CB8AC3E}">
        <p14:creationId xmlns:p14="http://schemas.microsoft.com/office/powerpoint/2010/main" val="255469526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5E1610-2146-46D9-BC14-692C28D63890}"/>
              </a:ext>
            </a:extLst>
          </p:cNvPr>
          <p:cNvSpPr>
            <a:spLocks noGrp="1"/>
          </p:cNvSpPr>
          <p:nvPr>
            <p:ph type="title"/>
          </p:nvPr>
        </p:nvSpPr>
        <p:spPr>
          <a:xfrm>
            <a:off x="195496" y="402336"/>
            <a:ext cx="6244877" cy="1169137"/>
          </a:xfrm>
        </p:spPr>
        <p:txBody>
          <a:bodyPr vert="horz" lIns="91440" tIns="45720" rIns="91440" bIns="45720" rtlCol="0" anchor="b">
            <a:no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GENERAL PRINCIPLES FOR THE CONCLUSION</a:t>
            </a:r>
          </a:p>
        </p:txBody>
      </p:sp>
      <p:grpSp>
        <p:nvGrpSpPr>
          <p:cNvPr id="13" name="Graphic 38">
            <a:extLst>
              <a:ext uri="{FF2B5EF4-FFF2-40B4-BE49-F238E27FC236}">
                <a16:creationId xmlns:a16="http://schemas.microsoft.com/office/drawing/2014/main" id="{7F54B1E7-DA9D-4422-98EA-A4C079A0C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22669" y="824532"/>
            <a:ext cx="1910252" cy="709660"/>
            <a:chOff x="2267504" y="2540250"/>
            <a:chExt cx="1990951" cy="739640"/>
          </a:xfrm>
          <a:solidFill>
            <a:schemeClr val="bg1"/>
          </a:solidFill>
        </p:grpSpPr>
        <p:sp>
          <p:nvSpPr>
            <p:cNvPr id="14" name="Freeform: Shape 13">
              <a:extLst>
                <a:ext uri="{FF2B5EF4-FFF2-40B4-BE49-F238E27FC236}">
                  <a16:creationId xmlns:a16="http://schemas.microsoft.com/office/drawing/2014/main" id="{13681A6B-8745-4B5F-9106-8375152B5E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728FA7BA-0A88-455D-9C83-95E77FCE24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704A74AE-CDF3-443D-BAA6-80E398CE6E04}"/>
              </a:ext>
            </a:extLst>
          </p:cNvPr>
          <p:cNvSpPr txBox="1"/>
          <p:nvPr/>
        </p:nvSpPr>
        <p:spPr>
          <a:xfrm>
            <a:off x="195496" y="2361235"/>
            <a:ext cx="6567059" cy="3741830"/>
          </a:xfrm>
          <a:prstGeom prst="rect">
            <a:avLst/>
          </a:prstGeom>
        </p:spPr>
        <p:txBody>
          <a:bodyPr vert="horz" lIns="91440" tIns="45720" rIns="91440" bIns="45720" rtlCol="0">
            <a:normAutofit/>
          </a:bodyPr>
          <a:lstStyle/>
          <a:p>
            <a:pPr marL="57150" indent="-285750">
              <a:lnSpc>
                <a:spcPct val="90000"/>
              </a:lnSpc>
              <a:spcAft>
                <a:spcPts val="600"/>
              </a:spcAft>
              <a:buFont typeface="Wingdings" panose="05000000000000000000" pitchFamily="2" charset="2"/>
              <a:buChar char="Ø"/>
            </a:pPr>
            <a:r>
              <a:rPr lang="en-US" sz="2800" b="1" dirty="0">
                <a:solidFill>
                  <a:schemeClr val="bg1"/>
                </a:solidFill>
                <a:latin typeface="Times New Roman" panose="02020603050405020304" pitchFamily="18" charset="0"/>
                <a:cs typeface="Times New Roman" panose="02020603050405020304" pitchFamily="18" charset="0"/>
              </a:rPr>
              <a:t>PLAN THE CONCLUSION.</a:t>
            </a:r>
          </a:p>
          <a:p>
            <a:pPr marL="57150" indent="-285750">
              <a:lnSpc>
                <a:spcPct val="90000"/>
              </a:lnSpc>
              <a:spcAft>
                <a:spcPts val="600"/>
              </a:spcAft>
              <a:buFont typeface="Wingdings" panose="05000000000000000000" pitchFamily="2" charset="2"/>
              <a:buChar char="Ø"/>
            </a:pPr>
            <a:r>
              <a:rPr lang="en-US" sz="2800" b="1" dirty="0">
                <a:solidFill>
                  <a:schemeClr val="bg1"/>
                </a:solidFill>
                <a:latin typeface="Times New Roman" panose="02020603050405020304" pitchFamily="18" charset="0"/>
                <a:cs typeface="Times New Roman" panose="02020603050405020304" pitchFamily="18" charset="0"/>
              </a:rPr>
              <a:t>DON’T ANNOUNCE THE CONCLUSION.</a:t>
            </a:r>
          </a:p>
          <a:p>
            <a:pPr marL="57150" indent="-285750">
              <a:lnSpc>
                <a:spcPct val="90000"/>
              </a:lnSpc>
              <a:spcAft>
                <a:spcPts val="600"/>
              </a:spcAft>
              <a:buFont typeface="Wingdings" panose="05000000000000000000" pitchFamily="2" charset="2"/>
              <a:buChar char="Ø"/>
            </a:pPr>
            <a:r>
              <a:rPr lang="en-US" sz="2800" b="1" dirty="0">
                <a:solidFill>
                  <a:schemeClr val="bg1"/>
                </a:solidFill>
                <a:latin typeface="Times New Roman" panose="02020603050405020304" pitchFamily="18" charset="0"/>
                <a:cs typeface="Times New Roman" panose="02020603050405020304" pitchFamily="18" charset="0"/>
              </a:rPr>
              <a:t>MAINTAIN EYE CONTACT WITH THE LISTENERS.</a:t>
            </a:r>
          </a:p>
          <a:p>
            <a:pPr marL="57150" indent="-285750">
              <a:lnSpc>
                <a:spcPct val="90000"/>
              </a:lnSpc>
              <a:spcAft>
                <a:spcPts val="600"/>
              </a:spcAft>
              <a:buFont typeface="Wingdings" panose="05000000000000000000" pitchFamily="2" charset="2"/>
              <a:buChar char="Ø"/>
            </a:pPr>
            <a:r>
              <a:rPr lang="en-US" sz="2800" b="1" dirty="0">
                <a:solidFill>
                  <a:schemeClr val="bg1"/>
                </a:solidFill>
                <a:latin typeface="Times New Roman" panose="02020603050405020304" pitchFamily="18" charset="0"/>
                <a:cs typeface="Times New Roman" panose="02020603050405020304" pitchFamily="18" charset="0"/>
              </a:rPr>
              <a:t>END OF A POSITIVE AND ENCOURAGING NOTE.</a:t>
            </a:r>
          </a:p>
        </p:txBody>
      </p:sp>
      <p:sp>
        <p:nvSpPr>
          <p:cNvPr id="17" name="Oval 16">
            <a:extLst>
              <a:ext uri="{FF2B5EF4-FFF2-40B4-BE49-F238E27FC236}">
                <a16:creationId xmlns:a16="http://schemas.microsoft.com/office/drawing/2014/main" id="{3F785A8F-002E-4E7C-A4EE-0423F2448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045" y="380207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5552F9A4-B078-4FA2-A29A-E70F60451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045" y="3802078"/>
            <a:ext cx="365021" cy="36502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Picture 4" descr="A person in a suit and tie&#10;&#10;Description automatically generated with low confidence">
            <a:extLst>
              <a:ext uri="{FF2B5EF4-FFF2-40B4-BE49-F238E27FC236}">
                <a16:creationId xmlns:a16="http://schemas.microsoft.com/office/drawing/2014/main" id="{CFFEB7C3-8324-448A-8DDD-98876413C14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4722" r="11946" b="1"/>
          <a:stretch/>
        </p:blipFill>
        <p:spPr>
          <a:xfrm>
            <a:off x="7572995" y="1820333"/>
            <a:ext cx="3217333" cy="3217333"/>
          </a:xfrm>
          <a:prstGeom prst="rect">
            <a:avLst/>
          </a:prstGeom>
        </p:spPr>
      </p:pic>
      <p:grpSp>
        <p:nvGrpSpPr>
          <p:cNvPr id="21" name="Graphic 4">
            <a:extLst>
              <a:ext uri="{FF2B5EF4-FFF2-40B4-BE49-F238E27FC236}">
                <a16:creationId xmlns:a16="http://schemas.microsoft.com/office/drawing/2014/main" id="{E7EEFC47-5A1A-4BC0-9CCE-8E2F1C8837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135753" y="4898353"/>
            <a:ext cx="975169" cy="975171"/>
            <a:chOff x="5829300" y="3162300"/>
            <a:chExt cx="532256" cy="532257"/>
          </a:xfrm>
          <a:solidFill>
            <a:schemeClr val="bg1"/>
          </a:solidFill>
        </p:grpSpPr>
        <p:sp>
          <p:nvSpPr>
            <p:cNvPr id="22" name="Freeform: Shape 21">
              <a:extLst>
                <a:ext uri="{FF2B5EF4-FFF2-40B4-BE49-F238E27FC236}">
                  <a16:creationId xmlns:a16="http://schemas.microsoft.com/office/drawing/2014/main" id="{569E79C8-38A5-45F9-945F-935B056618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F23F4A9-D368-45FC-BE17-5AE7B3D2BC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30E359B9-2553-4BF7-9253-DD7C6C725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DF9101C1-DB2F-4A51-BFCF-E56AA9D7B8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76A0E25F-E8AC-43C3-92E1-630040C0EB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FEFC1B0-3611-4239-A35C-0A72C1AA4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BC7390E-9D9D-4C6A-B8B7-168D94FAFB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8A0E0EA-1232-409E-BEAC-059E2E098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630765A6-867B-4402-BC11-C0D43452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1F6BB45C-BD66-4CD7-A522-A10F8B077B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6116CBF8-8641-4F3A-8D12-6EAF96CF3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8FC9AA3-7B63-4082-885D-8FCEE9798A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348DC3B5-F54E-4473-A0BB-948DEF2ECE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39978915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standing at a podium&#10;&#10;Description automatically generated with medium confidence">
            <a:extLst>
              <a:ext uri="{FF2B5EF4-FFF2-40B4-BE49-F238E27FC236}">
                <a16:creationId xmlns:a16="http://schemas.microsoft.com/office/drawing/2014/main" id="{316360A9-1A29-4DEC-BB35-492CFEE50A7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4918" r="20438" b="9091"/>
          <a:stretch/>
        </p:blipFill>
        <p:spPr>
          <a:xfrm>
            <a:off x="3522468" y="10"/>
            <a:ext cx="8669532" cy="6857990"/>
          </a:xfrm>
          <a:prstGeom prst="rect">
            <a:avLst/>
          </a:prstGeom>
        </p:spPr>
      </p:pic>
      <p:sp>
        <p:nvSpPr>
          <p:cNvPr id="14" name="Rectangle 13">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1BFCEC-04C0-4D50-8480-B9B460D36C7B}"/>
              </a:ext>
            </a:extLst>
          </p:cNvPr>
          <p:cNvSpPr>
            <a:spLocks noGrp="1"/>
          </p:cNvSpPr>
          <p:nvPr>
            <p:ph type="title"/>
          </p:nvPr>
        </p:nvSpPr>
        <p:spPr>
          <a:xfrm>
            <a:off x="371093" y="916687"/>
            <a:ext cx="6432043" cy="1396745"/>
          </a:xfrm>
        </p:spPr>
        <p:txBody>
          <a:bodyPr vert="horz" lIns="91440" tIns="45720" rIns="91440" bIns="45720" rtlCol="0" anchor="b">
            <a:noAutofit/>
          </a:bodyPr>
          <a:lstStyle/>
          <a:p>
            <a:pPr algn="ctr"/>
            <a:r>
              <a:rPr lang="en-US" sz="4000" b="1" dirty="0">
                <a:latin typeface="Times New Roman" panose="02020603050405020304" pitchFamily="18" charset="0"/>
                <a:cs typeface="Times New Roman" panose="02020603050405020304" pitchFamily="18" charset="0"/>
              </a:rPr>
              <a:t>THE BENEFITS OF A POSITIVE SERMON</a:t>
            </a: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FFFF039-0C07-4B66-921B-B77F74F1E5AF}"/>
              </a:ext>
            </a:extLst>
          </p:cNvPr>
          <p:cNvSpPr txBox="1"/>
          <p:nvPr/>
        </p:nvSpPr>
        <p:spPr>
          <a:xfrm>
            <a:off x="371094" y="2955798"/>
            <a:ext cx="6221730" cy="2969514"/>
          </a:xfrm>
          <a:prstGeom prst="rect">
            <a:avLst/>
          </a:prstGeom>
        </p:spPr>
        <p:txBody>
          <a:bodyPr vert="horz" lIns="91440" tIns="45720" rIns="91440" bIns="45720" rtlCol="0" anchor="t">
            <a:normAutofit/>
          </a:bodyPr>
          <a:lstStyle/>
          <a:p>
            <a:pPr marL="228600" indent="-457200">
              <a:lnSpc>
                <a:spcPct val="90000"/>
              </a:lnSpc>
              <a:spcAft>
                <a:spcPts val="600"/>
              </a:spcAft>
              <a:buFont typeface="Wingdings" panose="05000000000000000000" pitchFamily="2" charset="2"/>
              <a:buChar char="Ø"/>
            </a:pPr>
            <a:r>
              <a:rPr lang="en-US" sz="2800" b="1" dirty="0">
                <a:latin typeface="Times New Roman" panose="02020603050405020304" pitchFamily="18" charset="0"/>
                <a:cs typeface="Times New Roman" panose="02020603050405020304" pitchFamily="18" charset="0"/>
              </a:rPr>
              <a:t>A positive sermon brings conviction of sin, balanced by God’s love.</a:t>
            </a:r>
          </a:p>
          <a:p>
            <a:pPr marL="228600" indent="-457200">
              <a:lnSpc>
                <a:spcPct val="90000"/>
              </a:lnSpc>
              <a:spcAft>
                <a:spcPts val="600"/>
              </a:spcAft>
              <a:buFont typeface="Wingdings" panose="05000000000000000000" pitchFamily="2" charset="2"/>
              <a:buChar char="Ø"/>
            </a:pPr>
            <a:r>
              <a:rPr lang="en-US" sz="2800" b="1" dirty="0">
                <a:latin typeface="Times New Roman" panose="02020603050405020304" pitchFamily="18" charset="0"/>
                <a:cs typeface="Times New Roman" panose="02020603050405020304" pitchFamily="18" charset="0"/>
              </a:rPr>
              <a:t>A positive sermon brings high credibility for the preacher.</a:t>
            </a:r>
          </a:p>
          <a:p>
            <a:pPr marL="228600" indent="-457200">
              <a:lnSpc>
                <a:spcPct val="90000"/>
              </a:lnSpc>
              <a:spcAft>
                <a:spcPts val="600"/>
              </a:spcAft>
              <a:buFont typeface="Wingdings" panose="05000000000000000000" pitchFamily="2" charset="2"/>
              <a:buChar char="Ø"/>
            </a:pPr>
            <a:r>
              <a:rPr lang="en-US" sz="2800" b="1" dirty="0">
                <a:latin typeface="Times New Roman" panose="02020603050405020304" pitchFamily="18" charset="0"/>
                <a:cs typeface="Times New Roman" panose="02020603050405020304" pitchFamily="18" charset="0"/>
              </a:rPr>
              <a:t>A positive sermon bring high esteem for the listener.</a:t>
            </a:r>
          </a:p>
        </p:txBody>
      </p:sp>
      <p:cxnSp>
        <p:nvCxnSpPr>
          <p:cNvPr id="9" name="Straight Connector 8">
            <a:extLst>
              <a:ext uri="{FF2B5EF4-FFF2-40B4-BE49-F238E27FC236}">
                <a16:creationId xmlns:a16="http://schemas.microsoft.com/office/drawing/2014/main" id="{4101CE23-285B-424C-82DC-D6C877906FD5}"/>
              </a:ext>
            </a:extLst>
          </p:cNvPr>
          <p:cNvCxnSpPr>
            <a:cxnSpLocks/>
          </p:cNvCxnSpPr>
          <p:nvPr/>
        </p:nvCxnSpPr>
        <p:spPr>
          <a:xfrm>
            <a:off x="424815" y="2443480"/>
            <a:ext cx="6049137"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4987733"/>
      </p:ext>
    </p:extLst>
  </p:cSld>
  <p:clrMapOvr>
    <a:overrideClrMapping bg1="dk1" tx1="lt1" bg2="dk2" tx2="lt2" accent1="accent1" accent2="accent2" accent3="accent3" accent4="accent4" accent5="accent5" accent6="accent6" hlink="hlink" folHlink="folHlink"/>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05250" name="Rectangle 2"/>
          <p:cNvSpPr>
            <a:spLocks noGrp="1" noChangeArrowheads="1"/>
          </p:cNvSpPr>
          <p:nvPr>
            <p:ph type="title"/>
          </p:nvPr>
        </p:nvSpPr>
        <p:spPr>
          <a:xfrm>
            <a:off x="560439" y="-1"/>
            <a:ext cx="10987548" cy="1446549"/>
          </a:xfrm>
          <a:solidFill>
            <a:schemeClr val="tx2"/>
          </a:solidFill>
        </p:spPr>
        <p:txBody>
          <a:bodyPr>
            <a:noAutofit/>
          </a:bodyPr>
          <a:lstStyle/>
          <a:p>
            <a:pPr algn="ctr" eaLnBrk="1" hangingPunct="1"/>
            <a:r>
              <a:rPr lang="en-US" sz="4800" b="1" dirty="0">
                <a:solidFill>
                  <a:schemeClr val="bg1"/>
                </a:solidFill>
                <a:latin typeface="Times New Roman" panose="02020603050405020304" pitchFamily="18" charset="0"/>
                <a:ea typeface="ＭＳ Ｐゴシック" pitchFamily="34" charset="-128"/>
                <a:cs typeface="Times New Roman" panose="02020603050405020304" pitchFamily="18" charset="0"/>
              </a:rPr>
              <a:t>DON’T BE OFFENSIVELY PRECISE</a:t>
            </a:r>
            <a:endParaRPr lang="en-US" sz="4800" dirty="0">
              <a:solidFill>
                <a:schemeClr val="bg1"/>
              </a:solidFill>
              <a:latin typeface="Times New Roman" panose="02020603050405020304" pitchFamily="18" charset="0"/>
              <a:ea typeface="ＭＳ Ｐゴシック" pitchFamily="34" charset="-128"/>
              <a:cs typeface="Times New Roman" panose="02020603050405020304" pitchFamily="18" charset="0"/>
            </a:endParaRPr>
          </a:p>
        </p:txBody>
      </p:sp>
      <p:pic>
        <p:nvPicPr>
          <p:cNvPr id="5" name="Picture 4" descr="Point3MissesPoint"/>
          <p:cNvPicPr>
            <a:picLocks noChangeAspect="1" noChangeArrowheads="1"/>
          </p:cNvPicPr>
          <p:nvPr/>
        </p:nvPicPr>
        <p:blipFill>
          <a:blip r:embed="rId3" cstate="print">
            <a:extLst>
              <a:ext uri="{28A0092B-C50C-407E-A947-70E740481C1C}">
                <a14:useLocalDpi xmlns:a14="http://schemas.microsoft.com/office/drawing/2010/main" val="0"/>
              </a:ext>
            </a:extLst>
          </a:blip>
          <a:srcRect l="7532" t="4320" r="9346" b="28442"/>
          <a:stretch>
            <a:fillRect/>
          </a:stretch>
        </p:blipFill>
        <p:spPr bwMode="auto">
          <a:xfrm>
            <a:off x="3948961" y="1329879"/>
            <a:ext cx="4033517" cy="461610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350BAD4-E664-4F14-95CB-372D3D565B89}"/>
              </a:ext>
            </a:extLst>
          </p:cNvPr>
          <p:cNvSpPr txBox="1"/>
          <p:nvPr/>
        </p:nvSpPr>
        <p:spPr>
          <a:xfrm>
            <a:off x="2542031" y="5222707"/>
            <a:ext cx="7580377" cy="1446550"/>
          </a:xfrm>
          <a:prstGeom prst="rect">
            <a:avLst/>
          </a:prstGeom>
          <a:solidFill>
            <a:schemeClr val="accent2">
              <a:lumMod val="20000"/>
              <a:lumOff val="80000"/>
            </a:schemeClr>
          </a:solidFill>
        </p:spPr>
        <p:txBody>
          <a:bodyPr wrap="square">
            <a:spAutoFit/>
          </a:bodyPr>
          <a:lstStyle/>
          <a:p>
            <a:pPr algn="ctr" eaLnBrk="1" hangingPunct="1">
              <a:buFontTx/>
              <a:buNone/>
            </a:pPr>
            <a:r>
              <a:rPr lang="ja-JP" altLang="en-US" sz="4400" b="1" dirty="0">
                <a:solidFill>
                  <a:schemeClr val="accent2">
                    <a:lumMod val="50000"/>
                  </a:schemeClr>
                </a:solidFill>
                <a:latin typeface="Times New Roman" panose="02020603050405020304" pitchFamily="18" charset="0"/>
                <a:ea typeface="ＭＳ Ｐゴシック" pitchFamily="34" charset="-128"/>
                <a:cs typeface="Times New Roman" panose="02020603050405020304" pitchFamily="18" charset="0"/>
              </a:rPr>
              <a:t>“</a:t>
            </a:r>
            <a:r>
              <a:rPr lang="en-US" altLang="ja-JP" sz="4400" b="1" dirty="0">
                <a:solidFill>
                  <a:schemeClr val="accent2">
                    <a:lumMod val="50000"/>
                  </a:schemeClr>
                </a:solidFill>
                <a:latin typeface="Times New Roman" panose="02020603050405020304" pitchFamily="18" charset="0"/>
                <a:ea typeface="ＭＳ Ｐゴシック" pitchFamily="34" charset="-128"/>
                <a:cs typeface="Times New Roman" panose="02020603050405020304" pitchFamily="18" charset="0"/>
              </a:rPr>
              <a:t>I wish he were less specific with his illustrations.</a:t>
            </a:r>
            <a:r>
              <a:rPr lang="ja-JP" altLang="en-US" sz="4400" b="1" dirty="0">
                <a:solidFill>
                  <a:schemeClr val="accent2">
                    <a:lumMod val="50000"/>
                  </a:schemeClr>
                </a:solidFill>
                <a:latin typeface="Times New Roman" panose="02020603050405020304" pitchFamily="18" charset="0"/>
                <a:ea typeface="ＭＳ Ｐゴシック" pitchFamily="34" charset="-128"/>
                <a:cs typeface="Times New Roman" panose="02020603050405020304" pitchFamily="18" charset="0"/>
              </a:rPr>
              <a:t>”</a:t>
            </a:r>
            <a:endParaRPr lang="en-US" sz="4400" dirty="0">
              <a:solidFill>
                <a:schemeClr val="accent2">
                  <a:lumMod val="50000"/>
                </a:schemeClr>
              </a:solidFill>
              <a:latin typeface="Times New Roman" panose="02020603050405020304" pitchFamily="18" charset="0"/>
              <a:ea typeface="ＭＳ Ｐゴシック" pitchFamily="34" charset="-128"/>
              <a:cs typeface="Times New Roman" panose="02020603050405020304" pitchFamily="18" charset="0"/>
            </a:endParaRPr>
          </a:p>
        </p:txBody>
      </p:sp>
    </p:spTree>
    <p:extLst>
      <p:ext uri="{BB962C8B-B14F-4D97-AF65-F5344CB8AC3E}">
        <p14:creationId xmlns:p14="http://schemas.microsoft.com/office/powerpoint/2010/main" val="137604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74882" name="Rectangle 2"/>
          <p:cNvSpPr>
            <a:spLocks noGrp="1" noChangeArrowheads="1"/>
          </p:cNvSpPr>
          <p:nvPr>
            <p:ph type="ctrTitle"/>
          </p:nvPr>
        </p:nvSpPr>
        <p:spPr>
          <a:xfrm>
            <a:off x="3170902" y="0"/>
            <a:ext cx="7497097" cy="1371600"/>
          </a:xfrm>
          <a:solidFill>
            <a:schemeClr val="tx1"/>
          </a:solidFill>
        </p:spPr>
        <p:txBody>
          <a:bodyPr>
            <a:normAutofit fontScale="90000"/>
          </a:bodyPr>
          <a:lstStyle/>
          <a:p>
            <a:pPr eaLnBrk="1" hangingPunct="1"/>
            <a:r>
              <a:rPr lang="en-US" b="1" dirty="0">
                <a:solidFill>
                  <a:schemeClr val="bg1"/>
                </a:solidFill>
                <a:latin typeface="Times New Roman" panose="02020603050405020304" pitchFamily="18" charset="0"/>
                <a:cs typeface="Times New Roman" panose="02020603050405020304" pitchFamily="18" charset="0"/>
              </a:rPr>
              <a:t>LOOK AROUND! </a:t>
            </a:r>
            <a:r>
              <a:rPr lang="en-US" b="1" dirty="0"/>
              <a:t>3 of 3</a:t>
            </a:r>
            <a:endParaRPr lang="en-US" b="1" dirty="0">
              <a:solidFill>
                <a:srgbClr val="CC0000"/>
              </a:solidFill>
            </a:endParaRPr>
          </a:p>
        </p:txBody>
      </p:sp>
      <p:pic>
        <p:nvPicPr>
          <p:cNvPr id="1274883" name="Picture 3" descr="IllustrationSources"/>
          <p:cNvPicPr>
            <a:picLocks noChangeAspect="1" noChangeArrowheads="1"/>
          </p:cNvPicPr>
          <p:nvPr/>
        </p:nvPicPr>
        <p:blipFill>
          <a:blip r:embed="rId3">
            <a:extLst>
              <a:ext uri="{28A0092B-C50C-407E-A947-70E740481C1C}">
                <a14:useLocalDpi xmlns:a14="http://schemas.microsoft.com/office/drawing/2010/main" val="0"/>
              </a:ext>
            </a:extLst>
          </a:blip>
          <a:srcRect l="34242" t="43427" r="44299" b="35405"/>
          <a:stretch>
            <a:fillRect/>
          </a:stretch>
        </p:blipFill>
        <p:spPr bwMode="auto">
          <a:xfrm>
            <a:off x="339213" y="1504335"/>
            <a:ext cx="5375787" cy="510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4886" name="Picture 6" descr="IllustrationSources"/>
          <p:cNvPicPr>
            <a:picLocks noChangeAspect="1" noChangeArrowheads="1"/>
          </p:cNvPicPr>
          <p:nvPr/>
        </p:nvPicPr>
        <p:blipFill>
          <a:blip r:embed="rId3">
            <a:extLst>
              <a:ext uri="{28A0092B-C50C-407E-A947-70E740481C1C}">
                <a14:useLocalDpi xmlns:a14="http://schemas.microsoft.com/office/drawing/2010/main" val="0"/>
              </a:ext>
            </a:extLst>
          </a:blip>
          <a:srcRect l="56242" t="43427" r="14792" b="35422"/>
          <a:stretch>
            <a:fillRect/>
          </a:stretch>
        </p:blipFill>
        <p:spPr bwMode="auto">
          <a:xfrm>
            <a:off x="5943601" y="1504335"/>
            <a:ext cx="5909186" cy="510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26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C0FAB-BCDC-4692-A717-BC68AB80ED57}"/>
              </a:ext>
            </a:extLst>
          </p:cNvPr>
          <p:cNvSpPr>
            <a:spLocks noGrp="1"/>
          </p:cNvSpPr>
          <p:nvPr>
            <p:ph type="title"/>
          </p:nvPr>
        </p:nvSpPr>
        <p:spPr>
          <a:xfrm>
            <a:off x="235974" y="365125"/>
            <a:ext cx="5853543" cy="1807305"/>
          </a:xfrm>
        </p:spPr>
        <p:txBody>
          <a:bodyPr vert="horz" lIns="91440" tIns="45720" rIns="91440" bIns="45720" rtlCol="0" anchor="ctr">
            <a:noAutofit/>
          </a:bodyPr>
          <a:lstStyle/>
          <a:p>
            <a:pPr algn="ctr"/>
            <a:r>
              <a:rPr lang="en-US" sz="4000" b="1" dirty="0">
                <a:solidFill>
                  <a:schemeClr val="bg1"/>
                </a:solidFill>
                <a:effectLst/>
                <a:latin typeface="Times New Roman" panose="02020603050405020304" pitchFamily="18" charset="0"/>
                <a:ea typeface="Times New Roman" panose="02020603050405020304" pitchFamily="18" charset="0"/>
              </a:rPr>
              <a:t>THE ADVANTAGES OF EXPOSITORY PREACHING</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F10D753-9C85-4DF7-975A-0E1C8D34A5B7}"/>
              </a:ext>
            </a:extLst>
          </p:cNvPr>
          <p:cNvSpPr txBox="1"/>
          <p:nvPr/>
        </p:nvSpPr>
        <p:spPr>
          <a:xfrm>
            <a:off x="235974" y="3185652"/>
            <a:ext cx="6164826" cy="2050025"/>
          </a:xfrm>
          <a:prstGeom prst="rect">
            <a:avLst/>
          </a:prstGeom>
        </p:spPr>
        <p:txBody>
          <a:bodyPr vert="horz" lIns="91440" tIns="45720" rIns="91440" bIns="45720" rtlCol="0">
            <a:noAutofit/>
          </a:bodyPr>
          <a:lstStyle/>
          <a:p>
            <a:pPr>
              <a:lnSpc>
                <a:spcPct val="90000"/>
              </a:lnSpc>
              <a:spcAft>
                <a:spcPts val="600"/>
              </a:spcAft>
            </a:pPr>
            <a:r>
              <a:rPr lang="en-US" sz="3200" b="1" u="sng" dirty="0">
                <a:solidFill>
                  <a:schemeClr val="bg1"/>
                </a:solidFill>
                <a:effectLst/>
                <a:latin typeface="Times New Roman" panose="02020603050405020304" pitchFamily="18" charset="0"/>
                <a:ea typeface="Times New Roman" panose="02020603050405020304" pitchFamily="18" charset="0"/>
              </a:rPr>
              <a:t>Confidence</a:t>
            </a:r>
            <a:r>
              <a:rPr lang="en-US" sz="3200" b="1" dirty="0">
                <a:solidFill>
                  <a:schemeClr val="bg1"/>
                </a:solidFill>
                <a:effectLst/>
                <a:latin typeface="Times New Roman" panose="02020603050405020304" pitchFamily="18" charset="0"/>
                <a:ea typeface="Times New Roman" panose="02020603050405020304" pitchFamily="18" charset="0"/>
              </a:rPr>
              <a:t> – We are more confident in our preaching when we know our sermon comes directly from the Word of God.</a:t>
            </a:r>
          </a:p>
          <a:p>
            <a:pPr>
              <a:lnSpc>
                <a:spcPct val="90000"/>
              </a:lnSpc>
              <a:spcAft>
                <a:spcPts val="600"/>
              </a:spcAft>
            </a:pPr>
            <a:endParaRPr lang="en-US" sz="2800" b="1" dirty="0">
              <a:solidFill>
                <a:schemeClr val="bg1"/>
              </a:solidFill>
              <a:effectLst/>
            </a:endParaRPr>
          </a:p>
        </p:txBody>
      </p:sp>
      <p:pic>
        <p:nvPicPr>
          <p:cNvPr id="4" name="Picture 3" descr="preacher-pulpit">
            <a:extLst>
              <a:ext uri="{FF2B5EF4-FFF2-40B4-BE49-F238E27FC236}">
                <a16:creationId xmlns:a16="http://schemas.microsoft.com/office/drawing/2014/main" id="{296D94D4-049C-4503-BD4E-1679672AC1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73" r="24396"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124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0810" name="Picture 1034" descr="IllustrationSources"/>
          <p:cNvPicPr>
            <a:picLocks noChangeAspect="1" noChangeArrowheads="1"/>
          </p:cNvPicPr>
          <p:nvPr/>
        </p:nvPicPr>
        <p:blipFill>
          <a:blip r:embed="rId3">
            <a:extLst>
              <a:ext uri="{28A0092B-C50C-407E-A947-70E740481C1C}">
                <a14:useLocalDpi xmlns:a14="http://schemas.microsoft.com/office/drawing/2010/main" val="0"/>
              </a:ext>
            </a:extLst>
          </a:blip>
          <a:srcRect l="31851" t="8170" r="14792" b="73817"/>
          <a:stretch>
            <a:fillRect/>
          </a:stretch>
        </p:blipFill>
        <p:spPr bwMode="auto">
          <a:xfrm>
            <a:off x="-340558" y="0"/>
            <a:ext cx="1256097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162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2835" name="Picture 1027" descr="IllustrationSources"/>
          <p:cNvPicPr>
            <a:picLocks noChangeAspect="1" noChangeArrowheads="1"/>
          </p:cNvPicPr>
          <p:nvPr/>
        </p:nvPicPr>
        <p:blipFill>
          <a:blip r:embed="rId3">
            <a:extLst>
              <a:ext uri="{28A0092B-C50C-407E-A947-70E740481C1C}">
                <a14:useLocalDpi xmlns:a14="http://schemas.microsoft.com/office/drawing/2010/main" val="0"/>
              </a:ext>
            </a:extLst>
          </a:blip>
          <a:srcRect l="34561" t="26564" r="39963" b="56573"/>
          <a:stretch>
            <a:fillRect/>
          </a:stretch>
        </p:blipFill>
        <p:spPr bwMode="auto">
          <a:xfrm>
            <a:off x="54345" y="531004"/>
            <a:ext cx="6270255" cy="586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2838" name="Picture 1030" descr="IllustrationSources"/>
          <p:cNvPicPr>
            <a:picLocks noChangeAspect="1" noChangeArrowheads="1"/>
          </p:cNvPicPr>
          <p:nvPr/>
        </p:nvPicPr>
        <p:blipFill>
          <a:blip r:embed="rId3">
            <a:extLst>
              <a:ext uri="{28A0092B-C50C-407E-A947-70E740481C1C}">
                <a14:useLocalDpi xmlns:a14="http://schemas.microsoft.com/office/drawing/2010/main" val="0"/>
              </a:ext>
            </a:extLst>
          </a:blip>
          <a:srcRect l="61121" t="26564" r="16655" b="56573"/>
          <a:stretch>
            <a:fillRect/>
          </a:stretch>
        </p:blipFill>
        <p:spPr bwMode="auto">
          <a:xfrm>
            <a:off x="6668461" y="531003"/>
            <a:ext cx="5469194" cy="5869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137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728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209800" y="2514600"/>
            <a:ext cx="7620000" cy="1107996"/>
          </a:xfrm>
          <a:prstGeom prst="rect">
            <a:avLst/>
          </a:prstGeom>
          <a:noFill/>
        </p:spPr>
        <p:txBody>
          <a:bodyPr wrap="square" rtlCol="0">
            <a:spAutoFit/>
          </a:bodyPr>
          <a:lstStyle/>
          <a:p>
            <a:pPr algn="ctr"/>
            <a:r>
              <a:rPr lang="en-US" sz="6600" b="1" dirty="0">
                <a:solidFill>
                  <a:schemeClr val="bg1"/>
                </a:solidFill>
              </a:rPr>
              <a:t>3. </a:t>
            </a:r>
            <a:r>
              <a:rPr lang="en-US" sz="6600" kern="10" dirty="0">
                <a:ln w="9525">
                  <a:solidFill>
                    <a:srgbClr val="000000"/>
                  </a:solidFill>
                  <a:round/>
                  <a:headEnd/>
                  <a:tailEnd/>
                </a:ln>
                <a:solidFill>
                  <a:srgbClr val="FFFFFF"/>
                </a:solidFill>
                <a:latin typeface="Arial Black"/>
              </a:rPr>
              <a:t>Ý </a:t>
            </a:r>
            <a:r>
              <a:rPr lang="en-US" sz="6600" kern="10" dirty="0" err="1">
                <a:ln w="9525">
                  <a:solidFill>
                    <a:srgbClr val="000000"/>
                  </a:solidFill>
                  <a:round/>
                  <a:headEnd/>
                  <a:tailEnd/>
                </a:ln>
                <a:solidFill>
                  <a:srgbClr val="FFFFFF"/>
                </a:solidFill>
                <a:latin typeface="Arial Black"/>
              </a:rPr>
              <a:t>Chính</a:t>
            </a:r>
            <a:endParaRPr lang="en-US" sz="6600" kern="10" dirty="0">
              <a:ln w="9525">
                <a:solidFill>
                  <a:srgbClr val="000000"/>
                </a:solidFill>
                <a:round/>
                <a:headEnd/>
                <a:tailEnd/>
              </a:ln>
              <a:solidFill>
                <a:srgbClr val="FFFFFF"/>
              </a:solidFill>
              <a:latin typeface="Arial Black"/>
            </a:endParaRPr>
          </a:p>
        </p:txBody>
      </p:sp>
      <p:sp>
        <p:nvSpPr>
          <p:cNvPr id="3" name="TextBox 2">
            <a:extLst>
              <a:ext uri="{FF2B5EF4-FFF2-40B4-BE49-F238E27FC236}">
                <a16:creationId xmlns:a16="http://schemas.microsoft.com/office/drawing/2014/main" id="{691F0FA7-DE01-41FC-8441-B5E25352B9B6}"/>
              </a:ext>
            </a:extLst>
          </p:cNvPr>
          <p:cNvSpPr txBox="1"/>
          <p:nvPr/>
        </p:nvSpPr>
        <p:spPr>
          <a:xfrm>
            <a:off x="2351314" y="3864429"/>
            <a:ext cx="7957457" cy="1015663"/>
          </a:xfrm>
          <a:prstGeom prst="rect">
            <a:avLst/>
          </a:prstGeom>
          <a:noFill/>
        </p:spPr>
        <p:txBody>
          <a:bodyPr wrap="square" rtlCol="0">
            <a:spAutoFit/>
          </a:bodyPr>
          <a:lstStyle/>
          <a:p>
            <a:r>
              <a:rPr lang="en-US" sz="6000" b="1" dirty="0">
                <a:solidFill>
                  <a:schemeClr val="bg1"/>
                </a:solidFill>
                <a:latin typeface="Times New Roman" panose="02020603050405020304" pitchFamily="18" charset="0"/>
                <a:cs typeface="Times New Roman" panose="02020603050405020304" pitchFamily="18" charset="0"/>
              </a:rPr>
              <a:t>3. </a:t>
            </a:r>
            <a:r>
              <a:rPr lang="en-US" sz="6000" b="1" i="0" dirty="0">
                <a:solidFill>
                  <a:schemeClr val="bg1"/>
                </a:solidFill>
                <a:effectLst/>
                <a:latin typeface="Times New Roman" panose="02020603050405020304" pitchFamily="18" charset="0"/>
                <a:cs typeface="Times New Roman" panose="02020603050405020304" pitchFamily="18" charset="0"/>
              </a:rPr>
              <a:t>“</a:t>
            </a:r>
            <a:r>
              <a:rPr lang="en-US" sz="6000" b="1" i="0" dirty="0" err="1">
                <a:solidFill>
                  <a:schemeClr val="bg1"/>
                </a:solidFill>
                <a:effectLst/>
                <a:latin typeface="Times New Roman" panose="02020603050405020304" pitchFamily="18" charset="0"/>
                <a:cs typeface="Times New Roman" panose="02020603050405020304" pitchFamily="18" charset="0"/>
              </a:rPr>
              <a:t>Lẽ</a:t>
            </a:r>
            <a:r>
              <a:rPr lang="en-US" sz="6000" b="1" i="0" dirty="0">
                <a:solidFill>
                  <a:schemeClr val="bg1"/>
                </a:solidFill>
                <a:effectLst/>
                <a:latin typeface="Times New Roman" panose="02020603050405020304" pitchFamily="18" charset="0"/>
                <a:cs typeface="Times New Roman" panose="02020603050405020304" pitchFamily="18" charset="0"/>
              </a:rPr>
              <a:t> </a:t>
            </a:r>
            <a:r>
              <a:rPr lang="en-US" sz="6000" b="1" i="0" dirty="0" err="1">
                <a:solidFill>
                  <a:schemeClr val="bg1"/>
                </a:solidFill>
                <a:effectLst/>
                <a:latin typeface="Times New Roman" panose="02020603050405020304" pitchFamily="18" charset="0"/>
                <a:cs typeface="Times New Roman" panose="02020603050405020304" pitchFamily="18" charset="0"/>
              </a:rPr>
              <a:t>Thật</a:t>
            </a:r>
            <a:r>
              <a:rPr lang="en-US" sz="6000" b="1" i="0" dirty="0">
                <a:solidFill>
                  <a:schemeClr val="bg1"/>
                </a:solidFill>
                <a:effectLst/>
                <a:latin typeface="Times New Roman" panose="02020603050405020304" pitchFamily="18" charset="0"/>
                <a:cs typeface="Times New Roman" panose="02020603050405020304" pitchFamily="18" charset="0"/>
              </a:rPr>
              <a:t> </a:t>
            </a:r>
            <a:r>
              <a:rPr lang="en-US" sz="6000" b="1" i="0" dirty="0" err="1">
                <a:solidFill>
                  <a:schemeClr val="bg1"/>
                </a:solidFill>
                <a:effectLst/>
                <a:latin typeface="Times New Roman" panose="02020603050405020304" pitchFamily="18" charset="0"/>
                <a:cs typeface="Times New Roman" panose="02020603050405020304" pitchFamily="18" charset="0"/>
              </a:rPr>
              <a:t>Mang</a:t>
            </a:r>
            <a:r>
              <a:rPr lang="en-US" sz="6000" b="1" i="0" dirty="0">
                <a:solidFill>
                  <a:schemeClr val="bg1"/>
                </a:solidFill>
                <a:effectLst/>
                <a:latin typeface="Times New Roman" panose="02020603050405020304" pitchFamily="18" charset="0"/>
                <a:cs typeface="Times New Roman" panose="02020603050405020304" pitchFamily="18" charset="0"/>
              </a:rPr>
              <a:t> </a:t>
            </a:r>
            <a:r>
              <a:rPr lang="en-US" sz="6000" b="1" i="0" dirty="0" err="1">
                <a:solidFill>
                  <a:schemeClr val="bg1"/>
                </a:solidFill>
                <a:effectLst/>
                <a:latin typeface="Times New Roman" panose="02020603050405020304" pitchFamily="18" charset="0"/>
                <a:cs typeface="Times New Roman" panose="02020603050405020304" pitchFamily="18" charset="0"/>
              </a:rPr>
              <a:t>Về</a:t>
            </a:r>
            <a:r>
              <a:rPr lang="en-US" sz="6000" b="1" i="0" dirty="0">
                <a:solidFill>
                  <a:schemeClr val="bg1"/>
                </a:solidFill>
                <a:effectLst/>
                <a:latin typeface="Times New Roman" panose="02020603050405020304" pitchFamily="18" charset="0"/>
                <a:cs typeface="Times New Roman" panose="02020603050405020304" pitchFamily="18" charset="0"/>
              </a:rPr>
              <a:t>”</a:t>
            </a:r>
            <a:endParaRPr lang="en-US" sz="6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299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1028"/>
          <p:cNvSpPr>
            <a:spLocks noGrp="1" noChangeArrowheads="1"/>
          </p:cNvSpPr>
          <p:nvPr>
            <p:ph type="dt" sz="quarter" idx="10"/>
          </p:nvPr>
        </p:nvSpPr>
        <p:spPr/>
        <p:txBody>
          <a:bodyPr/>
          <a:lstStyle/>
          <a:p>
            <a:pPr>
              <a:defRPr/>
            </a:pPr>
            <a:endParaRPr lang="en-US"/>
          </a:p>
        </p:txBody>
      </p:sp>
      <p:sp>
        <p:nvSpPr>
          <p:cNvPr id="6" name="Rectangle 1029"/>
          <p:cNvSpPr>
            <a:spLocks noGrp="1" noChangeArrowheads="1"/>
          </p:cNvSpPr>
          <p:nvPr>
            <p:ph type="ftr" sz="quarter" idx="11"/>
          </p:nvPr>
        </p:nvSpPr>
        <p:spPr/>
        <p:txBody>
          <a:bodyPr/>
          <a:lstStyle/>
          <a:p>
            <a:pPr>
              <a:defRPr/>
            </a:pPr>
            <a:endParaRPr lang="en-US"/>
          </a:p>
        </p:txBody>
      </p:sp>
      <p:sp>
        <p:nvSpPr>
          <p:cNvPr id="185346" name="Rectangle 2"/>
          <p:cNvSpPr>
            <a:spLocks noGrp="1" noChangeArrowheads="1"/>
          </p:cNvSpPr>
          <p:nvPr>
            <p:ph type="ctrTitle"/>
          </p:nvPr>
        </p:nvSpPr>
        <p:spPr>
          <a:xfrm>
            <a:off x="0" y="0"/>
            <a:ext cx="12191999" cy="1338146"/>
          </a:xfrm>
          <a:solidFill>
            <a:schemeClr val="bg1">
              <a:lumMod val="85000"/>
            </a:schemeClr>
          </a:solidFill>
        </p:spPr>
        <p:txBody>
          <a:bodyPr>
            <a:normAutofit/>
          </a:bodyPr>
          <a:lstStyle/>
          <a:p>
            <a:pPr eaLnBrk="1" hangingPunct="1">
              <a:defRPr/>
            </a:pPr>
            <a:r>
              <a:rPr lang="en-US" b="1" i="0" dirty="0">
                <a:solidFill>
                  <a:srgbClr val="1D2228"/>
                </a:solidFill>
                <a:effectLst/>
                <a:latin typeface="Times New Roman" panose="02020603050405020304" pitchFamily="18" charset="0"/>
                <a:cs typeface="Times New Roman" panose="02020603050405020304" pitchFamily="18" charset="0"/>
              </a:rPr>
              <a:t>“</a:t>
            </a:r>
            <a:r>
              <a:rPr lang="en-US" b="1" i="0" dirty="0" err="1">
                <a:solidFill>
                  <a:srgbClr val="1D2228"/>
                </a:solidFill>
                <a:effectLst/>
                <a:latin typeface="Times New Roman" panose="02020603050405020304" pitchFamily="18" charset="0"/>
                <a:cs typeface="Times New Roman" panose="02020603050405020304" pitchFamily="18" charset="0"/>
              </a:rPr>
              <a:t>Lẽ</a:t>
            </a:r>
            <a:r>
              <a:rPr lang="en-US" b="1" i="0" dirty="0">
                <a:solidFill>
                  <a:srgbClr val="1D2228"/>
                </a:solidFill>
                <a:effectLst/>
                <a:latin typeface="Times New Roman" panose="02020603050405020304" pitchFamily="18" charset="0"/>
                <a:cs typeface="Times New Roman" panose="02020603050405020304" pitchFamily="18" charset="0"/>
              </a:rPr>
              <a:t> </a:t>
            </a:r>
            <a:r>
              <a:rPr lang="en-US" b="1" i="0" dirty="0" err="1">
                <a:solidFill>
                  <a:srgbClr val="1D2228"/>
                </a:solidFill>
                <a:effectLst/>
                <a:latin typeface="Times New Roman" panose="02020603050405020304" pitchFamily="18" charset="0"/>
                <a:cs typeface="Times New Roman" panose="02020603050405020304" pitchFamily="18" charset="0"/>
              </a:rPr>
              <a:t>Thật</a:t>
            </a:r>
            <a:r>
              <a:rPr lang="en-US" b="1" i="0" dirty="0">
                <a:solidFill>
                  <a:srgbClr val="1D2228"/>
                </a:solidFill>
                <a:effectLst/>
                <a:latin typeface="Times New Roman" panose="02020603050405020304" pitchFamily="18" charset="0"/>
                <a:cs typeface="Times New Roman" panose="02020603050405020304" pitchFamily="18" charset="0"/>
              </a:rPr>
              <a:t> </a:t>
            </a:r>
            <a:r>
              <a:rPr lang="en-US" b="1" i="0" dirty="0" err="1">
                <a:solidFill>
                  <a:srgbClr val="1D2228"/>
                </a:solidFill>
                <a:effectLst/>
                <a:latin typeface="Times New Roman" panose="02020603050405020304" pitchFamily="18" charset="0"/>
                <a:cs typeface="Times New Roman" panose="02020603050405020304" pitchFamily="18" charset="0"/>
              </a:rPr>
              <a:t>Mang</a:t>
            </a:r>
            <a:r>
              <a:rPr lang="en-US" b="1" i="0" dirty="0">
                <a:solidFill>
                  <a:srgbClr val="1D2228"/>
                </a:solidFill>
                <a:effectLst/>
                <a:latin typeface="Times New Roman" panose="02020603050405020304" pitchFamily="18" charset="0"/>
                <a:cs typeface="Times New Roman" panose="02020603050405020304" pitchFamily="18" charset="0"/>
              </a:rPr>
              <a:t> </a:t>
            </a:r>
            <a:r>
              <a:rPr lang="en-US" b="1" i="0" dirty="0" err="1">
                <a:solidFill>
                  <a:srgbClr val="1D2228"/>
                </a:solidFill>
                <a:effectLst/>
                <a:latin typeface="Times New Roman" panose="02020603050405020304" pitchFamily="18" charset="0"/>
                <a:cs typeface="Times New Roman" panose="02020603050405020304" pitchFamily="18" charset="0"/>
              </a:rPr>
              <a:t>Về</a:t>
            </a:r>
            <a:r>
              <a:rPr lang="en-US" b="1" i="0" dirty="0">
                <a:solidFill>
                  <a:srgbClr val="1D2228"/>
                </a:solidFill>
                <a:effectLst/>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p:txBody>
      </p:sp>
      <p:sp>
        <p:nvSpPr>
          <p:cNvPr id="185347" name="Rectangle 3"/>
          <p:cNvSpPr>
            <a:spLocks noGrp="1" noChangeArrowheads="1"/>
          </p:cNvSpPr>
          <p:nvPr>
            <p:ph type="subTitle" idx="1"/>
          </p:nvPr>
        </p:nvSpPr>
        <p:spPr>
          <a:xfrm>
            <a:off x="457199" y="1996068"/>
            <a:ext cx="11297265" cy="4709531"/>
          </a:xfrm>
          <a:solidFill>
            <a:schemeClr val="tx1"/>
          </a:solidFill>
        </p:spPr>
        <p:txBody>
          <a:bodyPr>
            <a:normAutofit/>
          </a:bodyPr>
          <a:lstStyle/>
          <a:p>
            <a:pPr eaLnBrk="1" hangingPunct="1">
              <a:buFont typeface="Wingdings" pitchFamily="2" charset="2"/>
              <a:buNone/>
              <a:defRPr/>
            </a:pPr>
            <a:r>
              <a:rPr lang="ja-JP" altLang="en-US" sz="3200" b="1" dirty="0">
                <a:solidFill>
                  <a:schemeClr val="bg1">
                    <a:lumMod val="95000"/>
                  </a:schemeClr>
                </a:solidFill>
                <a:latin typeface="Times" charset="0"/>
              </a:rPr>
              <a:t>“</a:t>
            </a:r>
            <a:r>
              <a:rPr lang="vi-VN" altLang="ja-JP" sz="3200" b="1" dirty="0">
                <a:solidFill>
                  <a:schemeClr val="bg1">
                    <a:lumMod val="95000"/>
                  </a:schemeClr>
                </a:solidFill>
                <a:latin typeface="Times" charset="0"/>
              </a:rPr>
              <a:t>phần khẳng định chính trong định nghĩa của chúng ta về giảng giải kinh cho rằng </a:t>
            </a:r>
            <a:r>
              <a:rPr lang="vi-VN" altLang="en-US" sz="3200" b="1" dirty="0">
                <a:solidFill>
                  <a:schemeClr val="bg1">
                    <a:lumMod val="95000"/>
                  </a:schemeClr>
                </a:solidFill>
                <a:latin typeface="Times" charset="0"/>
              </a:rPr>
              <a:t>“</a:t>
            </a:r>
            <a:r>
              <a:rPr lang="vi-VN" altLang="ja-JP" sz="3200" b="1" dirty="0">
                <a:solidFill>
                  <a:schemeClr val="bg1">
                    <a:lumMod val="95000"/>
                  </a:schemeClr>
                </a:solidFill>
                <a:latin typeface="Times" charset="0"/>
              </a:rPr>
              <a:t>giảng giải kinh là sự truyền thông một khái niệm Kinh Thánh.</a:t>
            </a:r>
            <a:r>
              <a:rPr lang="vi-VN" altLang="en-US" sz="3200" b="1" dirty="0">
                <a:solidFill>
                  <a:schemeClr val="bg1">
                    <a:lumMod val="95000"/>
                  </a:schemeClr>
                </a:solidFill>
                <a:latin typeface="Times" charset="0"/>
              </a:rPr>
              <a:t>”</a:t>
            </a:r>
            <a:r>
              <a:rPr lang="vi-VN" altLang="ja-JP" sz="3200" b="1" dirty="0">
                <a:solidFill>
                  <a:schemeClr val="bg1">
                    <a:lumMod val="95000"/>
                  </a:schemeClr>
                </a:solidFill>
                <a:latin typeface="Times" charset="0"/>
              </a:rPr>
              <a:t> Câu ấy khẳng định điều hiển nhiên này. </a:t>
            </a:r>
            <a:r>
              <a:rPr lang="vi-VN" altLang="ja-JP" sz="3200" b="1" u="sng" dirty="0">
                <a:solidFill>
                  <a:schemeClr val="bg1">
                    <a:lumMod val="95000"/>
                  </a:schemeClr>
                </a:solidFill>
                <a:latin typeface="Times" charset="0"/>
              </a:rPr>
              <a:t>Một bài giảng nên là một viên đạn một đầu (bullet) chứ đừng là viên đạn bi (buckshot)</a:t>
            </a:r>
            <a:r>
              <a:rPr lang="vi-VN" altLang="ja-JP" sz="3200" b="1" dirty="0">
                <a:solidFill>
                  <a:schemeClr val="bg1">
                    <a:lumMod val="95000"/>
                  </a:schemeClr>
                </a:solidFill>
                <a:latin typeface="Times" charset="0"/>
              </a:rPr>
              <a:t>. Lý tưởng mà nói, mỗi bài giảng là sự giải nghĩa, giải thích, hay áp dụng chỉ một ý chính được hỗ trợ bởi các ý tưởng khác, hết thảy đều rút ra từ một phân đoạn hay nhiều phân đoạn Kinh Thánh</a:t>
            </a:r>
            <a:r>
              <a:rPr lang="ja-JP" altLang="en-US" sz="3200" b="1" dirty="0">
                <a:solidFill>
                  <a:schemeClr val="bg1">
                    <a:lumMod val="95000"/>
                  </a:schemeClr>
                </a:solidFill>
                <a:latin typeface="Times" charset="0"/>
              </a:rPr>
              <a:t>”</a:t>
            </a:r>
            <a:r>
              <a:rPr lang="en-US" altLang="ja-JP" sz="3200" b="1" dirty="0">
                <a:solidFill>
                  <a:schemeClr val="bg1">
                    <a:lumMod val="95000"/>
                  </a:schemeClr>
                </a:solidFill>
                <a:latin typeface="Times" charset="0"/>
              </a:rPr>
              <a:t> </a:t>
            </a:r>
          </a:p>
          <a:p>
            <a:pPr eaLnBrk="1" hangingPunct="1">
              <a:buFont typeface="Wingdings" pitchFamily="2" charset="2"/>
              <a:buNone/>
              <a:defRPr/>
            </a:pPr>
            <a:r>
              <a:rPr lang="en-US" b="1" dirty="0">
                <a:solidFill>
                  <a:schemeClr val="bg1">
                    <a:lumMod val="95000"/>
                  </a:schemeClr>
                </a:solidFill>
                <a:latin typeface="Times" charset="0"/>
              </a:rPr>
              <a:t>(Haddon Robinson, </a:t>
            </a:r>
            <a:r>
              <a:rPr lang="en-US" b="1" i="1" dirty="0">
                <a:solidFill>
                  <a:schemeClr val="bg1">
                    <a:lumMod val="95000"/>
                  </a:schemeClr>
                </a:solidFill>
                <a:latin typeface="Times" charset="0"/>
              </a:rPr>
              <a:t>Biblical Preaching</a:t>
            </a:r>
            <a:r>
              <a:rPr lang="en-US" b="1" dirty="0">
                <a:solidFill>
                  <a:schemeClr val="bg1">
                    <a:lumMod val="95000"/>
                  </a:schemeClr>
                </a:solidFill>
                <a:latin typeface="Times" charset="0"/>
              </a:rPr>
              <a:t>, 33)</a:t>
            </a:r>
          </a:p>
        </p:txBody>
      </p:sp>
    </p:spTree>
    <p:extLst>
      <p:ext uri="{BB962C8B-B14F-4D97-AF65-F5344CB8AC3E}">
        <p14:creationId xmlns:p14="http://schemas.microsoft.com/office/powerpoint/2010/main" val="363801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62" name="Picture 4" descr="ConclusionRepeating"/>
          <p:cNvPicPr>
            <a:picLocks noChangeAspect="1" noChangeArrowheads="1"/>
          </p:cNvPicPr>
          <p:nvPr/>
        </p:nvPicPr>
        <p:blipFill>
          <a:blip r:embed="rId3">
            <a:extLst>
              <a:ext uri="{28A0092B-C50C-407E-A947-70E740481C1C}">
                <a14:useLocalDpi xmlns:a14="http://schemas.microsoft.com/office/drawing/2010/main" val="0"/>
              </a:ext>
            </a:extLst>
          </a:blip>
          <a:srcRect l="6805" t="8170" r="45898" b="40248"/>
          <a:stretch>
            <a:fillRect/>
          </a:stretch>
        </p:blipFill>
        <p:spPr bwMode="auto">
          <a:xfrm>
            <a:off x="6223000" y="0"/>
            <a:ext cx="444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2"/>
          <p:cNvSpPr>
            <a:spLocks noGrp="1" noChangeArrowheads="1"/>
          </p:cNvSpPr>
          <p:nvPr>
            <p:ph type="ctrTitle"/>
          </p:nvPr>
        </p:nvSpPr>
        <p:spPr>
          <a:xfrm>
            <a:off x="841248" y="304800"/>
            <a:ext cx="6016752" cy="838200"/>
          </a:xfrm>
          <a:solidFill>
            <a:schemeClr val="accent2"/>
          </a:solidFill>
        </p:spPr>
        <p:txBody>
          <a:bodyPr>
            <a:normAutofit/>
          </a:bodyPr>
          <a:lstStyle/>
          <a:p>
            <a:pPr eaLnBrk="1" hangingPunct="1"/>
            <a:r>
              <a:rPr lang="en-US" sz="4400" b="1" dirty="0">
                <a:solidFill>
                  <a:schemeClr val="bg1"/>
                </a:solidFill>
                <a:latin typeface="Times New Roman" panose="02020603050405020304" pitchFamily="18" charset="0"/>
                <a:cs typeface="Times New Roman" panose="02020603050405020304" pitchFamily="18" charset="0"/>
              </a:rPr>
              <a:t>INCLUDE VARIETY</a:t>
            </a:r>
          </a:p>
        </p:txBody>
      </p:sp>
      <p:sp>
        <p:nvSpPr>
          <p:cNvPr id="1096707" name="Rectangle 3"/>
          <p:cNvSpPr>
            <a:spLocks noGrp="1" noChangeArrowheads="1"/>
          </p:cNvSpPr>
          <p:nvPr>
            <p:ph type="subTitle" idx="1"/>
          </p:nvPr>
        </p:nvSpPr>
        <p:spPr>
          <a:xfrm>
            <a:off x="1524000" y="5230368"/>
            <a:ext cx="4724400" cy="1179576"/>
          </a:xfrm>
          <a:solidFill>
            <a:schemeClr val="bg1"/>
          </a:solidFill>
        </p:spPr>
        <p:txBody>
          <a:bodyPr/>
          <a:lstStyle/>
          <a:p>
            <a:pPr eaLnBrk="1" hangingPunct="1"/>
            <a:r>
              <a:rPr lang="en-US" sz="3600" b="1" i="1" dirty="0"/>
              <a:t>Don’t always end with a poem or a prayer.</a:t>
            </a:r>
          </a:p>
        </p:txBody>
      </p:sp>
      <p:sp>
        <p:nvSpPr>
          <p:cNvPr id="40965" name="Rectangle 3"/>
          <p:cNvSpPr txBox="1">
            <a:spLocks noChangeArrowheads="1"/>
          </p:cNvSpPr>
          <p:nvPr/>
        </p:nvSpPr>
        <p:spPr bwMode="auto">
          <a:xfrm>
            <a:off x="7924800" y="76200"/>
            <a:ext cx="2743200" cy="838200"/>
          </a:xfrm>
          <a:prstGeom prst="rect">
            <a:avLst/>
          </a:prstGeom>
          <a:solidFill>
            <a:schemeClr val="bg1"/>
          </a:solidFill>
          <a:ln w="38100">
            <a:solidFill>
              <a:schemeClr val="tx1"/>
            </a:solidFill>
            <a:miter lim="800000"/>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pPr>
            <a:r>
              <a:rPr lang="en-US" b="1" i="1" dirty="0"/>
              <a:t>Finally, my brothers…....</a:t>
            </a:r>
          </a:p>
        </p:txBody>
      </p:sp>
      <p:sp>
        <p:nvSpPr>
          <p:cNvPr id="40966" name="Rectangle 3"/>
          <p:cNvSpPr txBox="1">
            <a:spLocks noChangeArrowheads="1"/>
          </p:cNvSpPr>
          <p:nvPr/>
        </p:nvSpPr>
        <p:spPr bwMode="auto">
          <a:xfrm>
            <a:off x="7696200" y="1557338"/>
            <a:ext cx="2971800" cy="1109662"/>
          </a:xfrm>
          <a:prstGeom prst="rect">
            <a:avLst/>
          </a:prstGeom>
          <a:solidFill>
            <a:schemeClr val="bg1"/>
          </a:solidFill>
          <a:ln w="38100">
            <a:solidFill>
              <a:schemeClr val="tx1"/>
            </a:solidFill>
            <a:miter lim="800000"/>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pPr>
            <a:r>
              <a:rPr lang="en-US" b="1" i="1" dirty="0"/>
              <a:t>I sense another speech coming on.</a:t>
            </a:r>
          </a:p>
        </p:txBody>
      </p:sp>
    </p:spTree>
    <p:extLst>
      <p:ext uri="{BB962C8B-B14F-4D97-AF65-F5344CB8AC3E}">
        <p14:creationId xmlns:p14="http://schemas.microsoft.com/office/powerpoint/2010/main" val="394625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ctrTitle"/>
          </p:nvPr>
        </p:nvSpPr>
        <p:spPr>
          <a:xfrm>
            <a:off x="1905000" y="304800"/>
            <a:ext cx="8305800" cy="1066800"/>
          </a:xfrm>
          <a:solidFill>
            <a:schemeClr val="accent2"/>
          </a:solidFill>
        </p:spPr>
        <p:txBody>
          <a:bodyPr/>
          <a:lstStyle/>
          <a:p>
            <a:pPr eaLnBrk="1" hangingPunct="1"/>
            <a:r>
              <a:rPr lang="en-US" sz="2800" b="1">
                <a:solidFill>
                  <a:schemeClr val="accent2"/>
                </a:solidFill>
              </a:rPr>
              <a:t>Don</a:t>
            </a:r>
            <a:r>
              <a:rPr lang="fr-FR" altLang="ja-JP" sz="2800" b="1">
                <a:solidFill>
                  <a:schemeClr val="accent2"/>
                </a:solidFill>
              </a:rPr>
              <a:t>'</a:t>
            </a:r>
            <a:r>
              <a:rPr lang="en-US" sz="2800" b="1">
                <a:solidFill>
                  <a:schemeClr val="accent2"/>
                </a:solidFill>
              </a:rPr>
              <a:t>t Announce It</a:t>
            </a:r>
            <a:endParaRPr lang="en-US" sz="2800" b="1">
              <a:solidFill>
                <a:schemeClr val="bg1"/>
              </a:solidFill>
            </a:endParaRPr>
          </a:p>
        </p:txBody>
      </p:sp>
      <p:pic>
        <p:nvPicPr>
          <p:cNvPr id="43011" name="Picture 4" descr="ConclusionDesired"/>
          <p:cNvPicPr>
            <a:picLocks noChangeAspect="1" noChangeArrowheads="1"/>
          </p:cNvPicPr>
          <p:nvPr/>
        </p:nvPicPr>
        <p:blipFill>
          <a:blip r:embed="rId3">
            <a:extLst>
              <a:ext uri="{28A0092B-C50C-407E-A947-70E740481C1C}">
                <a14:useLocalDpi xmlns:a14="http://schemas.microsoft.com/office/drawing/2010/main" val="0"/>
              </a:ext>
            </a:extLst>
          </a:blip>
          <a:srcRect l="32578" t="7913" r="12976" b="36398"/>
          <a:stretch>
            <a:fillRect/>
          </a:stretch>
        </p:blipFill>
        <p:spPr bwMode="auto">
          <a:xfrm rot="549576">
            <a:off x="1294607" y="133486"/>
            <a:ext cx="53721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4659" name="Rectangle 3"/>
          <p:cNvSpPr>
            <a:spLocks noGrp="1" noChangeArrowheads="1"/>
          </p:cNvSpPr>
          <p:nvPr>
            <p:ph type="subTitle" idx="1"/>
          </p:nvPr>
        </p:nvSpPr>
        <p:spPr>
          <a:xfrm>
            <a:off x="7406640" y="3954463"/>
            <a:ext cx="4416853" cy="1638300"/>
          </a:xfrm>
        </p:spPr>
        <p:txBody>
          <a:bodyPr>
            <a:normAutofit/>
          </a:bodyPr>
          <a:lstStyle/>
          <a:p>
            <a:pPr eaLnBrk="1" hangingPunct="1"/>
            <a:r>
              <a:rPr lang="en-US" sz="4400" b="1" dirty="0">
                <a:solidFill>
                  <a:schemeClr val="bg1"/>
                </a:solidFill>
                <a:latin typeface="Times New Roman" panose="02020603050405020304" pitchFamily="18" charset="0"/>
                <a:cs typeface="Times New Roman" panose="02020603050405020304" pitchFamily="18" charset="0"/>
              </a:rPr>
              <a:t>Do not announce your conclusion</a:t>
            </a:r>
          </a:p>
        </p:txBody>
      </p:sp>
      <p:sp>
        <p:nvSpPr>
          <p:cNvPr id="43013" name="Rectangle 3"/>
          <p:cNvSpPr txBox="1">
            <a:spLocks noChangeArrowheads="1"/>
          </p:cNvSpPr>
          <p:nvPr/>
        </p:nvSpPr>
        <p:spPr bwMode="auto">
          <a:xfrm>
            <a:off x="4167802" y="304799"/>
            <a:ext cx="6042998" cy="1066800"/>
          </a:xfrm>
          <a:prstGeom prst="rect">
            <a:avLst/>
          </a:prstGeom>
          <a:solidFill>
            <a:schemeClr val="bg1"/>
          </a:solidFill>
          <a:ln w="38100">
            <a:solidFill>
              <a:schemeClr val="tx1"/>
            </a:solidFill>
            <a:miter lim="800000"/>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pPr>
            <a:r>
              <a:rPr lang="en-US" sz="3200" b="1" i="1" dirty="0"/>
              <a:t>…and in conclusion...</a:t>
            </a:r>
          </a:p>
        </p:txBody>
      </p:sp>
      <p:sp>
        <p:nvSpPr>
          <p:cNvPr id="8" name="Rectangle 3"/>
          <p:cNvSpPr txBox="1">
            <a:spLocks noChangeArrowheads="1"/>
          </p:cNvSpPr>
          <p:nvPr/>
        </p:nvSpPr>
        <p:spPr bwMode="auto">
          <a:xfrm rot="577569">
            <a:off x="5183188" y="4052889"/>
            <a:ext cx="2055812" cy="733425"/>
          </a:xfrm>
          <a:prstGeom prst="rect">
            <a:avLst/>
          </a:prstGeom>
          <a:solidFill>
            <a:schemeClr val="bg1"/>
          </a:solidFill>
          <a:ln w="38100" cmpd="sng">
            <a:solidFill>
              <a:schemeClr val="tx1"/>
            </a:solidFill>
            <a:miter lim="800000"/>
            <a:headEnd/>
            <a:tailEnd/>
          </a:ln>
        </p:spPr>
        <p:txBody>
          <a:bodyPr/>
          <a:lstStyle/>
          <a:p>
            <a:pPr algn="ctr" eaLnBrk="1" hangingPunct="1">
              <a:spcBef>
                <a:spcPct val="20000"/>
              </a:spcBef>
              <a:defRPr/>
            </a:pPr>
            <a:r>
              <a:rPr lang="en-US" sz="2000" b="1" i="1" kern="0" dirty="0"/>
              <a:t>Close it down brother</a:t>
            </a:r>
          </a:p>
        </p:txBody>
      </p:sp>
      <p:sp>
        <p:nvSpPr>
          <p:cNvPr id="9" name="Rectangle 3"/>
          <p:cNvSpPr txBox="1">
            <a:spLocks noChangeArrowheads="1"/>
          </p:cNvSpPr>
          <p:nvPr/>
        </p:nvSpPr>
        <p:spPr bwMode="auto">
          <a:xfrm rot="577569">
            <a:off x="3535364" y="3760789"/>
            <a:ext cx="890587" cy="434975"/>
          </a:xfrm>
          <a:prstGeom prst="rect">
            <a:avLst/>
          </a:prstGeom>
          <a:solidFill>
            <a:schemeClr val="bg1"/>
          </a:solidFill>
          <a:ln w="38100" cmpd="sng">
            <a:solidFill>
              <a:schemeClr val="tx1"/>
            </a:solidFill>
            <a:miter lim="800000"/>
            <a:headEnd/>
            <a:tailEnd/>
          </a:ln>
        </p:spPr>
        <p:txBody>
          <a:bodyPr/>
          <a:lstStyle/>
          <a:p>
            <a:pPr algn="ctr" eaLnBrk="1" hangingPunct="1">
              <a:spcBef>
                <a:spcPct val="20000"/>
              </a:spcBef>
              <a:defRPr/>
            </a:pPr>
            <a:r>
              <a:rPr lang="en-US" sz="2000" b="1" i="1" kern="0" dirty="0"/>
              <a:t>Yeah!</a:t>
            </a:r>
          </a:p>
        </p:txBody>
      </p:sp>
      <p:sp>
        <p:nvSpPr>
          <p:cNvPr id="10" name="Rectangle 3"/>
          <p:cNvSpPr txBox="1">
            <a:spLocks noChangeArrowheads="1"/>
          </p:cNvSpPr>
          <p:nvPr/>
        </p:nvSpPr>
        <p:spPr bwMode="auto">
          <a:xfrm rot="577569">
            <a:off x="4371975" y="3736976"/>
            <a:ext cx="990600" cy="434975"/>
          </a:xfrm>
          <a:prstGeom prst="rect">
            <a:avLst/>
          </a:prstGeom>
          <a:solidFill>
            <a:schemeClr val="bg1"/>
          </a:solidFill>
          <a:ln w="38100" cmpd="sng">
            <a:solidFill>
              <a:schemeClr val="tx1"/>
            </a:solidFill>
            <a:miter lim="800000"/>
            <a:headEnd/>
            <a:tailEnd/>
          </a:ln>
        </p:spPr>
        <p:txBody>
          <a:bodyPr/>
          <a:lstStyle/>
          <a:p>
            <a:pPr algn="ctr" eaLnBrk="1" hangingPunct="1">
              <a:spcBef>
                <a:spcPct val="20000"/>
              </a:spcBef>
              <a:defRPr/>
            </a:pPr>
            <a:r>
              <a:rPr lang="en-US" sz="2000" b="1" i="1" kern="0" dirty="0"/>
              <a:t>Amen!</a:t>
            </a:r>
          </a:p>
        </p:txBody>
      </p:sp>
      <p:sp>
        <p:nvSpPr>
          <p:cNvPr id="7" name="Rectangle 3"/>
          <p:cNvSpPr txBox="1">
            <a:spLocks noChangeArrowheads="1"/>
          </p:cNvSpPr>
          <p:nvPr/>
        </p:nvSpPr>
        <p:spPr bwMode="auto">
          <a:xfrm rot="577569">
            <a:off x="2317751" y="3441701"/>
            <a:ext cx="1370013" cy="466725"/>
          </a:xfrm>
          <a:prstGeom prst="rect">
            <a:avLst/>
          </a:prstGeom>
          <a:solidFill>
            <a:schemeClr val="bg1"/>
          </a:solidFill>
          <a:ln w="38100" cmpd="sng">
            <a:solidFill>
              <a:schemeClr val="tx1"/>
            </a:solidFill>
            <a:miter lim="800000"/>
            <a:headEnd/>
            <a:tailEnd/>
          </a:ln>
        </p:spPr>
        <p:txBody>
          <a:bodyPr/>
          <a:lstStyle/>
          <a:p>
            <a:pPr algn="ctr" eaLnBrk="1" hangingPunct="1">
              <a:spcBef>
                <a:spcPct val="20000"/>
              </a:spcBef>
              <a:defRPr/>
            </a:pPr>
            <a:r>
              <a:rPr lang="en-US" sz="2000" b="1" i="1" kern="0" dirty="0"/>
              <a:t>All right!</a:t>
            </a:r>
          </a:p>
        </p:txBody>
      </p:sp>
    </p:spTree>
    <p:extLst>
      <p:ext uri="{BB962C8B-B14F-4D97-AF65-F5344CB8AC3E}">
        <p14:creationId xmlns:p14="http://schemas.microsoft.com/office/powerpoint/2010/main" val="105428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94659">
                                            <p:txEl>
                                              <p:pRg st="0" end="0"/>
                                            </p:txEl>
                                          </p:spTgt>
                                        </p:tgtEl>
                                        <p:attrNameLst>
                                          <p:attrName>style.visibility</p:attrName>
                                        </p:attrNameLst>
                                      </p:cBhvr>
                                      <p:to>
                                        <p:strVal val="visible"/>
                                      </p:to>
                                    </p:set>
                                    <p:animEffect transition="in" filter="dissolve">
                                      <p:cBhvr>
                                        <p:cTn id="7" dur="500"/>
                                        <p:tgtEl>
                                          <p:spTgt spid="10946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659" grpId="0" build="p"/>
    </p:bld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1026" descr="DeliveryClarifiesView"/>
          <p:cNvPicPr>
            <a:picLocks noChangeAspect="1" noChangeArrowheads="1"/>
          </p:cNvPicPr>
          <p:nvPr/>
        </p:nvPicPr>
        <p:blipFill>
          <a:blip r:embed="rId3">
            <a:extLst>
              <a:ext uri="{28A0092B-C50C-407E-A947-70E740481C1C}">
                <a14:useLocalDpi xmlns:a14="http://schemas.microsoft.com/office/drawing/2010/main" val="0"/>
              </a:ext>
            </a:extLst>
          </a:blip>
          <a:srcRect l="26448" t="3255" r="19463" b="64194"/>
          <a:stretch>
            <a:fillRect/>
          </a:stretch>
        </p:blipFill>
        <p:spPr bwMode="auto">
          <a:xfrm>
            <a:off x="1209368" y="0"/>
            <a:ext cx="10058399"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27" name="Rectangle 1027"/>
          <p:cNvSpPr>
            <a:spLocks noGrp="1" noChangeArrowheads="1"/>
          </p:cNvSpPr>
          <p:nvPr>
            <p:ph type="ctrTitle"/>
          </p:nvPr>
        </p:nvSpPr>
        <p:spPr>
          <a:xfrm>
            <a:off x="6086167" y="5029200"/>
            <a:ext cx="5181600" cy="1752600"/>
          </a:xfrm>
          <a:solidFill>
            <a:schemeClr val="accent2"/>
          </a:solidFill>
        </p:spPr>
        <p:txBody>
          <a:bodyPr>
            <a:normAutofit/>
          </a:bodyPr>
          <a:lstStyle/>
          <a:p>
            <a:pPr eaLnBrk="1" hangingPunct="1"/>
            <a:r>
              <a:rPr lang="en-US" sz="4800" b="1" dirty="0">
                <a:solidFill>
                  <a:schemeClr val="bg1"/>
                </a:solidFill>
                <a:latin typeface="Times New Roman" panose="02020603050405020304" pitchFamily="18" charset="0"/>
                <a:cs typeface="Times New Roman" panose="02020603050405020304" pitchFamily="18" charset="0"/>
              </a:rPr>
              <a:t>Be clear about your viewpoint!</a:t>
            </a:r>
            <a:endParaRPr lang="en-US" sz="4800" b="1" dirty="0">
              <a:latin typeface="Times New Roman" panose="02020603050405020304" pitchFamily="18" charset="0"/>
              <a:cs typeface="Times New Roman" panose="02020603050405020304" pitchFamily="18" charset="0"/>
            </a:endParaRPr>
          </a:p>
        </p:txBody>
      </p:sp>
      <p:sp>
        <p:nvSpPr>
          <p:cNvPr id="10244" name="Rounded Rectangular Callout 5"/>
          <p:cNvSpPr>
            <a:spLocks noChangeArrowheads="1"/>
          </p:cNvSpPr>
          <p:nvPr/>
        </p:nvSpPr>
        <p:spPr bwMode="auto">
          <a:xfrm>
            <a:off x="4925961" y="0"/>
            <a:ext cx="6341806" cy="1447800"/>
          </a:xfrm>
          <a:prstGeom prst="wedgeRoundRectCallout">
            <a:avLst>
              <a:gd name="adj1" fmla="val -13417"/>
              <a:gd name="adj2" fmla="val 87917"/>
              <a:gd name="adj3" fmla="val 16667"/>
            </a:avLst>
          </a:prstGeom>
          <a:solidFill>
            <a:schemeClr val="accent2">
              <a:lumMod val="20000"/>
              <a:lumOff val="80000"/>
            </a:schemeClr>
          </a:solidFill>
          <a:ln w="9525">
            <a:solidFill>
              <a:schemeClr val="tx1"/>
            </a:solidFill>
            <a:round/>
            <a:headEnd/>
            <a:tailEnd/>
          </a:ln>
        </p:spPr>
        <p:txBody>
          <a:bodyPr/>
          <a:lstStyle/>
          <a:p>
            <a:endParaRPr lang="en-US"/>
          </a:p>
        </p:txBody>
      </p:sp>
      <p:sp>
        <p:nvSpPr>
          <p:cNvPr id="10245" name="Rectangle 1027"/>
          <p:cNvSpPr txBox="1">
            <a:spLocks noChangeArrowheads="1"/>
          </p:cNvSpPr>
          <p:nvPr/>
        </p:nvSpPr>
        <p:spPr bwMode="auto">
          <a:xfrm>
            <a:off x="5669280" y="76200"/>
            <a:ext cx="4901184"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en-US" sz="3600" b="1" dirty="0">
                <a:latin typeface="Times New Roman" panose="02020603050405020304" pitchFamily="18" charset="0"/>
                <a:cs typeface="Times New Roman" panose="02020603050405020304" pitchFamily="18" charset="0"/>
              </a:rPr>
              <a:t>Of course, there are other interpretations.</a:t>
            </a:r>
          </a:p>
        </p:txBody>
      </p:sp>
    </p:spTree>
    <p:extLst>
      <p:ext uri="{BB962C8B-B14F-4D97-AF65-F5344CB8AC3E}">
        <p14:creationId xmlns:p14="http://schemas.microsoft.com/office/powerpoint/2010/main" val="363446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827"/>
                                        </p:tgtEl>
                                        <p:attrNameLst>
                                          <p:attrName>style.visibility</p:attrName>
                                        </p:attrNameLst>
                                      </p:cBhvr>
                                      <p:to>
                                        <p:strVal val="visible"/>
                                      </p:to>
                                    </p:set>
                                    <p:animEffect transition="in" filter="dissolve">
                                      <p:cBhvr>
                                        <p:cTn id="7" dur="500"/>
                                        <p:tgtEl>
                                          <p:spTgt spid="717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27"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7" name="Picture 4" descr="OfferingRefund"/>
          <p:cNvPicPr>
            <a:picLocks noChangeAspect="1" noChangeArrowheads="1"/>
          </p:cNvPicPr>
          <p:nvPr/>
        </p:nvPicPr>
        <p:blipFill>
          <a:blip r:embed="rId3">
            <a:extLst>
              <a:ext uri="{28A0092B-C50C-407E-A947-70E740481C1C}">
                <a14:useLocalDpi xmlns:a14="http://schemas.microsoft.com/office/drawing/2010/main" val="0"/>
              </a:ext>
            </a:extLst>
          </a:blip>
          <a:srcRect t="8170" b="32292"/>
          <a:stretch>
            <a:fillRect/>
          </a:stretch>
        </p:blipFill>
        <p:spPr bwMode="auto">
          <a:xfrm>
            <a:off x="1847850" y="0"/>
            <a:ext cx="8515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3"/>
          <p:cNvSpPr>
            <a:spLocks noGrp="1" noChangeArrowheads="1"/>
          </p:cNvSpPr>
          <p:nvPr>
            <p:ph type="body" idx="1"/>
          </p:nvPr>
        </p:nvSpPr>
        <p:spPr>
          <a:xfrm>
            <a:off x="0" y="5568696"/>
            <a:ext cx="12191999" cy="1243584"/>
          </a:xfrm>
          <a:solidFill>
            <a:srgbClr val="000090"/>
          </a:solidFill>
        </p:spPr>
        <p:txBody>
          <a:bodyPr>
            <a:noAutofit/>
          </a:bodyPr>
          <a:lstStyle/>
          <a:p>
            <a:pPr algn="ctr" eaLnBrk="1" hangingPunct="1">
              <a:buFontTx/>
              <a:buNone/>
            </a:pPr>
            <a:r>
              <a:rPr lang="ja-JP" altLang="en-US" sz="3600" b="1" dirty="0">
                <a:solidFill>
                  <a:schemeClr val="bg1"/>
                </a:solidFill>
                <a:latin typeface="Times New Roman" panose="02020603050405020304" pitchFamily="18" charset="0"/>
                <a:ea typeface="ＭＳ Ｐゴシック" pitchFamily="34" charset="-128"/>
                <a:cs typeface="Times New Roman" panose="02020603050405020304" pitchFamily="18" charset="0"/>
              </a:rPr>
              <a:t>“</a:t>
            </a:r>
            <a:r>
              <a:rPr lang="en-US" altLang="ja-JP" sz="3600" b="1" dirty="0">
                <a:solidFill>
                  <a:schemeClr val="bg1"/>
                </a:solidFill>
                <a:latin typeface="Times New Roman" panose="02020603050405020304" pitchFamily="18" charset="0"/>
                <a:ea typeface="ＭＳ Ｐゴシック" pitchFamily="34" charset="-128"/>
                <a:cs typeface="Times New Roman" panose="02020603050405020304" pitchFamily="18" charset="0"/>
              </a:rPr>
              <a:t>Well, actually, the sermon didn’t quite meet my needs.  Where do I go to get a refund on my offering?</a:t>
            </a:r>
            <a:r>
              <a:rPr lang="ja-JP" altLang="en-US" sz="3600" b="1" dirty="0">
                <a:solidFill>
                  <a:schemeClr val="bg1"/>
                </a:solidFill>
                <a:latin typeface="Times New Roman" panose="02020603050405020304" pitchFamily="18" charset="0"/>
                <a:ea typeface="ＭＳ Ｐゴシック" pitchFamily="34" charset="-128"/>
                <a:cs typeface="Times New Roman" panose="02020603050405020304" pitchFamily="18" charset="0"/>
              </a:rPr>
              <a:t>”</a:t>
            </a:r>
            <a:endParaRPr lang="en-US" sz="3600" b="1" dirty="0">
              <a:solidFill>
                <a:schemeClr val="bg1"/>
              </a:solidFill>
              <a:latin typeface="Times New Roman" panose="02020603050405020304" pitchFamily="18" charset="0"/>
              <a:ea typeface="ＭＳ Ｐゴシック" pitchFamily="34" charset="-128"/>
              <a:cs typeface="Times New Roman" panose="02020603050405020304" pitchFamily="18" charset="0"/>
            </a:endParaRPr>
          </a:p>
        </p:txBody>
      </p:sp>
    </p:spTree>
    <p:extLst>
      <p:ext uri="{BB962C8B-B14F-4D97-AF65-F5344CB8AC3E}">
        <p14:creationId xmlns:p14="http://schemas.microsoft.com/office/powerpoint/2010/main" val="336698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12026-78D2-48BB-B07A-C6C345216311}"/>
              </a:ext>
            </a:extLst>
          </p:cNvPr>
          <p:cNvSpPr>
            <a:spLocks noGrp="1"/>
          </p:cNvSpPr>
          <p:nvPr>
            <p:ph type="title"/>
          </p:nvPr>
        </p:nvSpPr>
        <p:spPr>
          <a:xfrm>
            <a:off x="838200" y="1"/>
            <a:ext cx="10326329" cy="1372750"/>
          </a:xfrm>
        </p:spPr>
        <p:txBody>
          <a:bodyPr>
            <a:normAutofit/>
          </a:bodyPr>
          <a:lstStyle/>
          <a:p>
            <a:pPr algn="ctr"/>
            <a:r>
              <a:rPr lang="en-US" sz="6600" b="1" kern="1200" dirty="0">
                <a:solidFill>
                  <a:schemeClr val="bg1"/>
                </a:solidFill>
                <a:latin typeface="Times New Roman" panose="02020603050405020304" pitchFamily="18" charset="0"/>
                <a:cs typeface="Times New Roman" panose="02020603050405020304" pitchFamily="18" charset="0"/>
              </a:rPr>
              <a:t>MARK 5:21-43</a:t>
            </a:r>
            <a:endParaRPr lang="en-US" sz="6600" dirty="0"/>
          </a:p>
        </p:txBody>
      </p:sp>
      <p:pic>
        <p:nvPicPr>
          <p:cNvPr id="5" name="Picture 4" descr="A picture containing person&#10;&#10;Description automatically generated">
            <a:extLst>
              <a:ext uri="{FF2B5EF4-FFF2-40B4-BE49-F238E27FC236}">
                <a16:creationId xmlns:a16="http://schemas.microsoft.com/office/drawing/2014/main" id="{51BF0682-394C-4C58-88B4-541E1AADAB9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6629" b="21506"/>
          <a:stretch/>
        </p:blipFill>
        <p:spPr>
          <a:xfrm>
            <a:off x="4071760" y="2271252"/>
            <a:ext cx="4048479" cy="4586748"/>
          </a:xfrm>
          <a:prstGeom prst="rect">
            <a:avLst/>
          </a:prstGeom>
        </p:spPr>
      </p:pic>
      <p:pic>
        <p:nvPicPr>
          <p:cNvPr id="8" name="Picture 7" descr="A picture containing text, person, old&#10;&#10;Description automatically generated">
            <a:extLst>
              <a:ext uri="{FF2B5EF4-FFF2-40B4-BE49-F238E27FC236}">
                <a16:creationId xmlns:a16="http://schemas.microsoft.com/office/drawing/2014/main" id="{A77B44CE-063D-410C-B075-A264663894D5}"/>
              </a:ext>
            </a:extLst>
          </p:cNvPr>
          <p:cNvPicPr>
            <a:picLocks noChangeAspect="1"/>
          </p:cNvPicPr>
          <p:nvPr/>
        </p:nvPicPr>
        <p:blipFill rotWithShape="1">
          <a:blip r:embed="rId4">
            <a:extLst>
              <a:ext uri="{28A0092B-C50C-407E-A947-70E740481C1C}">
                <a14:useLocalDpi xmlns:a14="http://schemas.microsoft.com/office/drawing/2010/main" val="0"/>
              </a:ext>
            </a:extLst>
          </a:blip>
          <a:srcRect l="14900" t="5323" r="11776" b="16560"/>
          <a:stretch/>
        </p:blipFill>
        <p:spPr>
          <a:xfrm>
            <a:off x="8347588" y="2311753"/>
            <a:ext cx="3844412" cy="4546247"/>
          </a:xfrm>
          <a:prstGeom prst="rect">
            <a:avLst/>
          </a:prstGeom>
        </p:spPr>
      </p:pic>
      <p:pic>
        <p:nvPicPr>
          <p:cNvPr id="9" name="Picture 8" descr="A picture containing text, person, old&#10;&#10;Description automatically generated">
            <a:extLst>
              <a:ext uri="{FF2B5EF4-FFF2-40B4-BE49-F238E27FC236}">
                <a16:creationId xmlns:a16="http://schemas.microsoft.com/office/drawing/2014/main" id="{49D3ED64-8258-4E10-863A-BD537CB06C0E}"/>
              </a:ext>
            </a:extLst>
          </p:cNvPr>
          <p:cNvPicPr>
            <a:picLocks noChangeAspect="1"/>
          </p:cNvPicPr>
          <p:nvPr/>
        </p:nvPicPr>
        <p:blipFill rotWithShape="1">
          <a:blip r:embed="rId4">
            <a:extLst>
              <a:ext uri="{28A0092B-C50C-407E-A947-70E740481C1C}">
                <a14:useLocalDpi xmlns:a14="http://schemas.microsoft.com/office/drawing/2010/main" val="0"/>
              </a:ext>
            </a:extLst>
          </a:blip>
          <a:srcRect l="14900" t="5323" r="11776" b="16560"/>
          <a:stretch/>
        </p:blipFill>
        <p:spPr>
          <a:xfrm>
            <a:off x="0" y="2311753"/>
            <a:ext cx="3844412" cy="4546247"/>
          </a:xfrm>
          <a:prstGeom prst="rect">
            <a:avLst/>
          </a:prstGeom>
        </p:spPr>
      </p:pic>
      <p:sp>
        <p:nvSpPr>
          <p:cNvPr id="10" name="TextBox 9">
            <a:extLst>
              <a:ext uri="{FF2B5EF4-FFF2-40B4-BE49-F238E27FC236}">
                <a16:creationId xmlns:a16="http://schemas.microsoft.com/office/drawing/2014/main" id="{6E21EC5C-A4D7-43AD-B37D-C9E4375FA2CF}"/>
              </a:ext>
            </a:extLst>
          </p:cNvPr>
          <p:cNvSpPr txBox="1"/>
          <p:nvPr/>
        </p:nvSpPr>
        <p:spPr>
          <a:xfrm>
            <a:off x="235973" y="1563329"/>
            <a:ext cx="3377381" cy="646331"/>
          </a:xfrm>
          <a:prstGeom prst="rect">
            <a:avLst/>
          </a:prstGeom>
          <a:noFill/>
        </p:spPr>
        <p:txBody>
          <a:bodyPr wrap="square" rtlCol="0">
            <a:spAutoFit/>
          </a:bodyPr>
          <a:lstStyle/>
          <a:p>
            <a:pPr algn="ctr"/>
            <a:r>
              <a:rPr lang="en-US" sz="3600" b="1" kern="1200" dirty="0">
                <a:solidFill>
                  <a:schemeClr val="bg1"/>
                </a:solidFill>
                <a:latin typeface="Times New Roman" panose="02020603050405020304" pitchFamily="18" charset="0"/>
                <a:cs typeface="Times New Roman" panose="02020603050405020304" pitchFamily="18" charset="0"/>
              </a:rPr>
              <a:t>Mark 5:21-24</a:t>
            </a:r>
            <a:endParaRPr lang="en-US" sz="3600" dirty="0"/>
          </a:p>
        </p:txBody>
      </p:sp>
      <p:sp>
        <p:nvSpPr>
          <p:cNvPr id="11" name="TextBox 10">
            <a:extLst>
              <a:ext uri="{FF2B5EF4-FFF2-40B4-BE49-F238E27FC236}">
                <a16:creationId xmlns:a16="http://schemas.microsoft.com/office/drawing/2014/main" id="{7EACA80A-8AE3-4F77-BB97-1432D45D5E43}"/>
              </a:ext>
            </a:extLst>
          </p:cNvPr>
          <p:cNvSpPr txBox="1"/>
          <p:nvPr/>
        </p:nvSpPr>
        <p:spPr>
          <a:xfrm>
            <a:off x="4071760" y="1474844"/>
            <a:ext cx="3862872" cy="646331"/>
          </a:xfrm>
          <a:prstGeom prst="rect">
            <a:avLst/>
          </a:prstGeom>
          <a:noFill/>
        </p:spPr>
        <p:txBody>
          <a:bodyPr wrap="square" rtlCol="0">
            <a:spAutoFit/>
          </a:bodyPr>
          <a:lstStyle/>
          <a:p>
            <a:pPr algn="ctr"/>
            <a:r>
              <a:rPr lang="en-US" sz="3600" b="1" kern="1200" dirty="0">
                <a:solidFill>
                  <a:schemeClr val="bg1"/>
                </a:solidFill>
                <a:latin typeface="Times New Roman" panose="02020603050405020304" pitchFamily="18" charset="0"/>
                <a:cs typeface="Times New Roman" panose="02020603050405020304" pitchFamily="18" charset="0"/>
              </a:rPr>
              <a:t>Mark 5:25-34</a:t>
            </a:r>
            <a:endParaRPr lang="en-US" sz="3600" dirty="0"/>
          </a:p>
        </p:txBody>
      </p:sp>
      <p:sp>
        <p:nvSpPr>
          <p:cNvPr id="12" name="TextBox 11">
            <a:extLst>
              <a:ext uri="{FF2B5EF4-FFF2-40B4-BE49-F238E27FC236}">
                <a16:creationId xmlns:a16="http://schemas.microsoft.com/office/drawing/2014/main" id="{058FE719-CC08-42F5-B7F0-42CE2649984F}"/>
              </a:ext>
            </a:extLst>
          </p:cNvPr>
          <p:cNvSpPr txBox="1"/>
          <p:nvPr/>
        </p:nvSpPr>
        <p:spPr>
          <a:xfrm>
            <a:off x="8347588" y="1474844"/>
            <a:ext cx="3844412" cy="646331"/>
          </a:xfrm>
          <a:prstGeom prst="rect">
            <a:avLst/>
          </a:prstGeom>
          <a:noFill/>
        </p:spPr>
        <p:txBody>
          <a:bodyPr wrap="square" rtlCol="0">
            <a:spAutoFit/>
          </a:bodyPr>
          <a:lstStyle/>
          <a:p>
            <a:pPr algn="ctr"/>
            <a:r>
              <a:rPr lang="en-US" sz="3600" b="1" kern="1200" dirty="0">
                <a:solidFill>
                  <a:schemeClr val="bg1"/>
                </a:solidFill>
                <a:latin typeface="Times New Roman" panose="02020603050405020304" pitchFamily="18" charset="0"/>
                <a:cs typeface="Times New Roman" panose="02020603050405020304" pitchFamily="18" charset="0"/>
              </a:rPr>
              <a:t>Mark 5:35-43</a:t>
            </a:r>
            <a:endParaRPr lang="en-US" sz="3600" dirty="0"/>
          </a:p>
        </p:txBody>
      </p:sp>
    </p:spTree>
    <p:extLst>
      <p:ext uri="{BB962C8B-B14F-4D97-AF65-F5344CB8AC3E}">
        <p14:creationId xmlns:p14="http://schemas.microsoft.com/office/powerpoint/2010/main" val="17396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Effect transition="in" filter="fade">
                                      <p:cBhvr>
                                        <p:cTn id="21" dur="1000"/>
                                        <p:tgtEl>
                                          <p:spTgt spid="12"/>
                                        </p:tgtEl>
                                      </p:cBhvr>
                                    </p:animEffect>
                                  </p:childTnLst>
                                </p:cTn>
                              </p:par>
                              <p:par>
                                <p:cTn id="22" presetID="53" presetClass="entr" presetSubtype="16"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Effect transition="in" filter="fad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49576-A0EF-4E23-A867-7D2CCE96BC4A}"/>
              </a:ext>
            </a:extLst>
          </p:cNvPr>
          <p:cNvSpPr>
            <a:spLocks noGrp="1"/>
          </p:cNvSpPr>
          <p:nvPr>
            <p:ph type="title"/>
          </p:nvPr>
        </p:nvSpPr>
        <p:spPr>
          <a:xfrm>
            <a:off x="3686820" y="276402"/>
            <a:ext cx="4557117" cy="1016878"/>
          </a:xfrm>
        </p:spPr>
        <p:txBody>
          <a:bodyPr vert="horz" lIns="91440" tIns="45720" rIns="91440" bIns="45720" rtlCol="0" anchor="b">
            <a:normAutofit/>
          </a:bodyPr>
          <a:lstStyle/>
          <a:p>
            <a:pPr algn="ctr"/>
            <a:r>
              <a:rPr lang="en-US" sz="4800" b="1" kern="1200" dirty="0">
                <a:solidFill>
                  <a:schemeClr val="bg1"/>
                </a:solidFill>
                <a:latin typeface="Times New Roman" panose="02020603050405020304" pitchFamily="18" charset="0"/>
                <a:cs typeface="Times New Roman" panose="02020603050405020304" pitchFamily="18" charset="0"/>
              </a:rPr>
              <a:t>Mark 5:21-43</a:t>
            </a:r>
          </a:p>
        </p:txBody>
      </p:sp>
      <p:pic>
        <p:nvPicPr>
          <p:cNvPr id="6" name="Picture 5" descr="A picture containing person&#10;&#10;Description automatically generated">
            <a:extLst>
              <a:ext uri="{FF2B5EF4-FFF2-40B4-BE49-F238E27FC236}">
                <a16:creationId xmlns:a16="http://schemas.microsoft.com/office/drawing/2014/main" id="{C8F3222A-3533-4330-AD06-E4CAA92AE8B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6079" r="13049"/>
          <a:stretch/>
        </p:blipFill>
        <p:spPr>
          <a:xfrm>
            <a:off x="20" y="10"/>
            <a:ext cx="3910064" cy="6857990"/>
          </a:xfrm>
          <a:custGeom>
            <a:avLst/>
            <a:gdLst/>
            <a:ahLst/>
            <a:cxnLst/>
            <a:rect l="l" t="t" r="r" b="b"/>
            <a:pathLst>
              <a:path w="3910084" h="6858000">
                <a:moveTo>
                  <a:pt x="0" y="0"/>
                </a:moveTo>
                <a:lnTo>
                  <a:pt x="2996382" y="0"/>
                </a:lnTo>
                <a:lnTo>
                  <a:pt x="3563333" y="1750276"/>
                </a:lnTo>
                <a:lnTo>
                  <a:pt x="3910084" y="6054385"/>
                </a:lnTo>
                <a:lnTo>
                  <a:pt x="3791309" y="6858000"/>
                </a:lnTo>
                <a:lnTo>
                  <a:pt x="0" y="6858000"/>
                </a:lnTo>
                <a:close/>
              </a:path>
            </a:pathLst>
          </a:custGeom>
        </p:spPr>
      </p:pic>
      <p:pic>
        <p:nvPicPr>
          <p:cNvPr id="4" name="Picture 3" descr="A picture containing text, person, old&#10;&#10;Description automatically generated">
            <a:extLst>
              <a:ext uri="{FF2B5EF4-FFF2-40B4-BE49-F238E27FC236}">
                <a16:creationId xmlns:a16="http://schemas.microsoft.com/office/drawing/2014/main" id="{204A39CD-72D9-410B-AF68-0E6BD9CA290A}"/>
              </a:ext>
            </a:extLst>
          </p:cNvPr>
          <p:cNvPicPr>
            <a:picLocks noChangeAspect="1"/>
          </p:cNvPicPr>
          <p:nvPr/>
        </p:nvPicPr>
        <p:blipFill rotWithShape="1">
          <a:blip r:embed="rId4">
            <a:extLst>
              <a:ext uri="{28A0092B-C50C-407E-A947-70E740481C1C}">
                <a14:useLocalDpi xmlns:a14="http://schemas.microsoft.com/office/drawing/2010/main" val="0"/>
              </a:ext>
            </a:extLst>
          </a:blip>
          <a:srcRect l="5521" r="31130"/>
          <a:stretch/>
        </p:blipFill>
        <p:spPr>
          <a:xfrm>
            <a:off x="8281916" y="1"/>
            <a:ext cx="3910084" cy="6858000"/>
          </a:xfrm>
          <a:custGeom>
            <a:avLst/>
            <a:gdLst/>
            <a:ahLst/>
            <a:cxnLst/>
            <a:rect l="l" t="t" r="r" b="b"/>
            <a:pathLst>
              <a:path w="3910084" h="6858000">
                <a:moveTo>
                  <a:pt x="118775" y="0"/>
                </a:moveTo>
                <a:lnTo>
                  <a:pt x="3910084" y="0"/>
                </a:lnTo>
                <a:lnTo>
                  <a:pt x="3910084" y="6858000"/>
                </a:lnTo>
                <a:lnTo>
                  <a:pt x="913702" y="6858000"/>
                </a:lnTo>
                <a:lnTo>
                  <a:pt x="346751" y="5107724"/>
                </a:lnTo>
                <a:lnTo>
                  <a:pt x="0" y="803615"/>
                </a:lnTo>
                <a:close/>
              </a:path>
            </a:pathLst>
          </a:custGeom>
        </p:spPr>
      </p:pic>
      <p:sp>
        <p:nvSpPr>
          <p:cNvPr id="8" name="TextBox 7">
            <a:extLst>
              <a:ext uri="{FF2B5EF4-FFF2-40B4-BE49-F238E27FC236}">
                <a16:creationId xmlns:a16="http://schemas.microsoft.com/office/drawing/2014/main" id="{DBD39373-0550-4989-B46A-3E724648921B}"/>
              </a:ext>
            </a:extLst>
          </p:cNvPr>
          <p:cNvSpPr txBox="1"/>
          <p:nvPr/>
        </p:nvSpPr>
        <p:spPr>
          <a:xfrm>
            <a:off x="4163598" y="4810031"/>
            <a:ext cx="3940760" cy="1569660"/>
          </a:xfrm>
          <a:prstGeom prst="rect">
            <a:avLst/>
          </a:prstGeom>
          <a:noFill/>
        </p:spPr>
        <p:txBody>
          <a:bodyPr wrap="square" rtlCol="0">
            <a:spAutoFit/>
          </a:bodyPr>
          <a:lstStyle/>
          <a:p>
            <a:pPr algn="ctr"/>
            <a:r>
              <a:rPr lang="en-US" sz="4800" b="1" dirty="0" err="1">
                <a:solidFill>
                  <a:schemeClr val="bg1"/>
                </a:solidFill>
                <a:latin typeface="Times New Roman" panose="02020603050405020304" pitchFamily="18" charset="0"/>
                <a:cs typeface="Times New Roman" panose="02020603050405020304" pitchFamily="18" charset="0"/>
              </a:rPr>
              <a:t>Niềm</a:t>
            </a:r>
            <a:r>
              <a:rPr lang="en-US" sz="4800" b="1" dirty="0">
                <a:solidFill>
                  <a:schemeClr val="bg1"/>
                </a:solidFill>
                <a:latin typeface="Times New Roman" panose="02020603050405020304" pitchFamily="18" charset="0"/>
                <a:cs typeface="Times New Roman" panose="02020603050405020304" pitchFamily="18" charset="0"/>
              </a:rPr>
              <a:t> tin </a:t>
            </a:r>
            <a:r>
              <a:rPr lang="en-US" sz="4800" b="1" dirty="0" err="1">
                <a:solidFill>
                  <a:schemeClr val="bg1"/>
                </a:solidFill>
                <a:latin typeface="Times New Roman" panose="02020603050405020304" pitchFamily="18" charset="0"/>
                <a:cs typeface="Times New Roman" panose="02020603050405020304" pitchFamily="18" charset="0"/>
              </a:rPr>
              <a:t>vào</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Chúa</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Giêsu</a:t>
            </a:r>
            <a:endParaRPr lang="en-US" sz="4800" b="1"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AA58F57-5574-4B2E-91F9-EDE0D667EB25}"/>
              </a:ext>
            </a:extLst>
          </p:cNvPr>
          <p:cNvSpPr txBox="1"/>
          <p:nvPr/>
        </p:nvSpPr>
        <p:spPr>
          <a:xfrm>
            <a:off x="4672896" y="1989826"/>
            <a:ext cx="1578077" cy="2123658"/>
          </a:xfrm>
          <a:prstGeom prst="rect">
            <a:avLst/>
          </a:prstGeom>
          <a:noFill/>
        </p:spPr>
        <p:txBody>
          <a:bodyPr wrap="square" rtlCol="0">
            <a:spAutoFit/>
          </a:bodyPr>
          <a:lstStyle/>
          <a:p>
            <a:r>
              <a:rPr lang="en-US" sz="4400" b="1" dirty="0">
                <a:solidFill>
                  <a:schemeClr val="bg1"/>
                </a:solidFill>
                <a:latin typeface="Times New Roman" panose="02020603050405020304" pitchFamily="18" charset="0"/>
                <a:cs typeface="Times New Roman" panose="02020603050405020304" pitchFamily="18" charset="0"/>
              </a:rPr>
              <a:t>I.</a:t>
            </a:r>
          </a:p>
          <a:p>
            <a:r>
              <a:rPr lang="en-US" sz="4400" b="1" dirty="0">
                <a:solidFill>
                  <a:schemeClr val="bg1"/>
                </a:solidFill>
                <a:latin typeface="Times New Roman" panose="02020603050405020304" pitchFamily="18" charset="0"/>
                <a:cs typeface="Times New Roman" panose="02020603050405020304" pitchFamily="18" charset="0"/>
              </a:rPr>
              <a:t>II.</a:t>
            </a:r>
          </a:p>
          <a:p>
            <a:r>
              <a:rPr lang="en-US" sz="4400" b="1" dirty="0">
                <a:solidFill>
                  <a:schemeClr val="bg1"/>
                </a:solidFill>
                <a:latin typeface="Times New Roman" panose="02020603050405020304" pitchFamily="18" charset="0"/>
                <a:cs typeface="Times New Roman" panose="02020603050405020304" pitchFamily="18" charset="0"/>
              </a:rPr>
              <a:t>III.</a:t>
            </a:r>
          </a:p>
        </p:txBody>
      </p:sp>
      <p:sp>
        <p:nvSpPr>
          <p:cNvPr id="7" name="TextBox 6">
            <a:extLst>
              <a:ext uri="{FF2B5EF4-FFF2-40B4-BE49-F238E27FC236}">
                <a16:creationId xmlns:a16="http://schemas.microsoft.com/office/drawing/2014/main" id="{D749E164-6ABA-4EF6-8DF3-2B3CAAB6429E}"/>
              </a:ext>
            </a:extLst>
          </p:cNvPr>
          <p:cNvSpPr txBox="1"/>
          <p:nvPr/>
        </p:nvSpPr>
        <p:spPr>
          <a:xfrm>
            <a:off x="237614" y="5486400"/>
            <a:ext cx="3243005" cy="707886"/>
          </a:xfrm>
          <a:prstGeom prst="rect">
            <a:avLst/>
          </a:prstGeom>
          <a:solidFill>
            <a:schemeClr val="tx1"/>
          </a:solidFill>
        </p:spPr>
        <p:txBody>
          <a:bodyPr wrap="square" rtlCol="0">
            <a:spAutoFit/>
          </a:bodyPr>
          <a:lstStyle/>
          <a:p>
            <a:pPr algn="ctr"/>
            <a:r>
              <a:rPr lang="en-US" sz="4000" b="1" kern="1200" dirty="0">
                <a:solidFill>
                  <a:schemeClr val="bg1"/>
                </a:solidFill>
                <a:latin typeface="Times New Roman" panose="02020603050405020304" pitchFamily="18" charset="0"/>
                <a:cs typeface="Times New Roman" panose="02020603050405020304" pitchFamily="18" charset="0"/>
              </a:rPr>
              <a:t>Mark 5:33-34</a:t>
            </a:r>
            <a:endParaRPr lang="en-US" sz="4000" dirty="0"/>
          </a:p>
        </p:txBody>
      </p:sp>
      <p:sp>
        <p:nvSpPr>
          <p:cNvPr id="9" name="TextBox 8">
            <a:extLst>
              <a:ext uri="{FF2B5EF4-FFF2-40B4-BE49-F238E27FC236}">
                <a16:creationId xmlns:a16="http://schemas.microsoft.com/office/drawing/2014/main" id="{DF5B1EE7-D1E5-4594-87F1-E1DDF29CD581}"/>
              </a:ext>
            </a:extLst>
          </p:cNvPr>
          <p:cNvSpPr txBox="1"/>
          <p:nvPr/>
        </p:nvSpPr>
        <p:spPr>
          <a:xfrm>
            <a:off x="9217741" y="5486400"/>
            <a:ext cx="2609519" cy="707886"/>
          </a:xfrm>
          <a:prstGeom prst="rect">
            <a:avLst/>
          </a:prstGeom>
          <a:solidFill>
            <a:schemeClr val="tx1"/>
          </a:solidFill>
        </p:spPr>
        <p:txBody>
          <a:bodyPr wrap="square" rtlCol="0">
            <a:spAutoFit/>
          </a:bodyPr>
          <a:lstStyle/>
          <a:p>
            <a:pPr algn="ctr"/>
            <a:r>
              <a:rPr lang="en-US" sz="4000" b="1" kern="1200" dirty="0">
                <a:solidFill>
                  <a:schemeClr val="bg1"/>
                </a:solidFill>
                <a:latin typeface="Times New Roman" panose="02020603050405020304" pitchFamily="18" charset="0"/>
                <a:cs typeface="Times New Roman" panose="02020603050405020304" pitchFamily="18" charset="0"/>
              </a:rPr>
              <a:t>Mark 5:36</a:t>
            </a:r>
            <a:endParaRPr lang="en-US" sz="4000" dirty="0"/>
          </a:p>
        </p:txBody>
      </p:sp>
    </p:spTree>
    <p:extLst>
      <p:ext uri="{BB962C8B-B14F-4D97-AF65-F5344CB8AC3E}">
        <p14:creationId xmlns:p14="http://schemas.microsoft.com/office/powerpoint/2010/main" val="4162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 calcmode="lin" valueType="num">
                                      <p:cBhvr>
                                        <p:cTn id="28"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9" dur="10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30" dur="1000"/>
                                        <p:tgtEl>
                                          <p:spTgt spid="8">
                                            <p:txEl>
                                              <p:pRg st="0" end="0"/>
                                            </p:txEl>
                                          </p:spTgt>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fltVal val="0"/>
                                          </p:val>
                                        </p:tav>
                                        <p:tav tm="100000">
                                          <p:val>
                                            <p:strVal val="#ppt_w"/>
                                          </p:val>
                                        </p:tav>
                                      </p:tavLst>
                                    </p:anim>
                                    <p:anim calcmode="lin" valueType="num">
                                      <p:cBhvr>
                                        <p:cTn id="34" dur="1000" fill="hold"/>
                                        <p:tgtEl>
                                          <p:spTgt spid="7"/>
                                        </p:tgtEl>
                                        <p:attrNameLst>
                                          <p:attrName>ppt_h</p:attrName>
                                        </p:attrNameLst>
                                      </p:cBhvr>
                                      <p:tavLst>
                                        <p:tav tm="0">
                                          <p:val>
                                            <p:fltVal val="0"/>
                                          </p:val>
                                        </p:tav>
                                        <p:tav tm="100000">
                                          <p:val>
                                            <p:strVal val="#ppt_h"/>
                                          </p:val>
                                        </p:tav>
                                      </p:tavLst>
                                    </p:anim>
                                    <p:animEffect transition="in" filter="fade">
                                      <p:cBhvr>
                                        <p:cTn id="35" dur="1000"/>
                                        <p:tgtEl>
                                          <p:spTgt spid="7"/>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Effect transition="in" filter="fade">
                                      <p:cBhvr>
                                        <p:cTn id="4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C0FAB-BCDC-4692-A717-BC68AB80ED57}"/>
              </a:ext>
            </a:extLst>
          </p:cNvPr>
          <p:cNvSpPr>
            <a:spLocks noGrp="1"/>
          </p:cNvSpPr>
          <p:nvPr>
            <p:ph type="title"/>
          </p:nvPr>
        </p:nvSpPr>
        <p:spPr>
          <a:xfrm>
            <a:off x="235974" y="365125"/>
            <a:ext cx="5853543" cy="1807305"/>
          </a:xfrm>
        </p:spPr>
        <p:txBody>
          <a:bodyPr vert="horz" lIns="91440" tIns="45720" rIns="91440" bIns="45720" rtlCol="0" anchor="ctr">
            <a:noAutofit/>
          </a:bodyPr>
          <a:lstStyle/>
          <a:p>
            <a:pPr algn="ctr"/>
            <a:r>
              <a:rPr lang="en-US" sz="4000" b="1" dirty="0">
                <a:solidFill>
                  <a:schemeClr val="bg1"/>
                </a:solidFill>
                <a:effectLst/>
                <a:latin typeface="Times New Roman" panose="02020603050405020304" pitchFamily="18" charset="0"/>
                <a:ea typeface="Times New Roman" panose="02020603050405020304" pitchFamily="18" charset="0"/>
              </a:rPr>
              <a:t>THE ADVANTAGES OF EXPOSITORY PREACHING</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F10D753-9C85-4DF7-975A-0E1C8D34A5B7}"/>
              </a:ext>
            </a:extLst>
          </p:cNvPr>
          <p:cNvSpPr txBox="1"/>
          <p:nvPr/>
        </p:nvSpPr>
        <p:spPr>
          <a:xfrm>
            <a:off x="235974" y="3288890"/>
            <a:ext cx="6164826" cy="2757949"/>
          </a:xfrm>
          <a:prstGeom prst="rect">
            <a:avLst/>
          </a:prstGeom>
        </p:spPr>
        <p:txBody>
          <a:bodyPr vert="horz" lIns="91440" tIns="45720" rIns="91440" bIns="45720" rtlCol="0">
            <a:noAutofit/>
          </a:bodyPr>
          <a:lstStyle/>
          <a:p>
            <a:pPr>
              <a:lnSpc>
                <a:spcPct val="90000"/>
              </a:lnSpc>
              <a:spcAft>
                <a:spcPts val="600"/>
              </a:spcAft>
            </a:pPr>
            <a:r>
              <a:rPr lang="en-US" sz="3200" b="1" u="sng" dirty="0">
                <a:solidFill>
                  <a:schemeClr val="bg1"/>
                </a:solidFill>
                <a:effectLst/>
                <a:latin typeface="Times New Roman" panose="02020603050405020304" pitchFamily="18" charset="0"/>
                <a:ea typeface="Times New Roman" panose="02020603050405020304" pitchFamily="18" charset="0"/>
              </a:rPr>
              <a:t>Balance</a:t>
            </a:r>
            <a:r>
              <a:rPr lang="en-US" sz="3200" b="1" dirty="0">
                <a:solidFill>
                  <a:schemeClr val="bg1"/>
                </a:solidFill>
                <a:effectLst/>
                <a:latin typeface="Times New Roman" panose="02020603050405020304" pitchFamily="18" charset="0"/>
                <a:ea typeface="Times New Roman" panose="02020603050405020304" pitchFamily="18" charset="0"/>
              </a:rPr>
              <a:t> – We preach a more balanced diet of sermons when we preach a series of sermons through entire books in the Bible.</a:t>
            </a:r>
          </a:p>
          <a:p>
            <a:pPr>
              <a:lnSpc>
                <a:spcPct val="90000"/>
              </a:lnSpc>
              <a:spcAft>
                <a:spcPts val="600"/>
              </a:spcAft>
            </a:pPr>
            <a:endParaRPr lang="en-US" sz="1400" b="1" dirty="0">
              <a:solidFill>
                <a:schemeClr val="bg1"/>
              </a:solidFill>
            </a:endParaRPr>
          </a:p>
        </p:txBody>
      </p:sp>
      <p:pic>
        <p:nvPicPr>
          <p:cNvPr id="4" name="Picture 3" descr="preacher-pulpit">
            <a:extLst>
              <a:ext uri="{FF2B5EF4-FFF2-40B4-BE49-F238E27FC236}">
                <a16:creationId xmlns:a16="http://schemas.microsoft.com/office/drawing/2014/main" id="{296D94D4-049C-4503-BD4E-1679672AC1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73" r="24396"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074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picture containing person, person&#10;&#10;Description automatically generated">
            <a:extLst>
              <a:ext uri="{FF2B5EF4-FFF2-40B4-BE49-F238E27FC236}">
                <a16:creationId xmlns:a16="http://schemas.microsoft.com/office/drawing/2014/main" id="{AABBBDBD-5F36-4287-9E99-D26A4057B07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206875" y="658813"/>
            <a:ext cx="7346950" cy="5538788"/>
          </a:xfrm>
          <a:prstGeom prst="rect">
            <a:avLst/>
          </a:prstGeom>
        </p:spPr>
      </p:pic>
      <p:sp>
        <p:nvSpPr>
          <p:cNvPr id="2" name="Title 1">
            <a:extLst>
              <a:ext uri="{FF2B5EF4-FFF2-40B4-BE49-F238E27FC236}">
                <a16:creationId xmlns:a16="http://schemas.microsoft.com/office/drawing/2014/main" id="{C9DF9A03-BA74-4298-9DB9-C8FC48C2D76B}"/>
              </a:ext>
            </a:extLst>
          </p:cNvPr>
          <p:cNvSpPr>
            <a:spLocks noGrp="1"/>
          </p:cNvSpPr>
          <p:nvPr>
            <p:ph type="title"/>
          </p:nvPr>
        </p:nvSpPr>
        <p:spPr>
          <a:xfrm>
            <a:off x="638175" y="363186"/>
            <a:ext cx="3174873" cy="2371148"/>
          </a:xfrm>
        </p:spPr>
        <p:txBody>
          <a:bodyPr>
            <a:normAutofit/>
          </a:bodyPr>
          <a:lstStyle/>
          <a:p>
            <a:pPr algn="ctr"/>
            <a:r>
              <a:rPr lang="en-US" sz="4000" b="1" dirty="0" err="1">
                <a:solidFill>
                  <a:srgbClr val="FFFFFF"/>
                </a:solidFill>
                <a:latin typeface="Times New Roman" panose="02020603050405020304" pitchFamily="18" charset="0"/>
                <a:cs typeface="Times New Roman" panose="02020603050405020304" pitchFamily="18" charset="0"/>
              </a:rPr>
              <a:t>Tham</a:t>
            </a:r>
            <a:r>
              <a:rPr lang="en-US" sz="4000" b="1" dirty="0">
                <a:solidFill>
                  <a:srgbClr val="FFFFFF"/>
                </a:solidFill>
                <a:latin typeface="Times New Roman" panose="02020603050405020304" pitchFamily="18" charset="0"/>
                <a:cs typeface="Times New Roman" panose="02020603050405020304" pitchFamily="18" charset="0"/>
              </a:rPr>
              <a:t> lam </a:t>
            </a:r>
            <a:r>
              <a:rPr lang="en-US" sz="4000" b="1" dirty="0" err="1">
                <a:solidFill>
                  <a:srgbClr val="FFFFFF"/>
                </a:solidFill>
                <a:latin typeface="Times New Roman" panose="02020603050405020304" pitchFamily="18" charset="0"/>
                <a:cs typeface="Times New Roman" panose="02020603050405020304" pitchFamily="18" charset="0"/>
              </a:rPr>
              <a:t>là</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tình</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yêu</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của</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tiền</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bạc</a:t>
            </a:r>
            <a:endParaRPr lang="en-US" sz="4000" b="1" dirty="0">
              <a:solidFill>
                <a:srgbClr val="FFFFFF"/>
              </a:solidFill>
              <a:latin typeface="Times New Roman" panose="02020603050405020304" pitchFamily="18" charset="0"/>
              <a:cs typeface="Times New Roman" panose="02020603050405020304" pitchFamily="18" charset="0"/>
            </a:endParaRPr>
          </a:p>
        </p:txBody>
      </p:sp>
      <p:pic>
        <p:nvPicPr>
          <p:cNvPr id="10" name="Picture 9" descr="A picture containing text&#10;&#10;Description automatically generated">
            <a:extLst>
              <a:ext uri="{FF2B5EF4-FFF2-40B4-BE49-F238E27FC236}">
                <a16:creationId xmlns:a16="http://schemas.microsoft.com/office/drawing/2014/main" id="{47CC2605-DFFE-498A-845C-95E6EB4A194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72713" y="4005184"/>
            <a:ext cx="3248025" cy="2192417"/>
          </a:xfrm>
          <a:prstGeom prst="rect">
            <a:avLst/>
          </a:prstGeom>
        </p:spPr>
      </p:pic>
    </p:spTree>
    <p:extLst>
      <p:ext uri="{BB962C8B-B14F-4D97-AF65-F5344CB8AC3E}">
        <p14:creationId xmlns:p14="http://schemas.microsoft.com/office/powerpoint/2010/main" val="342522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1981200" y="2057400"/>
            <a:ext cx="8305800" cy="1371600"/>
          </a:xfrm>
        </p:spPr>
        <p:txBody>
          <a:bodyPr/>
          <a:lstStyle/>
          <a:p>
            <a:pPr eaLnBrk="1" hangingPunct="1"/>
            <a:r>
              <a:rPr lang="en-US" b="1"/>
              <a:t>Gong Church</a:t>
            </a:r>
          </a:p>
        </p:txBody>
      </p:sp>
      <p:grpSp>
        <p:nvGrpSpPr>
          <p:cNvPr id="26627" name="Group 5"/>
          <p:cNvGrpSpPr>
            <a:grpSpLocks/>
          </p:cNvGrpSpPr>
          <p:nvPr/>
        </p:nvGrpSpPr>
        <p:grpSpPr bwMode="auto">
          <a:xfrm>
            <a:off x="1590676" y="-228600"/>
            <a:ext cx="8848725" cy="7086600"/>
            <a:chOff x="42" y="-336"/>
            <a:chExt cx="5800" cy="4656"/>
          </a:xfrm>
        </p:grpSpPr>
        <p:pic>
          <p:nvPicPr>
            <p:cNvPr id="26629" name="Picture 3" descr="SermonCartoons2"/>
            <p:cNvPicPr>
              <a:picLocks noChangeAspect="1" noChangeArrowheads="1"/>
            </p:cNvPicPr>
            <p:nvPr/>
          </p:nvPicPr>
          <p:blipFill>
            <a:blip r:embed="rId3">
              <a:extLst>
                <a:ext uri="{28A0092B-C50C-407E-A947-70E740481C1C}">
                  <a14:useLocalDpi xmlns:a14="http://schemas.microsoft.com/office/drawing/2010/main" val="0"/>
                </a:ext>
              </a:extLst>
            </a:blip>
            <a:srcRect l="59193" t="47720" r="4033" b="32896"/>
            <a:stretch>
              <a:fillRect/>
            </a:stretch>
          </p:blipFill>
          <p:spPr bwMode="auto">
            <a:xfrm>
              <a:off x="42" y="0"/>
              <a:ext cx="5794"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4" descr="SermonCartoons2"/>
            <p:cNvPicPr>
              <a:picLocks noChangeAspect="1" noChangeArrowheads="1"/>
            </p:cNvPicPr>
            <p:nvPr/>
          </p:nvPicPr>
          <p:blipFill>
            <a:blip r:embed="rId3">
              <a:extLst>
                <a:ext uri="{28A0092B-C50C-407E-A947-70E740481C1C}">
                  <a14:useLocalDpi xmlns:a14="http://schemas.microsoft.com/office/drawing/2010/main" val="0"/>
                </a:ext>
              </a:extLst>
            </a:blip>
            <a:srcRect l="59193" t="38028" r="4033" b="58957"/>
            <a:stretch>
              <a:fillRect/>
            </a:stretch>
          </p:blipFill>
          <p:spPr bwMode="auto">
            <a:xfrm>
              <a:off x="48" y="-336"/>
              <a:ext cx="5794"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628" name="TextBox 1"/>
          <p:cNvSpPr txBox="1">
            <a:spLocks noChangeArrowheads="1"/>
          </p:cNvSpPr>
          <p:nvPr/>
        </p:nvSpPr>
        <p:spPr bwMode="auto">
          <a:xfrm>
            <a:off x="1638300" y="6172200"/>
            <a:ext cx="8648700"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sz="3200" b="1" i="1" dirty="0"/>
              <a:t>They say it’s a tough church to preach</a:t>
            </a:r>
          </a:p>
        </p:txBody>
      </p:sp>
    </p:spTree>
    <p:extLst>
      <p:ext uri="{BB962C8B-B14F-4D97-AF65-F5344CB8AC3E}">
        <p14:creationId xmlns:p14="http://schemas.microsoft.com/office/powerpoint/2010/main" val="233356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ctrTitle"/>
          </p:nvPr>
        </p:nvSpPr>
        <p:spPr>
          <a:xfrm>
            <a:off x="1905000" y="304800"/>
            <a:ext cx="8305800" cy="1066800"/>
          </a:xfrm>
          <a:solidFill>
            <a:schemeClr val="accent2"/>
          </a:solidFill>
        </p:spPr>
        <p:txBody>
          <a:bodyPr/>
          <a:lstStyle/>
          <a:p>
            <a:pPr eaLnBrk="1" hangingPunct="1"/>
            <a:r>
              <a:rPr lang="en-US" sz="2800" b="1">
                <a:solidFill>
                  <a:schemeClr val="accent2"/>
                </a:solidFill>
              </a:rPr>
              <a:t>Don</a:t>
            </a:r>
            <a:r>
              <a:rPr lang="fr-FR" altLang="ja-JP" sz="2800" b="1">
                <a:solidFill>
                  <a:schemeClr val="accent2"/>
                </a:solidFill>
              </a:rPr>
              <a:t>'</a:t>
            </a:r>
            <a:r>
              <a:rPr lang="en-US" sz="2800" b="1">
                <a:solidFill>
                  <a:schemeClr val="accent2"/>
                </a:solidFill>
              </a:rPr>
              <a:t>t Announce It</a:t>
            </a:r>
            <a:endParaRPr lang="en-US" sz="2800" b="1">
              <a:solidFill>
                <a:schemeClr val="bg1"/>
              </a:solidFill>
            </a:endParaRPr>
          </a:p>
        </p:txBody>
      </p:sp>
      <p:pic>
        <p:nvPicPr>
          <p:cNvPr id="43011" name="Picture 4" descr="ConclusionDesired"/>
          <p:cNvPicPr>
            <a:picLocks noChangeAspect="1" noChangeArrowheads="1"/>
          </p:cNvPicPr>
          <p:nvPr/>
        </p:nvPicPr>
        <p:blipFill>
          <a:blip r:embed="rId3">
            <a:extLst>
              <a:ext uri="{28A0092B-C50C-407E-A947-70E740481C1C}">
                <a14:useLocalDpi xmlns:a14="http://schemas.microsoft.com/office/drawing/2010/main" val="0"/>
              </a:ext>
            </a:extLst>
          </a:blip>
          <a:srcRect l="32578" t="7913" r="12976" b="36398"/>
          <a:stretch>
            <a:fillRect/>
          </a:stretch>
        </p:blipFill>
        <p:spPr bwMode="auto">
          <a:xfrm rot="549576">
            <a:off x="1294607" y="133486"/>
            <a:ext cx="53721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Rectangle 3"/>
          <p:cNvSpPr txBox="1">
            <a:spLocks noChangeArrowheads="1"/>
          </p:cNvSpPr>
          <p:nvPr/>
        </p:nvSpPr>
        <p:spPr bwMode="auto">
          <a:xfrm>
            <a:off x="4167802" y="304799"/>
            <a:ext cx="6042998" cy="1066800"/>
          </a:xfrm>
          <a:prstGeom prst="rect">
            <a:avLst/>
          </a:prstGeom>
          <a:solidFill>
            <a:schemeClr val="bg1"/>
          </a:solidFill>
          <a:ln w="38100">
            <a:solidFill>
              <a:schemeClr val="tx1"/>
            </a:solidFill>
            <a:miter lim="800000"/>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pPr>
            <a:endParaRPr lang="en-US" sz="1000" b="1" i="1" dirty="0"/>
          </a:p>
          <a:p>
            <a:pPr algn="ctr" eaLnBrk="1" hangingPunct="1">
              <a:spcBef>
                <a:spcPct val="20000"/>
              </a:spcBef>
            </a:pPr>
            <a:r>
              <a:rPr lang="en-US" sz="3200" b="1" i="1" dirty="0"/>
              <a:t>And in conclusion...</a:t>
            </a:r>
          </a:p>
        </p:txBody>
      </p:sp>
      <p:sp>
        <p:nvSpPr>
          <p:cNvPr id="8" name="Rectangle 3"/>
          <p:cNvSpPr txBox="1">
            <a:spLocks noChangeArrowheads="1"/>
          </p:cNvSpPr>
          <p:nvPr/>
        </p:nvSpPr>
        <p:spPr bwMode="auto">
          <a:xfrm rot="577569">
            <a:off x="5183188" y="4052889"/>
            <a:ext cx="2055812" cy="733425"/>
          </a:xfrm>
          <a:prstGeom prst="rect">
            <a:avLst/>
          </a:prstGeom>
          <a:solidFill>
            <a:schemeClr val="bg1"/>
          </a:solidFill>
          <a:ln w="38100" cmpd="sng">
            <a:solidFill>
              <a:schemeClr val="tx1"/>
            </a:solidFill>
            <a:miter lim="800000"/>
            <a:headEnd/>
            <a:tailEnd/>
          </a:ln>
        </p:spPr>
        <p:txBody>
          <a:bodyPr/>
          <a:lstStyle/>
          <a:p>
            <a:pPr algn="ctr" eaLnBrk="1" hangingPunct="1">
              <a:spcBef>
                <a:spcPct val="20000"/>
              </a:spcBef>
              <a:defRPr/>
            </a:pPr>
            <a:r>
              <a:rPr lang="en-US" sz="2000" b="1" i="1" kern="0" dirty="0"/>
              <a:t>Close it down brother</a:t>
            </a:r>
          </a:p>
        </p:txBody>
      </p:sp>
      <p:sp>
        <p:nvSpPr>
          <p:cNvPr id="9" name="Rectangle 3"/>
          <p:cNvSpPr txBox="1">
            <a:spLocks noChangeArrowheads="1"/>
          </p:cNvSpPr>
          <p:nvPr/>
        </p:nvSpPr>
        <p:spPr bwMode="auto">
          <a:xfrm rot="577569">
            <a:off x="3535364" y="3760789"/>
            <a:ext cx="890587" cy="434975"/>
          </a:xfrm>
          <a:prstGeom prst="rect">
            <a:avLst/>
          </a:prstGeom>
          <a:solidFill>
            <a:schemeClr val="bg1"/>
          </a:solidFill>
          <a:ln w="38100" cmpd="sng">
            <a:solidFill>
              <a:schemeClr val="tx1"/>
            </a:solidFill>
            <a:miter lim="800000"/>
            <a:headEnd/>
            <a:tailEnd/>
          </a:ln>
        </p:spPr>
        <p:txBody>
          <a:bodyPr/>
          <a:lstStyle/>
          <a:p>
            <a:pPr algn="ctr" eaLnBrk="1" hangingPunct="1">
              <a:spcBef>
                <a:spcPct val="20000"/>
              </a:spcBef>
              <a:defRPr/>
            </a:pPr>
            <a:r>
              <a:rPr lang="en-US" sz="2000" b="1" i="1" kern="0" dirty="0"/>
              <a:t>Yeah!</a:t>
            </a:r>
          </a:p>
        </p:txBody>
      </p:sp>
      <p:sp>
        <p:nvSpPr>
          <p:cNvPr id="10" name="Rectangle 3"/>
          <p:cNvSpPr txBox="1">
            <a:spLocks noChangeArrowheads="1"/>
          </p:cNvSpPr>
          <p:nvPr/>
        </p:nvSpPr>
        <p:spPr bwMode="auto">
          <a:xfrm rot="577569">
            <a:off x="4371975" y="3736976"/>
            <a:ext cx="990600" cy="434975"/>
          </a:xfrm>
          <a:prstGeom prst="rect">
            <a:avLst/>
          </a:prstGeom>
          <a:solidFill>
            <a:schemeClr val="bg1"/>
          </a:solidFill>
          <a:ln w="38100" cmpd="sng">
            <a:solidFill>
              <a:schemeClr val="tx1"/>
            </a:solidFill>
            <a:miter lim="800000"/>
            <a:headEnd/>
            <a:tailEnd/>
          </a:ln>
        </p:spPr>
        <p:txBody>
          <a:bodyPr/>
          <a:lstStyle/>
          <a:p>
            <a:pPr algn="ctr" eaLnBrk="1" hangingPunct="1">
              <a:spcBef>
                <a:spcPct val="20000"/>
              </a:spcBef>
              <a:defRPr/>
            </a:pPr>
            <a:r>
              <a:rPr lang="en-US" sz="2000" b="1" i="1" kern="0" dirty="0"/>
              <a:t>Amen!</a:t>
            </a:r>
          </a:p>
        </p:txBody>
      </p:sp>
      <p:sp>
        <p:nvSpPr>
          <p:cNvPr id="7" name="Rectangle 3"/>
          <p:cNvSpPr txBox="1">
            <a:spLocks noChangeArrowheads="1"/>
          </p:cNvSpPr>
          <p:nvPr/>
        </p:nvSpPr>
        <p:spPr bwMode="auto">
          <a:xfrm rot="577569">
            <a:off x="2317751" y="3441701"/>
            <a:ext cx="1370013" cy="466725"/>
          </a:xfrm>
          <a:prstGeom prst="rect">
            <a:avLst/>
          </a:prstGeom>
          <a:solidFill>
            <a:schemeClr val="bg1"/>
          </a:solidFill>
          <a:ln w="38100" cmpd="sng">
            <a:solidFill>
              <a:schemeClr val="tx1"/>
            </a:solidFill>
            <a:miter lim="800000"/>
            <a:headEnd/>
            <a:tailEnd/>
          </a:ln>
        </p:spPr>
        <p:txBody>
          <a:bodyPr/>
          <a:lstStyle/>
          <a:p>
            <a:pPr algn="ctr" eaLnBrk="1" hangingPunct="1">
              <a:spcBef>
                <a:spcPct val="20000"/>
              </a:spcBef>
              <a:defRPr/>
            </a:pPr>
            <a:r>
              <a:rPr lang="en-US" sz="2000" b="1" i="1" kern="0" dirty="0"/>
              <a:t>All right!</a:t>
            </a:r>
          </a:p>
        </p:txBody>
      </p:sp>
      <p:sp>
        <p:nvSpPr>
          <p:cNvPr id="6" name="Thought Bubble: Cloud 5">
            <a:extLst>
              <a:ext uri="{FF2B5EF4-FFF2-40B4-BE49-F238E27FC236}">
                <a16:creationId xmlns:a16="http://schemas.microsoft.com/office/drawing/2014/main" id="{FCEDF3D2-D2C9-405F-B600-9569D4D7B65A}"/>
              </a:ext>
            </a:extLst>
          </p:cNvPr>
          <p:cNvSpPr/>
          <p:nvPr/>
        </p:nvSpPr>
        <p:spPr>
          <a:xfrm>
            <a:off x="7123176" y="2084831"/>
            <a:ext cx="5068824" cy="1934855"/>
          </a:xfrm>
          <a:prstGeom prst="cloudCallout">
            <a:avLst>
              <a:gd name="adj1" fmla="val -67381"/>
              <a:gd name="adj2" fmla="val -18624"/>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99F81D3-BC3D-4E5D-89E8-3235E5ECC83F}"/>
              </a:ext>
            </a:extLst>
          </p:cNvPr>
          <p:cNvSpPr txBox="1"/>
          <p:nvPr/>
        </p:nvSpPr>
        <p:spPr>
          <a:xfrm>
            <a:off x="7704925" y="2402296"/>
            <a:ext cx="4142643" cy="1200329"/>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I sense another speech coming on.</a:t>
            </a:r>
          </a:p>
        </p:txBody>
      </p:sp>
    </p:spTree>
    <p:extLst>
      <p:ext uri="{BB962C8B-B14F-4D97-AF65-F5344CB8AC3E}">
        <p14:creationId xmlns:p14="http://schemas.microsoft.com/office/powerpoint/2010/main" val="209510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394" name="Picture 4" descr="MSSConviction"/>
          <p:cNvPicPr>
            <a:picLocks noChangeAspect="1" noChangeArrowheads="1"/>
          </p:cNvPicPr>
          <p:nvPr/>
        </p:nvPicPr>
        <p:blipFill>
          <a:blip r:embed="rId3">
            <a:extLst>
              <a:ext uri="{28A0092B-C50C-407E-A947-70E740481C1C}">
                <a14:useLocalDpi xmlns:a14="http://schemas.microsoft.com/office/drawing/2010/main" val="0"/>
              </a:ext>
            </a:extLst>
          </a:blip>
          <a:srcRect l="13861" t="39798" r="54135" b="36543"/>
          <a:stretch>
            <a:fillRect/>
          </a:stretch>
        </p:blipFill>
        <p:spPr bwMode="auto">
          <a:xfrm rot="822437">
            <a:off x="1873250" y="96838"/>
            <a:ext cx="597535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42" name="Rectangle 2"/>
          <p:cNvSpPr>
            <a:spLocks noGrp="1" noChangeArrowheads="1"/>
          </p:cNvSpPr>
          <p:nvPr>
            <p:ph type="ctrTitle"/>
          </p:nvPr>
        </p:nvSpPr>
        <p:spPr>
          <a:xfrm>
            <a:off x="1604225" y="5843016"/>
            <a:ext cx="9625781" cy="1014984"/>
          </a:xfrm>
          <a:solidFill>
            <a:schemeClr val="accent2"/>
          </a:solidFill>
        </p:spPr>
        <p:txBody>
          <a:bodyPr>
            <a:noAutofit/>
          </a:bodyPr>
          <a:lstStyle/>
          <a:p>
            <a:pPr eaLnBrk="1" hangingPunct="1"/>
            <a:r>
              <a:rPr lang="en-US" sz="4000" b="1" dirty="0">
                <a:solidFill>
                  <a:schemeClr val="bg1"/>
                </a:solidFill>
                <a:latin typeface="Times New Roman" panose="02020603050405020304" pitchFamily="18" charset="0"/>
                <a:ea typeface="ＭＳ Ｐゴシック" pitchFamily="34" charset="-128"/>
                <a:cs typeface="Times New Roman" panose="02020603050405020304" pitchFamily="18" charset="0"/>
              </a:rPr>
              <a:t>Manuscripts need not inhibit our delivery</a:t>
            </a:r>
            <a:br>
              <a:rPr lang="en-US" sz="2000" b="1" dirty="0">
                <a:solidFill>
                  <a:schemeClr val="bg1"/>
                </a:solidFill>
                <a:latin typeface="Times New Roman" panose="02020603050405020304" pitchFamily="18" charset="0"/>
                <a:ea typeface="ＭＳ Ｐゴシック" pitchFamily="34" charset="-128"/>
                <a:cs typeface="Times New Roman" panose="02020603050405020304" pitchFamily="18" charset="0"/>
              </a:rPr>
            </a:br>
            <a:endParaRPr lang="en-US" sz="2000" dirty="0">
              <a:solidFill>
                <a:schemeClr val="bg1"/>
              </a:solidFill>
              <a:latin typeface="Times New Roman" panose="02020603050405020304" pitchFamily="18" charset="0"/>
              <a:ea typeface="ＭＳ Ｐゴシック" pitchFamily="34" charset="-128"/>
              <a:cs typeface="Times New Roman" panose="02020603050405020304" pitchFamily="18" charset="0"/>
            </a:endParaRPr>
          </a:p>
        </p:txBody>
      </p:sp>
      <p:sp>
        <p:nvSpPr>
          <p:cNvPr id="1290246" name="AutoShape 6"/>
          <p:cNvSpPr>
            <a:spLocks noChangeArrowheads="1"/>
          </p:cNvSpPr>
          <p:nvPr/>
        </p:nvSpPr>
        <p:spPr bwMode="auto">
          <a:xfrm>
            <a:off x="4992624" y="81827"/>
            <a:ext cx="6655356" cy="2438400"/>
          </a:xfrm>
          <a:prstGeom prst="wedgeRoundRectCallout">
            <a:avLst>
              <a:gd name="adj1" fmla="val -84528"/>
              <a:gd name="adj2" fmla="val 100259"/>
              <a:gd name="adj3" fmla="val 16667"/>
            </a:avLst>
          </a:prstGeom>
          <a:solidFill>
            <a:schemeClr val="accent1">
              <a:lumMod val="50000"/>
            </a:schemeClr>
          </a:solidFill>
          <a:ln w="9525">
            <a:solidFill>
              <a:schemeClr val="tx1"/>
            </a:solidFill>
            <a:miter lim="800000"/>
            <a:headEnd/>
            <a:tailEnd/>
          </a:ln>
        </p:spPr>
        <p:txBody>
          <a:bodyPr wrap="none" anchor="ctr"/>
          <a:lstStyle/>
          <a:p>
            <a:pPr algn="ctr"/>
            <a:r>
              <a:rPr lang="en-US" sz="3600" b="1" dirty="0">
                <a:solidFill>
                  <a:schemeClr val="bg1"/>
                </a:solidFill>
              </a:rPr>
              <a:t> </a:t>
            </a:r>
          </a:p>
        </p:txBody>
      </p:sp>
      <p:sp>
        <p:nvSpPr>
          <p:cNvPr id="2" name="TextBox 1">
            <a:extLst>
              <a:ext uri="{FF2B5EF4-FFF2-40B4-BE49-F238E27FC236}">
                <a16:creationId xmlns:a16="http://schemas.microsoft.com/office/drawing/2014/main" id="{BD2FE867-B2AB-4241-8F7B-E26A3F5E3511}"/>
              </a:ext>
            </a:extLst>
          </p:cNvPr>
          <p:cNvSpPr txBox="1"/>
          <p:nvPr/>
        </p:nvSpPr>
        <p:spPr>
          <a:xfrm>
            <a:off x="5582316" y="640080"/>
            <a:ext cx="5843016" cy="1200329"/>
          </a:xfrm>
          <a:prstGeom prst="rect">
            <a:avLst/>
          </a:prstGeom>
          <a:noFill/>
        </p:spPr>
        <p:txBody>
          <a:bodyPr wrap="square" rtlCol="0">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Nice to hear a good old fashion sermon, Reverend.</a:t>
            </a:r>
          </a:p>
        </p:txBody>
      </p:sp>
    </p:spTree>
    <p:extLst>
      <p:ext uri="{BB962C8B-B14F-4D97-AF65-F5344CB8AC3E}">
        <p14:creationId xmlns:p14="http://schemas.microsoft.com/office/powerpoint/2010/main" val="263856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4EC09-05A4-4E1F-896A-8482EA865ABB}"/>
              </a:ext>
            </a:extLst>
          </p:cNvPr>
          <p:cNvSpPr>
            <a:spLocks noGrp="1"/>
          </p:cNvSpPr>
          <p:nvPr>
            <p:ph type="title"/>
          </p:nvPr>
        </p:nvSpPr>
        <p:spPr>
          <a:xfrm>
            <a:off x="285677" y="188715"/>
            <a:ext cx="11620645" cy="1325563"/>
          </a:xfrm>
        </p:spPr>
        <p:txBody>
          <a:bodyPr>
            <a:norm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LET’S SEE HOW TO OUTLINE CORRECTLY</a:t>
            </a:r>
            <a:endParaRPr lang="en-US" dirty="0"/>
          </a:p>
        </p:txBody>
      </p:sp>
      <p:sp>
        <p:nvSpPr>
          <p:cNvPr id="4" name="TextBox 3">
            <a:extLst>
              <a:ext uri="{FF2B5EF4-FFF2-40B4-BE49-F238E27FC236}">
                <a16:creationId xmlns:a16="http://schemas.microsoft.com/office/drawing/2014/main" id="{4D3211A6-E8E9-491C-842E-8629C781C96A}"/>
              </a:ext>
            </a:extLst>
          </p:cNvPr>
          <p:cNvSpPr txBox="1"/>
          <p:nvPr/>
        </p:nvSpPr>
        <p:spPr>
          <a:xfrm>
            <a:off x="586991" y="3007279"/>
            <a:ext cx="6396613" cy="1754326"/>
          </a:xfrm>
          <a:prstGeom prst="rect">
            <a:avLst/>
          </a:prstGeom>
          <a:noFill/>
        </p:spPr>
        <p:txBody>
          <a:bodyPr wrap="square">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How can you help listeners see the skeleton of your message without taking the skin off?</a:t>
            </a:r>
            <a:endParaRPr lang="en-US" sz="3600" dirty="0">
              <a:solidFill>
                <a:schemeClr val="bg1"/>
              </a:solidFill>
            </a:endParaRPr>
          </a:p>
        </p:txBody>
      </p:sp>
      <p:pic>
        <p:nvPicPr>
          <p:cNvPr id="8" name="Picture 7" descr="Text&#10;&#10;Description automatically generated with medium confidence">
            <a:extLst>
              <a:ext uri="{FF2B5EF4-FFF2-40B4-BE49-F238E27FC236}">
                <a16:creationId xmlns:a16="http://schemas.microsoft.com/office/drawing/2014/main" id="{97745E67-C9FF-4F78-9AED-5F12DE6CDC6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909270" y="1605718"/>
            <a:ext cx="4071040" cy="4887157"/>
          </a:xfrm>
          <a:prstGeom prst="rect">
            <a:avLst/>
          </a:prstGeom>
        </p:spPr>
      </p:pic>
    </p:spTree>
    <p:extLst>
      <p:ext uri="{BB962C8B-B14F-4D97-AF65-F5344CB8AC3E}">
        <p14:creationId xmlns:p14="http://schemas.microsoft.com/office/powerpoint/2010/main" val="261605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081BC-567C-4408-8194-B0CCA5754004}"/>
              </a:ext>
            </a:extLst>
          </p:cNvPr>
          <p:cNvSpPr>
            <a:spLocks noGrp="1"/>
          </p:cNvSpPr>
          <p:nvPr>
            <p:ph type="title"/>
          </p:nvPr>
        </p:nvSpPr>
        <p:spPr>
          <a:xfrm>
            <a:off x="0" y="91692"/>
            <a:ext cx="7206342" cy="779165"/>
          </a:xfrm>
        </p:spPr>
        <p:txBody>
          <a:bodyPr>
            <a:norm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PASSAGES FOR PREACHING</a:t>
            </a:r>
            <a:endParaRPr lang="en-US" sz="32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EED0E28-68E8-47D2-BBA8-EF9E446D3BA4}"/>
              </a:ext>
            </a:extLst>
          </p:cNvPr>
          <p:cNvSpPr txBox="1"/>
          <p:nvPr/>
        </p:nvSpPr>
        <p:spPr>
          <a:xfrm>
            <a:off x="391888" y="797322"/>
            <a:ext cx="5625098" cy="6370975"/>
          </a:xfrm>
          <a:prstGeom prst="rect">
            <a:avLst/>
          </a:prstGeom>
          <a:noFill/>
        </p:spPr>
        <p:txBody>
          <a:bodyPr wrap="square" rtlCol="0">
            <a:spAutoFit/>
          </a:bodyPr>
          <a:lstStyle/>
          <a:p>
            <a:r>
              <a:rPr lang="en-US" sz="2400" b="1" dirty="0">
                <a:solidFill>
                  <a:schemeClr val="bg1"/>
                </a:solidFill>
                <a:effectLst/>
                <a:latin typeface="Times New Roman" panose="02020603050405020304" pitchFamily="18" charset="0"/>
                <a:ea typeface="Calibri" panose="020F0502020204030204" pitchFamily="34" charset="0"/>
              </a:rPr>
              <a:t>Romans 4:1-5 </a:t>
            </a:r>
          </a:p>
          <a:p>
            <a:r>
              <a:rPr lang="en-US" sz="2400" b="1" dirty="0">
                <a:solidFill>
                  <a:schemeClr val="bg1"/>
                </a:solidFill>
                <a:effectLst/>
                <a:latin typeface="Times New Roman" panose="02020603050405020304" pitchFamily="18" charset="0"/>
                <a:ea typeface="Calibri" panose="020F0502020204030204" pitchFamily="34" charset="0"/>
              </a:rPr>
              <a:t>Romans 5:1-5</a:t>
            </a:r>
            <a:endParaRPr lang="en-US" sz="2400" b="1" dirty="0">
              <a:solidFill>
                <a:schemeClr val="bg1"/>
              </a:solidFill>
              <a:latin typeface="Times New Roman" panose="02020603050405020304" pitchFamily="18" charset="0"/>
              <a:ea typeface="Calibri" panose="020F0502020204030204" pitchFamily="34" charset="0"/>
            </a:endParaRPr>
          </a:p>
          <a:p>
            <a:r>
              <a:rPr lang="en-US" sz="2400" b="1" dirty="0">
                <a:solidFill>
                  <a:schemeClr val="bg1"/>
                </a:solidFill>
                <a:effectLst/>
                <a:latin typeface="Times New Roman" panose="02020603050405020304" pitchFamily="18" charset="0"/>
                <a:ea typeface="Calibri" panose="020F0502020204030204" pitchFamily="34" charset="0"/>
              </a:rPr>
              <a:t>Romans 12:1-2</a:t>
            </a:r>
          </a:p>
          <a:p>
            <a:r>
              <a:rPr lang="en-US" sz="2400" b="1" dirty="0">
                <a:solidFill>
                  <a:schemeClr val="bg1"/>
                </a:solidFill>
                <a:effectLst/>
                <a:latin typeface="Times New Roman" panose="02020603050405020304" pitchFamily="18" charset="0"/>
                <a:ea typeface="Calibri" panose="020F0502020204030204" pitchFamily="34" charset="0"/>
              </a:rPr>
              <a:t>1 Corinthians 3:10-15</a:t>
            </a:r>
            <a:endParaRPr lang="en-US" sz="2400" b="1" dirty="0">
              <a:solidFill>
                <a:schemeClr val="bg1"/>
              </a:solidFill>
              <a:latin typeface="Times New Roman" panose="02020603050405020304" pitchFamily="18" charset="0"/>
              <a:ea typeface="Calibri" panose="020F0502020204030204" pitchFamily="34" charset="0"/>
            </a:endParaRPr>
          </a:p>
          <a:p>
            <a:r>
              <a:rPr lang="en-US" sz="2400" b="1" dirty="0">
                <a:solidFill>
                  <a:schemeClr val="bg1"/>
                </a:solidFill>
                <a:effectLst/>
                <a:latin typeface="Times New Roman" panose="02020603050405020304" pitchFamily="18" charset="0"/>
                <a:ea typeface="Calibri" panose="020F0502020204030204" pitchFamily="34" charset="0"/>
              </a:rPr>
              <a:t>2 Corinthians 12:7-10 </a:t>
            </a:r>
          </a:p>
          <a:p>
            <a:r>
              <a:rPr lang="en-US" sz="2400" b="1" dirty="0">
                <a:solidFill>
                  <a:schemeClr val="bg1"/>
                </a:solidFill>
                <a:effectLst/>
                <a:latin typeface="Times New Roman" panose="02020603050405020304" pitchFamily="18" charset="0"/>
                <a:ea typeface="Calibri" panose="020F0502020204030204" pitchFamily="34" charset="0"/>
              </a:rPr>
              <a:t>Galatians 6:1-5 </a:t>
            </a:r>
            <a:endParaRPr lang="en-US" sz="2400" b="1" dirty="0">
              <a:solidFill>
                <a:schemeClr val="bg1"/>
              </a:solidFill>
              <a:latin typeface="Times New Roman" panose="02020603050405020304" pitchFamily="18" charset="0"/>
              <a:ea typeface="Calibri" panose="020F0502020204030204" pitchFamily="34" charset="0"/>
            </a:endParaRPr>
          </a:p>
          <a:p>
            <a:r>
              <a:rPr lang="en-US" sz="2400" b="1" dirty="0">
                <a:solidFill>
                  <a:schemeClr val="bg1"/>
                </a:solidFill>
                <a:latin typeface="Times New Roman" panose="02020603050405020304" pitchFamily="18" charset="0"/>
                <a:ea typeface="Calibri" panose="020F0502020204030204" pitchFamily="34" charset="0"/>
              </a:rPr>
              <a:t>Ephesians </a:t>
            </a:r>
            <a:r>
              <a:rPr lang="en-US" sz="2400" b="1" dirty="0">
                <a:solidFill>
                  <a:schemeClr val="bg1"/>
                </a:solidFill>
                <a:effectLst/>
                <a:latin typeface="Times New Roman" panose="02020603050405020304" pitchFamily="18" charset="0"/>
                <a:ea typeface="Calibri" panose="020F0502020204030204" pitchFamily="34" charset="0"/>
              </a:rPr>
              <a:t>1:7-10 </a:t>
            </a:r>
          </a:p>
          <a:p>
            <a:r>
              <a:rPr lang="en-US" sz="2400" b="1" dirty="0">
                <a:solidFill>
                  <a:schemeClr val="bg1"/>
                </a:solidFill>
                <a:latin typeface="Times New Roman" panose="02020603050405020304" pitchFamily="18" charset="0"/>
                <a:ea typeface="Calibri" panose="020F0502020204030204" pitchFamily="34" charset="0"/>
              </a:rPr>
              <a:t>Ephesians</a:t>
            </a:r>
            <a:r>
              <a:rPr lang="en-US" sz="2400" b="1" dirty="0">
                <a:solidFill>
                  <a:schemeClr val="bg1"/>
                </a:solidFill>
                <a:effectLst/>
                <a:latin typeface="Times New Roman" panose="02020603050405020304" pitchFamily="18" charset="0"/>
                <a:ea typeface="Calibri" panose="020F0502020204030204" pitchFamily="34" charset="0"/>
              </a:rPr>
              <a:t> 2:8-10 </a:t>
            </a:r>
            <a:endParaRPr lang="en-US" sz="2400" b="1" dirty="0">
              <a:solidFill>
                <a:schemeClr val="bg1"/>
              </a:solidFill>
              <a:latin typeface="Times New Roman" panose="02020603050405020304" pitchFamily="18" charset="0"/>
              <a:ea typeface="Calibri" panose="020F0502020204030204" pitchFamily="34" charset="0"/>
            </a:endParaRPr>
          </a:p>
          <a:p>
            <a:r>
              <a:rPr lang="en-US" sz="2400" b="1" dirty="0">
                <a:solidFill>
                  <a:schemeClr val="bg1"/>
                </a:solidFill>
                <a:latin typeface="Times New Roman" panose="02020603050405020304" pitchFamily="18" charset="0"/>
                <a:ea typeface="Calibri" panose="020F0502020204030204" pitchFamily="34" charset="0"/>
              </a:rPr>
              <a:t>Ephesians</a:t>
            </a:r>
            <a:r>
              <a:rPr lang="en-US" sz="2400" b="1" dirty="0">
                <a:solidFill>
                  <a:schemeClr val="bg1"/>
                </a:solidFill>
                <a:effectLst/>
                <a:latin typeface="Times New Roman" panose="02020603050405020304" pitchFamily="18" charset="0"/>
                <a:ea typeface="Calibri" panose="020F0502020204030204" pitchFamily="34" charset="0"/>
              </a:rPr>
              <a:t> 3:14-19 </a:t>
            </a:r>
          </a:p>
          <a:p>
            <a:r>
              <a:rPr lang="en-US" sz="2400" b="1" dirty="0">
                <a:solidFill>
                  <a:schemeClr val="bg1"/>
                </a:solidFill>
                <a:latin typeface="Times New Roman" panose="02020603050405020304" pitchFamily="18" charset="0"/>
                <a:ea typeface="Calibri" panose="020F0502020204030204" pitchFamily="34" charset="0"/>
              </a:rPr>
              <a:t>Ephesians</a:t>
            </a:r>
            <a:r>
              <a:rPr lang="en-US" sz="2400" b="1" dirty="0">
                <a:solidFill>
                  <a:schemeClr val="bg1"/>
                </a:solidFill>
                <a:effectLst/>
                <a:latin typeface="Times New Roman" panose="02020603050405020304" pitchFamily="18" charset="0"/>
                <a:ea typeface="Calibri" panose="020F0502020204030204" pitchFamily="34" charset="0"/>
              </a:rPr>
              <a:t> 4:1-6 </a:t>
            </a:r>
          </a:p>
          <a:p>
            <a:r>
              <a:rPr lang="en-US" sz="2400" b="1" dirty="0">
                <a:solidFill>
                  <a:schemeClr val="bg1"/>
                </a:solidFill>
                <a:latin typeface="Times New Roman" panose="02020603050405020304" pitchFamily="18" charset="0"/>
                <a:ea typeface="Calibri" panose="020F0502020204030204" pitchFamily="34" charset="0"/>
              </a:rPr>
              <a:t>Ephesians</a:t>
            </a:r>
            <a:r>
              <a:rPr lang="en-US" sz="2400" b="1" dirty="0">
                <a:solidFill>
                  <a:schemeClr val="bg1"/>
                </a:solidFill>
                <a:effectLst/>
                <a:latin typeface="Times New Roman" panose="02020603050405020304" pitchFamily="18" charset="0"/>
                <a:ea typeface="Calibri" panose="020F0502020204030204" pitchFamily="34" charset="0"/>
              </a:rPr>
              <a:t> 4:25-29</a:t>
            </a:r>
            <a:endParaRPr lang="en-US" sz="2400" b="1" dirty="0">
              <a:solidFill>
                <a:schemeClr val="bg1"/>
              </a:solidFill>
              <a:latin typeface="Times New Roman" panose="02020603050405020304" pitchFamily="18" charset="0"/>
              <a:ea typeface="Calibri" panose="020F0502020204030204" pitchFamily="34" charset="0"/>
            </a:endParaRPr>
          </a:p>
          <a:p>
            <a:r>
              <a:rPr lang="en-US" sz="2400" b="1" dirty="0">
                <a:solidFill>
                  <a:schemeClr val="bg1"/>
                </a:solidFill>
                <a:latin typeface="Times New Roman" panose="02020603050405020304" pitchFamily="18" charset="0"/>
                <a:ea typeface="Calibri" panose="020F0502020204030204" pitchFamily="34" charset="0"/>
              </a:rPr>
              <a:t>Ephesians</a:t>
            </a:r>
            <a:r>
              <a:rPr lang="en-US" sz="2400" b="1" dirty="0">
                <a:solidFill>
                  <a:schemeClr val="bg1"/>
                </a:solidFill>
                <a:effectLst/>
                <a:latin typeface="Times New Roman" panose="02020603050405020304" pitchFamily="18" charset="0"/>
                <a:ea typeface="Calibri" panose="020F0502020204030204" pitchFamily="34" charset="0"/>
              </a:rPr>
              <a:t> 6:1-4 </a:t>
            </a:r>
          </a:p>
          <a:p>
            <a:r>
              <a:rPr lang="en-US" sz="2400" b="1" dirty="0">
                <a:solidFill>
                  <a:schemeClr val="bg1"/>
                </a:solidFill>
                <a:latin typeface="Times New Roman" panose="02020603050405020304" pitchFamily="18" charset="0"/>
                <a:ea typeface="Calibri" panose="020F0502020204030204" pitchFamily="34" charset="0"/>
              </a:rPr>
              <a:t>Ephesians</a:t>
            </a:r>
            <a:r>
              <a:rPr lang="en-US" sz="2400" b="1" dirty="0">
                <a:solidFill>
                  <a:schemeClr val="bg1"/>
                </a:solidFill>
                <a:effectLst/>
                <a:latin typeface="Times New Roman" panose="02020603050405020304" pitchFamily="18" charset="0"/>
                <a:ea typeface="Calibri" panose="020F0502020204030204" pitchFamily="34" charset="0"/>
              </a:rPr>
              <a:t> 6:5-9 </a:t>
            </a:r>
          </a:p>
          <a:p>
            <a:r>
              <a:rPr lang="en-US" sz="2400" b="1" dirty="0">
                <a:solidFill>
                  <a:schemeClr val="bg1"/>
                </a:solidFill>
                <a:latin typeface="Times New Roman" panose="02020603050405020304" pitchFamily="18" charset="0"/>
                <a:ea typeface="Calibri" panose="020F0502020204030204" pitchFamily="34" charset="0"/>
              </a:rPr>
              <a:t>Ephesians</a:t>
            </a:r>
            <a:r>
              <a:rPr lang="en-US" sz="2400" b="1" dirty="0">
                <a:solidFill>
                  <a:schemeClr val="bg1"/>
                </a:solidFill>
                <a:effectLst/>
                <a:latin typeface="Times New Roman" panose="02020603050405020304" pitchFamily="18" charset="0"/>
                <a:ea typeface="Calibri" panose="020F0502020204030204" pitchFamily="34" charset="0"/>
              </a:rPr>
              <a:t> 6:10-13 </a:t>
            </a:r>
          </a:p>
          <a:p>
            <a:r>
              <a:rPr lang="en-US" sz="2400" b="1" dirty="0">
                <a:solidFill>
                  <a:schemeClr val="bg1"/>
                </a:solidFill>
                <a:latin typeface="Times New Roman" panose="02020603050405020304" pitchFamily="18" charset="0"/>
                <a:ea typeface="Calibri" panose="020F0502020204030204" pitchFamily="34" charset="0"/>
              </a:rPr>
              <a:t>Philippians 2:12-16 </a:t>
            </a:r>
          </a:p>
          <a:p>
            <a:r>
              <a:rPr lang="en-US" sz="2400" b="1" dirty="0">
                <a:solidFill>
                  <a:schemeClr val="bg1"/>
                </a:solidFill>
                <a:latin typeface="Times New Roman" panose="02020603050405020304" pitchFamily="18" charset="0"/>
                <a:ea typeface="Calibri" panose="020F0502020204030204" pitchFamily="34" charset="0"/>
              </a:rPr>
              <a:t>Philippians 3:17-21</a:t>
            </a:r>
            <a:endParaRPr lang="en-US" sz="2400" b="1" dirty="0">
              <a:solidFill>
                <a:schemeClr val="bg1"/>
              </a:solidFill>
              <a:effectLst/>
              <a:latin typeface="Times New Roman" panose="02020603050405020304" pitchFamily="18" charset="0"/>
              <a:ea typeface="Calibri" panose="020F0502020204030204" pitchFamily="34" charset="0"/>
            </a:endParaRPr>
          </a:p>
          <a:p>
            <a:endParaRPr lang="en-US" sz="2400" b="1" dirty="0">
              <a:solidFill>
                <a:schemeClr val="bg1"/>
              </a:solidFill>
              <a:effectLst/>
              <a:latin typeface="Times New Roman" panose="02020603050405020304" pitchFamily="18" charset="0"/>
              <a:ea typeface="Calibri" panose="020F0502020204030204" pitchFamily="34" charset="0"/>
            </a:endParaRPr>
          </a:p>
        </p:txBody>
      </p:sp>
      <p:sp>
        <p:nvSpPr>
          <p:cNvPr id="4" name="TextBox 3">
            <a:extLst>
              <a:ext uri="{FF2B5EF4-FFF2-40B4-BE49-F238E27FC236}">
                <a16:creationId xmlns:a16="http://schemas.microsoft.com/office/drawing/2014/main" id="{BD71400E-6BEE-4C84-BB2E-60EC32B35BE4}"/>
              </a:ext>
            </a:extLst>
          </p:cNvPr>
          <p:cNvSpPr txBox="1"/>
          <p:nvPr/>
        </p:nvSpPr>
        <p:spPr>
          <a:xfrm>
            <a:off x="7206342" y="76110"/>
            <a:ext cx="4811485" cy="6740307"/>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ea typeface="Calibri" panose="020F0502020204030204" pitchFamily="34" charset="0"/>
              </a:rPr>
              <a:t>Philippians 4:4-7</a:t>
            </a:r>
          </a:p>
          <a:p>
            <a:r>
              <a:rPr lang="en-US" sz="2400" b="1" dirty="0">
                <a:solidFill>
                  <a:schemeClr val="bg1"/>
                </a:solidFill>
                <a:latin typeface="Times New Roman" panose="02020603050405020304" pitchFamily="18" charset="0"/>
                <a:ea typeface="Calibri" panose="020F0502020204030204" pitchFamily="34" charset="0"/>
              </a:rPr>
              <a:t>Philippians 4:8-9 </a:t>
            </a:r>
          </a:p>
          <a:p>
            <a:r>
              <a:rPr lang="en-US" sz="2400" b="1" dirty="0">
                <a:solidFill>
                  <a:schemeClr val="bg1"/>
                </a:solidFill>
                <a:effectLst/>
                <a:latin typeface="Times New Roman" panose="02020603050405020304" pitchFamily="18" charset="0"/>
                <a:ea typeface="Calibri" panose="020F0502020204030204" pitchFamily="34" charset="0"/>
              </a:rPr>
              <a:t>Colossians 1:9-11</a:t>
            </a:r>
            <a:endParaRPr lang="en-US" sz="2400" b="1" dirty="0">
              <a:solidFill>
                <a:schemeClr val="bg1"/>
              </a:solidFill>
              <a:latin typeface="Times New Roman" panose="02020603050405020304" pitchFamily="18" charset="0"/>
              <a:ea typeface="Calibri" panose="020F0502020204030204" pitchFamily="34" charset="0"/>
            </a:endParaRPr>
          </a:p>
          <a:p>
            <a:r>
              <a:rPr lang="en-US" sz="2400" b="1" dirty="0">
                <a:solidFill>
                  <a:schemeClr val="bg1"/>
                </a:solidFill>
                <a:effectLst/>
                <a:latin typeface="Times New Roman" panose="02020603050405020304" pitchFamily="18" charset="0"/>
                <a:ea typeface="Calibri" panose="020F0502020204030204" pitchFamily="34" charset="0"/>
              </a:rPr>
              <a:t>Colossians 3:1-4</a:t>
            </a:r>
          </a:p>
          <a:p>
            <a:r>
              <a:rPr lang="en-US" sz="2400" b="1" dirty="0">
                <a:solidFill>
                  <a:schemeClr val="bg1"/>
                </a:solidFill>
                <a:effectLst/>
                <a:latin typeface="Times New Roman" panose="02020603050405020304" pitchFamily="18" charset="0"/>
                <a:ea typeface="Calibri" panose="020F0502020204030204" pitchFamily="34" charset="0"/>
              </a:rPr>
              <a:t>1 Thessalonians 4:9-12</a:t>
            </a:r>
          </a:p>
          <a:p>
            <a:r>
              <a:rPr lang="en-US" sz="2400" b="1" dirty="0">
                <a:solidFill>
                  <a:schemeClr val="bg1"/>
                </a:solidFill>
                <a:effectLst/>
                <a:latin typeface="Times New Roman" panose="02020603050405020304" pitchFamily="18" charset="0"/>
                <a:ea typeface="Calibri" panose="020F0502020204030204" pitchFamily="34" charset="0"/>
              </a:rPr>
              <a:t>1 Ti</a:t>
            </a:r>
            <a:r>
              <a:rPr lang="en-US" sz="2400" b="1" dirty="0">
                <a:solidFill>
                  <a:schemeClr val="bg1"/>
                </a:solidFill>
                <a:latin typeface="Times New Roman" panose="02020603050405020304" pitchFamily="18" charset="0"/>
                <a:ea typeface="Calibri" panose="020F0502020204030204" pitchFamily="34" charset="0"/>
              </a:rPr>
              <a:t>mothy</a:t>
            </a:r>
            <a:r>
              <a:rPr lang="en-US" sz="2400" b="1" dirty="0">
                <a:solidFill>
                  <a:schemeClr val="bg1"/>
                </a:solidFill>
                <a:effectLst/>
                <a:latin typeface="Times New Roman" panose="02020603050405020304" pitchFamily="18" charset="0"/>
                <a:ea typeface="Calibri" panose="020F0502020204030204" pitchFamily="34" charset="0"/>
              </a:rPr>
              <a:t> 6:17-19 </a:t>
            </a:r>
          </a:p>
          <a:p>
            <a:r>
              <a:rPr lang="en-US" sz="2400" b="1" dirty="0">
                <a:solidFill>
                  <a:schemeClr val="bg1"/>
                </a:solidFill>
                <a:effectLst/>
                <a:latin typeface="Times New Roman" panose="02020603050405020304" pitchFamily="18" charset="0"/>
                <a:ea typeface="Calibri" panose="020F0502020204030204" pitchFamily="34" charset="0"/>
              </a:rPr>
              <a:t>Hebrews 4:12-13 </a:t>
            </a:r>
            <a:endParaRPr lang="en-US" sz="2400" b="1" dirty="0">
              <a:solidFill>
                <a:schemeClr val="bg1"/>
              </a:solidFill>
              <a:latin typeface="Times New Roman" panose="02020603050405020304" pitchFamily="18" charset="0"/>
              <a:ea typeface="Calibri" panose="020F0502020204030204" pitchFamily="34" charset="0"/>
            </a:endParaRPr>
          </a:p>
          <a:p>
            <a:r>
              <a:rPr lang="en-US" sz="2400" b="1" dirty="0">
                <a:solidFill>
                  <a:schemeClr val="bg1"/>
                </a:solidFill>
                <a:effectLst/>
                <a:latin typeface="Times New Roman" panose="02020603050405020304" pitchFamily="18" charset="0"/>
                <a:ea typeface="Calibri" panose="020F0502020204030204" pitchFamily="34" charset="0"/>
              </a:rPr>
              <a:t>Hebrews 12:1-3 </a:t>
            </a:r>
          </a:p>
          <a:p>
            <a:r>
              <a:rPr lang="en-US" sz="2400" b="1" dirty="0">
                <a:solidFill>
                  <a:schemeClr val="bg1"/>
                </a:solidFill>
                <a:effectLst/>
                <a:latin typeface="Times New Roman" panose="02020603050405020304" pitchFamily="18" charset="0"/>
                <a:ea typeface="Calibri" panose="020F0502020204030204" pitchFamily="34" charset="0"/>
              </a:rPr>
              <a:t>James 1:2-5 </a:t>
            </a:r>
          </a:p>
          <a:p>
            <a:r>
              <a:rPr lang="en-US" sz="2400" b="1" dirty="0">
                <a:solidFill>
                  <a:schemeClr val="bg1"/>
                </a:solidFill>
                <a:latin typeface="Times New Roman" panose="02020603050405020304" pitchFamily="18" charset="0"/>
                <a:ea typeface="Calibri" panose="020F0502020204030204" pitchFamily="34" charset="0"/>
              </a:rPr>
              <a:t>James</a:t>
            </a:r>
            <a:r>
              <a:rPr lang="en-US" sz="2400" b="1" dirty="0">
                <a:solidFill>
                  <a:schemeClr val="bg1"/>
                </a:solidFill>
                <a:effectLst/>
                <a:latin typeface="Times New Roman" panose="02020603050405020304" pitchFamily="18" charset="0"/>
                <a:ea typeface="Calibri" panose="020F0502020204030204" pitchFamily="34" charset="0"/>
              </a:rPr>
              <a:t> 3:13-18</a:t>
            </a:r>
          </a:p>
          <a:p>
            <a:r>
              <a:rPr lang="en-US" sz="2400" b="1" dirty="0">
                <a:solidFill>
                  <a:schemeClr val="bg1"/>
                </a:solidFill>
                <a:latin typeface="Times New Roman" panose="02020603050405020304" pitchFamily="18" charset="0"/>
                <a:ea typeface="Calibri" panose="020F0502020204030204" pitchFamily="34" charset="0"/>
              </a:rPr>
              <a:t>James</a:t>
            </a:r>
            <a:r>
              <a:rPr lang="en-US" sz="2400" b="1" dirty="0">
                <a:solidFill>
                  <a:schemeClr val="bg1"/>
                </a:solidFill>
                <a:effectLst/>
                <a:latin typeface="Times New Roman" panose="02020603050405020304" pitchFamily="18" charset="0"/>
                <a:ea typeface="Calibri" panose="020F0502020204030204" pitchFamily="34" charset="0"/>
              </a:rPr>
              <a:t> 4:13-17 </a:t>
            </a:r>
            <a:endParaRPr lang="en-US" sz="2400" b="1" dirty="0">
              <a:solidFill>
                <a:schemeClr val="bg1"/>
              </a:solidFill>
              <a:latin typeface="Times New Roman" panose="02020603050405020304" pitchFamily="18" charset="0"/>
              <a:ea typeface="Calibri" panose="020F0502020204030204" pitchFamily="34" charset="0"/>
            </a:endParaRPr>
          </a:p>
          <a:p>
            <a:r>
              <a:rPr lang="en-US" sz="2400" b="1" dirty="0">
                <a:solidFill>
                  <a:schemeClr val="bg1"/>
                </a:solidFill>
                <a:effectLst/>
                <a:latin typeface="Times New Roman" panose="02020603050405020304" pitchFamily="18" charset="0"/>
                <a:ea typeface="Calibri" panose="020F0502020204030204" pitchFamily="34" charset="0"/>
              </a:rPr>
              <a:t>1 Peter 5:1-4 </a:t>
            </a:r>
          </a:p>
          <a:p>
            <a:r>
              <a:rPr lang="en-US" sz="2400" b="1" dirty="0">
                <a:solidFill>
                  <a:schemeClr val="bg1"/>
                </a:solidFill>
                <a:effectLst/>
                <a:latin typeface="Times New Roman" panose="02020603050405020304" pitchFamily="18" charset="0"/>
                <a:ea typeface="Calibri" panose="020F0502020204030204" pitchFamily="34" charset="0"/>
              </a:rPr>
              <a:t>1 </a:t>
            </a:r>
            <a:r>
              <a:rPr lang="en-US" sz="2400" b="1" dirty="0">
                <a:solidFill>
                  <a:schemeClr val="bg1"/>
                </a:solidFill>
                <a:latin typeface="Times New Roman" panose="02020603050405020304" pitchFamily="18" charset="0"/>
                <a:ea typeface="Calibri" panose="020F0502020204030204" pitchFamily="34" charset="0"/>
              </a:rPr>
              <a:t>John</a:t>
            </a:r>
            <a:r>
              <a:rPr lang="en-US" sz="2400" b="1" dirty="0">
                <a:solidFill>
                  <a:schemeClr val="bg1"/>
                </a:solidFill>
                <a:effectLst/>
                <a:latin typeface="Times New Roman" panose="02020603050405020304" pitchFamily="18" charset="0"/>
                <a:ea typeface="Calibri" panose="020F0502020204030204" pitchFamily="34" charset="0"/>
              </a:rPr>
              <a:t> 1:5-10</a:t>
            </a:r>
            <a:r>
              <a:rPr lang="en-US" sz="2400" b="1" dirty="0">
                <a:solidFill>
                  <a:schemeClr val="bg1"/>
                </a:solidFill>
                <a:latin typeface="Times New Roman" panose="02020603050405020304" pitchFamily="18" charset="0"/>
                <a:ea typeface="Calibri" panose="020F0502020204030204" pitchFamily="34" charset="0"/>
              </a:rPr>
              <a:t> </a:t>
            </a:r>
          </a:p>
          <a:p>
            <a:r>
              <a:rPr lang="en-US" sz="2400" b="1" dirty="0">
                <a:solidFill>
                  <a:schemeClr val="bg1"/>
                </a:solidFill>
                <a:latin typeface="Times New Roman" panose="02020603050405020304" pitchFamily="18" charset="0"/>
                <a:ea typeface="Calibri" panose="020F0502020204030204" pitchFamily="34" charset="0"/>
              </a:rPr>
              <a:t>1 John 3:1-3 </a:t>
            </a:r>
          </a:p>
          <a:p>
            <a:r>
              <a:rPr lang="en-US" sz="2400" b="1" dirty="0">
                <a:solidFill>
                  <a:schemeClr val="bg1"/>
                </a:solidFill>
                <a:latin typeface="Times New Roman" panose="02020603050405020304" pitchFamily="18" charset="0"/>
                <a:ea typeface="Calibri" panose="020F0502020204030204" pitchFamily="34" charset="0"/>
              </a:rPr>
              <a:t>1 John 4:1-3  </a:t>
            </a:r>
          </a:p>
          <a:p>
            <a:r>
              <a:rPr lang="en-US" sz="2400" b="1" dirty="0">
                <a:solidFill>
                  <a:schemeClr val="bg1"/>
                </a:solidFill>
                <a:latin typeface="Times New Roman" panose="02020603050405020304" pitchFamily="18" charset="0"/>
                <a:ea typeface="Calibri" panose="020F0502020204030204" pitchFamily="34" charset="0"/>
              </a:rPr>
              <a:t>1 John 4:7-10 </a:t>
            </a:r>
          </a:p>
          <a:p>
            <a:r>
              <a:rPr lang="en-US" sz="2400" b="1" dirty="0">
                <a:solidFill>
                  <a:schemeClr val="bg1"/>
                </a:solidFill>
                <a:effectLst/>
                <a:latin typeface="Times New Roman" panose="02020603050405020304" pitchFamily="18" charset="0"/>
                <a:ea typeface="Calibri" panose="020F0502020204030204" pitchFamily="34" charset="0"/>
              </a:rPr>
              <a:t>1 </a:t>
            </a:r>
            <a:r>
              <a:rPr lang="en-US" sz="2400" b="1" dirty="0">
                <a:solidFill>
                  <a:schemeClr val="bg1"/>
                </a:solidFill>
                <a:latin typeface="Times New Roman" panose="02020603050405020304" pitchFamily="18" charset="0"/>
                <a:ea typeface="Calibri" panose="020F0502020204030204" pitchFamily="34" charset="0"/>
              </a:rPr>
              <a:t>John</a:t>
            </a:r>
            <a:r>
              <a:rPr lang="en-US" sz="2400" b="1" dirty="0">
                <a:solidFill>
                  <a:schemeClr val="bg1"/>
                </a:solidFill>
                <a:effectLst/>
                <a:latin typeface="Times New Roman" panose="02020603050405020304" pitchFamily="18" charset="0"/>
                <a:ea typeface="Calibri" panose="020F0502020204030204" pitchFamily="34" charset="0"/>
              </a:rPr>
              <a:t> 4:13-17</a:t>
            </a:r>
          </a:p>
          <a:p>
            <a:r>
              <a:rPr lang="en-US" sz="2400" b="1" dirty="0">
                <a:solidFill>
                  <a:schemeClr val="bg1"/>
                </a:solidFill>
                <a:latin typeface="Times New Roman" panose="02020603050405020304" pitchFamily="18" charset="0"/>
                <a:ea typeface="Calibri" panose="020F0502020204030204" pitchFamily="34" charset="0"/>
              </a:rPr>
              <a:t>1 John 5:1-5 </a:t>
            </a:r>
            <a:endParaRPr lang="en-US" sz="2400" b="1" dirty="0">
              <a:solidFill>
                <a:schemeClr val="bg1"/>
              </a:solidFill>
            </a:endParaRPr>
          </a:p>
        </p:txBody>
      </p:sp>
    </p:spTree>
    <p:extLst>
      <p:ext uri="{BB962C8B-B14F-4D97-AF65-F5344CB8AC3E}">
        <p14:creationId xmlns:p14="http://schemas.microsoft.com/office/powerpoint/2010/main" val="2641928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erson reading a book&#10;&#10;Description automatically generated with low confidence">
            <a:extLst>
              <a:ext uri="{FF2B5EF4-FFF2-40B4-BE49-F238E27FC236}">
                <a16:creationId xmlns:a16="http://schemas.microsoft.com/office/drawing/2014/main" id="{A7731715-8692-455A-BAF1-2A42F8EFD86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927" t="9091" r="29026" b="1"/>
          <a:stretch/>
        </p:blipFill>
        <p:spPr>
          <a:xfrm>
            <a:off x="3522468" y="10"/>
            <a:ext cx="8669532" cy="6857990"/>
          </a:xfrm>
          <a:prstGeom prst="rect">
            <a:avLst/>
          </a:prstGeom>
        </p:spPr>
      </p:pic>
      <p:sp>
        <p:nvSpPr>
          <p:cNvPr id="2" name="Title 1">
            <a:extLst>
              <a:ext uri="{FF2B5EF4-FFF2-40B4-BE49-F238E27FC236}">
                <a16:creationId xmlns:a16="http://schemas.microsoft.com/office/drawing/2014/main" id="{49B1C1AE-DE7D-4D8A-ACCF-86AB18CA520A}"/>
              </a:ext>
            </a:extLst>
          </p:cNvPr>
          <p:cNvSpPr>
            <a:spLocks noGrp="1"/>
          </p:cNvSpPr>
          <p:nvPr>
            <p:ph type="title"/>
          </p:nvPr>
        </p:nvSpPr>
        <p:spPr>
          <a:xfrm>
            <a:off x="371093" y="425302"/>
            <a:ext cx="7667121" cy="1860698"/>
          </a:xfrm>
          <a:solidFill>
            <a:schemeClr val="tx1"/>
          </a:solidFill>
        </p:spPr>
        <p:txBody>
          <a:bodyPr vert="horz" lIns="91440" tIns="45720" rIns="91440" bIns="45720" rtlCol="0" anchor="b">
            <a:no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MORE SUPPORTING MATERIAL</a:t>
            </a:r>
          </a:p>
        </p:txBody>
      </p:sp>
      <p:sp>
        <p:nvSpPr>
          <p:cNvPr id="3" name="TextBox 2">
            <a:extLst>
              <a:ext uri="{FF2B5EF4-FFF2-40B4-BE49-F238E27FC236}">
                <a16:creationId xmlns:a16="http://schemas.microsoft.com/office/drawing/2014/main" id="{D174F3B3-6A8A-4FA4-9124-2F4C5C3FA5DA}"/>
              </a:ext>
            </a:extLst>
          </p:cNvPr>
          <p:cNvSpPr txBox="1"/>
          <p:nvPr/>
        </p:nvSpPr>
        <p:spPr>
          <a:xfrm>
            <a:off x="371093" y="2718054"/>
            <a:ext cx="6110729" cy="3207258"/>
          </a:xfrm>
          <a:prstGeom prst="rect">
            <a:avLst/>
          </a:prstGeom>
          <a:solidFill>
            <a:schemeClr val="tx1"/>
          </a:solidFill>
        </p:spPr>
        <p:txBody>
          <a:bodyPr vert="horz" lIns="91440" tIns="45720" rIns="91440" bIns="45720" rtlCol="0" anchor="t">
            <a:noAutofit/>
          </a:bodyPr>
          <a:lstStyle/>
          <a:p>
            <a:pPr marL="228600" indent="-457200">
              <a:lnSpc>
                <a:spcPct val="90000"/>
              </a:lnSpc>
              <a:spcAft>
                <a:spcPts val="600"/>
              </a:spcAft>
              <a:buFont typeface="Wingdings" panose="05000000000000000000" pitchFamily="2" charset="2"/>
              <a:buChar char="Ø"/>
            </a:pPr>
            <a:r>
              <a:rPr lang="en-US" sz="3200" b="1" dirty="0" err="1">
                <a:solidFill>
                  <a:schemeClr val="bg1"/>
                </a:solidFill>
                <a:latin typeface="Times New Roman" panose="02020603050405020304" pitchFamily="18" charset="0"/>
                <a:cs typeface="Times New Roman" panose="02020603050405020304" pitchFamily="18" charset="0"/>
              </a:rPr>
              <a:t>Định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nghĩa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từ</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điển</a:t>
            </a:r>
            <a:r>
              <a:rPr lang="en-US" sz="3200" b="1" dirty="0">
                <a:solidFill>
                  <a:schemeClr val="bg1"/>
                </a:solidFill>
                <a:latin typeface="Times New Roman" panose="02020603050405020304" pitchFamily="18" charset="0"/>
                <a:cs typeface="Times New Roman" panose="02020603050405020304" pitchFamily="18" charset="0"/>
              </a:rPr>
              <a:t> Statistics?</a:t>
            </a:r>
          </a:p>
          <a:p>
            <a:pPr marL="228600" indent="-457200">
              <a:lnSpc>
                <a:spcPct val="90000"/>
              </a:lnSpc>
              <a:spcAft>
                <a:spcPts val="600"/>
              </a:spcAft>
              <a:buFont typeface="Wingdings" panose="05000000000000000000" pitchFamily="2" charset="2"/>
              <a:buChar char="Ø"/>
            </a:pPr>
            <a:r>
              <a:rPr lang="en-US" sz="3200" b="1" dirty="0">
                <a:solidFill>
                  <a:schemeClr val="bg1"/>
                </a:solidFill>
                <a:latin typeface="Times New Roman" panose="02020603050405020304" pitchFamily="18" charset="0"/>
                <a:cs typeface="Times New Roman" panose="02020603050405020304" pitchFamily="18" charset="0"/>
              </a:rPr>
              <a:t>S</a:t>
            </a:r>
            <a:r>
              <a:rPr lang="vi-VN" sz="3200" b="1" dirty="0">
                <a:solidFill>
                  <a:schemeClr val="bg1"/>
                </a:solidFill>
                <a:latin typeface="Times New Roman" panose="02020603050405020304" pitchFamily="18" charset="0"/>
                <a:cs typeface="Times New Roman" panose="02020603050405020304" pitchFamily="18" charset="0"/>
              </a:rPr>
              <a:t>ự</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thống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kê</a:t>
            </a:r>
            <a:r>
              <a:rPr lang="en-US" sz="3200" b="1" dirty="0">
                <a:solidFill>
                  <a:schemeClr val="bg1"/>
                </a:solidFill>
                <a:latin typeface="Times New Roman" panose="02020603050405020304" pitchFamily="18" charset="0"/>
                <a:cs typeface="Times New Roman" panose="02020603050405020304" pitchFamily="18" charset="0"/>
              </a:rPr>
              <a:t> Dictionary Def?</a:t>
            </a:r>
          </a:p>
          <a:p>
            <a:pPr marL="228600" indent="-457200">
              <a:lnSpc>
                <a:spcPct val="90000"/>
              </a:lnSpc>
              <a:spcAft>
                <a:spcPts val="600"/>
              </a:spcAft>
              <a:buFont typeface="Wingdings" panose="05000000000000000000" pitchFamily="2" charset="2"/>
              <a:buChar char="Ø"/>
            </a:pPr>
            <a:r>
              <a:rPr lang="en-US" sz="3200" b="1" dirty="0" err="1">
                <a:solidFill>
                  <a:schemeClr val="bg1"/>
                </a:solidFill>
                <a:latin typeface="Times New Roman" panose="02020603050405020304" pitchFamily="18" charset="0"/>
                <a:cs typeface="Times New Roman" panose="02020603050405020304" pitchFamily="18" charset="0"/>
              </a:rPr>
              <a:t>Trích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dẫn</a:t>
            </a:r>
            <a:endParaRPr lang="en-US" sz="3200" b="1" dirty="0">
              <a:solidFill>
                <a:schemeClr val="bg1"/>
              </a:solidFill>
              <a:latin typeface="Times New Roman" panose="02020603050405020304" pitchFamily="18" charset="0"/>
              <a:cs typeface="Times New Roman" panose="02020603050405020304" pitchFamily="18" charset="0"/>
            </a:endParaRPr>
          </a:p>
          <a:p>
            <a:pPr marL="228600" indent="-457200">
              <a:lnSpc>
                <a:spcPct val="90000"/>
              </a:lnSpc>
              <a:spcAft>
                <a:spcPts val="600"/>
              </a:spcAft>
              <a:buFont typeface="Wingdings" panose="05000000000000000000" pitchFamily="2" charset="2"/>
              <a:buChar char="Ø"/>
            </a:pPr>
            <a:r>
              <a:rPr lang="en-US" sz="3200" b="1" dirty="0" err="1">
                <a:solidFill>
                  <a:schemeClr val="bg1"/>
                </a:solidFill>
                <a:latin typeface="Times New Roman" panose="02020603050405020304" pitchFamily="18" charset="0"/>
                <a:cs typeface="Times New Roman" panose="02020603050405020304" pitchFamily="18" charset="0"/>
              </a:rPr>
              <a:t>Câu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Kinh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Thánh</a:t>
            </a:r>
            <a:endParaRPr lang="en-US" sz="3200" b="1" dirty="0">
              <a:solidFill>
                <a:schemeClr val="bg1"/>
              </a:solidFill>
              <a:latin typeface="Times New Roman" panose="02020603050405020304" pitchFamily="18" charset="0"/>
              <a:cs typeface="Times New Roman" panose="02020603050405020304" pitchFamily="18" charset="0"/>
            </a:endParaRPr>
          </a:p>
          <a:p>
            <a:pPr marL="228600" indent="-457200">
              <a:lnSpc>
                <a:spcPct val="90000"/>
              </a:lnSpc>
              <a:spcAft>
                <a:spcPts val="600"/>
              </a:spcAft>
              <a:buFont typeface="Wingdings" panose="05000000000000000000" pitchFamily="2" charset="2"/>
              <a:buChar char="Ø"/>
            </a:pPr>
            <a:r>
              <a:rPr lang="en-US" sz="3200" b="1" dirty="0">
                <a:solidFill>
                  <a:schemeClr val="bg1"/>
                </a:solidFill>
                <a:latin typeface="Times New Roman" panose="02020603050405020304" pitchFamily="18" charset="0"/>
                <a:ea typeface="ＭＳ Ｐゴシック" pitchFamily="-128" charset="-128"/>
                <a:cs typeface="Times New Roman" panose="02020603050405020304" pitchFamily="18" charset="0"/>
              </a:rPr>
              <a:t>Minh </a:t>
            </a:r>
            <a:r>
              <a:rPr lang="en-US" sz="3200" b="1" dirty="0" err="1">
                <a:solidFill>
                  <a:schemeClr val="bg1"/>
                </a:solidFill>
                <a:latin typeface="Times New Roman" panose="02020603050405020304" pitchFamily="18" charset="0"/>
                <a:ea typeface="ＭＳ Ｐゴシック" pitchFamily="-128" charset="-128"/>
                <a:cs typeface="Times New Roman" panose="02020603050405020304" pitchFamily="18" charset="0"/>
              </a:rPr>
              <a:t>Họa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Kinh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Thánh</a:t>
            </a:r>
            <a:endParaRPr lang="en-US"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1686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10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1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0" y="1417639"/>
            <a:ext cx="3571832" cy="2522151"/>
          </a:xfrm>
        </p:spPr>
        <p:txBody>
          <a:bodyPr/>
          <a:lstStyle/>
          <a:p>
            <a:pPr algn="r"/>
            <a:r>
              <a:rPr lang="en-US" dirty="0"/>
              <a:t>Black</a:t>
            </a:r>
          </a:p>
        </p:txBody>
      </p:sp>
    </p:spTree>
    <p:extLst>
      <p:ext uri="{BB962C8B-B14F-4D97-AF65-F5344CB8AC3E}">
        <p14:creationId xmlns:p14="http://schemas.microsoft.com/office/powerpoint/2010/main" val="2442744123"/>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12192000" cy="685800"/>
          </a:xfrm>
        </p:spPr>
        <p:txBody>
          <a:bodyPr/>
          <a:lstStyle/>
          <a:p>
            <a:pPr eaLnBrk="1" hangingPunct="1">
              <a:defRPr/>
            </a:pPr>
            <a:r>
              <a:rPr lang="en-US" sz="3733" b="1" dirty="0">
                <a:solidFill>
                  <a:srgbClr val="FFFFFF"/>
                </a:solidFill>
                <a:latin typeface="Arial" charset="0"/>
                <a:ea typeface="ＭＳ Ｐゴシック" charset="0"/>
              </a:rPr>
              <a:t>OT Preaching link at </a:t>
            </a:r>
            <a:r>
              <a:rPr lang="en-US" sz="3733" b="1" dirty="0" err="1">
                <a:solidFill>
                  <a:srgbClr val="FFFFFF"/>
                </a:solidFill>
                <a:latin typeface="Arial" charset="0"/>
                <a:ea typeface="ＭＳ Ｐゴシック" charset="0"/>
              </a:rPr>
              <a:t>BibleStudyDownloads.org</a:t>
            </a:r>
            <a:endParaRPr lang="en-US" sz="14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12192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4267"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for free!</a:t>
            </a:r>
            <a:endParaRPr kumimoji="0" lang="en-US" sz="1467"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58897" y="636982"/>
            <a:ext cx="12309796"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31" y="2222340"/>
            <a:ext cx="8204283" cy="3483595"/>
          </a:xfrm>
          <a:prstGeom prst="rect">
            <a:avLst/>
          </a:prstGeom>
        </p:spPr>
      </p:pic>
    </p:spTree>
    <p:extLst>
      <p:ext uri="{BB962C8B-B14F-4D97-AF65-F5344CB8AC3E}">
        <p14:creationId xmlns:p14="http://schemas.microsoft.com/office/powerpoint/2010/main" val="31864000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C0FAB-BCDC-4692-A717-BC68AB80ED57}"/>
              </a:ext>
            </a:extLst>
          </p:cNvPr>
          <p:cNvSpPr>
            <a:spLocks noGrp="1"/>
          </p:cNvSpPr>
          <p:nvPr>
            <p:ph type="title"/>
          </p:nvPr>
        </p:nvSpPr>
        <p:spPr>
          <a:xfrm>
            <a:off x="235974" y="365125"/>
            <a:ext cx="5853543" cy="1807305"/>
          </a:xfrm>
        </p:spPr>
        <p:txBody>
          <a:bodyPr vert="horz" lIns="91440" tIns="45720" rIns="91440" bIns="45720" rtlCol="0" anchor="ctr">
            <a:noAutofit/>
          </a:bodyPr>
          <a:lstStyle/>
          <a:p>
            <a:pPr algn="ctr"/>
            <a:r>
              <a:rPr lang="en-US" sz="4000" b="1" dirty="0">
                <a:solidFill>
                  <a:schemeClr val="bg1"/>
                </a:solidFill>
                <a:effectLst/>
                <a:latin typeface="Times New Roman" panose="02020603050405020304" pitchFamily="18" charset="0"/>
                <a:ea typeface="Times New Roman" panose="02020603050405020304" pitchFamily="18" charset="0"/>
              </a:rPr>
              <a:t>THE ADVANTAGES OF EXPOSITORY PREACHING</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F10D753-9C85-4DF7-975A-0E1C8D34A5B7}"/>
              </a:ext>
            </a:extLst>
          </p:cNvPr>
          <p:cNvSpPr txBox="1"/>
          <p:nvPr/>
        </p:nvSpPr>
        <p:spPr>
          <a:xfrm>
            <a:off x="235973" y="3429000"/>
            <a:ext cx="6297561" cy="3428999"/>
          </a:xfrm>
          <a:prstGeom prst="rect">
            <a:avLst/>
          </a:prstGeom>
        </p:spPr>
        <p:txBody>
          <a:bodyPr vert="horz" lIns="91440" tIns="45720" rIns="91440" bIns="45720" rtlCol="0">
            <a:noAutofit/>
          </a:bodyPr>
          <a:lstStyle/>
          <a:p>
            <a:pPr>
              <a:lnSpc>
                <a:spcPct val="90000"/>
              </a:lnSpc>
              <a:spcAft>
                <a:spcPts val="600"/>
              </a:spcAft>
            </a:pPr>
            <a:r>
              <a:rPr lang="en-US" sz="3200" b="1" u="sng" dirty="0">
                <a:solidFill>
                  <a:schemeClr val="bg1"/>
                </a:solidFill>
                <a:effectLst/>
                <a:latin typeface="Times New Roman" panose="02020603050405020304" pitchFamily="18" charset="0"/>
                <a:ea typeface="Times New Roman" panose="02020603050405020304" pitchFamily="18" charset="0"/>
              </a:rPr>
              <a:t>Example</a:t>
            </a:r>
            <a:r>
              <a:rPr lang="en-US" sz="3200" b="1" dirty="0">
                <a:solidFill>
                  <a:schemeClr val="bg1"/>
                </a:solidFill>
                <a:effectLst/>
                <a:latin typeface="Times New Roman" panose="02020603050405020304" pitchFamily="18" charset="0"/>
                <a:ea typeface="Times New Roman" panose="02020603050405020304" pitchFamily="18" charset="0"/>
              </a:rPr>
              <a:t> – Preaching through a book in the Bible models systematic Bible study.</a:t>
            </a:r>
          </a:p>
          <a:p>
            <a:pPr>
              <a:lnSpc>
                <a:spcPct val="90000"/>
              </a:lnSpc>
              <a:spcAft>
                <a:spcPts val="600"/>
              </a:spcAft>
            </a:pPr>
            <a:endParaRPr lang="en-US" sz="2800" b="1" dirty="0">
              <a:solidFill>
                <a:schemeClr val="bg1"/>
              </a:solidFill>
              <a:effectLst/>
            </a:endParaRPr>
          </a:p>
        </p:txBody>
      </p:sp>
      <p:pic>
        <p:nvPicPr>
          <p:cNvPr id="4" name="Picture 3" descr="preacher-pulpit">
            <a:extLst>
              <a:ext uri="{FF2B5EF4-FFF2-40B4-BE49-F238E27FC236}">
                <a16:creationId xmlns:a16="http://schemas.microsoft.com/office/drawing/2014/main" id="{296D94D4-049C-4503-BD4E-1679672AC1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73" r="24396"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247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C0FAB-BCDC-4692-A717-BC68AB80ED57}"/>
              </a:ext>
            </a:extLst>
          </p:cNvPr>
          <p:cNvSpPr>
            <a:spLocks noGrp="1"/>
          </p:cNvSpPr>
          <p:nvPr>
            <p:ph type="title"/>
          </p:nvPr>
        </p:nvSpPr>
        <p:spPr>
          <a:xfrm>
            <a:off x="235974" y="365125"/>
            <a:ext cx="5853543" cy="1891378"/>
          </a:xfrm>
        </p:spPr>
        <p:txBody>
          <a:bodyPr vert="horz" lIns="91440" tIns="45720" rIns="91440" bIns="45720" rtlCol="0" anchor="ctr">
            <a:noAutofit/>
          </a:bodyPr>
          <a:lstStyle/>
          <a:p>
            <a:pPr algn="ctr"/>
            <a:r>
              <a:rPr lang="en-US" sz="4000" b="1" dirty="0">
                <a:solidFill>
                  <a:schemeClr val="bg1"/>
                </a:solidFill>
                <a:effectLst/>
                <a:latin typeface="Times New Roman" panose="02020603050405020304" pitchFamily="18" charset="0"/>
                <a:ea typeface="Times New Roman" panose="02020603050405020304" pitchFamily="18" charset="0"/>
              </a:rPr>
              <a:t>THE ADVANTAGES OF EXPOSITORY PREACHING</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F10D753-9C85-4DF7-975A-0E1C8D34A5B7}"/>
              </a:ext>
            </a:extLst>
          </p:cNvPr>
          <p:cNvSpPr txBox="1"/>
          <p:nvPr/>
        </p:nvSpPr>
        <p:spPr>
          <a:xfrm>
            <a:off x="235973" y="2816942"/>
            <a:ext cx="6356555" cy="3229897"/>
          </a:xfrm>
          <a:prstGeom prst="rect">
            <a:avLst/>
          </a:prstGeom>
        </p:spPr>
        <p:txBody>
          <a:bodyPr vert="horz" lIns="91440" tIns="45720" rIns="91440" bIns="45720" rtlCol="0">
            <a:noAutofit/>
          </a:bodyPr>
          <a:lstStyle/>
          <a:p>
            <a:pPr>
              <a:lnSpc>
                <a:spcPct val="90000"/>
              </a:lnSpc>
              <a:spcAft>
                <a:spcPts val="600"/>
              </a:spcAft>
            </a:pPr>
            <a:r>
              <a:rPr lang="en-US" sz="3200" b="1" u="sng" dirty="0">
                <a:solidFill>
                  <a:schemeClr val="bg1"/>
                </a:solidFill>
                <a:effectLst/>
                <a:latin typeface="Times New Roman" panose="02020603050405020304" pitchFamily="18" charset="0"/>
                <a:ea typeface="Times New Roman" panose="02020603050405020304" pitchFamily="18" charset="0"/>
              </a:rPr>
              <a:t>Saves</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u="sng" dirty="0">
                <a:solidFill>
                  <a:schemeClr val="bg1"/>
                </a:solidFill>
                <a:effectLst/>
                <a:latin typeface="Times New Roman" panose="02020603050405020304" pitchFamily="18" charset="0"/>
                <a:ea typeface="Times New Roman" panose="02020603050405020304" pitchFamily="18" charset="0"/>
              </a:rPr>
              <a:t>time</a:t>
            </a:r>
            <a:r>
              <a:rPr lang="en-US" sz="3200" b="1" dirty="0">
                <a:solidFill>
                  <a:schemeClr val="bg1"/>
                </a:solidFill>
                <a:effectLst/>
                <a:latin typeface="Times New Roman" panose="02020603050405020304" pitchFamily="18" charset="0"/>
                <a:ea typeface="Times New Roman" panose="02020603050405020304" pitchFamily="18" charset="0"/>
              </a:rPr>
              <a:t> – Preaching through a book in the Bible saves the preacher time by not having to provide background material for each sermon.  </a:t>
            </a:r>
          </a:p>
          <a:p>
            <a:pPr>
              <a:lnSpc>
                <a:spcPct val="90000"/>
              </a:lnSpc>
              <a:spcAft>
                <a:spcPts val="600"/>
              </a:spcAft>
            </a:pP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preacher-pulpit">
            <a:extLst>
              <a:ext uri="{FF2B5EF4-FFF2-40B4-BE49-F238E27FC236}">
                <a16:creationId xmlns:a16="http://schemas.microsoft.com/office/drawing/2014/main" id="{296D94D4-049C-4503-BD4E-1679672AC1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73" r="24396"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92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7BB69-9EEB-4775-8F78-ED77E0F19C06}"/>
              </a:ext>
            </a:extLst>
          </p:cNvPr>
          <p:cNvSpPr>
            <a:spLocks noGrp="1"/>
          </p:cNvSpPr>
          <p:nvPr>
            <p:ph type="title"/>
          </p:nvPr>
        </p:nvSpPr>
        <p:spPr>
          <a:solidFill>
            <a:schemeClr val="bg2">
              <a:lumMod val="90000"/>
            </a:schemeClr>
          </a:solidFill>
        </p:spPr>
        <p:txBody>
          <a:bodyPr>
            <a:normAutofit/>
          </a:bodyPr>
          <a:lstStyle/>
          <a:p>
            <a:pPr algn="ctr"/>
            <a:r>
              <a:rPr lang="en-US" sz="6000" b="1" dirty="0">
                <a:effectLst/>
                <a:latin typeface="Times New Roman" panose="02020603050405020304" pitchFamily="18" charset="0"/>
                <a:ea typeface="Calibri" panose="020F0502020204030204" pitchFamily="34" charset="0"/>
              </a:rPr>
              <a:t>1 Corinthians 2:1-5</a:t>
            </a:r>
            <a:endParaRPr lang="en-US" sz="6000" dirty="0"/>
          </a:p>
        </p:txBody>
      </p:sp>
      <p:pic>
        <p:nvPicPr>
          <p:cNvPr id="4" name="Picture 3" descr="A person reading a book&#10;&#10;Description automatically generated with low confidence">
            <a:extLst>
              <a:ext uri="{FF2B5EF4-FFF2-40B4-BE49-F238E27FC236}">
                <a16:creationId xmlns:a16="http://schemas.microsoft.com/office/drawing/2014/main" id="{260E3FA9-5EE5-4171-90C7-5A11B81AB0A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 y="2547103"/>
            <a:ext cx="4556234" cy="2773253"/>
          </a:xfrm>
          <a:prstGeom prst="rect">
            <a:avLst/>
          </a:prstGeom>
        </p:spPr>
      </p:pic>
      <p:pic>
        <p:nvPicPr>
          <p:cNvPr id="7" name="Picture 6" descr="Two people holding a baby&#10;&#10;Description automatically generated with low confidence">
            <a:extLst>
              <a:ext uri="{FF2B5EF4-FFF2-40B4-BE49-F238E27FC236}">
                <a16:creationId xmlns:a16="http://schemas.microsoft.com/office/drawing/2014/main" id="{B0B3F9DB-7F86-40F5-B2F0-F715B9D280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7693" y="2547103"/>
            <a:ext cx="4239078" cy="2720405"/>
          </a:xfrm>
          <a:prstGeom prst="rect">
            <a:avLst/>
          </a:prstGeom>
        </p:spPr>
      </p:pic>
      <p:pic>
        <p:nvPicPr>
          <p:cNvPr id="9" name="Picture 8" descr="A person wearing a white robe&#10;&#10;Description automatically generated with medium confidence">
            <a:extLst>
              <a:ext uri="{FF2B5EF4-FFF2-40B4-BE49-F238E27FC236}">
                <a16:creationId xmlns:a16="http://schemas.microsoft.com/office/drawing/2014/main" id="{2CA2133E-AF86-4C0A-ACD7-A8A956BC2A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737" y="1778280"/>
            <a:ext cx="3045262" cy="4310897"/>
          </a:xfrm>
          <a:prstGeom prst="rect">
            <a:avLst/>
          </a:prstGeom>
        </p:spPr>
      </p:pic>
      <p:sp>
        <p:nvSpPr>
          <p:cNvPr id="10" name="Arrow: Right 9">
            <a:extLst>
              <a:ext uri="{FF2B5EF4-FFF2-40B4-BE49-F238E27FC236}">
                <a16:creationId xmlns:a16="http://schemas.microsoft.com/office/drawing/2014/main" id="{ED34EF0E-EAA9-4E6E-939C-7822D9F7B5F8}"/>
              </a:ext>
            </a:extLst>
          </p:cNvPr>
          <p:cNvSpPr/>
          <p:nvPr/>
        </p:nvSpPr>
        <p:spPr>
          <a:xfrm>
            <a:off x="8177157" y="3429000"/>
            <a:ext cx="1939159" cy="864560"/>
          </a:xfrm>
          <a:prstGeom prst="rightArrow">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B76BAFA0-3116-45B8-8B0B-F1102A667E59}"/>
              </a:ext>
            </a:extLst>
          </p:cNvPr>
          <p:cNvSpPr/>
          <p:nvPr/>
        </p:nvSpPr>
        <p:spPr>
          <a:xfrm>
            <a:off x="3826621" y="3308216"/>
            <a:ext cx="1939159" cy="864560"/>
          </a:xfrm>
          <a:prstGeom prst="rightArrow">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54664A0-25C5-41F8-9AC5-8318AB27413C}"/>
              </a:ext>
            </a:extLst>
          </p:cNvPr>
          <p:cNvSpPr txBox="1"/>
          <p:nvPr/>
        </p:nvSpPr>
        <p:spPr>
          <a:xfrm>
            <a:off x="2697217" y="5674678"/>
            <a:ext cx="3718035" cy="707886"/>
          </a:xfrm>
          <a:prstGeom prst="rect">
            <a:avLst/>
          </a:prstGeom>
          <a:solidFill>
            <a:schemeClr val="bg2"/>
          </a:solidFill>
        </p:spPr>
        <p:txBody>
          <a:bodyPr wrap="square" rtlCol="0">
            <a:spAutoFit/>
          </a:bodyPr>
          <a:lstStyle/>
          <a:p>
            <a:r>
              <a:rPr lang="en-US" sz="4000" b="1" dirty="0">
                <a:latin typeface="Times New Roman" panose="02020603050405020304" pitchFamily="18" charset="0"/>
                <a:cs typeface="Times New Roman" panose="02020603050405020304" pitchFamily="18" charset="0"/>
              </a:rPr>
              <a:t>Luke 24:25-26</a:t>
            </a:r>
          </a:p>
        </p:txBody>
      </p:sp>
    </p:spTree>
    <p:extLst>
      <p:ext uri="{BB962C8B-B14F-4D97-AF65-F5344CB8AC3E}">
        <p14:creationId xmlns:p14="http://schemas.microsoft.com/office/powerpoint/2010/main" val="27483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Effect transition="in" filter="fade">
                                      <p:cBhvr>
                                        <p:cTn id="3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C0FAB-BCDC-4692-A717-BC68AB80ED57}"/>
              </a:ext>
            </a:extLst>
          </p:cNvPr>
          <p:cNvSpPr>
            <a:spLocks noGrp="1"/>
          </p:cNvSpPr>
          <p:nvPr>
            <p:ph type="title"/>
          </p:nvPr>
        </p:nvSpPr>
        <p:spPr>
          <a:xfrm>
            <a:off x="235974" y="365125"/>
            <a:ext cx="5853543" cy="1807305"/>
          </a:xfrm>
        </p:spPr>
        <p:txBody>
          <a:bodyPr vert="horz" lIns="91440" tIns="45720" rIns="91440" bIns="45720" rtlCol="0" anchor="ctr">
            <a:noAutofit/>
          </a:bodyPr>
          <a:lstStyle/>
          <a:p>
            <a:pPr algn="ctr"/>
            <a:r>
              <a:rPr lang="en-US" sz="4000" b="1" dirty="0">
                <a:solidFill>
                  <a:schemeClr val="bg1"/>
                </a:solidFill>
                <a:effectLst/>
                <a:latin typeface="Times New Roman" panose="02020603050405020304" pitchFamily="18" charset="0"/>
                <a:ea typeface="Times New Roman" panose="02020603050405020304" pitchFamily="18" charset="0"/>
              </a:rPr>
              <a:t>THE ADVANTAGES OF EXPOSITORY PREACHING</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F10D753-9C85-4DF7-975A-0E1C8D34A5B7}"/>
              </a:ext>
            </a:extLst>
          </p:cNvPr>
          <p:cNvSpPr txBox="1"/>
          <p:nvPr/>
        </p:nvSpPr>
        <p:spPr>
          <a:xfrm>
            <a:off x="235973" y="3156155"/>
            <a:ext cx="6356555" cy="3701844"/>
          </a:xfrm>
          <a:prstGeom prst="rect">
            <a:avLst/>
          </a:prstGeom>
        </p:spPr>
        <p:txBody>
          <a:bodyPr vert="horz" lIns="91440" tIns="45720" rIns="91440" bIns="45720" rtlCol="0">
            <a:noAutofit/>
          </a:bodyPr>
          <a:lstStyle/>
          <a:p>
            <a:pPr>
              <a:lnSpc>
                <a:spcPct val="90000"/>
              </a:lnSpc>
              <a:spcAft>
                <a:spcPts val="600"/>
              </a:spcAft>
            </a:pPr>
            <a:r>
              <a:rPr lang="en-US" sz="3200" b="1" u="sng" dirty="0">
                <a:solidFill>
                  <a:schemeClr val="bg1"/>
                </a:solidFill>
                <a:effectLst/>
                <a:latin typeface="Times New Roman" panose="02020603050405020304" pitchFamily="18" charset="0"/>
                <a:ea typeface="Times New Roman" panose="02020603050405020304" pitchFamily="18" charset="0"/>
              </a:rPr>
              <a:t>Develops</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u="sng" dirty="0">
                <a:solidFill>
                  <a:schemeClr val="bg1"/>
                </a:solidFill>
                <a:effectLst/>
                <a:latin typeface="Times New Roman" panose="02020603050405020304" pitchFamily="18" charset="0"/>
                <a:ea typeface="Times New Roman" panose="02020603050405020304" pitchFamily="18" charset="0"/>
              </a:rPr>
              <a:t>the</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u="sng" dirty="0">
                <a:solidFill>
                  <a:schemeClr val="bg1"/>
                </a:solidFill>
                <a:effectLst/>
                <a:latin typeface="Times New Roman" panose="02020603050405020304" pitchFamily="18" charset="0"/>
                <a:ea typeface="Times New Roman" panose="02020603050405020304" pitchFamily="18" charset="0"/>
              </a:rPr>
              <a:t>preacher</a:t>
            </a:r>
            <a:r>
              <a:rPr lang="en-US" sz="3200" b="1" dirty="0">
                <a:solidFill>
                  <a:schemeClr val="bg1"/>
                </a:solidFill>
                <a:effectLst/>
                <a:latin typeface="Times New Roman" panose="02020603050405020304" pitchFamily="18" charset="0"/>
                <a:ea typeface="Times New Roman" panose="02020603050405020304" pitchFamily="18" charset="0"/>
              </a:rPr>
              <a:t> – Expository preaching keeps the preacher alert to certain areas where he may need personal growth.</a:t>
            </a:r>
          </a:p>
          <a:p>
            <a:pPr>
              <a:lnSpc>
                <a:spcPct val="90000"/>
              </a:lnSpc>
              <a:spcAft>
                <a:spcPts val="600"/>
              </a:spcAft>
            </a:pP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Aft>
                <a:spcPts val="600"/>
              </a:spcAft>
            </a:pPr>
            <a:endParaRPr lang="en-US" sz="2800" b="1" dirty="0">
              <a:solidFill>
                <a:schemeClr val="bg1"/>
              </a:solidFill>
              <a:effectLst/>
            </a:endParaRPr>
          </a:p>
        </p:txBody>
      </p:sp>
      <p:pic>
        <p:nvPicPr>
          <p:cNvPr id="4" name="Picture 3" descr="preacher-pulpit">
            <a:extLst>
              <a:ext uri="{FF2B5EF4-FFF2-40B4-BE49-F238E27FC236}">
                <a16:creationId xmlns:a16="http://schemas.microsoft.com/office/drawing/2014/main" id="{296D94D4-049C-4503-BD4E-1679672AC1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73" r="24396"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956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C0FAB-BCDC-4692-A717-BC68AB80ED57}"/>
              </a:ext>
            </a:extLst>
          </p:cNvPr>
          <p:cNvSpPr>
            <a:spLocks noGrp="1"/>
          </p:cNvSpPr>
          <p:nvPr>
            <p:ph type="title"/>
          </p:nvPr>
        </p:nvSpPr>
        <p:spPr>
          <a:xfrm>
            <a:off x="235974" y="365125"/>
            <a:ext cx="5853543" cy="1807305"/>
          </a:xfrm>
        </p:spPr>
        <p:txBody>
          <a:bodyPr vert="horz" lIns="91440" tIns="45720" rIns="91440" bIns="45720" rtlCol="0" anchor="ctr">
            <a:noAutofit/>
          </a:bodyPr>
          <a:lstStyle/>
          <a:p>
            <a:pPr algn="ctr"/>
            <a:r>
              <a:rPr lang="en-US" sz="4000" b="1" dirty="0">
                <a:solidFill>
                  <a:schemeClr val="bg1"/>
                </a:solidFill>
                <a:effectLst/>
                <a:latin typeface="Times New Roman" panose="02020603050405020304" pitchFamily="18" charset="0"/>
                <a:ea typeface="Times New Roman" panose="02020603050405020304" pitchFamily="18" charset="0"/>
              </a:rPr>
              <a:t>THE ADVANTAGES OF EXPOSITORY PREACHING</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F10D753-9C85-4DF7-975A-0E1C8D34A5B7}"/>
              </a:ext>
            </a:extLst>
          </p:cNvPr>
          <p:cNvSpPr txBox="1"/>
          <p:nvPr/>
        </p:nvSpPr>
        <p:spPr>
          <a:xfrm>
            <a:off x="235972" y="3156155"/>
            <a:ext cx="6741771" cy="3701844"/>
          </a:xfrm>
          <a:prstGeom prst="rect">
            <a:avLst/>
          </a:prstGeom>
        </p:spPr>
        <p:txBody>
          <a:bodyPr vert="horz" lIns="91440" tIns="45720" rIns="91440" bIns="45720" rtlCol="0">
            <a:noAutofit/>
          </a:bodyPr>
          <a:lstStyle/>
          <a:p>
            <a:pPr>
              <a:lnSpc>
                <a:spcPct val="90000"/>
              </a:lnSpc>
              <a:spcAft>
                <a:spcPts val="600"/>
              </a:spcAft>
            </a:pPr>
            <a:r>
              <a:rPr lang="en-US" sz="3200" b="1" u="sng" dirty="0">
                <a:solidFill>
                  <a:schemeClr val="bg1"/>
                </a:solidFill>
                <a:effectLst/>
                <a:latin typeface="Times New Roman" panose="02020603050405020304" pitchFamily="18" charset="0"/>
                <a:ea typeface="Times New Roman" panose="02020603050405020304" pitchFamily="18" charset="0"/>
              </a:rPr>
              <a:t>Prepares</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u="sng" dirty="0">
                <a:solidFill>
                  <a:schemeClr val="bg1"/>
                </a:solidFill>
                <a:effectLst/>
                <a:latin typeface="Times New Roman" panose="02020603050405020304" pitchFamily="18" charset="0"/>
                <a:ea typeface="Times New Roman" panose="02020603050405020304" pitchFamily="18" charset="0"/>
              </a:rPr>
              <a:t>congregation</a:t>
            </a:r>
            <a:r>
              <a:rPr lang="en-US" sz="3200" b="1" dirty="0">
                <a:solidFill>
                  <a:schemeClr val="bg1"/>
                </a:solidFill>
                <a:effectLst/>
                <a:latin typeface="Times New Roman" panose="02020603050405020304" pitchFamily="18" charset="0"/>
                <a:ea typeface="Times New Roman" panose="02020603050405020304" pitchFamily="18" charset="0"/>
              </a:rPr>
              <a:t> – Expository preaching prepares the congregation for next week’s sermon.  They know what verses will be preached next week and they will come ready to learn.</a:t>
            </a:r>
          </a:p>
          <a:p>
            <a:pPr>
              <a:lnSpc>
                <a:spcPct val="90000"/>
              </a:lnSpc>
              <a:spcAft>
                <a:spcPts val="600"/>
              </a:spcAft>
            </a:pPr>
            <a:endParaRPr lang="en-US" sz="2800" b="1" dirty="0">
              <a:solidFill>
                <a:schemeClr val="bg1"/>
              </a:solidFill>
              <a:effectLst/>
            </a:endParaRPr>
          </a:p>
        </p:txBody>
      </p:sp>
      <p:pic>
        <p:nvPicPr>
          <p:cNvPr id="4" name="Picture 3" descr="preacher-pulpit">
            <a:extLst>
              <a:ext uri="{FF2B5EF4-FFF2-40B4-BE49-F238E27FC236}">
                <a16:creationId xmlns:a16="http://schemas.microsoft.com/office/drawing/2014/main" id="{296D94D4-049C-4503-BD4E-1679672AC1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73" r="24396"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98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C0FAB-BCDC-4692-A717-BC68AB80ED57}"/>
              </a:ext>
            </a:extLst>
          </p:cNvPr>
          <p:cNvSpPr>
            <a:spLocks noGrp="1"/>
          </p:cNvSpPr>
          <p:nvPr>
            <p:ph type="title"/>
          </p:nvPr>
        </p:nvSpPr>
        <p:spPr>
          <a:xfrm>
            <a:off x="235974" y="365125"/>
            <a:ext cx="5853543" cy="1807305"/>
          </a:xfrm>
        </p:spPr>
        <p:txBody>
          <a:bodyPr vert="horz" lIns="91440" tIns="45720" rIns="91440" bIns="45720" rtlCol="0" anchor="ctr">
            <a:noAutofit/>
          </a:bodyPr>
          <a:lstStyle/>
          <a:p>
            <a:pPr algn="ctr"/>
            <a:r>
              <a:rPr lang="en-US" sz="4000" b="1" dirty="0">
                <a:solidFill>
                  <a:schemeClr val="bg1"/>
                </a:solidFill>
                <a:effectLst/>
                <a:latin typeface="Times New Roman" panose="02020603050405020304" pitchFamily="18" charset="0"/>
                <a:ea typeface="Times New Roman" panose="02020603050405020304" pitchFamily="18" charset="0"/>
              </a:rPr>
              <a:t>THE ADVANTAGES OF EXPOSITORY PREACHING</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F10D753-9C85-4DF7-975A-0E1C8D34A5B7}"/>
              </a:ext>
            </a:extLst>
          </p:cNvPr>
          <p:cNvSpPr txBox="1"/>
          <p:nvPr/>
        </p:nvSpPr>
        <p:spPr>
          <a:xfrm>
            <a:off x="235974" y="3082413"/>
            <a:ext cx="6164826" cy="3775586"/>
          </a:xfrm>
          <a:prstGeom prst="rect">
            <a:avLst/>
          </a:prstGeom>
        </p:spPr>
        <p:txBody>
          <a:bodyPr vert="horz" lIns="91440" tIns="45720" rIns="91440" bIns="45720" rtlCol="0">
            <a:noAutofit/>
          </a:bodyPr>
          <a:lstStyle/>
          <a:p>
            <a:pPr>
              <a:lnSpc>
                <a:spcPct val="90000"/>
              </a:lnSpc>
              <a:spcAft>
                <a:spcPts val="600"/>
              </a:spcAft>
            </a:pPr>
            <a:r>
              <a:rPr lang="en-US" sz="3200" b="1" u="sng" dirty="0">
                <a:solidFill>
                  <a:schemeClr val="bg1"/>
                </a:solidFill>
                <a:effectLst/>
                <a:latin typeface="Times New Roman" panose="02020603050405020304" pitchFamily="18" charset="0"/>
                <a:ea typeface="Times New Roman" panose="02020603050405020304" pitchFamily="18" charset="0"/>
              </a:rPr>
              <a:t>Protection</a:t>
            </a:r>
            <a:r>
              <a:rPr lang="en-US" sz="3200" b="1" dirty="0">
                <a:solidFill>
                  <a:schemeClr val="bg1"/>
                </a:solidFill>
                <a:effectLst/>
                <a:latin typeface="Times New Roman" panose="02020603050405020304" pitchFamily="18" charset="0"/>
                <a:ea typeface="Times New Roman" panose="02020603050405020304" pitchFamily="18" charset="0"/>
              </a:rPr>
              <a:t> – When we preach a series of sermons through a book in the Bible, people cannot accuse us of directing our message toward them or other individuals.  </a:t>
            </a:r>
          </a:p>
          <a:p>
            <a:pPr>
              <a:lnSpc>
                <a:spcPct val="90000"/>
              </a:lnSpc>
              <a:spcAft>
                <a:spcPts val="600"/>
              </a:spcAft>
            </a:pPr>
            <a:r>
              <a:rPr lang="en-US" sz="2800" b="1" dirty="0">
                <a:solidFill>
                  <a:schemeClr val="bg1"/>
                </a:solidFill>
                <a:effectLst/>
                <a:ea typeface="Times New Roman" panose="02020603050405020304" pitchFamily="18" charset="0"/>
                <a:cs typeface="Times New Roman" panose="02020603050405020304" pitchFamily="18" charset="0"/>
              </a:rPr>
              <a:t> </a:t>
            </a:r>
            <a:endParaRPr lang="en-US" sz="2800" b="1" dirty="0">
              <a:solidFill>
                <a:schemeClr val="bg1"/>
              </a:solidFill>
              <a:effectLst/>
              <a:ea typeface="Calibri" panose="020F0502020204030204" pitchFamily="34" charset="0"/>
              <a:cs typeface="Times New Roman" panose="02020603050405020304" pitchFamily="18" charset="0"/>
            </a:endParaRPr>
          </a:p>
          <a:p>
            <a:pPr>
              <a:lnSpc>
                <a:spcPct val="90000"/>
              </a:lnSpc>
              <a:spcAft>
                <a:spcPts val="600"/>
              </a:spcAft>
            </a:pPr>
            <a:endParaRPr lang="en-US" sz="2800" b="1" dirty="0">
              <a:solidFill>
                <a:schemeClr val="bg1"/>
              </a:solidFill>
              <a:effectLst/>
            </a:endParaRPr>
          </a:p>
        </p:txBody>
      </p:sp>
      <p:pic>
        <p:nvPicPr>
          <p:cNvPr id="4" name="Picture 3" descr="preacher-pulpit">
            <a:extLst>
              <a:ext uri="{FF2B5EF4-FFF2-40B4-BE49-F238E27FC236}">
                <a16:creationId xmlns:a16="http://schemas.microsoft.com/office/drawing/2014/main" id="{296D94D4-049C-4503-BD4E-1679672AC1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73" r="24396"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9806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882" name="Picture 2" descr="Bibles">
            <a:extLst>
              <a:ext uri="{FF2B5EF4-FFF2-40B4-BE49-F238E27FC236}">
                <a16:creationId xmlns:a16="http://schemas.microsoft.com/office/drawing/2014/main" id="{DD881367-D368-4AA6-8AA1-9E5A7CF5DCC5}"/>
              </a:ext>
            </a:extLst>
          </p:cNvPr>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6934201" y="3087688"/>
            <a:ext cx="3548063" cy="28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6" name="Picture 6" descr="Bibles">
            <a:extLst>
              <a:ext uri="{FF2B5EF4-FFF2-40B4-BE49-F238E27FC236}">
                <a16:creationId xmlns:a16="http://schemas.microsoft.com/office/drawing/2014/main" id="{A8DA5FE3-EE5C-457E-9075-EF63A855AFB5}"/>
              </a:ext>
            </a:extLst>
          </p:cNvP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2286000" y="3657601"/>
            <a:ext cx="3200400"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8" name="Text Box 8">
            <a:extLst>
              <a:ext uri="{FF2B5EF4-FFF2-40B4-BE49-F238E27FC236}">
                <a16:creationId xmlns:a16="http://schemas.microsoft.com/office/drawing/2014/main" id="{07CF7E4C-D6DF-417D-A76B-5EE017A30623}"/>
              </a:ext>
            </a:extLst>
          </p:cNvPr>
          <p:cNvSpPr txBox="1">
            <a:spLocks noChangeArrowheads="1"/>
          </p:cNvSpPr>
          <p:nvPr/>
        </p:nvSpPr>
        <p:spPr bwMode="auto">
          <a:xfrm>
            <a:off x="1676400" y="2743200"/>
            <a:ext cx="1600200" cy="94615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chemeClr val="bg1"/>
                </a:solidFill>
                <a:ea typeface="Osaka" charset="-128"/>
              </a:rPr>
              <a:t>2008 Sermon</a:t>
            </a:r>
          </a:p>
        </p:txBody>
      </p:sp>
      <p:sp>
        <p:nvSpPr>
          <p:cNvPr id="122889" name="AutoShape 9">
            <a:extLst>
              <a:ext uri="{FF2B5EF4-FFF2-40B4-BE49-F238E27FC236}">
                <a16:creationId xmlns:a16="http://schemas.microsoft.com/office/drawing/2014/main" id="{D0B860E7-4BB4-4BFE-B6B9-1A5CB9306001}"/>
              </a:ext>
            </a:extLst>
          </p:cNvPr>
          <p:cNvSpPr>
            <a:spLocks noChangeArrowheads="1"/>
          </p:cNvSpPr>
          <p:nvPr/>
        </p:nvSpPr>
        <p:spPr bwMode="auto">
          <a:xfrm>
            <a:off x="2895600" y="4495800"/>
            <a:ext cx="304800" cy="228600"/>
          </a:xfrm>
          <a:prstGeom prst="wedgeRectCallout">
            <a:avLst>
              <a:gd name="adj1" fmla="val -204690"/>
              <a:gd name="adj2" fmla="val -443750"/>
            </a:avLst>
          </a:prstGeom>
          <a:solidFill>
            <a:srgbClr val="06FD07"/>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890" name="Text Box 10">
            <a:extLst>
              <a:ext uri="{FF2B5EF4-FFF2-40B4-BE49-F238E27FC236}">
                <a16:creationId xmlns:a16="http://schemas.microsoft.com/office/drawing/2014/main" id="{D46087CE-6CB1-4ECD-BB28-DE3E07C7F8B3}"/>
              </a:ext>
            </a:extLst>
          </p:cNvPr>
          <p:cNvSpPr txBox="1">
            <a:spLocks noChangeArrowheads="1"/>
          </p:cNvSpPr>
          <p:nvPr/>
        </p:nvSpPr>
        <p:spPr bwMode="auto">
          <a:xfrm>
            <a:off x="4419600" y="2895600"/>
            <a:ext cx="1600200" cy="94615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chemeClr val="bg1"/>
                </a:solidFill>
                <a:ea typeface="Osaka" charset="-128"/>
              </a:rPr>
              <a:t>2009 Sermon</a:t>
            </a:r>
          </a:p>
        </p:txBody>
      </p:sp>
      <p:sp>
        <p:nvSpPr>
          <p:cNvPr id="122891" name="AutoShape 11">
            <a:extLst>
              <a:ext uri="{FF2B5EF4-FFF2-40B4-BE49-F238E27FC236}">
                <a16:creationId xmlns:a16="http://schemas.microsoft.com/office/drawing/2014/main" id="{C544574A-6CCA-4150-A13A-CE278DAD7CB0}"/>
              </a:ext>
            </a:extLst>
          </p:cNvPr>
          <p:cNvSpPr>
            <a:spLocks noChangeArrowheads="1"/>
          </p:cNvSpPr>
          <p:nvPr/>
        </p:nvSpPr>
        <p:spPr bwMode="auto">
          <a:xfrm>
            <a:off x="4724400" y="4724400"/>
            <a:ext cx="304800" cy="228600"/>
          </a:xfrm>
          <a:prstGeom prst="wedgeRectCallout">
            <a:avLst>
              <a:gd name="adj1" fmla="val 99481"/>
              <a:gd name="adj2" fmla="val -493750"/>
            </a:avLst>
          </a:prstGeom>
          <a:solidFill>
            <a:srgbClr val="06FD07"/>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892" name="Text Box 12">
            <a:extLst>
              <a:ext uri="{FF2B5EF4-FFF2-40B4-BE49-F238E27FC236}">
                <a16:creationId xmlns:a16="http://schemas.microsoft.com/office/drawing/2014/main" id="{D993C1A4-75B1-4A84-B59C-AA58ADC1695D}"/>
              </a:ext>
            </a:extLst>
          </p:cNvPr>
          <p:cNvSpPr txBox="1">
            <a:spLocks noChangeArrowheads="1"/>
          </p:cNvSpPr>
          <p:nvPr/>
        </p:nvSpPr>
        <p:spPr bwMode="auto">
          <a:xfrm>
            <a:off x="1524000" y="5105400"/>
            <a:ext cx="1600200" cy="94615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chemeClr val="bg1"/>
                </a:solidFill>
                <a:ea typeface="Osaka" charset="-128"/>
              </a:rPr>
              <a:t>2010 Sermon</a:t>
            </a:r>
          </a:p>
        </p:txBody>
      </p:sp>
      <p:sp>
        <p:nvSpPr>
          <p:cNvPr id="122893" name="AutoShape 13">
            <a:extLst>
              <a:ext uri="{FF2B5EF4-FFF2-40B4-BE49-F238E27FC236}">
                <a16:creationId xmlns:a16="http://schemas.microsoft.com/office/drawing/2014/main" id="{36D7AE0E-D139-40A6-94B6-01641E7695B4}"/>
              </a:ext>
            </a:extLst>
          </p:cNvPr>
          <p:cNvSpPr>
            <a:spLocks noChangeArrowheads="1"/>
          </p:cNvSpPr>
          <p:nvPr/>
        </p:nvSpPr>
        <p:spPr bwMode="auto">
          <a:xfrm>
            <a:off x="3581400" y="5410200"/>
            <a:ext cx="304800" cy="228600"/>
          </a:xfrm>
          <a:prstGeom prst="wedgeRectCallout">
            <a:avLst>
              <a:gd name="adj1" fmla="val -354690"/>
              <a:gd name="adj2" fmla="val -10417"/>
            </a:avLst>
          </a:prstGeom>
          <a:solidFill>
            <a:srgbClr val="06FD07"/>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894" name="Text Box 14">
            <a:extLst>
              <a:ext uri="{FF2B5EF4-FFF2-40B4-BE49-F238E27FC236}">
                <a16:creationId xmlns:a16="http://schemas.microsoft.com/office/drawing/2014/main" id="{5F68C044-00BA-43A8-9CDF-9060776F65B1}"/>
              </a:ext>
            </a:extLst>
          </p:cNvPr>
          <p:cNvSpPr txBox="1">
            <a:spLocks noChangeArrowheads="1"/>
          </p:cNvSpPr>
          <p:nvPr/>
        </p:nvSpPr>
        <p:spPr bwMode="auto">
          <a:xfrm>
            <a:off x="1524000" y="4267200"/>
            <a:ext cx="1600200" cy="94615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chemeClr val="bg1"/>
                </a:solidFill>
                <a:ea typeface="Osaka" charset="-128"/>
              </a:rPr>
              <a:t>2011 Sermon</a:t>
            </a:r>
          </a:p>
        </p:txBody>
      </p:sp>
      <p:sp>
        <p:nvSpPr>
          <p:cNvPr id="122895" name="AutoShape 15">
            <a:extLst>
              <a:ext uri="{FF2B5EF4-FFF2-40B4-BE49-F238E27FC236}">
                <a16:creationId xmlns:a16="http://schemas.microsoft.com/office/drawing/2014/main" id="{91A99588-8737-4C96-9D65-C0E3ABC15D2F}"/>
              </a:ext>
            </a:extLst>
          </p:cNvPr>
          <p:cNvSpPr>
            <a:spLocks noChangeArrowheads="1"/>
          </p:cNvSpPr>
          <p:nvPr/>
        </p:nvSpPr>
        <p:spPr bwMode="auto">
          <a:xfrm>
            <a:off x="3581400" y="4800600"/>
            <a:ext cx="304800" cy="228600"/>
          </a:xfrm>
          <a:prstGeom prst="wedgeRectCallout">
            <a:avLst>
              <a:gd name="adj1" fmla="val -354690"/>
              <a:gd name="adj2" fmla="val -82639"/>
            </a:avLst>
          </a:prstGeom>
          <a:solidFill>
            <a:srgbClr val="06FD07"/>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896" name="Text Box 16">
            <a:extLst>
              <a:ext uri="{FF2B5EF4-FFF2-40B4-BE49-F238E27FC236}">
                <a16:creationId xmlns:a16="http://schemas.microsoft.com/office/drawing/2014/main" id="{1C3C36D5-67A4-4732-9EA7-58F88591E2B3}"/>
              </a:ext>
            </a:extLst>
          </p:cNvPr>
          <p:cNvSpPr txBox="1">
            <a:spLocks noChangeArrowheads="1"/>
          </p:cNvSpPr>
          <p:nvPr/>
        </p:nvSpPr>
        <p:spPr bwMode="auto">
          <a:xfrm>
            <a:off x="4648200" y="4311650"/>
            <a:ext cx="1600200" cy="94615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chemeClr val="bg1"/>
                </a:solidFill>
                <a:ea typeface="Osaka" charset="-128"/>
              </a:rPr>
              <a:t>2012 Sermon</a:t>
            </a:r>
          </a:p>
        </p:txBody>
      </p:sp>
      <p:sp>
        <p:nvSpPr>
          <p:cNvPr id="122897" name="AutoShape 17">
            <a:extLst>
              <a:ext uri="{FF2B5EF4-FFF2-40B4-BE49-F238E27FC236}">
                <a16:creationId xmlns:a16="http://schemas.microsoft.com/office/drawing/2014/main" id="{BD799EF7-C119-4177-81F3-D8CFCE8090A7}"/>
              </a:ext>
            </a:extLst>
          </p:cNvPr>
          <p:cNvSpPr>
            <a:spLocks noChangeArrowheads="1"/>
          </p:cNvSpPr>
          <p:nvPr/>
        </p:nvSpPr>
        <p:spPr bwMode="auto">
          <a:xfrm>
            <a:off x="4724400" y="5486400"/>
            <a:ext cx="304800" cy="228600"/>
          </a:xfrm>
          <a:prstGeom prst="wedgeRectCallout">
            <a:avLst>
              <a:gd name="adj1" fmla="val 128648"/>
              <a:gd name="adj2" fmla="val -360417"/>
            </a:avLst>
          </a:prstGeom>
          <a:solidFill>
            <a:srgbClr val="06FD07"/>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898" name="Text Box 18">
            <a:extLst>
              <a:ext uri="{FF2B5EF4-FFF2-40B4-BE49-F238E27FC236}">
                <a16:creationId xmlns:a16="http://schemas.microsoft.com/office/drawing/2014/main" id="{356990B9-880C-4A42-9BE1-1417C184ED40}"/>
              </a:ext>
            </a:extLst>
          </p:cNvPr>
          <p:cNvSpPr txBox="1">
            <a:spLocks noChangeArrowheads="1"/>
          </p:cNvSpPr>
          <p:nvPr/>
        </p:nvSpPr>
        <p:spPr bwMode="auto">
          <a:xfrm>
            <a:off x="3886200" y="1981200"/>
            <a:ext cx="1600200" cy="94615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chemeClr val="bg1"/>
                </a:solidFill>
                <a:ea typeface="Osaka" charset="-128"/>
              </a:rPr>
              <a:t>2013 Sermon</a:t>
            </a:r>
          </a:p>
        </p:txBody>
      </p:sp>
      <p:sp>
        <p:nvSpPr>
          <p:cNvPr id="122899" name="AutoShape 19">
            <a:extLst>
              <a:ext uri="{FF2B5EF4-FFF2-40B4-BE49-F238E27FC236}">
                <a16:creationId xmlns:a16="http://schemas.microsoft.com/office/drawing/2014/main" id="{F300E4D7-9D8A-4DE6-8038-82F686B0369C}"/>
              </a:ext>
            </a:extLst>
          </p:cNvPr>
          <p:cNvSpPr>
            <a:spLocks noChangeArrowheads="1"/>
          </p:cNvSpPr>
          <p:nvPr/>
        </p:nvSpPr>
        <p:spPr bwMode="auto">
          <a:xfrm>
            <a:off x="4038600" y="4572000"/>
            <a:ext cx="304800" cy="228600"/>
          </a:xfrm>
          <a:prstGeom prst="wedgeRectCallout">
            <a:avLst>
              <a:gd name="adj1" fmla="val 82815"/>
              <a:gd name="adj2" fmla="val -788194"/>
            </a:avLst>
          </a:prstGeom>
          <a:solidFill>
            <a:srgbClr val="06FD07"/>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900" name="AutoShape 20">
            <a:extLst>
              <a:ext uri="{FF2B5EF4-FFF2-40B4-BE49-F238E27FC236}">
                <a16:creationId xmlns:a16="http://schemas.microsoft.com/office/drawing/2014/main" id="{75DB75EA-D93B-43D8-9F33-0C1A895C59A9}"/>
              </a:ext>
            </a:extLst>
          </p:cNvPr>
          <p:cNvSpPr>
            <a:spLocks noChangeArrowheads="1"/>
          </p:cNvSpPr>
          <p:nvPr/>
        </p:nvSpPr>
        <p:spPr bwMode="auto">
          <a:xfrm>
            <a:off x="3962400" y="5562600"/>
            <a:ext cx="304800" cy="228600"/>
          </a:xfrm>
          <a:prstGeom prst="wedgeRectCallout">
            <a:avLst>
              <a:gd name="adj1" fmla="val 11981"/>
              <a:gd name="adj2" fmla="val 167361"/>
            </a:avLst>
          </a:prstGeom>
          <a:solidFill>
            <a:srgbClr val="06FD07"/>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901" name="Text Box 21">
            <a:extLst>
              <a:ext uri="{FF2B5EF4-FFF2-40B4-BE49-F238E27FC236}">
                <a16:creationId xmlns:a16="http://schemas.microsoft.com/office/drawing/2014/main" id="{00DFA916-9156-4E25-9C69-83D86BA1E7B0}"/>
              </a:ext>
            </a:extLst>
          </p:cNvPr>
          <p:cNvSpPr txBox="1">
            <a:spLocks noChangeArrowheads="1"/>
          </p:cNvSpPr>
          <p:nvPr/>
        </p:nvSpPr>
        <p:spPr bwMode="auto">
          <a:xfrm>
            <a:off x="3124200" y="5638800"/>
            <a:ext cx="1600200" cy="94615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chemeClr val="bg1"/>
                </a:solidFill>
                <a:ea typeface="Osaka" charset="-128"/>
              </a:rPr>
              <a:t>2014 Sermon</a:t>
            </a:r>
          </a:p>
        </p:txBody>
      </p:sp>
      <p:sp>
        <p:nvSpPr>
          <p:cNvPr id="122902" name="Text Box 22">
            <a:extLst>
              <a:ext uri="{FF2B5EF4-FFF2-40B4-BE49-F238E27FC236}">
                <a16:creationId xmlns:a16="http://schemas.microsoft.com/office/drawing/2014/main" id="{DBB8B278-B97B-419B-B5C7-150F6103ECAF}"/>
              </a:ext>
            </a:extLst>
          </p:cNvPr>
          <p:cNvSpPr txBox="1">
            <a:spLocks noChangeArrowheads="1"/>
          </p:cNvSpPr>
          <p:nvPr/>
        </p:nvSpPr>
        <p:spPr bwMode="auto">
          <a:xfrm>
            <a:off x="2514600" y="1981200"/>
            <a:ext cx="1600200" cy="94615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chemeClr val="bg1"/>
                </a:solidFill>
                <a:ea typeface="Osaka" charset="-128"/>
              </a:rPr>
              <a:t>2015 Sermon</a:t>
            </a:r>
          </a:p>
        </p:txBody>
      </p:sp>
      <p:sp>
        <p:nvSpPr>
          <p:cNvPr id="122903" name="AutoShape 23">
            <a:extLst>
              <a:ext uri="{FF2B5EF4-FFF2-40B4-BE49-F238E27FC236}">
                <a16:creationId xmlns:a16="http://schemas.microsoft.com/office/drawing/2014/main" id="{035833DB-38B8-4D05-B8DC-F7F11F1BD908}"/>
              </a:ext>
            </a:extLst>
          </p:cNvPr>
          <p:cNvSpPr>
            <a:spLocks noChangeArrowheads="1"/>
          </p:cNvSpPr>
          <p:nvPr/>
        </p:nvSpPr>
        <p:spPr bwMode="auto">
          <a:xfrm>
            <a:off x="3505200" y="4572000"/>
            <a:ext cx="304800" cy="228600"/>
          </a:xfrm>
          <a:prstGeom prst="wedgeRectCallout">
            <a:avLst>
              <a:gd name="adj1" fmla="val -96356"/>
              <a:gd name="adj2" fmla="val -815972"/>
            </a:avLst>
          </a:prstGeom>
          <a:solidFill>
            <a:srgbClr val="06FD07"/>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904" name="AutoShape 24">
            <a:extLst>
              <a:ext uri="{FF2B5EF4-FFF2-40B4-BE49-F238E27FC236}">
                <a16:creationId xmlns:a16="http://schemas.microsoft.com/office/drawing/2014/main" id="{2817D052-F431-491D-AF8E-45923C724C86}"/>
              </a:ext>
            </a:extLst>
          </p:cNvPr>
          <p:cNvSpPr>
            <a:spLocks noChangeArrowheads="1"/>
          </p:cNvSpPr>
          <p:nvPr/>
        </p:nvSpPr>
        <p:spPr bwMode="auto">
          <a:xfrm>
            <a:off x="4114800" y="5029200"/>
            <a:ext cx="304800" cy="228600"/>
          </a:xfrm>
          <a:prstGeom prst="wedgeRectCallout">
            <a:avLst>
              <a:gd name="adj1" fmla="val -413023"/>
              <a:gd name="adj2" fmla="val 500694"/>
            </a:avLst>
          </a:prstGeom>
          <a:solidFill>
            <a:srgbClr val="06FD07"/>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905" name="Text Box 25">
            <a:extLst>
              <a:ext uri="{FF2B5EF4-FFF2-40B4-BE49-F238E27FC236}">
                <a16:creationId xmlns:a16="http://schemas.microsoft.com/office/drawing/2014/main" id="{71759084-523F-460E-98A1-9AFCF4C656A8}"/>
              </a:ext>
            </a:extLst>
          </p:cNvPr>
          <p:cNvSpPr txBox="1">
            <a:spLocks noChangeArrowheads="1"/>
          </p:cNvSpPr>
          <p:nvPr/>
        </p:nvSpPr>
        <p:spPr bwMode="auto">
          <a:xfrm>
            <a:off x="1828800" y="5911850"/>
            <a:ext cx="1600200" cy="94615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chemeClr val="bg1"/>
                </a:solidFill>
                <a:ea typeface="Osaka" charset="-128"/>
              </a:rPr>
              <a:t>2016 Sermon</a:t>
            </a:r>
          </a:p>
        </p:txBody>
      </p:sp>
      <p:sp>
        <p:nvSpPr>
          <p:cNvPr id="21527" name="Text Box 26">
            <a:extLst>
              <a:ext uri="{FF2B5EF4-FFF2-40B4-BE49-F238E27FC236}">
                <a16:creationId xmlns:a16="http://schemas.microsoft.com/office/drawing/2014/main" id="{1220A456-A76B-499C-BB6C-3708594D23A5}"/>
              </a:ext>
            </a:extLst>
          </p:cNvPr>
          <p:cNvSpPr txBox="1">
            <a:spLocks noChangeArrowheads="1"/>
          </p:cNvSpPr>
          <p:nvPr/>
        </p:nvSpPr>
        <p:spPr bwMode="auto">
          <a:xfrm>
            <a:off x="2938464" y="4851400"/>
            <a:ext cx="20145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a:ea typeface="Osaka" charset="-128"/>
              </a:rPr>
              <a:t>Galatians</a:t>
            </a:r>
          </a:p>
        </p:txBody>
      </p:sp>
      <p:sp>
        <p:nvSpPr>
          <p:cNvPr id="122907" name="AutoShape 27">
            <a:extLst>
              <a:ext uri="{FF2B5EF4-FFF2-40B4-BE49-F238E27FC236}">
                <a16:creationId xmlns:a16="http://schemas.microsoft.com/office/drawing/2014/main" id="{CDD80167-1ED9-401F-A206-A3D940D9DC7C}"/>
              </a:ext>
            </a:extLst>
          </p:cNvPr>
          <p:cNvSpPr>
            <a:spLocks noChangeArrowheads="1"/>
          </p:cNvSpPr>
          <p:nvPr/>
        </p:nvSpPr>
        <p:spPr bwMode="auto">
          <a:xfrm>
            <a:off x="4267200" y="5486400"/>
            <a:ext cx="304800" cy="228600"/>
          </a:xfrm>
          <a:prstGeom prst="wedgeRectCallout">
            <a:avLst>
              <a:gd name="adj1" fmla="val 232815"/>
              <a:gd name="adj2" fmla="val 222917"/>
            </a:avLst>
          </a:prstGeom>
          <a:solidFill>
            <a:srgbClr val="06FD07"/>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908" name="Text Box 28">
            <a:extLst>
              <a:ext uri="{FF2B5EF4-FFF2-40B4-BE49-F238E27FC236}">
                <a16:creationId xmlns:a16="http://schemas.microsoft.com/office/drawing/2014/main" id="{060B30B9-BDD1-411F-90D0-87711F1E51DC}"/>
              </a:ext>
            </a:extLst>
          </p:cNvPr>
          <p:cNvSpPr txBox="1">
            <a:spLocks noChangeArrowheads="1"/>
          </p:cNvSpPr>
          <p:nvPr/>
        </p:nvSpPr>
        <p:spPr bwMode="auto">
          <a:xfrm>
            <a:off x="4572000" y="5715000"/>
            <a:ext cx="1600200" cy="94615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chemeClr val="bg1"/>
                </a:solidFill>
                <a:ea typeface="Osaka" charset="-128"/>
              </a:rPr>
              <a:t>2017 Sermon</a:t>
            </a:r>
          </a:p>
        </p:txBody>
      </p:sp>
      <p:sp>
        <p:nvSpPr>
          <p:cNvPr id="122911" name="AutoShape 31">
            <a:extLst>
              <a:ext uri="{FF2B5EF4-FFF2-40B4-BE49-F238E27FC236}">
                <a16:creationId xmlns:a16="http://schemas.microsoft.com/office/drawing/2014/main" id="{AE35D33B-4623-42DD-BE12-905EA9A276B7}"/>
              </a:ext>
            </a:extLst>
          </p:cNvPr>
          <p:cNvSpPr>
            <a:spLocks noChangeArrowheads="1"/>
          </p:cNvSpPr>
          <p:nvPr/>
        </p:nvSpPr>
        <p:spPr bwMode="auto">
          <a:xfrm>
            <a:off x="7848600" y="4498975"/>
            <a:ext cx="457200" cy="304800"/>
          </a:xfrm>
          <a:prstGeom prst="wedgeRectCallout">
            <a:avLst>
              <a:gd name="adj1" fmla="val -61458"/>
              <a:gd name="adj2" fmla="val -670315"/>
            </a:avLst>
          </a:prstGeom>
          <a:solidFill>
            <a:srgbClr val="06FD07"/>
          </a:solidFill>
          <a:ln w="9525">
            <a:solidFill>
              <a:schemeClr val="tx1"/>
            </a:solidFill>
            <a:miter lim="800000"/>
            <a:headEnd/>
            <a:tailEnd/>
          </a:ln>
          <a:effectLst>
            <a:outerShdw dist="35921" dir="2700000" algn="ctr" rotWithShape="0">
              <a:schemeClr val="tx2">
                <a:alpha val="74997"/>
              </a:schemeClr>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914" name="AutoShape 34">
            <a:extLst>
              <a:ext uri="{FF2B5EF4-FFF2-40B4-BE49-F238E27FC236}">
                <a16:creationId xmlns:a16="http://schemas.microsoft.com/office/drawing/2014/main" id="{94680205-2988-4E99-82DE-EC4F643E95F5}"/>
              </a:ext>
            </a:extLst>
          </p:cNvPr>
          <p:cNvSpPr>
            <a:spLocks noChangeArrowheads="1"/>
          </p:cNvSpPr>
          <p:nvPr/>
        </p:nvSpPr>
        <p:spPr bwMode="auto">
          <a:xfrm>
            <a:off x="7848600" y="4113213"/>
            <a:ext cx="457200" cy="304800"/>
          </a:xfrm>
          <a:prstGeom prst="wedgeRectCallout">
            <a:avLst>
              <a:gd name="adj1" fmla="val -55903"/>
              <a:gd name="adj2" fmla="val -678648"/>
            </a:avLst>
          </a:prstGeom>
          <a:solidFill>
            <a:srgbClr val="06FD07"/>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917" name="AutoShape 37">
            <a:extLst>
              <a:ext uri="{FF2B5EF4-FFF2-40B4-BE49-F238E27FC236}">
                <a16:creationId xmlns:a16="http://schemas.microsoft.com/office/drawing/2014/main" id="{08D1AA91-7879-4FAD-ADFF-51A208C3B6A7}"/>
              </a:ext>
            </a:extLst>
          </p:cNvPr>
          <p:cNvSpPr>
            <a:spLocks noChangeArrowheads="1"/>
          </p:cNvSpPr>
          <p:nvPr/>
        </p:nvSpPr>
        <p:spPr bwMode="auto">
          <a:xfrm>
            <a:off x="7848600" y="4875213"/>
            <a:ext cx="457200" cy="304800"/>
          </a:xfrm>
          <a:prstGeom prst="wedgeRectCallout">
            <a:avLst>
              <a:gd name="adj1" fmla="val -64236"/>
              <a:gd name="adj2" fmla="val -666148"/>
            </a:avLst>
          </a:prstGeom>
          <a:solidFill>
            <a:srgbClr val="06FD07"/>
          </a:solidFill>
          <a:ln w="9525">
            <a:solidFill>
              <a:schemeClr val="tx1"/>
            </a:solidFill>
            <a:miter lim="800000"/>
            <a:headEnd/>
            <a:tailEnd/>
          </a:ln>
          <a:effectLst>
            <a:outerShdw dist="35921" dir="2700000" algn="ctr" rotWithShape="0">
              <a:schemeClr val="tx2">
                <a:alpha val="74997"/>
              </a:schemeClr>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920" name="AutoShape 40">
            <a:extLst>
              <a:ext uri="{FF2B5EF4-FFF2-40B4-BE49-F238E27FC236}">
                <a16:creationId xmlns:a16="http://schemas.microsoft.com/office/drawing/2014/main" id="{DADDDC98-788A-4691-B24D-5D29805D50BB}"/>
              </a:ext>
            </a:extLst>
          </p:cNvPr>
          <p:cNvSpPr>
            <a:spLocks noChangeArrowheads="1"/>
          </p:cNvSpPr>
          <p:nvPr/>
        </p:nvSpPr>
        <p:spPr bwMode="auto">
          <a:xfrm>
            <a:off x="8966200" y="4113213"/>
            <a:ext cx="457200" cy="304800"/>
          </a:xfrm>
          <a:prstGeom prst="wedgeRectCallout">
            <a:avLst>
              <a:gd name="adj1" fmla="val -314236"/>
              <a:gd name="adj2" fmla="val 525523"/>
            </a:avLst>
          </a:prstGeom>
          <a:solidFill>
            <a:srgbClr val="06FD07"/>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923" name="AutoShape 43">
            <a:extLst>
              <a:ext uri="{FF2B5EF4-FFF2-40B4-BE49-F238E27FC236}">
                <a16:creationId xmlns:a16="http://schemas.microsoft.com/office/drawing/2014/main" id="{7E8EBF7E-F6D0-4CF3-ABF9-BB25C23AD61B}"/>
              </a:ext>
            </a:extLst>
          </p:cNvPr>
          <p:cNvSpPr>
            <a:spLocks noChangeArrowheads="1"/>
          </p:cNvSpPr>
          <p:nvPr/>
        </p:nvSpPr>
        <p:spPr bwMode="auto">
          <a:xfrm>
            <a:off x="8407400" y="4497388"/>
            <a:ext cx="457200" cy="304800"/>
          </a:xfrm>
          <a:prstGeom prst="wedgeRectCallout">
            <a:avLst>
              <a:gd name="adj1" fmla="val 248264"/>
              <a:gd name="adj2" fmla="val -641148"/>
            </a:avLst>
          </a:prstGeom>
          <a:solidFill>
            <a:srgbClr val="06FD07"/>
          </a:solidFill>
          <a:ln w="9525">
            <a:solidFill>
              <a:schemeClr val="tx1"/>
            </a:solidFill>
            <a:miter lim="800000"/>
            <a:headEnd/>
            <a:tailEnd/>
          </a:ln>
          <a:effectLst>
            <a:outerShdw dist="35921" dir="2700000" algn="ctr" rotWithShape="0">
              <a:schemeClr val="tx2">
                <a:alpha val="74997"/>
              </a:schemeClr>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925" name="Text Box 45">
            <a:extLst>
              <a:ext uri="{FF2B5EF4-FFF2-40B4-BE49-F238E27FC236}">
                <a16:creationId xmlns:a16="http://schemas.microsoft.com/office/drawing/2014/main" id="{70920D19-DCF6-4A5A-A59C-3297E9656E95}"/>
              </a:ext>
            </a:extLst>
          </p:cNvPr>
          <p:cNvSpPr txBox="1">
            <a:spLocks noChangeArrowheads="1"/>
          </p:cNvSpPr>
          <p:nvPr/>
        </p:nvSpPr>
        <p:spPr bwMode="auto">
          <a:xfrm>
            <a:off x="8458200" y="1927226"/>
            <a:ext cx="1676400" cy="519113"/>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chemeClr val="bg1"/>
                </a:solidFill>
                <a:ea typeface="Osaka" charset="-128"/>
              </a:rPr>
              <a:t>Week 4</a:t>
            </a:r>
          </a:p>
        </p:txBody>
      </p:sp>
      <p:sp>
        <p:nvSpPr>
          <p:cNvPr id="122926" name="AutoShape 46">
            <a:extLst>
              <a:ext uri="{FF2B5EF4-FFF2-40B4-BE49-F238E27FC236}">
                <a16:creationId xmlns:a16="http://schemas.microsoft.com/office/drawing/2014/main" id="{85471D58-BCE1-463D-A9B0-A32B5E483C79}"/>
              </a:ext>
            </a:extLst>
          </p:cNvPr>
          <p:cNvSpPr>
            <a:spLocks noChangeArrowheads="1"/>
          </p:cNvSpPr>
          <p:nvPr/>
        </p:nvSpPr>
        <p:spPr bwMode="auto">
          <a:xfrm>
            <a:off x="8407400" y="4111625"/>
            <a:ext cx="457200" cy="304800"/>
          </a:xfrm>
          <a:prstGeom prst="wedgeRectCallout">
            <a:avLst>
              <a:gd name="adj1" fmla="val 253819"/>
              <a:gd name="adj2" fmla="val -649481"/>
            </a:avLst>
          </a:prstGeom>
          <a:solidFill>
            <a:srgbClr val="06FD07"/>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928" name="Text Box 48">
            <a:extLst>
              <a:ext uri="{FF2B5EF4-FFF2-40B4-BE49-F238E27FC236}">
                <a16:creationId xmlns:a16="http://schemas.microsoft.com/office/drawing/2014/main" id="{27980180-B53F-41E0-8FC2-CF7ED4133134}"/>
              </a:ext>
            </a:extLst>
          </p:cNvPr>
          <p:cNvSpPr txBox="1">
            <a:spLocks noChangeArrowheads="1"/>
          </p:cNvSpPr>
          <p:nvPr/>
        </p:nvSpPr>
        <p:spPr bwMode="auto">
          <a:xfrm>
            <a:off x="8458200" y="2667001"/>
            <a:ext cx="1676400" cy="519113"/>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chemeClr val="bg1"/>
                </a:solidFill>
                <a:ea typeface="Osaka" charset="-128"/>
              </a:rPr>
              <a:t>Week 6</a:t>
            </a:r>
          </a:p>
        </p:txBody>
      </p:sp>
      <p:sp>
        <p:nvSpPr>
          <p:cNvPr id="122929" name="AutoShape 49">
            <a:extLst>
              <a:ext uri="{FF2B5EF4-FFF2-40B4-BE49-F238E27FC236}">
                <a16:creationId xmlns:a16="http://schemas.microsoft.com/office/drawing/2014/main" id="{0940D432-157F-4CDB-B31E-92643985E116}"/>
              </a:ext>
            </a:extLst>
          </p:cNvPr>
          <p:cNvSpPr>
            <a:spLocks noChangeArrowheads="1"/>
          </p:cNvSpPr>
          <p:nvPr/>
        </p:nvSpPr>
        <p:spPr bwMode="auto">
          <a:xfrm>
            <a:off x="8407400" y="4873625"/>
            <a:ext cx="457200" cy="304800"/>
          </a:xfrm>
          <a:prstGeom prst="wedgeRectCallout">
            <a:avLst>
              <a:gd name="adj1" fmla="val 251042"/>
              <a:gd name="adj2" fmla="val -655731"/>
            </a:avLst>
          </a:prstGeom>
          <a:solidFill>
            <a:srgbClr val="06FD07"/>
          </a:solidFill>
          <a:ln w="9525">
            <a:solidFill>
              <a:schemeClr val="tx1"/>
            </a:solidFill>
            <a:miter lim="800000"/>
            <a:headEnd/>
            <a:tailEnd/>
          </a:ln>
          <a:effectLst>
            <a:outerShdw dist="35921" dir="2700000" algn="ctr" rotWithShape="0">
              <a:schemeClr val="tx2">
                <a:alpha val="74997"/>
              </a:schemeClr>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932" name="AutoShape 52">
            <a:extLst>
              <a:ext uri="{FF2B5EF4-FFF2-40B4-BE49-F238E27FC236}">
                <a16:creationId xmlns:a16="http://schemas.microsoft.com/office/drawing/2014/main" id="{E0361406-FB43-49DA-B672-84FAB845C1DE}"/>
              </a:ext>
            </a:extLst>
          </p:cNvPr>
          <p:cNvSpPr>
            <a:spLocks noChangeArrowheads="1"/>
          </p:cNvSpPr>
          <p:nvPr/>
        </p:nvSpPr>
        <p:spPr bwMode="auto">
          <a:xfrm>
            <a:off x="8966200" y="4875213"/>
            <a:ext cx="457200" cy="304800"/>
          </a:xfrm>
          <a:prstGeom prst="wedgeRectCallout">
            <a:avLst>
              <a:gd name="adj1" fmla="val -292014"/>
              <a:gd name="adj2" fmla="val 500523"/>
            </a:avLst>
          </a:prstGeom>
          <a:solidFill>
            <a:srgbClr val="06FD07"/>
          </a:solidFill>
          <a:ln w="9525">
            <a:solidFill>
              <a:schemeClr val="tx1"/>
            </a:solidFill>
            <a:miter lim="800000"/>
            <a:headEnd/>
            <a:tailEnd/>
          </a:ln>
          <a:effectLst>
            <a:outerShdw dist="35921" dir="2700000" algn="ctr" rotWithShape="0">
              <a:schemeClr val="tx2">
                <a:alpha val="74997"/>
              </a:schemeClr>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935" name="AutoShape 55">
            <a:extLst>
              <a:ext uri="{FF2B5EF4-FFF2-40B4-BE49-F238E27FC236}">
                <a16:creationId xmlns:a16="http://schemas.microsoft.com/office/drawing/2014/main" id="{88A398E7-ABC8-48AD-B245-434FE9A916F4}"/>
              </a:ext>
            </a:extLst>
          </p:cNvPr>
          <p:cNvSpPr>
            <a:spLocks noChangeArrowheads="1"/>
          </p:cNvSpPr>
          <p:nvPr/>
        </p:nvSpPr>
        <p:spPr bwMode="auto">
          <a:xfrm>
            <a:off x="8966200" y="4497388"/>
            <a:ext cx="457200" cy="304800"/>
          </a:xfrm>
          <a:prstGeom prst="wedgeRectCallout">
            <a:avLst>
              <a:gd name="adj1" fmla="val -314236"/>
              <a:gd name="adj2" fmla="val 513023"/>
            </a:avLst>
          </a:prstGeom>
          <a:solidFill>
            <a:srgbClr val="06FD07"/>
          </a:solidFill>
          <a:ln w="9525">
            <a:solidFill>
              <a:schemeClr val="tx1"/>
            </a:solidFill>
            <a:miter lim="800000"/>
            <a:headEnd/>
            <a:tailEnd/>
          </a:ln>
          <a:effectLst>
            <a:outerShdw dist="35921" dir="2700000" algn="ctr" rotWithShape="0">
              <a:schemeClr val="tx2">
                <a:alpha val="74997"/>
              </a:schemeClr>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937" name="AutoShape 57">
            <a:extLst>
              <a:ext uri="{FF2B5EF4-FFF2-40B4-BE49-F238E27FC236}">
                <a16:creationId xmlns:a16="http://schemas.microsoft.com/office/drawing/2014/main" id="{5BEF6EB1-7117-45DB-8B2B-D2C767F4BA06}"/>
              </a:ext>
            </a:extLst>
          </p:cNvPr>
          <p:cNvSpPr>
            <a:spLocks noChangeArrowheads="1"/>
          </p:cNvSpPr>
          <p:nvPr/>
        </p:nvSpPr>
        <p:spPr bwMode="auto">
          <a:xfrm>
            <a:off x="9525000" y="4113213"/>
            <a:ext cx="457200" cy="304800"/>
          </a:xfrm>
          <a:prstGeom prst="wedgeRectCallout">
            <a:avLst>
              <a:gd name="adj1" fmla="val -18403"/>
              <a:gd name="adj2" fmla="val 417190"/>
            </a:avLst>
          </a:prstGeom>
          <a:solidFill>
            <a:srgbClr val="06FD07"/>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endParaRPr lang="en-US" altLang="en-US"/>
          </a:p>
        </p:txBody>
      </p:sp>
      <p:sp>
        <p:nvSpPr>
          <p:cNvPr id="122940" name="AutoShape 60">
            <a:extLst>
              <a:ext uri="{FF2B5EF4-FFF2-40B4-BE49-F238E27FC236}">
                <a16:creationId xmlns:a16="http://schemas.microsoft.com/office/drawing/2014/main" id="{ED3227F7-2BA8-47AD-B035-05150DBE324E}"/>
              </a:ext>
            </a:extLst>
          </p:cNvPr>
          <p:cNvSpPr>
            <a:spLocks noChangeArrowheads="1"/>
          </p:cNvSpPr>
          <p:nvPr/>
        </p:nvSpPr>
        <p:spPr bwMode="auto">
          <a:xfrm>
            <a:off x="9525000" y="4498975"/>
            <a:ext cx="457200" cy="304800"/>
          </a:xfrm>
          <a:prstGeom prst="wedgeRectCallout">
            <a:avLst>
              <a:gd name="adj1" fmla="val 1042"/>
              <a:gd name="adj2" fmla="val 413023"/>
            </a:avLst>
          </a:prstGeom>
          <a:solidFill>
            <a:srgbClr val="06FD07"/>
          </a:solidFill>
          <a:ln w="9525">
            <a:solidFill>
              <a:schemeClr val="tx1"/>
            </a:solidFill>
            <a:miter lim="800000"/>
            <a:headEnd/>
            <a:tailEnd/>
          </a:ln>
          <a:effectLst>
            <a:outerShdw dist="35921" dir="2700000" algn="ctr" rotWithShape="0">
              <a:schemeClr val="tx2">
                <a:alpha val="74997"/>
              </a:schemeClr>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943" name="AutoShape 63">
            <a:extLst>
              <a:ext uri="{FF2B5EF4-FFF2-40B4-BE49-F238E27FC236}">
                <a16:creationId xmlns:a16="http://schemas.microsoft.com/office/drawing/2014/main" id="{0D67D455-0C39-4BAB-9CEA-DB64450D7BF5}"/>
              </a:ext>
            </a:extLst>
          </p:cNvPr>
          <p:cNvSpPr>
            <a:spLocks noChangeArrowheads="1"/>
          </p:cNvSpPr>
          <p:nvPr/>
        </p:nvSpPr>
        <p:spPr bwMode="auto">
          <a:xfrm>
            <a:off x="9525000" y="4875213"/>
            <a:ext cx="457200" cy="304800"/>
          </a:xfrm>
          <a:prstGeom prst="wedgeRectCallout">
            <a:avLst>
              <a:gd name="adj1" fmla="val 14931"/>
              <a:gd name="adj2" fmla="val 444273"/>
            </a:avLst>
          </a:prstGeom>
          <a:solidFill>
            <a:srgbClr val="06FD07"/>
          </a:solidFill>
          <a:ln w="9525">
            <a:solidFill>
              <a:schemeClr val="tx1"/>
            </a:solidFill>
            <a:miter lim="800000"/>
            <a:headEnd/>
            <a:tailEnd/>
          </a:ln>
          <a:effectLst>
            <a:outerShdw dist="35921" dir="2700000" algn="ctr" rotWithShape="0">
              <a:schemeClr val="tx2">
                <a:alpha val="74997"/>
              </a:schemeClr>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944" name="Text Box 64">
            <a:extLst>
              <a:ext uri="{FF2B5EF4-FFF2-40B4-BE49-F238E27FC236}">
                <a16:creationId xmlns:a16="http://schemas.microsoft.com/office/drawing/2014/main" id="{3B7D12C0-259E-45B7-9A92-054AE2AA4D92}"/>
              </a:ext>
            </a:extLst>
          </p:cNvPr>
          <p:cNvSpPr txBox="1">
            <a:spLocks noChangeArrowheads="1"/>
          </p:cNvSpPr>
          <p:nvPr/>
        </p:nvSpPr>
        <p:spPr bwMode="auto">
          <a:xfrm>
            <a:off x="8458200" y="6338888"/>
            <a:ext cx="1676400" cy="519112"/>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chemeClr val="bg1"/>
                </a:solidFill>
                <a:ea typeface="Osaka" charset="-128"/>
              </a:rPr>
              <a:t>Week 12</a:t>
            </a:r>
          </a:p>
        </p:txBody>
      </p:sp>
      <p:sp>
        <p:nvSpPr>
          <p:cNvPr id="122938" name="Text Box 58">
            <a:extLst>
              <a:ext uri="{FF2B5EF4-FFF2-40B4-BE49-F238E27FC236}">
                <a16:creationId xmlns:a16="http://schemas.microsoft.com/office/drawing/2014/main" id="{6355AA39-B5D5-44AA-93A7-6CFBF7214BAD}"/>
              </a:ext>
            </a:extLst>
          </p:cNvPr>
          <p:cNvSpPr txBox="1">
            <a:spLocks noChangeArrowheads="1"/>
          </p:cNvSpPr>
          <p:nvPr/>
        </p:nvSpPr>
        <p:spPr bwMode="auto">
          <a:xfrm>
            <a:off x="8458200" y="5608638"/>
            <a:ext cx="1676400" cy="519112"/>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chemeClr val="bg1"/>
                </a:solidFill>
                <a:ea typeface="Osaka" charset="-128"/>
              </a:rPr>
              <a:t>Week 10</a:t>
            </a:r>
          </a:p>
        </p:txBody>
      </p:sp>
      <p:sp>
        <p:nvSpPr>
          <p:cNvPr id="122941" name="Text Box 61">
            <a:extLst>
              <a:ext uri="{FF2B5EF4-FFF2-40B4-BE49-F238E27FC236}">
                <a16:creationId xmlns:a16="http://schemas.microsoft.com/office/drawing/2014/main" id="{B12736C4-7B6F-40F5-94F6-8E8A6BC4F2EF}"/>
              </a:ext>
            </a:extLst>
          </p:cNvPr>
          <p:cNvSpPr txBox="1">
            <a:spLocks noChangeArrowheads="1"/>
          </p:cNvSpPr>
          <p:nvPr/>
        </p:nvSpPr>
        <p:spPr bwMode="auto">
          <a:xfrm>
            <a:off x="8458200" y="5967413"/>
            <a:ext cx="1676400" cy="519112"/>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chemeClr val="bg1"/>
                </a:solidFill>
                <a:ea typeface="Osaka" charset="-128"/>
              </a:rPr>
              <a:t>Week 11</a:t>
            </a:r>
          </a:p>
        </p:txBody>
      </p:sp>
      <p:sp>
        <p:nvSpPr>
          <p:cNvPr id="122910" name="Text Box 30">
            <a:extLst>
              <a:ext uri="{FF2B5EF4-FFF2-40B4-BE49-F238E27FC236}">
                <a16:creationId xmlns:a16="http://schemas.microsoft.com/office/drawing/2014/main" id="{4B560024-21DA-4AD4-9E84-B57A06DBA7D8}"/>
              </a:ext>
            </a:extLst>
          </p:cNvPr>
          <p:cNvSpPr txBox="1">
            <a:spLocks noChangeArrowheads="1"/>
          </p:cNvSpPr>
          <p:nvPr/>
        </p:nvSpPr>
        <p:spPr bwMode="auto">
          <a:xfrm>
            <a:off x="6477000" y="2263776"/>
            <a:ext cx="1676400" cy="519113"/>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chemeClr val="bg1"/>
                </a:solidFill>
                <a:ea typeface="Osaka" charset="-128"/>
              </a:rPr>
              <a:t>Week 2</a:t>
            </a:r>
          </a:p>
        </p:txBody>
      </p:sp>
      <p:sp>
        <p:nvSpPr>
          <p:cNvPr id="122913" name="Text Box 33">
            <a:extLst>
              <a:ext uri="{FF2B5EF4-FFF2-40B4-BE49-F238E27FC236}">
                <a16:creationId xmlns:a16="http://schemas.microsoft.com/office/drawing/2014/main" id="{693FD180-4327-4485-991F-CF7E5C450F15}"/>
              </a:ext>
            </a:extLst>
          </p:cNvPr>
          <p:cNvSpPr txBox="1">
            <a:spLocks noChangeArrowheads="1"/>
          </p:cNvSpPr>
          <p:nvPr/>
        </p:nvSpPr>
        <p:spPr bwMode="auto">
          <a:xfrm>
            <a:off x="6477000" y="1905001"/>
            <a:ext cx="1676400" cy="519113"/>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chemeClr val="bg1"/>
                </a:solidFill>
                <a:ea typeface="Osaka" charset="-128"/>
              </a:rPr>
              <a:t>Week 1</a:t>
            </a:r>
          </a:p>
        </p:txBody>
      </p:sp>
      <p:sp>
        <p:nvSpPr>
          <p:cNvPr id="122916" name="Text Box 36">
            <a:extLst>
              <a:ext uri="{FF2B5EF4-FFF2-40B4-BE49-F238E27FC236}">
                <a16:creationId xmlns:a16="http://schemas.microsoft.com/office/drawing/2014/main" id="{1B54A5C1-BDC4-4D8B-8CB9-251E14B539A0}"/>
              </a:ext>
            </a:extLst>
          </p:cNvPr>
          <p:cNvSpPr txBox="1">
            <a:spLocks noChangeArrowheads="1"/>
          </p:cNvSpPr>
          <p:nvPr/>
        </p:nvSpPr>
        <p:spPr bwMode="auto">
          <a:xfrm>
            <a:off x="6477000" y="2644776"/>
            <a:ext cx="1676400" cy="519113"/>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chemeClr val="bg1"/>
                </a:solidFill>
                <a:ea typeface="Osaka" charset="-128"/>
              </a:rPr>
              <a:t>Week 3</a:t>
            </a:r>
          </a:p>
        </p:txBody>
      </p:sp>
      <p:sp>
        <p:nvSpPr>
          <p:cNvPr id="122883" name="Text Box 3">
            <a:extLst>
              <a:ext uri="{FF2B5EF4-FFF2-40B4-BE49-F238E27FC236}">
                <a16:creationId xmlns:a16="http://schemas.microsoft.com/office/drawing/2014/main" id="{AF36C248-1E4C-42F9-A2B1-523C344239B8}"/>
              </a:ext>
            </a:extLst>
          </p:cNvPr>
          <p:cNvSpPr txBox="1">
            <a:spLocks noChangeArrowheads="1"/>
          </p:cNvSpPr>
          <p:nvPr/>
        </p:nvSpPr>
        <p:spPr bwMode="auto">
          <a:xfrm>
            <a:off x="7891464" y="4343400"/>
            <a:ext cx="20145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a:ea typeface="Osaka" charset="-128"/>
              </a:rPr>
              <a:t>Galatians</a:t>
            </a:r>
          </a:p>
        </p:txBody>
      </p:sp>
      <p:sp>
        <p:nvSpPr>
          <p:cNvPr id="122887" name="Text Box 7">
            <a:extLst>
              <a:ext uri="{FF2B5EF4-FFF2-40B4-BE49-F238E27FC236}">
                <a16:creationId xmlns:a16="http://schemas.microsoft.com/office/drawing/2014/main" id="{8937C60F-7DDC-465F-88CB-80E505D8CA7E}"/>
              </a:ext>
            </a:extLst>
          </p:cNvPr>
          <p:cNvSpPr txBox="1">
            <a:spLocks noChangeArrowheads="1"/>
          </p:cNvSpPr>
          <p:nvPr/>
        </p:nvSpPr>
        <p:spPr bwMode="auto">
          <a:xfrm>
            <a:off x="2590801" y="3733800"/>
            <a:ext cx="2861681" cy="52322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rgbClr val="FDEC06"/>
                </a:solidFill>
                <a:ea typeface="Osaka" charset="-128"/>
              </a:rPr>
              <a:t>Most Preaching</a:t>
            </a:r>
          </a:p>
        </p:txBody>
      </p:sp>
      <p:sp>
        <p:nvSpPr>
          <p:cNvPr id="122945" name="Text Box 65">
            <a:extLst>
              <a:ext uri="{FF2B5EF4-FFF2-40B4-BE49-F238E27FC236}">
                <a16:creationId xmlns:a16="http://schemas.microsoft.com/office/drawing/2014/main" id="{EB68E784-5638-4BF8-82B0-B8F60A7B7D52}"/>
              </a:ext>
            </a:extLst>
          </p:cNvPr>
          <p:cNvSpPr txBox="1">
            <a:spLocks noChangeArrowheads="1"/>
          </p:cNvSpPr>
          <p:nvPr/>
        </p:nvSpPr>
        <p:spPr bwMode="auto">
          <a:xfrm>
            <a:off x="7751764" y="3352800"/>
            <a:ext cx="2021707" cy="52322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rgbClr val="FDEC06"/>
                </a:solidFill>
                <a:ea typeface="Osaka" charset="-128"/>
              </a:rPr>
              <a:t>Exposition</a:t>
            </a:r>
          </a:p>
        </p:txBody>
      </p:sp>
      <p:sp>
        <p:nvSpPr>
          <p:cNvPr id="122919" name="Text Box 39">
            <a:extLst>
              <a:ext uri="{FF2B5EF4-FFF2-40B4-BE49-F238E27FC236}">
                <a16:creationId xmlns:a16="http://schemas.microsoft.com/office/drawing/2014/main" id="{426E0C93-AE7B-4666-854E-9F296347101D}"/>
              </a:ext>
            </a:extLst>
          </p:cNvPr>
          <p:cNvSpPr txBox="1">
            <a:spLocks noChangeArrowheads="1"/>
          </p:cNvSpPr>
          <p:nvPr/>
        </p:nvSpPr>
        <p:spPr bwMode="auto">
          <a:xfrm>
            <a:off x="6477000" y="5599113"/>
            <a:ext cx="1676400" cy="519112"/>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chemeClr val="bg1"/>
                </a:solidFill>
                <a:ea typeface="Osaka" charset="-128"/>
              </a:rPr>
              <a:t>Week 7</a:t>
            </a:r>
          </a:p>
        </p:txBody>
      </p:sp>
      <p:sp>
        <p:nvSpPr>
          <p:cNvPr id="122931" name="Text Box 51">
            <a:extLst>
              <a:ext uri="{FF2B5EF4-FFF2-40B4-BE49-F238E27FC236}">
                <a16:creationId xmlns:a16="http://schemas.microsoft.com/office/drawing/2014/main" id="{852D544B-8DB3-4479-B742-99E304725D5D}"/>
              </a:ext>
            </a:extLst>
          </p:cNvPr>
          <p:cNvSpPr txBox="1">
            <a:spLocks noChangeArrowheads="1"/>
          </p:cNvSpPr>
          <p:nvPr/>
        </p:nvSpPr>
        <p:spPr bwMode="auto">
          <a:xfrm>
            <a:off x="6477000" y="6338888"/>
            <a:ext cx="1676400" cy="519112"/>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chemeClr val="bg1"/>
                </a:solidFill>
                <a:ea typeface="Osaka" charset="-128"/>
              </a:rPr>
              <a:t>Week 9</a:t>
            </a:r>
          </a:p>
        </p:txBody>
      </p:sp>
      <p:sp>
        <p:nvSpPr>
          <p:cNvPr id="122934" name="Text Box 54">
            <a:extLst>
              <a:ext uri="{FF2B5EF4-FFF2-40B4-BE49-F238E27FC236}">
                <a16:creationId xmlns:a16="http://schemas.microsoft.com/office/drawing/2014/main" id="{CA427D74-5604-483A-9612-33F142980E85}"/>
              </a:ext>
            </a:extLst>
          </p:cNvPr>
          <p:cNvSpPr txBox="1">
            <a:spLocks noChangeArrowheads="1"/>
          </p:cNvSpPr>
          <p:nvPr/>
        </p:nvSpPr>
        <p:spPr bwMode="auto">
          <a:xfrm>
            <a:off x="6477000" y="5957888"/>
            <a:ext cx="1676400" cy="519112"/>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chemeClr val="bg1"/>
                </a:solidFill>
                <a:ea typeface="Osaka" charset="-128"/>
              </a:rPr>
              <a:t>Week 8</a:t>
            </a:r>
          </a:p>
        </p:txBody>
      </p:sp>
      <p:sp>
        <p:nvSpPr>
          <p:cNvPr id="122922" name="Text Box 42">
            <a:extLst>
              <a:ext uri="{FF2B5EF4-FFF2-40B4-BE49-F238E27FC236}">
                <a16:creationId xmlns:a16="http://schemas.microsoft.com/office/drawing/2014/main" id="{4608FFB6-8420-465C-9F8E-95B7B83B04A3}"/>
              </a:ext>
            </a:extLst>
          </p:cNvPr>
          <p:cNvSpPr txBox="1">
            <a:spLocks noChangeArrowheads="1"/>
          </p:cNvSpPr>
          <p:nvPr/>
        </p:nvSpPr>
        <p:spPr bwMode="auto">
          <a:xfrm>
            <a:off x="8458200" y="2286001"/>
            <a:ext cx="1676400" cy="519113"/>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chemeClr val="bg1"/>
                </a:solidFill>
                <a:ea typeface="Osaka" charset="-128"/>
              </a:rPr>
              <a:t>Week 5</a:t>
            </a:r>
          </a:p>
        </p:txBody>
      </p:sp>
      <p:sp>
        <p:nvSpPr>
          <p:cNvPr id="3" name="Title 2">
            <a:extLst>
              <a:ext uri="{FF2B5EF4-FFF2-40B4-BE49-F238E27FC236}">
                <a16:creationId xmlns:a16="http://schemas.microsoft.com/office/drawing/2014/main" id="{4DEDBAB9-29E1-45FD-AD53-6CEEB75BB9DF}"/>
              </a:ext>
            </a:extLst>
          </p:cNvPr>
          <p:cNvSpPr>
            <a:spLocks noGrp="1"/>
          </p:cNvSpPr>
          <p:nvPr>
            <p:ph type="title"/>
          </p:nvPr>
        </p:nvSpPr>
        <p:spPr>
          <a:xfrm>
            <a:off x="838200" y="236538"/>
            <a:ext cx="9644064" cy="1325563"/>
          </a:xfrm>
        </p:spPr>
        <p:txBody>
          <a:bodyPr>
            <a:norm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EXPOSITION BEST ENABLES PEACHING THROUGH ENTIRE BOOKS OF SCRIPTURE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8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88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2888">
                                            <p:txEl>
                                              <p:pRg st="0" end="0"/>
                                            </p:txEl>
                                          </p:spTgt>
                                        </p:tgtEl>
                                        <p:attrNameLst>
                                          <p:attrName>style.visibility</p:attrName>
                                        </p:attrNameLst>
                                      </p:cBhvr>
                                      <p:to>
                                        <p:strVal val="visible"/>
                                      </p:to>
                                    </p:set>
                                    <p:animEffect transition="in" filter="fade">
                                      <p:cBhvr>
                                        <p:cTn id="15" dur="500"/>
                                        <p:tgtEl>
                                          <p:spTgt spid="122888">
                                            <p:txEl>
                                              <p:pRg st="0" end="0"/>
                                            </p:txEl>
                                          </p:spTgt>
                                        </p:tgtEl>
                                      </p:cBhvr>
                                    </p:animEffect>
                                  </p:childTnLst>
                                </p:cTn>
                              </p:par>
                            </p:childTnLst>
                          </p:cTn>
                        </p:par>
                        <p:par>
                          <p:cTn id="16" fill="hold" nodeType="afterGroup">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22889"/>
                                        </p:tgtEl>
                                        <p:attrNameLst>
                                          <p:attrName>style.visibility</p:attrName>
                                        </p:attrNameLst>
                                      </p:cBhvr>
                                      <p:to>
                                        <p:strVal val="visible"/>
                                      </p:to>
                                    </p:set>
                                    <p:animEffect transition="in" filter="fade">
                                      <p:cBhvr>
                                        <p:cTn id="19" dur="500"/>
                                        <p:tgtEl>
                                          <p:spTgt spid="122889"/>
                                        </p:tgtEl>
                                      </p:cBhvr>
                                    </p:animEffect>
                                  </p:childTnLst>
                                </p:cTn>
                              </p:par>
                            </p:childTnLst>
                          </p:cTn>
                        </p:par>
                        <p:par>
                          <p:cTn id="20" fill="hold" nodeType="afterGroup">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22890">
                                            <p:txEl>
                                              <p:pRg st="0" end="0"/>
                                            </p:txEl>
                                          </p:spTgt>
                                        </p:tgtEl>
                                        <p:attrNameLst>
                                          <p:attrName>style.visibility</p:attrName>
                                        </p:attrNameLst>
                                      </p:cBhvr>
                                      <p:to>
                                        <p:strVal val="visible"/>
                                      </p:to>
                                    </p:set>
                                    <p:animEffect transition="in" filter="fade">
                                      <p:cBhvr>
                                        <p:cTn id="23" dur="500"/>
                                        <p:tgtEl>
                                          <p:spTgt spid="122890">
                                            <p:txEl>
                                              <p:pRg st="0" end="0"/>
                                            </p:txEl>
                                          </p:spTgt>
                                        </p:tgtEl>
                                      </p:cBhvr>
                                    </p:animEffect>
                                  </p:childTnLst>
                                </p:cTn>
                              </p:par>
                            </p:childTnLst>
                          </p:cTn>
                        </p:par>
                        <p:par>
                          <p:cTn id="24" fill="hold" nodeType="afterGroup">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122891"/>
                                        </p:tgtEl>
                                        <p:attrNameLst>
                                          <p:attrName>style.visibility</p:attrName>
                                        </p:attrNameLst>
                                      </p:cBhvr>
                                      <p:to>
                                        <p:strVal val="visible"/>
                                      </p:to>
                                    </p:set>
                                    <p:animEffect transition="in" filter="fade">
                                      <p:cBhvr>
                                        <p:cTn id="27" dur="500"/>
                                        <p:tgtEl>
                                          <p:spTgt spid="122891"/>
                                        </p:tgtEl>
                                      </p:cBhvr>
                                    </p:animEffect>
                                  </p:childTnLst>
                                </p:cTn>
                              </p:par>
                            </p:childTnLst>
                          </p:cTn>
                        </p:par>
                        <p:par>
                          <p:cTn id="28" fill="hold" nodeType="afterGroup">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122892">
                                            <p:txEl>
                                              <p:pRg st="0" end="0"/>
                                            </p:txEl>
                                          </p:spTgt>
                                        </p:tgtEl>
                                        <p:attrNameLst>
                                          <p:attrName>style.visibility</p:attrName>
                                        </p:attrNameLst>
                                      </p:cBhvr>
                                      <p:to>
                                        <p:strVal val="visible"/>
                                      </p:to>
                                    </p:set>
                                    <p:animEffect transition="in" filter="fade">
                                      <p:cBhvr>
                                        <p:cTn id="31" dur="500"/>
                                        <p:tgtEl>
                                          <p:spTgt spid="122892">
                                            <p:txEl>
                                              <p:pRg st="0" end="0"/>
                                            </p:txEl>
                                          </p:spTgt>
                                        </p:tgtEl>
                                      </p:cBhvr>
                                    </p:animEffect>
                                  </p:childTnLst>
                                </p:cTn>
                              </p:par>
                            </p:childTnLst>
                          </p:cTn>
                        </p:par>
                        <p:par>
                          <p:cTn id="32" fill="hold" nodeType="afterGroup">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122893"/>
                                        </p:tgtEl>
                                        <p:attrNameLst>
                                          <p:attrName>style.visibility</p:attrName>
                                        </p:attrNameLst>
                                      </p:cBhvr>
                                      <p:to>
                                        <p:strVal val="visible"/>
                                      </p:to>
                                    </p:set>
                                    <p:animEffect transition="in" filter="fade">
                                      <p:cBhvr>
                                        <p:cTn id="35" dur="500"/>
                                        <p:tgtEl>
                                          <p:spTgt spid="122893"/>
                                        </p:tgtEl>
                                      </p:cBhvr>
                                    </p:animEffect>
                                  </p:childTnLst>
                                </p:cTn>
                              </p:par>
                            </p:childTnLst>
                          </p:cTn>
                        </p:par>
                        <p:par>
                          <p:cTn id="36" fill="hold" nodeType="afterGroup">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122894">
                                            <p:txEl>
                                              <p:pRg st="0" end="0"/>
                                            </p:txEl>
                                          </p:spTgt>
                                        </p:tgtEl>
                                        <p:attrNameLst>
                                          <p:attrName>style.visibility</p:attrName>
                                        </p:attrNameLst>
                                      </p:cBhvr>
                                      <p:to>
                                        <p:strVal val="visible"/>
                                      </p:to>
                                    </p:set>
                                    <p:animEffect transition="in" filter="fade">
                                      <p:cBhvr>
                                        <p:cTn id="39" dur="500"/>
                                        <p:tgtEl>
                                          <p:spTgt spid="122894">
                                            <p:txEl>
                                              <p:pRg st="0" end="0"/>
                                            </p:txEl>
                                          </p:spTgt>
                                        </p:tgtEl>
                                      </p:cBhvr>
                                    </p:animEffect>
                                  </p:childTnLst>
                                </p:cTn>
                              </p:par>
                            </p:childTnLst>
                          </p:cTn>
                        </p:par>
                        <p:par>
                          <p:cTn id="40" fill="hold" nodeType="afterGroup">
                            <p:stCondLst>
                              <p:cond delay="3500"/>
                            </p:stCondLst>
                            <p:childTnLst>
                              <p:par>
                                <p:cTn id="41" presetID="10" presetClass="entr" presetSubtype="0" fill="hold" grpId="0" nodeType="afterEffect">
                                  <p:stCondLst>
                                    <p:cond delay="0"/>
                                  </p:stCondLst>
                                  <p:childTnLst>
                                    <p:set>
                                      <p:cBhvr>
                                        <p:cTn id="42" dur="1" fill="hold">
                                          <p:stCondLst>
                                            <p:cond delay="0"/>
                                          </p:stCondLst>
                                        </p:cTn>
                                        <p:tgtEl>
                                          <p:spTgt spid="122895"/>
                                        </p:tgtEl>
                                        <p:attrNameLst>
                                          <p:attrName>style.visibility</p:attrName>
                                        </p:attrNameLst>
                                      </p:cBhvr>
                                      <p:to>
                                        <p:strVal val="visible"/>
                                      </p:to>
                                    </p:set>
                                    <p:animEffect transition="in" filter="fade">
                                      <p:cBhvr>
                                        <p:cTn id="43" dur="500"/>
                                        <p:tgtEl>
                                          <p:spTgt spid="122895"/>
                                        </p:tgtEl>
                                      </p:cBhvr>
                                    </p:animEffect>
                                  </p:childTnLst>
                                </p:cTn>
                              </p:par>
                            </p:childTnLst>
                          </p:cTn>
                        </p:par>
                        <p:par>
                          <p:cTn id="44" fill="hold" nodeType="afterGroup">
                            <p:stCondLst>
                              <p:cond delay="4000"/>
                            </p:stCondLst>
                            <p:childTnLst>
                              <p:par>
                                <p:cTn id="45" presetID="10" presetClass="entr" presetSubtype="0" fill="hold" grpId="0" nodeType="afterEffect">
                                  <p:stCondLst>
                                    <p:cond delay="0"/>
                                  </p:stCondLst>
                                  <p:childTnLst>
                                    <p:set>
                                      <p:cBhvr>
                                        <p:cTn id="46" dur="1" fill="hold">
                                          <p:stCondLst>
                                            <p:cond delay="0"/>
                                          </p:stCondLst>
                                        </p:cTn>
                                        <p:tgtEl>
                                          <p:spTgt spid="122896">
                                            <p:txEl>
                                              <p:pRg st="0" end="0"/>
                                            </p:txEl>
                                          </p:spTgt>
                                        </p:tgtEl>
                                        <p:attrNameLst>
                                          <p:attrName>style.visibility</p:attrName>
                                        </p:attrNameLst>
                                      </p:cBhvr>
                                      <p:to>
                                        <p:strVal val="visible"/>
                                      </p:to>
                                    </p:set>
                                    <p:animEffect transition="in" filter="fade">
                                      <p:cBhvr>
                                        <p:cTn id="47" dur="500"/>
                                        <p:tgtEl>
                                          <p:spTgt spid="122896">
                                            <p:txEl>
                                              <p:pRg st="0" end="0"/>
                                            </p:txEl>
                                          </p:spTgt>
                                        </p:tgtEl>
                                      </p:cBhvr>
                                    </p:animEffect>
                                  </p:childTnLst>
                                </p:cTn>
                              </p:par>
                            </p:childTnLst>
                          </p:cTn>
                        </p:par>
                        <p:par>
                          <p:cTn id="48" fill="hold" nodeType="afterGroup">
                            <p:stCondLst>
                              <p:cond delay="4500"/>
                            </p:stCondLst>
                            <p:childTnLst>
                              <p:par>
                                <p:cTn id="49" presetID="10" presetClass="entr" presetSubtype="0" fill="hold" grpId="0" nodeType="afterEffect">
                                  <p:stCondLst>
                                    <p:cond delay="0"/>
                                  </p:stCondLst>
                                  <p:childTnLst>
                                    <p:set>
                                      <p:cBhvr>
                                        <p:cTn id="50" dur="1" fill="hold">
                                          <p:stCondLst>
                                            <p:cond delay="0"/>
                                          </p:stCondLst>
                                        </p:cTn>
                                        <p:tgtEl>
                                          <p:spTgt spid="122897"/>
                                        </p:tgtEl>
                                        <p:attrNameLst>
                                          <p:attrName>style.visibility</p:attrName>
                                        </p:attrNameLst>
                                      </p:cBhvr>
                                      <p:to>
                                        <p:strVal val="visible"/>
                                      </p:to>
                                    </p:set>
                                    <p:animEffect transition="in" filter="fade">
                                      <p:cBhvr>
                                        <p:cTn id="51" dur="500"/>
                                        <p:tgtEl>
                                          <p:spTgt spid="122897"/>
                                        </p:tgtEl>
                                      </p:cBhvr>
                                    </p:animEffect>
                                  </p:childTnLst>
                                </p:cTn>
                              </p:par>
                            </p:childTnLst>
                          </p:cTn>
                        </p:par>
                        <p:par>
                          <p:cTn id="52" fill="hold" nodeType="afterGroup">
                            <p:stCondLst>
                              <p:cond delay="5000"/>
                            </p:stCondLst>
                            <p:childTnLst>
                              <p:par>
                                <p:cTn id="53" presetID="10" presetClass="entr" presetSubtype="0" fill="hold" grpId="0" nodeType="afterEffect">
                                  <p:stCondLst>
                                    <p:cond delay="0"/>
                                  </p:stCondLst>
                                  <p:childTnLst>
                                    <p:set>
                                      <p:cBhvr>
                                        <p:cTn id="54" dur="1" fill="hold">
                                          <p:stCondLst>
                                            <p:cond delay="0"/>
                                          </p:stCondLst>
                                        </p:cTn>
                                        <p:tgtEl>
                                          <p:spTgt spid="122898">
                                            <p:txEl>
                                              <p:pRg st="0" end="0"/>
                                            </p:txEl>
                                          </p:spTgt>
                                        </p:tgtEl>
                                        <p:attrNameLst>
                                          <p:attrName>style.visibility</p:attrName>
                                        </p:attrNameLst>
                                      </p:cBhvr>
                                      <p:to>
                                        <p:strVal val="visible"/>
                                      </p:to>
                                    </p:set>
                                    <p:animEffect transition="in" filter="fade">
                                      <p:cBhvr>
                                        <p:cTn id="55" dur="500"/>
                                        <p:tgtEl>
                                          <p:spTgt spid="122898">
                                            <p:txEl>
                                              <p:pRg st="0" end="0"/>
                                            </p:txEl>
                                          </p:spTgt>
                                        </p:tgtEl>
                                      </p:cBhvr>
                                    </p:animEffect>
                                  </p:childTnLst>
                                </p:cTn>
                              </p:par>
                            </p:childTnLst>
                          </p:cTn>
                        </p:par>
                        <p:par>
                          <p:cTn id="56" fill="hold" nodeType="afterGroup">
                            <p:stCondLst>
                              <p:cond delay="5500"/>
                            </p:stCondLst>
                            <p:childTnLst>
                              <p:par>
                                <p:cTn id="57" presetID="10" presetClass="entr" presetSubtype="0" fill="hold" grpId="0" nodeType="afterEffect">
                                  <p:stCondLst>
                                    <p:cond delay="0"/>
                                  </p:stCondLst>
                                  <p:childTnLst>
                                    <p:set>
                                      <p:cBhvr>
                                        <p:cTn id="58" dur="1" fill="hold">
                                          <p:stCondLst>
                                            <p:cond delay="0"/>
                                          </p:stCondLst>
                                        </p:cTn>
                                        <p:tgtEl>
                                          <p:spTgt spid="122899"/>
                                        </p:tgtEl>
                                        <p:attrNameLst>
                                          <p:attrName>style.visibility</p:attrName>
                                        </p:attrNameLst>
                                      </p:cBhvr>
                                      <p:to>
                                        <p:strVal val="visible"/>
                                      </p:to>
                                    </p:set>
                                    <p:animEffect transition="in" filter="fade">
                                      <p:cBhvr>
                                        <p:cTn id="59" dur="500"/>
                                        <p:tgtEl>
                                          <p:spTgt spid="122899"/>
                                        </p:tgtEl>
                                      </p:cBhvr>
                                    </p:animEffect>
                                  </p:childTnLst>
                                </p:cTn>
                              </p:par>
                            </p:childTnLst>
                          </p:cTn>
                        </p:par>
                        <p:par>
                          <p:cTn id="60" fill="hold" nodeType="afterGroup">
                            <p:stCondLst>
                              <p:cond delay="6000"/>
                            </p:stCondLst>
                            <p:childTnLst>
                              <p:par>
                                <p:cTn id="61" presetID="10" presetClass="entr" presetSubtype="0" fill="hold" grpId="0" nodeType="afterEffect">
                                  <p:stCondLst>
                                    <p:cond delay="0"/>
                                  </p:stCondLst>
                                  <p:childTnLst>
                                    <p:set>
                                      <p:cBhvr>
                                        <p:cTn id="62" dur="1" fill="hold">
                                          <p:stCondLst>
                                            <p:cond delay="0"/>
                                          </p:stCondLst>
                                        </p:cTn>
                                        <p:tgtEl>
                                          <p:spTgt spid="122901">
                                            <p:txEl>
                                              <p:pRg st="0" end="0"/>
                                            </p:txEl>
                                          </p:spTgt>
                                        </p:tgtEl>
                                        <p:attrNameLst>
                                          <p:attrName>style.visibility</p:attrName>
                                        </p:attrNameLst>
                                      </p:cBhvr>
                                      <p:to>
                                        <p:strVal val="visible"/>
                                      </p:to>
                                    </p:set>
                                    <p:animEffect transition="in" filter="fade">
                                      <p:cBhvr>
                                        <p:cTn id="63" dur="500"/>
                                        <p:tgtEl>
                                          <p:spTgt spid="122901">
                                            <p:txEl>
                                              <p:pRg st="0" end="0"/>
                                            </p:txEl>
                                          </p:spTgt>
                                        </p:tgtEl>
                                      </p:cBhvr>
                                    </p:animEffect>
                                  </p:childTnLst>
                                </p:cTn>
                              </p:par>
                            </p:childTnLst>
                          </p:cTn>
                        </p:par>
                        <p:par>
                          <p:cTn id="64" fill="hold" nodeType="afterGroup">
                            <p:stCondLst>
                              <p:cond delay="6500"/>
                            </p:stCondLst>
                            <p:childTnLst>
                              <p:par>
                                <p:cTn id="65" presetID="10" presetClass="entr" presetSubtype="0" fill="hold" grpId="0" nodeType="afterEffect">
                                  <p:stCondLst>
                                    <p:cond delay="0"/>
                                  </p:stCondLst>
                                  <p:childTnLst>
                                    <p:set>
                                      <p:cBhvr>
                                        <p:cTn id="66" dur="1" fill="hold">
                                          <p:stCondLst>
                                            <p:cond delay="0"/>
                                          </p:stCondLst>
                                        </p:cTn>
                                        <p:tgtEl>
                                          <p:spTgt spid="122900"/>
                                        </p:tgtEl>
                                        <p:attrNameLst>
                                          <p:attrName>style.visibility</p:attrName>
                                        </p:attrNameLst>
                                      </p:cBhvr>
                                      <p:to>
                                        <p:strVal val="visible"/>
                                      </p:to>
                                    </p:set>
                                    <p:animEffect transition="in" filter="fade">
                                      <p:cBhvr>
                                        <p:cTn id="67" dur="500"/>
                                        <p:tgtEl>
                                          <p:spTgt spid="122900"/>
                                        </p:tgtEl>
                                      </p:cBhvr>
                                    </p:animEffect>
                                  </p:childTnLst>
                                </p:cTn>
                              </p:par>
                            </p:childTnLst>
                          </p:cTn>
                        </p:par>
                        <p:par>
                          <p:cTn id="68" fill="hold" nodeType="afterGroup">
                            <p:stCondLst>
                              <p:cond delay="7000"/>
                            </p:stCondLst>
                            <p:childTnLst>
                              <p:par>
                                <p:cTn id="69" presetID="10" presetClass="entr" presetSubtype="0" fill="hold" grpId="0" nodeType="afterEffect">
                                  <p:stCondLst>
                                    <p:cond delay="0"/>
                                  </p:stCondLst>
                                  <p:childTnLst>
                                    <p:set>
                                      <p:cBhvr>
                                        <p:cTn id="70" dur="1" fill="hold">
                                          <p:stCondLst>
                                            <p:cond delay="0"/>
                                          </p:stCondLst>
                                        </p:cTn>
                                        <p:tgtEl>
                                          <p:spTgt spid="122902">
                                            <p:txEl>
                                              <p:pRg st="0" end="0"/>
                                            </p:txEl>
                                          </p:spTgt>
                                        </p:tgtEl>
                                        <p:attrNameLst>
                                          <p:attrName>style.visibility</p:attrName>
                                        </p:attrNameLst>
                                      </p:cBhvr>
                                      <p:to>
                                        <p:strVal val="visible"/>
                                      </p:to>
                                    </p:set>
                                    <p:animEffect transition="in" filter="fade">
                                      <p:cBhvr>
                                        <p:cTn id="71" dur="500"/>
                                        <p:tgtEl>
                                          <p:spTgt spid="122902">
                                            <p:txEl>
                                              <p:pRg st="0" end="0"/>
                                            </p:txEl>
                                          </p:spTgt>
                                        </p:tgtEl>
                                      </p:cBhvr>
                                    </p:animEffect>
                                  </p:childTnLst>
                                </p:cTn>
                              </p:par>
                            </p:childTnLst>
                          </p:cTn>
                        </p:par>
                        <p:par>
                          <p:cTn id="72" fill="hold" nodeType="afterGroup">
                            <p:stCondLst>
                              <p:cond delay="7500"/>
                            </p:stCondLst>
                            <p:childTnLst>
                              <p:par>
                                <p:cTn id="73" presetID="10" presetClass="entr" presetSubtype="0" fill="hold" nodeType="afterEffect">
                                  <p:stCondLst>
                                    <p:cond delay="0"/>
                                  </p:stCondLst>
                                  <p:childTnLst>
                                    <p:set>
                                      <p:cBhvr>
                                        <p:cTn id="74" dur="1" fill="hold">
                                          <p:stCondLst>
                                            <p:cond delay="0"/>
                                          </p:stCondLst>
                                        </p:cTn>
                                        <p:tgtEl>
                                          <p:spTgt spid="122903"/>
                                        </p:tgtEl>
                                        <p:attrNameLst>
                                          <p:attrName>style.visibility</p:attrName>
                                        </p:attrNameLst>
                                      </p:cBhvr>
                                      <p:to>
                                        <p:strVal val="visible"/>
                                      </p:to>
                                    </p:set>
                                    <p:animEffect transition="in" filter="fade">
                                      <p:cBhvr>
                                        <p:cTn id="75" dur="500"/>
                                        <p:tgtEl>
                                          <p:spTgt spid="122903"/>
                                        </p:tgtEl>
                                      </p:cBhvr>
                                    </p:animEffect>
                                  </p:childTnLst>
                                </p:cTn>
                              </p:par>
                            </p:childTnLst>
                          </p:cTn>
                        </p:par>
                        <p:par>
                          <p:cTn id="76" fill="hold" nodeType="afterGroup">
                            <p:stCondLst>
                              <p:cond delay="8000"/>
                            </p:stCondLst>
                            <p:childTnLst>
                              <p:par>
                                <p:cTn id="77" presetID="10" presetClass="entr" presetSubtype="0" fill="hold" nodeType="afterEffect">
                                  <p:stCondLst>
                                    <p:cond delay="0"/>
                                  </p:stCondLst>
                                  <p:childTnLst>
                                    <p:set>
                                      <p:cBhvr>
                                        <p:cTn id="78" dur="1" fill="hold">
                                          <p:stCondLst>
                                            <p:cond delay="0"/>
                                          </p:stCondLst>
                                        </p:cTn>
                                        <p:tgtEl>
                                          <p:spTgt spid="122905">
                                            <p:txEl>
                                              <p:pRg st="0" end="0"/>
                                            </p:txEl>
                                          </p:spTgt>
                                        </p:tgtEl>
                                        <p:attrNameLst>
                                          <p:attrName>style.visibility</p:attrName>
                                        </p:attrNameLst>
                                      </p:cBhvr>
                                      <p:to>
                                        <p:strVal val="visible"/>
                                      </p:to>
                                    </p:set>
                                    <p:animEffect transition="in" filter="fade">
                                      <p:cBhvr>
                                        <p:cTn id="79" dur="500"/>
                                        <p:tgtEl>
                                          <p:spTgt spid="122905">
                                            <p:txEl>
                                              <p:pRg st="0" end="0"/>
                                            </p:txEl>
                                          </p:spTgt>
                                        </p:tgtEl>
                                      </p:cBhvr>
                                    </p:animEffect>
                                  </p:childTnLst>
                                </p:cTn>
                              </p:par>
                            </p:childTnLst>
                          </p:cTn>
                        </p:par>
                        <p:par>
                          <p:cTn id="80" fill="hold" nodeType="afterGroup">
                            <p:stCondLst>
                              <p:cond delay="8500"/>
                            </p:stCondLst>
                            <p:childTnLst>
                              <p:par>
                                <p:cTn id="81" presetID="10" presetClass="entr" presetSubtype="0" fill="hold" nodeType="afterEffect">
                                  <p:stCondLst>
                                    <p:cond delay="0"/>
                                  </p:stCondLst>
                                  <p:childTnLst>
                                    <p:set>
                                      <p:cBhvr>
                                        <p:cTn id="82" dur="1" fill="hold">
                                          <p:stCondLst>
                                            <p:cond delay="0"/>
                                          </p:stCondLst>
                                        </p:cTn>
                                        <p:tgtEl>
                                          <p:spTgt spid="122904"/>
                                        </p:tgtEl>
                                        <p:attrNameLst>
                                          <p:attrName>style.visibility</p:attrName>
                                        </p:attrNameLst>
                                      </p:cBhvr>
                                      <p:to>
                                        <p:strVal val="visible"/>
                                      </p:to>
                                    </p:set>
                                    <p:animEffect transition="in" filter="fade">
                                      <p:cBhvr>
                                        <p:cTn id="83" dur="500"/>
                                        <p:tgtEl>
                                          <p:spTgt spid="122904"/>
                                        </p:tgtEl>
                                      </p:cBhvr>
                                    </p:animEffect>
                                  </p:childTnLst>
                                </p:cTn>
                              </p:par>
                            </p:childTnLst>
                          </p:cTn>
                        </p:par>
                        <p:par>
                          <p:cTn id="84" fill="hold" nodeType="afterGroup">
                            <p:stCondLst>
                              <p:cond delay="9000"/>
                            </p:stCondLst>
                            <p:childTnLst>
                              <p:par>
                                <p:cTn id="85" presetID="10" presetClass="entr" presetSubtype="0" fill="hold" nodeType="afterEffect">
                                  <p:stCondLst>
                                    <p:cond delay="0"/>
                                  </p:stCondLst>
                                  <p:childTnLst>
                                    <p:set>
                                      <p:cBhvr>
                                        <p:cTn id="86" dur="1" fill="hold">
                                          <p:stCondLst>
                                            <p:cond delay="0"/>
                                          </p:stCondLst>
                                        </p:cTn>
                                        <p:tgtEl>
                                          <p:spTgt spid="122908">
                                            <p:txEl>
                                              <p:pRg st="0" end="0"/>
                                            </p:txEl>
                                          </p:spTgt>
                                        </p:tgtEl>
                                        <p:attrNameLst>
                                          <p:attrName>style.visibility</p:attrName>
                                        </p:attrNameLst>
                                      </p:cBhvr>
                                      <p:to>
                                        <p:strVal val="visible"/>
                                      </p:to>
                                    </p:set>
                                    <p:animEffect transition="in" filter="fade">
                                      <p:cBhvr>
                                        <p:cTn id="87" dur="500"/>
                                        <p:tgtEl>
                                          <p:spTgt spid="122908">
                                            <p:txEl>
                                              <p:pRg st="0" end="0"/>
                                            </p:txEl>
                                          </p:spTgt>
                                        </p:tgtEl>
                                      </p:cBhvr>
                                    </p:animEffect>
                                  </p:childTnLst>
                                </p:cTn>
                              </p:par>
                            </p:childTnLst>
                          </p:cTn>
                        </p:par>
                        <p:par>
                          <p:cTn id="88" fill="hold" nodeType="afterGroup">
                            <p:stCondLst>
                              <p:cond delay="9500"/>
                            </p:stCondLst>
                            <p:childTnLst>
                              <p:par>
                                <p:cTn id="89" presetID="10" presetClass="entr" presetSubtype="0" fill="hold" nodeType="afterEffect">
                                  <p:stCondLst>
                                    <p:cond delay="0"/>
                                  </p:stCondLst>
                                  <p:childTnLst>
                                    <p:set>
                                      <p:cBhvr>
                                        <p:cTn id="90" dur="1" fill="hold">
                                          <p:stCondLst>
                                            <p:cond delay="0"/>
                                          </p:stCondLst>
                                        </p:cTn>
                                        <p:tgtEl>
                                          <p:spTgt spid="122907"/>
                                        </p:tgtEl>
                                        <p:attrNameLst>
                                          <p:attrName>style.visibility</p:attrName>
                                        </p:attrNameLst>
                                      </p:cBhvr>
                                      <p:to>
                                        <p:strVal val="visible"/>
                                      </p:to>
                                    </p:set>
                                    <p:animEffect transition="in" filter="fade">
                                      <p:cBhvr>
                                        <p:cTn id="91" dur="500"/>
                                        <p:tgtEl>
                                          <p:spTgt spid="12290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122945"/>
                                        </p:tgtEl>
                                        <p:attrNameLst>
                                          <p:attrName>style.visibility</p:attrName>
                                        </p:attrNameLst>
                                      </p:cBhvr>
                                      <p:to>
                                        <p:strVal val="visible"/>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122883"/>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122882"/>
                                        </p:tgtEl>
                                        <p:attrNameLst>
                                          <p:attrName>style.visibility</p:attrName>
                                        </p:attrNameLst>
                                      </p:cBhvr>
                                      <p:to>
                                        <p:strVal val="visible"/>
                                      </p:to>
                                    </p:se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122913"/>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122914"/>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122910"/>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122911"/>
                                        </p:tgtEl>
                                        <p:attrNameLst>
                                          <p:attrName>style.visibility</p:attrName>
                                        </p:attrNameLst>
                                      </p:cBhvr>
                                      <p:to>
                                        <p:strVal val="visible"/>
                                      </p:to>
                                    </p:se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122916"/>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122917"/>
                                        </p:tgtEl>
                                        <p:attrNameLst>
                                          <p:attrName>style.visibility</p:attrName>
                                        </p:attrNameLst>
                                      </p:cBhvr>
                                      <p:to>
                                        <p:strVal val="visible"/>
                                      </p:to>
                                    </p:se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122925"/>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122926"/>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1" presetClass="entr" presetSubtype="0" fill="hold" grpId="0" nodeType="clickEffect">
                                  <p:stCondLst>
                                    <p:cond delay="0"/>
                                  </p:stCondLst>
                                  <p:childTnLst>
                                    <p:set>
                                      <p:cBhvr>
                                        <p:cTn id="129" dur="1" fill="hold">
                                          <p:stCondLst>
                                            <p:cond delay="0"/>
                                          </p:stCondLst>
                                        </p:cTn>
                                        <p:tgtEl>
                                          <p:spTgt spid="122922"/>
                                        </p:tgtEl>
                                        <p:attrNameLst>
                                          <p:attrName>style.visibility</p:attrName>
                                        </p:attrNameLst>
                                      </p:cBhvr>
                                      <p:to>
                                        <p:strVal val="visible"/>
                                      </p:to>
                                    </p:set>
                                  </p:childTnLst>
                                </p:cTn>
                              </p:par>
                              <p:par>
                                <p:cTn id="130" presetID="1" presetClass="entr" presetSubtype="0" fill="hold" grpId="0" nodeType="withEffect">
                                  <p:stCondLst>
                                    <p:cond delay="0"/>
                                  </p:stCondLst>
                                  <p:childTnLst>
                                    <p:set>
                                      <p:cBhvr>
                                        <p:cTn id="131" dur="1" fill="hold">
                                          <p:stCondLst>
                                            <p:cond delay="0"/>
                                          </p:stCondLst>
                                        </p:cTn>
                                        <p:tgtEl>
                                          <p:spTgt spid="122923"/>
                                        </p:tgtEl>
                                        <p:attrNameLst>
                                          <p:attrName>style.visibility</p:attrName>
                                        </p:attrNameLst>
                                      </p:cBhvr>
                                      <p:to>
                                        <p:strVal val="visible"/>
                                      </p:to>
                                    </p:set>
                                  </p:childTnLst>
                                </p:cTn>
                              </p:par>
                            </p:childTnLst>
                          </p:cTn>
                        </p:par>
                      </p:childTnLst>
                    </p:cTn>
                  </p:par>
                  <p:par>
                    <p:cTn id="132" fill="hold" nodeType="clickPar">
                      <p:stCondLst>
                        <p:cond delay="indefinite"/>
                      </p:stCondLst>
                      <p:childTnLst>
                        <p:par>
                          <p:cTn id="133" fill="hold" nodeType="withGroup">
                            <p:stCondLst>
                              <p:cond delay="0"/>
                            </p:stCondLst>
                            <p:childTnLst>
                              <p:par>
                                <p:cTn id="134" presetID="1" presetClass="entr" presetSubtype="0" fill="hold" grpId="0" nodeType="clickEffect">
                                  <p:stCondLst>
                                    <p:cond delay="0"/>
                                  </p:stCondLst>
                                  <p:childTnLst>
                                    <p:set>
                                      <p:cBhvr>
                                        <p:cTn id="135" dur="1" fill="hold">
                                          <p:stCondLst>
                                            <p:cond delay="0"/>
                                          </p:stCondLst>
                                        </p:cTn>
                                        <p:tgtEl>
                                          <p:spTgt spid="122928"/>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122929"/>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122919"/>
                                        </p:tgtEl>
                                        <p:attrNameLst>
                                          <p:attrName>style.visibility</p:attrName>
                                        </p:attrNameLst>
                                      </p:cBhvr>
                                      <p:to>
                                        <p:strVal val="visible"/>
                                      </p:to>
                                    </p:set>
                                  </p:childTnLst>
                                </p:cTn>
                              </p:par>
                              <p:par>
                                <p:cTn id="142" presetID="1" presetClass="entr" presetSubtype="0" fill="hold" grpId="0" nodeType="withEffect">
                                  <p:stCondLst>
                                    <p:cond delay="0"/>
                                  </p:stCondLst>
                                  <p:childTnLst>
                                    <p:set>
                                      <p:cBhvr>
                                        <p:cTn id="143" dur="1" fill="hold">
                                          <p:stCondLst>
                                            <p:cond delay="0"/>
                                          </p:stCondLst>
                                        </p:cTn>
                                        <p:tgtEl>
                                          <p:spTgt spid="122920"/>
                                        </p:tgtEl>
                                        <p:attrNameLst>
                                          <p:attrName>style.visibility</p:attrName>
                                        </p:attrNameLst>
                                      </p:cBhvr>
                                      <p:to>
                                        <p:strVal val="visible"/>
                                      </p:to>
                                    </p:se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1" presetClass="entr" presetSubtype="0" fill="hold" grpId="0" nodeType="clickEffect">
                                  <p:stCondLst>
                                    <p:cond delay="0"/>
                                  </p:stCondLst>
                                  <p:childTnLst>
                                    <p:set>
                                      <p:cBhvr>
                                        <p:cTn id="147" dur="1" fill="hold">
                                          <p:stCondLst>
                                            <p:cond delay="0"/>
                                          </p:stCondLst>
                                        </p:cTn>
                                        <p:tgtEl>
                                          <p:spTgt spid="122934"/>
                                        </p:tgtEl>
                                        <p:attrNameLst>
                                          <p:attrName>style.visibility</p:attrName>
                                        </p:attrNameLst>
                                      </p:cBhvr>
                                      <p:to>
                                        <p:strVal val="visible"/>
                                      </p:to>
                                    </p:set>
                                  </p:childTnLst>
                                </p:cTn>
                              </p:par>
                              <p:par>
                                <p:cTn id="148" presetID="1" presetClass="entr" presetSubtype="0" fill="hold" grpId="0" nodeType="withEffect">
                                  <p:stCondLst>
                                    <p:cond delay="0"/>
                                  </p:stCondLst>
                                  <p:childTnLst>
                                    <p:set>
                                      <p:cBhvr>
                                        <p:cTn id="149" dur="1" fill="hold">
                                          <p:stCondLst>
                                            <p:cond delay="0"/>
                                          </p:stCondLst>
                                        </p:cTn>
                                        <p:tgtEl>
                                          <p:spTgt spid="122935"/>
                                        </p:tgtEl>
                                        <p:attrNameLst>
                                          <p:attrName>style.visibility</p:attrName>
                                        </p:attrNameLst>
                                      </p:cBhvr>
                                      <p:to>
                                        <p:strVal val="visible"/>
                                      </p:to>
                                    </p:se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1" presetClass="entr" presetSubtype="0" fill="hold" grpId="0" nodeType="clickEffect">
                                  <p:stCondLst>
                                    <p:cond delay="0"/>
                                  </p:stCondLst>
                                  <p:childTnLst>
                                    <p:set>
                                      <p:cBhvr>
                                        <p:cTn id="153" dur="1" fill="hold">
                                          <p:stCondLst>
                                            <p:cond delay="0"/>
                                          </p:stCondLst>
                                        </p:cTn>
                                        <p:tgtEl>
                                          <p:spTgt spid="122931"/>
                                        </p:tgtEl>
                                        <p:attrNameLst>
                                          <p:attrName>style.visibility</p:attrName>
                                        </p:attrNameLst>
                                      </p:cBhvr>
                                      <p:to>
                                        <p:strVal val="visible"/>
                                      </p:to>
                                    </p:set>
                                  </p:childTnLst>
                                </p:cTn>
                              </p:par>
                              <p:par>
                                <p:cTn id="154" presetID="1" presetClass="entr" presetSubtype="0" fill="hold" grpId="0" nodeType="withEffect">
                                  <p:stCondLst>
                                    <p:cond delay="0"/>
                                  </p:stCondLst>
                                  <p:childTnLst>
                                    <p:set>
                                      <p:cBhvr>
                                        <p:cTn id="155" dur="1" fill="hold">
                                          <p:stCondLst>
                                            <p:cond delay="0"/>
                                          </p:stCondLst>
                                        </p:cTn>
                                        <p:tgtEl>
                                          <p:spTgt spid="122932"/>
                                        </p:tgtEl>
                                        <p:attrNameLst>
                                          <p:attrName>style.visibility</p:attrName>
                                        </p:attrNameLst>
                                      </p:cBhvr>
                                      <p:to>
                                        <p:strVal val="visible"/>
                                      </p:to>
                                    </p:set>
                                  </p:childTnLst>
                                </p:cTn>
                              </p:par>
                            </p:childTnLst>
                          </p:cTn>
                        </p:par>
                      </p:childTnLst>
                    </p:cTn>
                  </p:par>
                  <p:par>
                    <p:cTn id="156" fill="hold" nodeType="clickPar">
                      <p:stCondLst>
                        <p:cond delay="indefinite"/>
                      </p:stCondLst>
                      <p:childTnLst>
                        <p:par>
                          <p:cTn id="157" fill="hold" nodeType="withGroup">
                            <p:stCondLst>
                              <p:cond delay="0"/>
                            </p:stCondLst>
                            <p:childTnLst>
                              <p:par>
                                <p:cTn id="158" presetID="1" presetClass="entr" presetSubtype="0" fill="hold" grpId="0" nodeType="clickEffect">
                                  <p:stCondLst>
                                    <p:cond delay="0"/>
                                  </p:stCondLst>
                                  <p:childTnLst>
                                    <p:set>
                                      <p:cBhvr>
                                        <p:cTn id="159" dur="1" fill="hold">
                                          <p:stCondLst>
                                            <p:cond delay="0"/>
                                          </p:stCondLst>
                                        </p:cTn>
                                        <p:tgtEl>
                                          <p:spTgt spid="122938"/>
                                        </p:tgtEl>
                                        <p:attrNameLst>
                                          <p:attrName>style.visibility</p:attrName>
                                        </p:attrNameLst>
                                      </p:cBhvr>
                                      <p:to>
                                        <p:strVal val="visible"/>
                                      </p:to>
                                    </p:set>
                                  </p:childTnLst>
                                </p:cTn>
                              </p:par>
                              <p:par>
                                <p:cTn id="160" presetID="1" presetClass="entr" presetSubtype="0" fill="hold" grpId="0" nodeType="withEffect">
                                  <p:stCondLst>
                                    <p:cond delay="0"/>
                                  </p:stCondLst>
                                  <p:childTnLst>
                                    <p:set>
                                      <p:cBhvr>
                                        <p:cTn id="161" dur="1" fill="hold">
                                          <p:stCondLst>
                                            <p:cond delay="0"/>
                                          </p:stCondLst>
                                        </p:cTn>
                                        <p:tgtEl>
                                          <p:spTgt spid="122937"/>
                                        </p:tgtEl>
                                        <p:attrNameLst>
                                          <p:attrName>style.visibility</p:attrName>
                                        </p:attrNameLst>
                                      </p:cBhvr>
                                      <p:to>
                                        <p:strVal val="visible"/>
                                      </p:to>
                                    </p:se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ntr" presetSubtype="0" fill="hold" grpId="0" nodeType="clickEffect">
                                  <p:stCondLst>
                                    <p:cond delay="0"/>
                                  </p:stCondLst>
                                  <p:childTnLst>
                                    <p:set>
                                      <p:cBhvr>
                                        <p:cTn id="165" dur="1" fill="hold">
                                          <p:stCondLst>
                                            <p:cond delay="0"/>
                                          </p:stCondLst>
                                        </p:cTn>
                                        <p:tgtEl>
                                          <p:spTgt spid="122941"/>
                                        </p:tgtEl>
                                        <p:attrNameLst>
                                          <p:attrName>style.visibility</p:attrName>
                                        </p:attrNameLst>
                                      </p:cBhvr>
                                      <p:to>
                                        <p:strVal val="visible"/>
                                      </p:to>
                                    </p:set>
                                  </p:childTnLst>
                                </p:cTn>
                              </p:par>
                              <p:par>
                                <p:cTn id="166" presetID="1" presetClass="entr" presetSubtype="0" fill="hold" grpId="0" nodeType="withEffect">
                                  <p:stCondLst>
                                    <p:cond delay="0"/>
                                  </p:stCondLst>
                                  <p:childTnLst>
                                    <p:set>
                                      <p:cBhvr>
                                        <p:cTn id="167" dur="1" fill="hold">
                                          <p:stCondLst>
                                            <p:cond delay="0"/>
                                          </p:stCondLst>
                                        </p:cTn>
                                        <p:tgtEl>
                                          <p:spTgt spid="122940"/>
                                        </p:tgtEl>
                                        <p:attrNameLst>
                                          <p:attrName>style.visibility</p:attrName>
                                        </p:attrNameLst>
                                      </p:cBhvr>
                                      <p:to>
                                        <p:strVal val="visible"/>
                                      </p:to>
                                    </p:set>
                                  </p:childTnLst>
                                </p:cTn>
                              </p:par>
                            </p:childTnLst>
                          </p:cTn>
                        </p:par>
                      </p:childTnLst>
                    </p:cTn>
                  </p:par>
                  <p:par>
                    <p:cTn id="168" fill="hold" nodeType="clickPar">
                      <p:stCondLst>
                        <p:cond delay="indefinite"/>
                      </p:stCondLst>
                      <p:childTnLst>
                        <p:par>
                          <p:cTn id="169" fill="hold" nodeType="withGroup">
                            <p:stCondLst>
                              <p:cond delay="0"/>
                            </p:stCondLst>
                            <p:childTnLst>
                              <p:par>
                                <p:cTn id="170" presetID="1" presetClass="entr" presetSubtype="0" fill="hold" grpId="0" nodeType="clickEffect">
                                  <p:stCondLst>
                                    <p:cond delay="0"/>
                                  </p:stCondLst>
                                  <p:childTnLst>
                                    <p:set>
                                      <p:cBhvr>
                                        <p:cTn id="171" dur="1" fill="hold">
                                          <p:stCondLst>
                                            <p:cond delay="0"/>
                                          </p:stCondLst>
                                        </p:cTn>
                                        <p:tgtEl>
                                          <p:spTgt spid="122944"/>
                                        </p:tgtEl>
                                        <p:attrNameLst>
                                          <p:attrName>style.visibility</p:attrName>
                                        </p:attrNameLst>
                                      </p:cBhvr>
                                      <p:to>
                                        <p:strVal val="visible"/>
                                      </p:to>
                                    </p:set>
                                  </p:childTnLst>
                                </p:cTn>
                              </p:par>
                              <p:par>
                                <p:cTn id="172" presetID="1" presetClass="entr" presetSubtype="0" fill="hold" grpId="0" nodeType="withEffect">
                                  <p:stCondLst>
                                    <p:cond delay="0"/>
                                  </p:stCondLst>
                                  <p:childTnLst>
                                    <p:set>
                                      <p:cBhvr>
                                        <p:cTn id="173" dur="1" fill="hold">
                                          <p:stCondLst>
                                            <p:cond delay="0"/>
                                          </p:stCondLst>
                                        </p:cTn>
                                        <p:tgtEl>
                                          <p:spTgt spid="1229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8" grpId="0" build="p" autoUpdateAnimBg="0"/>
      <p:bldP spid="122889" grpId="0" animBg="1" autoUpdateAnimBg="0"/>
      <p:bldP spid="122890" grpId="0" build="p" autoUpdateAnimBg="0"/>
      <p:bldP spid="122891" grpId="0" animBg="1" autoUpdateAnimBg="0"/>
      <p:bldP spid="122892" grpId="0" build="p" autoUpdateAnimBg="0"/>
      <p:bldP spid="122893" grpId="0" animBg="1" autoUpdateAnimBg="0"/>
      <p:bldP spid="122894" grpId="0" build="p" autoUpdateAnimBg="0"/>
      <p:bldP spid="122895" grpId="0" animBg="1" autoUpdateAnimBg="0"/>
      <p:bldP spid="122896" grpId="0" build="p" autoUpdateAnimBg="0"/>
      <p:bldP spid="122897" grpId="0" animBg="1" autoUpdateAnimBg="0"/>
      <p:bldP spid="122898" grpId="0" build="p" autoUpdateAnimBg="0"/>
      <p:bldP spid="122899" grpId="0" animBg="1" autoUpdateAnimBg="0"/>
      <p:bldP spid="122900" grpId="0" animBg="1" autoUpdateAnimBg="0"/>
      <p:bldP spid="122901" grpId="0" build="p" autoUpdateAnimBg="0"/>
      <p:bldP spid="122902" grpId="0" build="p" autoUpdateAnimBg="0"/>
      <p:bldP spid="122911" grpId="0" animBg="1"/>
      <p:bldP spid="122914" grpId="0" animBg="1"/>
      <p:bldP spid="122917" grpId="0" animBg="1"/>
      <p:bldP spid="122920" grpId="0" animBg="1"/>
      <p:bldP spid="122923" grpId="0" animBg="1"/>
      <p:bldP spid="122925" grpId="0"/>
      <p:bldP spid="122926" grpId="0" animBg="1"/>
      <p:bldP spid="122928" grpId="0"/>
      <p:bldP spid="122929" grpId="0" animBg="1"/>
      <p:bldP spid="122932" grpId="0" animBg="1"/>
      <p:bldP spid="122935" grpId="0" animBg="1"/>
      <p:bldP spid="122937" grpId="0" animBg="1"/>
      <p:bldP spid="122940" grpId="0" animBg="1"/>
      <p:bldP spid="122943" grpId="0" animBg="1"/>
      <p:bldP spid="122944" grpId="0"/>
      <p:bldP spid="122938" grpId="0"/>
      <p:bldP spid="122941" grpId="0"/>
      <p:bldP spid="122910" grpId="0"/>
      <p:bldP spid="122913" grpId="0"/>
      <p:bldP spid="122916" grpId="0"/>
      <p:bldP spid="122883" grpId="0"/>
      <p:bldP spid="122887" grpId="0"/>
      <p:bldP spid="122945" grpId="0"/>
      <p:bldP spid="122919" grpId="0"/>
      <p:bldP spid="122931" grpId="0"/>
      <p:bldP spid="122934" grpId="0"/>
      <p:bldP spid="12292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5DE131-DFA1-449B-BDDD-018050349BA3}"/>
              </a:ext>
            </a:extLst>
          </p:cNvPr>
          <p:cNvSpPr txBox="1"/>
          <p:nvPr/>
        </p:nvSpPr>
        <p:spPr>
          <a:xfrm>
            <a:off x="368709" y="3429000"/>
            <a:ext cx="5988479" cy="2608262"/>
          </a:xfrm>
          <a:prstGeom prst="rect">
            <a:avLst/>
          </a:prstGeom>
        </p:spPr>
        <p:txBody>
          <a:bodyPr vert="horz" lIns="91440" tIns="45720" rIns="91440" bIns="45720" rtlCol="0">
            <a:normAutofit/>
          </a:bodyPr>
          <a:lstStyle/>
          <a:p>
            <a:pPr fontAlgn="base">
              <a:lnSpc>
                <a:spcPct val="90000"/>
              </a:lnSpc>
              <a:spcAft>
                <a:spcPts val="600"/>
              </a:spcAft>
            </a:pPr>
            <a:r>
              <a:rPr lang="en-US" sz="2800" b="1" u="sng" dirty="0">
                <a:solidFill>
                  <a:schemeClr val="bg1"/>
                </a:solidFill>
                <a:effectLst/>
                <a:latin typeface="Times New Roman" panose="02020603050405020304" pitchFamily="18" charset="0"/>
                <a:ea typeface="Times New Roman" panose="02020603050405020304" pitchFamily="18" charset="0"/>
              </a:rPr>
              <a:t>Evangelism</a:t>
            </a:r>
            <a:r>
              <a:rPr lang="en-US" sz="2800" b="1" dirty="0">
                <a:solidFill>
                  <a:schemeClr val="bg1"/>
                </a:solidFill>
                <a:effectLst/>
                <a:latin typeface="Times New Roman" panose="02020603050405020304" pitchFamily="18" charset="0"/>
                <a:ea typeface="Times New Roman" panose="02020603050405020304" pitchFamily="18" charset="0"/>
              </a:rPr>
              <a:t> – God uses expository preaching to reach the lost because it is the preaching of His Word, which will never return void.</a:t>
            </a:r>
            <a:endParaRPr lang="en-US" sz="2800" b="1" dirty="0">
              <a:solidFill>
                <a:schemeClr val="bg1"/>
              </a:solidFill>
              <a:effectLst/>
            </a:endParaRPr>
          </a:p>
        </p:txBody>
      </p:sp>
      <p:pic>
        <p:nvPicPr>
          <p:cNvPr id="5" name="Picture 4" descr="A picture containing text&#10;&#10;Description automatically generated">
            <a:extLst>
              <a:ext uri="{FF2B5EF4-FFF2-40B4-BE49-F238E27FC236}">
                <a16:creationId xmlns:a16="http://schemas.microsoft.com/office/drawing/2014/main" id="{09E5D370-960A-494C-97AB-1F2A7241B33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718" r="37112"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Title 5">
            <a:extLst>
              <a:ext uri="{FF2B5EF4-FFF2-40B4-BE49-F238E27FC236}">
                <a16:creationId xmlns:a16="http://schemas.microsoft.com/office/drawing/2014/main" id="{7C7538B9-EC2D-4E79-AE93-6F33460C2D21}"/>
              </a:ext>
            </a:extLst>
          </p:cNvPr>
          <p:cNvSpPr>
            <a:spLocks noGrp="1"/>
          </p:cNvSpPr>
          <p:nvPr>
            <p:ph type="title"/>
          </p:nvPr>
        </p:nvSpPr>
        <p:spPr>
          <a:xfrm>
            <a:off x="159774" y="0"/>
            <a:ext cx="5719075" cy="2861187"/>
          </a:xfrm>
          <a:solidFill>
            <a:schemeClr val="tx1"/>
          </a:solidFill>
        </p:spPr>
        <p:txBody>
          <a:bodyPr>
            <a:normAutofit/>
          </a:bodyPr>
          <a:lstStyle/>
          <a:p>
            <a:pPr algn="ctr"/>
            <a:r>
              <a:rPr lang="en-US" sz="4800" b="1" dirty="0">
                <a:solidFill>
                  <a:schemeClr val="bg1"/>
                </a:solidFill>
                <a:effectLst/>
                <a:latin typeface="Times New Roman" panose="02020603050405020304" pitchFamily="18" charset="0"/>
                <a:ea typeface="Times New Roman" panose="02020603050405020304" pitchFamily="18" charset="0"/>
              </a:rPr>
              <a:t>THE GOALS OF EXPOSITORY PREACHING</a:t>
            </a:r>
            <a:endParaRPr lang="en-US" sz="4800" dirty="0">
              <a:solidFill>
                <a:schemeClr val="bg1"/>
              </a:solidFill>
            </a:endParaRPr>
          </a:p>
        </p:txBody>
      </p:sp>
    </p:spTree>
    <p:extLst>
      <p:ext uri="{BB962C8B-B14F-4D97-AF65-F5344CB8AC3E}">
        <p14:creationId xmlns:p14="http://schemas.microsoft.com/office/powerpoint/2010/main" val="373181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5DE131-DFA1-449B-BDDD-018050349BA3}"/>
              </a:ext>
            </a:extLst>
          </p:cNvPr>
          <p:cNvSpPr txBox="1"/>
          <p:nvPr/>
        </p:nvSpPr>
        <p:spPr>
          <a:xfrm>
            <a:off x="368709" y="3429000"/>
            <a:ext cx="5988479" cy="2608262"/>
          </a:xfrm>
          <a:prstGeom prst="rect">
            <a:avLst/>
          </a:prstGeom>
        </p:spPr>
        <p:txBody>
          <a:bodyPr vert="horz" lIns="91440" tIns="45720" rIns="91440" bIns="45720" rtlCol="0">
            <a:normAutofit/>
          </a:bodyPr>
          <a:lstStyle/>
          <a:p>
            <a:pPr fontAlgn="base">
              <a:lnSpc>
                <a:spcPct val="90000"/>
              </a:lnSpc>
              <a:spcAft>
                <a:spcPts val="600"/>
              </a:spcAft>
            </a:pPr>
            <a:r>
              <a:rPr lang="en-US" sz="2800" b="1" u="sng" dirty="0">
                <a:solidFill>
                  <a:schemeClr val="bg1"/>
                </a:solidFill>
                <a:latin typeface="Times New Roman" panose="02020603050405020304" pitchFamily="18" charset="0"/>
                <a:ea typeface="Times New Roman" panose="02020603050405020304" pitchFamily="18" charset="0"/>
              </a:rPr>
              <a:t>Discipleship</a:t>
            </a:r>
            <a:r>
              <a:rPr lang="en-US" sz="2800" b="1" dirty="0">
                <a:solidFill>
                  <a:schemeClr val="bg1"/>
                </a:solidFill>
                <a:effectLst/>
                <a:latin typeface="Times New Roman" panose="02020603050405020304" pitchFamily="18" charset="0"/>
                <a:ea typeface="Times New Roman" panose="02020603050405020304" pitchFamily="18" charset="0"/>
              </a:rPr>
              <a:t> – </a:t>
            </a:r>
            <a:r>
              <a:rPr lang="en-US" sz="2800" b="1" dirty="0">
                <a:solidFill>
                  <a:schemeClr val="bg1"/>
                </a:solidFill>
                <a:latin typeface="Times New Roman" panose="02020603050405020304" pitchFamily="18" charset="0"/>
                <a:ea typeface="Times New Roman" panose="02020603050405020304" pitchFamily="18" charset="0"/>
              </a:rPr>
              <a:t>The goal of preaching is to help people become more like Christ</a:t>
            </a:r>
            <a:r>
              <a:rPr lang="en-US" sz="2800" b="1" dirty="0">
                <a:solidFill>
                  <a:schemeClr val="bg1"/>
                </a:solidFill>
                <a:effectLst/>
                <a:latin typeface="Times New Roman" panose="02020603050405020304" pitchFamily="18" charset="0"/>
                <a:ea typeface="Times New Roman" panose="02020603050405020304" pitchFamily="18" charset="0"/>
              </a:rPr>
              <a:t>.</a:t>
            </a:r>
            <a:endParaRPr lang="en-US" sz="2800" b="1" dirty="0">
              <a:solidFill>
                <a:schemeClr val="bg1"/>
              </a:solidFill>
              <a:effectLst/>
            </a:endParaRPr>
          </a:p>
        </p:txBody>
      </p:sp>
      <p:pic>
        <p:nvPicPr>
          <p:cNvPr id="5" name="Picture 4" descr="A picture containing text&#10;&#10;Description automatically generated">
            <a:extLst>
              <a:ext uri="{FF2B5EF4-FFF2-40B4-BE49-F238E27FC236}">
                <a16:creationId xmlns:a16="http://schemas.microsoft.com/office/drawing/2014/main" id="{09E5D370-960A-494C-97AB-1F2A7241B33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718" r="37112"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Title 5">
            <a:extLst>
              <a:ext uri="{FF2B5EF4-FFF2-40B4-BE49-F238E27FC236}">
                <a16:creationId xmlns:a16="http://schemas.microsoft.com/office/drawing/2014/main" id="{7C7538B9-EC2D-4E79-AE93-6F33460C2D21}"/>
              </a:ext>
            </a:extLst>
          </p:cNvPr>
          <p:cNvSpPr>
            <a:spLocks noGrp="1"/>
          </p:cNvSpPr>
          <p:nvPr>
            <p:ph type="title"/>
          </p:nvPr>
        </p:nvSpPr>
        <p:spPr>
          <a:xfrm>
            <a:off x="159774" y="0"/>
            <a:ext cx="5719075" cy="2861187"/>
          </a:xfrm>
          <a:solidFill>
            <a:schemeClr val="tx1"/>
          </a:solidFill>
        </p:spPr>
        <p:txBody>
          <a:bodyPr>
            <a:normAutofit/>
          </a:bodyPr>
          <a:lstStyle/>
          <a:p>
            <a:pPr algn="ctr"/>
            <a:r>
              <a:rPr lang="en-US" sz="4800" b="1" dirty="0">
                <a:solidFill>
                  <a:schemeClr val="bg1"/>
                </a:solidFill>
                <a:effectLst/>
                <a:latin typeface="Times New Roman" panose="02020603050405020304" pitchFamily="18" charset="0"/>
                <a:ea typeface="Times New Roman" panose="02020603050405020304" pitchFamily="18" charset="0"/>
              </a:rPr>
              <a:t>THE GOALS OF EXPOSITORY PREACHING</a:t>
            </a:r>
            <a:endParaRPr lang="en-US" sz="4800" dirty="0">
              <a:solidFill>
                <a:schemeClr val="bg1"/>
              </a:solidFill>
            </a:endParaRPr>
          </a:p>
        </p:txBody>
      </p:sp>
    </p:spTree>
    <p:extLst>
      <p:ext uri="{BB962C8B-B14F-4D97-AF65-F5344CB8AC3E}">
        <p14:creationId xmlns:p14="http://schemas.microsoft.com/office/powerpoint/2010/main" val="236231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5DE131-DFA1-449B-BDDD-018050349BA3}"/>
              </a:ext>
            </a:extLst>
          </p:cNvPr>
          <p:cNvSpPr txBox="1"/>
          <p:nvPr/>
        </p:nvSpPr>
        <p:spPr>
          <a:xfrm>
            <a:off x="176981" y="3701845"/>
            <a:ext cx="6313150" cy="2969598"/>
          </a:xfrm>
          <a:prstGeom prst="rect">
            <a:avLst/>
          </a:prstGeom>
        </p:spPr>
        <p:txBody>
          <a:bodyPr vert="horz" lIns="91440" tIns="45720" rIns="91440" bIns="45720" rtlCol="0">
            <a:normAutofit/>
          </a:bodyPr>
          <a:lstStyle/>
          <a:p>
            <a:pPr fontAlgn="base">
              <a:lnSpc>
                <a:spcPct val="90000"/>
              </a:lnSpc>
              <a:spcAft>
                <a:spcPts val="600"/>
              </a:spcAft>
            </a:pPr>
            <a:r>
              <a:rPr lang="en-US" sz="2800" b="1" u="sng" dirty="0">
                <a:solidFill>
                  <a:schemeClr val="bg1"/>
                </a:solidFill>
                <a:effectLst/>
                <a:latin typeface="Times New Roman" panose="02020603050405020304" pitchFamily="18" charset="0"/>
                <a:ea typeface="Times New Roman" panose="02020603050405020304" pitchFamily="18" charset="0"/>
              </a:rPr>
              <a:t>Meet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Human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Needs</a:t>
            </a:r>
            <a:r>
              <a:rPr lang="en-US" sz="2800" b="1" dirty="0">
                <a:solidFill>
                  <a:schemeClr val="bg1"/>
                </a:solidFill>
                <a:effectLst/>
                <a:latin typeface="Times New Roman" panose="02020603050405020304" pitchFamily="18" charset="0"/>
                <a:ea typeface="Times New Roman" panose="02020603050405020304" pitchFamily="18" charset="0"/>
              </a:rPr>
              <a:t> – Expository sermons relate God’s Word to the congregation in a way they can understand and learn and grow.  Expository preaching feeds the flock and meets their spiritual needs.</a:t>
            </a:r>
          </a:p>
          <a:p>
            <a:pPr marR="0" fontAlgn="base">
              <a:lnSpc>
                <a:spcPct val="90000"/>
              </a:lnSpc>
              <a:spcBef>
                <a:spcPts val="0"/>
              </a:spcBef>
              <a:spcAft>
                <a:spcPts val="600"/>
              </a:spcAft>
            </a:pPr>
            <a:endParaRPr lang="en-US" sz="2800" b="1" dirty="0">
              <a:solidFill>
                <a:schemeClr val="bg1"/>
              </a:solidFill>
              <a:effectLst/>
            </a:endParaRPr>
          </a:p>
        </p:txBody>
      </p:sp>
      <p:pic>
        <p:nvPicPr>
          <p:cNvPr id="5" name="Picture 4" descr="A picture containing text&#10;&#10;Description automatically generated">
            <a:extLst>
              <a:ext uri="{FF2B5EF4-FFF2-40B4-BE49-F238E27FC236}">
                <a16:creationId xmlns:a16="http://schemas.microsoft.com/office/drawing/2014/main" id="{09E5D370-960A-494C-97AB-1F2A7241B33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718" r="37112"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Title 5">
            <a:extLst>
              <a:ext uri="{FF2B5EF4-FFF2-40B4-BE49-F238E27FC236}">
                <a16:creationId xmlns:a16="http://schemas.microsoft.com/office/drawing/2014/main" id="{070E2E22-8C1B-4740-A3B7-DF4BA1FB7D6C}"/>
              </a:ext>
            </a:extLst>
          </p:cNvPr>
          <p:cNvSpPr>
            <a:spLocks noGrp="1"/>
          </p:cNvSpPr>
          <p:nvPr>
            <p:ph type="title"/>
          </p:nvPr>
        </p:nvSpPr>
        <p:spPr>
          <a:xfrm>
            <a:off x="0" y="1"/>
            <a:ext cx="5878849" cy="2969598"/>
          </a:xfrm>
          <a:solidFill>
            <a:schemeClr val="tx1"/>
          </a:solidFill>
        </p:spPr>
        <p:txBody>
          <a:bodyPr>
            <a:normAutofit/>
          </a:bodyPr>
          <a:lstStyle/>
          <a:p>
            <a:pPr algn="ctr"/>
            <a:r>
              <a:rPr lang="en-US" sz="4800" b="1" dirty="0">
                <a:solidFill>
                  <a:schemeClr val="bg1"/>
                </a:solidFill>
                <a:effectLst/>
                <a:latin typeface="Times New Roman" panose="02020603050405020304" pitchFamily="18" charset="0"/>
                <a:ea typeface="Times New Roman" panose="02020603050405020304" pitchFamily="18" charset="0"/>
              </a:rPr>
              <a:t>THE GOALS OF EXPOSITORY PREACHING</a:t>
            </a:r>
            <a:endParaRPr lang="en-US" sz="4800" dirty="0">
              <a:solidFill>
                <a:schemeClr val="bg1"/>
              </a:solidFill>
            </a:endParaRPr>
          </a:p>
        </p:txBody>
      </p:sp>
    </p:spTree>
    <p:extLst>
      <p:ext uri="{BB962C8B-B14F-4D97-AF65-F5344CB8AC3E}">
        <p14:creationId xmlns:p14="http://schemas.microsoft.com/office/powerpoint/2010/main" val="112572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5DE131-DFA1-449B-BDDD-018050349BA3}"/>
              </a:ext>
            </a:extLst>
          </p:cNvPr>
          <p:cNvSpPr txBox="1"/>
          <p:nvPr/>
        </p:nvSpPr>
        <p:spPr>
          <a:xfrm>
            <a:off x="176981" y="3209215"/>
            <a:ext cx="6313150" cy="3462228"/>
          </a:xfrm>
          <a:prstGeom prst="rect">
            <a:avLst/>
          </a:prstGeom>
        </p:spPr>
        <p:txBody>
          <a:bodyPr vert="horz" lIns="91440" tIns="45720" rIns="91440" bIns="45720" rtlCol="0">
            <a:normAutofit/>
          </a:bodyPr>
          <a:lstStyle/>
          <a:p>
            <a:pPr fontAlgn="base">
              <a:lnSpc>
                <a:spcPct val="90000"/>
              </a:lnSpc>
              <a:spcAft>
                <a:spcPts val="600"/>
              </a:spcAft>
            </a:pPr>
            <a:r>
              <a:rPr lang="en-US" sz="2800" b="1" u="sng" dirty="0">
                <a:solidFill>
                  <a:schemeClr val="bg1"/>
                </a:solidFill>
                <a:effectLst/>
                <a:latin typeface="Times New Roman" panose="02020603050405020304" pitchFamily="18" charset="0"/>
                <a:ea typeface="Times New Roman" panose="02020603050405020304" pitchFamily="18" charset="0"/>
              </a:rPr>
              <a:t>Declare</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the</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Will</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of</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God</a:t>
            </a:r>
            <a:r>
              <a:rPr lang="en-US" sz="2800" b="1" dirty="0">
                <a:solidFill>
                  <a:schemeClr val="bg1"/>
                </a:solidFill>
                <a:effectLst/>
                <a:latin typeface="Times New Roman" panose="02020603050405020304" pitchFamily="18" charset="0"/>
                <a:ea typeface="Times New Roman" panose="02020603050405020304" pitchFamily="18" charset="0"/>
              </a:rPr>
              <a:t> – Expository preaching confidently declares God’s will from God’s Word and moves people toward obeying it. </a:t>
            </a:r>
          </a:p>
          <a:p>
            <a:pPr fontAlgn="base">
              <a:lnSpc>
                <a:spcPct val="90000"/>
              </a:lnSpc>
              <a:spcAft>
                <a:spcPts val="600"/>
              </a:spcAft>
            </a:pPr>
            <a:endParaRPr lang="en-US" sz="2800" b="1" dirty="0">
              <a:solidFill>
                <a:schemeClr val="bg1"/>
              </a:solidFill>
              <a:effectLst/>
            </a:endParaRPr>
          </a:p>
        </p:txBody>
      </p:sp>
      <p:pic>
        <p:nvPicPr>
          <p:cNvPr id="5" name="Picture 4" descr="A picture containing text&#10;&#10;Description automatically generated">
            <a:extLst>
              <a:ext uri="{FF2B5EF4-FFF2-40B4-BE49-F238E27FC236}">
                <a16:creationId xmlns:a16="http://schemas.microsoft.com/office/drawing/2014/main" id="{09E5D370-960A-494C-97AB-1F2A7241B33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718" r="37112"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Title 5">
            <a:extLst>
              <a:ext uri="{FF2B5EF4-FFF2-40B4-BE49-F238E27FC236}">
                <a16:creationId xmlns:a16="http://schemas.microsoft.com/office/drawing/2014/main" id="{56A6A30D-E6CD-45FA-AC25-FDFD62FA3CDE}"/>
              </a:ext>
            </a:extLst>
          </p:cNvPr>
          <p:cNvSpPr>
            <a:spLocks noGrp="1"/>
          </p:cNvSpPr>
          <p:nvPr>
            <p:ph type="title"/>
          </p:nvPr>
        </p:nvSpPr>
        <p:spPr>
          <a:xfrm>
            <a:off x="0" y="-1"/>
            <a:ext cx="5878849" cy="2713703"/>
          </a:xfrm>
          <a:solidFill>
            <a:schemeClr val="tx1"/>
          </a:solidFill>
        </p:spPr>
        <p:txBody>
          <a:bodyPr>
            <a:noAutofit/>
          </a:bodyPr>
          <a:lstStyle/>
          <a:p>
            <a:pPr algn="ctr"/>
            <a:r>
              <a:rPr lang="en-US" sz="4800" b="1" dirty="0">
                <a:solidFill>
                  <a:schemeClr val="bg1"/>
                </a:solidFill>
                <a:effectLst/>
                <a:latin typeface="Times New Roman" panose="02020603050405020304" pitchFamily="18" charset="0"/>
                <a:ea typeface="Times New Roman" panose="02020603050405020304" pitchFamily="18" charset="0"/>
              </a:rPr>
              <a:t>THE GOALS OF EXPOSITORY PREACHING</a:t>
            </a:r>
            <a:endParaRPr lang="en-US" sz="4800" dirty="0">
              <a:solidFill>
                <a:schemeClr val="bg1"/>
              </a:solidFill>
            </a:endParaRPr>
          </a:p>
        </p:txBody>
      </p:sp>
    </p:spTree>
    <p:extLst>
      <p:ext uri="{BB962C8B-B14F-4D97-AF65-F5344CB8AC3E}">
        <p14:creationId xmlns:p14="http://schemas.microsoft.com/office/powerpoint/2010/main" val="86773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5DE131-DFA1-449B-BDDD-018050349BA3}"/>
              </a:ext>
            </a:extLst>
          </p:cNvPr>
          <p:cNvSpPr txBox="1"/>
          <p:nvPr/>
        </p:nvSpPr>
        <p:spPr>
          <a:xfrm>
            <a:off x="176981" y="3209215"/>
            <a:ext cx="6313150" cy="3462228"/>
          </a:xfrm>
          <a:prstGeom prst="rect">
            <a:avLst/>
          </a:prstGeom>
        </p:spPr>
        <p:txBody>
          <a:bodyPr vert="horz" lIns="91440" tIns="45720" rIns="91440" bIns="45720" rtlCol="0">
            <a:normAutofit/>
          </a:bodyPr>
          <a:lstStyle/>
          <a:p>
            <a:pPr fontAlgn="base">
              <a:lnSpc>
                <a:spcPct val="90000"/>
              </a:lnSpc>
              <a:spcAft>
                <a:spcPts val="600"/>
              </a:spcAft>
            </a:pPr>
            <a:endParaRPr lang="en-US" sz="2800" b="1" dirty="0">
              <a:solidFill>
                <a:schemeClr val="bg1"/>
              </a:solidFill>
              <a:effectLst/>
            </a:endParaRPr>
          </a:p>
        </p:txBody>
      </p:sp>
      <p:pic>
        <p:nvPicPr>
          <p:cNvPr id="5" name="Picture 4" descr="A picture containing text&#10;&#10;Description automatically generated">
            <a:extLst>
              <a:ext uri="{FF2B5EF4-FFF2-40B4-BE49-F238E27FC236}">
                <a16:creationId xmlns:a16="http://schemas.microsoft.com/office/drawing/2014/main" id="{09E5D370-960A-494C-97AB-1F2A7241B33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718" r="37112"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TextBox 3">
            <a:extLst>
              <a:ext uri="{FF2B5EF4-FFF2-40B4-BE49-F238E27FC236}">
                <a16:creationId xmlns:a16="http://schemas.microsoft.com/office/drawing/2014/main" id="{2C71A27A-3A51-4ECC-863F-BA1346BFB8F4}"/>
              </a:ext>
            </a:extLst>
          </p:cNvPr>
          <p:cNvSpPr txBox="1"/>
          <p:nvPr/>
        </p:nvSpPr>
        <p:spPr>
          <a:xfrm>
            <a:off x="412955" y="3209215"/>
            <a:ext cx="6313150" cy="2523768"/>
          </a:xfrm>
          <a:prstGeom prst="rect">
            <a:avLst/>
          </a:prstGeom>
          <a:noFill/>
        </p:spPr>
        <p:txBody>
          <a:bodyPr wrap="square" rtlCol="0">
            <a:spAutoFit/>
          </a:bodyPr>
          <a:lstStyle/>
          <a:p>
            <a:r>
              <a:rPr lang="en-US" sz="2800" b="1" u="sng" dirty="0">
                <a:solidFill>
                  <a:schemeClr val="bg1"/>
                </a:solidFill>
                <a:effectLst/>
                <a:latin typeface="Times New Roman" panose="02020603050405020304" pitchFamily="18" charset="0"/>
                <a:ea typeface="Times New Roman" panose="02020603050405020304" pitchFamily="18" charset="0"/>
              </a:rPr>
              <a:t>Motivate</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Faith</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Obedience</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&amp;</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Growth</a:t>
            </a:r>
            <a:r>
              <a:rPr lang="en-US" sz="2800" b="1" dirty="0">
                <a:solidFill>
                  <a:schemeClr val="bg1"/>
                </a:solidFill>
                <a:effectLst/>
                <a:latin typeface="Times New Roman" panose="02020603050405020304" pitchFamily="18" charset="0"/>
                <a:ea typeface="Times New Roman" panose="02020603050405020304" pitchFamily="18" charset="0"/>
              </a:rPr>
              <a:t> – Expository preaching presents a passage of Scripture in a relevant way that arouses the congregation to take action.</a:t>
            </a:r>
          </a:p>
          <a:p>
            <a:endParaRPr lang="en-US" dirty="0"/>
          </a:p>
        </p:txBody>
      </p:sp>
      <p:sp>
        <p:nvSpPr>
          <p:cNvPr id="7" name="Title 6">
            <a:extLst>
              <a:ext uri="{FF2B5EF4-FFF2-40B4-BE49-F238E27FC236}">
                <a16:creationId xmlns:a16="http://schemas.microsoft.com/office/drawing/2014/main" id="{857231F9-0D3D-4803-AE3C-F5CE0423F11D}"/>
              </a:ext>
            </a:extLst>
          </p:cNvPr>
          <p:cNvSpPr>
            <a:spLocks noGrp="1"/>
          </p:cNvSpPr>
          <p:nvPr>
            <p:ph type="title"/>
          </p:nvPr>
        </p:nvSpPr>
        <p:spPr>
          <a:xfrm>
            <a:off x="0" y="0"/>
            <a:ext cx="5878849" cy="2743200"/>
          </a:xfrm>
          <a:solidFill>
            <a:schemeClr val="tx1"/>
          </a:solidFill>
        </p:spPr>
        <p:txBody>
          <a:bodyPr>
            <a:normAutofit/>
          </a:bodyPr>
          <a:lstStyle/>
          <a:p>
            <a:pPr algn="ctr"/>
            <a:r>
              <a:rPr lang="en-US" sz="4800" b="1" dirty="0">
                <a:solidFill>
                  <a:schemeClr val="bg1"/>
                </a:solidFill>
                <a:effectLst/>
                <a:latin typeface="Times New Roman" panose="02020603050405020304" pitchFamily="18" charset="0"/>
                <a:ea typeface="Times New Roman" panose="02020603050405020304" pitchFamily="18" charset="0"/>
              </a:rPr>
              <a:t>THE GOALS OF EXPOSITORY PREACHING</a:t>
            </a:r>
            <a:endParaRPr lang="en-US" sz="4800" dirty="0">
              <a:solidFill>
                <a:schemeClr val="bg1"/>
              </a:solidFill>
            </a:endParaRPr>
          </a:p>
        </p:txBody>
      </p:sp>
    </p:spTree>
    <p:extLst>
      <p:ext uri="{BB962C8B-B14F-4D97-AF65-F5344CB8AC3E}">
        <p14:creationId xmlns:p14="http://schemas.microsoft.com/office/powerpoint/2010/main" val="173395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5DE131-DFA1-449B-BDDD-018050349BA3}"/>
              </a:ext>
            </a:extLst>
          </p:cNvPr>
          <p:cNvSpPr txBox="1"/>
          <p:nvPr/>
        </p:nvSpPr>
        <p:spPr>
          <a:xfrm>
            <a:off x="176981" y="3209215"/>
            <a:ext cx="6313150" cy="3462228"/>
          </a:xfrm>
          <a:prstGeom prst="rect">
            <a:avLst/>
          </a:prstGeom>
        </p:spPr>
        <p:txBody>
          <a:bodyPr vert="horz" lIns="91440" tIns="45720" rIns="91440" bIns="45720" rtlCol="0">
            <a:normAutofit/>
          </a:bodyPr>
          <a:lstStyle/>
          <a:p>
            <a:pPr fontAlgn="base">
              <a:lnSpc>
                <a:spcPct val="90000"/>
              </a:lnSpc>
              <a:spcAft>
                <a:spcPts val="600"/>
              </a:spcAft>
            </a:pPr>
            <a:endParaRPr lang="en-US" sz="2800" b="1" dirty="0">
              <a:solidFill>
                <a:schemeClr val="bg1"/>
              </a:solidFill>
              <a:effectLst/>
            </a:endParaRPr>
          </a:p>
        </p:txBody>
      </p:sp>
      <p:pic>
        <p:nvPicPr>
          <p:cNvPr id="5" name="Picture 4" descr="A picture containing text&#10;&#10;Description automatically generated">
            <a:extLst>
              <a:ext uri="{FF2B5EF4-FFF2-40B4-BE49-F238E27FC236}">
                <a16:creationId xmlns:a16="http://schemas.microsoft.com/office/drawing/2014/main" id="{09E5D370-960A-494C-97AB-1F2A7241B33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718" r="37112"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TextBox 3">
            <a:extLst>
              <a:ext uri="{FF2B5EF4-FFF2-40B4-BE49-F238E27FC236}">
                <a16:creationId xmlns:a16="http://schemas.microsoft.com/office/drawing/2014/main" id="{2C71A27A-3A51-4ECC-863F-BA1346BFB8F4}"/>
              </a:ext>
            </a:extLst>
          </p:cNvPr>
          <p:cNvSpPr txBox="1"/>
          <p:nvPr/>
        </p:nvSpPr>
        <p:spPr>
          <a:xfrm>
            <a:off x="412955" y="3209215"/>
            <a:ext cx="6313150" cy="2092881"/>
          </a:xfrm>
          <a:prstGeom prst="rect">
            <a:avLst/>
          </a:prstGeom>
          <a:noFill/>
        </p:spPr>
        <p:txBody>
          <a:bodyPr wrap="square" rtlCol="0">
            <a:spAutoFit/>
          </a:bodyPr>
          <a:lstStyle/>
          <a:p>
            <a:r>
              <a:rPr lang="en-US" sz="2800" b="1" u="sng" dirty="0">
                <a:solidFill>
                  <a:schemeClr val="bg1"/>
                </a:solidFill>
                <a:effectLst/>
                <a:latin typeface="Times New Roman" panose="02020603050405020304" pitchFamily="18" charset="0"/>
                <a:ea typeface="Times New Roman" panose="02020603050405020304" pitchFamily="18" charset="0"/>
              </a:rPr>
              <a:t>Teaching</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Doctrine</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or</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Theology</a:t>
            </a:r>
            <a:r>
              <a:rPr lang="en-US" sz="2800" b="1" dirty="0">
                <a:solidFill>
                  <a:schemeClr val="bg1"/>
                </a:solidFill>
                <a:effectLst/>
                <a:latin typeface="Times New Roman" panose="02020603050405020304" pitchFamily="18" charset="0"/>
                <a:ea typeface="Times New Roman" panose="02020603050405020304" pitchFamily="18" charset="0"/>
              </a:rPr>
              <a:t> – Expository preaching teaches the doctrines of the Bible, then applies that doctrine to the Believer’s daily life.</a:t>
            </a:r>
          </a:p>
          <a:p>
            <a:endParaRPr lang="en-US" dirty="0"/>
          </a:p>
        </p:txBody>
      </p:sp>
      <p:sp>
        <p:nvSpPr>
          <p:cNvPr id="7" name="Title 6">
            <a:extLst>
              <a:ext uri="{FF2B5EF4-FFF2-40B4-BE49-F238E27FC236}">
                <a16:creationId xmlns:a16="http://schemas.microsoft.com/office/drawing/2014/main" id="{2D85E43A-7997-422B-B837-0683F976B5A7}"/>
              </a:ext>
            </a:extLst>
          </p:cNvPr>
          <p:cNvSpPr>
            <a:spLocks noGrp="1"/>
          </p:cNvSpPr>
          <p:nvPr>
            <p:ph type="title"/>
          </p:nvPr>
        </p:nvSpPr>
        <p:spPr>
          <a:xfrm>
            <a:off x="176982" y="-1"/>
            <a:ext cx="5701867" cy="3022661"/>
          </a:xfrm>
          <a:solidFill>
            <a:schemeClr val="tx1"/>
          </a:solidFill>
        </p:spPr>
        <p:txBody>
          <a:bodyPr>
            <a:normAutofit/>
          </a:bodyPr>
          <a:lstStyle/>
          <a:p>
            <a:pPr algn="ctr"/>
            <a:r>
              <a:rPr lang="en-US" sz="4800" b="1" dirty="0">
                <a:solidFill>
                  <a:schemeClr val="bg1"/>
                </a:solidFill>
                <a:effectLst/>
                <a:latin typeface="Times New Roman" panose="02020603050405020304" pitchFamily="18" charset="0"/>
                <a:ea typeface="Times New Roman" panose="02020603050405020304" pitchFamily="18" charset="0"/>
              </a:rPr>
              <a:t>THE GOALS OF EXPOSITORY PREACHING</a:t>
            </a:r>
            <a:endParaRPr lang="en-US" sz="4800" dirty="0">
              <a:solidFill>
                <a:schemeClr val="bg1"/>
              </a:solidFill>
            </a:endParaRPr>
          </a:p>
        </p:txBody>
      </p:sp>
    </p:spTree>
    <p:extLst>
      <p:ext uri="{BB962C8B-B14F-4D97-AF65-F5344CB8AC3E}">
        <p14:creationId xmlns:p14="http://schemas.microsoft.com/office/powerpoint/2010/main" val="291886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ainting of a group of people&#10;&#10;Description automatically generated">
            <a:extLst>
              <a:ext uri="{FF2B5EF4-FFF2-40B4-BE49-F238E27FC236}">
                <a16:creationId xmlns:a16="http://schemas.microsoft.com/office/drawing/2014/main" id="{4979D5F7-87B4-BC32-54F2-703A151CA8C2}"/>
              </a:ext>
            </a:extLst>
          </p:cNvPr>
          <p:cNvPicPr>
            <a:picLocks noChangeAspect="1"/>
          </p:cNvPicPr>
          <p:nvPr/>
        </p:nvPicPr>
        <p:blipFill rotWithShape="1">
          <a:blip r:embed="rId2">
            <a:extLst>
              <a:ext uri="{28A0092B-C50C-407E-A947-70E740481C1C}">
                <a14:useLocalDpi xmlns:a14="http://schemas.microsoft.com/office/drawing/2010/main" val="0"/>
              </a:ext>
            </a:extLst>
          </a:blip>
          <a:srcRect l="11328" r="31706"/>
          <a:stretch/>
        </p:blipFill>
        <p:spPr>
          <a:xfrm>
            <a:off x="1" y="10"/>
            <a:ext cx="9245599" cy="6857990"/>
          </a:xfrm>
          <a:prstGeom prst="rect">
            <a:avLst/>
          </a:prstGeom>
        </p:spPr>
      </p:pic>
      <p:sp>
        <p:nvSpPr>
          <p:cNvPr id="2" name="Title 1">
            <a:extLst>
              <a:ext uri="{FF2B5EF4-FFF2-40B4-BE49-F238E27FC236}">
                <a16:creationId xmlns:a16="http://schemas.microsoft.com/office/drawing/2014/main" id="{5AA91967-6790-0176-303C-D46C4682D273}"/>
              </a:ext>
            </a:extLst>
          </p:cNvPr>
          <p:cNvSpPr>
            <a:spLocks noGrp="1"/>
          </p:cNvSpPr>
          <p:nvPr>
            <p:ph type="title"/>
          </p:nvPr>
        </p:nvSpPr>
        <p:spPr>
          <a:xfrm>
            <a:off x="4407108" y="304800"/>
            <a:ext cx="7607091" cy="1066800"/>
          </a:xfrm>
          <a:noFill/>
        </p:spPr>
        <p:txBody>
          <a:bodyPr vert="horz" lIns="91440" tIns="45720" rIns="91440" bIns="45720" rtlCol="0" anchor="ctr">
            <a:normAutofit/>
          </a:bodyPr>
          <a:lstStyle/>
          <a:p>
            <a:pPr>
              <a:spcAft>
                <a:spcPts val="600"/>
              </a:spcAft>
            </a:pPr>
            <a:r>
              <a:rPr lang="en-US" sz="6000" b="1" dirty="0">
                <a:latin typeface="Times New Roman" panose="02020603050405020304" pitchFamily="18" charset="0"/>
                <a:cs typeface="Times New Roman" panose="02020603050405020304" pitchFamily="18" charset="0"/>
              </a:rPr>
              <a:t>PREACHING</a:t>
            </a:r>
            <a:endParaRPr lang="en-US" sz="6000" b="1" dirty="0">
              <a:highlight>
                <a:srgbClr val="FFFFFF"/>
              </a:highligh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4C6CEC-4012-268D-51E0-91E198A0129F}"/>
              </a:ext>
            </a:extLst>
          </p:cNvPr>
          <p:cNvSpPr txBox="1"/>
          <p:nvPr/>
        </p:nvSpPr>
        <p:spPr>
          <a:xfrm>
            <a:off x="4542020" y="3810000"/>
            <a:ext cx="7472179" cy="3047990"/>
          </a:xfrm>
          <a:prstGeom prst="rect">
            <a:avLst/>
          </a:prstGeom>
          <a:solidFill>
            <a:schemeClr val="bg1"/>
          </a:solidFill>
        </p:spPr>
        <p:txBody>
          <a:bodyPr vert="horz" lIns="91440" tIns="45720" rIns="91440" bIns="45720" rtlCol="0">
            <a:normAutofit/>
          </a:bodyPr>
          <a:lstStyle/>
          <a:p>
            <a:pPr marL="342900" indent="-571500">
              <a:lnSpc>
                <a:spcPct val="90000"/>
              </a:lnSpc>
              <a:spcAft>
                <a:spcPts val="600"/>
              </a:spcAft>
              <a:buFont typeface="Wingdings" panose="05000000000000000000" pitchFamily="2" charset="2"/>
              <a:buChar char="Ø"/>
            </a:pPr>
            <a:r>
              <a:rPr lang="en-US" sz="3600" b="1" dirty="0">
                <a:highlight>
                  <a:srgbClr val="FFFFFF"/>
                </a:highlight>
                <a:latin typeface="Times New Roman" panose="02020603050405020304" pitchFamily="18" charset="0"/>
                <a:cs typeface="Times New Roman" panose="02020603050405020304" pitchFamily="18" charset="0"/>
              </a:rPr>
              <a:t>Jesus was a preacher.</a:t>
            </a:r>
          </a:p>
          <a:p>
            <a:pPr marL="342900" indent="-571500">
              <a:lnSpc>
                <a:spcPct val="90000"/>
              </a:lnSpc>
              <a:spcAft>
                <a:spcPts val="600"/>
              </a:spcAft>
              <a:buFont typeface="Wingdings" panose="05000000000000000000" pitchFamily="2" charset="2"/>
              <a:buChar char="Ø"/>
            </a:pPr>
            <a:r>
              <a:rPr lang="en-US" sz="3600" b="1" dirty="0">
                <a:highlight>
                  <a:srgbClr val="FFFFFF"/>
                </a:highlight>
                <a:latin typeface="Times New Roman" panose="02020603050405020304" pitchFamily="18" charset="0"/>
                <a:cs typeface="Times New Roman" panose="02020603050405020304" pitchFamily="18" charset="0"/>
              </a:rPr>
              <a:t>The disciples were preachers.</a:t>
            </a:r>
          </a:p>
          <a:p>
            <a:pPr marL="342900" indent="-571500">
              <a:lnSpc>
                <a:spcPct val="90000"/>
              </a:lnSpc>
              <a:spcAft>
                <a:spcPts val="600"/>
              </a:spcAft>
              <a:buFont typeface="Wingdings" panose="05000000000000000000" pitchFamily="2" charset="2"/>
              <a:buChar char="Ø"/>
            </a:pPr>
            <a:r>
              <a:rPr lang="en-US" sz="3600" b="1" i="0" dirty="0">
                <a:effectLst/>
                <a:highlight>
                  <a:srgbClr val="FFFFFF"/>
                </a:highlight>
                <a:latin typeface="Times New Roman" panose="02020603050405020304" pitchFamily="18" charset="0"/>
                <a:cs typeface="Times New Roman" panose="02020603050405020304" pitchFamily="18" charset="0"/>
              </a:rPr>
              <a:t>Peter was a preacher.</a:t>
            </a:r>
          </a:p>
          <a:p>
            <a:pPr marL="342900" indent="-571500">
              <a:lnSpc>
                <a:spcPct val="90000"/>
              </a:lnSpc>
              <a:spcAft>
                <a:spcPts val="600"/>
              </a:spcAft>
              <a:buFont typeface="Wingdings" panose="05000000000000000000" pitchFamily="2" charset="2"/>
              <a:buChar char="Ø"/>
            </a:pPr>
            <a:r>
              <a:rPr lang="en-US" sz="3600" b="1" i="0" dirty="0">
                <a:effectLst/>
                <a:highlight>
                  <a:srgbClr val="FFFFFF"/>
                </a:highlight>
                <a:latin typeface="Times New Roman" panose="02020603050405020304" pitchFamily="18" charset="0"/>
                <a:cs typeface="Times New Roman" panose="02020603050405020304" pitchFamily="18" charset="0"/>
              </a:rPr>
              <a:t>Paul was a preacher</a:t>
            </a:r>
            <a:r>
              <a:rPr lang="en-US" sz="3600" b="1" dirty="0">
                <a:highlight>
                  <a:srgbClr val="FFFFFF"/>
                </a:highlight>
                <a:latin typeface="Times New Roman" panose="02020603050405020304" pitchFamily="18" charset="0"/>
                <a:cs typeface="Times New Roman" panose="02020603050405020304" pitchFamily="18" charset="0"/>
              </a:rPr>
              <a:t>.</a:t>
            </a:r>
          </a:p>
          <a:p>
            <a:pPr marL="342900" indent="-571500">
              <a:lnSpc>
                <a:spcPct val="90000"/>
              </a:lnSpc>
              <a:spcAft>
                <a:spcPts val="600"/>
              </a:spcAft>
              <a:buFont typeface="Wingdings" panose="05000000000000000000" pitchFamily="2" charset="2"/>
              <a:buChar char="Ø"/>
            </a:pPr>
            <a:r>
              <a:rPr lang="en-US" sz="3600" b="1" i="0" dirty="0">
                <a:effectLst/>
                <a:highlight>
                  <a:srgbClr val="FFFFFF"/>
                </a:highlight>
                <a:latin typeface="Times New Roman" panose="02020603050405020304" pitchFamily="18" charset="0"/>
                <a:cs typeface="Times New Roman" panose="02020603050405020304" pitchFamily="18" charset="0"/>
              </a:rPr>
              <a:t>Timothy was a preacher.</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382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1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1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1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1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5DE131-DFA1-449B-BDDD-018050349BA3}"/>
              </a:ext>
            </a:extLst>
          </p:cNvPr>
          <p:cNvSpPr txBox="1"/>
          <p:nvPr/>
        </p:nvSpPr>
        <p:spPr>
          <a:xfrm>
            <a:off x="176981" y="3209215"/>
            <a:ext cx="6313150" cy="3462228"/>
          </a:xfrm>
          <a:prstGeom prst="rect">
            <a:avLst/>
          </a:prstGeom>
        </p:spPr>
        <p:txBody>
          <a:bodyPr vert="horz" lIns="91440" tIns="45720" rIns="91440" bIns="45720" rtlCol="0">
            <a:normAutofit/>
          </a:bodyPr>
          <a:lstStyle/>
          <a:p>
            <a:pPr fontAlgn="base">
              <a:lnSpc>
                <a:spcPct val="90000"/>
              </a:lnSpc>
              <a:spcAft>
                <a:spcPts val="600"/>
              </a:spcAft>
            </a:pPr>
            <a:endParaRPr lang="en-US" sz="2800" b="1" dirty="0">
              <a:solidFill>
                <a:schemeClr val="bg1"/>
              </a:solidFill>
              <a:effectLst/>
            </a:endParaRPr>
          </a:p>
        </p:txBody>
      </p:sp>
      <p:pic>
        <p:nvPicPr>
          <p:cNvPr id="5" name="Picture 4" descr="A picture containing text&#10;&#10;Description automatically generated">
            <a:extLst>
              <a:ext uri="{FF2B5EF4-FFF2-40B4-BE49-F238E27FC236}">
                <a16:creationId xmlns:a16="http://schemas.microsoft.com/office/drawing/2014/main" id="{09E5D370-960A-494C-97AB-1F2A7241B33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718" r="37112"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TextBox 3">
            <a:extLst>
              <a:ext uri="{FF2B5EF4-FFF2-40B4-BE49-F238E27FC236}">
                <a16:creationId xmlns:a16="http://schemas.microsoft.com/office/drawing/2014/main" id="{2C71A27A-3A51-4ECC-863F-BA1346BFB8F4}"/>
              </a:ext>
            </a:extLst>
          </p:cNvPr>
          <p:cNvSpPr txBox="1"/>
          <p:nvPr/>
        </p:nvSpPr>
        <p:spPr>
          <a:xfrm>
            <a:off x="412955" y="3209215"/>
            <a:ext cx="6313150" cy="2523768"/>
          </a:xfrm>
          <a:prstGeom prst="rect">
            <a:avLst/>
          </a:prstGeom>
          <a:noFill/>
        </p:spPr>
        <p:txBody>
          <a:bodyPr wrap="square" rtlCol="0">
            <a:spAutoFit/>
          </a:bodyPr>
          <a:lstStyle/>
          <a:p>
            <a:r>
              <a:rPr lang="en-US" sz="2800" b="1" u="sng" dirty="0">
                <a:solidFill>
                  <a:schemeClr val="bg1"/>
                </a:solidFill>
                <a:effectLst/>
                <a:latin typeface="Times New Roman" panose="02020603050405020304" pitchFamily="18" charset="0"/>
                <a:ea typeface="Times New Roman" panose="02020603050405020304" pitchFamily="18" charset="0"/>
              </a:rPr>
              <a:t>Worship</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God</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&amp;</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Exalt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His</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Name</a:t>
            </a:r>
            <a:r>
              <a:rPr lang="en-US" sz="2800" b="1" dirty="0">
                <a:solidFill>
                  <a:schemeClr val="bg1"/>
                </a:solidFill>
                <a:effectLst/>
                <a:latin typeface="Times New Roman" panose="02020603050405020304" pitchFamily="18" charset="0"/>
                <a:ea typeface="Times New Roman" panose="02020603050405020304" pitchFamily="18" charset="0"/>
              </a:rPr>
              <a:t> – Expository preaching directs people’s attention to the Lord and His great Name, leading them to worship and honor the Lord.</a:t>
            </a:r>
          </a:p>
          <a:p>
            <a:endParaRPr lang="en-US" dirty="0"/>
          </a:p>
        </p:txBody>
      </p:sp>
      <p:sp>
        <p:nvSpPr>
          <p:cNvPr id="7" name="Title 6">
            <a:extLst>
              <a:ext uri="{FF2B5EF4-FFF2-40B4-BE49-F238E27FC236}">
                <a16:creationId xmlns:a16="http://schemas.microsoft.com/office/drawing/2014/main" id="{6CEED438-F07F-495C-86C1-FCECD6154189}"/>
              </a:ext>
            </a:extLst>
          </p:cNvPr>
          <p:cNvSpPr>
            <a:spLocks noGrp="1"/>
          </p:cNvSpPr>
          <p:nvPr>
            <p:ph type="title"/>
          </p:nvPr>
        </p:nvSpPr>
        <p:spPr>
          <a:xfrm>
            <a:off x="0" y="30192"/>
            <a:ext cx="5878850" cy="2671449"/>
          </a:xfrm>
          <a:solidFill>
            <a:schemeClr val="tx1"/>
          </a:solidFill>
        </p:spPr>
        <p:txBody>
          <a:bodyPr>
            <a:noAutofit/>
          </a:bodyPr>
          <a:lstStyle/>
          <a:p>
            <a:pPr algn="ctr"/>
            <a:r>
              <a:rPr lang="en-US" sz="4800" b="1" dirty="0">
                <a:solidFill>
                  <a:schemeClr val="bg1"/>
                </a:solidFill>
                <a:effectLst/>
                <a:latin typeface="Times New Roman" panose="02020603050405020304" pitchFamily="18" charset="0"/>
                <a:ea typeface="Times New Roman" panose="02020603050405020304" pitchFamily="18" charset="0"/>
              </a:rPr>
              <a:t>THE GOALS OF EXPOSITORY PREACHING</a:t>
            </a:r>
            <a:endParaRPr lang="en-US" sz="4800" dirty="0">
              <a:solidFill>
                <a:schemeClr val="bg1"/>
              </a:solidFill>
            </a:endParaRPr>
          </a:p>
        </p:txBody>
      </p:sp>
    </p:spTree>
    <p:extLst>
      <p:ext uri="{BB962C8B-B14F-4D97-AF65-F5344CB8AC3E}">
        <p14:creationId xmlns:p14="http://schemas.microsoft.com/office/powerpoint/2010/main" val="79545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5DE131-DFA1-449B-BDDD-018050349BA3}"/>
              </a:ext>
            </a:extLst>
          </p:cNvPr>
          <p:cNvSpPr txBox="1"/>
          <p:nvPr/>
        </p:nvSpPr>
        <p:spPr>
          <a:xfrm>
            <a:off x="176981" y="3209215"/>
            <a:ext cx="6313150" cy="3462228"/>
          </a:xfrm>
          <a:prstGeom prst="rect">
            <a:avLst/>
          </a:prstGeom>
        </p:spPr>
        <p:txBody>
          <a:bodyPr vert="horz" lIns="91440" tIns="45720" rIns="91440" bIns="45720" rtlCol="0">
            <a:normAutofit/>
          </a:bodyPr>
          <a:lstStyle/>
          <a:p>
            <a:pPr fontAlgn="base">
              <a:lnSpc>
                <a:spcPct val="90000"/>
              </a:lnSpc>
              <a:spcAft>
                <a:spcPts val="600"/>
              </a:spcAft>
            </a:pPr>
            <a:endParaRPr lang="en-US" sz="2800" b="1" dirty="0">
              <a:solidFill>
                <a:schemeClr val="bg1"/>
              </a:solidFill>
              <a:effectLst/>
            </a:endParaRPr>
          </a:p>
        </p:txBody>
      </p:sp>
      <p:pic>
        <p:nvPicPr>
          <p:cNvPr id="5" name="Picture 4" descr="A picture containing text&#10;&#10;Description automatically generated">
            <a:extLst>
              <a:ext uri="{FF2B5EF4-FFF2-40B4-BE49-F238E27FC236}">
                <a16:creationId xmlns:a16="http://schemas.microsoft.com/office/drawing/2014/main" id="{09E5D370-960A-494C-97AB-1F2A7241B33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718" r="37112"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TextBox 3">
            <a:extLst>
              <a:ext uri="{FF2B5EF4-FFF2-40B4-BE49-F238E27FC236}">
                <a16:creationId xmlns:a16="http://schemas.microsoft.com/office/drawing/2014/main" id="{2C71A27A-3A51-4ECC-863F-BA1346BFB8F4}"/>
              </a:ext>
            </a:extLst>
          </p:cNvPr>
          <p:cNvSpPr txBox="1"/>
          <p:nvPr/>
        </p:nvSpPr>
        <p:spPr>
          <a:xfrm>
            <a:off x="321515" y="3209215"/>
            <a:ext cx="6313150" cy="2523768"/>
          </a:xfrm>
          <a:prstGeom prst="rect">
            <a:avLst/>
          </a:prstGeom>
          <a:noFill/>
        </p:spPr>
        <p:txBody>
          <a:bodyPr wrap="square" rtlCol="0">
            <a:spAutoFit/>
          </a:bodyPr>
          <a:lstStyle/>
          <a:p>
            <a:r>
              <a:rPr lang="en-US" sz="2800" b="1" u="sng" dirty="0">
                <a:solidFill>
                  <a:schemeClr val="bg1"/>
                </a:solidFill>
                <a:effectLst/>
                <a:latin typeface="Times New Roman" panose="02020603050405020304" pitchFamily="18" charset="0"/>
                <a:ea typeface="Times New Roman" panose="02020603050405020304" pitchFamily="18" charset="0"/>
              </a:rPr>
              <a:t>Convict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of</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Sin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and</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Rebuild</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on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Grace</a:t>
            </a:r>
            <a:r>
              <a:rPr lang="en-US" sz="2800" b="1" dirty="0">
                <a:solidFill>
                  <a:schemeClr val="bg1"/>
                </a:solidFill>
                <a:effectLst/>
                <a:latin typeface="Times New Roman" panose="02020603050405020304" pitchFamily="18" charset="0"/>
                <a:ea typeface="Times New Roman" panose="02020603050405020304" pitchFamily="18" charset="0"/>
              </a:rPr>
              <a:t> – Because expository preaching is based on God’s Word, it convicts people of sin and directs them toward righteousness (2 Timothy 3:16).</a:t>
            </a:r>
          </a:p>
          <a:p>
            <a:endParaRPr lang="en-US" dirty="0"/>
          </a:p>
        </p:txBody>
      </p:sp>
      <p:sp>
        <p:nvSpPr>
          <p:cNvPr id="7" name="Title 6">
            <a:extLst>
              <a:ext uri="{FF2B5EF4-FFF2-40B4-BE49-F238E27FC236}">
                <a16:creationId xmlns:a16="http://schemas.microsoft.com/office/drawing/2014/main" id="{D9A86184-C560-4721-AE90-520B18C28C9D}"/>
              </a:ext>
            </a:extLst>
          </p:cNvPr>
          <p:cNvSpPr>
            <a:spLocks noGrp="1"/>
          </p:cNvSpPr>
          <p:nvPr>
            <p:ph type="title"/>
          </p:nvPr>
        </p:nvSpPr>
        <p:spPr>
          <a:xfrm>
            <a:off x="176981" y="8653"/>
            <a:ext cx="5701868" cy="2663493"/>
          </a:xfrm>
          <a:solidFill>
            <a:schemeClr val="tx1"/>
          </a:solidFill>
        </p:spPr>
        <p:txBody>
          <a:bodyPr>
            <a:noAutofit/>
          </a:bodyPr>
          <a:lstStyle/>
          <a:p>
            <a:pPr algn="ctr"/>
            <a:r>
              <a:rPr lang="en-US" sz="4800" b="1" dirty="0">
                <a:solidFill>
                  <a:schemeClr val="bg1"/>
                </a:solidFill>
                <a:effectLst/>
                <a:latin typeface="Times New Roman" panose="02020603050405020304" pitchFamily="18" charset="0"/>
                <a:ea typeface="Times New Roman" panose="02020603050405020304" pitchFamily="18" charset="0"/>
              </a:rPr>
              <a:t>THE GOALS OF EXPOSITORY PREACHING</a:t>
            </a:r>
            <a:endParaRPr lang="en-US" sz="4800" dirty="0">
              <a:solidFill>
                <a:schemeClr val="bg1"/>
              </a:solidFill>
            </a:endParaRPr>
          </a:p>
        </p:txBody>
      </p:sp>
    </p:spTree>
    <p:extLst>
      <p:ext uri="{BB962C8B-B14F-4D97-AF65-F5344CB8AC3E}">
        <p14:creationId xmlns:p14="http://schemas.microsoft.com/office/powerpoint/2010/main" val="350205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ADF52-B310-4FAB-AF42-322E50801DB5}"/>
              </a:ext>
            </a:extLst>
          </p:cNvPr>
          <p:cNvSpPr>
            <a:spLocks noGrp="1"/>
          </p:cNvSpPr>
          <p:nvPr>
            <p:ph type="title"/>
          </p:nvPr>
        </p:nvSpPr>
        <p:spPr>
          <a:xfrm>
            <a:off x="1137034" y="239487"/>
            <a:ext cx="9909508" cy="1700952"/>
          </a:xfrm>
        </p:spPr>
        <p:txBody>
          <a:bodyPr vert="horz" lIns="91440" tIns="45720" rIns="91440" bIns="45720" rtlCol="0" anchor="ctr">
            <a:noAutofit/>
          </a:bodyPr>
          <a:lstStyle/>
          <a:p>
            <a:pPr algn="ctr"/>
            <a:r>
              <a:rPr lang="en-US" sz="4800" b="1" dirty="0">
                <a:solidFill>
                  <a:schemeClr val="bg1"/>
                </a:solidFill>
                <a:effectLst/>
                <a:latin typeface="Times New Roman" panose="02020603050405020304" pitchFamily="18" charset="0"/>
                <a:ea typeface="Times New Roman" panose="02020603050405020304" pitchFamily="18" charset="0"/>
              </a:rPr>
              <a:t>THE DIFFICULTIES OF EXPOSITORY PREACHING</a:t>
            </a:r>
            <a:endParaRPr lang="en-US" sz="4800" b="1" kern="1200"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23A74E5-0DED-4270-B82B-EA6D1C3764EB}"/>
              </a:ext>
            </a:extLst>
          </p:cNvPr>
          <p:cNvSpPr txBox="1"/>
          <p:nvPr/>
        </p:nvSpPr>
        <p:spPr>
          <a:xfrm>
            <a:off x="162231" y="3038168"/>
            <a:ext cx="6209071" cy="3077967"/>
          </a:xfrm>
          <a:prstGeom prst="rect">
            <a:avLst/>
          </a:prstGeom>
        </p:spPr>
        <p:txBody>
          <a:bodyPr vert="horz" lIns="91440" tIns="45720" rIns="91440" bIns="45720" rtlCol="0">
            <a:normAutofit/>
          </a:bodyPr>
          <a:lstStyle/>
          <a:p>
            <a:pPr>
              <a:lnSpc>
                <a:spcPct val="90000"/>
              </a:lnSpc>
              <a:spcAft>
                <a:spcPts val="600"/>
              </a:spcAft>
            </a:pPr>
            <a:r>
              <a:rPr lang="en-US" sz="2800" b="1" u="sng" dirty="0">
                <a:solidFill>
                  <a:schemeClr val="bg1"/>
                </a:solidFill>
                <a:effectLst/>
                <a:latin typeface="Times New Roman" panose="02020603050405020304" pitchFamily="18" charset="0"/>
                <a:ea typeface="Times New Roman" panose="02020603050405020304" pitchFamily="18" charset="0"/>
              </a:rPr>
              <a:t>Requires</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more</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study</a:t>
            </a:r>
            <a:r>
              <a:rPr lang="en-US" sz="2800" b="1" dirty="0">
                <a:solidFill>
                  <a:schemeClr val="bg1"/>
                </a:solidFill>
                <a:effectLst/>
                <a:latin typeface="Times New Roman" panose="02020603050405020304" pitchFamily="18" charset="0"/>
                <a:ea typeface="Times New Roman" panose="02020603050405020304" pitchFamily="18" charset="0"/>
              </a:rPr>
              <a:t> – Expository sermons require thorough study of the text including word studies and cultural influences.</a:t>
            </a:r>
          </a:p>
          <a:p>
            <a:pPr>
              <a:lnSpc>
                <a:spcPct val="90000"/>
              </a:lnSpc>
              <a:spcAft>
                <a:spcPts val="600"/>
              </a:spcAft>
            </a:pPr>
            <a:endParaRPr lang="en-US" sz="2800" b="1" dirty="0">
              <a:solidFill>
                <a:schemeClr val="bg1"/>
              </a:solidFill>
              <a:effectLst/>
            </a:endParaRPr>
          </a:p>
        </p:txBody>
      </p:sp>
      <p:pic>
        <p:nvPicPr>
          <p:cNvPr id="5" name="Picture 4" descr="A person in a suit and tie&#10;&#10;Description automatically generated with low confidence">
            <a:extLst>
              <a:ext uri="{FF2B5EF4-FFF2-40B4-BE49-F238E27FC236}">
                <a16:creationId xmlns:a16="http://schemas.microsoft.com/office/drawing/2014/main" id="{FF738444-D04E-461D-BA1C-F114EDC74BE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19367" y="2307086"/>
            <a:ext cx="4788505" cy="3511570"/>
          </a:xfrm>
          <a:prstGeom prst="rect">
            <a:avLst/>
          </a:prstGeom>
        </p:spPr>
      </p:pic>
    </p:spTree>
    <p:extLst>
      <p:ext uri="{BB962C8B-B14F-4D97-AF65-F5344CB8AC3E}">
        <p14:creationId xmlns:p14="http://schemas.microsoft.com/office/powerpoint/2010/main" val="336744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ADF52-B310-4FAB-AF42-322E50801DB5}"/>
              </a:ext>
            </a:extLst>
          </p:cNvPr>
          <p:cNvSpPr>
            <a:spLocks noGrp="1"/>
          </p:cNvSpPr>
          <p:nvPr>
            <p:ph type="title"/>
          </p:nvPr>
        </p:nvSpPr>
        <p:spPr>
          <a:xfrm>
            <a:off x="1137034" y="272143"/>
            <a:ext cx="9880011" cy="1668295"/>
          </a:xfrm>
        </p:spPr>
        <p:txBody>
          <a:bodyPr vert="horz" lIns="91440" tIns="45720" rIns="91440" bIns="45720" rtlCol="0" anchor="ctr">
            <a:noAutofit/>
          </a:bodyPr>
          <a:lstStyle/>
          <a:p>
            <a:pPr algn="ctr"/>
            <a:r>
              <a:rPr lang="en-US" sz="4800" b="1" dirty="0">
                <a:solidFill>
                  <a:schemeClr val="bg1"/>
                </a:solidFill>
                <a:effectLst/>
                <a:latin typeface="Times New Roman" panose="02020603050405020304" pitchFamily="18" charset="0"/>
                <a:ea typeface="Times New Roman" panose="02020603050405020304" pitchFamily="18" charset="0"/>
              </a:rPr>
              <a:t>THE DIFFICULTIES OF EXPOSITORY PREACHING</a:t>
            </a:r>
            <a:endParaRPr lang="en-US" sz="4800" b="1" kern="1200"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23A74E5-0DED-4270-B82B-EA6D1C3764EB}"/>
              </a:ext>
            </a:extLst>
          </p:cNvPr>
          <p:cNvSpPr txBox="1"/>
          <p:nvPr/>
        </p:nvSpPr>
        <p:spPr>
          <a:xfrm>
            <a:off x="162231" y="3038168"/>
            <a:ext cx="6209071" cy="3077967"/>
          </a:xfrm>
          <a:prstGeom prst="rect">
            <a:avLst/>
          </a:prstGeom>
        </p:spPr>
        <p:txBody>
          <a:bodyPr vert="horz" lIns="91440" tIns="45720" rIns="91440" bIns="45720" rtlCol="0">
            <a:normAutofit/>
          </a:bodyPr>
          <a:lstStyle/>
          <a:p>
            <a:pPr>
              <a:lnSpc>
                <a:spcPct val="90000"/>
              </a:lnSpc>
              <a:spcAft>
                <a:spcPts val="600"/>
              </a:spcAft>
            </a:pPr>
            <a:r>
              <a:rPr lang="en-US" sz="2800" b="1" u="sng" dirty="0">
                <a:solidFill>
                  <a:schemeClr val="bg1"/>
                </a:solidFill>
                <a:effectLst/>
                <a:latin typeface="Times New Roman" panose="02020603050405020304" pitchFamily="18" charset="0"/>
                <a:ea typeface="Times New Roman" panose="02020603050405020304" pitchFamily="18" charset="0"/>
              </a:rPr>
              <a:t>Requires</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context</a:t>
            </a:r>
            <a:r>
              <a:rPr lang="en-US" sz="2800" b="1" dirty="0">
                <a:solidFill>
                  <a:schemeClr val="bg1"/>
                </a:solidFill>
                <a:effectLst/>
                <a:latin typeface="Times New Roman" panose="02020603050405020304" pitchFamily="18" charset="0"/>
                <a:ea typeface="Times New Roman" panose="02020603050405020304" pitchFamily="18" charset="0"/>
              </a:rPr>
              <a:t> – Expository sermons require the preacher pay attention to the larger context of the book to ensure accuracy.</a:t>
            </a:r>
          </a:p>
          <a:p>
            <a:pPr>
              <a:lnSpc>
                <a:spcPct val="90000"/>
              </a:lnSpc>
              <a:spcAft>
                <a:spcPts val="600"/>
              </a:spcAft>
            </a:pPr>
            <a:endParaRPr lang="en-US" sz="2800" b="1" dirty="0">
              <a:solidFill>
                <a:schemeClr val="bg1"/>
              </a:solidFill>
              <a:effectLst/>
            </a:endParaRPr>
          </a:p>
        </p:txBody>
      </p:sp>
      <p:pic>
        <p:nvPicPr>
          <p:cNvPr id="5" name="Picture 4" descr="A person in a suit and tie&#10;&#10;Description automatically generated with low confidence">
            <a:extLst>
              <a:ext uri="{FF2B5EF4-FFF2-40B4-BE49-F238E27FC236}">
                <a16:creationId xmlns:a16="http://schemas.microsoft.com/office/drawing/2014/main" id="{FF738444-D04E-461D-BA1C-F114EDC74BE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19367" y="2307086"/>
            <a:ext cx="4788505" cy="3511570"/>
          </a:xfrm>
          <a:prstGeom prst="rect">
            <a:avLst/>
          </a:prstGeom>
        </p:spPr>
      </p:pic>
    </p:spTree>
    <p:extLst>
      <p:ext uri="{BB962C8B-B14F-4D97-AF65-F5344CB8AC3E}">
        <p14:creationId xmlns:p14="http://schemas.microsoft.com/office/powerpoint/2010/main" val="148002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ADF52-B310-4FAB-AF42-322E50801DB5}"/>
              </a:ext>
            </a:extLst>
          </p:cNvPr>
          <p:cNvSpPr>
            <a:spLocks noGrp="1"/>
          </p:cNvSpPr>
          <p:nvPr>
            <p:ph type="title"/>
          </p:nvPr>
        </p:nvSpPr>
        <p:spPr>
          <a:xfrm>
            <a:off x="1137034" y="239487"/>
            <a:ext cx="9806269" cy="1700952"/>
          </a:xfrm>
        </p:spPr>
        <p:txBody>
          <a:bodyPr vert="horz" lIns="91440" tIns="45720" rIns="91440" bIns="45720" rtlCol="0" anchor="ctr">
            <a:noAutofit/>
          </a:bodyPr>
          <a:lstStyle/>
          <a:p>
            <a:pPr algn="ctr"/>
            <a:r>
              <a:rPr lang="en-US" sz="4800" b="1" dirty="0">
                <a:solidFill>
                  <a:schemeClr val="bg1"/>
                </a:solidFill>
                <a:effectLst/>
                <a:latin typeface="Times New Roman" panose="02020603050405020304" pitchFamily="18" charset="0"/>
                <a:ea typeface="Times New Roman" panose="02020603050405020304" pitchFamily="18" charset="0"/>
              </a:rPr>
              <a:t>THE DIFFICULTIES OF EXPOSITORY PREACHING</a:t>
            </a:r>
            <a:endParaRPr lang="en-US" sz="4800" b="1" kern="1200"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23A74E5-0DED-4270-B82B-EA6D1C3764EB}"/>
              </a:ext>
            </a:extLst>
          </p:cNvPr>
          <p:cNvSpPr txBox="1"/>
          <p:nvPr/>
        </p:nvSpPr>
        <p:spPr>
          <a:xfrm>
            <a:off x="162231" y="3038168"/>
            <a:ext cx="6209071" cy="3077967"/>
          </a:xfrm>
          <a:prstGeom prst="rect">
            <a:avLst/>
          </a:prstGeom>
        </p:spPr>
        <p:txBody>
          <a:bodyPr vert="horz" lIns="91440" tIns="45720" rIns="91440" bIns="45720" rtlCol="0">
            <a:normAutofit/>
          </a:bodyPr>
          <a:lstStyle/>
          <a:p>
            <a:pPr>
              <a:lnSpc>
                <a:spcPct val="90000"/>
              </a:lnSpc>
              <a:spcAft>
                <a:spcPts val="600"/>
              </a:spcAft>
            </a:pPr>
            <a:r>
              <a:rPr lang="en-US" sz="2800" b="1" u="sng" dirty="0">
                <a:solidFill>
                  <a:schemeClr val="bg1"/>
                </a:solidFill>
                <a:effectLst/>
                <a:latin typeface="Times New Roman" panose="02020603050405020304" pitchFamily="18" charset="0"/>
                <a:ea typeface="Times New Roman" panose="02020603050405020304" pitchFamily="18" charset="0"/>
              </a:rPr>
              <a:t>Requires</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literary</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form</a:t>
            </a:r>
            <a:r>
              <a:rPr lang="en-US" sz="2800" b="1" dirty="0">
                <a:solidFill>
                  <a:schemeClr val="bg1"/>
                </a:solidFill>
                <a:effectLst/>
                <a:latin typeface="Times New Roman" panose="02020603050405020304" pitchFamily="18" charset="0"/>
                <a:ea typeface="Times New Roman" panose="02020603050405020304" pitchFamily="18" charset="0"/>
              </a:rPr>
              <a:t> – Expository sermons require the preacher to consider the literary form of the passage.  Is the passage narrative, poetry, parable, prophecy or apocalyptic?  This influences the interpretation of the passage.</a:t>
            </a:r>
          </a:p>
          <a:p>
            <a:pPr>
              <a:lnSpc>
                <a:spcPct val="90000"/>
              </a:lnSpc>
              <a:spcAft>
                <a:spcPts val="600"/>
              </a:spcAft>
            </a:pPr>
            <a:endParaRPr lang="en-US" sz="2800" b="1" dirty="0">
              <a:solidFill>
                <a:schemeClr val="bg1"/>
              </a:solidFill>
              <a:effectLst/>
            </a:endParaRPr>
          </a:p>
        </p:txBody>
      </p:sp>
      <p:pic>
        <p:nvPicPr>
          <p:cNvPr id="5" name="Picture 4" descr="A person in a suit and tie&#10;&#10;Description automatically generated with low confidence">
            <a:extLst>
              <a:ext uri="{FF2B5EF4-FFF2-40B4-BE49-F238E27FC236}">
                <a16:creationId xmlns:a16="http://schemas.microsoft.com/office/drawing/2014/main" id="{FF738444-D04E-461D-BA1C-F114EDC74BE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19367" y="2307086"/>
            <a:ext cx="4788505" cy="3511570"/>
          </a:xfrm>
          <a:prstGeom prst="rect">
            <a:avLst/>
          </a:prstGeom>
        </p:spPr>
      </p:pic>
    </p:spTree>
    <p:extLst>
      <p:ext uri="{BB962C8B-B14F-4D97-AF65-F5344CB8AC3E}">
        <p14:creationId xmlns:p14="http://schemas.microsoft.com/office/powerpoint/2010/main" val="134644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ADF52-B310-4FAB-AF42-322E50801DB5}"/>
              </a:ext>
            </a:extLst>
          </p:cNvPr>
          <p:cNvSpPr>
            <a:spLocks noGrp="1"/>
          </p:cNvSpPr>
          <p:nvPr>
            <p:ph type="title"/>
          </p:nvPr>
        </p:nvSpPr>
        <p:spPr>
          <a:xfrm>
            <a:off x="899652" y="174171"/>
            <a:ext cx="10338619" cy="1766267"/>
          </a:xfrm>
        </p:spPr>
        <p:txBody>
          <a:bodyPr vert="horz" lIns="91440" tIns="45720" rIns="91440" bIns="45720" rtlCol="0" anchor="ctr">
            <a:noAutofit/>
          </a:bodyPr>
          <a:lstStyle/>
          <a:p>
            <a:pPr algn="ctr"/>
            <a:r>
              <a:rPr lang="en-US" sz="4800" b="1" dirty="0">
                <a:solidFill>
                  <a:schemeClr val="bg1"/>
                </a:solidFill>
                <a:effectLst/>
                <a:latin typeface="Times New Roman" panose="02020603050405020304" pitchFamily="18" charset="0"/>
                <a:ea typeface="Times New Roman" panose="02020603050405020304" pitchFamily="18" charset="0"/>
              </a:rPr>
              <a:t>THE DIFFICULTIES OF EXPOSITORY PREACHING</a:t>
            </a:r>
            <a:endParaRPr lang="en-US" sz="4800" b="1" kern="1200"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23A74E5-0DED-4270-B82B-EA6D1C3764EB}"/>
              </a:ext>
            </a:extLst>
          </p:cNvPr>
          <p:cNvSpPr txBox="1"/>
          <p:nvPr/>
        </p:nvSpPr>
        <p:spPr>
          <a:xfrm>
            <a:off x="162231" y="3038168"/>
            <a:ext cx="6209071" cy="3077967"/>
          </a:xfrm>
          <a:prstGeom prst="rect">
            <a:avLst/>
          </a:prstGeom>
        </p:spPr>
        <p:txBody>
          <a:bodyPr vert="horz" lIns="91440" tIns="45720" rIns="91440" bIns="45720" rtlCol="0">
            <a:normAutofit/>
          </a:bodyPr>
          <a:lstStyle/>
          <a:p>
            <a:pPr fontAlgn="base">
              <a:lnSpc>
                <a:spcPct val="107000"/>
              </a:lnSpc>
            </a:pPr>
            <a:r>
              <a:rPr lang="en-US" sz="2800" b="1" u="sng" dirty="0">
                <a:solidFill>
                  <a:schemeClr val="bg1"/>
                </a:solidFill>
                <a:effectLst/>
                <a:latin typeface="Times New Roman" panose="02020603050405020304" pitchFamily="18" charset="0"/>
                <a:ea typeface="Times New Roman" panose="02020603050405020304" pitchFamily="18" charset="0"/>
              </a:rPr>
              <a:t>Requires</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discernment</a:t>
            </a:r>
            <a:r>
              <a:rPr lang="en-US" sz="2800" b="1" dirty="0">
                <a:solidFill>
                  <a:schemeClr val="bg1"/>
                </a:solidFill>
                <a:effectLst/>
                <a:latin typeface="Times New Roman" panose="02020603050405020304" pitchFamily="18" charset="0"/>
                <a:ea typeface="Times New Roman" panose="02020603050405020304" pitchFamily="18" charset="0"/>
              </a:rPr>
              <a:t> – Expository sermons require the preacher to discern the Main Idea of the text.</a:t>
            </a:r>
          </a:p>
          <a:p>
            <a:pPr marL="0" marR="0" fontAlgn="base">
              <a:lnSpc>
                <a:spcPct val="107000"/>
              </a:lnSpc>
              <a:spcBef>
                <a:spcPts val="0"/>
              </a:spcBef>
              <a:spcAft>
                <a:spcPts val="0"/>
              </a:spcAft>
            </a:pP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Aft>
                <a:spcPts val="600"/>
              </a:spcAft>
            </a:pPr>
            <a:endParaRPr lang="en-US" sz="2800" b="1" dirty="0">
              <a:solidFill>
                <a:schemeClr val="bg1"/>
              </a:solidFill>
              <a:effectLst/>
            </a:endParaRPr>
          </a:p>
        </p:txBody>
      </p:sp>
      <p:pic>
        <p:nvPicPr>
          <p:cNvPr id="5" name="Picture 4" descr="A person in a suit and tie&#10;&#10;Description automatically generated with low confidence">
            <a:extLst>
              <a:ext uri="{FF2B5EF4-FFF2-40B4-BE49-F238E27FC236}">
                <a16:creationId xmlns:a16="http://schemas.microsoft.com/office/drawing/2014/main" id="{FF738444-D04E-461D-BA1C-F114EDC74BE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19367" y="2307086"/>
            <a:ext cx="4788505" cy="3511570"/>
          </a:xfrm>
          <a:prstGeom prst="rect">
            <a:avLst/>
          </a:prstGeom>
        </p:spPr>
      </p:pic>
    </p:spTree>
    <p:extLst>
      <p:ext uri="{BB962C8B-B14F-4D97-AF65-F5344CB8AC3E}">
        <p14:creationId xmlns:p14="http://schemas.microsoft.com/office/powerpoint/2010/main" val="191059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8" name="Rectangle 2"/>
          <p:cNvSpPr>
            <a:spLocks noChangeArrowheads="1"/>
          </p:cNvSpPr>
          <p:nvPr/>
        </p:nvSpPr>
        <p:spPr bwMode="auto">
          <a:xfrm>
            <a:off x="152400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a:cs typeface="Arial" charset="0"/>
            </a:endParaRPr>
          </a:p>
        </p:txBody>
      </p:sp>
      <p:sp>
        <p:nvSpPr>
          <p:cNvPr id="4099" name="Rectangle 3"/>
          <p:cNvSpPr>
            <a:spLocks noChangeArrowheads="1"/>
          </p:cNvSpPr>
          <p:nvPr/>
        </p:nvSpPr>
        <p:spPr bwMode="auto">
          <a:xfrm>
            <a:off x="0" y="0"/>
            <a:ext cx="6096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a:defRPr/>
            </a:pPr>
            <a:endParaRPr lang="en-US">
              <a:latin typeface="Arial"/>
              <a:ea typeface="ＭＳ Ｐゴシック" charset="0"/>
              <a:cs typeface="Arial"/>
            </a:endParaRPr>
          </a:p>
        </p:txBody>
      </p:sp>
      <p:sp>
        <p:nvSpPr>
          <p:cNvPr id="4100" name="Text Box 4"/>
          <p:cNvSpPr txBox="1">
            <a:spLocks noChangeArrowheads="1"/>
          </p:cNvSpPr>
          <p:nvPr/>
        </p:nvSpPr>
        <p:spPr bwMode="auto">
          <a:xfrm>
            <a:off x="1923435" y="1418050"/>
            <a:ext cx="1905000" cy="83099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defRPr/>
            </a:pPr>
            <a:r>
              <a:rPr lang="en-US" sz="4800" b="1" dirty="0">
                <a:solidFill>
                  <a:schemeClr val="bg1"/>
                </a:solidFill>
                <a:cs typeface="Arial" pitchFamily="34" charset="0"/>
              </a:rPr>
              <a:t>True</a:t>
            </a:r>
          </a:p>
        </p:txBody>
      </p:sp>
      <p:sp>
        <p:nvSpPr>
          <p:cNvPr id="4101" name="Rectangle 5"/>
          <p:cNvSpPr>
            <a:spLocks noChangeArrowheads="1"/>
          </p:cNvSpPr>
          <p:nvPr/>
        </p:nvSpPr>
        <p:spPr bwMode="auto">
          <a:xfrm>
            <a:off x="6095999" y="0"/>
            <a:ext cx="5982929"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algn="ctr"/>
            <a:endParaRPr lang="en-US" sz="1000">
              <a:solidFill>
                <a:schemeClr val="bg1"/>
              </a:solidFill>
              <a:cs typeface="Arial" charset="0"/>
            </a:endParaRPr>
          </a:p>
        </p:txBody>
      </p:sp>
      <p:sp>
        <p:nvSpPr>
          <p:cNvPr id="4102" name="Rectangle 6"/>
          <p:cNvSpPr>
            <a:spLocks noChangeArrowheads="1"/>
          </p:cNvSpPr>
          <p:nvPr/>
        </p:nvSpPr>
        <p:spPr bwMode="auto">
          <a:xfrm>
            <a:off x="6095999" y="3429000"/>
            <a:ext cx="6096001"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algn="ctr"/>
            <a:endParaRPr lang="en-US" sz="1000">
              <a:solidFill>
                <a:srgbClr val="B50069"/>
              </a:solidFill>
              <a:cs typeface="Arial" charset="0"/>
            </a:endParaRPr>
          </a:p>
        </p:txBody>
      </p:sp>
      <p:sp>
        <p:nvSpPr>
          <p:cNvPr id="4103" name="Rectangle 7"/>
          <p:cNvSpPr>
            <a:spLocks noChangeArrowheads="1"/>
          </p:cNvSpPr>
          <p:nvPr/>
        </p:nvSpPr>
        <p:spPr bwMode="auto">
          <a:xfrm>
            <a:off x="-1" y="3429000"/>
            <a:ext cx="6096001"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algn="ctr"/>
            <a:endParaRPr lang="en-US" sz="1000">
              <a:solidFill>
                <a:srgbClr val="FF0000"/>
              </a:solidFill>
              <a:cs typeface="Arial" charset="0"/>
            </a:endParaRPr>
          </a:p>
        </p:txBody>
      </p:sp>
      <p:sp>
        <p:nvSpPr>
          <p:cNvPr id="4104" name="Text Box 8"/>
          <p:cNvSpPr txBox="1">
            <a:spLocks noChangeArrowheads="1"/>
          </p:cNvSpPr>
          <p:nvPr/>
        </p:nvSpPr>
        <p:spPr bwMode="auto">
          <a:xfrm>
            <a:off x="1676399" y="4837113"/>
            <a:ext cx="2743200" cy="83099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defRPr/>
            </a:pPr>
            <a:r>
              <a:rPr lang="en-US" sz="4800" b="1" dirty="0">
                <a:solidFill>
                  <a:schemeClr val="bg1"/>
                </a:solidFill>
                <a:cs typeface="Arial" pitchFamily="34" charset="0"/>
              </a:rPr>
              <a:t>Clear</a:t>
            </a:r>
          </a:p>
        </p:txBody>
      </p:sp>
      <p:sp>
        <p:nvSpPr>
          <p:cNvPr id="4105" name="Text Box 9"/>
          <p:cNvSpPr txBox="1">
            <a:spLocks noChangeArrowheads="1"/>
          </p:cNvSpPr>
          <p:nvPr/>
        </p:nvSpPr>
        <p:spPr bwMode="auto">
          <a:xfrm>
            <a:off x="7486647" y="1470565"/>
            <a:ext cx="3580787" cy="83099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50000"/>
              </a:spcBef>
              <a:defRPr/>
            </a:pPr>
            <a:r>
              <a:rPr lang="en-US" sz="4800" b="1" dirty="0">
                <a:solidFill>
                  <a:schemeClr val="bg1"/>
                </a:solidFill>
                <a:latin typeface="Arial"/>
                <a:ea typeface="ＭＳ Ｐゴシック" charset="0"/>
                <a:cs typeface="Arial"/>
              </a:rPr>
              <a:t>Interesting</a:t>
            </a:r>
          </a:p>
        </p:txBody>
      </p:sp>
      <p:sp>
        <p:nvSpPr>
          <p:cNvPr id="4106" name="Text Box 10"/>
          <p:cNvSpPr txBox="1">
            <a:spLocks noChangeArrowheads="1"/>
          </p:cNvSpPr>
          <p:nvPr/>
        </p:nvSpPr>
        <p:spPr bwMode="auto">
          <a:xfrm>
            <a:off x="7258049" y="4952984"/>
            <a:ext cx="3771899" cy="83099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defRPr/>
            </a:pPr>
            <a:r>
              <a:rPr lang="en-US" sz="4800" b="1" dirty="0">
                <a:solidFill>
                  <a:schemeClr val="bg1"/>
                </a:solidFill>
                <a:cs typeface="Arial" pitchFamily="34" charset="0"/>
              </a:rPr>
              <a:t>Relevant </a:t>
            </a:r>
          </a:p>
        </p:txBody>
      </p:sp>
      <p:sp>
        <p:nvSpPr>
          <p:cNvPr id="4107" name="Rectangle 11"/>
          <p:cNvSpPr>
            <a:spLocks noGrp="1" noChangeArrowheads="1"/>
          </p:cNvSpPr>
          <p:nvPr>
            <p:ph type="title" idx="4294967295"/>
          </p:nvPr>
        </p:nvSpPr>
        <p:spPr>
          <a:xfrm>
            <a:off x="3200400" y="2635251"/>
            <a:ext cx="5867400" cy="1421928"/>
          </a:xfrm>
          <a:solidFill>
            <a:schemeClr val="tx2"/>
          </a:solidFill>
          <a:effectLst>
            <a:outerShdw blurRad="63500" dist="38099" dir="2700000" algn="ctr" rotWithShape="0">
              <a:schemeClr val="tx1">
                <a:alpha val="74997"/>
              </a:schemeClr>
            </a:outerShdw>
          </a:effectLst>
        </p:spPr>
        <p:txBody>
          <a:bodyPr anchor="t">
            <a:spAutoFit/>
          </a:bodyPr>
          <a:lstStyle/>
          <a:p>
            <a:pPr algn="ctr" eaLnBrk="1" hangingPunct="1">
              <a:spcBef>
                <a:spcPct val="50000"/>
              </a:spcBef>
              <a:defRPr/>
            </a:pPr>
            <a:r>
              <a:rPr lang="en-US" sz="4800" b="1" dirty="0">
                <a:solidFill>
                  <a:schemeClr val="bg1"/>
                </a:solidFill>
                <a:latin typeface="Arial" pitchFamily="34" charset="0"/>
                <a:cs typeface="Arial" pitchFamily="34" charset="0"/>
              </a:rPr>
              <a:t>Four objectives:</a:t>
            </a:r>
            <a:br>
              <a:rPr lang="en-US" sz="4800" b="1" dirty="0">
                <a:solidFill>
                  <a:schemeClr val="bg1"/>
                </a:solidFill>
                <a:latin typeface="Arial" pitchFamily="34" charset="0"/>
                <a:cs typeface="Arial" pitchFamily="34" charset="0"/>
              </a:rPr>
            </a:br>
            <a:r>
              <a:rPr lang="en-US" sz="4800" b="1" dirty="0">
                <a:solidFill>
                  <a:schemeClr val="bg1"/>
                </a:solidFill>
                <a:latin typeface="Arial" pitchFamily="34" charset="0"/>
                <a:cs typeface="Arial" pitchFamily="34" charset="0"/>
              </a:rPr>
              <a:t>A Sermon that is…</a:t>
            </a:r>
          </a:p>
        </p:txBody>
      </p:sp>
    </p:spTree>
    <p:extLst>
      <p:ext uri="{BB962C8B-B14F-4D97-AF65-F5344CB8AC3E}">
        <p14:creationId xmlns:p14="http://schemas.microsoft.com/office/powerpoint/2010/main" val="37790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nodeType="after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2000"/>
                                        <p:tgtEl>
                                          <p:spTgt spid="4100"/>
                                        </p:tgtEl>
                                      </p:cBhvr>
                                    </p:animEffect>
                                    <p:anim calcmode="lin" valueType="num">
                                      <p:cBhvr>
                                        <p:cTn id="8" dur="2000" fill="hold"/>
                                        <p:tgtEl>
                                          <p:spTgt spid="4100"/>
                                        </p:tgtEl>
                                        <p:attrNameLst>
                                          <p:attrName>style.rotation</p:attrName>
                                        </p:attrNameLst>
                                      </p:cBhvr>
                                      <p:tavLst>
                                        <p:tav tm="0">
                                          <p:val>
                                            <p:fltVal val="720"/>
                                          </p:val>
                                        </p:tav>
                                        <p:tav tm="100000">
                                          <p:val>
                                            <p:fltVal val="0"/>
                                          </p:val>
                                        </p:tav>
                                      </p:tavLst>
                                    </p:anim>
                                    <p:anim calcmode="lin" valueType="num">
                                      <p:cBhvr>
                                        <p:cTn id="9" dur="2000" fill="hold"/>
                                        <p:tgtEl>
                                          <p:spTgt spid="4100"/>
                                        </p:tgtEl>
                                        <p:attrNameLst>
                                          <p:attrName>ppt_h</p:attrName>
                                        </p:attrNameLst>
                                      </p:cBhvr>
                                      <p:tavLst>
                                        <p:tav tm="0">
                                          <p:val>
                                            <p:fltVal val="0"/>
                                          </p:val>
                                        </p:tav>
                                        <p:tav tm="100000">
                                          <p:val>
                                            <p:strVal val="#ppt_h"/>
                                          </p:val>
                                        </p:tav>
                                      </p:tavLst>
                                    </p:anim>
                                    <p:anim calcmode="lin" valueType="num">
                                      <p:cBhvr>
                                        <p:cTn id="10" dur="2000" fill="hold"/>
                                        <p:tgtEl>
                                          <p:spTgt spid="4100"/>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106"/>
                                        </p:tgtEl>
                                        <p:attrNameLst>
                                          <p:attrName>style.visibility</p:attrName>
                                        </p:attrNameLst>
                                      </p:cBhvr>
                                      <p:to>
                                        <p:strVal val="visible"/>
                                      </p:to>
                                    </p:set>
                                    <p:anim calcmode="lin" valueType="num">
                                      <p:cBhvr>
                                        <p:cTn id="15" dur="1000" fill="hold"/>
                                        <p:tgtEl>
                                          <p:spTgt spid="4106"/>
                                        </p:tgtEl>
                                        <p:attrNameLst>
                                          <p:attrName>ppt_w</p:attrName>
                                        </p:attrNameLst>
                                      </p:cBhvr>
                                      <p:tavLst>
                                        <p:tav tm="0">
                                          <p:val>
                                            <p:fltVal val="0"/>
                                          </p:val>
                                        </p:tav>
                                        <p:tav tm="100000">
                                          <p:val>
                                            <p:strVal val="#ppt_w"/>
                                          </p:val>
                                        </p:tav>
                                      </p:tavLst>
                                    </p:anim>
                                    <p:anim calcmode="lin" valueType="num">
                                      <p:cBhvr>
                                        <p:cTn id="16" dur="1000" fill="hold"/>
                                        <p:tgtEl>
                                          <p:spTgt spid="4106"/>
                                        </p:tgtEl>
                                        <p:attrNameLst>
                                          <p:attrName>ppt_h</p:attrName>
                                        </p:attrNameLst>
                                      </p:cBhvr>
                                      <p:tavLst>
                                        <p:tav tm="0">
                                          <p:val>
                                            <p:fltVal val="0"/>
                                          </p:val>
                                        </p:tav>
                                        <p:tav tm="100000">
                                          <p:val>
                                            <p:strVal val="#ppt_h"/>
                                          </p:val>
                                        </p:tav>
                                      </p:tavLst>
                                    </p:anim>
                                    <p:animEffect transition="in" filter="fade">
                                      <p:cBhvr>
                                        <p:cTn id="17" dur="1000"/>
                                        <p:tgtEl>
                                          <p:spTgt spid="410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4104"/>
                                        </p:tgtEl>
                                        <p:attrNameLst>
                                          <p:attrName>style.visibility</p:attrName>
                                        </p:attrNameLst>
                                      </p:cBhvr>
                                      <p:to>
                                        <p:strVal val="visible"/>
                                      </p:to>
                                    </p:set>
                                    <p:anim calcmode="lin" valueType="num">
                                      <p:cBhvr>
                                        <p:cTn id="22" dur="1000" fill="hold"/>
                                        <p:tgtEl>
                                          <p:spTgt spid="4104"/>
                                        </p:tgtEl>
                                        <p:attrNameLst>
                                          <p:attrName>ppt_w</p:attrName>
                                        </p:attrNameLst>
                                      </p:cBhvr>
                                      <p:tavLst>
                                        <p:tav tm="0">
                                          <p:val>
                                            <p:fltVal val="0"/>
                                          </p:val>
                                        </p:tav>
                                        <p:tav tm="100000">
                                          <p:val>
                                            <p:strVal val="#ppt_w"/>
                                          </p:val>
                                        </p:tav>
                                      </p:tavLst>
                                    </p:anim>
                                    <p:anim calcmode="lin" valueType="num">
                                      <p:cBhvr>
                                        <p:cTn id="23" dur="1000" fill="hold"/>
                                        <p:tgtEl>
                                          <p:spTgt spid="4104"/>
                                        </p:tgtEl>
                                        <p:attrNameLst>
                                          <p:attrName>ppt_h</p:attrName>
                                        </p:attrNameLst>
                                      </p:cBhvr>
                                      <p:tavLst>
                                        <p:tav tm="0">
                                          <p:val>
                                            <p:fltVal val="0"/>
                                          </p:val>
                                        </p:tav>
                                        <p:tav tm="100000">
                                          <p:val>
                                            <p:strVal val="#ppt_h"/>
                                          </p:val>
                                        </p:tav>
                                      </p:tavLst>
                                    </p:anim>
                                    <p:animEffect transition="in" filter="fade">
                                      <p:cBhvr>
                                        <p:cTn id="24" dur="1000"/>
                                        <p:tgtEl>
                                          <p:spTgt spid="410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4105"/>
                                        </p:tgtEl>
                                        <p:attrNameLst>
                                          <p:attrName>style.visibility</p:attrName>
                                        </p:attrNameLst>
                                      </p:cBhvr>
                                      <p:to>
                                        <p:strVal val="visible"/>
                                      </p:to>
                                    </p:set>
                                    <p:anim calcmode="lin" valueType="num">
                                      <p:cBhvr>
                                        <p:cTn id="29" dur="1000" fill="hold"/>
                                        <p:tgtEl>
                                          <p:spTgt spid="4105"/>
                                        </p:tgtEl>
                                        <p:attrNameLst>
                                          <p:attrName>ppt_w</p:attrName>
                                        </p:attrNameLst>
                                      </p:cBhvr>
                                      <p:tavLst>
                                        <p:tav tm="0">
                                          <p:val>
                                            <p:fltVal val="0"/>
                                          </p:val>
                                        </p:tav>
                                        <p:tav tm="100000">
                                          <p:val>
                                            <p:strVal val="#ppt_w"/>
                                          </p:val>
                                        </p:tav>
                                      </p:tavLst>
                                    </p:anim>
                                    <p:anim calcmode="lin" valueType="num">
                                      <p:cBhvr>
                                        <p:cTn id="30" dur="1000" fill="hold"/>
                                        <p:tgtEl>
                                          <p:spTgt spid="4105"/>
                                        </p:tgtEl>
                                        <p:attrNameLst>
                                          <p:attrName>ppt_h</p:attrName>
                                        </p:attrNameLst>
                                      </p:cBhvr>
                                      <p:tavLst>
                                        <p:tav tm="0">
                                          <p:val>
                                            <p:fltVal val="0"/>
                                          </p:val>
                                        </p:tav>
                                        <p:tav tm="100000">
                                          <p:val>
                                            <p:strVal val="#ppt_h"/>
                                          </p:val>
                                        </p:tav>
                                      </p:tavLst>
                                    </p:anim>
                                    <p:animEffect transition="in" filter="fade">
                                      <p:cBhvr>
                                        <p:cTn id="31" dur="1000"/>
                                        <p:tgtEl>
                                          <p:spTgt spid="4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P spid="4104" grpId="0"/>
      <p:bldP spid="4105" grpId="0"/>
      <p:bldP spid="410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D31629-ED87-414D-8085-55C97DD6C51B}"/>
              </a:ext>
            </a:extLst>
          </p:cNvPr>
          <p:cNvSpPr txBox="1"/>
          <p:nvPr/>
        </p:nvSpPr>
        <p:spPr>
          <a:xfrm>
            <a:off x="3046771" y="2117693"/>
            <a:ext cx="6837458" cy="2308324"/>
          </a:xfrm>
          <a:prstGeom prst="rect">
            <a:avLst/>
          </a:prstGeom>
          <a:noFill/>
        </p:spPr>
        <p:txBody>
          <a:bodyPr wrap="square">
            <a:spAutoFit/>
          </a:bodyPr>
          <a:lstStyle/>
          <a:p>
            <a:pPr algn="ctr"/>
            <a:r>
              <a:rPr lang="en-US" sz="7200" b="1" dirty="0">
                <a:solidFill>
                  <a:schemeClr val="bg1"/>
                </a:solidFill>
                <a:latin typeface="Times New Roman" panose="02020603050405020304" pitchFamily="18" charset="0"/>
                <a:cs typeface="Times New Roman" panose="02020603050405020304" pitchFamily="18" charset="0"/>
              </a:rPr>
              <a:t>1. STUDY THE PASSAGE</a:t>
            </a:r>
          </a:p>
        </p:txBody>
      </p:sp>
    </p:spTree>
    <p:extLst>
      <p:ext uri="{BB962C8B-B14F-4D97-AF65-F5344CB8AC3E}">
        <p14:creationId xmlns:p14="http://schemas.microsoft.com/office/powerpoint/2010/main" val="264366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0020" name="Picture 4" descr="SermonCartoons"/>
          <p:cNvPicPr>
            <a:picLocks noChangeAspect="1" noChangeArrowheads="1"/>
          </p:cNvPicPr>
          <p:nvPr/>
        </p:nvPicPr>
        <p:blipFill>
          <a:blip r:embed="rId3">
            <a:extLst>
              <a:ext uri="{28A0092B-C50C-407E-A947-70E740481C1C}">
                <a14:useLocalDpi xmlns:a14="http://schemas.microsoft.com/office/drawing/2010/main" val="0"/>
              </a:ext>
            </a:extLst>
          </a:blip>
          <a:srcRect l="6451" t="1654" r="54839" b="70012"/>
          <a:stretch>
            <a:fillRect/>
          </a:stretch>
        </p:blipFill>
        <p:spPr bwMode="auto">
          <a:xfrm>
            <a:off x="1342103" y="-2370"/>
            <a:ext cx="9704439" cy="6680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145459" y="5219291"/>
            <a:ext cx="10092812" cy="1458540"/>
          </a:xfrm>
          <a:solidFill>
            <a:schemeClr val="tx1"/>
          </a:solidFill>
        </p:spPr>
        <p:txBody>
          <a:bodyPr>
            <a:normAutofit/>
          </a:bodyPr>
          <a:lstStyle/>
          <a:p>
            <a:r>
              <a:rPr lang="en-US" sz="5400" b="1" dirty="0">
                <a:solidFill>
                  <a:schemeClr val="bg1"/>
                </a:solidFill>
                <a:latin typeface="Times New Roman" panose="02020603050405020304" pitchFamily="18" charset="0"/>
                <a:cs typeface="Times New Roman" panose="02020603050405020304" pitchFamily="18" charset="0"/>
              </a:rPr>
              <a:t>Study is hard work</a:t>
            </a:r>
            <a:endParaRPr lang="en-US" sz="5400" b="1" dirty="0">
              <a:solidFill>
                <a:schemeClr val="bg1"/>
              </a:solidFill>
            </a:endParaRPr>
          </a:p>
        </p:txBody>
      </p:sp>
    </p:spTree>
    <p:extLst>
      <p:ext uri="{BB962C8B-B14F-4D97-AF65-F5344CB8AC3E}">
        <p14:creationId xmlns:p14="http://schemas.microsoft.com/office/powerpoint/2010/main" val="392068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2066" name="Rectangle 2"/>
          <p:cNvSpPr>
            <a:spLocks noGrp="1" noChangeArrowheads="1"/>
          </p:cNvSpPr>
          <p:nvPr>
            <p:ph type="ctrTitle"/>
          </p:nvPr>
        </p:nvSpPr>
        <p:spPr>
          <a:xfrm>
            <a:off x="1828800" y="2286000"/>
            <a:ext cx="8153400" cy="1143000"/>
          </a:xfrm>
          <a:noFill/>
        </p:spPr>
        <p:txBody>
          <a:bodyPr/>
          <a:lstStyle/>
          <a:p>
            <a:r>
              <a:rPr lang="en-US" b="1">
                <a:solidFill>
                  <a:schemeClr val="bg1"/>
                </a:solidFill>
              </a:rPr>
              <a:t>Bird Delivery</a:t>
            </a:r>
            <a:endParaRPr lang="en-US" sz="5400">
              <a:solidFill>
                <a:schemeClr val="bg1"/>
              </a:solidFill>
            </a:endParaRPr>
          </a:p>
        </p:txBody>
      </p:sp>
      <p:pic>
        <p:nvPicPr>
          <p:cNvPr id="1112068" name="Picture 4" descr="SermonCartoons"/>
          <p:cNvPicPr>
            <a:picLocks noChangeAspect="1" noChangeArrowheads="1"/>
          </p:cNvPicPr>
          <p:nvPr/>
        </p:nvPicPr>
        <p:blipFill>
          <a:blip r:embed="rId3">
            <a:extLst>
              <a:ext uri="{28A0092B-C50C-407E-A947-70E740481C1C}">
                <a14:useLocalDpi xmlns:a14="http://schemas.microsoft.com/office/drawing/2010/main" val="0"/>
              </a:ext>
            </a:extLst>
          </a:blip>
          <a:srcRect l="42500" t="33580" r="18306" b="37343"/>
          <a:stretch>
            <a:fillRect/>
          </a:stretch>
        </p:blipFill>
        <p:spPr bwMode="auto">
          <a:xfrm>
            <a:off x="855407" y="0"/>
            <a:ext cx="1007314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01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7" name="Text Box 3">
            <a:extLst>
              <a:ext uri="{FF2B5EF4-FFF2-40B4-BE49-F238E27FC236}">
                <a16:creationId xmlns:a16="http://schemas.microsoft.com/office/drawing/2014/main" id="{2DE07941-16FB-4936-8504-EFDB64710B51}"/>
              </a:ext>
            </a:extLst>
          </p:cNvPr>
          <p:cNvSpPr txBox="1">
            <a:spLocks noChangeArrowheads="1"/>
          </p:cNvSpPr>
          <p:nvPr/>
        </p:nvSpPr>
        <p:spPr bwMode="auto">
          <a:xfrm>
            <a:off x="2279651" y="260351"/>
            <a:ext cx="7129463" cy="1108075"/>
          </a:xfrm>
          <a:prstGeom prst="rect">
            <a:avLst/>
          </a:prstGeom>
          <a:noFill/>
          <a:ln>
            <a:noFill/>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6600" b="1" dirty="0">
                <a:solidFill>
                  <a:schemeClr val="bg1"/>
                </a:solidFill>
                <a:latin typeface="Times New Roman" panose="02020603050405020304" pitchFamily="18" charset="0"/>
                <a:ea typeface="ＭＳ Ｐゴシック" charset="0"/>
                <a:cs typeface="Times New Roman" panose="02020603050405020304" pitchFamily="18" charset="0"/>
              </a:rPr>
              <a:t>DEFINITION</a:t>
            </a:r>
          </a:p>
        </p:txBody>
      </p:sp>
      <p:sp>
        <p:nvSpPr>
          <p:cNvPr id="1029" name="Text Box 5">
            <a:extLst>
              <a:ext uri="{FF2B5EF4-FFF2-40B4-BE49-F238E27FC236}">
                <a16:creationId xmlns:a16="http://schemas.microsoft.com/office/drawing/2014/main" id="{171131F8-AEE2-4083-BF5B-58427E9CC70B}"/>
              </a:ext>
            </a:extLst>
          </p:cNvPr>
          <p:cNvSpPr txBox="1">
            <a:spLocks noChangeArrowheads="1"/>
          </p:cNvSpPr>
          <p:nvPr/>
        </p:nvSpPr>
        <p:spPr bwMode="auto">
          <a:xfrm>
            <a:off x="309716" y="2294758"/>
            <a:ext cx="4549417" cy="2246769"/>
          </a:xfrm>
          <a:prstGeom prst="rect">
            <a:avLst/>
          </a:prstGeom>
          <a:noFill/>
          <a:ln>
            <a:noFill/>
          </a:ln>
          <a:effectLst>
            <a:outerShdw blurRad="63500" dist="38099" dir="2700000" algn="ctr" rotWithShape="0">
              <a:schemeClr val="bg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ltLang="ja-JP" sz="2800" b="1" dirty="0">
                <a:solidFill>
                  <a:schemeClr val="bg1"/>
                </a:solidFill>
                <a:latin typeface="Times" panose="02020603050405020304" pitchFamily="18" charset="0"/>
                <a:cs typeface="Times" panose="02020603050405020304" pitchFamily="18" charset="0"/>
              </a:rPr>
              <a:t>"Expository preaching explains a passage in such a way to lead the congregation to a true and practical application of that passage"</a:t>
            </a:r>
            <a:endParaRPr lang="en-US" sz="2800" b="1" dirty="0">
              <a:solidFill>
                <a:schemeClr val="bg1"/>
              </a:solidFill>
              <a:latin typeface="Times" panose="02020603050405020304" pitchFamily="18" charset="0"/>
              <a:cs typeface="Times" panose="02020603050405020304" pitchFamily="18" charset="0"/>
            </a:endParaRPr>
          </a:p>
        </p:txBody>
      </p:sp>
      <p:pic>
        <p:nvPicPr>
          <p:cNvPr id="5124" name="Picture 7" descr="C:\Users\scott.EASTRIDGE\AppData\Local\Microsoft\Windows\Temporary Internet Files\Content.IE5\VQK9MKKI\ws_holy_book_2560x16001[1].jpg">
            <a:extLst>
              <a:ext uri="{FF2B5EF4-FFF2-40B4-BE49-F238E27FC236}">
                <a16:creationId xmlns:a16="http://schemas.microsoft.com/office/drawing/2014/main" id="{837359E9-88A8-4BFE-9BD9-C7C2FFAC6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9470" y="1557339"/>
            <a:ext cx="5645150"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dissolve">
                                      <p:cBhvr>
                                        <p:cTn id="7" dur="500"/>
                                        <p:tgtEl>
                                          <p:spTgt spid="10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dissolve">
                                      <p:cBhvr>
                                        <p:cTn id="12"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p:bldP spid="102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1981200" y="2057400"/>
            <a:ext cx="8305800" cy="1371600"/>
          </a:xfrm>
        </p:spPr>
        <p:txBody>
          <a:bodyPr/>
          <a:lstStyle/>
          <a:p>
            <a:pPr eaLnBrk="1" hangingPunct="1"/>
            <a:r>
              <a:rPr lang="en-US" b="1"/>
              <a:t>Desert Sermon</a:t>
            </a:r>
          </a:p>
        </p:txBody>
      </p:sp>
      <p:pic>
        <p:nvPicPr>
          <p:cNvPr id="28675" name="Picture 3" descr="SermonCartoons2"/>
          <p:cNvPicPr>
            <a:picLocks noChangeAspect="1" noChangeArrowheads="1"/>
          </p:cNvPicPr>
          <p:nvPr/>
        </p:nvPicPr>
        <p:blipFill>
          <a:blip r:embed="rId3">
            <a:extLst>
              <a:ext uri="{28A0092B-C50C-407E-A947-70E740481C1C}">
                <a14:useLocalDpi xmlns:a14="http://schemas.microsoft.com/office/drawing/2010/main" val="0"/>
              </a:ext>
            </a:extLst>
          </a:blip>
          <a:srcRect l="57983" t="1938" r="5484" b="70866"/>
          <a:stretch>
            <a:fillRect/>
          </a:stretch>
        </p:blipFill>
        <p:spPr bwMode="auto">
          <a:xfrm>
            <a:off x="1725561" y="0"/>
            <a:ext cx="887852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Box 1"/>
          <p:cNvSpPr txBox="1">
            <a:spLocks noChangeArrowheads="1"/>
          </p:cNvSpPr>
          <p:nvPr/>
        </p:nvSpPr>
        <p:spPr bwMode="auto">
          <a:xfrm rot="-350410">
            <a:off x="3198813" y="4978400"/>
            <a:ext cx="1873250" cy="369888"/>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800" b="1" dirty="0">
                <a:sym typeface="Wingdings" pitchFamily="2" charset="2"/>
              </a:rPr>
              <a:t> </a:t>
            </a:r>
            <a:r>
              <a:rPr lang="en-US" sz="1800" b="1" dirty="0"/>
              <a:t>BÀI GIẢNG</a:t>
            </a:r>
          </a:p>
        </p:txBody>
      </p:sp>
      <p:sp>
        <p:nvSpPr>
          <p:cNvPr id="28677" name="TextBox 2"/>
          <p:cNvSpPr txBox="1">
            <a:spLocks noChangeArrowheads="1"/>
          </p:cNvSpPr>
          <p:nvPr/>
        </p:nvSpPr>
        <p:spPr bwMode="auto">
          <a:xfrm>
            <a:off x="2846439" y="3468688"/>
            <a:ext cx="3249561"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sz="2800" b="1"/>
              <a:t>You are here!</a:t>
            </a:r>
            <a:endParaRPr lang="en-US" sz="2800" b="1" dirty="0"/>
          </a:p>
        </p:txBody>
      </p:sp>
      <p:sp>
        <p:nvSpPr>
          <p:cNvPr id="2" name="Rectangle 1"/>
          <p:cNvSpPr/>
          <p:nvPr/>
        </p:nvSpPr>
        <p:spPr>
          <a:xfrm>
            <a:off x="3215465" y="1042958"/>
            <a:ext cx="1672702" cy="646331"/>
          </a:xfrm>
          <a:prstGeom prst="rect">
            <a:avLst/>
          </a:prstGeom>
        </p:spPr>
        <p:txBody>
          <a:bodyPr wrap="none">
            <a:spAutoFit/>
          </a:bodyPr>
          <a:lstStyle/>
          <a:p>
            <a:r>
              <a:rPr lang="en-US" sz="3600" b="1" u="sng" dirty="0"/>
              <a:t>Context</a:t>
            </a:r>
            <a:endParaRPr lang="en-US" sz="3600" dirty="0"/>
          </a:p>
        </p:txBody>
      </p:sp>
      <p:sp>
        <p:nvSpPr>
          <p:cNvPr id="3" name="Rectangle 2"/>
          <p:cNvSpPr/>
          <p:nvPr/>
        </p:nvSpPr>
        <p:spPr>
          <a:xfrm>
            <a:off x="3215465" y="1647725"/>
            <a:ext cx="1755609" cy="646331"/>
          </a:xfrm>
          <a:prstGeom prst="rect">
            <a:avLst/>
          </a:prstGeom>
        </p:spPr>
        <p:txBody>
          <a:bodyPr wrap="none">
            <a:spAutoFit/>
          </a:bodyPr>
          <a:lstStyle/>
          <a:p>
            <a:r>
              <a:rPr lang="en-US" sz="3600" b="1" u="sng" dirty="0"/>
              <a:t>Purpose</a:t>
            </a:r>
            <a:endParaRPr lang="en-US" sz="3600" dirty="0"/>
          </a:p>
        </p:txBody>
      </p:sp>
      <p:sp>
        <p:nvSpPr>
          <p:cNvPr id="4" name="Rectangle 3"/>
          <p:cNvSpPr/>
          <p:nvPr/>
        </p:nvSpPr>
        <p:spPr>
          <a:xfrm>
            <a:off x="3215465" y="2285034"/>
            <a:ext cx="2456891" cy="646331"/>
          </a:xfrm>
          <a:prstGeom prst="rect">
            <a:avLst/>
          </a:prstGeom>
        </p:spPr>
        <p:txBody>
          <a:bodyPr wrap="none">
            <a:spAutoFit/>
          </a:bodyPr>
          <a:lstStyle/>
          <a:p>
            <a:r>
              <a:rPr lang="en-US" sz="3600" b="1" u="sng" dirty="0"/>
              <a:t>Background</a:t>
            </a:r>
            <a:endParaRPr lang="en-US" sz="3600" dirty="0"/>
          </a:p>
        </p:txBody>
      </p:sp>
      <p:sp>
        <p:nvSpPr>
          <p:cNvPr id="8" name="TextBox 7"/>
          <p:cNvSpPr txBox="1"/>
          <p:nvPr/>
        </p:nvSpPr>
        <p:spPr>
          <a:xfrm>
            <a:off x="2133600" y="76201"/>
            <a:ext cx="7924800" cy="830997"/>
          </a:xfrm>
          <a:prstGeom prst="rect">
            <a:avLst/>
          </a:prstGeom>
          <a:solidFill>
            <a:srgbClr val="002060"/>
          </a:solidFill>
        </p:spPr>
        <p:txBody>
          <a:bodyPr wrap="square" rtlCol="0">
            <a:spAutoFit/>
          </a:bodyPr>
          <a:lstStyle/>
          <a:p>
            <a:pPr algn="ctr"/>
            <a:r>
              <a:rPr lang="en-US" sz="4800" b="1" dirty="0">
                <a:solidFill>
                  <a:schemeClr val="bg1"/>
                </a:solidFill>
              </a:rPr>
              <a:t>MARK 4:35-41</a:t>
            </a:r>
          </a:p>
        </p:txBody>
      </p:sp>
    </p:spTree>
    <p:extLst>
      <p:ext uri="{BB962C8B-B14F-4D97-AF65-F5344CB8AC3E}">
        <p14:creationId xmlns:p14="http://schemas.microsoft.com/office/powerpoint/2010/main" val="406616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9460CC2-6B4A-49A1-AE7A-74AE0E9D9BAF}"/>
              </a:ext>
            </a:extLst>
          </p:cNvPr>
          <p:cNvSpPr>
            <a:spLocks noGrp="1"/>
          </p:cNvSpPr>
          <p:nvPr>
            <p:ph type="body" sz="half" idx="2"/>
          </p:nvPr>
        </p:nvSpPr>
        <p:spPr>
          <a:xfrm>
            <a:off x="1681316" y="1847077"/>
            <a:ext cx="3893575" cy="4376742"/>
          </a:xfrm>
        </p:spPr>
        <p:txBody>
          <a:bodyPr vert="horz" lIns="91440" tIns="45720" rIns="91440" bIns="45720" rtlCol="0">
            <a:noAutofit/>
          </a:bodyPr>
          <a:lstStyle/>
          <a:p>
            <a:pPr marL="457200" indent="-457200">
              <a:buFont typeface="Wingdings" panose="05000000000000000000" pitchFamily="2" charset="2"/>
              <a:buChar char="Ø"/>
            </a:pPr>
            <a:r>
              <a:rPr lang="en-US" sz="4000" b="1" dirty="0">
                <a:solidFill>
                  <a:schemeClr val="bg1"/>
                </a:solidFill>
                <a:latin typeface="Times New Roman" panose="02020603050405020304" pitchFamily="18" charset="0"/>
                <a:cs typeface="Times New Roman" panose="02020603050405020304" pitchFamily="18" charset="0"/>
              </a:rPr>
              <a:t>Who?</a:t>
            </a:r>
          </a:p>
          <a:p>
            <a:pPr marL="457200" indent="-457200">
              <a:spcAft>
                <a:spcPts val="600"/>
              </a:spcAft>
              <a:buFont typeface="Wingdings" panose="05000000000000000000" pitchFamily="2" charset="2"/>
              <a:buChar char="Ø"/>
            </a:pPr>
            <a:r>
              <a:rPr lang="en-US" sz="4000" b="1" dirty="0">
                <a:solidFill>
                  <a:schemeClr val="bg1"/>
                </a:solidFill>
                <a:latin typeface="Times New Roman" panose="02020603050405020304" pitchFamily="18" charset="0"/>
                <a:cs typeface="Times New Roman" panose="02020603050405020304" pitchFamily="18" charset="0"/>
              </a:rPr>
              <a:t>What?</a:t>
            </a:r>
          </a:p>
          <a:p>
            <a:pPr marL="457200" indent="-457200">
              <a:spcAft>
                <a:spcPts val="600"/>
              </a:spcAft>
              <a:buFont typeface="Wingdings" panose="05000000000000000000" pitchFamily="2" charset="2"/>
              <a:buChar char="Ø"/>
            </a:pPr>
            <a:r>
              <a:rPr lang="en-US" sz="4000" b="1" dirty="0">
                <a:solidFill>
                  <a:schemeClr val="bg1"/>
                </a:solidFill>
                <a:latin typeface="Times New Roman" panose="02020603050405020304" pitchFamily="18" charset="0"/>
                <a:cs typeface="Times New Roman" panose="02020603050405020304" pitchFamily="18" charset="0"/>
              </a:rPr>
              <a:t>Where?</a:t>
            </a:r>
          </a:p>
          <a:p>
            <a:pPr marL="457200" indent="-457200">
              <a:spcAft>
                <a:spcPts val="600"/>
              </a:spcAft>
              <a:buFont typeface="Wingdings" panose="05000000000000000000" pitchFamily="2" charset="2"/>
              <a:buChar char="Ø"/>
            </a:pPr>
            <a:r>
              <a:rPr lang="en-US" sz="4000" b="1" dirty="0">
                <a:solidFill>
                  <a:schemeClr val="bg1"/>
                </a:solidFill>
                <a:latin typeface="Times New Roman" panose="02020603050405020304" pitchFamily="18" charset="0"/>
                <a:cs typeface="Times New Roman" panose="02020603050405020304" pitchFamily="18" charset="0"/>
              </a:rPr>
              <a:t>When?</a:t>
            </a:r>
          </a:p>
          <a:p>
            <a:pPr marL="457200" indent="-457200">
              <a:spcAft>
                <a:spcPts val="600"/>
              </a:spcAft>
              <a:buFont typeface="Wingdings" panose="05000000000000000000" pitchFamily="2" charset="2"/>
              <a:buChar char="Ø"/>
            </a:pPr>
            <a:r>
              <a:rPr lang="en-US" sz="4000" b="1" dirty="0">
                <a:solidFill>
                  <a:schemeClr val="bg1"/>
                </a:solidFill>
                <a:latin typeface="Times New Roman" panose="02020603050405020304" pitchFamily="18" charset="0"/>
                <a:cs typeface="Times New Roman" panose="02020603050405020304" pitchFamily="18" charset="0"/>
              </a:rPr>
              <a:t>Why?</a:t>
            </a:r>
          </a:p>
        </p:txBody>
      </p:sp>
      <p:pic>
        <p:nvPicPr>
          <p:cNvPr id="10" name="Content Placeholder 9">
            <a:extLst>
              <a:ext uri="{FF2B5EF4-FFF2-40B4-BE49-F238E27FC236}">
                <a16:creationId xmlns:a16="http://schemas.microsoft.com/office/drawing/2014/main" id="{4C92448C-564F-4DA3-A81B-78B820B1E77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5052" b="-3"/>
          <a:stretch/>
        </p:blipFill>
        <p:spPr>
          <a:xfrm>
            <a:off x="6110642" y="903943"/>
            <a:ext cx="6081357" cy="593994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
        <p:nvSpPr>
          <p:cNvPr id="7" name="TextBox 6">
            <a:extLst>
              <a:ext uri="{FF2B5EF4-FFF2-40B4-BE49-F238E27FC236}">
                <a16:creationId xmlns:a16="http://schemas.microsoft.com/office/drawing/2014/main" id="{844CB236-DF90-4476-AC2A-D08FC2E42B0C}"/>
              </a:ext>
            </a:extLst>
          </p:cNvPr>
          <p:cNvSpPr txBox="1"/>
          <p:nvPr/>
        </p:nvSpPr>
        <p:spPr>
          <a:xfrm>
            <a:off x="1" y="14112"/>
            <a:ext cx="12192000" cy="923330"/>
          </a:xfrm>
          <a:prstGeom prst="rect">
            <a:avLst/>
          </a:prstGeom>
          <a:solidFill>
            <a:schemeClr val="accent2">
              <a:lumMod val="60000"/>
              <a:lumOff val="40000"/>
            </a:schemeClr>
          </a:solidFill>
        </p:spPr>
        <p:txBody>
          <a:bodyPr wrap="square" rtlCol="0">
            <a:spAutoFit/>
          </a:bodyPr>
          <a:lstStyle/>
          <a:p>
            <a:pPr algn="ctr">
              <a:spcAft>
                <a:spcPts val="600"/>
              </a:spcAft>
            </a:pPr>
            <a:r>
              <a:rPr lang="en-US" sz="5400" b="1" dirty="0">
                <a:latin typeface="Times New Roman" panose="02020603050405020304" pitchFamily="18" charset="0"/>
                <a:cs typeface="Times New Roman" panose="02020603050405020304" pitchFamily="18" charset="0"/>
              </a:rPr>
              <a:t>Mark 4:35-41</a:t>
            </a:r>
          </a:p>
        </p:txBody>
      </p:sp>
    </p:spTree>
    <p:extLst>
      <p:ext uri="{BB962C8B-B14F-4D97-AF65-F5344CB8AC3E}">
        <p14:creationId xmlns:p14="http://schemas.microsoft.com/office/powerpoint/2010/main" val="2352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4">
                                            <p:txEl>
                                              <p:pRg st="0" end="0"/>
                                            </p:txEl>
                                          </p:spTgt>
                                        </p:tgtEl>
                                      </p:cBhvr>
                                    </p:animEffect>
                                  </p:childTnLst>
                                </p:cTn>
                              </p:par>
                            </p:childTnLst>
                          </p:cTn>
                        </p:par>
                        <p:par>
                          <p:cTn id="10" fill="hold">
                            <p:stCondLst>
                              <p:cond delay="2000"/>
                            </p:stCondLst>
                            <p:childTnLst>
                              <p:par>
                                <p:cTn id="11" presetID="53" presetClass="entr" presetSubtype="16" fill="hold" nodeType="afterEffect">
                                  <p:stCondLst>
                                    <p:cond delay="50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5" dur="1000"/>
                                        <p:tgtEl>
                                          <p:spTgt spid="4">
                                            <p:txEl>
                                              <p:pRg st="1" end="1"/>
                                            </p:txEl>
                                          </p:spTgt>
                                        </p:tgtEl>
                                      </p:cBhvr>
                                    </p:animEffect>
                                  </p:childTnLst>
                                </p:cTn>
                              </p:par>
                            </p:childTnLst>
                          </p:cTn>
                        </p:par>
                        <p:par>
                          <p:cTn id="16" fill="hold">
                            <p:stCondLst>
                              <p:cond delay="3500"/>
                            </p:stCondLst>
                            <p:childTnLst>
                              <p:par>
                                <p:cTn id="17" presetID="53" presetClass="entr" presetSubtype="16" fill="hold" nodeType="afterEffect">
                                  <p:stCondLst>
                                    <p:cond delay="50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1" dur="1000"/>
                                        <p:tgtEl>
                                          <p:spTgt spid="4">
                                            <p:txEl>
                                              <p:pRg st="2" end="2"/>
                                            </p:txEl>
                                          </p:spTgt>
                                        </p:tgtEl>
                                      </p:cBhvr>
                                    </p:animEffect>
                                  </p:childTnLst>
                                </p:cTn>
                              </p:par>
                            </p:childTnLst>
                          </p:cTn>
                        </p:par>
                        <p:par>
                          <p:cTn id="22" fill="hold">
                            <p:stCondLst>
                              <p:cond delay="5000"/>
                            </p:stCondLst>
                            <p:childTnLst>
                              <p:par>
                                <p:cTn id="23" presetID="53" presetClass="entr" presetSubtype="16" fill="hold" nodeType="afterEffect">
                                  <p:stCondLst>
                                    <p:cond delay="50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p:cTn id="25"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7" dur="1000"/>
                                        <p:tgtEl>
                                          <p:spTgt spid="4">
                                            <p:txEl>
                                              <p:pRg st="3" end="3"/>
                                            </p:txEl>
                                          </p:spTgt>
                                        </p:tgtEl>
                                      </p:cBhvr>
                                    </p:animEffect>
                                  </p:childTnLst>
                                </p:cTn>
                              </p:par>
                            </p:childTnLst>
                          </p:cTn>
                        </p:par>
                        <p:par>
                          <p:cTn id="28" fill="hold">
                            <p:stCondLst>
                              <p:cond delay="6500"/>
                            </p:stCondLst>
                            <p:childTnLst>
                              <p:par>
                                <p:cTn id="29" presetID="53" presetClass="entr" presetSubtype="16" fill="hold" nodeType="afterEffect">
                                  <p:stCondLst>
                                    <p:cond delay="50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p:cTn id="31"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3"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ADFF1-0DFD-4BB0-9EE3-6238894C97D7}"/>
              </a:ext>
            </a:extLst>
          </p:cNvPr>
          <p:cNvSpPr txBox="1"/>
          <p:nvPr/>
        </p:nvSpPr>
        <p:spPr>
          <a:xfrm>
            <a:off x="2360676" y="2664243"/>
            <a:ext cx="7470648" cy="2308324"/>
          </a:xfrm>
          <a:prstGeom prst="rect">
            <a:avLst/>
          </a:prstGeom>
          <a:noFill/>
        </p:spPr>
        <p:txBody>
          <a:bodyPr wrap="square">
            <a:spAutoFit/>
          </a:bodyPr>
          <a:lstStyle/>
          <a:p>
            <a:pPr algn="ctr"/>
            <a:r>
              <a:rPr lang="en-US" sz="7200" b="1" dirty="0">
                <a:solidFill>
                  <a:schemeClr val="bg1"/>
                </a:solidFill>
                <a:latin typeface="Times New Roman" panose="02020603050405020304" pitchFamily="18" charset="0"/>
                <a:cs typeface="Times New Roman" panose="02020603050405020304" pitchFamily="18" charset="0"/>
              </a:rPr>
              <a:t>2.  OUTLINE THE PASSAGE</a:t>
            </a:r>
          </a:p>
        </p:txBody>
      </p:sp>
    </p:spTree>
    <p:extLst>
      <p:ext uri="{BB962C8B-B14F-4D97-AF65-F5344CB8AC3E}">
        <p14:creationId xmlns:p14="http://schemas.microsoft.com/office/powerpoint/2010/main" val="233248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7988" name="Picture 1028" descr="Dog skele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5481483"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989" name="Picture 1029" descr="horse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3159126"/>
            <a:ext cx="4318000"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86" name="Rectangle 1026"/>
          <p:cNvSpPr>
            <a:spLocks noGrp="1" noChangeArrowheads="1"/>
          </p:cNvSpPr>
          <p:nvPr>
            <p:ph type="ctrTitle"/>
          </p:nvPr>
        </p:nvSpPr>
        <p:spPr>
          <a:xfrm>
            <a:off x="5715000" y="4876800"/>
            <a:ext cx="4953000" cy="1981200"/>
          </a:xfrm>
          <a:solidFill>
            <a:schemeClr val="accent2">
              <a:lumMod val="20000"/>
              <a:lumOff val="80000"/>
            </a:schemeClr>
          </a:solidFill>
        </p:spPr>
        <p:txBody>
          <a:bodyPr/>
          <a:lstStyle/>
          <a:p>
            <a:pPr eaLnBrk="1" hangingPunct="1">
              <a:defRPr/>
            </a:pPr>
            <a:r>
              <a:rPr lang="en-US" sz="3600" b="1" dirty="0">
                <a:latin typeface="Arial" pitchFamily="34" charset="0"/>
                <a:cs typeface="Arial" pitchFamily="34" charset="0"/>
              </a:rPr>
              <a:t>All Creatures need a skeleton</a:t>
            </a:r>
            <a:br>
              <a:rPr lang="en-US" sz="3600" b="1" dirty="0">
                <a:latin typeface="Arial" pitchFamily="34" charset="0"/>
                <a:cs typeface="Arial" pitchFamily="34" charset="0"/>
              </a:rPr>
            </a:br>
            <a:r>
              <a:rPr lang="en-US" sz="3600" b="1" dirty="0">
                <a:latin typeface="Arial" pitchFamily="34" charset="0"/>
                <a:cs typeface="Arial" pitchFamily="34" charset="0"/>
              </a:rPr>
              <a:t>Sermons Too!</a:t>
            </a:r>
          </a:p>
        </p:txBody>
      </p:sp>
      <p:pic>
        <p:nvPicPr>
          <p:cNvPr id="297990" name="Picture 1030" descr="skelet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1999" y="131763"/>
            <a:ext cx="3556000" cy="4876800"/>
          </a:xfrm>
          <a:prstGeom prst="rect">
            <a:avLst/>
          </a:prstGeom>
          <a:noFill/>
          <a:ln w="762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908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97986"/>
                                        </p:tgtEl>
                                        <p:attrNameLst>
                                          <p:attrName>style.visibility</p:attrName>
                                        </p:attrNameLst>
                                      </p:cBhvr>
                                      <p:to>
                                        <p:strVal val="visible"/>
                                      </p:to>
                                    </p:set>
                                    <p:animEffect transition="in" filter="slide(fromBottom)">
                                      <p:cBhvr>
                                        <p:cTn id="7" dur="2000"/>
                                        <p:tgtEl>
                                          <p:spTgt spid="297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8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4" name="Rectangle 1026"/>
          <p:cNvSpPr>
            <a:spLocks noGrp="1" noChangeArrowheads="1"/>
          </p:cNvSpPr>
          <p:nvPr>
            <p:ph type="title"/>
          </p:nvPr>
        </p:nvSpPr>
        <p:spPr>
          <a:xfrm>
            <a:off x="210312" y="0"/>
            <a:ext cx="11887200" cy="1219200"/>
          </a:xfrm>
        </p:spPr>
        <p:txBody>
          <a:bodyPr>
            <a:noAutofit/>
          </a:bodyPr>
          <a:lstStyle/>
          <a:p>
            <a:pPr algn="ctr" eaLnBrk="1" hangingPunct="1"/>
            <a:r>
              <a:rPr lang="en-US" sz="4800" b="1" dirty="0">
                <a:solidFill>
                  <a:srgbClr val="CCFF33"/>
                </a:solidFill>
                <a:latin typeface="Times New Roman" panose="02020603050405020304" pitchFamily="18" charset="0"/>
                <a:ea typeface="ＭＳ Ｐゴシック" pitchFamily="34" charset="-128"/>
                <a:cs typeface="Times New Roman" panose="02020603050405020304" pitchFamily="18" charset="0"/>
              </a:rPr>
              <a:t>BUILDINGS NEED STRUCTURE TOO</a:t>
            </a:r>
            <a:endParaRPr lang="en-US" sz="4800" dirty="0">
              <a:solidFill>
                <a:srgbClr val="CCFF33"/>
              </a:solidFill>
              <a:latin typeface="Times New Roman" panose="02020603050405020304" pitchFamily="18" charset="0"/>
              <a:ea typeface="ＭＳ Ｐゴシック" pitchFamily="34" charset="-128"/>
              <a:cs typeface="Times New Roman" panose="02020603050405020304" pitchFamily="18" charset="0"/>
            </a:endParaRPr>
          </a:p>
        </p:txBody>
      </p:sp>
      <p:sp>
        <p:nvSpPr>
          <p:cNvPr id="18435" name="Rectangle 1027"/>
          <p:cNvSpPr>
            <a:spLocks noGrp="1" noChangeArrowheads="1"/>
          </p:cNvSpPr>
          <p:nvPr>
            <p:ph type="body" idx="1"/>
          </p:nvPr>
        </p:nvSpPr>
        <p:spPr/>
        <p:txBody>
          <a:bodyPr/>
          <a:lstStyle/>
          <a:p>
            <a:pPr eaLnBrk="1" hangingPunct="1"/>
            <a:endParaRPr lang="en-US">
              <a:ea typeface="ＭＳ Ｐゴシック" pitchFamily="34" charset="-128"/>
              <a:cs typeface="Geneva" pitchFamily="34" charset="0"/>
            </a:endParaRPr>
          </a:p>
        </p:txBody>
      </p:sp>
      <p:pic>
        <p:nvPicPr>
          <p:cNvPr id="18436" name="Picture 1028"/>
          <p:cNvPicPr>
            <a:picLocks noChangeAspect="1" noChangeArrowheads="1"/>
          </p:cNvPicPr>
          <p:nvPr/>
        </p:nvPicPr>
        <p:blipFill>
          <a:blip r:embed="rId3">
            <a:extLst>
              <a:ext uri="{28A0092B-C50C-407E-A947-70E740481C1C}">
                <a14:useLocalDpi xmlns:a14="http://schemas.microsoft.com/office/drawing/2010/main" val="0"/>
              </a:ext>
            </a:extLst>
          </a:blip>
          <a:srcRect l="932" t="1123"/>
          <a:stretch>
            <a:fillRect/>
          </a:stretch>
        </p:blipFill>
        <p:spPr bwMode="auto">
          <a:xfrm>
            <a:off x="0" y="1066800"/>
            <a:ext cx="6553201"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029"/>
          <p:cNvPicPr>
            <a:picLocks noChangeAspect="1" noChangeArrowheads="1"/>
          </p:cNvPicPr>
          <p:nvPr/>
        </p:nvPicPr>
        <p:blipFill>
          <a:blip r:embed="rId4">
            <a:extLst>
              <a:ext uri="{28A0092B-C50C-407E-A947-70E740481C1C}">
                <a14:useLocalDpi xmlns:a14="http://schemas.microsoft.com/office/drawing/2010/main" val="0"/>
              </a:ext>
            </a:extLst>
          </a:blip>
          <a:srcRect t="1352" b="1352"/>
          <a:stretch>
            <a:fillRect/>
          </a:stretch>
        </p:blipFill>
        <p:spPr bwMode="auto">
          <a:xfrm>
            <a:off x="6781801" y="1066800"/>
            <a:ext cx="5410199"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0" name="Text Box 1030"/>
          <p:cNvSpPr txBox="1">
            <a:spLocks noChangeArrowheads="1"/>
          </p:cNvSpPr>
          <p:nvPr/>
        </p:nvSpPr>
        <p:spPr bwMode="auto">
          <a:xfrm>
            <a:off x="4416553" y="5379453"/>
            <a:ext cx="7524816" cy="707886"/>
          </a:xfrm>
          <a:prstGeom prst="rect">
            <a:avLst/>
          </a:prstGeom>
          <a:solidFill>
            <a:schemeClr val="bg1">
              <a:lumMod val="85000"/>
            </a:schemeClr>
          </a:solidFill>
          <a:ln>
            <a:noFill/>
          </a:ln>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4000" b="1" dirty="0"/>
              <a:t>Sermons need structure too!</a:t>
            </a:r>
          </a:p>
        </p:txBody>
      </p:sp>
    </p:spTree>
    <p:extLst>
      <p:ext uri="{BB962C8B-B14F-4D97-AF65-F5344CB8AC3E}">
        <p14:creationId xmlns:p14="http://schemas.microsoft.com/office/powerpoint/2010/main" val="195850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75110">
                                            <p:bg/>
                                          </p:spTgt>
                                        </p:tgtEl>
                                        <p:attrNameLst>
                                          <p:attrName>style.visibility</p:attrName>
                                        </p:attrNameLst>
                                      </p:cBhvr>
                                      <p:to>
                                        <p:strVal val="visible"/>
                                      </p:to>
                                    </p:set>
                                    <p:anim calcmode="lin" valueType="num">
                                      <p:cBhvr>
                                        <p:cTn id="7" dur="500" fill="hold"/>
                                        <p:tgtEl>
                                          <p:spTgt spid="175110">
                                            <p:bg/>
                                          </p:spTgt>
                                        </p:tgtEl>
                                        <p:attrNameLst>
                                          <p:attrName>ppt_w</p:attrName>
                                        </p:attrNameLst>
                                      </p:cBhvr>
                                      <p:tavLst>
                                        <p:tav tm="0">
                                          <p:val>
                                            <p:fltVal val="0"/>
                                          </p:val>
                                        </p:tav>
                                        <p:tav tm="100000">
                                          <p:val>
                                            <p:strVal val="#ppt_w"/>
                                          </p:val>
                                        </p:tav>
                                      </p:tavLst>
                                    </p:anim>
                                    <p:anim calcmode="lin" valueType="num">
                                      <p:cBhvr>
                                        <p:cTn id="8" dur="500" fill="hold"/>
                                        <p:tgtEl>
                                          <p:spTgt spid="175110">
                                            <p:bg/>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75110">
                                            <p:txEl>
                                              <p:pRg st="0" end="0"/>
                                            </p:txEl>
                                          </p:spTgt>
                                        </p:tgtEl>
                                        <p:attrNameLst>
                                          <p:attrName>style.visibility</p:attrName>
                                        </p:attrNameLst>
                                      </p:cBhvr>
                                      <p:to>
                                        <p:strVal val="visible"/>
                                      </p:to>
                                    </p:set>
                                    <p:anim calcmode="lin" valueType="num">
                                      <p:cBhvr>
                                        <p:cTn id="13" dur="500" fill="hold"/>
                                        <p:tgtEl>
                                          <p:spTgt spid="175110">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75110">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0" grpId="0"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4" descr="Bib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2" y="304801"/>
            <a:ext cx="2666998"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2"/>
          <p:cNvSpPr>
            <a:spLocks noGrp="1" noChangeArrowheads="1"/>
          </p:cNvSpPr>
          <p:nvPr>
            <p:ph type="title"/>
          </p:nvPr>
        </p:nvSpPr>
        <p:spPr>
          <a:xfrm>
            <a:off x="4910328" y="304801"/>
            <a:ext cx="6367270" cy="1676399"/>
          </a:xfrm>
        </p:spPr>
        <p:txBody>
          <a:bodyPr>
            <a:normAutofit fontScale="90000"/>
          </a:bodyPr>
          <a:lstStyle/>
          <a:p>
            <a:pPr algn="ctr" eaLnBrk="1" hangingPunct="1"/>
            <a:r>
              <a:rPr lang="en-US" sz="6000" b="1" dirty="0">
                <a:solidFill>
                  <a:srgbClr val="FFC000"/>
                </a:solidFill>
                <a:latin typeface="Times New Roman" panose="02020603050405020304" pitchFamily="18" charset="0"/>
                <a:cs typeface="Times New Roman" panose="02020603050405020304" pitchFamily="18" charset="0"/>
              </a:rPr>
              <a:t>Why is a sermon outline important?</a:t>
            </a:r>
          </a:p>
        </p:txBody>
      </p:sp>
      <p:sp>
        <p:nvSpPr>
          <p:cNvPr id="292869" name="Text Box 5"/>
          <p:cNvSpPr txBox="1">
            <a:spLocks noChangeArrowheads="1"/>
          </p:cNvSpPr>
          <p:nvPr/>
        </p:nvSpPr>
        <p:spPr bwMode="auto">
          <a:xfrm>
            <a:off x="1736726" y="2261178"/>
            <a:ext cx="493839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4000" b="1" dirty="0">
                <a:solidFill>
                  <a:schemeClr val="bg1"/>
                </a:solidFill>
                <a:latin typeface="Times New Roman" panose="02020603050405020304" pitchFamily="18" charset="0"/>
                <a:cs typeface="Times New Roman" panose="02020603050405020304" pitchFamily="18" charset="0"/>
              </a:rPr>
              <a:t>A Good Outline…</a:t>
            </a:r>
          </a:p>
        </p:txBody>
      </p:sp>
      <p:sp>
        <p:nvSpPr>
          <p:cNvPr id="292871" name="Rectangle 7"/>
          <p:cNvSpPr>
            <a:spLocks noChangeArrowheads="1"/>
          </p:cNvSpPr>
          <p:nvPr/>
        </p:nvSpPr>
        <p:spPr bwMode="auto">
          <a:xfrm>
            <a:off x="707923" y="3249042"/>
            <a:ext cx="11076038" cy="3304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14350" indent="-514350">
              <a:spcBef>
                <a:spcPct val="20000"/>
              </a:spcBef>
              <a:buFont typeface="Arial" pitchFamily="34" charset="0"/>
              <a:buAutoNum type="arabicPeriod"/>
            </a:pPr>
            <a:r>
              <a:rPr lang="en-US" sz="3600" b="1" dirty="0">
                <a:solidFill>
                  <a:schemeClr val="bg1"/>
                </a:solidFill>
                <a:latin typeface="Times New Roman" panose="02020603050405020304" pitchFamily="18" charset="0"/>
                <a:cs typeface="Times New Roman" panose="02020603050405020304" pitchFamily="18" charset="0"/>
              </a:rPr>
              <a:t>Shows the whole sermon at once to see if it flows naturally.</a:t>
            </a:r>
          </a:p>
          <a:p>
            <a:pPr marL="514350" indent="-514350">
              <a:spcBef>
                <a:spcPct val="20000"/>
              </a:spcBef>
              <a:buFont typeface="Arial" pitchFamily="34" charset="0"/>
              <a:buAutoNum type="arabicPeriod"/>
            </a:pPr>
            <a:r>
              <a:rPr lang="en-US" sz="3600" b="1" dirty="0">
                <a:solidFill>
                  <a:schemeClr val="bg1"/>
                </a:solidFill>
                <a:latin typeface="Times New Roman" panose="02020603050405020304" pitchFamily="18" charset="0"/>
                <a:cs typeface="Times New Roman" panose="02020603050405020304" pitchFamily="18" charset="0"/>
              </a:rPr>
              <a:t>Clarifies superior from inferior parts.</a:t>
            </a:r>
          </a:p>
          <a:p>
            <a:pPr marL="514350" indent="-514350">
              <a:spcBef>
                <a:spcPct val="20000"/>
              </a:spcBef>
              <a:buFont typeface="Arial" pitchFamily="34" charset="0"/>
              <a:buAutoNum type="arabicPeriod"/>
            </a:pPr>
            <a:r>
              <a:rPr lang="en-US" sz="3600" b="1" dirty="0">
                <a:solidFill>
                  <a:schemeClr val="bg1"/>
                </a:solidFill>
                <a:latin typeface="Times New Roman" panose="02020603050405020304" pitchFamily="18" charset="0"/>
                <a:cs typeface="Times New Roman" panose="02020603050405020304" pitchFamily="18" charset="0"/>
              </a:rPr>
              <a:t>Help you put parts in the proper order.</a:t>
            </a:r>
          </a:p>
          <a:p>
            <a:pPr marL="514350" indent="-514350">
              <a:spcBef>
                <a:spcPct val="20000"/>
              </a:spcBef>
              <a:buFont typeface="Arial" pitchFamily="34" charset="0"/>
              <a:buAutoNum type="arabicPeriod"/>
            </a:pPr>
            <a:r>
              <a:rPr lang="en-US" sz="3600" b="1" dirty="0">
                <a:solidFill>
                  <a:schemeClr val="bg1"/>
                </a:solidFill>
                <a:latin typeface="Times New Roman" panose="02020603050405020304" pitchFamily="18" charset="0"/>
                <a:cs typeface="Times New Roman" panose="02020603050405020304" pitchFamily="18" charset="0"/>
              </a:rPr>
              <a:t>Shows you where you need supporting material</a:t>
            </a:r>
          </a:p>
        </p:txBody>
      </p:sp>
    </p:spTree>
    <p:extLst>
      <p:ext uri="{BB962C8B-B14F-4D97-AF65-F5344CB8AC3E}">
        <p14:creationId xmlns:p14="http://schemas.microsoft.com/office/powerpoint/2010/main" val="259312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92869"/>
                                        </p:tgtEl>
                                        <p:attrNameLst>
                                          <p:attrName>style.visibility</p:attrName>
                                        </p:attrNameLst>
                                      </p:cBhvr>
                                      <p:to>
                                        <p:strVal val="visible"/>
                                      </p:to>
                                    </p:set>
                                    <p:animEffect transition="in" filter="diamond(in)">
                                      <p:cBhvr>
                                        <p:cTn id="7" dur="2000"/>
                                        <p:tgtEl>
                                          <p:spTgt spid="292869"/>
                                        </p:tgtEl>
                                      </p:cBhvr>
                                    </p:animEffect>
                                  </p:childTnLst>
                                </p:cTn>
                              </p:par>
                            </p:childTnLst>
                          </p:cTn>
                        </p:par>
                      </p:childTnLst>
                    </p:cTn>
                  </p:par>
                  <p:par>
                    <p:cTn id="8" fill="hold">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92871">
                                            <p:txEl>
                                              <p:pRg st="0" end="0"/>
                                            </p:txEl>
                                          </p:spTgt>
                                        </p:tgtEl>
                                        <p:attrNameLst>
                                          <p:attrName>style.visibility</p:attrName>
                                        </p:attrNameLst>
                                      </p:cBhvr>
                                      <p:to>
                                        <p:strVal val="visible"/>
                                      </p:to>
                                    </p:set>
                                    <p:animEffect transition="in" filter="diamond(in)">
                                      <p:cBhvr>
                                        <p:cTn id="12" dur="2000"/>
                                        <p:tgtEl>
                                          <p:spTgt spid="29287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292871">
                                            <p:txEl>
                                              <p:pRg st="1" end="1"/>
                                            </p:txEl>
                                          </p:spTgt>
                                        </p:tgtEl>
                                        <p:attrNameLst>
                                          <p:attrName>style.visibility</p:attrName>
                                        </p:attrNameLst>
                                      </p:cBhvr>
                                      <p:to>
                                        <p:strVal val="visible"/>
                                      </p:to>
                                    </p:set>
                                    <p:animEffect transition="in" filter="diamond(in)">
                                      <p:cBhvr>
                                        <p:cTn id="17" dur="2000"/>
                                        <p:tgtEl>
                                          <p:spTgt spid="29287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292871">
                                            <p:txEl>
                                              <p:pRg st="2" end="2"/>
                                            </p:txEl>
                                          </p:spTgt>
                                        </p:tgtEl>
                                        <p:attrNameLst>
                                          <p:attrName>style.visibility</p:attrName>
                                        </p:attrNameLst>
                                      </p:cBhvr>
                                      <p:to>
                                        <p:strVal val="visible"/>
                                      </p:to>
                                    </p:set>
                                    <p:animEffect transition="in" filter="diamond(in)">
                                      <p:cBhvr>
                                        <p:cTn id="22" dur="2000"/>
                                        <p:tgtEl>
                                          <p:spTgt spid="29287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292871">
                                            <p:txEl>
                                              <p:pRg st="3" end="3"/>
                                            </p:txEl>
                                          </p:spTgt>
                                        </p:tgtEl>
                                        <p:attrNameLst>
                                          <p:attrName>style.visibility</p:attrName>
                                        </p:attrNameLst>
                                      </p:cBhvr>
                                      <p:to>
                                        <p:strVal val="visible"/>
                                      </p:to>
                                    </p:set>
                                    <p:animEffect transition="in" filter="diamond(in)">
                                      <p:cBhvr>
                                        <p:cTn id="27" dur="2000"/>
                                        <p:tgtEl>
                                          <p:spTgt spid="2928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9" grpId="0"/>
      <p:bldP spid="292871"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3" descr="Bible picture2"/>
          <p:cNvPicPr>
            <a:picLocks noChangeAspect="1" noChangeArrowheads="1"/>
          </p:cNvPicPr>
          <p:nvPr/>
        </p:nvPicPr>
        <p:blipFill>
          <a:blip r:embed="rId3">
            <a:extLst>
              <a:ext uri="{28A0092B-C50C-407E-A947-70E740481C1C}">
                <a14:useLocalDpi xmlns:a14="http://schemas.microsoft.com/office/drawing/2010/main" val="0"/>
              </a:ext>
            </a:extLst>
          </a:blip>
          <a:srcRect l="8295"/>
          <a:stretch>
            <a:fillRect/>
          </a:stretch>
        </p:blipFill>
        <p:spPr bwMode="auto">
          <a:xfrm>
            <a:off x="0" y="0"/>
            <a:ext cx="619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2" name="Rectangle 2"/>
          <p:cNvSpPr>
            <a:spLocks noGrp="1" noChangeArrowheads="1"/>
          </p:cNvSpPr>
          <p:nvPr>
            <p:ph type="title" idx="4294967295"/>
          </p:nvPr>
        </p:nvSpPr>
        <p:spPr>
          <a:xfrm>
            <a:off x="-1" y="274638"/>
            <a:ext cx="12192001" cy="1066800"/>
          </a:xfrm>
          <a:solidFill>
            <a:schemeClr val="tx1"/>
          </a:solidFill>
          <a:effectLst>
            <a:outerShdw blurRad="63500" dist="107763" dir="13500000" algn="ctr" rotWithShape="0">
              <a:srgbClr val="000000">
                <a:alpha val="74997"/>
              </a:srgbClr>
            </a:outerShdw>
          </a:effectLst>
        </p:spPr>
        <p:txBody>
          <a:bodyPr>
            <a:normAutofit/>
          </a:bodyPr>
          <a:lstStyle/>
          <a:p>
            <a:pPr algn="ctr" eaLnBrk="1" hangingPunct="1">
              <a:defRPr/>
            </a:pPr>
            <a:r>
              <a:rPr lang="en-US" sz="4800" b="1" dirty="0">
                <a:solidFill>
                  <a:schemeClr val="bg1"/>
                </a:solidFill>
                <a:latin typeface="Times New Roman" panose="02020603050405020304" pitchFamily="18" charset="0"/>
                <a:cs typeface="Times New Roman" panose="02020603050405020304" pitchFamily="18" charset="0"/>
              </a:rPr>
              <a:t>HOW TO OUTLINE CORRECTLY</a:t>
            </a:r>
            <a:endParaRPr lang="en-US" sz="4800" dirty="0">
              <a:solidFill>
                <a:schemeClr val="bg1"/>
              </a:solidFill>
              <a:latin typeface="Times New Roman" panose="02020603050405020304" pitchFamily="18" charset="0"/>
              <a:cs typeface="Times New Roman" panose="02020603050405020304" pitchFamily="18" charset="0"/>
            </a:endParaRPr>
          </a:p>
        </p:txBody>
      </p:sp>
      <p:sp>
        <p:nvSpPr>
          <p:cNvPr id="296965" name="Text Box 5"/>
          <p:cNvSpPr txBox="1">
            <a:spLocks noChangeArrowheads="1"/>
          </p:cNvSpPr>
          <p:nvPr/>
        </p:nvSpPr>
        <p:spPr bwMode="auto">
          <a:xfrm>
            <a:off x="6735361" y="1897627"/>
            <a:ext cx="48526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AutoNum type="alphaUcPeriod"/>
            </a:pPr>
            <a:r>
              <a:rPr lang="en-US" sz="3600" b="1" dirty="0">
                <a:solidFill>
                  <a:schemeClr val="bg1"/>
                </a:solidFill>
              </a:rPr>
              <a:t>  Distinguish ideas </a:t>
            </a:r>
          </a:p>
        </p:txBody>
      </p:sp>
    </p:spTree>
    <p:extLst>
      <p:ext uri="{BB962C8B-B14F-4D97-AF65-F5344CB8AC3E}">
        <p14:creationId xmlns:p14="http://schemas.microsoft.com/office/powerpoint/2010/main" val="135227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42" name="Rectangle 2"/>
          <p:cNvSpPr>
            <a:spLocks noGrp="1" noChangeArrowheads="1"/>
          </p:cNvSpPr>
          <p:nvPr>
            <p:ph type="title" idx="4294967295"/>
          </p:nvPr>
        </p:nvSpPr>
        <p:spPr>
          <a:xfrm>
            <a:off x="2133599" y="76200"/>
            <a:ext cx="9119419" cy="923330"/>
          </a:xfrm>
          <a:gradFill rotWithShape="0">
            <a:gsLst>
              <a:gs pos="0">
                <a:srgbClr val="FF0000"/>
              </a:gs>
              <a:gs pos="100000">
                <a:srgbClr val="760000"/>
              </a:gs>
            </a:gsLst>
            <a:path path="shape">
              <a:fillToRect l="50000" t="50000" r="50000" b="50000"/>
            </a:path>
          </a:gradFill>
          <a:effectLst>
            <a:outerShdw blurRad="63500" dist="35921" dir="2700000" algn="ctr" rotWithShape="0">
              <a:srgbClr val="000000">
                <a:alpha val="74997"/>
              </a:srgbClr>
            </a:outerShdw>
          </a:effectLst>
        </p:spPr>
        <p:txBody>
          <a:bodyPr wrap="square" anchor="t">
            <a:spAutoFit/>
          </a:bodyPr>
          <a:lstStyle/>
          <a:p>
            <a:pPr>
              <a:spcBef>
                <a:spcPct val="50000"/>
              </a:spcBef>
              <a:defRPr/>
            </a:pPr>
            <a:r>
              <a:rPr lang="en-US" sz="3600" b="1" dirty="0">
                <a:solidFill>
                  <a:srgbClr val="FFFFFF"/>
                </a:solidFill>
                <a:effectLst>
                  <a:outerShdw blurRad="38100" dist="38100" dir="2700000" algn="tl">
                    <a:srgbClr val="000000"/>
                  </a:outerShdw>
                </a:effectLst>
                <a:cs typeface="Arial" pitchFamily="34" charset="0"/>
              </a:rPr>
              <a:t> </a:t>
            </a:r>
            <a:r>
              <a:rPr lang="en-US" sz="6000" b="1"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Superior Point Outlining</a:t>
            </a:r>
            <a:endParaRPr lang="en-US" sz="6000" b="1" dirty="0">
              <a:solidFill>
                <a:srgbClr val="FFFFFF"/>
              </a:solidFill>
              <a:latin typeface="Times New Roman" panose="02020603050405020304" pitchFamily="18" charset="0"/>
              <a:cs typeface="Times New Roman" panose="02020603050405020304" pitchFamily="18" charset="0"/>
            </a:endParaRPr>
          </a:p>
        </p:txBody>
      </p:sp>
      <p:grpSp>
        <p:nvGrpSpPr>
          <p:cNvPr id="2" name="Group 16"/>
          <p:cNvGrpSpPr>
            <a:grpSpLocks/>
          </p:cNvGrpSpPr>
          <p:nvPr/>
        </p:nvGrpSpPr>
        <p:grpSpPr bwMode="auto">
          <a:xfrm>
            <a:off x="3754582" y="1294606"/>
            <a:ext cx="6553200" cy="1798638"/>
            <a:chOff x="1248" y="960"/>
            <a:chExt cx="4128" cy="1133"/>
          </a:xfrm>
        </p:grpSpPr>
        <p:sp>
          <p:nvSpPr>
            <p:cNvPr id="29708" name="Text Box 4"/>
            <p:cNvSpPr txBox="1">
              <a:spLocks noChangeArrowheads="1"/>
            </p:cNvSpPr>
            <p:nvPr/>
          </p:nvSpPr>
          <p:spPr bwMode="auto">
            <a:xfrm>
              <a:off x="1248" y="960"/>
              <a:ext cx="4060" cy="31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defRPr/>
              </a:pPr>
              <a:r>
                <a:rPr lang="en-US" sz="3200" b="1">
                  <a:solidFill>
                    <a:schemeClr val="bg1"/>
                  </a:solidFill>
                  <a:cs typeface="Arial" charset="0"/>
                </a:rPr>
                <a:t>I. _________________ (c. 5)</a:t>
              </a:r>
            </a:p>
          </p:txBody>
        </p:sp>
        <p:sp>
          <p:nvSpPr>
            <p:cNvPr id="29709" name="Text Box 5"/>
            <p:cNvSpPr txBox="1">
              <a:spLocks noChangeArrowheads="1"/>
            </p:cNvSpPr>
            <p:nvPr/>
          </p:nvSpPr>
          <p:spPr bwMode="auto">
            <a:xfrm>
              <a:off x="1584" y="1382"/>
              <a:ext cx="3792" cy="31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buFont typeface="Arial" charset="0"/>
                <a:buNone/>
                <a:defRPr/>
              </a:pPr>
              <a:r>
                <a:rPr lang="en-US" sz="3200" b="1" dirty="0">
                  <a:solidFill>
                    <a:schemeClr val="bg1"/>
                  </a:solidFill>
                  <a:cs typeface="Arial" charset="0"/>
                </a:rPr>
                <a:t>A.  _________________ (c. 6)</a:t>
              </a:r>
            </a:p>
          </p:txBody>
        </p:sp>
        <p:sp>
          <p:nvSpPr>
            <p:cNvPr id="29710" name="Text Box 10"/>
            <p:cNvSpPr txBox="1">
              <a:spLocks noChangeArrowheads="1"/>
            </p:cNvSpPr>
            <p:nvPr/>
          </p:nvSpPr>
          <p:spPr bwMode="auto">
            <a:xfrm>
              <a:off x="1584" y="1776"/>
              <a:ext cx="3792" cy="31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buFont typeface="Arial" charset="0"/>
                <a:buNone/>
                <a:defRPr/>
              </a:pPr>
              <a:r>
                <a:rPr lang="en-US" sz="3200" b="1">
                  <a:solidFill>
                    <a:schemeClr val="bg1"/>
                  </a:solidFill>
                  <a:cs typeface="Arial" charset="0"/>
                </a:rPr>
                <a:t>B.  _________________ (c. 7)</a:t>
              </a:r>
            </a:p>
          </p:txBody>
        </p:sp>
      </p:grpSp>
      <p:grpSp>
        <p:nvGrpSpPr>
          <p:cNvPr id="3" name="Group 17"/>
          <p:cNvGrpSpPr>
            <a:grpSpLocks/>
          </p:cNvGrpSpPr>
          <p:nvPr/>
        </p:nvGrpSpPr>
        <p:grpSpPr bwMode="auto">
          <a:xfrm>
            <a:off x="3733800" y="3542507"/>
            <a:ext cx="7162800" cy="3171825"/>
            <a:chOff x="1248" y="2256"/>
            <a:chExt cx="4512" cy="1998"/>
          </a:xfrm>
        </p:grpSpPr>
        <p:sp>
          <p:nvSpPr>
            <p:cNvPr id="29703" name="Text Box 6"/>
            <p:cNvSpPr txBox="1">
              <a:spLocks noChangeArrowheads="1"/>
            </p:cNvSpPr>
            <p:nvPr/>
          </p:nvSpPr>
          <p:spPr bwMode="auto">
            <a:xfrm>
              <a:off x="1988" y="3937"/>
              <a:ext cx="3628" cy="31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defRPr/>
              </a:pPr>
              <a:r>
                <a:rPr lang="en-US" sz="3200" b="1" dirty="0">
                  <a:solidFill>
                    <a:srgbClr val="FFC000"/>
                  </a:solidFill>
                  <a:cs typeface="Arial" charset="0"/>
                </a:rPr>
                <a:t>2. _________________ (c. 7)</a:t>
              </a:r>
            </a:p>
          </p:txBody>
        </p:sp>
        <p:sp>
          <p:nvSpPr>
            <p:cNvPr id="29704" name="Text Box 11"/>
            <p:cNvSpPr txBox="1">
              <a:spLocks noChangeArrowheads="1"/>
            </p:cNvSpPr>
            <p:nvPr/>
          </p:nvSpPr>
          <p:spPr bwMode="auto">
            <a:xfrm>
              <a:off x="1248" y="2256"/>
              <a:ext cx="4060" cy="31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defRPr/>
              </a:pPr>
              <a:r>
                <a:rPr lang="en-US" sz="3200" b="1" dirty="0">
                  <a:solidFill>
                    <a:srgbClr val="FFC000"/>
                  </a:solidFill>
                  <a:cs typeface="Arial" charset="0"/>
                </a:rPr>
                <a:t>I. _________________ (cc. 5-7)</a:t>
              </a:r>
            </a:p>
          </p:txBody>
        </p:sp>
        <p:sp>
          <p:nvSpPr>
            <p:cNvPr id="29705" name="Text Box 12"/>
            <p:cNvSpPr txBox="1">
              <a:spLocks noChangeArrowheads="1"/>
            </p:cNvSpPr>
            <p:nvPr/>
          </p:nvSpPr>
          <p:spPr bwMode="auto">
            <a:xfrm>
              <a:off x="1584" y="2678"/>
              <a:ext cx="3792" cy="31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buFont typeface="Arial" charset="0"/>
                <a:buNone/>
                <a:defRPr/>
              </a:pPr>
              <a:r>
                <a:rPr lang="en-US" sz="3200" b="1" dirty="0">
                  <a:solidFill>
                    <a:srgbClr val="FFC000"/>
                  </a:solidFill>
                  <a:cs typeface="Arial" charset="0"/>
                </a:rPr>
                <a:t>A.  _________________ (c. 5)</a:t>
              </a:r>
            </a:p>
          </p:txBody>
        </p:sp>
        <p:sp>
          <p:nvSpPr>
            <p:cNvPr id="29706" name="Text Box 13"/>
            <p:cNvSpPr txBox="1">
              <a:spLocks noChangeArrowheads="1"/>
            </p:cNvSpPr>
            <p:nvPr/>
          </p:nvSpPr>
          <p:spPr bwMode="auto">
            <a:xfrm>
              <a:off x="1584" y="3072"/>
              <a:ext cx="4176" cy="31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buFont typeface="Arial" charset="0"/>
                <a:buNone/>
                <a:defRPr/>
              </a:pPr>
              <a:r>
                <a:rPr lang="en-US" sz="3200" b="1" dirty="0">
                  <a:solidFill>
                    <a:srgbClr val="FFC000"/>
                  </a:solidFill>
                  <a:cs typeface="Arial" charset="0"/>
                </a:rPr>
                <a:t>B.  _________________ (cc. 6-7)</a:t>
              </a:r>
            </a:p>
          </p:txBody>
        </p:sp>
        <p:sp>
          <p:nvSpPr>
            <p:cNvPr id="29707" name="Text Box 14"/>
            <p:cNvSpPr txBox="1">
              <a:spLocks noChangeArrowheads="1"/>
            </p:cNvSpPr>
            <p:nvPr/>
          </p:nvSpPr>
          <p:spPr bwMode="auto">
            <a:xfrm>
              <a:off x="1988" y="3504"/>
              <a:ext cx="3628" cy="31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defRPr/>
              </a:pPr>
              <a:r>
                <a:rPr lang="en-US" sz="3200" b="1" dirty="0">
                  <a:solidFill>
                    <a:srgbClr val="FFC000"/>
                  </a:solidFill>
                  <a:cs typeface="Arial" charset="0"/>
                </a:rPr>
                <a:t>1. _________________ (c. 6)</a:t>
              </a:r>
            </a:p>
          </p:txBody>
        </p:sp>
      </p:grpSp>
      <p:sp>
        <p:nvSpPr>
          <p:cNvPr id="419858" name="WordArt 18"/>
          <p:cNvSpPr>
            <a:spLocks noChangeArrowheads="1" noChangeShapeType="1" noTextEdit="1"/>
          </p:cNvSpPr>
          <p:nvPr/>
        </p:nvSpPr>
        <p:spPr bwMode="auto">
          <a:xfrm rot="18982971">
            <a:off x="76966" y="2408330"/>
            <a:ext cx="4746087" cy="812800"/>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3600" kern="10" dirty="0">
                <a:ln w="9525">
                  <a:round/>
                  <a:headEnd/>
                  <a:tailEnd/>
                </a:ln>
                <a:gradFill rotWithShape="1">
                  <a:gsLst>
                    <a:gs pos="0">
                      <a:srgbClr val="707070"/>
                    </a:gs>
                    <a:gs pos="50000">
                      <a:srgbClr val="FFFFFF"/>
                    </a:gs>
                    <a:gs pos="100000">
                      <a:srgbClr val="707070"/>
                    </a:gs>
                  </a:gsLst>
                  <a:lin ang="5340000" scaled="1"/>
                </a:gradFill>
                <a:latin typeface="Impact"/>
              </a:rPr>
              <a:t>Why is this incorrect ?</a:t>
            </a:r>
          </a:p>
        </p:txBody>
      </p:sp>
      <p:pic>
        <p:nvPicPr>
          <p:cNvPr id="2050" name="Picture 2" descr="C:\Users\scott.EASTRIDGE\AppData\Local\Microsoft\Windows\Temporary Internet Files\Content.IE5\VQK9MKKI\120px-Oxygen480-emotes-face-sad.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3657" y="1112693"/>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scott.EASTRIDGE\AppData\Local\Microsoft\Windows\Temporary Internet Files\Content.IE5\IZMCB2Q5\smiley_fac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3314" y="4780819"/>
            <a:ext cx="1920875" cy="19208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2935850" y="3352800"/>
            <a:ext cx="7732150" cy="0"/>
          </a:xfrm>
          <a:prstGeom prst="line">
            <a:avLst/>
          </a:prstGeom>
          <a:ln w="762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622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419858"/>
                                        </p:tgtEl>
                                        <p:attrNameLst>
                                          <p:attrName>style.visibility</p:attrName>
                                        </p:attrNameLst>
                                      </p:cBhvr>
                                      <p:to>
                                        <p:strVal val="visible"/>
                                      </p:to>
                                    </p:set>
                                  </p:childTnLst>
                                </p:cTn>
                              </p:par>
                            </p:childTnLst>
                          </p:cTn>
                        </p:par>
                        <p:par>
                          <p:cTn id="9" fill="hold">
                            <p:stCondLst>
                              <p:cond delay="500"/>
                            </p:stCondLst>
                            <p:childTnLst>
                              <p:par>
                                <p:cTn id="10" presetID="1" presetClass="entr" presetSubtype="0" fill="hold" nodeType="afterEffect">
                                  <p:stCondLst>
                                    <p:cond delay="1000"/>
                                  </p:stCondLst>
                                  <p:childTnLst>
                                    <p:set>
                                      <p:cBhvr>
                                        <p:cTn id="11" dur="1" fill="hold">
                                          <p:stCondLst>
                                            <p:cond delay="999"/>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8"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descr="Bible picture2"/>
          <p:cNvPicPr>
            <a:picLocks noChangeAspect="1" noChangeArrowheads="1"/>
          </p:cNvPicPr>
          <p:nvPr/>
        </p:nvPicPr>
        <p:blipFill>
          <a:blip r:embed="rId3">
            <a:extLst>
              <a:ext uri="{28A0092B-C50C-407E-A947-70E740481C1C}">
                <a14:useLocalDpi xmlns:a14="http://schemas.microsoft.com/office/drawing/2010/main" val="0"/>
              </a:ext>
            </a:extLst>
          </a:blip>
          <a:srcRect l="8295"/>
          <a:stretch>
            <a:fillRect/>
          </a:stretch>
        </p:blipFill>
        <p:spPr bwMode="auto">
          <a:xfrm>
            <a:off x="0" y="0"/>
            <a:ext cx="619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64" name="Text Box 4"/>
          <p:cNvSpPr txBox="1">
            <a:spLocks noChangeArrowheads="1"/>
          </p:cNvSpPr>
          <p:nvPr/>
        </p:nvSpPr>
        <p:spPr bwMode="auto">
          <a:xfrm>
            <a:off x="6730795" y="1838275"/>
            <a:ext cx="52886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AutoNum type="alphaUcPeriod"/>
            </a:pPr>
            <a:r>
              <a:rPr lang="en-US" sz="3600" b="1" dirty="0">
                <a:solidFill>
                  <a:schemeClr val="bg1"/>
                </a:solidFill>
              </a:rPr>
              <a:t>  Distinguish Ideas</a:t>
            </a:r>
          </a:p>
          <a:p>
            <a:pPr>
              <a:buFont typeface="Arial" pitchFamily="34" charset="0"/>
              <a:buAutoNum type="alphaUcPeriod"/>
            </a:pPr>
            <a:r>
              <a:rPr lang="en-US" sz="3600" b="1" dirty="0">
                <a:solidFill>
                  <a:schemeClr val="bg1"/>
                </a:solidFill>
              </a:rPr>
              <a:t>  Consistent symbols</a:t>
            </a:r>
          </a:p>
        </p:txBody>
      </p:sp>
      <p:sp>
        <p:nvSpPr>
          <p:cNvPr id="6" name="Rectangle 2"/>
          <p:cNvSpPr txBox="1">
            <a:spLocks noChangeArrowheads="1"/>
          </p:cNvSpPr>
          <p:nvPr/>
        </p:nvSpPr>
        <p:spPr bwMode="auto">
          <a:xfrm>
            <a:off x="0" y="228600"/>
            <a:ext cx="12192000" cy="1066800"/>
          </a:xfrm>
          <a:prstGeom prst="rect">
            <a:avLst/>
          </a:prstGeom>
          <a:solidFill>
            <a:schemeClr val="tx1"/>
          </a:solidFill>
          <a:ln>
            <a:noFill/>
          </a:ln>
          <a:effectLst>
            <a:outerShdw blurRad="63500" dist="107763" dir="13500000" algn="ctr" rotWithShape="0">
              <a:srgbClr val="000000">
                <a:alpha val="74997"/>
              </a:srgbClr>
            </a:outerShdw>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sz="4800" b="1" dirty="0">
                <a:solidFill>
                  <a:schemeClr val="bg1"/>
                </a:solidFill>
                <a:latin typeface="Times New Roman" panose="02020603050405020304" pitchFamily="18" charset="0"/>
                <a:cs typeface="Times New Roman" panose="02020603050405020304" pitchFamily="18" charset="0"/>
              </a:rPr>
              <a:t>HOW TO OUTLINE CORRECTLY</a:t>
            </a:r>
            <a:endParaRPr lang="en-US" sz="4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364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2" descr="Bible picture2"/>
          <p:cNvPicPr>
            <a:picLocks noChangeAspect="1" noChangeArrowheads="1"/>
          </p:cNvPicPr>
          <p:nvPr/>
        </p:nvPicPr>
        <p:blipFill>
          <a:blip r:embed="rId3">
            <a:extLst>
              <a:ext uri="{28A0092B-C50C-407E-A947-70E740481C1C}">
                <a14:useLocalDpi xmlns:a14="http://schemas.microsoft.com/office/drawing/2010/main" val="0"/>
              </a:ext>
            </a:extLst>
          </a:blip>
          <a:srcRect l="8295"/>
          <a:stretch>
            <a:fillRect/>
          </a:stretch>
        </p:blipFill>
        <p:spPr bwMode="auto">
          <a:xfrm>
            <a:off x="0" y="0"/>
            <a:ext cx="619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324" name="Text Box 4"/>
          <p:cNvSpPr txBox="1">
            <a:spLocks noChangeArrowheads="1"/>
          </p:cNvSpPr>
          <p:nvPr/>
        </p:nvSpPr>
        <p:spPr bwMode="auto">
          <a:xfrm>
            <a:off x="6792452" y="1674674"/>
            <a:ext cx="528862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AutoNum type="alphaUcPeriod"/>
            </a:pPr>
            <a:r>
              <a:rPr lang="en-US" sz="3600" b="1" dirty="0">
                <a:solidFill>
                  <a:schemeClr val="bg1"/>
                </a:solidFill>
              </a:rPr>
              <a:t>  Distinguish Ideas</a:t>
            </a:r>
          </a:p>
          <a:p>
            <a:pPr>
              <a:buFont typeface="Arial" pitchFamily="34" charset="0"/>
              <a:buAutoNum type="alphaUcPeriod"/>
            </a:pPr>
            <a:r>
              <a:rPr lang="en-US" sz="3600" b="1" dirty="0">
                <a:solidFill>
                  <a:schemeClr val="bg1"/>
                </a:solidFill>
              </a:rPr>
              <a:t>  Consistent symbols</a:t>
            </a:r>
          </a:p>
          <a:p>
            <a:pPr>
              <a:buFont typeface="Arial" pitchFamily="34" charset="0"/>
              <a:buAutoNum type="alphaUcPeriod"/>
            </a:pPr>
            <a:r>
              <a:rPr lang="en-US" sz="3600" b="1" dirty="0">
                <a:solidFill>
                  <a:schemeClr val="bg1"/>
                </a:solidFill>
              </a:rPr>
              <a:t>  Transitions</a:t>
            </a:r>
          </a:p>
        </p:txBody>
      </p:sp>
      <p:sp>
        <p:nvSpPr>
          <p:cNvPr id="6" name="Rectangle 2"/>
          <p:cNvSpPr txBox="1">
            <a:spLocks noChangeArrowheads="1"/>
          </p:cNvSpPr>
          <p:nvPr/>
        </p:nvSpPr>
        <p:spPr bwMode="auto">
          <a:xfrm>
            <a:off x="0" y="228600"/>
            <a:ext cx="12192000" cy="1066800"/>
          </a:xfrm>
          <a:prstGeom prst="rect">
            <a:avLst/>
          </a:prstGeom>
          <a:solidFill>
            <a:schemeClr val="tx1"/>
          </a:solidFill>
          <a:ln>
            <a:noFill/>
          </a:ln>
          <a:effectLst>
            <a:outerShdw blurRad="63500" dist="107763" dir="13500000" algn="ctr" rotWithShape="0">
              <a:srgbClr val="000000">
                <a:alpha val="74997"/>
              </a:srgbClr>
            </a:outerShdw>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sz="4800" b="1" dirty="0">
                <a:solidFill>
                  <a:schemeClr val="bg1"/>
                </a:solidFill>
                <a:latin typeface="Times New Roman" panose="02020603050405020304" pitchFamily="18" charset="0"/>
                <a:cs typeface="Times New Roman" panose="02020603050405020304" pitchFamily="18" charset="0"/>
              </a:rPr>
              <a:t>HOW TO OUTLINE CORRECTLY</a:t>
            </a:r>
          </a:p>
        </p:txBody>
      </p:sp>
    </p:spTree>
    <p:extLst>
      <p:ext uri="{BB962C8B-B14F-4D97-AF65-F5344CB8AC3E}">
        <p14:creationId xmlns:p14="http://schemas.microsoft.com/office/powerpoint/2010/main" val="70389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7" name="Text Box 3">
            <a:extLst>
              <a:ext uri="{FF2B5EF4-FFF2-40B4-BE49-F238E27FC236}">
                <a16:creationId xmlns:a16="http://schemas.microsoft.com/office/drawing/2014/main" id="{2DE07941-16FB-4936-8504-EFDB64710B51}"/>
              </a:ext>
            </a:extLst>
          </p:cNvPr>
          <p:cNvSpPr txBox="1">
            <a:spLocks noChangeArrowheads="1"/>
          </p:cNvSpPr>
          <p:nvPr/>
        </p:nvSpPr>
        <p:spPr bwMode="auto">
          <a:xfrm>
            <a:off x="2279651" y="260351"/>
            <a:ext cx="7129463" cy="1108075"/>
          </a:xfrm>
          <a:prstGeom prst="rect">
            <a:avLst/>
          </a:prstGeom>
          <a:noFill/>
          <a:ln>
            <a:noFill/>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6600" b="1" dirty="0">
                <a:solidFill>
                  <a:schemeClr val="bg1"/>
                </a:solidFill>
                <a:latin typeface="Times New Roman" panose="02020603050405020304" pitchFamily="18" charset="0"/>
                <a:ea typeface="ＭＳ Ｐゴシック" charset="0"/>
                <a:cs typeface="Times New Roman" panose="02020603050405020304" pitchFamily="18" charset="0"/>
              </a:rPr>
              <a:t>DEFINITION</a:t>
            </a:r>
          </a:p>
        </p:txBody>
      </p:sp>
      <p:sp>
        <p:nvSpPr>
          <p:cNvPr id="1029" name="Text Box 5">
            <a:extLst>
              <a:ext uri="{FF2B5EF4-FFF2-40B4-BE49-F238E27FC236}">
                <a16:creationId xmlns:a16="http://schemas.microsoft.com/office/drawing/2014/main" id="{171131F8-AEE2-4083-BF5B-58427E9CC70B}"/>
              </a:ext>
            </a:extLst>
          </p:cNvPr>
          <p:cNvSpPr txBox="1">
            <a:spLocks noChangeArrowheads="1"/>
          </p:cNvSpPr>
          <p:nvPr/>
        </p:nvSpPr>
        <p:spPr bwMode="auto">
          <a:xfrm>
            <a:off x="309716" y="2294758"/>
            <a:ext cx="4775468" cy="2246769"/>
          </a:xfrm>
          <a:prstGeom prst="rect">
            <a:avLst/>
          </a:prstGeom>
          <a:noFill/>
          <a:ln>
            <a:noFill/>
          </a:ln>
          <a:effectLst>
            <a:outerShdw blurRad="63500" dist="38099" dir="2700000" algn="ctr" rotWithShape="0">
              <a:schemeClr val="bg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ltLang="ja-JP" sz="2800" b="1" dirty="0">
                <a:solidFill>
                  <a:schemeClr val="bg1"/>
                </a:solidFill>
                <a:latin typeface="Times" panose="02020603050405020304" pitchFamily="18" charset="0"/>
                <a:cs typeface="Times" panose="02020603050405020304" pitchFamily="18" charset="0"/>
              </a:rPr>
              <a:t>"</a:t>
            </a:r>
            <a:r>
              <a:rPr lang="en-US" sz="2800" b="1" dirty="0">
                <a:solidFill>
                  <a:schemeClr val="bg1"/>
                </a:solidFill>
                <a:latin typeface="Times" panose="02020603050405020304" pitchFamily="18" charset="0"/>
                <a:cs typeface="Times" panose="02020603050405020304" pitchFamily="18" charset="0"/>
              </a:rPr>
              <a:t>Expository preaching is the systematic explanation of Scripture done on a week-by-week basis at the regular meeting of the congregation.</a:t>
            </a:r>
            <a:r>
              <a:rPr lang="en-US" altLang="ja-JP" sz="2800" b="1" dirty="0">
                <a:solidFill>
                  <a:schemeClr val="bg1"/>
                </a:solidFill>
                <a:latin typeface="Times" panose="02020603050405020304" pitchFamily="18" charset="0"/>
                <a:cs typeface="Times" panose="02020603050405020304" pitchFamily="18" charset="0"/>
              </a:rPr>
              <a:t>"</a:t>
            </a:r>
            <a:endParaRPr lang="en-US" sz="2800" b="1" dirty="0">
              <a:solidFill>
                <a:schemeClr val="bg1"/>
              </a:solidFill>
              <a:latin typeface="Times" panose="02020603050405020304" pitchFamily="18" charset="0"/>
              <a:cs typeface="Times" panose="02020603050405020304" pitchFamily="18" charset="0"/>
            </a:endParaRPr>
          </a:p>
        </p:txBody>
      </p:sp>
      <p:pic>
        <p:nvPicPr>
          <p:cNvPr id="5124" name="Picture 7" descr="C:\Users\scott.EASTRIDGE\AppData\Local\Microsoft\Windows\Temporary Internet Files\Content.IE5\VQK9MKKI\ws_holy_book_2560x16001[1].jpg">
            <a:extLst>
              <a:ext uri="{FF2B5EF4-FFF2-40B4-BE49-F238E27FC236}">
                <a16:creationId xmlns:a16="http://schemas.microsoft.com/office/drawing/2014/main" id="{837359E9-88A8-4BFE-9BD9-C7C2FFAC6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9470" y="1557339"/>
            <a:ext cx="5645150"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78091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dissolve">
                                      <p:cBhvr>
                                        <p:cTn id="7" dur="500"/>
                                        <p:tgtEl>
                                          <p:spTgt spid="10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dissolve">
                                      <p:cBhvr>
                                        <p:cTn id="12"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p:bldP spid="1029"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2" name="Picture 2" descr="Bible picture2"/>
          <p:cNvPicPr>
            <a:picLocks noChangeAspect="1" noChangeArrowheads="1"/>
          </p:cNvPicPr>
          <p:nvPr/>
        </p:nvPicPr>
        <p:blipFill>
          <a:blip r:embed="rId3">
            <a:extLst>
              <a:ext uri="{28A0092B-C50C-407E-A947-70E740481C1C}">
                <a14:useLocalDpi xmlns:a14="http://schemas.microsoft.com/office/drawing/2010/main" val="0"/>
              </a:ext>
            </a:extLst>
          </a:blip>
          <a:srcRect l="8295"/>
          <a:stretch>
            <a:fillRect/>
          </a:stretch>
        </p:blipFill>
        <p:spPr bwMode="auto">
          <a:xfrm>
            <a:off x="0" y="0"/>
            <a:ext cx="619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88" name="Text Box 4"/>
          <p:cNvSpPr txBox="1">
            <a:spLocks noChangeArrowheads="1"/>
          </p:cNvSpPr>
          <p:nvPr/>
        </p:nvSpPr>
        <p:spPr bwMode="auto">
          <a:xfrm>
            <a:off x="6445045" y="1806476"/>
            <a:ext cx="578001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AutoNum type="alphaUcPeriod"/>
            </a:pPr>
            <a:r>
              <a:rPr lang="en-US" sz="3600" b="1" dirty="0">
                <a:solidFill>
                  <a:schemeClr val="bg1"/>
                </a:solidFill>
              </a:rPr>
              <a:t>  Distinguish Ideas</a:t>
            </a:r>
          </a:p>
          <a:p>
            <a:pPr>
              <a:buFont typeface="Arial" pitchFamily="34" charset="0"/>
              <a:buAutoNum type="alphaUcPeriod"/>
            </a:pPr>
            <a:r>
              <a:rPr lang="en-US" sz="3600" b="1" dirty="0">
                <a:solidFill>
                  <a:schemeClr val="bg1"/>
                </a:solidFill>
              </a:rPr>
              <a:t>  Consistent symbols</a:t>
            </a:r>
          </a:p>
          <a:p>
            <a:pPr>
              <a:buFont typeface="Arial" pitchFamily="34" charset="0"/>
              <a:buAutoNum type="alphaUcPeriod"/>
            </a:pPr>
            <a:r>
              <a:rPr lang="en-US" sz="3600" b="1" dirty="0">
                <a:solidFill>
                  <a:schemeClr val="bg1"/>
                </a:solidFill>
              </a:rPr>
              <a:t>  Transitions</a:t>
            </a:r>
          </a:p>
          <a:p>
            <a:pPr>
              <a:buFont typeface="Arial" pitchFamily="34" charset="0"/>
              <a:buAutoNum type="alphaUcPeriod"/>
            </a:pPr>
            <a:r>
              <a:rPr lang="en-US" sz="3600" b="1" dirty="0">
                <a:solidFill>
                  <a:schemeClr val="bg1"/>
                </a:solidFill>
              </a:rPr>
              <a:t>  Full sentences</a:t>
            </a:r>
          </a:p>
        </p:txBody>
      </p:sp>
      <p:sp>
        <p:nvSpPr>
          <p:cNvPr id="6" name="Rectangle 2"/>
          <p:cNvSpPr txBox="1">
            <a:spLocks noChangeArrowheads="1"/>
          </p:cNvSpPr>
          <p:nvPr/>
        </p:nvSpPr>
        <p:spPr bwMode="auto">
          <a:xfrm>
            <a:off x="-1" y="304800"/>
            <a:ext cx="12192001" cy="1066800"/>
          </a:xfrm>
          <a:prstGeom prst="rect">
            <a:avLst/>
          </a:prstGeom>
          <a:solidFill>
            <a:schemeClr val="tx1"/>
          </a:solidFill>
          <a:ln>
            <a:noFill/>
          </a:ln>
          <a:effectLst>
            <a:outerShdw blurRad="63500" dist="107763" dir="13500000" algn="ctr" rotWithShape="0">
              <a:srgbClr val="000000">
                <a:alpha val="74997"/>
              </a:srgbClr>
            </a:outerShdw>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sz="4800" b="1" dirty="0">
                <a:solidFill>
                  <a:schemeClr val="bg1"/>
                </a:solidFill>
                <a:latin typeface="Times New Roman" panose="02020603050405020304" pitchFamily="18" charset="0"/>
                <a:cs typeface="Times New Roman" panose="02020603050405020304" pitchFamily="18" charset="0"/>
              </a:rPr>
              <a:t>HOW TO OUTLINE CORRECTLY</a:t>
            </a:r>
          </a:p>
        </p:txBody>
      </p:sp>
    </p:spTree>
    <p:extLst>
      <p:ext uri="{BB962C8B-B14F-4D97-AF65-F5344CB8AC3E}">
        <p14:creationId xmlns:p14="http://schemas.microsoft.com/office/powerpoint/2010/main" val="76065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205" name="Rectangle 29"/>
          <p:cNvSpPr>
            <a:spLocks noGrp="1" noChangeArrowheads="1"/>
          </p:cNvSpPr>
          <p:nvPr>
            <p:ph type="title" idx="4294967295"/>
          </p:nvPr>
        </p:nvSpPr>
        <p:spPr>
          <a:xfrm>
            <a:off x="905257" y="228601"/>
            <a:ext cx="9151558" cy="590931"/>
          </a:xfrm>
          <a:gradFill rotWithShape="0">
            <a:gsLst>
              <a:gs pos="0">
                <a:srgbClr val="FF0000"/>
              </a:gs>
              <a:gs pos="100000">
                <a:srgbClr val="760000"/>
              </a:gs>
            </a:gsLst>
            <a:path path="shape">
              <a:fillToRect l="50000" t="50000" r="50000" b="50000"/>
            </a:path>
          </a:gradFill>
          <a:effectLst>
            <a:outerShdw blurRad="63500" dist="35921" dir="2700000" algn="ctr" rotWithShape="0">
              <a:srgbClr val="000000">
                <a:alpha val="74997"/>
              </a:srgbClr>
            </a:outerShdw>
          </a:effectLst>
        </p:spPr>
        <p:txBody>
          <a:bodyPr wrap="square" anchor="t">
            <a:spAutoFit/>
          </a:bodyPr>
          <a:lstStyle/>
          <a:p>
            <a:pPr>
              <a:spcBef>
                <a:spcPct val="50000"/>
              </a:spcBef>
              <a:defRPr/>
            </a:pPr>
            <a:r>
              <a:rPr lang="en-US" sz="3600" b="1" dirty="0">
                <a:solidFill>
                  <a:srgbClr val="FFFFFF"/>
                </a:solidFill>
                <a:latin typeface="Times New Roman" panose="02020603050405020304" pitchFamily="18" charset="0"/>
                <a:cs typeface="Times New Roman" panose="02020603050405020304" pitchFamily="18" charset="0"/>
              </a:rPr>
              <a:t>DON’T OUTLINE LIKE THIS (Acts</a:t>
            </a:r>
            <a:r>
              <a:rPr lang="en-US" altLang="zh-TW" sz="3600" b="1" dirty="0">
                <a:solidFill>
                  <a:srgbClr val="FFFFFF"/>
                </a:solidFill>
                <a:latin typeface="Times New Roman" panose="02020603050405020304" pitchFamily="18" charset="0"/>
                <a:cs typeface="Times New Roman" panose="02020603050405020304" pitchFamily="18" charset="0"/>
              </a:rPr>
              <a:t> 6:1-6)</a:t>
            </a:r>
            <a:endParaRPr lang="en-US" sz="3600" b="1" dirty="0">
              <a:solidFill>
                <a:srgbClr val="FFFFFF"/>
              </a:solidFill>
              <a:latin typeface="Times New Roman" panose="02020603050405020304" pitchFamily="18" charset="0"/>
              <a:cs typeface="Times New Roman" panose="02020603050405020304" pitchFamily="18" charset="0"/>
            </a:endParaRPr>
          </a:p>
        </p:txBody>
      </p:sp>
      <p:sp>
        <p:nvSpPr>
          <p:cNvPr id="41987" name="Text Box 16"/>
          <p:cNvSpPr txBox="1">
            <a:spLocks noChangeArrowheads="1"/>
          </p:cNvSpPr>
          <p:nvPr/>
        </p:nvSpPr>
        <p:spPr bwMode="auto">
          <a:xfrm>
            <a:off x="2133600" y="995364"/>
            <a:ext cx="8534400" cy="50323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80000"/>
              </a:lnSpc>
              <a:spcBef>
                <a:spcPct val="50000"/>
              </a:spcBef>
              <a:defRPr/>
            </a:pPr>
            <a:r>
              <a:rPr lang="en-US" sz="3200" b="1" dirty="0">
                <a:solidFill>
                  <a:srgbClr val="FFFF00"/>
                </a:solidFill>
                <a:cs typeface="Arial" pitchFamily="34" charset="0"/>
              </a:rPr>
              <a:t>MI</a:t>
            </a:r>
            <a:r>
              <a:rPr lang="en-US" sz="3200" b="1" dirty="0">
                <a:solidFill>
                  <a:srgbClr val="FFFFFF"/>
                </a:solidFill>
                <a:cs typeface="Arial" pitchFamily="34" charset="0"/>
              </a:rPr>
              <a:t>: Church growth problems</a:t>
            </a:r>
          </a:p>
        </p:txBody>
      </p:sp>
      <p:sp>
        <p:nvSpPr>
          <p:cNvPr id="41989" name="Text Box 19"/>
          <p:cNvSpPr txBox="1">
            <a:spLocks noChangeArrowheads="1"/>
          </p:cNvSpPr>
          <p:nvPr/>
        </p:nvSpPr>
        <p:spPr bwMode="auto">
          <a:xfrm>
            <a:off x="2133600" y="1981201"/>
            <a:ext cx="8642350" cy="4857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80000"/>
              </a:lnSpc>
              <a:spcBef>
                <a:spcPct val="50000"/>
              </a:spcBef>
              <a:defRPr/>
            </a:pPr>
            <a:r>
              <a:rPr lang="en-US" sz="3200" b="1" dirty="0">
                <a:solidFill>
                  <a:srgbClr val="FFFFFF"/>
                </a:solidFill>
                <a:cs typeface="Arial" pitchFamily="34" charset="0"/>
              </a:rPr>
              <a:t>I. Their lay leadership</a:t>
            </a:r>
          </a:p>
        </p:txBody>
      </p:sp>
      <p:sp>
        <p:nvSpPr>
          <p:cNvPr id="41990" name="Text Box 20"/>
          <p:cNvSpPr txBox="1">
            <a:spLocks noChangeArrowheads="1"/>
          </p:cNvSpPr>
          <p:nvPr/>
        </p:nvSpPr>
        <p:spPr bwMode="auto">
          <a:xfrm>
            <a:off x="2971800" y="2921000"/>
            <a:ext cx="7543800" cy="1290638"/>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80000"/>
              </a:lnSpc>
              <a:spcBef>
                <a:spcPct val="50000"/>
              </a:spcBef>
              <a:buFont typeface="Arial" pitchFamily="34" charset="0"/>
              <a:buNone/>
              <a:defRPr/>
            </a:pPr>
            <a:r>
              <a:rPr lang="en-US" sz="3200" b="1" dirty="0">
                <a:solidFill>
                  <a:srgbClr val="FFFFFF"/>
                </a:solidFill>
                <a:cs typeface="Arial" pitchFamily="34" charset="0"/>
              </a:rPr>
              <a:t>A. Growing (1a)</a:t>
            </a:r>
            <a:br>
              <a:rPr lang="en-US" sz="3200" b="1" dirty="0">
                <a:solidFill>
                  <a:srgbClr val="FFFFFF"/>
                </a:solidFill>
                <a:cs typeface="Arial" pitchFamily="34" charset="0"/>
              </a:rPr>
            </a:br>
            <a:r>
              <a:rPr lang="en-US" sz="3200" b="1" dirty="0">
                <a:solidFill>
                  <a:srgbClr val="FFFFFF"/>
                </a:solidFill>
                <a:cs typeface="Arial" pitchFamily="34" charset="0"/>
              </a:rPr>
              <a:t>B.  Food (1b)</a:t>
            </a:r>
            <a:br>
              <a:rPr lang="en-US" sz="3200" b="1" dirty="0">
                <a:solidFill>
                  <a:srgbClr val="FFFFFF"/>
                </a:solidFill>
                <a:cs typeface="Arial" pitchFamily="34" charset="0"/>
              </a:rPr>
            </a:br>
            <a:r>
              <a:rPr lang="en-US" sz="3200" b="1" dirty="0">
                <a:solidFill>
                  <a:srgbClr val="FFFFFF"/>
                </a:solidFill>
                <a:cs typeface="Arial" pitchFamily="34" charset="0"/>
              </a:rPr>
              <a:t>C.  Leaders (2-6)</a:t>
            </a:r>
          </a:p>
        </p:txBody>
      </p:sp>
      <p:sp>
        <p:nvSpPr>
          <p:cNvPr id="41991" name="Text Box 21"/>
          <p:cNvSpPr txBox="1">
            <a:spLocks noChangeArrowheads="1"/>
          </p:cNvSpPr>
          <p:nvPr/>
        </p:nvSpPr>
        <p:spPr bwMode="auto">
          <a:xfrm>
            <a:off x="2438400" y="4495801"/>
            <a:ext cx="5379720" cy="48628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80000"/>
              </a:lnSpc>
              <a:spcBef>
                <a:spcPct val="50000"/>
              </a:spcBef>
              <a:buFont typeface="Arial" pitchFamily="34" charset="0"/>
              <a:buNone/>
              <a:defRPr/>
            </a:pPr>
            <a:r>
              <a:rPr lang="en-US" sz="3200" b="1" dirty="0">
                <a:solidFill>
                  <a:srgbClr val="FFFFFF"/>
                </a:solidFill>
                <a:cs typeface="Arial" pitchFamily="34" charset="0"/>
              </a:rPr>
              <a:t>II. Our lay leaders (</a:t>
            </a:r>
            <a:r>
              <a:rPr lang="en-US" sz="3200" b="1" dirty="0">
                <a:solidFill>
                  <a:srgbClr val="FFFF00"/>
                </a:solidFill>
                <a:cs typeface="Arial" pitchFamily="34" charset="0"/>
              </a:rPr>
              <a:t>MI</a:t>
            </a:r>
            <a:r>
              <a:rPr lang="en-US" sz="3200" b="1" dirty="0">
                <a:solidFill>
                  <a:srgbClr val="FFFFFF"/>
                </a:solidFill>
                <a:cs typeface="Arial" pitchFamily="34" charset="0"/>
              </a:rPr>
              <a:t>)</a:t>
            </a:r>
          </a:p>
        </p:txBody>
      </p:sp>
      <p:sp>
        <p:nvSpPr>
          <p:cNvPr id="41992" name="Text Box 30"/>
          <p:cNvSpPr txBox="1">
            <a:spLocks noChangeArrowheads="1"/>
          </p:cNvSpPr>
          <p:nvPr/>
        </p:nvSpPr>
        <p:spPr bwMode="auto">
          <a:xfrm>
            <a:off x="3124200" y="5446714"/>
            <a:ext cx="7543800" cy="129063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80000"/>
              </a:lnSpc>
              <a:spcBef>
                <a:spcPct val="50000"/>
              </a:spcBef>
              <a:buFont typeface="Arial" pitchFamily="34" charset="0"/>
              <a:buNone/>
              <a:defRPr/>
            </a:pPr>
            <a:r>
              <a:rPr lang="en-US" sz="3200" b="1" dirty="0">
                <a:solidFill>
                  <a:srgbClr val="FFFFFF"/>
                </a:solidFill>
                <a:cs typeface="Arial" pitchFamily="34" charset="0"/>
              </a:rPr>
              <a:t>A.  Our growth</a:t>
            </a:r>
            <a:br>
              <a:rPr lang="en-US" sz="3200" b="1" dirty="0">
                <a:solidFill>
                  <a:srgbClr val="FFFFFF"/>
                </a:solidFill>
                <a:cs typeface="Arial" pitchFamily="34" charset="0"/>
              </a:rPr>
            </a:br>
            <a:r>
              <a:rPr lang="en-US" sz="3200" b="1" dirty="0">
                <a:solidFill>
                  <a:srgbClr val="FFFFFF"/>
                </a:solidFill>
                <a:cs typeface="Arial" pitchFamily="34" charset="0"/>
              </a:rPr>
              <a:t>B.  Our key problems</a:t>
            </a:r>
            <a:br>
              <a:rPr lang="en-US" sz="3200" b="1" dirty="0">
                <a:solidFill>
                  <a:srgbClr val="FFFFFF"/>
                </a:solidFill>
                <a:cs typeface="Arial" pitchFamily="34" charset="0"/>
              </a:rPr>
            </a:br>
            <a:r>
              <a:rPr lang="en-US" sz="3200" b="1" dirty="0">
                <a:solidFill>
                  <a:srgbClr val="FFFFFF"/>
                </a:solidFill>
                <a:cs typeface="Arial" pitchFamily="34" charset="0"/>
              </a:rPr>
              <a:t>C.  Our solutions</a:t>
            </a:r>
          </a:p>
        </p:txBody>
      </p:sp>
      <p:sp>
        <p:nvSpPr>
          <p:cNvPr id="41993" name="AutoShape 31"/>
          <p:cNvSpPr>
            <a:spLocks/>
          </p:cNvSpPr>
          <p:nvPr/>
        </p:nvSpPr>
        <p:spPr bwMode="auto">
          <a:xfrm>
            <a:off x="2438400" y="3200400"/>
            <a:ext cx="457200" cy="2514600"/>
          </a:xfrm>
          <a:prstGeom prst="leftBracket">
            <a:avLst>
              <a:gd name="adj" fmla="val 45833"/>
            </a:avLst>
          </a:prstGeom>
          <a:noFill/>
          <a:ln w="57150">
            <a:solidFill>
              <a:srgbClr val="FFFF00"/>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sz="2000">
              <a:solidFill>
                <a:srgbClr val="000000"/>
              </a:solidFill>
              <a:latin typeface="Arial" charset="0"/>
              <a:ea typeface="ＭＳ Ｐゴシック" charset="0"/>
              <a:cs typeface="Arial" charset="0"/>
            </a:endParaRPr>
          </a:p>
        </p:txBody>
      </p:sp>
      <p:sp>
        <p:nvSpPr>
          <p:cNvPr id="41994" name="AutoShape 32"/>
          <p:cNvSpPr>
            <a:spLocks/>
          </p:cNvSpPr>
          <p:nvPr/>
        </p:nvSpPr>
        <p:spPr bwMode="auto">
          <a:xfrm>
            <a:off x="2286000" y="3581400"/>
            <a:ext cx="457200" cy="2514600"/>
          </a:xfrm>
          <a:prstGeom prst="leftBracket">
            <a:avLst>
              <a:gd name="adj" fmla="val 45833"/>
            </a:avLst>
          </a:prstGeom>
          <a:noFill/>
          <a:ln w="57150">
            <a:solidFill>
              <a:srgbClr val="FFFF00"/>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sz="2000">
              <a:solidFill>
                <a:srgbClr val="000000"/>
              </a:solidFill>
              <a:latin typeface="Arial" charset="0"/>
              <a:ea typeface="ＭＳ Ｐゴシック" charset="0"/>
              <a:cs typeface="Arial" charset="0"/>
            </a:endParaRPr>
          </a:p>
        </p:txBody>
      </p:sp>
      <p:sp>
        <p:nvSpPr>
          <p:cNvPr id="41995" name="AutoShape 33"/>
          <p:cNvSpPr>
            <a:spLocks/>
          </p:cNvSpPr>
          <p:nvPr/>
        </p:nvSpPr>
        <p:spPr bwMode="auto">
          <a:xfrm>
            <a:off x="2133600" y="4038600"/>
            <a:ext cx="457200" cy="2514600"/>
          </a:xfrm>
          <a:prstGeom prst="leftBracket">
            <a:avLst>
              <a:gd name="adj" fmla="val 45833"/>
            </a:avLst>
          </a:prstGeom>
          <a:noFill/>
          <a:ln w="57150">
            <a:solidFill>
              <a:srgbClr val="FFFF00"/>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sz="2000">
              <a:solidFill>
                <a:srgbClr val="000000"/>
              </a:solidFill>
              <a:latin typeface="Arial" charset="0"/>
              <a:ea typeface="ＭＳ Ｐゴシック" charset="0"/>
              <a:cs typeface="Arial" charset="0"/>
            </a:endParaRPr>
          </a:p>
        </p:txBody>
      </p:sp>
      <p:sp>
        <p:nvSpPr>
          <p:cNvPr id="12" name="Rectangle 29"/>
          <p:cNvSpPr txBox="1">
            <a:spLocks noChangeArrowheads="1"/>
          </p:cNvSpPr>
          <p:nvPr/>
        </p:nvSpPr>
        <p:spPr bwMode="auto">
          <a:xfrm>
            <a:off x="8750105" y="1490043"/>
            <a:ext cx="3334421" cy="400110"/>
          </a:xfrm>
          <a:prstGeom prst="rect">
            <a:avLst/>
          </a:prstGeom>
          <a:solidFill>
            <a:srgbClr val="660066"/>
          </a:soli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2000" b="1" dirty="0">
                <a:solidFill>
                  <a:srgbClr val="FFFFFF"/>
                </a:solidFill>
                <a:cs typeface="Arial" charset="0"/>
              </a:rPr>
              <a:t>Give Full Sentences!</a:t>
            </a:r>
          </a:p>
        </p:txBody>
      </p:sp>
    </p:spTree>
    <p:extLst>
      <p:ext uri="{BB962C8B-B14F-4D97-AF65-F5344CB8AC3E}">
        <p14:creationId xmlns:p14="http://schemas.microsoft.com/office/powerpoint/2010/main" val="80192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style.rotation</p:attrName>
                                        </p:attrNameLst>
                                      </p:cBhvr>
                                      <p:tavLst>
                                        <p:tav tm="0">
                                          <p:val>
                                            <p:fltVal val="720"/>
                                          </p:val>
                                        </p:tav>
                                        <p:tav tm="100000">
                                          <p:val>
                                            <p:fltVal val="0"/>
                                          </p:val>
                                        </p:tav>
                                      </p:tavLst>
                                    </p:anim>
                                    <p:anim calcmode="lin" valueType="num">
                                      <p:cBhvr>
                                        <p:cTn id="9" dur="2000" fill="hold"/>
                                        <p:tgtEl>
                                          <p:spTgt spid="12"/>
                                        </p:tgtEl>
                                        <p:attrNameLst>
                                          <p:attrName>ppt_h</p:attrName>
                                        </p:attrNameLst>
                                      </p:cBhvr>
                                      <p:tavLst>
                                        <p:tav tm="0">
                                          <p:val>
                                            <p:fltVal val="0"/>
                                          </p:val>
                                        </p:tav>
                                        <p:tav tm="100000">
                                          <p:val>
                                            <p:strVal val="#ppt_h"/>
                                          </p:val>
                                        </p:tav>
                                      </p:tavLst>
                                    </p:anim>
                                    <p:anim calcmode="lin" valueType="num">
                                      <p:cBhvr>
                                        <p:cTn id="10" dur="2000" fill="hold"/>
                                        <p:tgtEl>
                                          <p:spTgt spid="1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2" name="Picture 2" descr="Bible picture2"/>
          <p:cNvPicPr>
            <a:picLocks noChangeAspect="1" noChangeArrowheads="1"/>
          </p:cNvPicPr>
          <p:nvPr/>
        </p:nvPicPr>
        <p:blipFill>
          <a:blip r:embed="rId3">
            <a:extLst>
              <a:ext uri="{28A0092B-C50C-407E-A947-70E740481C1C}">
                <a14:useLocalDpi xmlns:a14="http://schemas.microsoft.com/office/drawing/2010/main" val="0"/>
              </a:ext>
            </a:extLst>
          </a:blip>
          <a:srcRect l="8295"/>
          <a:stretch>
            <a:fillRect/>
          </a:stretch>
        </p:blipFill>
        <p:spPr bwMode="auto">
          <a:xfrm>
            <a:off x="0" y="0"/>
            <a:ext cx="619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88" name="Text Box 4"/>
          <p:cNvSpPr txBox="1">
            <a:spLocks noChangeArrowheads="1"/>
          </p:cNvSpPr>
          <p:nvPr/>
        </p:nvSpPr>
        <p:spPr bwMode="auto">
          <a:xfrm>
            <a:off x="6304365" y="1806476"/>
            <a:ext cx="578001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AutoNum type="alphaUcPeriod"/>
            </a:pPr>
            <a:r>
              <a:rPr lang="en-US" sz="3600" b="1" dirty="0">
                <a:solidFill>
                  <a:schemeClr val="bg1"/>
                </a:solidFill>
              </a:rPr>
              <a:t>  Distinguish Ideas</a:t>
            </a:r>
          </a:p>
          <a:p>
            <a:pPr>
              <a:buFont typeface="Arial" pitchFamily="34" charset="0"/>
              <a:buAutoNum type="alphaUcPeriod"/>
            </a:pPr>
            <a:r>
              <a:rPr lang="en-US" sz="3600" b="1" dirty="0">
                <a:solidFill>
                  <a:schemeClr val="bg1"/>
                </a:solidFill>
              </a:rPr>
              <a:t>  Consistent symbols</a:t>
            </a:r>
          </a:p>
          <a:p>
            <a:pPr>
              <a:buFont typeface="Arial" pitchFamily="34" charset="0"/>
              <a:buAutoNum type="alphaUcPeriod"/>
            </a:pPr>
            <a:r>
              <a:rPr lang="en-US" sz="3600" b="1" dirty="0">
                <a:solidFill>
                  <a:schemeClr val="bg1"/>
                </a:solidFill>
              </a:rPr>
              <a:t>  Transitions</a:t>
            </a:r>
          </a:p>
          <a:p>
            <a:pPr>
              <a:buFont typeface="Arial" pitchFamily="34" charset="0"/>
              <a:buAutoNum type="alphaUcPeriod"/>
            </a:pPr>
            <a:r>
              <a:rPr lang="en-US" sz="3600" b="1" dirty="0">
                <a:solidFill>
                  <a:schemeClr val="bg1"/>
                </a:solidFill>
              </a:rPr>
              <a:t>  Full sentences</a:t>
            </a:r>
          </a:p>
          <a:p>
            <a:pPr>
              <a:buFont typeface="Arial" pitchFamily="34" charset="0"/>
              <a:buAutoNum type="alphaUcPeriod"/>
            </a:pPr>
            <a:r>
              <a:rPr lang="en-US" sz="3600" b="1" dirty="0">
                <a:solidFill>
                  <a:schemeClr val="bg1"/>
                </a:solidFill>
              </a:rPr>
              <a:t>  Will not use questions</a:t>
            </a:r>
          </a:p>
        </p:txBody>
      </p:sp>
      <p:sp>
        <p:nvSpPr>
          <p:cNvPr id="6" name="Rectangle 2"/>
          <p:cNvSpPr txBox="1">
            <a:spLocks noChangeArrowheads="1"/>
          </p:cNvSpPr>
          <p:nvPr/>
        </p:nvSpPr>
        <p:spPr bwMode="auto">
          <a:xfrm>
            <a:off x="-1" y="304800"/>
            <a:ext cx="12192001" cy="1066800"/>
          </a:xfrm>
          <a:prstGeom prst="rect">
            <a:avLst/>
          </a:prstGeom>
          <a:solidFill>
            <a:schemeClr val="tx1"/>
          </a:solidFill>
          <a:ln>
            <a:noFill/>
          </a:ln>
          <a:effectLst>
            <a:outerShdw blurRad="63500" dist="107763" dir="13500000" algn="ctr" rotWithShape="0">
              <a:srgbClr val="000000">
                <a:alpha val="74997"/>
              </a:srgbClr>
            </a:outerShdw>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sz="4800" b="1" dirty="0">
                <a:solidFill>
                  <a:schemeClr val="bg1"/>
                </a:solidFill>
                <a:latin typeface="Times New Roman" panose="02020603050405020304" pitchFamily="18" charset="0"/>
                <a:cs typeface="Times New Roman" panose="02020603050405020304" pitchFamily="18" charset="0"/>
              </a:rPr>
              <a:t>HOW TO OUTLINE CORRECTLY</a:t>
            </a:r>
          </a:p>
        </p:txBody>
      </p:sp>
    </p:spTree>
    <p:extLst>
      <p:ext uri="{BB962C8B-B14F-4D97-AF65-F5344CB8AC3E}">
        <p14:creationId xmlns:p14="http://schemas.microsoft.com/office/powerpoint/2010/main" val="2438856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2" name="Picture 2" descr="Bible picture2"/>
          <p:cNvPicPr>
            <a:picLocks noChangeAspect="1" noChangeArrowheads="1"/>
          </p:cNvPicPr>
          <p:nvPr/>
        </p:nvPicPr>
        <p:blipFill>
          <a:blip r:embed="rId3">
            <a:extLst>
              <a:ext uri="{28A0092B-C50C-407E-A947-70E740481C1C}">
                <a14:useLocalDpi xmlns:a14="http://schemas.microsoft.com/office/drawing/2010/main" val="0"/>
              </a:ext>
            </a:extLst>
          </a:blip>
          <a:srcRect l="8295"/>
          <a:stretch>
            <a:fillRect/>
          </a:stretch>
        </p:blipFill>
        <p:spPr bwMode="auto">
          <a:xfrm>
            <a:off x="0" y="0"/>
            <a:ext cx="619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1107" name="Rectangle 3"/>
          <p:cNvSpPr>
            <a:spLocks noGrp="1" noChangeArrowheads="1"/>
          </p:cNvSpPr>
          <p:nvPr>
            <p:ph type="title" idx="4294967295"/>
          </p:nvPr>
        </p:nvSpPr>
        <p:spPr>
          <a:xfrm>
            <a:off x="-1" y="274638"/>
            <a:ext cx="12124945" cy="1143000"/>
          </a:xfrm>
          <a:solidFill>
            <a:schemeClr val="tx1"/>
          </a:solidFill>
          <a:effectLst>
            <a:outerShdw blurRad="63500" dist="107763" dir="13500000" algn="ctr" rotWithShape="0">
              <a:srgbClr val="000000">
                <a:alpha val="74997"/>
              </a:srgbClr>
            </a:outerShdw>
          </a:effectLst>
        </p:spPr>
        <p:txBody>
          <a:bodyPr>
            <a:normAutofit/>
          </a:bodyPr>
          <a:lstStyle/>
          <a:p>
            <a:pPr algn="ctr" eaLnBrk="1" hangingPunct="1">
              <a:defRPr/>
            </a:pPr>
            <a:r>
              <a:rPr lang="en-US" sz="4800" b="1" dirty="0">
                <a:solidFill>
                  <a:schemeClr val="bg1"/>
                </a:solidFill>
                <a:latin typeface="Times New Roman" panose="02020603050405020304" pitchFamily="18" charset="0"/>
                <a:cs typeface="Times New Roman" panose="02020603050405020304" pitchFamily="18" charset="0"/>
              </a:rPr>
              <a:t>QUALITIES OF A GOOD OUTLINE</a:t>
            </a:r>
            <a:endParaRPr lang="en-US" sz="4800" dirty="0">
              <a:solidFill>
                <a:schemeClr val="bg1"/>
              </a:solidFill>
              <a:latin typeface="Times New Roman" panose="02020603050405020304" pitchFamily="18" charset="0"/>
              <a:cs typeface="Times New Roman" panose="02020603050405020304" pitchFamily="18" charset="0"/>
            </a:endParaRPr>
          </a:p>
        </p:txBody>
      </p:sp>
      <p:sp>
        <p:nvSpPr>
          <p:cNvPr id="431108" name="Text Box 4"/>
          <p:cNvSpPr txBox="1">
            <a:spLocks noChangeArrowheads="1"/>
          </p:cNvSpPr>
          <p:nvPr/>
        </p:nvSpPr>
        <p:spPr bwMode="auto">
          <a:xfrm>
            <a:off x="6971480" y="2459831"/>
            <a:ext cx="4038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31850" indent="-74295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AutoNum type="arabicPeriod"/>
            </a:pPr>
            <a:r>
              <a:rPr lang="en-US" sz="4000" b="1" dirty="0">
                <a:solidFill>
                  <a:schemeClr val="bg1"/>
                </a:solidFill>
              </a:rPr>
              <a:t>Unity</a:t>
            </a:r>
          </a:p>
          <a:p>
            <a:pPr>
              <a:buFont typeface="Arial" pitchFamily="34" charset="0"/>
              <a:buAutoNum type="arabicPeriod"/>
            </a:pPr>
            <a:r>
              <a:rPr lang="en-US" sz="4000" b="1" dirty="0">
                <a:solidFill>
                  <a:schemeClr val="bg1"/>
                </a:solidFill>
              </a:rPr>
              <a:t>Balance</a:t>
            </a:r>
          </a:p>
          <a:p>
            <a:pPr>
              <a:buFont typeface="Arial" pitchFamily="34" charset="0"/>
              <a:buAutoNum type="arabicPeriod"/>
            </a:pPr>
            <a:r>
              <a:rPr lang="en-US" sz="4000" b="1" dirty="0">
                <a:solidFill>
                  <a:schemeClr val="bg1"/>
                </a:solidFill>
              </a:rPr>
              <a:t>Movement</a:t>
            </a:r>
          </a:p>
        </p:txBody>
      </p:sp>
    </p:spTree>
    <p:extLst>
      <p:ext uri="{BB962C8B-B14F-4D97-AF65-F5344CB8AC3E}">
        <p14:creationId xmlns:p14="http://schemas.microsoft.com/office/powerpoint/2010/main" val="296154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1108">
                                            <p:txEl>
                                              <p:pRg st="0" end="0"/>
                                            </p:txEl>
                                          </p:spTgt>
                                        </p:tgtEl>
                                        <p:attrNameLst>
                                          <p:attrName>style.visibility</p:attrName>
                                        </p:attrNameLst>
                                      </p:cBhvr>
                                      <p:to>
                                        <p:strVal val="visible"/>
                                      </p:to>
                                    </p:set>
                                    <p:animEffect transition="in" filter="fade">
                                      <p:cBhvr>
                                        <p:cTn id="7" dur="1000"/>
                                        <p:tgtEl>
                                          <p:spTgt spid="431108">
                                            <p:txEl>
                                              <p:pRg st="0" end="0"/>
                                            </p:txEl>
                                          </p:spTgt>
                                        </p:tgtEl>
                                      </p:cBhvr>
                                    </p:animEffect>
                                    <p:anim calcmode="lin" valueType="num">
                                      <p:cBhvr>
                                        <p:cTn id="8" dur="1000" fill="hold"/>
                                        <p:tgtEl>
                                          <p:spTgt spid="43110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3110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31108">
                                            <p:txEl>
                                              <p:pRg st="1" end="1"/>
                                            </p:txEl>
                                          </p:spTgt>
                                        </p:tgtEl>
                                        <p:attrNameLst>
                                          <p:attrName>style.visibility</p:attrName>
                                        </p:attrNameLst>
                                      </p:cBhvr>
                                      <p:to>
                                        <p:strVal val="visible"/>
                                      </p:to>
                                    </p:set>
                                    <p:animEffect transition="in" filter="fade">
                                      <p:cBhvr>
                                        <p:cTn id="14" dur="1000"/>
                                        <p:tgtEl>
                                          <p:spTgt spid="431108">
                                            <p:txEl>
                                              <p:pRg st="1" end="1"/>
                                            </p:txEl>
                                          </p:spTgt>
                                        </p:tgtEl>
                                      </p:cBhvr>
                                    </p:animEffect>
                                    <p:anim calcmode="lin" valueType="num">
                                      <p:cBhvr>
                                        <p:cTn id="15" dur="1000" fill="hold"/>
                                        <p:tgtEl>
                                          <p:spTgt spid="43110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3110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31108">
                                            <p:txEl>
                                              <p:pRg st="2" end="2"/>
                                            </p:txEl>
                                          </p:spTgt>
                                        </p:tgtEl>
                                        <p:attrNameLst>
                                          <p:attrName>style.visibility</p:attrName>
                                        </p:attrNameLst>
                                      </p:cBhvr>
                                      <p:to>
                                        <p:strVal val="visible"/>
                                      </p:to>
                                    </p:set>
                                    <p:animEffect transition="in" filter="fade">
                                      <p:cBhvr>
                                        <p:cTn id="21" dur="1000"/>
                                        <p:tgtEl>
                                          <p:spTgt spid="431108">
                                            <p:txEl>
                                              <p:pRg st="2" end="2"/>
                                            </p:txEl>
                                          </p:spTgt>
                                        </p:tgtEl>
                                      </p:cBhvr>
                                    </p:animEffect>
                                    <p:anim calcmode="lin" valueType="num">
                                      <p:cBhvr>
                                        <p:cTn id="22" dur="1000" fill="hold"/>
                                        <p:tgtEl>
                                          <p:spTgt spid="43110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3110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9460CC2-6B4A-49A1-AE7A-74AE0E9D9BAF}"/>
              </a:ext>
            </a:extLst>
          </p:cNvPr>
          <p:cNvSpPr>
            <a:spLocks noGrp="1"/>
          </p:cNvSpPr>
          <p:nvPr>
            <p:ph type="body" sz="half" idx="2"/>
          </p:nvPr>
        </p:nvSpPr>
        <p:spPr>
          <a:xfrm>
            <a:off x="926715" y="2746712"/>
            <a:ext cx="4678557" cy="2254406"/>
          </a:xfrm>
        </p:spPr>
        <p:txBody>
          <a:bodyPr vert="horz" lIns="91440" tIns="45720" rIns="91440" bIns="45720" rtlCol="0">
            <a:noAutofit/>
          </a:bodyPr>
          <a:lstStyle/>
          <a:p>
            <a:r>
              <a:rPr lang="en-US" sz="4000" b="1" dirty="0">
                <a:solidFill>
                  <a:schemeClr val="bg1"/>
                </a:solidFill>
                <a:latin typeface="Times New Roman" panose="02020603050405020304" pitchFamily="18" charset="0"/>
                <a:cs typeface="Times New Roman" panose="02020603050405020304" pitchFamily="18" charset="0"/>
              </a:rPr>
              <a:t>I.  Mark 4:35-36</a:t>
            </a:r>
          </a:p>
          <a:p>
            <a:r>
              <a:rPr lang="en-US" sz="4000" b="1" dirty="0">
                <a:solidFill>
                  <a:schemeClr val="bg1"/>
                </a:solidFill>
                <a:latin typeface="Times New Roman" panose="02020603050405020304" pitchFamily="18" charset="0"/>
                <a:cs typeface="Times New Roman" panose="02020603050405020304" pitchFamily="18" charset="0"/>
              </a:rPr>
              <a:t>II.  Mark 4:37-38</a:t>
            </a:r>
          </a:p>
          <a:p>
            <a:r>
              <a:rPr lang="en-US" sz="4000" b="1" dirty="0">
                <a:solidFill>
                  <a:schemeClr val="bg1"/>
                </a:solidFill>
                <a:latin typeface="Times New Roman" panose="02020603050405020304" pitchFamily="18" charset="0"/>
                <a:cs typeface="Times New Roman" panose="02020603050405020304" pitchFamily="18" charset="0"/>
              </a:rPr>
              <a:t>III.  Mark 4:39-41</a:t>
            </a:r>
          </a:p>
          <a:p>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10" name="Content Placeholder 9">
            <a:extLst>
              <a:ext uri="{FF2B5EF4-FFF2-40B4-BE49-F238E27FC236}">
                <a16:creationId xmlns:a16="http://schemas.microsoft.com/office/drawing/2014/main" id="{4C92448C-564F-4DA3-A81B-78B820B1E77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5052" b="-3"/>
          <a:stretch/>
        </p:blipFill>
        <p:spPr>
          <a:xfrm>
            <a:off x="6110642" y="903943"/>
            <a:ext cx="6081357" cy="593994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
        <p:nvSpPr>
          <p:cNvPr id="7" name="TextBox 6">
            <a:extLst>
              <a:ext uri="{FF2B5EF4-FFF2-40B4-BE49-F238E27FC236}">
                <a16:creationId xmlns:a16="http://schemas.microsoft.com/office/drawing/2014/main" id="{844CB236-DF90-4476-AC2A-D08FC2E42B0C}"/>
              </a:ext>
            </a:extLst>
          </p:cNvPr>
          <p:cNvSpPr txBox="1"/>
          <p:nvPr/>
        </p:nvSpPr>
        <p:spPr>
          <a:xfrm>
            <a:off x="1" y="14112"/>
            <a:ext cx="12192000" cy="923330"/>
          </a:xfrm>
          <a:prstGeom prst="rect">
            <a:avLst/>
          </a:prstGeom>
          <a:solidFill>
            <a:schemeClr val="accent2">
              <a:lumMod val="60000"/>
              <a:lumOff val="40000"/>
            </a:schemeClr>
          </a:solidFill>
        </p:spPr>
        <p:txBody>
          <a:bodyPr wrap="square" rtlCol="0">
            <a:spAutoFit/>
          </a:bodyPr>
          <a:lstStyle/>
          <a:p>
            <a:pPr algn="ctr">
              <a:spcAft>
                <a:spcPts val="600"/>
              </a:spcAft>
            </a:pPr>
            <a:r>
              <a:rPr lang="en-US" sz="5400" b="1" dirty="0">
                <a:latin typeface="Times New Roman" panose="02020603050405020304" pitchFamily="18" charset="0"/>
                <a:cs typeface="Times New Roman" panose="02020603050405020304" pitchFamily="18" charset="0"/>
              </a:rPr>
              <a:t>Mark 4:35-41</a:t>
            </a:r>
          </a:p>
        </p:txBody>
      </p:sp>
    </p:spTree>
    <p:extLst>
      <p:ext uri="{BB962C8B-B14F-4D97-AF65-F5344CB8AC3E}">
        <p14:creationId xmlns:p14="http://schemas.microsoft.com/office/powerpoint/2010/main" val="134353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9" dur="1000"/>
                                        <p:tgtEl>
                                          <p:spTgt spid="4">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 calcmode="lin" valueType="num">
                                      <p:cBhvr>
                                        <p:cTn id="14"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5" dur="10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6"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9460CC2-6B4A-49A1-AE7A-74AE0E9D9BAF}"/>
              </a:ext>
            </a:extLst>
          </p:cNvPr>
          <p:cNvSpPr>
            <a:spLocks noGrp="1"/>
          </p:cNvSpPr>
          <p:nvPr>
            <p:ph type="body" sz="half" idx="2"/>
          </p:nvPr>
        </p:nvSpPr>
        <p:spPr>
          <a:xfrm>
            <a:off x="230820" y="1801368"/>
            <a:ext cx="5850539" cy="4910327"/>
          </a:xfrm>
        </p:spPr>
        <p:txBody>
          <a:bodyPr vert="horz" lIns="91440" tIns="45720" rIns="91440" bIns="45720" rtlCol="0">
            <a:noAutofit/>
          </a:bodyPr>
          <a:lstStyle/>
          <a:p>
            <a:r>
              <a:rPr lang="en-US" sz="2800" b="1" dirty="0">
                <a:solidFill>
                  <a:schemeClr val="bg1"/>
                </a:solidFill>
                <a:latin typeface="Times New Roman" panose="02020603050405020304" pitchFamily="18" charset="0"/>
                <a:cs typeface="Times New Roman" panose="02020603050405020304" pitchFamily="18" charset="0"/>
              </a:rPr>
              <a:t>I.  Jesus commands the disciples to cross the sea and they obey and the weather is good (v. 35-36)</a:t>
            </a:r>
          </a:p>
          <a:p>
            <a:endParaRPr lang="en-US" sz="1200" b="1" dirty="0">
              <a:solidFill>
                <a:schemeClr val="bg1"/>
              </a:solidFill>
              <a:latin typeface="Times New Roman" panose="02020603050405020304" pitchFamily="18" charset="0"/>
              <a:cs typeface="Times New Roman" panose="02020603050405020304" pitchFamily="18" charset="0"/>
            </a:endParaRPr>
          </a:p>
          <a:p>
            <a:r>
              <a:rPr lang="en-US" sz="2800" b="1" dirty="0">
                <a:solidFill>
                  <a:schemeClr val="bg1"/>
                </a:solidFill>
                <a:latin typeface="Times New Roman" panose="02020603050405020304" pitchFamily="18" charset="0"/>
                <a:cs typeface="Times New Roman" panose="02020603050405020304" pitchFamily="18" charset="0"/>
              </a:rPr>
              <a:t>II. The disciples find themselves in a storm causing them great fear and they awaken Jesus (v. 37-38)</a:t>
            </a:r>
          </a:p>
          <a:p>
            <a:endParaRPr lang="en-US" sz="1200" b="1" dirty="0">
              <a:solidFill>
                <a:schemeClr val="bg1"/>
              </a:solidFill>
              <a:latin typeface="Times New Roman" panose="02020603050405020304" pitchFamily="18" charset="0"/>
              <a:cs typeface="Times New Roman" panose="02020603050405020304" pitchFamily="18" charset="0"/>
            </a:endParaRPr>
          </a:p>
          <a:p>
            <a:r>
              <a:rPr lang="en-US" sz="2800" b="1" dirty="0">
                <a:solidFill>
                  <a:schemeClr val="bg1"/>
                </a:solidFill>
                <a:latin typeface="Times New Roman" panose="02020603050405020304" pitchFamily="18" charset="0"/>
                <a:cs typeface="Times New Roman" panose="02020603050405020304" pitchFamily="18" charset="0"/>
              </a:rPr>
              <a:t>III.  Jesus rebukes the storm and encourages the disciples to trust God’s power (v. 39-41)</a:t>
            </a:r>
          </a:p>
        </p:txBody>
      </p:sp>
      <p:pic>
        <p:nvPicPr>
          <p:cNvPr id="10" name="Content Placeholder 9">
            <a:extLst>
              <a:ext uri="{FF2B5EF4-FFF2-40B4-BE49-F238E27FC236}">
                <a16:creationId xmlns:a16="http://schemas.microsoft.com/office/drawing/2014/main" id="{4C92448C-564F-4DA3-A81B-78B820B1E77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5052" b="-3"/>
          <a:stretch/>
        </p:blipFill>
        <p:spPr>
          <a:xfrm>
            <a:off x="6110642" y="903943"/>
            <a:ext cx="6081357" cy="593994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
        <p:nvSpPr>
          <p:cNvPr id="7" name="TextBox 6">
            <a:extLst>
              <a:ext uri="{FF2B5EF4-FFF2-40B4-BE49-F238E27FC236}">
                <a16:creationId xmlns:a16="http://schemas.microsoft.com/office/drawing/2014/main" id="{844CB236-DF90-4476-AC2A-D08FC2E42B0C}"/>
              </a:ext>
            </a:extLst>
          </p:cNvPr>
          <p:cNvSpPr txBox="1"/>
          <p:nvPr/>
        </p:nvSpPr>
        <p:spPr>
          <a:xfrm>
            <a:off x="1" y="14112"/>
            <a:ext cx="12192000" cy="923330"/>
          </a:xfrm>
          <a:prstGeom prst="rect">
            <a:avLst/>
          </a:prstGeom>
          <a:solidFill>
            <a:schemeClr val="accent2">
              <a:lumMod val="60000"/>
              <a:lumOff val="40000"/>
            </a:schemeClr>
          </a:solidFill>
        </p:spPr>
        <p:txBody>
          <a:bodyPr wrap="square" rtlCol="0">
            <a:spAutoFit/>
          </a:bodyPr>
          <a:lstStyle/>
          <a:p>
            <a:pPr algn="ctr">
              <a:spcAft>
                <a:spcPts val="600"/>
              </a:spcAft>
            </a:pPr>
            <a:r>
              <a:rPr lang="en-US" sz="5400" b="1" dirty="0">
                <a:latin typeface="Times New Roman" panose="02020603050405020304" pitchFamily="18" charset="0"/>
                <a:cs typeface="Times New Roman" panose="02020603050405020304" pitchFamily="18" charset="0"/>
              </a:rPr>
              <a:t>Mark 4:35-41</a:t>
            </a:r>
          </a:p>
        </p:txBody>
      </p:sp>
    </p:spTree>
    <p:extLst>
      <p:ext uri="{BB962C8B-B14F-4D97-AF65-F5344CB8AC3E}">
        <p14:creationId xmlns:p14="http://schemas.microsoft.com/office/powerpoint/2010/main" val="204096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p:cTn id="7"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9" dur="1000"/>
                                        <p:tgtEl>
                                          <p:spTgt spid="4">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 calcmode="lin" valueType="num">
                                      <p:cBhvr>
                                        <p:cTn id="14"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15" dur="10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16"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62485" y="1062097"/>
            <a:ext cx="8153400" cy="2480466"/>
          </a:xfrm>
        </p:spPr>
        <p:txBody>
          <a:bodyPr>
            <a:normAutofit/>
          </a:bodyPr>
          <a:lstStyle/>
          <a:p>
            <a:pPr algn="l"/>
            <a:r>
              <a:rPr lang="en-US" sz="2400" b="1" dirty="0">
                <a:solidFill>
                  <a:schemeClr val="bg1"/>
                </a:solidFill>
                <a:latin typeface="Times New Roman" panose="02020603050405020304" pitchFamily="18" charset="0"/>
                <a:cs typeface="Times New Roman" panose="02020603050405020304" pitchFamily="18" charset="0"/>
              </a:rPr>
              <a:t>I.  Jesus commands the disciples to cross the sea and they obey and the weather is good (v. 35-36)</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A. Jesus commands the disciples to cross the sea(v. 35)</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B. The disciples obey (v. 36a)</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C. The weather is good (v. 36b)</a:t>
            </a:r>
            <a:br>
              <a:rPr lang="en-US" sz="2400" b="1" dirty="0"/>
            </a:br>
            <a:br>
              <a:rPr lang="en-US" sz="2400" b="1" dirty="0"/>
            </a:br>
            <a:endParaRPr lang="en-US" sz="2400" b="1" dirty="0"/>
          </a:p>
        </p:txBody>
      </p:sp>
      <p:sp>
        <p:nvSpPr>
          <p:cNvPr id="3" name="TextBox 2"/>
          <p:cNvSpPr txBox="1"/>
          <p:nvPr/>
        </p:nvSpPr>
        <p:spPr>
          <a:xfrm>
            <a:off x="862484" y="201216"/>
            <a:ext cx="10363533" cy="769441"/>
          </a:xfrm>
          <a:prstGeom prst="rect">
            <a:avLst/>
          </a:prstGeom>
          <a:noFill/>
        </p:spPr>
        <p:txBody>
          <a:bodyPr wrap="square" rtlCol="0">
            <a:spAutoFit/>
          </a:bodyPr>
          <a:lstStyle/>
          <a:p>
            <a:pPr algn="ctr"/>
            <a:r>
              <a:rPr lang="en-US" sz="4400" b="1" dirty="0">
                <a:solidFill>
                  <a:srgbClr val="FFFF00"/>
                </a:solidFill>
                <a:latin typeface="Times New Roman" panose="02020603050405020304" pitchFamily="18" charset="0"/>
                <a:cs typeface="Times New Roman" panose="02020603050405020304" pitchFamily="18" charset="0"/>
              </a:rPr>
              <a:t>PASSAGE OUTLINE:  Mark 4:35-41</a:t>
            </a:r>
          </a:p>
        </p:txBody>
      </p:sp>
    </p:spTree>
    <p:extLst>
      <p:ext uri="{BB962C8B-B14F-4D97-AF65-F5344CB8AC3E}">
        <p14:creationId xmlns:p14="http://schemas.microsoft.com/office/powerpoint/2010/main" val="276194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35416" y="658368"/>
            <a:ext cx="8568952" cy="4685563"/>
          </a:xfrm>
        </p:spPr>
        <p:txBody>
          <a:bodyPr>
            <a:normAutofit fontScale="90000"/>
          </a:bodyPr>
          <a:lstStyle/>
          <a:p>
            <a:pPr algn="l"/>
            <a:r>
              <a:rPr lang="en-US" sz="2700" b="1" dirty="0">
                <a:solidFill>
                  <a:schemeClr val="bg1"/>
                </a:solidFill>
                <a:latin typeface="Times New Roman" panose="02020603050405020304" pitchFamily="18" charset="0"/>
                <a:cs typeface="Times New Roman" panose="02020603050405020304" pitchFamily="18" charset="0"/>
              </a:rPr>
              <a:t>I.  Jesus commands the disciples to cross the sea and they obey and the weather is good (v. 35-36)</a:t>
            </a:r>
            <a:br>
              <a:rPr lang="en-US" sz="2700" b="1" dirty="0">
                <a:solidFill>
                  <a:schemeClr val="bg1"/>
                </a:solidFill>
                <a:latin typeface="Times New Roman" panose="02020603050405020304" pitchFamily="18" charset="0"/>
                <a:cs typeface="Times New Roman" panose="02020603050405020304" pitchFamily="18" charset="0"/>
              </a:rPr>
            </a:br>
            <a:r>
              <a:rPr lang="en-US" sz="2700" b="1" dirty="0">
                <a:solidFill>
                  <a:schemeClr val="bg1"/>
                </a:solidFill>
                <a:latin typeface="Times New Roman" panose="02020603050405020304" pitchFamily="18" charset="0"/>
                <a:cs typeface="Times New Roman" panose="02020603050405020304" pitchFamily="18" charset="0"/>
              </a:rPr>
              <a:t>	A. Jesus commands the disciples to cross the sea(v. 35)</a:t>
            </a:r>
            <a:br>
              <a:rPr lang="en-US" sz="2700" b="1" dirty="0">
                <a:solidFill>
                  <a:schemeClr val="bg1"/>
                </a:solidFill>
                <a:latin typeface="Times New Roman" panose="02020603050405020304" pitchFamily="18" charset="0"/>
                <a:cs typeface="Times New Roman" panose="02020603050405020304" pitchFamily="18" charset="0"/>
              </a:rPr>
            </a:br>
            <a:r>
              <a:rPr lang="en-US" sz="2700" b="1" dirty="0">
                <a:solidFill>
                  <a:schemeClr val="bg1"/>
                </a:solidFill>
                <a:latin typeface="Times New Roman" panose="02020603050405020304" pitchFamily="18" charset="0"/>
                <a:cs typeface="Times New Roman" panose="02020603050405020304" pitchFamily="18" charset="0"/>
              </a:rPr>
              <a:t>	B. The disciples obey (v. 36a)</a:t>
            </a:r>
            <a:br>
              <a:rPr lang="en-US" sz="2700" b="1" dirty="0">
                <a:solidFill>
                  <a:schemeClr val="bg1"/>
                </a:solidFill>
                <a:latin typeface="Times New Roman" panose="02020603050405020304" pitchFamily="18" charset="0"/>
                <a:cs typeface="Times New Roman" panose="02020603050405020304" pitchFamily="18" charset="0"/>
              </a:rPr>
            </a:br>
            <a:r>
              <a:rPr lang="en-US" sz="2700" b="1" dirty="0">
                <a:solidFill>
                  <a:schemeClr val="bg1"/>
                </a:solidFill>
                <a:latin typeface="Times New Roman" panose="02020603050405020304" pitchFamily="18" charset="0"/>
                <a:cs typeface="Times New Roman" panose="02020603050405020304" pitchFamily="18" charset="0"/>
              </a:rPr>
              <a:t>	C. The weather is good (v. 36b)</a:t>
            </a:r>
            <a:br>
              <a:rPr lang="en-US" sz="2700" b="1" dirty="0">
                <a:solidFill>
                  <a:schemeClr val="bg1"/>
                </a:solidFill>
              </a:rPr>
            </a:br>
            <a:br>
              <a:rPr lang="en-US" sz="2700" b="1" dirty="0">
                <a:solidFill>
                  <a:schemeClr val="bg1"/>
                </a:solidFill>
              </a:rPr>
            </a:br>
            <a:r>
              <a:rPr lang="en-US" sz="2700" b="1" dirty="0">
                <a:solidFill>
                  <a:schemeClr val="bg1"/>
                </a:solidFill>
                <a:latin typeface="Times New Roman" panose="02020603050405020304" pitchFamily="18" charset="0"/>
                <a:cs typeface="Times New Roman" panose="02020603050405020304" pitchFamily="18" charset="0"/>
              </a:rPr>
              <a:t>II. The disciples find themselves in a storm causing them great fear and they awaken Jesus (v. 37-38)</a:t>
            </a:r>
            <a:br>
              <a:rPr lang="en-US" sz="2700" b="1" dirty="0">
                <a:solidFill>
                  <a:schemeClr val="bg1"/>
                </a:solidFill>
                <a:latin typeface="Times New Roman" panose="02020603050405020304" pitchFamily="18" charset="0"/>
                <a:cs typeface="Times New Roman" panose="02020603050405020304" pitchFamily="18" charset="0"/>
              </a:rPr>
            </a:br>
            <a:r>
              <a:rPr lang="en-US" sz="2700" b="1" dirty="0">
                <a:solidFill>
                  <a:schemeClr val="bg1"/>
                </a:solidFill>
                <a:latin typeface="Times New Roman" panose="02020603050405020304" pitchFamily="18" charset="0"/>
                <a:cs typeface="Times New Roman" panose="02020603050405020304" pitchFamily="18" charset="0"/>
              </a:rPr>
              <a:t>	A.  The disciples find themselves in a storm(v. 37)</a:t>
            </a:r>
            <a:br>
              <a:rPr lang="en-US" sz="2700" b="1" dirty="0">
                <a:solidFill>
                  <a:schemeClr val="bg1"/>
                </a:solidFill>
                <a:latin typeface="Times New Roman" panose="02020603050405020304" pitchFamily="18" charset="0"/>
                <a:cs typeface="Times New Roman" panose="02020603050405020304" pitchFamily="18" charset="0"/>
              </a:rPr>
            </a:br>
            <a:r>
              <a:rPr lang="en-US" sz="2700" b="1" dirty="0">
                <a:solidFill>
                  <a:schemeClr val="bg1"/>
                </a:solidFill>
                <a:latin typeface="Times New Roman" panose="02020603050405020304" pitchFamily="18" charset="0"/>
                <a:cs typeface="Times New Roman" panose="02020603050405020304" pitchFamily="18" charset="0"/>
              </a:rPr>
              <a:t>	B.  The disciples are filled with great fear (v. 38a)</a:t>
            </a:r>
            <a:br>
              <a:rPr lang="en-US" sz="2700" b="1" dirty="0">
                <a:solidFill>
                  <a:schemeClr val="bg1"/>
                </a:solidFill>
                <a:latin typeface="Times New Roman" panose="02020603050405020304" pitchFamily="18" charset="0"/>
                <a:cs typeface="Times New Roman" panose="02020603050405020304" pitchFamily="18" charset="0"/>
              </a:rPr>
            </a:br>
            <a:r>
              <a:rPr lang="en-US" sz="2700" b="1" dirty="0">
                <a:solidFill>
                  <a:schemeClr val="bg1"/>
                </a:solidFill>
                <a:latin typeface="Times New Roman" panose="02020603050405020304" pitchFamily="18" charset="0"/>
                <a:cs typeface="Times New Roman" panose="02020603050405020304" pitchFamily="18" charset="0"/>
              </a:rPr>
              <a:t>	C.  The disciples awaken Jesus (v. 38b)</a:t>
            </a:r>
            <a:br>
              <a:rPr lang="en-US" sz="2400" b="1" dirty="0">
                <a:solidFill>
                  <a:schemeClr val="bg1"/>
                </a:solidFill>
              </a:rPr>
            </a:br>
            <a:r>
              <a:rPr lang="en-US" sz="2400" b="1" dirty="0">
                <a:solidFill>
                  <a:schemeClr val="bg1"/>
                </a:solidFill>
              </a:rPr>
              <a:t>	</a:t>
            </a:r>
            <a:br>
              <a:rPr lang="en-US" sz="2400" b="1" dirty="0"/>
            </a:br>
            <a:endParaRPr lang="en-US" sz="2400" b="1" dirty="0"/>
          </a:p>
        </p:txBody>
      </p:sp>
      <p:sp>
        <p:nvSpPr>
          <p:cNvPr id="3" name="TextBox 2"/>
          <p:cNvSpPr txBox="1"/>
          <p:nvPr/>
        </p:nvSpPr>
        <p:spPr>
          <a:xfrm>
            <a:off x="1055076" y="135902"/>
            <a:ext cx="10201508" cy="769441"/>
          </a:xfrm>
          <a:prstGeom prst="rect">
            <a:avLst/>
          </a:prstGeom>
          <a:noFill/>
        </p:spPr>
        <p:txBody>
          <a:bodyPr wrap="square" rtlCol="0">
            <a:spAutoFit/>
          </a:bodyPr>
          <a:lstStyle/>
          <a:p>
            <a:pPr algn="ctr"/>
            <a:r>
              <a:rPr lang="en-US" sz="4400" b="1" dirty="0">
                <a:solidFill>
                  <a:srgbClr val="FFFF00"/>
                </a:solidFill>
                <a:latin typeface="Times New Roman" panose="02020603050405020304" pitchFamily="18" charset="0"/>
                <a:cs typeface="Times New Roman" panose="02020603050405020304" pitchFamily="18" charset="0"/>
              </a:rPr>
              <a:t>PASSAGE OUTLINE:  Mark 4:35-41</a:t>
            </a:r>
          </a:p>
        </p:txBody>
      </p:sp>
    </p:spTree>
    <p:extLst>
      <p:ext uri="{BB962C8B-B14F-4D97-AF65-F5344CB8AC3E}">
        <p14:creationId xmlns:p14="http://schemas.microsoft.com/office/powerpoint/2010/main" val="306323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5176" y="817387"/>
            <a:ext cx="11406108" cy="5610844"/>
          </a:xfrm>
        </p:spPr>
        <p:txBody>
          <a:bodyPr>
            <a:normAutofit/>
          </a:bodyPr>
          <a:lstStyle/>
          <a:p>
            <a:pPr algn="l"/>
            <a:r>
              <a:rPr lang="en-US" sz="2400" b="1" dirty="0">
                <a:solidFill>
                  <a:schemeClr val="bg1"/>
                </a:solidFill>
                <a:latin typeface="Times New Roman" panose="02020603050405020304" pitchFamily="18" charset="0"/>
                <a:cs typeface="Times New Roman" panose="02020603050405020304" pitchFamily="18" charset="0"/>
              </a:rPr>
              <a:t>I.  Jesus commands the disciples to cross the sea and they obey and the weather is good (v. 35-36)</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A. Jesus commands the disciples to cross the sea(v. 35)</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B. The disciples obey (v. 36a)</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C. The weather is good (v. 36b)</a:t>
            </a:r>
            <a:br>
              <a:rPr lang="en-US" sz="2400" b="1" dirty="0">
                <a:solidFill>
                  <a:schemeClr val="bg1"/>
                </a:solidFill>
              </a:rPr>
            </a:br>
            <a:br>
              <a:rPr lang="en-US" sz="2400" b="1" dirty="0">
                <a:solidFill>
                  <a:schemeClr val="bg1"/>
                </a:solidFill>
              </a:rPr>
            </a:br>
            <a:r>
              <a:rPr lang="en-US" sz="2400" b="1" dirty="0">
                <a:solidFill>
                  <a:schemeClr val="bg1"/>
                </a:solidFill>
                <a:latin typeface="Times New Roman" panose="02020603050405020304" pitchFamily="18" charset="0"/>
                <a:cs typeface="Times New Roman" panose="02020603050405020304" pitchFamily="18" charset="0"/>
              </a:rPr>
              <a:t>II. The disciples find themselves in a storm causing them great fear and they awaken Jesus (v. 37-38)</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A.  The disciples find themselves in a storm(v. 37)</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B.  The disciples are filled with great fear (v. 38a)</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C.  The disciples awaken Jesus (v. 38b)</a:t>
            </a:r>
            <a:br>
              <a:rPr lang="en-US" sz="2400" b="1" dirty="0">
                <a:solidFill>
                  <a:schemeClr val="bg1"/>
                </a:solidFill>
              </a:rPr>
            </a:br>
            <a:br>
              <a:rPr lang="en-US" sz="2400" b="1" dirty="0">
                <a:solidFill>
                  <a:schemeClr val="bg1"/>
                </a:solidFill>
              </a:rPr>
            </a:br>
            <a:r>
              <a:rPr lang="en-US" sz="2200" b="1" dirty="0">
                <a:solidFill>
                  <a:schemeClr val="bg1"/>
                </a:solidFill>
                <a:latin typeface="Times New Roman" panose="02020603050405020304" pitchFamily="18" charset="0"/>
                <a:cs typeface="Times New Roman" panose="02020603050405020304" pitchFamily="18" charset="0"/>
              </a:rPr>
              <a:t>III. Jesus rebukes the storm and expresses His disappointment with His disciples (v. 39-41)</a:t>
            </a:r>
            <a:br>
              <a:rPr lang="en-US" sz="2200" b="1" dirty="0">
                <a:solidFill>
                  <a:schemeClr val="bg1"/>
                </a:solidFill>
                <a:latin typeface="Times New Roman" panose="02020603050405020304" pitchFamily="18" charset="0"/>
                <a:cs typeface="Times New Roman" panose="02020603050405020304" pitchFamily="18" charset="0"/>
              </a:rPr>
            </a:br>
            <a:r>
              <a:rPr lang="en-US" sz="2200" b="1" dirty="0">
                <a:solidFill>
                  <a:schemeClr val="bg1"/>
                </a:solidFill>
                <a:latin typeface="Times New Roman" panose="02020603050405020304" pitchFamily="18" charset="0"/>
                <a:cs typeface="Times New Roman" panose="02020603050405020304" pitchFamily="18" charset="0"/>
              </a:rPr>
              <a:t>	A. Jesus rebukes the storm (v. 39a)</a:t>
            </a:r>
            <a:br>
              <a:rPr lang="en-US" sz="2200" b="1" dirty="0">
                <a:solidFill>
                  <a:schemeClr val="bg1"/>
                </a:solidFill>
                <a:latin typeface="Times New Roman" panose="02020603050405020304" pitchFamily="18" charset="0"/>
                <a:cs typeface="Times New Roman" panose="02020603050405020304" pitchFamily="18" charset="0"/>
              </a:rPr>
            </a:br>
            <a:r>
              <a:rPr lang="en-US" sz="2200" b="1" dirty="0">
                <a:solidFill>
                  <a:schemeClr val="bg1"/>
                </a:solidFill>
                <a:latin typeface="Times New Roman" panose="02020603050405020304" pitchFamily="18" charset="0"/>
                <a:cs typeface="Times New Roman" panose="02020603050405020304" pitchFamily="18" charset="0"/>
              </a:rPr>
              <a:t>	B. The sea and wind become calm (v. 39b)</a:t>
            </a:r>
            <a:br>
              <a:rPr lang="en-US" sz="2200" b="1" dirty="0">
                <a:solidFill>
                  <a:schemeClr val="bg1"/>
                </a:solidFill>
                <a:latin typeface="Times New Roman" panose="02020603050405020304" pitchFamily="18" charset="0"/>
                <a:cs typeface="Times New Roman" panose="02020603050405020304" pitchFamily="18" charset="0"/>
              </a:rPr>
            </a:br>
            <a:r>
              <a:rPr lang="en-US" sz="2200" b="1" dirty="0">
                <a:solidFill>
                  <a:schemeClr val="bg1"/>
                </a:solidFill>
                <a:latin typeface="Times New Roman" panose="02020603050405020304" pitchFamily="18" charset="0"/>
                <a:cs typeface="Times New Roman" panose="02020603050405020304" pitchFamily="18" charset="0"/>
              </a:rPr>
              <a:t>	C. Jesus expresses His disappointment with His disciples (v. 40-41) </a:t>
            </a:r>
          </a:p>
        </p:txBody>
      </p:sp>
      <p:sp>
        <p:nvSpPr>
          <p:cNvPr id="3" name="TextBox 2"/>
          <p:cNvSpPr txBox="1"/>
          <p:nvPr/>
        </p:nvSpPr>
        <p:spPr>
          <a:xfrm>
            <a:off x="900332" y="157674"/>
            <a:ext cx="10227213" cy="769441"/>
          </a:xfrm>
          <a:prstGeom prst="rect">
            <a:avLst/>
          </a:prstGeom>
          <a:noFill/>
        </p:spPr>
        <p:txBody>
          <a:bodyPr wrap="square" rtlCol="0">
            <a:spAutoFit/>
          </a:bodyPr>
          <a:lstStyle/>
          <a:p>
            <a:pPr algn="ctr"/>
            <a:r>
              <a:rPr lang="en-US" sz="4400" b="1" dirty="0">
                <a:solidFill>
                  <a:srgbClr val="FFFF00"/>
                </a:solidFill>
                <a:latin typeface="Times New Roman" panose="02020603050405020304" pitchFamily="18" charset="0"/>
                <a:cs typeface="Times New Roman" panose="02020603050405020304" pitchFamily="18" charset="0"/>
              </a:rPr>
              <a:t>PASSAGE OUTLINE:  Mark 4:35-41</a:t>
            </a:r>
          </a:p>
        </p:txBody>
      </p:sp>
    </p:spTree>
    <p:extLst>
      <p:ext uri="{BB962C8B-B14F-4D97-AF65-F5344CB8AC3E}">
        <p14:creationId xmlns:p14="http://schemas.microsoft.com/office/powerpoint/2010/main" val="240030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8802" y="97971"/>
            <a:ext cx="10723993" cy="6564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4753" name="Content Placeholder 2"/>
          <p:cNvSpPr>
            <a:spLocks noGrp="1"/>
          </p:cNvSpPr>
          <p:nvPr>
            <p:ph idx="1"/>
          </p:nvPr>
        </p:nvSpPr>
        <p:spPr>
          <a:xfrm>
            <a:off x="2286000" y="838201"/>
            <a:ext cx="7620000" cy="5287963"/>
          </a:xfrm>
        </p:spPr>
        <p:txBody>
          <a:bodyPr/>
          <a:lstStyle/>
          <a:p>
            <a:pPr marL="0" indent="0">
              <a:buNone/>
            </a:pPr>
            <a:endParaRPr lang="en-US" i="1">
              <a:latin typeface="Times New Roman" charset="0"/>
              <a:cs typeface="Times New Roman" charset="0"/>
            </a:endParaRPr>
          </a:p>
          <a:p>
            <a:pPr marL="0" indent="0">
              <a:buNone/>
            </a:pPr>
            <a:endParaRPr lang="en-US" i="1">
              <a:latin typeface="Times New Roman" charset="0"/>
              <a:cs typeface="Times New Roman" charset="0"/>
            </a:endParaRPr>
          </a:p>
        </p:txBody>
      </p:sp>
      <p:sp>
        <p:nvSpPr>
          <p:cNvPr id="18" name="Oval 17"/>
          <p:cNvSpPr/>
          <p:nvPr/>
        </p:nvSpPr>
        <p:spPr>
          <a:xfrm>
            <a:off x="3777343" y="301507"/>
            <a:ext cx="4626428" cy="1614379"/>
          </a:xfrm>
          <a:prstGeom prst="ellipse">
            <a:avLst/>
          </a:prstGeom>
          <a:solidFill>
            <a:schemeClr val="bg2"/>
          </a:solid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TextBox 7">
            <a:extLst>
              <a:ext uri="{FF2B5EF4-FFF2-40B4-BE49-F238E27FC236}">
                <a16:creationId xmlns:a16="http://schemas.microsoft.com/office/drawing/2014/main" id="{1B31BC44-9146-4571-A53E-AB5436696AC0}"/>
              </a:ext>
            </a:extLst>
          </p:cNvPr>
          <p:cNvSpPr txBox="1"/>
          <p:nvPr/>
        </p:nvSpPr>
        <p:spPr>
          <a:xfrm>
            <a:off x="4646635" y="838201"/>
            <a:ext cx="3199981"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Mark 4:35-41</a:t>
            </a:r>
          </a:p>
        </p:txBody>
      </p:sp>
      <p:sp>
        <p:nvSpPr>
          <p:cNvPr id="3" name="TextBox 2">
            <a:extLst>
              <a:ext uri="{FF2B5EF4-FFF2-40B4-BE49-F238E27FC236}">
                <a16:creationId xmlns:a16="http://schemas.microsoft.com/office/drawing/2014/main" id="{4FABC455-580F-401A-BF79-A1DD3D26B7E4}"/>
              </a:ext>
            </a:extLst>
          </p:cNvPr>
          <p:cNvSpPr txBox="1"/>
          <p:nvPr/>
        </p:nvSpPr>
        <p:spPr>
          <a:xfrm>
            <a:off x="8104098" y="3794144"/>
            <a:ext cx="1801902" cy="1015663"/>
          </a:xfrm>
          <a:prstGeom prst="rect">
            <a:avLst/>
          </a:prstGeom>
          <a:solidFill>
            <a:schemeClr val="tx1"/>
          </a:solidFill>
        </p:spPr>
        <p:txBody>
          <a:bodyPr wrap="square" rtlCol="0">
            <a:spAutoFit/>
          </a:bodyPr>
          <a:lstStyle/>
          <a:p>
            <a:pPr algn="ctr"/>
            <a:r>
              <a:rPr lang="en-US" sz="6000" b="1" dirty="0">
                <a:solidFill>
                  <a:srgbClr val="FFFF00"/>
                </a:solidFill>
                <a:latin typeface="Times New Roman" panose="02020603050405020304" pitchFamily="18" charset="0"/>
                <a:cs typeface="Times New Roman" panose="02020603050405020304" pitchFamily="18" charset="0"/>
              </a:rPr>
              <a:t>2025</a:t>
            </a:r>
          </a:p>
        </p:txBody>
      </p:sp>
      <p:pic>
        <p:nvPicPr>
          <p:cNvPr id="14" name="Content Placeholder 9">
            <a:extLst>
              <a:ext uri="{FF2B5EF4-FFF2-40B4-BE49-F238E27FC236}">
                <a16:creationId xmlns:a16="http://schemas.microsoft.com/office/drawing/2014/main" id="{C5424BFC-093A-4C4C-B9C3-4BBACA65BF27}"/>
              </a:ext>
            </a:extLst>
          </p:cNvPr>
          <p:cNvPicPr>
            <a:picLocks noChangeAspect="1"/>
          </p:cNvPicPr>
          <p:nvPr/>
        </p:nvPicPr>
        <p:blipFill rotWithShape="1">
          <a:blip r:embed="rId4">
            <a:extLst>
              <a:ext uri="{28A0092B-C50C-407E-A947-70E740481C1C}">
                <a14:useLocalDpi xmlns:a14="http://schemas.microsoft.com/office/drawing/2010/main" val="0"/>
              </a:ext>
            </a:extLst>
          </a:blip>
          <a:srcRect r="15052" b="-3"/>
          <a:stretch/>
        </p:blipFill>
        <p:spPr>
          <a:xfrm>
            <a:off x="870858" y="3429000"/>
            <a:ext cx="3410330" cy="3331029"/>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
        <p:nvSpPr>
          <p:cNvPr id="2" name="TextBox 1">
            <a:extLst>
              <a:ext uri="{FF2B5EF4-FFF2-40B4-BE49-F238E27FC236}">
                <a16:creationId xmlns:a16="http://schemas.microsoft.com/office/drawing/2014/main" id="{1CB6F462-2051-72C1-1F15-C593EEE7D632}"/>
              </a:ext>
            </a:extLst>
          </p:cNvPr>
          <p:cNvSpPr txBox="1"/>
          <p:nvPr/>
        </p:nvSpPr>
        <p:spPr>
          <a:xfrm>
            <a:off x="870858" y="3429000"/>
            <a:ext cx="3410330" cy="1200329"/>
          </a:xfrm>
          <a:prstGeom prst="rect">
            <a:avLst/>
          </a:prstGeom>
          <a:noFill/>
        </p:spPr>
        <p:txBody>
          <a:bodyPr wrap="square" rtlCol="0">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PASSAGE OUTLINE</a:t>
            </a:r>
          </a:p>
        </p:txBody>
      </p:sp>
      <p:sp>
        <p:nvSpPr>
          <p:cNvPr id="4" name="Arrow: Right 3">
            <a:extLst>
              <a:ext uri="{FF2B5EF4-FFF2-40B4-BE49-F238E27FC236}">
                <a16:creationId xmlns:a16="http://schemas.microsoft.com/office/drawing/2014/main" id="{1B27D7D8-6B66-C837-3546-3AC42D22D630}"/>
              </a:ext>
            </a:extLst>
          </p:cNvPr>
          <p:cNvSpPr/>
          <p:nvPr/>
        </p:nvSpPr>
        <p:spPr>
          <a:xfrm>
            <a:off x="4646635" y="3237875"/>
            <a:ext cx="2863122" cy="2158584"/>
          </a:xfrm>
          <a:prstGeom prst="rightArrow">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4CCB522-E940-1964-BF34-ACD78EC0D061}"/>
              </a:ext>
            </a:extLst>
          </p:cNvPr>
          <p:cNvSpPr txBox="1"/>
          <p:nvPr/>
        </p:nvSpPr>
        <p:spPr>
          <a:xfrm>
            <a:off x="4776182" y="3701812"/>
            <a:ext cx="2569317" cy="1200329"/>
          </a:xfrm>
          <a:prstGeom prst="rect">
            <a:avLst/>
          </a:prstGeom>
          <a:noFill/>
        </p:spPr>
        <p:txBody>
          <a:bodyPr wrap="square" rtlCol="0">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TRUTH OUTLINE</a:t>
            </a:r>
          </a:p>
        </p:txBody>
      </p:sp>
    </p:spTree>
    <p:extLst>
      <p:ext uri="{BB962C8B-B14F-4D97-AF65-F5344CB8AC3E}">
        <p14:creationId xmlns:p14="http://schemas.microsoft.com/office/powerpoint/2010/main" val="124682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5DA88-A9A9-62D1-99FE-8F29B4C422E1}"/>
              </a:ext>
            </a:extLst>
          </p:cNvPr>
          <p:cNvSpPr>
            <a:spLocks noGrp="1"/>
          </p:cNvSpPr>
          <p:nvPr>
            <p:ph type="title"/>
          </p:nvPr>
        </p:nvSpPr>
        <p:spPr>
          <a:xfrm>
            <a:off x="576197" y="114604"/>
            <a:ext cx="6976997" cy="1325563"/>
          </a:xfrm>
        </p:spPr>
        <p:txBody>
          <a:bodyPr/>
          <a:lstStyle/>
          <a:p>
            <a:r>
              <a:rPr lang="en-US" b="1" dirty="0">
                <a:solidFill>
                  <a:schemeClr val="bg1"/>
                </a:solidFill>
                <a:latin typeface="Times New Roman" panose="02020603050405020304" pitchFamily="18" charset="0"/>
                <a:cs typeface="Times New Roman" panose="02020603050405020304" pitchFamily="18" charset="0"/>
              </a:rPr>
              <a:t>A More Detailed Definition</a:t>
            </a:r>
          </a:p>
        </p:txBody>
      </p:sp>
      <p:pic>
        <p:nvPicPr>
          <p:cNvPr id="4" name="Picture 3">
            <a:extLst>
              <a:ext uri="{FF2B5EF4-FFF2-40B4-BE49-F238E27FC236}">
                <a16:creationId xmlns:a16="http://schemas.microsoft.com/office/drawing/2014/main" id="{3E1AC0A6-99E9-6BB6-FBE9-A93A32622EE8}"/>
              </a:ext>
            </a:extLst>
          </p:cNvPr>
          <p:cNvPicPr>
            <a:picLocks noChangeAspect="1"/>
          </p:cNvPicPr>
          <p:nvPr/>
        </p:nvPicPr>
        <p:blipFill rotWithShape="1">
          <a:blip r:embed="rId2"/>
          <a:srcRect l="5364" t="9646" r="-3605" b="16445"/>
          <a:stretch/>
        </p:blipFill>
        <p:spPr>
          <a:xfrm rot="16200000">
            <a:off x="7155606" y="1648544"/>
            <a:ext cx="6193900" cy="3494761"/>
          </a:xfrm>
          <a:prstGeom prst="rect">
            <a:avLst/>
          </a:prstGeom>
        </p:spPr>
      </p:pic>
      <p:sp>
        <p:nvSpPr>
          <p:cNvPr id="5" name="TextBox 4">
            <a:extLst>
              <a:ext uri="{FF2B5EF4-FFF2-40B4-BE49-F238E27FC236}">
                <a16:creationId xmlns:a16="http://schemas.microsoft.com/office/drawing/2014/main" id="{77C31C01-B1F8-E100-7515-707BD20005BF}"/>
              </a:ext>
            </a:extLst>
          </p:cNvPr>
          <p:cNvSpPr txBox="1"/>
          <p:nvPr/>
        </p:nvSpPr>
        <p:spPr>
          <a:xfrm>
            <a:off x="325677" y="1440167"/>
            <a:ext cx="8179498" cy="4562788"/>
          </a:xfrm>
          <a:prstGeom prst="rect">
            <a:avLst/>
          </a:prstGeom>
          <a:noFill/>
        </p:spPr>
        <p:txBody>
          <a:bodyPr wrap="square" rtlCol="0">
            <a:spAutoFit/>
          </a:bodyPr>
          <a:lstStyle/>
          <a:p>
            <a:r>
              <a:rPr lang="en-US" altLang="ja-JP" sz="3200" b="1" dirty="0">
                <a:solidFill>
                  <a:schemeClr val="bg1"/>
                </a:solidFill>
                <a:latin typeface="Times New Roman" panose="02020603050405020304" pitchFamily="18" charset="0"/>
                <a:cs typeface="Times New Roman" panose="02020603050405020304" pitchFamily="18" charset="0"/>
              </a:rPr>
              <a:t>"Expository preaching is the proclamation (or communication) of a biblical concept, derived from and transmitted through a historical, grammatical, literary study of a passage in its context, which the Holy Spirit has first made vital in the personality of the preacher, and then through him applies to the experience of the congregation" </a:t>
            </a:r>
            <a:br>
              <a:rPr lang="en-US" altLang="ja-JP" sz="1800" b="1" dirty="0"/>
            </a:br>
            <a:br>
              <a:rPr lang="en-US" altLang="ja-JP" sz="1050" b="1" dirty="0"/>
            </a:br>
            <a:r>
              <a:rPr lang="en-US" altLang="ja-JP" sz="2400" b="1" dirty="0">
                <a:solidFill>
                  <a:schemeClr val="bg1"/>
                </a:solidFill>
                <a:latin typeface="Times New Roman" panose="02020603050405020304" pitchFamily="18" charset="0"/>
                <a:cs typeface="Times New Roman" panose="02020603050405020304" pitchFamily="18" charset="0"/>
              </a:rPr>
              <a:t>(Robinson, 20, adapted by him in a preaching seminar)</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39570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720" y="987552"/>
            <a:ext cx="11503151" cy="5120640"/>
          </a:xfrm>
        </p:spPr>
        <p:txBody>
          <a:bodyPr>
            <a:normAutofit/>
          </a:bodyPr>
          <a:lstStyle/>
          <a:p>
            <a:pPr algn="l"/>
            <a:r>
              <a:rPr lang="en-US" sz="2400" b="1" dirty="0">
                <a:solidFill>
                  <a:schemeClr val="bg1"/>
                </a:solidFill>
                <a:latin typeface="Times New Roman" panose="02020603050405020304" pitchFamily="18" charset="0"/>
                <a:cs typeface="Times New Roman" panose="02020603050405020304" pitchFamily="18" charset="0"/>
              </a:rPr>
              <a:t>I. Jesus sends His people on a mission and they obey and all looks good (v. 35-36)</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A. Jesus sends His people on a mission</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B. The Lord’s people obey</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C. Everything looks good</a:t>
            </a:r>
            <a:br>
              <a:rPr lang="en-US" sz="2400" b="1" dirty="0">
                <a:solidFill>
                  <a:schemeClr val="bg1"/>
                </a:solidFill>
                <a:latin typeface="Times New Roman" panose="02020603050405020304" pitchFamily="18" charset="0"/>
                <a:cs typeface="Times New Roman" panose="02020603050405020304" pitchFamily="18" charset="0"/>
              </a:rPr>
            </a:b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II. Sometimes the Lord’s people face opposition and are fearful (v. 37-38)</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A. Sometimes the Lord’s people face opposition</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B. The Lord’s people are filled with fear</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C.  The Lord’s people complain</a:t>
            </a:r>
            <a:br>
              <a:rPr lang="en-US" sz="2400" b="1" dirty="0">
                <a:solidFill>
                  <a:schemeClr val="bg1"/>
                </a:solidFill>
                <a:latin typeface="Times New Roman" panose="02020603050405020304" pitchFamily="18" charset="0"/>
                <a:cs typeface="Times New Roman" panose="02020603050405020304" pitchFamily="18" charset="0"/>
              </a:rPr>
            </a:b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III Jesus rebukes Satan and encourages His people to trust God’s power (v. 39-41)</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A. Jesus rebukes Satan’s opposition</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B. Satan submits and opposition is removed</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C. Jesus encourages His people to trust God’s power</a:t>
            </a:r>
          </a:p>
        </p:txBody>
      </p:sp>
      <p:sp>
        <p:nvSpPr>
          <p:cNvPr id="3" name="TextBox 2"/>
          <p:cNvSpPr txBox="1"/>
          <p:nvPr/>
        </p:nvSpPr>
        <p:spPr>
          <a:xfrm>
            <a:off x="1415143" y="234711"/>
            <a:ext cx="9144000" cy="769441"/>
          </a:xfrm>
          <a:prstGeom prst="rect">
            <a:avLst/>
          </a:prstGeom>
          <a:noFill/>
        </p:spPr>
        <p:txBody>
          <a:bodyPr wrap="square" rtlCol="0">
            <a:spAutoFit/>
          </a:bodyPr>
          <a:lstStyle/>
          <a:p>
            <a:pPr algn="ctr"/>
            <a:r>
              <a:rPr lang="en-US" sz="4400" b="1" dirty="0">
                <a:solidFill>
                  <a:srgbClr val="FFFF00"/>
                </a:solidFill>
                <a:latin typeface="Times New Roman" panose="02020603050405020304" pitchFamily="18" charset="0"/>
                <a:cs typeface="Times New Roman" panose="02020603050405020304" pitchFamily="18" charset="0"/>
              </a:rPr>
              <a:t>TRUTH OUTLINE:  Mark 4:35-41</a:t>
            </a:r>
          </a:p>
        </p:txBody>
      </p:sp>
    </p:spTree>
    <p:extLst>
      <p:ext uri="{BB962C8B-B14F-4D97-AF65-F5344CB8AC3E}">
        <p14:creationId xmlns:p14="http://schemas.microsoft.com/office/powerpoint/2010/main" val="316420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8802" y="97971"/>
            <a:ext cx="10723993" cy="6564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4753" name="Content Placeholder 2"/>
          <p:cNvSpPr>
            <a:spLocks noGrp="1"/>
          </p:cNvSpPr>
          <p:nvPr>
            <p:ph idx="1"/>
          </p:nvPr>
        </p:nvSpPr>
        <p:spPr>
          <a:xfrm>
            <a:off x="2286000" y="838201"/>
            <a:ext cx="7620000" cy="5287963"/>
          </a:xfrm>
        </p:spPr>
        <p:txBody>
          <a:bodyPr/>
          <a:lstStyle/>
          <a:p>
            <a:pPr marL="0" indent="0">
              <a:buNone/>
            </a:pPr>
            <a:endParaRPr lang="en-US" i="1">
              <a:latin typeface="Times New Roman" charset="0"/>
              <a:cs typeface="Times New Roman" charset="0"/>
            </a:endParaRPr>
          </a:p>
          <a:p>
            <a:pPr marL="0" indent="0">
              <a:buNone/>
            </a:pPr>
            <a:endParaRPr lang="en-US" i="1">
              <a:latin typeface="Times New Roman" charset="0"/>
              <a:cs typeface="Times New Roman" charset="0"/>
            </a:endParaRPr>
          </a:p>
        </p:txBody>
      </p:sp>
      <p:sp>
        <p:nvSpPr>
          <p:cNvPr id="18" name="Oval 17"/>
          <p:cNvSpPr/>
          <p:nvPr/>
        </p:nvSpPr>
        <p:spPr>
          <a:xfrm>
            <a:off x="3777343" y="301507"/>
            <a:ext cx="4626428" cy="1614379"/>
          </a:xfrm>
          <a:prstGeom prst="ellipse">
            <a:avLst/>
          </a:prstGeom>
          <a:solidFill>
            <a:schemeClr val="bg2"/>
          </a:solid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TextBox 7">
            <a:extLst>
              <a:ext uri="{FF2B5EF4-FFF2-40B4-BE49-F238E27FC236}">
                <a16:creationId xmlns:a16="http://schemas.microsoft.com/office/drawing/2014/main" id="{1B31BC44-9146-4571-A53E-AB5436696AC0}"/>
              </a:ext>
            </a:extLst>
          </p:cNvPr>
          <p:cNvSpPr txBox="1"/>
          <p:nvPr/>
        </p:nvSpPr>
        <p:spPr>
          <a:xfrm>
            <a:off x="4646635" y="838201"/>
            <a:ext cx="3199981"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Mark 4:35-41</a:t>
            </a:r>
          </a:p>
        </p:txBody>
      </p:sp>
      <p:pic>
        <p:nvPicPr>
          <p:cNvPr id="14" name="Content Placeholder 9">
            <a:extLst>
              <a:ext uri="{FF2B5EF4-FFF2-40B4-BE49-F238E27FC236}">
                <a16:creationId xmlns:a16="http://schemas.microsoft.com/office/drawing/2014/main" id="{C5424BFC-093A-4C4C-B9C3-4BBACA65BF27}"/>
              </a:ext>
            </a:extLst>
          </p:cNvPr>
          <p:cNvPicPr>
            <a:picLocks noChangeAspect="1"/>
          </p:cNvPicPr>
          <p:nvPr/>
        </p:nvPicPr>
        <p:blipFill rotWithShape="1">
          <a:blip r:embed="rId4">
            <a:extLst>
              <a:ext uri="{28A0092B-C50C-407E-A947-70E740481C1C}">
                <a14:useLocalDpi xmlns:a14="http://schemas.microsoft.com/office/drawing/2010/main" val="0"/>
              </a:ext>
            </a:extLst>
          </a:blip>
          <a:srcRect r="15052" b="-3"/>
          <a:stretch/>
        </p:blipFill>
        <p:spPr>
          <a:xfrm>
            <a:off x="870858" y="3429000"/>
            <a:ext cx="3410330" cy="3331029"/>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
        <p:nvSpPr>
          <p:cNvPr id="2" name="TextBox 1">
            <a:extLst>
              <a:ext uri="{FF2B5EF4-FFF2-40B4-BE49-F238E27FC236}">
                <a16:creationId xmlns:a16="http://schemas.microsoft.com/office/drawing/2014/main" id="{1CB6F462-2051-72C1-1F15-C593EEE7D632}"/>
              </a:ext>
            </a:extLst>
          </p:cNvPr>
          <p:cNvSpPr txBox="1"/>
          <p:nvPr/>
        </p:nvSpPr>
        <p:spPr>
          <a:xfrm>
            <a:off x="870858" y="2645339"/>
            <a:ext cx="3410330" cy="1200329"/>
          </a:xfrm>
          <a:prstGeom prst="rect">
            <a:avLst/>
          </a:prstGeom>
          <a:solidFill>
            <a:schemeClr val="tx1"/>
          </a:solidFill>
        </p:spPr>
        <p:txBody>
          <a:bodyPr wrap="square" rtlCol="0">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PASSAGE OUTLINE</a:t>
            </a:r>
          </a:p>
        </p:txBody>
      </p:sp>
      <p:sp>
        <p:nvSpPr>
          <p:cNvPr id="4" name="Arrow: Right 3">
            <a:extLst>
              <a:ext uri="{FF2B5EF4-FFF2-40B4-BE49-F238E27FC236}">
                <a16:creationId xmlns:a16="http://schemas.microsoft.com/office/drawing/2014/main" id="{1B27D7D8-6B66-C837-3546-3AC42D22D630}"/>
              </a:ext>
            </a:extLst>
          </p:cNvPr>
          <p:cNvSpPr/>
          <p:nvPr/>
        </p:nvSpPr>
        <p:spPr>
          <a:xfrm>
            <a:off x="4646635" y="3237875"/>
            <a:ext cx="2863122" cy="2158584"/>
          </a:xfrm>
          <a:prstGeom prst="rightArrow">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4CCB522-E940-1964-BF34-ACD78EC0D061}"/>
              </a:ext>
            </a:extLst>
          </p:cNvPr>
          <p:cNvSpPr txBox="1"/>
          <p:nvPr/>
        </p:nvSpPr>
        <p:spPr>
          <a:xfrm>
            <a:off x="4776182" y="3701812"/>
            <a:ext cx="2569317" cy="1200329"/>
          </a:xfrm>
          <a:prstGeom prst="rect">
            <a:avLst/>
          </a:prstGeom>
          <a:noFill/>
        </p:spPr>
        <p:txBody>
          <a:bodyPr wrap="square" rtlCol="0">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TRUTH OUTLINE</a:t>
            </a:r>
          </a:p>
        </p:txBody>
      </p:sp>
      <p:pic>
        <p:nvPicPr>
          <p:cNvPr id="7" name="Picture 6" descr="A group of people in robes and gowns standing in a church&#10;&#10;Description automatically generated with low confidence">
            <a:extLst>
              <a:ext uri="{FF2B5EF4-FFF2-40B4-BE49-F238E27FC236}">
                <a16:creationId xmlns:a16="http://schemas.microsoft.com/office/drawing/2014/main" id="{A54C3C11-C490-8BAA-BC79-1B55525716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6616" y="3793634"/>
            <a:ext cx="3471834" cy="2701442"/>
          </a:xfrm>
          <a:prstGeom prst="rect">
            <a:avLst/>
          </a:prstGeom>
        </p:spPr>
      </p:pic>
      <p:sp>
        <p:nvSpPr>
          <p:cNvPr id="9" name="TextBox 8">
            <a:extLst>
              <a:ext uri="{FF2B5EF4-FFF2-40B4-BE49-F238E27FC236}">
                <a16:creationId xmlns:a16="http://schemas.microsoft.com/office/drawing/2014/main" id="{C692B97D-DD75-4313-5777-7E93C4951A0B}"/>
              </a:ext>
            </a:extLst>
          </p:cNvPr>
          <p:cNvSpPr txBox="1"/>
          <p:nvPr/>
        </p:nvSpPr>
        <p:spPr>
          <a:xfrm>
            <a:off x="7875204" y="2593305"/>
            <a:ext cx="3547994" cy="1200329"/>
          </a:xfrm>
          <a:prstGeom prst="rect">
            <a:avLst/>
          </a:prstGeom>
          <a:solidFill>
            <a:schemeClr val="tx1"/>
          </a:solidFill>
        </p:spPr>
        <p:txBody>
          <a:bodyPr wrap="square" rtlCol="0">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SERMON OUTLINE</a:t>
            </a:r>
          </a:p>
        </p:txBody>
      </p:sp>
    </p:spTree>
    <p:extLst>
      <p:ext uri="{BB962C8B-B14F-4D97-AF65-F5344CB8AC3E}">
        <p14:creationId xmlns:p14="http://schemas.microsoft.com/office/powerpoint/2010/main" val="393837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02920" y="1139314"/>
            <a:ext cx="10808208" cy="5036572"/>
          </a:xfrm>
        </p:spPr>
        <p:txBody>
          <a:bodyPr>
            <a:normAutofit/>
          </a:bodyPr>
          <a:lstStyle/>
          <a:p>
            <a:pPr algn="l"/>
            <a:r>
              <a:rPr lang="en-US" sz="2400" b="1" dirty="0">
                <a:solidFill>
                  <a:schemeClr val="bg1"/>
                </a:solidFill>
                <a:latin typeface="Times New Roman" panose="02020603050405020304" pitchFamily="18" charset="0"/>
                <a:cs typeface="Times New Roman" panose="02020603050405020304" pitchFamily="18" charset="0"/>
              </a:rPr>
              <a:t>I. When the Lord sends us on a mission, we obey (v. 35-36)</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A.  The Lord sends us on missions</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B.  We obey</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C.  All looks good</a:t>
            </a:r>
            <a:br>
              <a:rPr lang="en-US" sz="2400" b="1" dirty="0">
                <a:solidFill>
                  <a:schemeClr val="bg1"/>
                </a:solidFill>
                <a:latin typeface="Times New Roman" panose="02020603050405020304" pitchFamily="18" charset="0"/>
                <a:cs typeface="Times New Roman" panose="02020603050405020304" pitchFamily="18" charset="0"/>
              </a:rPr>
            </a:b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II. When we obey, sometimes things go wrong and we are afraid (v. 37-38)</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A.  We obey and sometimes things go wrong</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B.  We are filled with great fear</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C.  We complain to the Lord</a:t>
            </a:r>
            <a:br>
              <a:rPr lang="en-US" sz="2400" b="1" dirty="0">
                <a:solidFill>
                  <a:schemeClr val="bg1"/>
                </a:solidFill>
                <a:latin typeface="Times New Roman" panose="02020603050405020304" pitchFamily="18" charset="0"/>
                <a:cs typeface="Times New Roman" panose="02020603050405020304" pitchFamily="18" charset="0"/>
              </a:rPr>
            </a:b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III When this happens we resist Satan’s opposition and trust God’s power (v. 39-41)</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A.  When Satan’s opposes us we resist him</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B.  </a:t>
            </a:r>
            <a:r>
              <a:rPr lang="vi-VN" sz="2400" b="1" dirty="0">
                <a:solidFill>
                  <a:schemeClr val="bg1"/>
                </a:solidFill>
                <a:latin typeface="Times New Roman" panose="02020603050405020304" pitchFamily="18" charset="0"/>
                <a:cs typeface="Times New Roman" panose="02020603050405020304" pitchFamily="18" charset="0"/>
              </a:rPr>
              <a:t>Satan </a:t>
            </a:r>
            <a:r>
              <a:rPr lang="en-US" sz="2400" b="1" dirty="0">
                <a:solidFill>
                  <a:schemeClr val="bg1"/>
                </a:solidFill>
                <a:latin typeface="Times New Roman" panose="02020603050405020304" pitchFamily="18" charset="0"/>
                <a:cs typeface="Times New Roman" panose="02020603050405020304" pitchFamily="18" charset="0"/>
              </a:rPr>
              <a:t>flees and the opposition is removed</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C.  The Lord encourages us to trust God’s power</a:t>
            </a:r>
          </a:p>
        </p:txBody>
      </p:sp>
      <p:sp>
        <p:nvSpPr>
          <p:cNvPr id="3" name="TextBox 2"/>
          <p:cNvSpPr txBox="1"/>
          <p:nvPr/>
        </p:nvSpPr>
        <p:spPr>
          <a:xfrm>
            <a:off x="858129" y="184816"/>
            <a:ext cx="10100603" cy="769441"/>
          </a:xfrm>
          <a:prstGeom prst="rect">
            <a:avLst/>
          </a:prstGeom>
          <a:noFill/>
        </p:spPr>
        <p:txBody>
          <a:bodyPr wrap="square" rtlCol="0">
            <a:spAutoFit/>
          </a:bodyPr>
          <a:lstStyle/>
          <a:p>
            <a:pPr algn="ctr"/>
            <a:r>
              <a:rPr lang="en-US" sz="4400" b="1" dirty="0">
                <a:solidFill>
                  <a:srgbClr val="FFFF00"/>
                </a:solidFill>
                <a:latin typeface="Times New Roman" panose="02020603050405020304" pitchFamily="18" charset="0"/>
                <a:cs typeface="Times New Roman" panose="02020603050405020304" pitchFamily="18" charset="0"/>
              </a:rPr>
              <a:t>SERMON OUTLINE:  Mark 4:35-41</a:t>
            </a:r>
          </a:p>
        </p:txBody>
      </p:sp>
    </p:spTree>
    <p:extLst>
      <p:ext uri="{BB962C8B-B14F-4D97-AF65-F5344CB8AC3E}">
        <p14:creationId xmlns:p14="http://schemas.microsoft.com/office/powerpoint/2010/main" val="364096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A33AC-33B6-F782-F99D-35BBAFF5F73D}"/>
              </a:ext>
            </a:extLst>
          </p:cNvPr>
          <p:cNvSpPr>
            <a:spLocks noGrp="1"/>
          </p:cNvSpPr>
          <p:nvPr>
            <p:ph type="title"/>
          </p:nvPr>
        </p:nvSpPr>
        <p:spPr>
          <a:xfrm>
            <a:off x="838200" y="24474"/>
            <a:ext cx="10515600" cy="1212656"/>
          </a:xfrm>
        </p:spPr>
        <p:txBody>
          <a:bodyPr>
            <a:normAutofit/>
          </a:bodyPr>
          <a:lstStyle/>
          <a:p>
            <a:pPr algn="ctr"/>
            <a:r>
              <a:rPr lang="en-US" sz="6000" b="1" dirty="0">
                <a:solidFill>
                  <a:srgbClr val="FFFF00"/>
                </a:solidFill>
                <a:latin typeface="Times New Roman" panose="02020603050405020304" pitchFamily="18" charset="0"/>
                <a:cs typeface="Times New Roman" panose="02020603050405020304" pitchFamily="18" charset="0"/>
              </a:rPr>
              <a:t>MARK 4:35-41</a:t>
            </a:r>
          </a:p>
        </p:txBody>
      </p:sp>
      <p:sp>
        <p:nvSpPr>
          <p:cNvPr id="3" name="TextBox 2">
            <a:extLst>
              <a:ext uri="{FF2B5EF4-FFF2-40B4-BE49-F238E27FC236}">
                <a16:creationId xmlns:a16="http://schemas.microsoft.com/office/drawing/2014/main" id="{65E0FC60-0520-E029-A73A-68184C0A9736}"/>
              </a:ext>
            </a:extLst>
          </p:cNvPr>
          <p:cNvSpPr txBox="1"/>
          <p:nvPr/>
        </p:nvSpPr>
        <p:spPr>
          <a:xfrm>
            <a:off x="322729" y="1129564"/>
            <a:ext cx="11600330" cy="1938992"/>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I.  Jesus commands the disciples to cross the sea and they obey and the weather is good (v. 35-36)</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A. Jesus commands the disciples to cross the sea(v. 35)</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B. The disciples obey (v. 36a)</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C. The weather is good (v. 36b)</a:t>
            </a:r>
            <a:endParaRPr lang="en-US" sz="2400" dirty="0"/>
          </a:p>
        </p:txBody>
      </p:sp>
      <p:sp>
        <p:nvSpPr>
          <p:cNvPr id="4" name="TextBox 3">
            <a:extLst>
              <a:ext uri="{FF2B5EF4-FFF2-40B4-BE49-F238E27FC236}">
                <a16:creationId xmlns:a16="http://schemas.microsoft.com/office/drawing/2014/main" id="{1102BC49-7156-DABB-666C-253F293FCAF0}"/>
              </a:ext>
            </a:extLst>
          </p:cNvPr>
          <p:cNvSpPr txBox="1"/>
          <p:nvPr/>
        </p:nvSpPr>
        <p:spPr>
          <a:xfrm>
            <a:off x="322729" y="3281082"/>
            <a:ext cx="11600330" cy="1569660"/>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I. Jesus sends His people on a mission and they obey and all looks good (v. 35-36)</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A. Jesus sends His people on a mission</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B. The Lord’s people obey</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C. Everything looks good</a:t>
            </a:r>
            <a:endParaRPr lang="en-US" sz="2400" dirty="0"/>
          </a:p>
        </p:txBody>
      </p:sp>
      <p:sp>
        <p:nvSpPr>
          <p:cNvPr id="5" name="TextBox 4">
            <a:extLst>
              <a:ext uri="{FF2B5EF4-FFF2-40B4-BE49-F238E27FC236}">
                <a16:creationId xmlns:a16="http://schemas.microsoft.com/office/drawing/2014/main" id="{B4E5F059-07C5-9138-0EBB-92501C6E0059}"/>
              </a:ext>
            </a:extLst>
          </p:cNvPr>
          <p:cNvSpPr txBox="1"/>
          <p:nvPr/>
        </p:nvSpPr>
        <p:spPr>
          <a:xfrm>
            <a:off x="322729" y="5063268"/>
            <a:ext cx="11385177" cy="1569660"/>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I. When the Lord sends us on a mission, we obey (v. 35-36)</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A.  The Lord sends us on missions</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B.  We obey</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C.  All looks good</a:t>
            </a:r>
            <a:endParaRPr lang="en-US" sz="2400" dirty="0"/>
          </a:p>
        </p:txBody>
      </p:sp>
    </p:spTree>
    <p:extLst>
      <p:ext uri="{BB962C8B-B14F-4D97-AF65-F5344CB8AC3E}">
        <p14:creationId xmlns:p14="http://schemas.microsoft.com/office/powerpoint/2010/main" val="31455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A33AC-33B6-F782-F99D-35BBAFF5F73D}"/>
              </a:ext>
            </a:extLst>
          </p:cNvPr>
          <p:cNvSpPr>
            <a:spLocks noGrp="1"/>
          </p:cNvSpPr>
          <p:nvPr>
            <p:ph type="title"/>
          </p:nvPr>
        </p:nvSpPr>
        <p:spPr>
          <a:xfrm>
            <a:off x="838200" y="24474"/>
            <a:ext cx="10515600" cy="1212656"/>
          </a:xfrm>
        </p:spPr>
        <p:txBody>
          <a:bodyPr>
            <a:normAutofit/>
          </a:bodyPr>
          <a:lstStyle/>
          <a:p>
            <a:pPr algn="ctr"/>
            <a:r>
              <a:rPr lang="en-US" sz="6000" b="1" dirty="0">
                <a:solidFill>
                  <a:srgbClr val="FFFF00"/>
                </a:solidFill>
                <a:latin typeface="Times New Roman" panose="02020603050405020304" pitchFamily="18" charset="0"/>
                <a:cs typeface="Times New Roman" panose="02020603050405020304" pitchFamily="18" charset="0"/>
              </a:rPr>
              <a:t>MARK 4:35-41</a:t>
            </a:r>
          </a:p>
        </p:txBody>
      </p:sp>
      <p:sp>
        <p:nvSpPr>
          <p:cNvPr id="3" name="TextBox 2">
            <a:extLst>
              <a:ext uri="{FF2B5EF4-FFF2-40B4-BE49-F238E27FC236}">
                <a16:creationId xmlns:a16="http://schemas.microsoft.com/office/drawing/2014/main" id="{8BBF6BBC-9FF0-86DA-9BD8-F550C239B783}"/>
              </a:ext>
            </a:extLst>
          </p:cNvPr>
          <p:cNvSpPr txBox="1"/>
          <p:nvPr/>
        </p:nvSpPr>
        <p:spPr>
          <a:xfrm>
            <a:off x="394447" y="1183350"/>
            <a:ext cx="11116235" cy="1938992"/>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II. The disciples find themselves in a storm causing them great fear and they awaken Jesus (v. 37-38)</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A.  The disciples find themselves in a storm(v. 37)</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B.  The disciples are filled with great fear (v. 38a)</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C.  The disciples awaken Jesus (v. 38b)</a:t>
            </a:r>
            <a:endParaRPr lang="en-US" sz="2400" dirty="0"/>
          </a:p>
        </p:txBody>
      </p:sp>
      <p:sp>
        <p:nvSpPr>
          <p:cNvPr id="4" name="TextBox 3">
            <a:extLst>
              <a:ext uri="{FF2B5EF4-FFF2-40B4-BE49-F238E27FC236}">
                <a16:creationId xmlns:a16="http://schemas.microsoft.com/office/drawing/2014/main" id="{DA251862-8F06-0C53-EADE-AE7E4FDBC8FD}"/>
              </a:ext>
            </a:extLst>
          </p:cNvPr>
          <p:cNvSpPr txBox="1"/>
          <p:nvPr/>
        </p:nvSpPr>
        <p:spPr>
          <a:xfrm>
            <a:off x="394451" y="3299008"/>
            <a:ext cx="10797988" cy="1569660"/>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II. Sometimes the Lord’s people face opposition and are fearful (v. 37-38)</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A. Sometimes the Lord’s people face opposition</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B. The Lord’s people are filled with fear</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C.  The Lord’s people complain</a:t>
            </a:r>
            <a:endParaRPr lang="en-US" sz="2400" dirty="0"/>
          </a:p>
        </p:txBody>
      </p:sp>
      <p:sp>
        <p:nvSpPr>
          <p:cNvPr id="5" name="TextBox 4">
            <a:extLst>
              <a:ext uri="{FF2B5EF4-FFF2-40B4-BE49-F238E27FC236}">
                <a16:creationId xmlns:a16="http://schemas.microsoft.com/office/drawing/2014/main" id="{3F4F22FB-2079-7413-DCE0-7B0C703855B6}"/>
              </a:ext>
            </a:extLst>
          </p:cNvPr>
          <p:cNvSpPr txBox="1"/>
          <p:nvPr/>
        </p:nvSpPr>
        <p:spPr>
          <a:xfrm>
            <a:off x="394447" y="5091954"/>
            <a:ext cx="10596282" cy="1569660"/>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II. When we obey, sometimes things go wrong and we are afraid (v. 37-38)</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A.  We obey and sometimes things go wrong</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B.  We are filled with great fear</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C.  We complain to the Lord</a:t>
            </a:r>
            <a:endParaRPr lang="en-US" sz="2400" dirty="0"/>
          </a:p>
        </p:txBody>
      </p:sp>
    </p:spTree>
    <p:extLst>
      <p:ext uri="{BB962C8B-B14F-4D97-AF65-F5344CB8AC3E}">
        <p14:creationId xmlns:p14="http://schemas.microsoft.com/office/powerpoint/2010/main" val="414481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A33AC-33B6-F782-F99D-35BBAFF5F73D}"/>
              </a:ext>
            </a:extLst>
          </p:cNvPr>
          <p:cNvSpPr>
            <a:spLocks noGrp="1"/>
          </p:cNvSpPr>
          <p:nvPr>
            <p:ph type="title"/>
          </p:nvPr>
        </p:nvSpPr>
        <p:spPr>
          <a:xfrm>
            <a:off x="838200" y="24474"/>
            <a:ext cx="10515600" cy="1212656"/>
          </a:xfrm>
        </p:spPr>
        <p:txBody>
          <a:bodyPr>
            <a:normAutofit/>
          </a:bodyPr>
          <a:lstStyle/>
          <a:p>
            <a:pPr algn="ctr"/>
            <a:r>
              <a:rPr lang="en-US" sz="6000" b="1" dirty="0">
                <a:solidFill>
                  <a:srgbClr val="FFFF00"/>
                </a:solidFill>
                <a:latin typeface="Times New Roman" panose="02020603050405020304" pitchFamily="18" charset="0"/>
                <a:cs typeface="Times New Roman" panose="02020603050405020304" pitchFamily="18" charset="0"/>
              </a:rPr>
              <a:t>MARK 4:35-41</a:t>
            </a:r>
          </a:p>
        </p:txBody>
      </p:sp>
      <p:sp>
        <p:nvSpPr>
          <p:cNvPr id="3" name="TextBox 2">
            <a:extLst>
              <a:ext uri="{FF2B5EF4-FFF2-40B4-BE49-F238E27FC236}">
                <a16:creationId xmlns:a16="http://schemas.microsoft.com/office/drawing/2014/main" id="{5E5F81C2-A44E-4CC6-1C7B-7838699A1F9B}"/>
              </a:ext>
            </a:extLst>
          </p:cNvPr>
          <p:cNvSpPr txBox="1"/>
          <p:nvPr/>
        </p:nvSpPr>
        <p:spPr>
          <a:xfrm>
            <a:off x="197224" y="1129560"/>
            <a:ext cx="11994775" cy="1569660"/>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III. Jesus rebukes the storm and expresses His disappointment with His disciples (v. 39-41)</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A. Jesus rebukes the storm (v. 39a)</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B. The sea and wind become calm (v. 39b)</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C. Jesus expresses His disappointment with His disciples (v. 40-41)</a:t>
            </a:r>
            <a:endParaRPr lang="en-US" sz="2400" dirty="0"/>
          </a:p>
        </p:txBody>
      </p:sp>
      <p:sp>
        <p:nvSpPr>
          <p:cNvPr id="4" name="TextBox 3">
            <a:extLst>
              <a:ext uri="{FF2B5EF4-FFF2-40B4-BE49-F238E27FC236}">
                <a16:creationId xmlns:a16="http://schemas.microsoft.com/office/drawing/2014/main" id="{39BE0802-6277-AFC5-F988-BDF7A9512F40}"/>
              </a:ext>
            </a:extLst>
          </p:cNvPr>
          <p:cNvSpPr txBox="1"/>
          <p:nvPr/>
        </p:nvSpPr>
        <p:spPr>
          <a:xfrm>
            <a:off x="268944" y="3021111"/>
            <a:ext cx="11492750" cy="1569660"/>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III Jesus rebukes Satan and encourages His people to trust God’s power (v. 39-41)</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A. Jesus rebukes Satan’s opposition</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B. Satan submits and opposition is removed</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C. Jesus encourages His people to trust God’s power</a:t>
            </a:r>
            <a:endParaRPr lang="en-US" sz="2400" dirty="0"/>
          </a:p>
        </p:txBody>
      </p:sp>
      <p:sp>
        <p:nvSpPr>
          <p:cNvPr id="5" name="TextBox 4">
            <a:extLst>
              <a:ext uri="{FF2B5EF4-FFF2-40B4-BE49-F238E27FC236}">
                <a16:creationId xmlns:a16="http://schemas.microsoft.com/office/drawing/2014/main" id="{088E7B95-122C-6FD3-7A4A-AD86E191D8D7}"/>
              </a:ext>
            </a:extLst>
          </p:cNvPr>
          <p:cNvSpPr txBox="1"/>
          <p:nvPr/>
        </p:nvSpPr>
        <p:spPr>
          <a:xfrm>
            <a:off x="286872" y="4984382"/>
            <a:ext cx="11474821" cy="1569660"/>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III When this happens we resist Satan’s opposition and trust God’s power (v. 39-41)</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A.  When Satan’s opposes us we resist him</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B.  </a:t>
            </a:r>
            <a:r>
              <a:rPr lang="vi-VN" sz="2400" b="1" dirty="0">
                <a:solidFill>
                  <a:schemeClr val="bg1"/>
                </a:solidFill>
                <a:latin typeface="Times New Roman" panose="02020603050405020304" pitchFamily="18" charset="0"/>
                <a:cs typeface="Times New Roman" panose="02020603050405020304" pitchFamily="18" charset="0"/>
              </a:rPr>
              <a:t>Satan </a:t>
            </a:r>
            <a:r>
              <a:rPr lang="en-US" sz="2400" b="1" dirty="0">
                <a:solidFill>
                  <a:schemeClr val="bg1"/>
                </a:solidFill>
                <a:latin typeface="Times New Roman" panose="02020603050405020304" pitchFamily="18" charset="0"/>
                <a:cs typeface="Times New Roman" panose="02020603050405020304" pitchFamily="18" charset="0"/>
              </a:rPr>
              <a:t>flees and the opposition is removed</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C.  The Lord encourages us to trust God’s power</a:t>
            </a:r>
            <a:endParaRPr lang="en-US" sz="2400" dirty="0"/>
          </a:p>
        </p:txBody>
      </p:sp>
    </p:spTree>
    <p:extLst>
      <p:ext uri="{BB962C8B-B14F-4D97-AF65-F5344CB8AC3E}">
        <p14:creationId xmlns:p14="http://schemas.microsoft.com/office/powerpoint/2010/main" val="302598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3956" y="167267"/>
            <a:ext cx="10849498" cy="6556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4753" name="Content Placeholder 2"/>
          <p:cNvSpPr>
            <a:spLocks noGrp="1"/>
          </p:cNvSpPr>
          <p:nvPr>
            <p:ph idx="1"/>
          </p:nvPr>
        </p:nvSpPr>
        <p:spPr>
          <a:xfrm>
            <a:off x="2286000" y="838201"/>
            <a:ext cx="7620000" cy="5287963"/>
          </a:xfrm>
        </p:spPr>
        <p:txBody>
          <a:bodyPr/>
          <a:lstStyle/>
          <a:p>
            <a:pPr marL="0" indent="0">
              <a:buNone/>
            </a:pPr>
            <a:endParaRPr lang="en-US" i="1">
              <a:latin typeface="Times New Roman" charset="0"/>
              <a:cs typeface="Times New Roman" charset="0"/>
            </a:endParaRPr>
          </a:p>
          <a:p>
            <a:pPr marL="0" indent="0">
              <a:buNone/>
            </a:pPr>
            <a:endParaRPr lang="en-US" i="1">
              <a:latin typeface="Times New Roman" charset="0"/>
              <a:cs typeface="Times New Roman" charset="0"/>
            </a:endParaRPr>
          </a:p>
        </p:txBody>
      </p:sp>
      <p:sp>
        <p:nvSpPr>
          <p:cNvPr id="2" name="Oval 1"/>
          <p:cNvSpPr/>
          <p:nvPr/>
        </p:nvSpPr>
        <p:spPr>
          <a:xfrm>
            <a:off x="2699656" y="240181"/>
            <a:ext cx="5333999" cy="1598492"/>
          </a:xfrm>
          <a:prstGeom prst="ellipse">
            <a:avLst/>
          </a:prstGeom>
          <a:solidFill>
            <a:schemeClr val="bg2"/>
          </a:solid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TextBox 5">
            <a:extLst>
              <a:ext uri="{FF2B5EF4-FFF2-40B4-BE49-F238E27FC236}">
                <a16:creationId xmlns:a16="http://schemas.microsoft.com/office/drawing/2014/main" id="{AA7BC82E-1E63-48B5-910D-3C55322ABC80}"/>
              </a:ext>
            </a:extLst>
          </p:cNvPr>
          <p:cNvSpPr txBox="1"/>
          <p:nvPr/>
        </p:nvSpPr>
        <p:spPr>
          <a:xfrm>
            <a:off x="3700923" y="685484"/>
            <a:ext cx="3331464" cy="707886"/>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Mark 4:35-41</a:t>
            </a:r>
          </a:p>
        </p:txBody>
      </p:sp>
      <p:sp>
        <p:nvSpPr>
          <p:cNvPr id="14" name="Arrow: Right 13">
            <a:extLst>
              <a:ext uri="{FF2B5EF4-FFF2-40B4-BE49-F238E27FC236}">
                <a16:creationId xmlns:a16="http://schemas.microsoft.com/office/drawing/2014/main" id="{16675E93-3C31-4398-ADB4-6E91B50C34CA}"/>
              </a:ext>
            </a:extLst>
          </p:cNvPr>
          <p:cNvSpPr/>
          <p:nvPr/>
        </p:nvSpPr>
        <p:spPr>
          <a:xfrm flipV="1">
            <a:off x="4367779" y="3611796"/>
            <a:ext cx="3018647" cy="2039496"/>
          </a:xfrm>
          <a:prstGeom prst="rightArrow">
            <a:avLst/>
          </a:prstGeom>
          <a:solidFill>
            <a:schemeClr val="accent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9">
            <a:extLst>
              <a:ext uri="{FF2B5EF4-FFF2-40B4-BE49-F238E27FC236}">
                <a16:creationId xmlns:a16="http://schemas.microsoft.com/office/drawing/2014/main" id="{5D5541AB-E5EA-4980-AECB-4899B38CB000}"/>
              </a:ext>
            </a:extLst>
          </p:cNvPr>
          <p:cNvPicPr>
            <a:picLocks noChangeAspect="1"/>
          </p:cNvPicPr>
          <p:nvPr/>
        </p:nvPicPr>
        <p:blipFill rotWithShape="1">
          <a:blip r:embed="rId4">
            <a:extLst>
              <a:ext uri="{28A0092B-C50C-407E-A947-70E740481C1C}">
                <a14:useLocalDpi xmlns:a14="http://schemas.microsoft.com/office/drawing/2010/main" val="0"/>
              </a:ext>
            </a:extLst>
          </a:blip>
          <a:srcRect r="15052" b="-3"/>
          <a:stretch/>
        </p:blipFill>
        <p:spPr>
          <a:xfrm>
            <a:off x="620484" y="3048000"/>
            <a:ext cx="3763702" cy="3676184"/>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pic>
        <p:nvPicPr>
          <p:cNvPr id="4" name="Picture 3" descr="A group of people in robes and gowns standing in a church&#10;&#10;Description automatically generated with low confidence">
            <a:extLst>
              <a:ext uri="{FF2B5EF4-FFF2-40B4-BE49-F238E27FC236}">
                <a16:creationId xmlns:a16="http://schemas.microsoft.com/office/drawing/2014/main" id="{F9554AD3-B803-2728-CF98-385F9C979E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5446" y="3568216"/>
            <a:ext cx="3932024" cy="3059517"/>
          </a:xfrm>
          <a:prstGeom prst="rect">
            <a:avLst/>
          </a:prstGeom>
        </p:spPr>
      </p:pic>
      <p:sp>
        <p:nvSpPr>
          <p:cNvPr id="3" name="TextBox 2">
            <a:extLst>
              <a:ext uri="{FF2B5EF4-FFF2-40B4-BE49-F238E27FC236}">
                <a16:creationId xmlns:a16="http://schemas.microsoft.com/office/drawing/2014/main" id="{AEA3983E-376A-B0D9-CB0A-72E2EDEA6D46}"/>
              </a:ext>
            </a:extLst>
          </p:cNvPr>
          <p:cNvSpPr txBox="1"/>
          <p:nvPr/>
        </p:nvSpPr>
        <p:spPr>
          <a:xfrm>
            <a:off x="620484" y="2413422"/>
            <a:ext cx="3770230" cy="1200329"/>
          </a:xfrm>
          <a:prstGeom prst="rect">
            <a:avLst/>
          </a:prstGeom>
          <a:solidFill>
            <a:schemeClr val="tx1"/>
          </a:solidFill>
        </p:spPr>
        <p:txBody>
          <a:bodyPr wrap="square" rtlCol="0">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PASSAGE OUTLINE</a:t>
            </a:r>
          </a:p>
        </p:txBody>
      </p:sp>
      <p:sp>
        <p:nvSpPr>
          <p:cNvPr id="7" name="TextBox 6">
            <a:extLst>
              <a:ext uri="{FF2B5EF4-FFF2-40B4-BE49-F238E27FC236}">
                <a16:creationId xmlns:a16="http://schemas.microsoft.com/office/drawing/2014/main" id="{DA55906E-4486-9272-FDB1-2EE4DF4F00A3}"/>
              </a:ext>
            </a:extLst>
          </p:cNvPr>
          <p:cNvSpPr txBox="1"/>
          <p:nvPr/>
        </p:nvSpPr>
        <p:spPr>
          <a:xfrm>
            <a:off x="4392119" y="4032357"/>
            <a:ext cx="2535338" cy="1200329"/>
          </a:xfrm>
          <a:prstGeom prst="rect">
            <a:avLst/>
          </a:prstGeom>
          <a:noFill/>
        </p:spPr>
        <p:txBody>
          <a:bodyPr wrap="square" rtlCol="0">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TRUTH OUTLINE</a:t>
            </a:r>
          </a:p>
        </p:txBody>
      </p:sp>
      <p:sp>
        <p:nvSpPr>
          <p:cNvPr id="8" name="TextBox 7">
            <a:extLst>
              <a:ext uri="{FF2B5EF4-FFF2-40B4-BE49-F238E27FC236}">
                <a16:creationId xmlns:a16="http://schemas.microsoft.com/office/drawing/2014/main" id="{51DE5E2E-DD35-0B59-5FB9-A41070525879}"/>
              </a:ext>
            </a:extLst>
          </p:cNvPr>
          <p:cNvSpPr txBox="1"/>
          <p:nvPr/>
        </p:nvSpPr>
        <p:spPr>
          <a:xfrm>
            <a:off x="7386426" y="2368450"/>
            <a:ext cx="3932024" cy="1200329"/>
          </a:xfrm>
          <a:prstGeom prst="rect">
            <a:avLst/>
          </a:prstGeom>
          <a:solidFill>
            <a:schemeClr val="tx1"/>
          </a:solidFill>
        </p:spPr>
        <p:txBody>
          <a:bodyPr wrap="square" rtlCol="0">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SERMON OUTLINE</a:t>
            </a:r>
          </a:p>
        </p:txBody>
      </p:sp>
    </p:spTree>
    <p:extLst>
      <p:ext uri="{BB962C8B-B14F-4D97-AF65-F5344CB8AC3E}">
        <p14:creationId xmlns:p14="http://schemas.microsoft.com/office/powerpoint/2010/main" val="124038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42" presetClass="entr" presetSubtype="0" fill="hold" nodeType="withEffect">
                                  <p:stCondLst>
                                    <p:cond delay="5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1F0FA7-DE01-41FC-8441-B5E25352B9B6}"/>
              </a:ext>
            </a:extLst>
          </p:cNvPr>
          <p:cNvSpPr txBox="1"/>
          <p:nvPr/>
        </p:nvSpPr>
        <p:spPr>
          <a:xfrm>
            <a:off x="1307592" y="2786743"/>
            <a:ext cx="9345167" cy="1015663"/>
          </a:xfrm>
          <a:prstGeom prst="rect">
            <a:avLst/>
          </a:prstGeom>
          <a:noFill/>
        </p:spPr>
        <p:txBody>
          <a:bodyPr wrap="square" rtlCol="0">
            <a:spAutoFit/>
          </a:bodyPr>
          <a:lstStyle/>
          <a:p>
            <a:pPr algn="ctr"/>
            <a:r>
              <a:rPr lang="en-US" sz="6000" b="1" dirty="0">
                <a:solidFill>
                  <a:schemeClr val="bg1"/>
                </a:solidFill>
                <a:latin typeface="Times New Roman" panose="02020603050405020304" pitchFamily="18" charset="0"/>
                <a:cs typeface="Times New Roman" panose="02020603050405020304" pitchFamily="18" charset="0"/>
              </a:rPr>
              <a:t>3.  TAKE HOME TRUTH</a:t>
            </a:r>
          </a:p>
        </p:txBody>
      </p:sp>
      <p:sp>
        <p:nvSpPr>
          <p:cNvPr id="5" name="TextBox 4">
            <a:extLst>
              <a:ext uri="{FF2B5EF4-FFF2-40B4-BE49-F238E27FC236}">
                <a16:creationId xmlns:a16="http://schemas.microsoft.com/office/drawing/2014/main" id="{5B50F4FC-F49B-4061-86DE-419AF3DBAD4B}"/>
              </a:ext>
            </a:extLst>
          </p:cNvPr>
          <p:cNvSpPr txBox="1"/>
          <p:nvPr/>
        </p:nvSpPr>
        <p:spPr>
          <a:xfrm>
            <a:off x="2536372" y="4877191"/>
            <a:ext cx="6096000" cy="830997"/>
          </a:xfrm>
          <a:prstGeom prst="rect">
            <a:avLst/>
          </a:prstGeom>
          <a:noFill/>
        </p:spPr>
        <p:txBody>
          <a:bodyPr wrap="square">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(3. </a:t>
            </a:r>
            <a:r>
              <a:rPr lang="en-US" sz="4800" b="1" kern="10" dirty="0">
                <a:ln w="9525">
                  <a:solidFill>
                    <a:srgbClr val="000000"/>
                  </a:solidFill>
                  <a:round/>
                  <a:headEnd/>
                  <a:tailEnd/>
                </a:ln>
                <a:solidFill>
                  <a:srgbClr val="FFFFFF"/>
                </a:solidFill>
                <a:latin typeface="Times New Roman" panose="02020603050405020304" pitchFamily="18" charset="0"/>
                <a:cs typeface="Times New Roman" panose="02020603050405020304" pitchFamily="18" charset="0"/>
              </a:rPr>
              <a:t>MAIN IDEA)</a:t>
            </a:r>
          </a:p>
        </p:txBody>
      </p:sp>
    </p:spTree>
    <p:extLst>
      <p:ext uri="{BB962C8B-B14F-4D97-AF65-F5344CB8AC3E}">
        <p14:creationId xmlns:p14="http://schemas.microsoft.com/office/powerpoint/2010/main" val="2124700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1250" name="Rectangle 2"/>
          <p:cNvSpPr>
            <a:spLocks noGrp="1" noChangeArrowheads="1"/>
          </p:cNvSpPr>
          <p:nvPr>
            <p:ph type="ctrTitle"/>
          </p:nvPr>
        </p:nvSpPr>
        <p:spPr>
          <a:xfrm>
            <a:off x="384048" y="2417764"/>
            <a:ext cx="11649456" cy="838199"/>
          </a:xfrm>
          <a:solidFill>
            <a:schemeClr val="bg2"/>
          </a:solidFill>
        </p:spPr>
        <p:txBody>
          <a:bodyPr>
            <a:normAutofit/>
          </a:bodyPr>
          <a:lstStyle/>
          <a:p>
            <a:pPr eaLnBrk="1" hangingPunct="1">
              <a:defRPr/>
            </a:pPr>
            <a:r>
              <a:rPr lang="en-US" sz="4800" b="1" dirty="0">
                <a:latin typeface="Times New Roman" panose="02020603050405020304" pitchFamily="18" charset="0"/>
                <a:cs typeface="Times New Roman" panose="02020603050405020304" pitchFamily="18" charset="0"/>
              </a:rPr>
              <a:t>Other names for the Take Home Truth</a:t>
            </a:r>
          </a:p>
        </p:txBody>
      </p:sp>
      <p:sp>
        <p:nvSpPr>
          <p:cNvPr id="181252" name="WordArt 4"/>
          <p:cNvSpPr>
            <a:spLocks noChangeArrowheads="1" noChangeShapeType="1" noTextEdit="1"/>
          </p:cNvSpPr>
          <p:nvPr/>
        </p:nvSpPr>
        <p:spPr bwMode="auto">
          <a:xfrm>
            <a:off x="2311146" y="4115594"/>
            <a:ext cx="3352800" cy="83820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FF"/>
                </a:solidFill>
                <a:latin typeface="Arial Black"/>
              </a:rPr>
              <a:t>Main Idea</a:t>
            </a:r>
          </a:p>
        </p:txBody>
      </p:sp>
      <p:sp>
        <p:nvSpPr>
          <p:cNvPr id="181256" name="WordArt 8"/>
          <p:cNvSpPr>
            <a:spLocks noChangeArrowheads="1" noChangeShapeType="1" noTextEdit="1"/>
          </p:cNvSpPr>
          <p:nvPr/>
        </p:nvSpPr>
        <p:spPr bwMode="auto">
          <a:xfrm>
            <a:off x="1905001" y="3352800"/>
            <a:ext cx="8443913" cy="630238"/>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latin typeface="Arial Black"/>
              </a:rPr>
              <a:t>Central Proposition of the Text (CPC)</a:t>
            </a:r>
          </a:p>
        </p:txBody>
      </p:sp>
      <p:sp>
        <p:nvSpPr>
          <p:cNvPr id="181257" name="WordArt 9"/>
          <p:cNvSpPr>
            <a:spLocks noChangeArrowheads="1" noChangeShapeType="1" noTextEdit="1"/>
          </p:cNvSpPr>
          <p:nvPr/>
        </p:nvSpPr>
        <p:spPr bwMode="auto">
          <a:xfrm>
            <a:off x="3438144" y="1618457"/>
            <a:ext cx="4114800" cy="647700"/>
          </a:xfrm>
          <a:prstGeom prst="rect">
            <a:avLst/>
          </a:prstGeom>
        </p:spPr>
        <p:txBody>
          <a:bodyPr wrap="none" fromWordArt="1">
            <a:prstTxWarp prst="textPlain">
              <a:avLst>
                <a:gd name="adj" fmla="val 50000"/>
              </a:avLst>
            </a:prstTxWarp>
          </a:bodyPr>
          <a:lstStyle/>
          <a:p>
            <a:pPr algn="ctr"/>
            <a:r>
              <a:rPr lang="en-US" sz="3600" kern="10" dirty="0">
                <a:ln w="10160">
                  <a:solidFill>
                    <a:schemeClr val="accent1"/>
                  </a:solidFill>
                  <a:round/>
                  <a:headEnd/>
                  <a:tailEnd/>
                </a:ln>
                <a:solidFill>
                  <a:srgbClr val="FFFFFF"/>
                </a:solidFill>
                <a:effectLst>
                  <a:outerShdw blurRad="38100" dist="32000" dir="5400000" algn="tl" rotWithShape="0">
                    <a:srgbClr val="808080">
                      <a:alpha val="29999"/>
                    </a:srgbClr>
                  </a:outerShdw>
                </a:effectLst>
                <a:latin typeface="Arial Black"/>
              </a:rPr>
              <a:t>Biblical Concept</a:t>
            </a:r>
          </a:p>
        </p:txBody>
      </p:sp>
      <p:sp>
        <p:nvSpPr>
          <p:cNvPr id="181258" name="WordArt 10"/>
          <p:cNvSpPr>
            <a:spLocks noChangeArrowheads="1" noChangeShapeType="1" noTextEdit="1"/>
          </p:cNvSpPr>
          <p:nvPr/>
        </p:nvSpPr>
        <p:spPr bwMode="auto">
          <a:xfrm>
            <a:off x="8519160" y="806897"/>
            <a:ext cx="2692400" cy="10668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latin typeface="Arial Black"/>
              </a:rPr>
              <a:t>Central Idea</a:t>
            </a:r>
          </a:p>
        </p:txBody>
      </p:sp>
      <p:sp>
        <p:nvSpPr>
          <p:cNvPr id="181259" name="WordArt 11"/>
          <p:cNvSpPr>
            <a:spLocks noChangeArrowheads="1" noChangeShapeType="1" noTextEdit="1"/>
          </p:cNvSpPr>
          <p:nvPr/>
        </p:nvSpPr>
        <p:spPr bwMode="auto">
          <a:xfrm>
            <a:off x="596900" y="5096002"/>
            <a:ext cx="3009900" cy="642938"/>
          </a:xfrm>
          <a:prstGeom prst="rect">
            <a:avLst/>
          </a:prstGeom>
        </p:spPr>
        <p:txBody>
          <a:bodyPr wrap="none" fromWordArt="1">
            <a:prstTxWarp prst="textDoubleWave1">
              <a:avLst>
                <a:gd name="adj1" fmla="val 6500"/>
                <a:gd name="adj2" fmla="val 0"/>
              </a:avLst>
            </a:prstTxWarp>
          </a:bodyPr>
          <a:lstStyle/>
          <a:p>
            <a:pPr algn="ctr"/>
            <a:r>
              <a:rPr lang="en-US" sz="3600" kern="10" spc="-360" dirty="0">
                <a:ln w="12700">
                  <a:solidFill>
                    <a:srgbClr val="000099"/>
                  </a:solidFill>
                  <a:round/>
                  <a:headEnd/>
                  <a:tailEnd/>
                </a:ln>
                <a:solidFill>
                  <a:srgbClr val="33CCFF"/>
                </a:solidFill>
                <a:effectLst>
                  <a:outerShdw dist="125724" dir="18900000" algn="ctr" rotWithShape="0">
                    <a:srgbClr val="000099">
                      <a:alpha val="74997"/>
                    </a:srgbClr>
                  </a:outerShdw>
                </a:effectLst>
                <a:latin typeface="Arial"/>
                <a:cs typeface="Arial"/>
              </a:rPr>
              <a:t>Central Thought</a:t>
            </a:r>
          </a:p>
        </p:txBody>
      </p:sp>
      <p:sp>
        <p:nvSpPr>
          <p:cNvPr id="181260" name="WordArt 12" descr="Paper bag"/>
          <p:cNvSpPr>
            <a:spLocks noChangeArrowheads="1" noChangeShapeType="1" noTextEdit="1"/>
          </p:cNvSpPr>
          <p:nvPr/>
        </p:nvSpPr>
        <p:spPr bwMode="auto">
          <a:xfrm>
            <a:off x="6324600" y="4038600"/>
            <a:ext cx="3632200" cy="992188"/>
          </a:xfrm>
          <a:prstGeom prst="rect">
            <a:avLst/>
          </a:prstGeom>
          <a:effectLst>
            <a:outerShdw blurRad="50800" dist="38100" dir="2700000" algn="tl" rotWithShape="0">
              <a:srgbClr val="FFFFFF">
                <a:alpha val="43000"/>
              </a:srgbClr>
            </a:outerShdw>
          </a:effectLst>
        </p:spPr>
        <p:txBody>
          <a:bodyPr wrap="none" fromWordArt="1">
            <a:prstTxWarp prst="textCascadeUp">
              <a:avLst>
                <a:gd name="adj" fmla="val 44444"/>
              </a:avLst>
            </a:prstTxWarp>
          </a:bodyPr>
          <a:lstStyle/>
          <a:p>
            <a:pPr algn="ctr">
              <a:defRPr/>
            </a:pPr>
            <a:r>
              <a:rPr lang="en-US" sz="3600" b="1" kern="1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Black"/>
                <a:ea typeface="Arial Black"/>
                <a:cs typeface="Arial Black"/>
              </a:rPr>
              <a:t>Dominant Idea</a:t>
            </a:r>
          </a:p>
        </p:txBody>
      </p:sp>
      <p:sp>
        <p:nvSpPr>
          <p:cNvPr id="181261" name="WordArt 13"/>
          <p:cNvSpPr>
            <a:spLocks noChangeArrowheads="1" noChangeShapeType="1" noTextEdit="1"/>
          </p:cNvSpPr>
          <p:nvPr/>
        </p:nvSpPr>
        <p:spPr bwMode="auto">
          <a:xfrm>
            <a:off x="914146" y="218949"/>
            <a:ext cx="3073400" cy="1257300"/>
          </a:xfrm>
          <a:prstGeom prst="rect">
            <a:avLst/>
          </a:prstGeom>
        </p:spPr>
        <p:txBody>
          <a:bodyPr wrap="none" fromWordArt="1">
            <a:prstTxWarp prst="textSlantUp">
              <a:avLst>
                <a:gd name="adj" fmla="val 32056"/>
              </a:avLst>
            </a:prstTxWarp>
          </a:bodyPr>
          <a:lstStyle/>
          <a:p>
            <a:pPr algn="ctr"/>
            <a:r>
              <a:rPr lang="en-US" sz="3600" kern="10" dirty="0">
                <a:ln w="10160">
                  <a:solidFill>
                    <a:schemeClr val="accent1"/>
                  </a:solidFill>
                  <a:round/>
                  <a:headEnd/>
                  <a:tailEnd/>
                </a:ln>
                <a:solidFill>
                  <a:srgbClr val="FFFFFF"/>
                </a:solidFill>
                <a:effectLst>
                  <a:outerShdw blurRad="38100" dist="32000" dir="5400000" algn="tl" rotWithShape="0">
                    <a:srgbClr val="808080">
                      <a:alpha val="29999"/>
                    </a:srgbClr>
                  </a:outerShdw>
                </a:effectLst>
                <a:latin typeface="Impact"/>
              </a:rPr>
              <a:t>Homiletic idea</a:t>
            </a:r>
          </a:p>
        </p:txBody>
      </p:sp>
      <p:sp>
        <p:nvSpPr>
          <p:cNvPr id="181262" name="WordArt 14"/>
          <p:cNvSpPr>
            <a:spLocks noChangeArrowheads="1" noChangeShapeType="1" noTextEdit="1"/>
          </p:cNvSpPr>
          <p:nvPr/>
        </p:nvSpPr>
        <p:spPr bwMode="auto">
          <a:xfrm>
            <a:off x="9135364" y="4736433"/>
            <a:ext cx="2628900" cy="508000"/>
          </a:xfrm>
          <a:prstGeom prst="rect">
            <a:avLst/>
          </a:prstGeom>
        </p:spPr>
        <p:txBody>
          <a:bodyPr wrap="none" fromWordArt="1">
            <a:prstTxWarp prst="textPlain">
              <a:avLst>
                <a:gd name="adj" fmla="val 50000"/>
              </a:avLst>
            </a:prstTxWarp>
          </a:bodyPr>
          <a:lstStyle/>
          <a:p>
            <a:pPr algn="ctr"/>
            <a:r>
              <a:rPr lang="en-US" sz="3600" kern="10" dirty="0">
                <a:ln w="18415">
                  <a:solidFill>
                    <a:srgbClr val="FFFFFF"/>
                  </a:solidFill>
                  <a:round/>
                  <a:headEnd/>
                  <a:tailEnd/>
                </a:ln>
                <a:solidFill>
                  <a:srgbClr val="FFFFFF"/>
                </a:solidFill>
                <a:effectLst>
                  <a:outerShdw algn="tl" rotWithShape="0">
                    <a:srgbClr val="808080">
                      <a:alpha val="70000"/>
                    </a:srgbClr>
                  </a:outerShdw>
                </a:effectLst>
                <a:latin typeface="Times New Roman"/>
                <a:cs typeface="Times New Roman"/>
              </a:rPr>
              <a:t>Main Thought</a:t>
            </a:r>
          </a:p>
        </p:txBody>
      </p:sp>
      <p:sp>
        <p:nvSpPr>
          <p:cNvPr id="181263" name="WordArt 15"/>
          <p:cNvSpPr>
            <a:spLocks noChangeArrowheads="1" noChangeShapeType="1" noTextEdit="1"/>
          </p:cNvSpPr>
          <p:nvPr/>
        </p:nvSpPr>
        <p:spPr bwMode="auto">
          <a:xfrm>
            <a:off x="5377180" y="220886"/>
            <a:ext cx="2590800" cy="1125538"/>
          </a:xfrm>
          <a:prstGeom prst="rect">
            <a:avLst/>
          </a:prstGeom>
        </p:spPr>
        <p:txBody>
          <a:bodyPr wrap="none" fromWordArt="1">
            <a:prstTxWarp prst="textDeflate">
              <a:avLst>
                <a:gd name="adj" fmla="val 26227"/>
              </a:avLst>
            </a:prstTxWarp>
          </a:bodyPr>
          <a:lstStyle/>
          <a:p>
            <a:pPr algn="ctr"/>
            <a:r>
              <a:rPr lang="en-US" sz="3600" kern="10" dirty="0" err="1">
                <a:ln w="10160">
                  <a:solidFill>
                    <a:schemeClr val="accent1"/>
                  </a:solidFill>
                  <a:round/>
                  <a:headEnd/>
                  <a:tailEnd/>
                </a:ln>
                <a:solidFill>
                  <a:srgbClr val="FFFFFF"/>
                </a:solidFill>
                <a:effectLst>
                  <a:outerShdw blurRad="38100" dist="32000" dir="5400000" algn="tl" rotWithShape="0">
                    <a:srgbClr val="808080">
                      <a:alpha val="29999"/>
                    </a:srgbClr>
                  </a:outerShdw>
                </a:effectLst>
                <a:latin typeface="Impact"/>
              </a:rPr>
              <a:t>Định</a:t>
            </a:r>
            <a:r>
              <a:rPr lang="en-US" sz="3600" kern="10" dirty="0">
                <a:ln w="10160">
                  <a:solidFill>
                    <a:schemeClr val="accent1"/>
                  </a:solidFill>
                  <a:round/>
                  <a:headEnd/>
                  <a:tailEnd/>
                </a:ln>
                <a:solidFill>
                  <a:srgbClr val="FFFFFF"/>
                </a:solidFill>
                <a:effectLst>
                  <a:outerShdw blurRad="38100" dist="32000" dir="5400000" algn="tl" rotWithShape="0">
                    <a:srgbClr val="808080">
                      <a:alpha val="29999"/>
                    </a:srgbClr>
                  </a:outerShdw>
                </a:effectLst>
                <a:latin typeface="Impact"/>
              </a:rPr>
              <a:t> </a:t>
            </a:r>
            <a:r>
              <a:rPr lang="en-US" sz="3600" kern="10" dirty="0" err="1">
                <a:ln w="10160">
                  <a:solidFill>
                    <a:schemeClr val="accent1"/>
                  </a:solidFill>
                  <a:round/>
                  <a:headEnd/>
                  <a:tailEnd/>
                </a:ln>
                <a:solidFill>
                  <a:srgbClr val="FFFFFF"/>
                </a:solidFill>
                <a:effectLst>
                  <a:outerShdw blurRad="38100" dist="32000" dir="5400000" algn="tl" rotWithShape="0">
                    <a:srgbClr val="808080">
                      <a:alpha val="29999"/>
                    </a:srgbClr>
                  </a:outerShdw>
                </a:effectLst>
                <a:latin typeface="Impact"/>
              </a:rPr>
              <a:t>Đề</a:t>
            </a:r>
            <a:endParaRPr lang="en-US" sz="3600" kern="10" dirty="0">
              <a:ln w="10160">
                <a:solidFill>
                  <a:schemeClr val="accent1"/>
                </a:solidFill>
                <a:round/>
                <a:headEnd/>
                <a:tailEnd/>
              </a:ln>
              <a:solidFill>
                <a:srgbClr val="FFFFFF"/>
              </a:solidFill>
              <a:effectLst>
                <a:outerShdw blurRad="38100" dist="32000" dir="5400000" algn="tl" rotWithShape="0">
                  <a:srgbClr val="808080">
                    <a:alpha val="29999"/>
                  </a:srgbClr>
                </a:outerShdw>
              </a:effectLst>
              <a:latin typeface="Impact"/>
            </a:endParaRPr>
          </a:p>
        </p:txBody>
      </p:sp>
      <p:sp>
        <p:nvSpPr>
          <p:cNvPr id="181264" name="WordArt 16" descr="Narrow vertical"/>
          <p:cNvSpPr>
            <a:spLocks noChangeArrowheads="1" noChangeShapeType="1" noTextEdit="1"/>
          </p:cNvSpPr>
          <p:nvPr/>
        </p:nvSpPr>
        <p:spPr bwMode="auto">
          <a:xfrm>
            <a:off x="4038600" y="5105401"/>
            <a:ext cx="3149600" cy="838201"/>
          </a:xfrm>
          <a:prstGeom prst="rect">
            <a:avLst/>
          </a:prstGeom>
        </p:spPr>
        <p:txBody>
          <a:bodyPr wrap="none" fromWordArt="1">
            <a:prstTxWarp prst="textCurveUp">
              <a:avLst>
                <a:gd name="adj" fmla="val 40356"/>
              </a:avLst>
            </a:prstTxWarp>
          </a:bodyPr>
          <a:lstStyle/>
          <a:p>
            <a:pPr algn="ctr"/>
            <a:r>
              <a:rPr lang="en-US" sz="3600" kern="10" dirty="0">
                <a:ln w="12700">
                  <a:solidFill>
                    <a:srgbClr val="000000"/>
                  </a:solidFill>
                  <a:round/>
                  <a:headEnd/>
                  <a:tailEnd/>
                </a:ln>
                <a:pattFill prst="dashHorz">
                  <a:fgClr>
                    <a:srgbClr val="808080"/>
                  </a:fgClr>
                  <a:bgClr>
                    <a:srgbClr val="FFFF00"/>
                  </a:bgClr>
                </a:pattFill>
                <a:effectLst>
                  <a:outerShdw dist="45791" dir="2021404" algn="ctr" rotWithShape="0">
                    <a:srgbClr val="808080">
                      <a:alpha val="74997"/>
                    </a:srgbClr>
                  </a:outerShdw>
                </a:effectLst>
                <a:latin typeface="Arial Black"/>
              </a:rPr>
              <a:t>Sermon Idea</a:t>
            </a:r>
          </a:p>
        </p:txBody>
      </p:sp>
      <p:sp>
        <p:nvSpPr>
          <p:cNvPr id="181265" name="WordArt 17"/>
          <p:cNvSpPr>
            <a:spLocks noChangeArrowheads="1" noChangeShapeType="1" noTextEdit="1"/>
          </p:cNvSpPr>
          <p:nvPr/>
        </p:nvSpPr>
        <p:spPr bwMode="auto">
          <a:xfrm>
            <a:off x="2692400" y="6210300"/>
            <a:ext cx="7975600" cy="64770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FF"/>
                </a:solidFill>
                <a:effectLst>
                  <a:outerShdw dist="35921" dir="2700000" algn="ctr" rotWithShape="0">
                    <a:srgbClr val="808080">
                      <a:alpha val="74997"/>
                    </a:srgbClr>
                  </a:outerShdw>
                </a:effectLst>
                <a:latin typeface="Arial"/>
                <a:cs typeface="Arial"/>
              </a:rPr>
              <a:t>Subject-Complement Statement</a:t>
            </a:r>
          </a:p>
        </p:txBody>
      </p:sp>
      <p:sp>
        <p:nvSpPr>
          <p:cNvPr id="181266" name="WordArt 18"/>
          <p:cNvSpPr>
            <a:spLocks noChangeArrowheads="1" noChangeShapeType="1" noTextEdit="1"/>
          </p:cNvSpPr>
          <p:nvPr/>
        </p:nvSpPr>
        <p:spPr bwMode="auto">
          <a:xfrm>
            <a:off x="8610092" y="5404517"/>
            <a:ext cx="3136900" cy="592138"/>
          </a:xfrm>
          <a:prstGeom prst="rect">
            <a:avLst/>
          </a:prstGeom>
        </p:spPr>
        <p:txBody>
          <a:bodyPr wrap="none" fromWordArt="1">
            <a:prstTxWarp prst="textCanDown">
              <a:avLst>
                <a:gd name="adj" fmla="val 33333"/>
              </a:avLst>
            </a:prstTxWarp>
          </a:bodyPr>
          <a:lstStyle/>
          <a:p>
            <a:pPr algn="ctr"/>
            <a:r>
              <a:rPr lang="en-US" sz="3600" b="1" kern="10" dirty="0">
                <a:ln w="10160">
                  <a:solidFill>
                    <a:schemeClr val="accent1"/>
                  </a:solidFill>
                  <a:round/>
                  <a:headEnd/>
                  <a:tailEnd/>
                </a:ln>
                <a:solidFill>
                  <a:srgbClr val="FFFFFF"/>
                </a:solidFill>
                <a:effectLst>
                  <a:outerShdw blurRad="38100" dist="32000" dir="5400000" algn="tl" rotWithShape="0">
                    <a:srgbClr val="808080">
                      <a:alpha val="29999"/>
                    </a:srgbClr>
                  </a:outerShdw>
                </a:effectLst>
                <a:latin typeface="Arial"/>
                <a:cs typeface="Arial"/>
              </a:rPr>
              <a:t>Thesis Statement</a:t>
            </a:r>
          </a:p>
        </p:txBody>
      </p:sp>
    </p:spTree>
    <p:extLst>
      <p:ext uri="{BB962C8B-B14F-4D97-AF65-F5344CB8AC3E}">
        <p14:creationId xmlns:p14="http://schemas.microsoft.com/office/powerpoint/2010/main" val="370939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1256"/>
                                        </p:tgtEl>
                                        <p:attrNameLst>
                                          <p:attrName>style.visibility</p:attrName>
                                        </p:attrNameLst>
                                      </p:cBhvr>
                                      <p:to>
                                        <p:strVal val="visible"/>
                                      </p:to>
                                    </p:set>
                                    <p:anim calcmode="lin" valueType="num">
                                      <p:cBhvr>
                                        <p:cTn id="7" dur="500" fill="hold"/>
                                        <p:tgtEl>
                                          <p:spTgt spid="181256"/>
                                        </p:tgtEl>
                                        <p:attrNameLst>
                                          <p:attrName>ppt_w</p:attrName>
                                        </p:attrNameLst>
                                      </p:cBhvr>
                                      <p:tavLst>
                                        <p:tav tm="0">
                                          <p:val>
                                            <p:fltVal val="0"/>
                                          </p:val>
                                        </p:tav>
                                        <p:tav tm="100000">
                                          <p:val>
                                            <p:strVal val="#ppt_w"/>
                                          </p:val>
                                        </p:tav>
                                      </p:tavLst>
                                    </p:anim>
                                    <p:anim calcmode="lin" valueType="num">
                                      <p:cBhvr>
                                        <p:cTn id="8" dur="500" fill="hold"/>
                                        <p:tgtEl>
                                          <p:spTgt spid="181256"/>
                                        </p:tgtEl>
                                        <p:attrNameLst>
                                          <p:attrName>ppt_h</p:attrName>
                                        </p:attrNameLst>
                                      </p:cBhvr>
                                      <p:tavLst>
                                        <p:tav tm="0">
                                          <p:val>
                                            <p:fltVal val="0"/>
                                          </p:val>
                                        </p:tav>
                                        <p:tav tm="100000">
                                          <p:val>
                                            <p:strVal val="#ppt_h"/>
                                          </p:val>
                                        </p:tav>
                                      </p:tavLst>
                                    </p:anim>
                                    <p:animEffect transition="in" filter="fade">
                                      <p:cBhvr>
                                        <p:cTn id="9" dur="500"/>
                                        <p:tgtEl>
                                          <p:spTgt spid="181256"/>
                                        </p:tgtEl>
                                      </p:cBhvr>
                                    </p:animEffect>
                                  </p:childTnLst>
                                </p:cTn>
                              </p:par>
                            </p:childTnLst>
                          </p:cTn>
                        </p:par>
                        <p:par>
                          <p:cTn id="10" fill="hold" nodeType="withGroup">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81261"/>
                                        </p:tgtEl>
                                        <p:attrNameLst>
                                          <p:attrName>style.visibility</p:attrName>
                                        </p:attrNameLst>
                                      </p:cBhvr>
                                      <p:to>
                                        <p:strVal val="visible"/>
                                      </p:to>
                                    </p:set>
                                    <p:anim calcmode="lin" valueType="num">
                                      <p:cBhvr>
                                        <p:cTn id="13" dur="500" fill="hold"/>
                                        <p:tgtEl>
                                          <p:spTgt spid="181261"/>
                                        </p:tgtEl>
                                        <p:attrNameLst>
                                          <p:attrName>ppt_w</p:attrName>
                                        </p:attrNameLst>
                                      </p:cBhvr>
                                      <p:tavLst>
                                        <p:tav tm="0">
                                          <p:val>
                                            <p:fltVal val="0"/>
                                          </p:val>
                                        </p:tav>
                                        <p:tav tm="100000">
                                          <p:val>
                                            <p:strVal val="#ppt_w"/>
                                          </p:val>
                                        </p:tav>
                                      </p:tavLst>
                                    </p:anim>
                                    <p:anim calcmode="lin" valueType="num">
                                      <p:cBhvr>
                                        <p:cTn id="14" dur="500" fill="hold"/>
                                        <p:tgtEl>
                                          <p:spTgt spid="181261"/>
                                        </p:tgtEl>
                                        <p:attrNameLst>
                                          <p:attrName>ppt_h</p:attrName>
                                        </p:attrNameLst>
                                      </p:cBhvr>
                                      <p:tavLst>
                                        <p:tav tm="0">
                                          <p:val>
                                            <p:fltVal val="0"/>
                                          </p:val>
                                        </p:tav>
                                        <p:tav tm="100000">
                                          <p:val>
                                            <p:strVal val="#ppt_h"/>
                                          </p:val>
                                        </p:tav>
                                      </p:tavLst>
                                    </p:anim>
                                    <p:animEffect transition="in" filter="fade">
                                      <p:cBhvr>
                                        <p:cTn id="15" dur="500"/>
                                        <p:tgtEl>
                                          <p:spTgt spid="181261"/>
                                        </p:tgtEl>
                                      </p:cBhvr>
                                    </p:animEffect>
                                  </p:childTnLst>
                                </p:cTn>
                              </p:par>
                            </p:childTnLst>
                          </p:cTn>
                        </p:par>
                        <p:par>
                          <p:cTn id="16" fill="hold" nodeType="with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81260"/>
                                        </p:tgtEl>
                                        <p:attrNameLst>
                                          <p:attrName>style.visibility</p:attrName>
                                        </p:attrNameLst>
                                      </p:cBhvr>
                                      <p:to>
                                        <p:strVal val="visible"/>
                                      </p:to>
                                    </p:set>
                                    <p:anim calcmode="lin" valueType="num">
                                      <p:cBhvr>
                                        <p:cTn id="19" dur="500" fill="hold"/>
                                        <p:tgtEl>
                                          <p:spTgt spid="181260"/>
                                        </p:tgtEl>
                                        <p:attrNameLst>
                                          <p:attrName>ppt_w</p:attrName>
                                        </p:attrNameLst>
                                      </p:cBhvr>
                                      <p:tavLst>
                                        <p:tav tm="0">
                                          <p:val>
                                            <p:fltVal val="0"/>
                                          </p:val>
                                        </p:tav>
                                        <p:tav tm="100000">
                                          <p:val>
                                            <p:strVal val="#ppt_w"/>
                                          </p:val>
                                        </p:tav>
                                      </p:tavLst>
                                    </p:anim>
                                    <p:anim calcmode="lin" valueType="num">
                                      <p:cBhvr>
                                        <p:cTn id="20" dur="500" fill="hold"/>
                                        <p:tgtEl>
                                          <p:spTgt spid="181260"/>
                                        </p:tgtEl>
                                        <p:attrNameLst>
                                          <p:attrName>ppt_h</p:attrName>
                                        </p:attrNameLst>
                                      </p:cBhvr>
                                      <p:tavLst>
                                        <p:tav tm="0">
                                          <p:val>
                                            <p:fltVal val="0"/>
                                          </p:val>
                                        </p:tav>
                                        <p:tav tm="100000">
                                          <p:val>
                                            <p:strVal val="#ppt_h"/>
                                          </p:val>
                                        </p:tav>
                                      </p:tavLst>
                                    </p:anim>
                                    <p:animEffect transition="in" filter="fade">
                                      <p:cBhvr>
                                        <p:cTn id="21" dur="500"/>
                                        <p:tgtEl>
                                          <p:spTgt spid="181260"/>
                                        </p:tgtEl>
                                      </p:cBhvr>
                                    </p:animEffect>
                                  </p:childTnLst>
                                </p:cTn>
                              </p:par>
                            </p:childTnLst>
                          </p:cTn>
                        </p:par>
                        <p:par>
                          <p:cTn id="22" fill="hold" nodeType="withGroup">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81252"/>
                                        </p:tgtEl>
                                        <p:attrNameLst>
                                          <p:attrName>style.visibility</p:attrName>
                                        </p:attrNameLst>
                                      </p:cBhvr>
                                      <p:to>
                                        <p:strVal val="visible"/>
                                      </p:to>
                                    </p:set>
                                    <p:anim calcmode="lin" valueType="num">
                                      <p:cBhvr>
                                        <p:cTn id="25" dur="500" fill="hold"/>
                                        <p:tgtEl>
                                          <p:spTgt spid="181252"/>
                                        </p:tgtEl>
                                        <p:attrNameLst>
                                          <p:attrName>ppt_w</p:attrName>
                                        </p:attrNameLst>
                                      </p:cBhvr>
                                      <p:tavLst>
                                        <p:tav tm="0">
                                          <p:val>
                                            <p:fltVal val="0"/>
                                          </p:val>
                                        </p:tav>
                                        <p:tav tm="100000">
                                          <p:val>
                                            <p:strVal val="#ppt_w"/>
                                          </p:val>
                                        </p:tav>
                                      </p:tavLst>
                                    </p:anim>
                                    <p:anim calcmode="lin" valueType="num">
                                      <p:cBhvr>
                                        <p:cTn id="26" dur="500" fill="hold"/>
                                        <p:tgtEl>
                                          <p:spTgt spid="181252"/>
                                        </p:tgtEl>
                                        <p:attrNameLst>
                                          <p:attrName>ppt_h</p:attrName>
                                        </p:attrNameLst>
                                      </p:cBhvr>
                                      <p:tavLst>
                                        <p:tav tm="0">
                                          <p:val>
                                            <p:fltVal val="0"/>
                                          </p:val>
                                        </p:tav>
                                        <p:tav tm="100000">
                                          <p:val>
                                            <p:strVal val="#ppt_h"/>
                                          </p:val>
                                        </p:tav>
                                      </p:tavLst>
                                    </p:anim>
                                    <p:animEffect transition="in" filter="fade">
                                      <p:cBhvr>
                                        <p:cTn id="27" dur="500"/>
                                        <p:tgtEl>
                                          <p:spTgt spid="181252"/>
                                        </p:tgtEl>
                                      </p:cBhvr>
                                    </p:animEffect>
                                  </p:childTnLst>
                                </p:cTn>
                              </p:par>
                            </p:childTnLst>
                          </p:cTn>
                        </p:par>
                        <p:par>
                          <p:cTn id="28" fill="hold" nodeType="withGroup">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81265"/>
                                        </p:tgtEl>
                                        <p:attrNameLst>
                                          <p:attrName>style.visibility</p:attrName>
                                        </p:attrNameLst>
                                      </p:cBhvr>
                                      <p:to>
                                        <p:strVal val="visible"/>
                                      </p:to>
                                    </p:set>
                                    <p:anim calcmode="lin" valueType="num">
                                      <p:cBhvr>
                                        <p:cTn id="31" dur="500" fill="hold"/>
                                        <p:tgtEl>
                                          <p:spTgt spid="181265"/>
                                        </p:tgtEl>
                                        <p:attrNameLst>
                                          <p:attrName>ppt_w</p:attrName>
                                        </p:attrNameLst>
                                      </p:cBhvr>
                                      <p:tavLst>
                                        <p:tav tm="0">
                                          <p:val>
                                            <p:fltVal val="0"/>
                                          </p:val>
                                        </p:tav>
                                        <p:tav tm="100000">
                                          <p:val>
                                            <p:strVal val="#ppt_w"/>
                                          </p:val>
                                        </p:tav>
                                      </p:tavLst>
                                    </p:anim>
                                    <p:anim calcmode="lin" valueType="num">
                                      <p:cBhvr>
                                        <p:cTn id="32" dur="500" fill="hold"/>
                                        <p:tgtEl>
                                          <p:spTgt spid="181265"/>
                                        </p:tgtEl>
                                        <p:attrNameLst>
                                          <p:attrName>ppt_h</p:attrName>
                                        </p:attrNameLst>
                                      </p:cBhvr>
                                      <p:tavLst>
                                        <p:tav tm="0">
                                          <p:val>
                                            <p:fltVal val="0"/>
                                          </p:val>
                                        </p:tav>
                                        <p:tav tm="100000">
                                          <p:val>
                                            <p:strVal val="#ppt_h"/>
                                          </p:val>
                                        </p:tav>
                                      </p:tavLst>
                                    </p:anim>
                                    <p:animEffect transition="in" filter="fade">
                                      <p:cBhvr>
                                        <p:cTn id="33" dur="500"/>
                                        <p:tgtEl>
                                          <p:spTgt spid="181265"/>
                                        </p:tgtEl>
                                      </p:cBhvr>
                                    </p:animEffect>
                                  </p:childTnLst>
                                </p:cTn>
                              </p:par>
                            </p:childTnLst>
                          </p:cTn>
                        </p:par>
                        <p:par>
                          <p:cTn id="34" fill="hold" nodeType="withGroup">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181257"/>
                                        </p:tgtEl>
                                        <p:attrNameLst>
                                          <p:attrName>style.visibility</p:attrName>
                                        </p:attrNameLst>
                                      </p:cBhvr>
                                      <p:to>
                                        <p:strVal val="visible"/>
                                      </p:to>
                                    </p:set>
                                    <p:anim calcmode="lin" valueType="num">
                                      <p:cBhvr>
                                        <p:cTn id="37" dur="500" fill="hold"/>
                                        <p:tgtEl>
                                          <p:spTgt spid="181257"/>
                                        </p:tgtEl>
                                        <p:attrNameLst>
                                          <p:attrName>ppt_w</p:attrName>
                                        </p:attrNameLst>
                                      </p:cBhvr>
                                      <p:tavLst>
                                        <p:tav tm="0">
                                          <p:val>
                                            <p:fltVal val="0"/>
                                          </p:val>
                                        </p:tav>
                                        <p:tav tm="100000">
                                          <p:val>
                                            <p:strVal val="#ppt_w"/>
                                          </p:val>
                                        </p:tav>
                                      </p:tavLst>
                                    </p:anim>
                                    <p:anim calcmode="lin" valueType="num">
                                      <p:cBhvr>
                                        <p:cTn id="38" dur="500" fill="hold"/>
                                        <p:tgtEl>
                                          <p:spTgt spid="181257"/>
                                        </p:tgtEl>
                                        <p:attrNameLst>
                                          <p:attrName>ppt_h</p:attrName>
                                        </p:attrNameLst>
                                      </p:cBhvr>
                                      <p:tavLst>
                                        <p:tav tm="0">
                                          <p:val>
                                            <p:fltVal val="0"/>
                                          </p:val>
                                        </p:tav>
                                        <p:tav tm="100000">
                                          <p:val>
                                            <p:strVal val="#ppt_h"/>
                                          </p:val>
                                        </p:tav>
                                      </p:tavLst>
                                    </p:anim>
                                    <p:animEffect transition="in" filter="fade">
                                      <p:cBhvr>
                                        <p:cTn id="39" dur="500"/>
                                        <p:tgtEl>
                                          <p:spTgt spid="181257"/>
                                        </p:tgtEl>
                                      </p:cBhvr>
                                    </p:animEffect>
                                  </p:childTnLst>
                                </p:cTn>
                              </p:par>
                            </p:childTnLst>
                          </p:cTn>
                        </p:par>
                        <p:par>
                          <p:cTn id="40" fill="hold" nodeType="withGroup">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181264"/>
                                        </p:tgtEl>
                                        <p:attrNameLst>
                                          <p:attrName>style.visibility</p:attrName>
                                        </p:attrNameLst>
                                      </p:cBhvr>
                                      <p:to>
                                        <p:strVal val="visible"/>
                                      </p:to>
                                    </p:set>
                                    <p:anim calcmode="lin" valueType="num">
                                      <p:cBhvr>
                                        <p:cTn id="43" dur="500" fill="hold"/>
                                        <p:tgtEl>
                                          <p:spTgt spid="181264"/>
                                        </p:tgtEl>
                                        <p:attrNameLst>
                                          <p:attrName>ppt_w</p:attrName>
                                        </p:attrNameLst>
                                      </p:cBhvr>
                                      <p:tavLst>
                                        <p:tav tm="0">
                                          <p:val>
                                            <p:fltVal val="0"/>
                                          </p:val>
                                        </p:tav>
                                        <p:tav tm="100000">
                                          <p:val>
                                            <p:strVal val="#ppt_w"/>
                                          </p:val>
                                        </p:tav>
                                      </p:tavLst>
                                    </p:anim>
                                    <p:anim calcmode="lin" valueType="num">
                                      <p:cBhvr>
                                        <p:cTn id="44" dur="500" fill="hold"/>
                                        <p:tgtEl>
                                          <p:spTgt spid="181264"/>
                                        </p:tgtEl>
                                        <p:attrNameLst>
                                          <p:attrName>ppt_h</p:attrName>
                                        </p:attrNameLst>
                                      </p:cBhvr>
                                      <p:tavLst>
                                        <p:tav tm="0">
                                          <p:val>
                                            <p:fltVal val="0"/>
                                          </p:val>
                                        </p:tav>
                                        <p:tav tm="100000">
                                          <p:val>
                                            <p:strVal val="#ppt_h"/>
                                          </p:val>
                                        </p:tav>
                                      </p:tavLst>
                                    </p:anim>
                                    <p:animEffect transition="in" filter="fade">
                                      <p:cBhvr>
                                        <p:cTn id="45" dur="500"/>
                                        <p:tgtEl>
                                          <p:spTgt spid="181264"/>
                                        </p:tgtEl>
                                      </p:cBhvr>
                                    </p:animEffect>
                                  </p:childTnLst>
                                </p:cTn>
                              </p:par>
                            </p:childTnLst>
                          </p:cTn>
                        </p:par>
                        <p:par>
                          <p:cTn id="46" fill="hold" nodeType="withGroup">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181259"/>
                                        </p:tgtEl>
                                        <p:attrNameLst>
                                          <p:attrName>style.visibility</p:attrName>
                                        </p:attrNameLst>
                                      </p:cBhvr>
                                      <p:to>
                                        <p:strVal val="visible"/>
                                      </p:to>
                                    </p:set>
                                    <p:anim calcmode="lin" valueType="num">
                                      <p:cBhvr>
                                        <p:cTn id="49" dur="500" fill="hold"/>
                                        <p:tgtEl>
                                          <p:spTgt spid="181259"/>
                                        </p:tgtEl>
                                        <p:attrNameLst>
                                          <p:attrName>ppt_w</p:attrName>
                                        </p:attrNameLst>
                                      </p:cBhvr>
                                      <p:tavLst>
                                        <p:tav tm="0">
                                          <p:val>
                                            <p:fltVal val="0"/>
                                          </p:val>
                                        </p:tav>
                                        <p:tav tm="100000">
                                          <p:val>
                                            <p:strVal val="#ppt_w"/>
                                          </p:val>
                                        </p:tav>
                                      </p:tavLst>
                                    </p:anim>
                                    <p:anim calcmode="lin" valueType="num">
                                      <p:cBhvr>
                                        <p:cTn id="50" dur="500" fill="hold"/>
                                        <p:tgtEl>
                                          <p:spTgt spid="181259"/>
                                        </p:tgtEl>
                                        <p:attrNameLst>
                                          <p:attrName>ppt_h</p:attrName>
                                        </p:attrNameLst>
                                      </p:cBhvr>
                                      <p:tavLst>
                                        <p:tav tm="0">
                                          <p:val>
                                            <p:fltVal val="0"/>
                                          </p:val>
                                        </p:tav>
                                        <p:tav tm="100000">
                                          <p:val>
                                            <p:strVal val="#ppt_h"/>
                                          </p:val>
                                        </p:tav>
                                      </p:tavLst>
                                    </p:anim>
                                    <p:animEffect transition="in" filter="fade">
                                      <p:cBhvr>
                                        <p:cTn id="51" dur="500"/>
                                        <p:tgtEl>
                                          <p:spTgt spid="181259"/>
                                        </p:tgtEl>
                                      </p:cBhvr>
                                    </p:animEffect>
                                  </p:childTnLst>
                                </p:cTn>
                              </p:par>
                            </p:childTnLst>
                          </p:cTn>
                        </p:par>
                        <p:par>
                          <p:cTn id="52" fill="hold" nodeType="withGroup">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181266"/>
                                        </p:tgtEl>
                                        <p:attrNameLst>
                                          <p:attrName>style.visibility</p:attrName>
                                        </p:attrNameLst>
                                      </p:cBhvr>
                                      <p:to>
                                        <p:strVal val="visible"/>
                                      </p:to>
                                    </p:set>
                                    <p:anim calcmode="lin" valueType="num">
                                      <p:cBhvr>
                                        <p:cTn id="55" dur="500" fill="hold"/>
                                        <p:tgtEl>
                                          <p:spTgt spid="181266"/>
                                        </p:tgtEl>
                                        <p:attrNameLst>
                                          <p:attrName>ppt_w</p:attrName>
                                        </p:attrNameLst>
                                      </p:cBhvr>
                                      <p:tavLst>
                                        <p:tav tm="0">
                                          <p:val>
                                            <p:fltVal val="0"/>
                                          </p:val>
                                        </p:tav>
                                        <p:tav tm="100000">
                                          <p:val>
                                            <p:strVal val="#ppt_w"/>
                                          </p:val>
                                        </p:tav>
                                      </p:tavLst>
                                    </p:anim>
                                    <p:anim calcmode="lin" valueType="num">
                                      <p:cBhvr>
                                        <p:cTn id="56" dur="500" fill="hold"/>
                                        <p:tgtEl>
                                          <p:spTgt spid="181266"/>
                                        </p:tgtEl>
                                        <p:attrNameLst>
                                          <p:attrName>ppt_h</p:attrName>
                                        </p:attrNameLst>
                                      </p:cBhvr>
                                      <p:tavLst>
                                        <p:tav tm="0">
                                          <p:val>
                                            <p:fltVal val="0"/>
                                          </p:val>
                                        </p:tav>
                                        <p:tav tm="100000">
                                          <p:val>
                                            <p:strVal val="#ppt_h"/>
                                          </p:val>
                                        </p:tav>
                                      </p:tavLst>
                                    </p:anim>
                                    <p:animEffect transition="in" filter="fade">
                                      <p:cBhvr>
                                        <p:cTn id="57" dur="500"/>
                                        <p:tgtEl>
                                          <p:spTgt spid="181266"/>
                                        </p:tgtEl>
                                      </p:cBhvr>
                                    </p:animEffect>
                                  </p:childTnLst>
                                </p:cTn>
                              </p:par>
                            </p:childTnLst>
                          </p:cTn>
                        </p:par>
                        <p:par>
                          <p:cTn id="58" fill="hold" nodeType="withGroup">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181263"/>
                                        </p:tgtEl>
                                        <p:attrNameLst>
                                          <p:attrName>style.visibility</p:attrName>
                                        </p:attrNameLst>
                                      </p:cBhvr>
                                      <p:to>
                                        <p:strVal val="visible"/>
                                      </p:to>
                                    </p:set>
                                    <p:anim calcmode="lin" valueType="num">
                                      <p:cBhvr>
                                        <p:cTn id="61" dur="500" fill="hold"/>
                                        <p:tgtEl>
                                          <p:spTgt spid="181263"/>
                                        </p:tgtEl>
                                        <p:attrNameLst>
                                          <p:attrName>ppt_w</p:attrName>
                                        </p:attrNameLst>
                                      </p:cBhvr>
                                      <p:tavLst>
                                        <p:tav tm="0">
                                          <p:val>
                                            <p:fltVal val="0"/>
                                          </p:val>
                                        </p:tav>
                                        <p:tav tm="100000">
                                          <p:val>
                                            <p:strVal val="#ppt_w"/>
                                          </p:val>
                                        </p:tav>
                                      </p:tavLst>
                                    </p:anim>
                                    <p:anim calcmode="lin" valueType="num">
                                      <p:cBhvr>
                                        <p:cTn id="62" dur="500" fill="hold"/>
                                        <p:tgtEl>
                                          <p:spTgt spid="181263"/>
                                        </p:tgtEl>
                                        <p:attrNameLst>
                                          <p:attrName>ppt_h</p:attrName>
                                        </p:attrNameLst>
                                      </p:cBhvr>
                                      <p:tavLst>
                                        <p:tav tm="0">
                                          <p:val>
                                            <p:fltVal val="0"/>
                                          </p:val>
                                        </p:tav>
                                        <p:tav tm="100000">
                                          <p:val>
                                            <p:strVal val="#ppt_h"/>
                                          </p:val>
                                        </p:tav>
                                      </p:tavLst>
                                    </p:anim>
                                    <p:animEffect transition="in" filter="fade">
                                      <p:cBhvr>
                                        <p:cTn id="63" dur="500"/>
                                        <p:tgtEl>
                                          <p:spTgt spid="181263"/>
                                        </p:tgtEl>
                                      </p:cBhvr>
                                    </p:animEffect>
                                  </p:childTnLst>
                                </p:cTn>
                              </p:par>
                            </p:childTnLst>
                          </p:cTn>
                        </p:par>
                        <p:par>
                          <p:cTn id="64" fill="hold" nodeType="withGroup">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181262"/>
                                        </p:tgtEl>
                                        <p:attrNameLst>
                                          <p:attrName>style.visibility</p:attrName>
                                        </p:attrNameLst>
                                      </p:cBhvr>
                                      <p:to>
                                        <p:strVal val="visible"/>
                                      </p:to>
                                    </p:set>
                                    <p:anim calcmode="lin" valueType="num">
                                      <p:cBhvr>
                                        <p:cTn id="67" dur="500" fill="hold"/>
                                        <p:tgtEl>
                                          <p:spTgt spid="181262"/>
                                        </p:tgtEl>
                                        <p:attrNameLst>
                                          <p:attrName>ppt_w</p:attrName>
                                        </p:attrNameLst>
                                      </p:cBhvr>
                                      <p:tavLst>
                                        <p:tav tm="0">
                                          <p:val>
                                            <p:fltVal val="0"/>
                                          </p:val>
                                        </p:tav>
                                        <p:tav tm="100000">
                                          <p:val>
                                            <p:strVal val="#ppt_w"/>
                                          </p:val>
                                        </p:tav>
                                      </p:tavLst>
                                    </p:anim>
                                    <p:anim calcmode="lin" valueType="num">
                                      <p:cBhvr>
                                        <p:cTn id="68" dur="500" fill="hold"/>
                                        <p:tgtEl>
                                          <p:spTgt spid="181262"/>
                                        </p:tgtEl>
                                        <p:attrNameLst>
                                          <p:attrName>ppt_h</p:attrName>
                                        </p:attrNameLst>
                                      </p:cBhvr>
                                      <p:tavLst>
                                        <p:tav tm="0">
                                          <p:val>
                                            <p:fltVal val="0"/>
                                          </p:val>
                                        </p:tav>
                                        <p:tav tm="100000">
                                          <p:val>
                                            <p:strVal val="#ppt_h"/>
                                          </p:val>
                                        </p:tav>
                                      </p:tavLst>
                                    </p:anim>
                                    <p:animEffect transition="in" filter="fade">
                                      <p:cBhvr>
                                        <p:cTn id="69" dur="500"/>
                                        <p:tgtEl>
                                          <p:spTgt spid="181262"/>
                                        </p:tgtEl>
                                      </p:cBhvr>
                                    </p:animEffect>
                                  </p:childTnLst>
                                </p:cTn>
                              </p:par>
                            </p:childTnLst>
                          </p:cTn>
                        </p:par>
                        <p:par>
                          <p:cTn id="70" fill="hold" nodeType="withGroup">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181258"/>
                                        </p:tgtEl>
                                        <p:attrNameLst>
                                          <p:attrName>style.visibility</p:attrName>
                                        </p:attrNameLst>
                                      </p:cBhvr>
                                      <p:to>
                                        <p:strVal val="visible"/>
                                      </p:to>
                                    </p:set>
                                    <p:anim calcmode="lin" valueType="num">
                                      <p:cBhvr>
                                        <p:cTn id="73" dur="500" fill="hold"/>
                                        <p:tgtEl>
                                          <p:spTgt spid="181258"/>
                                        </p:tgtEl>
                                        <p:attrNameLst>
                                          <p:attrName>ppt_w</p:attrName>
                                        </p:attrNameLst>
                                      </p:cBhvr>
                                      <p:tavLst>
                                        <p:tav tm="0">
                                          <p:val>
                                            <p:fltVal val="0"/>
                                          </p:val>
                                        </p:tav>
                                        <p:tav tm="100000">
                                          <p:val>
                                            <p:strVal val="#ppt_w"/>
                                          </p:val>
                                        </p:tav>
                                      </p:tavLst>
                                    </p:anim>
                                    <p:anim calcmode="lin" valueType="num">
                                      <p:cBhvr>
                                        <p:cTn id="74" dur="500" fill="hold"/>
                                        <p:tgtEl>
                                          <p:spTgt spid="181258"/>
                                        </p:tgtEl>
                                        <p:attrNameLst>
                                          <p:attrName>ppt_h</p:attrName>
                                        </p:attrNameLst>
                                      </p:cBhvr>
                                      <p:tavLst>
                                        <p:tav tm="0">
                                          <p:val>
                                            <p:fltVal val="0"/>
                                          </p:val>
                                        </p:tav>
                                        <p:tav tm="100000">
                                          <p:val>
                                            <p:strVal val="#ppt_h"/>
                                          </p:val>
                                        </p:tav>
                                      </p:tavLst>
                                    </p:anim>
                                    <p:animEffect transition="in" filter="fade">
                                      <p:cBhvr>
                                        <p:cTn id="75" dur="500"/>
                                        <p:tgtEl>
                                          <p:spTgt spid="181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2" grpId="0" animBg="1"/>
      <p:bldP spid="181256" grpId="0" animBg="1"/>
      <p:bldP spid="181257" grpId="0" animBg="1"/>
      <p:bldP spid="181258" grpId="0" animBg="1"/>
      <p:bldP spid="181259" grpId="0" animBg="1"/>
      <p:bldP spid="181261" grpId="0" animBg="1"/>
      <p:bldP spid="181262" grpId="0" animBg="1"/>
      <p:bldP spid="181263" grpId="0" animBg="1"/>
      <p:bldP spid="181264" grpId="0" animBg="1"/>
      <p:bldP spid="181265" grpId="0" animBg="1"/>
      <p:bldP spid="18126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erson speaking into a microphone&#10;&#10;Description automatically generated with low confidence">
            <a:extLst>
              <a:ext uri="{FF2B5EF4-FFF2-40B4-BE49-F238E27FC236}">
                <a16:creationId xmlns:a16="http://schemas.microsoft.com/office/drawing/2014/main" id="{BE9A86EE-125B-473C-B6B4-A71FA1487D92}"/>
              </a:ext>
            </a:extLst>
          </p:cNvPr>
          <p:cNvPicPr>
            <a:picLocks noChangeAspect="1"/>
          </p:cNvPicPr>
          <p:nvPr/>
        </p:nvPicPr>
        <p:blipFill rotWithShape="1">
          <a:blip r:embed="rId2">
            <a:extLst>
              <a:ext uri="{28A0092B-C50C-407E-A947-70E740481C1C}">
                <a14:useLocalDpi xmlns:a14="http://schemas.microsoft.com/office/drawing/2010/main" val="0"/>
              </a:ext>
            </a:extLst>
          </a:blip>
          <a:srcRect r="11989" b="-2"/>
          <a:stretch/>
        </p:blipFill>
        <p:spPr>
          <a:xfrm>
            <a:off x="4117521" y="10"/>
            <a:ext cx="8074479" cy="6857990"/>
          </a:xfrm>
          <a:prstGeom prst="rect">
            <a:avLst/>
          </a:prstGeom>
        </p:spPr>
      </p:pic>
      <p:sp>
        <p:nvSpPr>
          <p:cNvPr id="2" name="Title 1">
            <a:extLst>
              <a:ext uri="{FF2B5EF4-FFF2-40B4-BE49-F238E27FC236}">
                <a16:creationId xmlns:a16="http://schemas.microsoft.com/office/drawing/2014/main" id="{41BC5D69-D740-49DF-B5CA-947CD0BA60C9}"/>
              </a:ext>
            </a:extLst>
          </p:cNvPr>
          <p:cNvSpPr>
            <a:spLocks noGrp="1"/>
          </p:cNvSpPr>
          <p:nvPr>
            <p:ph type="title"/>
          </p:nvPr>
        </p:nvSpPr>
        <p:spPr>
          <a:xfrm>
            <a:off x="401934" y="704935"/>
            <a:ext cx="7431174" cy="1509395"/>
          </a:xfrm>
          <a:solidFill>
            <a:schemeClr val="bg1"/>
          </a:solidFill>
        </p:spPr>
        <p:txBody>
          <a:bodyPr vert="horz" lIns="91440" tIns="45720" rIns="91440" bIns="45720" rtlCol="0" anchor="ctr">
            <a:normAutofit/>
          </a:bodyPr>
          <a:lstStyle/>
          <a:p>
            <a:pPr algn="ctr"/>
            <a:r>
              <a:rPr lang="en-US" sz="5400" b="1" dirty="0">
                <a:latin typeface="Times New Roman" panose="02020603050405020304" pitchFamily="18" charset="0"/>
                <a:cs typeface="Times New Roman" panose="02020603050405020304" pitchFamily="18" charset="0"/>
              </a:rPr>
              <a:t>TAKE HOME TRUTH</a:t>
            </a:r>
            <a:endParaRPr lang="en-US" sz="5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FA470D8-98D4-4C2C-A9AC-DAF8535A86F8}"/>
              </a:ext>
            </a:extLst>
          </p:cNvPr>
          <p:cNvSpPr txBox="1"/>
          <p:nvPr/>
        </p:nvSpPr>
        <p:spPr>
          <a:xfrm>
            <a:off x="401934" y="2214330"/>
            <a:ext cx="7431174" cy="2844367"/>
          </a:xfrm>
          <a:prstGeom prst="rect">
            <a:avLst/>
          </a:prstGeom>
          <a:solidFill>
            <a:schemeClr val="bg1">
              <a:lumMod val="75000"/>
              <a:lumOff val="25000"/>
            </a:schemeClr>
          </a:solidFill>
        </p:spPr>
        <p:txBody>
          <a:bodyPr vert="horz" lIns="91440" tIns="45720" rIns="91440" bIns="45720" rtlCol="0">
            <a:normAutofit/>
          </a:bodyPr>
          <a:lstStyle/>
          <a:p>
            <a:pPr>
              <a:lnSpc>
                <a:spcPct val="90000"/>
              </a:lnSpc>
              <a:spcAft>
                <a:spcPts val="600"/>
              </a:spcAft>
            </a:pPr>
            <a:r>
              <a:rPr lang="en-US" altLang="ja-JP" sz="3200" b="1" dirty="0">
                <a:latin typeface="Times New Roman" panose="02020603050405020304" pitchFamily="18" charset="0"/>
                <a:cs typeface="Times New Roman" panose="02020603050405020304" pitchFamily="18" charset="0"/>
              </a:rPr>
              <a:t>Ideally, each sermon is the explanation, interpretation and application of a single dominant idea supported by other ideas, all drawn from one passage or several passages of Scripture.</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392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erson standing at a podium&#10;&#10;Description automatically generated with medium confidence">
            <a:extLst>
              <a:ext uri="{FF2B5EF4-FFF2-40B4-BE49-F238E27FC236}">
                <a16:creationId xmlns:a16="http://schemas.microsoft.com/office/drawing/2014/main" id="{962FEDBF-CF4F-4D4A-BFB1-F899EF94921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8734" r="14984" b="1"/>
          <a:stretch/>
        </p:blipFill>
        <p:spPr>
          <a:xfrm>
            <a:off x="6803647" y="1065276"/>
            <a:ext cx="4730214" cy="4727448"/>
          </a:xfrm>
          <a:prstGeom prst="rect">
            <a:avLst/>
          </a:prstGeom>
        </p:spPr>
      </p:pic>
      <p:sp>
        <p:nvSpPr>
          <p:cNvPr id="2" name="Title 1">
            <a:extLst>
              <a:ext uri="{FF2B5EF4-FFF2-40B4-BE49-F238E27FC236}">
                <a16:creationId xmlns:a16="http://schemas.microsoft.com/office/drawing/2014/main" id="{F891761A-2FE7-4413-8BF4-29A90FA4101F}"/>
              </a:ext>
            </a:extLst>
          </p:cNvPr>
          <p:cNvSpPr>
            <a:spLocks noGrp="1"/>
          </p:cNvSpPr>
          <p:nvPr>
            <p:ph type="ctrTitle"/>
          </p:nvPr>
        </p:nvSpPr>
        <p:spPr>
          <a:xfrm>
            <a:off x="99415" y="491121"/>
            <a:ext cx="6550390" cy="1738491"/>
          </a:xfrm>
        </p:spPr>
        <p:txBody>
          <a:bodyPr anchor="ctr">
            <a:normAutofit/>
          </a:bodyPr>
          <a:lstStyle/>
          <a:p>
            <a:r>
              <a:rPr lang="en-US" sz="3600" b="1" dirty="0">
                <a:solidFill>
                  <a:schemeClr val="bg1"/>
                </a:solidFill>
                <a:effectLst/>
                <a:latin typeface="Times New Roman" panose="02020603050405020304" pitchFamily="18" charset="0"/>
                <a:ea typeface="Times New Roman" panose="02020603050405020304" pitchFamily="18" charset="0"/>
              </a:rPr>
              <a:t>THE CHARACTERISTICS OF EXPOSITORY PREACHING</a:t>
            </a:r>
            <a:endParaRPr lang="en-US" sz="3600" dirty="0">
              <a:solidFill>
                <a:schemeClr val="bg1"/>
              </a:solidFill>
            </a:endParaRPr>
          </a:p>
        </p:txBody>
      </p:sp>
      <p:sp>
        <p:nvSpPr>
          <p:cNvPr id="3" name="Subtitle 2">
            <a:extLst>
              <a:ext uri="{FF2B5EF4-FFF2-40B4-BE49-F238E27FC236}">
                <a16:creationId xmlns:a16="http://schemas.microsoft.com/office/drawing/2014/main" id="{25126C91-2165-4F53-B245-ED7571F97EB6}"/>
              </a:ext>
            </a:extLst>
          </p:cNvPr>
          <p:cNvSpPr>
            <a:spLocks noGrp="1"/>
          </p:cNvSpPr>
          <p:nvPr>
            <p:ph type="subTitle" idx="1"/>
          </p:nvPr>
        </p:nvSpPr>
        <p:spPr>
          <a:xfrm>
            <a:off x="99416" y="5132439"/>
            <a:ext cx="6976298" cy="1738490"/>
          </a:xfrm>
          <a:solidFill>
            <a:schemeClr val="tx1"/>
          </a:solidFill>
        </p:spPr>
        <p:txBody>
          <a:bodyPr anchor="t">
            <a:normAutofit/>
          </a:bodyPr>
          <a:lstStyle/>
          <a:p>
            <a:r>
              <a:rPr lang="en-US" sz="3600" b="1" dirty="0">
                <a:solidFill>
                  <a:schemeClr val="bg1"/>
                </a:solidFill>
                <a:effectLst/>
                <a:latin typeface="Times New Roman" panose="02020603050405020304" pitchFamily="18" charset="0"/>
                <a:ea typeface="Times New Roman" panose="02020603050405020304" pitchFamily="18" charset="0"/>
              </a:rPr>
              <a:t>An expository sermon explains one primary passage of Scripture</a:t>
            </a:r>
            <a:r>
              <a:rPr lang="en-US" sz="3600" dirty="0">
                <a:solidFill>
                  <a:schemeClr val="bg1"/>
                </a:solidFill>
                <a:effectLst/>
                <a:latin typeface="Times New Roman" panose="02020603050405020304" pitchFamily="18" charset="0"/>
                <a:ea typeface="Times New Roman" panose="02020603050405020304" pitchFamily="18" charset="0"/>
              </a:rPr>
              <a:t>.</a:t>
            </a:r>
          </a:p>
          <a:p>
            <a:pPr algn="l"/>
            <a:endParaRPr lang="en-US" dirty="0">
              <a:solidFill>
                <a:schemeClr val="bg1"/>
              </a:solidFill>
            </a:endParaRPr>
          </a:p>
        </p:txBody>
      </p:sp>
      <p:pic>
        <p:nvPicPr>
          <p:cNvPr id="6" name="Picture 5">
            <a:extLst>
              <a:ext uri="{FF2B5EF4-FFF2-40B4-BE49-F238E27FC236}">
                <a16:creationId xmlns:a16="http://schemas.microsoft.com/office/drawing/2014/main" id="{48CA888D-7002-4982-9A76-153AA39BAFBF}"/>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20561" r="31403"/>
          <a:stretch/>
        </p:blipFill>
        <p:spPr>
          <a:xfrm>
            <a:off x="1356444" y="2528335"/>
            <a:ext cx="2569169" cy="2231441"/>
          </a:xfrm>
          <a:prstGeom prst="rect">
            <a:avLst/>
          </a:prstGeom>
        </p:spPr>
      </p:pic>
      <p:sp>
        <p:nvSpPr>
          <p:cNvPr id="7" name="Rectangle 6">
            <a:extLst>
              <a:ext uri="{FF2B5EF4-FFF2-40B4-BE49-F238E27FC236}">
                <a16:creationId xmlns:a16="http://schemas.microsoft.com/office/drawing/2014/main" id="{8A624747-3FBB-46D4-999F-C84F61BA903B}"/>
              </a:ext>
            </a:extLst>
          </p:cNvPr>
          <p:cNvSpPr/>
          <p:nvPr/>
        </p:nvSpPr>
        <p:spPr>
          <a:xfrm>
            <a:off x="2364828" y="3503885"/>
            <a:ext cx="1560785" cy="749585"/>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B0541653-9DBD-4D8D-8EF1-75B750BBF468}"/>
              </a:ext>
            </a:extLst>
          </p:cNvPr>
          <p:cNvSpPr/>
          <p:nvPr/>
        </p:nvSpPr>
        <p:spPr>
          <a:xfrm rot="5400000">
            <a:off x="4806200" y="2604652"/>
            <a:ext cx="1003054" cy="2376469"/>
          </a:xfrm>
          <a:prstGeom prst="downArrow">
            <a:avLst>
              <a:gd name="adj1" fmla="val 50000"/>
              <a:gd name="adj2" fmla="val 4627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949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99A017-82C1-4CD9-A4E3-D49B749E4C5C}"/>
              </a:ext>
            </a:extLst>
          </p:cNvPr>
          <p:cNvSpPr txBox="1"/>
          <p:nvPr/>
        </p:nvSpPr>
        <p:spPr>
          <a:xfrm>
            <a:off x="374754" y="2151727"/>
            <a:ext cx="5922807" cy="2185214"/>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Acts 2:36</a:t>
            </a:r>
          </a:p>
          <a:p>
            <a:r>
              <a:rPr lang="en-US" sz="3200" b="1" dirty="0">
                <a:solidFill>
                  <a:schemeClr val="bg1"/>
                </a:solidFill>
                <a:effectLst/>
                <a:latin typeface="Times New Roman" panose="02020603050405020304" pitchFamily="18" charset="0"/>
                <a:ea typeface="Aptos" panose="020B0004020202020204" pitchFamily="34" charset="0"/>
              </a:rPr>
              <a:t>“God has made this Jesus whom you crucified, both Lord and Christ.”</a:t>
            </a:r>
          </a:p>
        </p:txBody>
      </p:sp>
      <p:pic>
        <p:nvPicPr>
          <p:cNvPr id="8" name="Picture 7" descr="A picture containing text, person, group, crowd&#10;&#10;Description automatically generated">
            <a:extLst>
              <a:ext uri="{FF2B5EF4-FFF2-40B4-BE49-F238E27FC236}">
                <a16:creationId xmlns:a16="http://schemas.microsoft.com/office/drawing/2014/main" id="{FEAEE965-6CF2-4CB8-B423-659AC20587E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481"/>
          <a:stretch/>
        </p:blipFill>
        <p:spPr>
          <a:xfrm>
            <a:off x="7167716" y="39247"/>
            <a:ext cx="5024283" cy="6818754"/>
          </a:xfrm>
          <a:prstGeom prst="rect">
            <a:avLst/>
          </a:prstGeom>
        </p:spPr>
      </p:pic>
      <p:sp>
        <p:nvSpPr>
          <p:cNvPr id="2" name="TextBox 1">
            <a:extLst>
              <a:ext uri="{FF2B5EF4-FFF2-40B4-BE49-F238E27FC236}">
                <a16:creationId xmlns:a16="http://schemas.microsoft.com/office/drawing/2014/main" id="{91415AFB-18F1-4FFD-86AF-F275E2AF1B32}"/>
              </a:ext>
            </a:extLst>
          </p:cNvPr>
          <p:cNvSpPr txBox="1"/>
          <p:nvPr/>
        </p:nvSpPr>
        <p:spPr>
          <a:xfrm>
            <a:off x="146304" y="642257"/>
            <a:ext cx="6922008" cy="830997"/>
          </a:xfrm>
          <a:prstGeom prst="rect">
            <a:avLst/>
          </a:prstGeom>
          <a:noFill/>
        </p:spPr>
        <p:txBody>
          <a:bodyPr wrap="square" rtlCol="0">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TAKE HOME TRUTH</a:t>
            </a:r>
            <a:endParaRPr lang="en-US" sz="4800" dirty="0">
              <a:solidFill>
                <a:schemeClr val="bg1"/>
              </a:solidFill>
            </a:endParaRPr>
          </a:p>
        </p:txBody>
      </p:sp>
    </p:spTree>
    <p:extLst>
      <p:ext uri="{BB962C8B-B14F-4D97-AF65-F5344CB8AC3E}">
        <p14:creationId xmlns:p14="http://schemas.microsoft.com/office/powerpoint/2010/main" val="3014144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99A017-82C1-4CD9-A4E3-D49B749E4C5C}"/>
              </a:ext>
            </a:extLst>
          </p:cNvPr>
          <p:cNvSpPr txBox="1"/>
          <p:nvPr/>
        </p:nvSpPr>
        <p:spPr>
          <a:xfrm>
            <a:off x="329784" y="2459504"/>
            <a:ext cx="6475750" cy="1692771"/>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Acts 7:51</a:t>
            </a:r>
          </a:p>
          <a:p>
            <a:r>
              <a:rPr lang="en-US" sz="3200" b="1" dirty="0">
                <a:solidFill>
                  <a:schemeClr val="bg1"/>
                </a:solidFill>
                <a:effectLst/>
                <a:latin typeface="Times New Roman" panose="02020603050405020304" pitchFamily="18" charset="0"/>
                <a:ea typeface="Aptos" panose="020B0004020202020204" pitchFamily="34" charset="0"/>
              </a:rPr>
              <a:t>“You are just like your fathers; You always resist the Holy Spirit.”</a:t>
            </a:r>
          </a:p>
        </p:txBody>
      </p:sp>
      <p:pic>
        <p:nvPicPr>
          <p:cNvPr id="8" name="Picture 7" descr="A picture containing text, person, group, crowd&#10;&#10;Description automatically generated">
            <a:extLst>
              <a:ext uri="{FF2B5EF4-FFF2-40B4-BE49-F238E27FC236}">
                <a16:creationId xmlns:a16="http://schemas.microsoft.com/office/drawing/2014/main" id="{FEAEE965-6CF2-4CB8-B423-659AC20587E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481"/>
          <a:stretch/>
        </p:blipFill>
        <p:spPr>
          <a:xfrm>
            <a:off x="7167716" y="39247"/>
            <a:ext cx="5024283" cy="6818754"/>
          </a:xfrm>
          <a:prstGeom prst="rect">
            <a:avLst/>
          </a:prstGeom>
        </p:spPr>
      </p:pic>
      <p:sp>
        <p:nvSpPr>
          <p:cNvPr id="2" name="TextBox 1">
            <a:extLst>
              <a:ext uri="{FF2B5EF4-FFF2-40B4-BE49-F238E27FC236}">
                <a16:creationId xmlns:a16="http://schemas.microsoft.com/office/drawing/2014/main" id="{91415AFB-18F1-4FFD-86AF-F275E2AF1B32}"/>
              </a:ext>
            </a:extLst>
          </p:cNvPr>
          <p:cNvSpPr txBox="1"/>
          <p:nvPr/>
        </p:nvSpPr>
        <p:spPr>
          <a:xfrm>
            <a:off x="146304" y="642257"/>
            <a:ext cx="6922008" cy="830997"/>
          </a:xfrm>
          <a:prstGeom prst="rect">
            <a:avLst/>
          </a:prstGeom>
          <a:noFill/>
        </p:spPr>
        <p:txBody>
          <a:bodyPr wrap="square" rtlCol="0">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TAKE HOME TRUTH</a:t>
            </a:r>
            <a:endParaRPr lang="en-US" sz="4800" dirty="0">
              <a:solidFill>
                <a:schemeClr val="bg1"/>
              </a:solidFill>
            </a:endParaRPr>
          </a:p>
        </p:txBody>
      </p:sp>
    </p:spTree>
    <p:extLst>
      <p:ext uri="{BB962C8B-B14F-4D97-AF65-F5344CB8AC3E}">
        <p14:creationId xmlns:p14="http://schemas.microsoft.com/office/powerpoint/2010/main" val="381859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99A017-82C1-4CD9-A4E3-D49B749E4C5C}"/>
              </a:ext>
            </a:extLst>
          </p:cNvPr>
          <p:cNvSpPr txBox="1"/>
          <p:nvPr/>
        </p:nvSpPr>
        <p:spPr>
          <a:xfrm>
            <a:off x="359764" y="2151727"/>
            <a:ext cx="6460761" cy="2185214"/>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Acts 13:38</a:t>
            </a:r>
          </a:p>
          <a:p>
            <a:r>
              <a:rPr lang="en-US" sz="3200" b="1" dirty="0">
                <a:solidFill>
                  <a:schemeClr val="bg1"/>
                </a:solidFill>
                <a:effectLst/>
                <a:latin typeface="Times New Roman" panose="02020603050405020304" pitchFamily="18" charset="0"/>
                <a:ea typeface="Aptos" panose="020B0004020202020204" pitchFamily="34" charset="0"/>
              </a:rPr>
              <a:t>“I want you to know that through Jesus the forgiveness of sins is proclaimed to you.”</a:t>
            </a:r>
            <a:endParaRPr lang="en-US" sz="3200" b="1" dirty="0">
              <a:solidFill>
                <a:schemeClr val="bg1"/>
              </a:solidFill>
              <a:latin typeface="Times New Roman" panose="02020603050405020304" pitchFamily="18" charset="0"/>
              <a:cs typeface="Times New Roman" panose="02020603050405020304" pitchFamily="18" charset="0"/>
            </a:endParaRPr>
          </a:p>
        </p:txBody>
      </p:sp>
      <p:pic>
        <p:nvPicPr>
          <p:cNvPr id="8" name="Picture 7" descr="A picture containing text, person, group, crowd&#10;&#10;Description automatically generated">
            <a:extLst>
              <a:ext uri="{FF2B5EF4-FFF2-40B4-BE49-F238E27FC236}">
                <a16:creationId xmlns:a16="http://schemas.microsoft.com/office/drawing/2014/main" id="{FEAEE965-6CF2-4CB8-B423-659AC20587E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481"/>
          <a:stretch/>
        </p:blipFill>
        <p:spPr>
          <a:xfrm>
            <a:off x="7167716" y="39247"/>
            <a:ext cx="5024283" cy="6818754"/>
          </a:xfrm>
          <a:prstGeom prst="rect">
            <a:avLst/>
          </a:prstGeom>
        </p:spPr>
      </p:pic>
      <p:sp>
        <p:nvSpPr>
          <p:cNvPr id="2" name="TextBox 1">
            <a:extLst>
              <a:ext uri="{FF2B5EF4-FFF2-40B4-BE49-F238E27FC236}">
                <a16:creationId xmlns:a16="http://schemas.microsoft.com/office/drawing/2014/main" id="{91415AFB-18F1-4FFD-86AF-F275E2AF1B32}"/>
              </a:ext>
            </a:extLst>
          </p:cNvPr>
          <p:cNvSpPr txBox="1"/>
          <p:nvPr/>
        </p:nvSpPr>
        <p:spPr>
          <a:xfrm>
            <a:off x="146304" y="642257"/>
            <a:ext cx="6922008" cy="830997"/>
          </a:xfrm>
          <a:prstGeom prst="rect">
            <a:avLst/>
          </a:prstGeom>
          <a:noFill/>
        </p:spPr>
        <p:txBody>
          <a:bodyPr wrap="square" rtlCol="0">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TAKE HOME TRUTH</a:t>
            </a:r>
            <a:endParaRPr lang="en-US" sz="4800" dirty="0">
              <a:solidFill>
                <a:schemeClr val="bg1"/>
              </a:solidFill>
            </a:endParaRPr>
          </a:p>
        </p:txBody>
      </p:sp>
    </p:spTree>
    <p:extLst>
      <p:ext uri="{BB962C8B-B14F-4D97-AF65-F5344CB8AC3E}">
        <p14:creationId xmlns:p14="http://schemas.microsoft.com/office/powerpoint/2010/main" val="420146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99A017-82C1-4CD9-A4E3-D49B749E4C5C}"/>
              </a:ext>
            </a:extLst>
          </p:cNvPr>
          <p:cNvSpPr txBox="1"/>
          <p:nvPr/>
        </p:nvSpPr>
        <p:spPr>
          <a:xfrm>
            <a:off x="344774" y="2151727"/>
            <a:ext cx="6550701" cy="2185214"/>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Acts 17:30</a:t>
            </a:r>
          </a:p>
          <a:p>
            <a:r>
              <a:rPr lang="en-US" sz="3200" b="1">
                <a:solidFill>
                  <a:schemeClr val="bg1"/>
                </a:solidFill>
                <a:effectLst/>
                <a:latin typeface="Times New Roman" panose="02020603050405020304" pitchFamily="18" charset="0"/>
                <a:ea typeface="Aptos" panose="020B0004020202020204" pitchFamily="34" charset="0"/>
              </a:rPr>
              <a:t>“</a:t>
            </a:r>
            <a:r>
              <a:rPr lang="en-US" sz="3200" b="1" dirty="0">
                <a:solidFill>
                  <a:schemeClr val="bg1"/>
                </a:solidFill>
                <a:effectLst/>
                <a:latin typeface="Times New Roman" panose="02020603050405020304" pitchFamily="18" charset="0"/>
                <a:ea typeface="Aptos" panose="020B0004020202020204" pitchFamily="34" charset="0"/>
              </a:rPr>
              <a:t>In the past God overlooked such ignorance, but now He commands all people everywhere to repent.”</a:t>
            </a:r>
          </a:p>
        </p:txBody>
      </p:sp>
      <p:pic>
        <p:nvPicPr>
          <p:cNvPr id="8" name="Picture 7" descr="A picture containing text, person, group, crowd&#10;&#10;Description automatically generated">
            <a:extLst>
              <a:ext uri="{FF2B5EF4-FFF2-40B4-BE49-F238E27FC236}">
                <a16:creationId xmlns:a16="http://schemas.microsoft.com/office/drawing/2014/main" id="{FEAEE965-6CF2-4CB8-B423-659AC20587E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481"/>
          <a:stretch/>
        </p:blipFill>
        <p:spPr>
          <a:xfrm>
            <a:off x="7167716" y="39247"/>
            <a:ext cx="5024283" cy="6818754"/>
          </a:xfrm>
          <a:prstGeom prst="rect">
            <a:avLst/>
          </a:prstGeom>
        </p:spPr>
      </p:pic>
      <p:sp>
        <p:nvSpPr>
          <p:cNvPr id="2" name="TextBox 1">
            <a:extLst>
              <a:ext uri="{FF2B5EF4-FFF2-40B4-BE49-F238E27FC236}">
                <a16:creationId xmlns:a16="http://schemas.microsoft.com/office/drawing/2014/main" id="{91415AFB-18F1-4FFD-86AF-F275E2AF1B32}"/>
              </a:ext>
            </a:extLst>
          </p:cNvPr>
          <p:cNvSpPr txBox="1"/>
          <p:nvPr/>
        </p:nvSpPr>
        <p:spPr>
          <a:xfrm>
            <a:off x="146304" y="642257"/>
            <a:ext cx="6922008" cy="830997"/>
          </a:xfrm>
          <a:prstGeom prst="rect">
            <a:avLst/>
          </a:prstGeom>
          <a:noFill/>
        </p:spPr>
        <p:txBody>
          <a:bodyPr wrap="square" rtlCol="0">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TAKE HOME TRUTH</a:t>
            </a:r>
            <a:endParaRPr lang="en-US" sz="4800" dirty="0">
              <a:solidFill>
                <a:schemeClr val="bg1"/>
              </a:solidFill>
            </a:endParaRPr>
          </a:p>
        </p:txBody>
      </p:sp>
    </p:spTree>
    <p:extLst>
      <p:ext uri="{BB962C8B-B14F-4D97-AF65-F5344CB8AC3E}">
        <p14:creationId xmlns:p14="http://schemas.microsoft.com/office/powerpoint/2010/main" val="378205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9443" name="Rectangle 3"/>
          <p:cNvSpPr>
            <a:spLocks noGrp="1" noChangeArrowheads="1"/>
          </p:cNvSpPr>
          <p:nvPr>
            <p:ph type="body" idx="1"/>
          </p:nvPr>
        </p:nvSpPr>
        <p:spPr>
          <a:xfrm>
            <a:off x="1828800" y="1120877"/>
            <a:ext cx="3429000" cy="2308123"/>
          </a:xfrm>
          <a:solidFill>
            <a:schemeClr val="accent2"/>
          </a:solidFill>
        </p:spPr>
        <p:txBody>
          <a:bodyPr>
            <a:noAutofit/>
          </a:bodyPr>
          <a:lstStyle/>
          <a:p>
            <a:pPr algn="ctr">
              <a:buFont typeface="Wingdings" pitchFamily="2" charset="2"/>
              <a:buNone/>
            </a:pPr>
            <a:endParaRPr lang="en-US" sz="3200" b="1" dirty="0">
              <a:ea typeface="ＭＳ Ｐゴシック" pitchFamily="34" charset="-128"/>
            </a:endParaRPr>
          </a:p>
          <a:p>
            <a:pPr algn="ctr">
              <a:buFont typeface="Wingdings" pitchFamily="2" charset="2"/>
              <a:buNone/>
            </a:pPr>
            <a:r>
              <a:rPr lang="en-US" sz="4000" b="1" dirty="0">
                <a:ea typeface="ＭＳ Ｐゴシック" pitchFamily="34" charset="-128"/>
              </a:rPr>
              <a:t>Subject</a:t>
            </a:r>
          </a:p>
          <a:p>
            <a:pPr algn="ctr">
              <a:buFont typeface="Wingdings" pitchFamily="2" charset="2"/>
              <a:buNone/>
            </a:pPr>
            <a:r>
              <a:rPr lang="en-US" sz="4000" b="1" dirty="0">
                <a:ea typeface="ＭＳ Ｐゴシック" pitchFamily="34" charset="-128"/>
              </a:rPr>
              <a:t>(Theme)</a:t>
            </a:r>
          </a:p>
        </p:txBody>
      </p:sp>
      <p:sp>
        <p:nvSpPr>
          <p:cNvPr id="189444" name="Rectangle 4"/>
          <p:cNvSpPr>
            <a:spLocks noChangeArrowheads="1"/>
          </p:cNvSpPr>
          <p:nvPr/>
        </p:nvSpPr>
        <p:spPr bwMode="auto">
          <a:xfrm>
            <a:off x="6629400" y="1120877"/>
            <a:ext cx="3340510" cy="230812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gn="ctr">
              <a:lnSpc>
                <a:spcPct val="90000"/>
              </a:lnSpc>
              <a:spcBef>
                <a:spcPct val="20000"/>
              </a:spcBef>
              <a:buClr>
                <a:schemeClr val="tx2"/>
              </a:buClr>
              <a:buSzPct val="65000"/>
            </a:pPr>
            <a:endParaRPr lang="en-US" sz="3200" b="1" dirty="0"/>
          </a:p>
          <a:p>
            <a:pPr marL="342900" indent="-342900" algn="ctr">
              <a:lnSpc>
                <a:spcPct val="90000"/>
              </a:lnSpc>
              <a:spcBef>
                <a:spcPct val="20000"/>
              </a:spcBef>
              <a:buClr>
                <a:schemeClr val="tx2"/>
              </a:buClr>
              <a:buSzPct val="65000"/>
            </a:pPr>
            <a:r>
              <a:rPr lang="en-US" sz="4000" b="1" dirty="0"/>
              <a:t>Complement</a:t>
            </a:r>
          </a:p>
          <a:p>
            <a:pPr marL="342900" indent="-342900" algn="ctr">
              <a:lnSpc>
                <a:spcPct val="90000"/>
              </a:lnSpc>
              <a:spcBef>
                <a:spcPct val="20000"/>
              </a:spcBef>
              <a:buClr>
                <a:schemeClr val="tx2"/>
              </a:buClr>
              <a:buSzPct val="65000"/>
            </a:pPr>
            <a:r>
              <a:rPr lang="en-US" sz="4000" b="1" dirty="0"/>
              <a:t>(Thrust)</a:t>
            </a:r>
          </a:p>
        </p:txBody>
      </p:sp>
      <p:grpSp>
        <p:nvGrpSpPr>
          <p:cNvPr id="2" name="Group 10"/>
          <p:cNvGrpSpPr>
            <a:grpSpLocks/>
          </p:cNvGrpSpPr>
          <p:nvPr/>
        </p:nvGrpSpPr>
        <p:grpSpPr bwMode="auto">
          <a:xfrm>
            <a:off x="5542932" y="2045112"/>
            <a:ext cx="762000" cy="762000"/>
            <a:chOff x="2304" y="1344"/>
            <a:chExt cx="480" cy="480"/>
          </a:xfrm>
        </p:grpSpPr>
        <p:sp>
          <p:nvSpPr>
            <p:cNvPr id="18444" name="Rectangle 8"/>
            <p:cNvSpPr>
              <a:spLocks noChangeArrowheads="1"/>
            </p:cNvSpPr>
            <p:nvPr/>
          </p:nvSpPr>
          <p:spPr bwMode="auto">
            <a:xfrm>
              <a:off x="2496" y="1344"/>
              <a:ext cx="96" cy="48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445" name="Rectangle 9"/>
            <p:cNvSpPr>
              <a:spLocks noChangeArrowheads="1"/>
            </p:cNvSpPr>
            <p:nvPr/>
          </p:nvSpPr>
          <p:spPr bwMode="auto">
            <a:xfrm rot="5400000">
              <a:off x="2496" y="1344"/>
              <a:ext cx="96" cy="48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89452" name="Text Box 12"/>
          <p:cNvSpPr txBox="1">
            <a:spLocks noChangeArrowheads="1"/>
          </p:cNvSpPr>
          <p:nvPr/>
        </p:nvSpPr>
        <p:spPr bwMode="auto">
          <a:xfrm>
            <a:off x="1732932" y="3715434"/>
            <a:ext cx="3536262" cy="646331"/>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3600" b="1" u="sng" dirty="0">
                <a:solidFill>
                  <a:schemeClr val="bg1"/>
                </a:solidFill>
              </a:rPr>
              <a:t>The</a:t>
            </a:r>
            <a:r>
              <a:rPr lang="en-US" sz="3600" b="1" dirty="0">
                <a:solidFill>
                  <a:schemeClr val="bg1"/>
                </a:solidFill>
              </a:rPr>
              <a:t> </a:t>
            </a:r>
            <a:r>
              <a:rPr lang="en-US" sz="3600" b="1" u="sng" dirty="0">
                <a:solidFill>
                  <a:schemeClr val="bg1"/>
                </a:solidFill>
              </a:rPr>
              <a:t>Question</a:t>
            </a:r>
          </a:p>
        </p:txBody>
      </p:sp>
      <p:sp>
        <p:nvSpPr>
          <p:cNvPr id="189453" name="Text Box 13"/>
          <p:cNvSpPr txBox="1">
            <a:spLocks noChangeArrowheads="1"/>
          </p:cNvSpPr>
          <p:nvPr/>
        </p:nvSpPr>
        <p:spPr bwMode="auto">
          <a:xfrm>
            <a:off x="6365120" y="3701580"/>
            <a:ext cx="4057371" cy="646331"/>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3600" b="1" u="sng" dirty="0">
                <a:solidFill>
                  <a:schemeClr val="bg1"/>
                </a:solidFill>
              </a:rPr>
              <a:t>Take</a:t>
            </a:r>
            <a:r>
              <a:rPr lang="en-US" sz="3600" b="1" dirty="0">
                <a:solidFill>
                  <a:schemeClr val="bg1"/>
                </a:solidFill>
              </a:rPr>
              <a:t> </a:t>
            </a:r>
            <a:r>
              <a:rPr lang="en-US" sz="3600" b="1" u="sng" dirty="0">
                <a:solidFill>
                  <a:schemeClr val="bg1"/>
                </a:solidFill>
              </a:rPr>
              <a:t>Home</a:t>
            </a:r>
            <a:r>
              <a:rPr lang="en-US" sz="3600" b="1" dirty="0">
                <a:solidFill>
                  <a:schemeClr val="bg1"/>
                </a:solidFill>
              </a:rPr>
              <a:t> </a:t>
            </a:r>
            <a:r>
              <a:rPr lang="en-US" sz="3600" b="1" u="sng" dirty="0">
                <a:solidFill>
                  <a:schemeClr val="bg1"/>
                </a:solidFill>
              </a:rPr>
              <a:t>Truth</a:t>
            </a:r>
          </a:p>
        </p:txBody>
      </p:sp>
      <p:pic>
        <p:nvPicPr>
          <p:cNvPr id="2050" name="Picture 2" descr="C:\Users\scott.EASTRIDGE\AppData\Local\Microsoft\Windows\Temporary Internet Files\Content.IE5\NP093AGZ\question-mark-e12905338404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1755" y="4648200"/>
            <a:ext cx="2635045" cy="19431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scott.EASTRIDGE\AppData\Local\Microsoft\Windows\Temporary Internet Files\Content.IE5\FH7KJL67\Exclamation_mark_red[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6549" y="4620491"/>
            <a:ext cx="2635044" cy="18288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6EC3FC7-3448-4F15-A10D-C1487A22FDBE}"/>
              </a:ext>
            </a:extLst>
          </p:cNvPr>
          <p:cNvSpPr txBox="1"/>
          <p:nvPr/>
        </p:nvSpPr>
        <p:spPr>
          <a:xfrm>
            <a:off x="1732932" y="43543"/>
            <a:ext cx="7620000" cy="923330"/>
          </a:xfrm>
          <a:prstGeom prst="rect">
            <a:avLst/>
          </a:prstGeom>
          <a:noFill/>
        </p:spPr>
        <p:txBody>
          <a:bodyPr wrap="square" rtlCol="0">
            <a:spAutoFit/>
          </a:bodyPr>
          <a:lstStyle/>
          <a:p>
            <a:pPr algn="ctr"/>
            <a:r>
              <a:rPr lang="en-US" sz="5400" b="1" dirty="0">
                <a:solidFill>
                  <a:schemeClr val="bg1"/>
                </a:solidFill>
                <a:latin typeface="Times New Roman" panose="02020603050405020304" pitchFamily="18" charset="0"/>
                <a:cs typeface="Times New Roman" panose="02020603050405020304" pitchFamily="18" charset="0"/>
              </a:rPr>
              <a:t>TAKE HOME TRUTH</a:t>
            </a:r>
          </a:p>
        </p:txBody>
      </p:sp>
    </p:spTree>
    <p:extLst>
      <p:ext uri="{BB962C8B-B14F-4D97-AF65-F5344CB8AC3E}">
        <p14:creationId xmlns:p14="http://schemas.microsoft.com/office/powerpoint/2010/main" val="311371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89443">
                                            <p:bg/>
                                          </p:spTgt>
                                        </p:tgtEl>
                                        <p:attrNameLst>
                                          <p:attrName>style.visibility</p:attrName>
                                        </p:attrNameLst>
                                      </p:cBhvr>
                                      <p:to>
                                        <p:strVal val="visible"/>
                                      </p:to>
                                    </p:set>
                                    <p:anim calcmode="lin" valueType="num">
                                      <p:cBhvr>
                                        <p:cTn id="7" dur="1000" fill="hold"/>
                                        <p:tgtEl>
                                          <p:spTgt spid="189443">
                                            <p:bg/>
                                          </p:spTgt>
                                        </p:tgtEl>
                                        <p:attrNameLst>
                                          <p:attrName>ppt_w</p:attrName>
                                        </p:attrNameLst>
                                      </p:cBhvr>
                                      <p:tavLst>
                                        <p:tav tm="0">
                                          <p:val>
                                            <p:fltVal val="0"/>
                                          </p:val>
                                        </p:tav>
                                        <p:tav tm="100000">
                                          <p:val>
                                            <p:strVal val="#ppt_w"/>
                                          </p:val>
                                        </p:tav>
                                      </p:tavLst>
                                    </p:anim>
                                    <p:anim calcmode="lin" valueType="num">
                                      <p:cBhvr>
                                        <p:cTn id="8" dur="1000" fill="hold"/>
                                        <p:tgtEl>
                                          <p:spTgt spid="189443">
                                            <p:bg/>
                                          </p:spTgt>
                                        </p:tgtEl>
                                        <p:attrNameLst>
                                          <p:attrName>ppt_h</p:attrName>
                                        </p:attrNameLst>
                                      </p:cBhvr>
                                      <p:tavLst>
                                        <p:tav tm="0">
                                          <p:val>
                                            <p:fltVal val="0"/>
                                          </p:val>
                                        </p:tav>
                                        <p:tav tm="100000">
                                          <p:val>
                                            <p:strVal val="#ppt_h"/>
                                          </p:val>
                                        </p:tav>
                                      </p:tavLst>
                                    </p:anim>
                                    <p:anim calcmode="lin" valueType="num">
                                      <p:cBhvr>
                                        <p:cTn id="9" dur="1000" fill="hold"/>
                                        <p:tgtEl>
                                          <p:spTgt spid="189443">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9443">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1" nodeType="withEffect">
                                  <p:stCondLst>
                                    <p:cond delay="0"/>
                                  </p:stCondLst>
                                  <p:childTnLst>
                                    <p:set>
                                      <p:cBhvr>
                                        <p:cTn id="12" dur="1" fill="hold">
                                          <p:stCondLst>
                                            <p:cond delay="0"/>
                                          </p:stCondLst>
                                        </p:cTn>
                                        <p:tgtEl>
                                          <p:spTgt spid="189443">
                                            <p:txEl>
                                              <p:pRg st="1" end="1"/>
                                            </p:txEl>
                                          </p:spTgt>
                                        </p:tgtEl>
                                        <p:attrNameLst>
                                          <p:attrName>style.visibility</p:attrName>
                                        </p:attrNameLst>
                                      </p:cBhvr>
                                      <p:to>
                                        <p:strVal val="visible"/>
                                      </p:to>
                                    </p:set>
                                    <p:anim calcmode="lin" valueType="num">
                                      <p:cBhvr>
                                        <p:cTn id="13" dur="1000" fill="hold"/>
                                        <p:tgtEl>
                                          <p:spTgt spid="18944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18944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18944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89443">
                                            <p:txEl>
                                              <p:pRg st="1" end="1"/>
                                            </p:txEl>
                                          </p:spTgt>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1" nodeType="withEffect">
                                  <p:stCondLst>
                                    <p:cond delay="0"/>
                                  </p:stCondLst>
                                  <p:childTnLst>
                                    <p:set>
                                      <p:cBhvr>
                                        <p:cTn id="18" dur="1" fill="hold">
                                          <p:stCondLst>
                                            <p:cond delay="0"/>
                                          </p:stCondLst>
                                        </p:cTn>
                                        <p:tgtEl>
                                          <p:spTgt spid="189443">
                                            <p:txEl>
                                              <p:pRg st="2" end="2"/>
                                            </p:txEl>
                                          </p:spTgt>
                                        </p:tgtEl>
                                        <p:attrNameLst>
                                          <p:attrName>style.visibility</p:attrName>
                                        </p:attrNameLst>
                                      </p:cBhvr>
                                      <p:to>
                                        <p:strVal val="visible"/>
                                      </p:to>
                                    </p:set>
                                    <p:anim calcmode="lin" valueType="num">
                                      <p:cBhvr>
                                        <p:cTn id="19" dur="1000" fill="hold"/>
                                        <p:tgtEl>
                                          <p:spTgt spid="18944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189443">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18944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8944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par>
                          <p:cTn id="23" fill="hold" nodeType="withGroup">
                            <p:stCondLst>
                              <p:cond delay="1000"/>
                            </p:stCondLst>
                            <p:childTnLst>
                              <p:par>
                                <p:cTn id="24" presetID="15" presetClass="entr" presetSubtype="0" fill="hold" grpId="0" nodeType="afterEffect">
                                  <p:stCondLst>
                                    <p:cond delay="0"/>
                                  </p:stCondLst>
                                  <p:childTnLst>
                                    <p:set>
                                      <p:cBhvr>
                                        <p:cTn id="25" dur="1" fill="hold">
                                          <p:stCondLst>
                                            <p:cond delay="0"/>
                                          </p:stCondLst>
                                        </p:cTn>
                                        <p:tgtEl>
                                          <p:spTgt spid="189452"/>
                                        </p:tgtEl>
                                        <p:attrNameLst>
                                          <p:attrName>style.visibility</p:attrName>
                                        </p:attrNameLst>
                                      </p:cBhvr>
                                      <p:to>
                                        <p:strVal val="visible"/>
                                      </p:to>
                                    </p:set>
                                    <p:anim calcmode="lin" valueType="num">
                                      <p:cBhvr>
                                        <p:cTn id="26" dur="1000" fill="hold"/>
                                        <p:tgtEl>
                                          <p:spTgt spid="189452"/>
                                        </p:tgtEl>
                                        <p:attrNameLst>
                                          <p:attrName>ppt_w</p:attrName>
                                        </p:attrNameLst>
                                      </p:cBhvr>
                                      <p:tavLst>
                                        <p:tav tm="0">
                                          <p:val>
                                            <p:fltVal val="0"/>
                                          </p:val>
                                        </p:tav>
                                        <p:tav tm="100000">
                                          <p:val>
                                            <p:strVal val="#ppt_w"/>
                                          </p:val>
                                        </p:tav>
                                      </p:tavLst>
                                    </p:anim>
                                    <p:anim calcmode="lin" valueType="num">
                                      <p:cBhvr>
                                        <p:cTn id="27" dur="1000" fill="hold"/>
                                        <p:tgtEl>
                                          <p:spTgt spid="189452"/>
                                        </p:tgtEl>
                                        <p:attrNameLst>
                                          <p:attrName>ppt_h</p:attrName>
                                        </p:attrNameLst>
                                      </p:cBhvr>
                                      <p:tavLst>
                                        <p:tav tm="0">
                                          <p:val>
                                            <p:fltVal val="0"/>
                                          </p:val>
                                        </p:tav>
                                        <p:tav tm="100000">
                                          <p:val>
                                            <p:strVal val="#ppt_h"/>
                                          </p:val>
                                        </p:tav>
                                      </p:tavLst>
                                    </p:anim>
                                    <p:anim calcmode="lin" valueType="num">
                                      <p:cBhvr>
                                        <p:cTn id="28" dur="1000" fill="hold"/>
                                        <p:tgtEl>
                                          <p:spTgt spid="189452"/>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89452"/>
                                        </p:tgtEl>
                                        <p:attrNameLst>
                                          <p:attrName>ppt_y</p:attrName>
                                        </p:attrNameLst>
                                      </p:cBhvr>
                                      <p:tavLst>
                                        <p:tav tm="0" fmla="#ppt_y+(sin(-2*pi*(1-$))*-#ppt_x+cos(-2*pi*(1-$))*(1-#ppt_y))*(1-$)">
                                          <p:val>
                                            <p:fltVal val="0"/>
                                          </p:val>
                                        </p:tav>
                                        <p:tav tm="100000">
                                          <p:val>
                                            <p:fltVal val="1"/>
                                          </p:val>
                                        </p:tav>
                                      </p:tavLst>
                                    </p:anim>
                                  </p:childTnLst>
                                </p:cTn>
                              </p:par>
                            </p:childTnLst>
                          </p:cTn>
                        </p:par>
                        <p:par>
                          <p:cTn id="30" fill="hold" nodeType="withGroup">
                            <p:stCondLst>
                              <p:cond delay="2000"/>
                            </p:stCondLst>
                            <p:childTnLst>
                              <p:par>
                                <p:cTn id="31" presetID="15"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1000" fill="hold"/>
                                        <p:tgtEl>
                                          <p:spTgt spid="2"/>
                                        </p:tgtEl>
                                        <p:attrNameLst>
                                          <p:attrName>ppt_w</p:attrName>
                                        </p:attrNameLst>
                                      </p:cBhvr>
                                      <p:tavLst>
                                        <p:tav tm="0">
                                          <p:val>
                                            <p:fltVal val="0"/>
                                          </p:val>
                                        </p:tav>
                                        <p:tav tm="100000">
                                          <p:val>
                                            <p:strVal val="#ppt_w"/>
                                          </p:val>
                                        </p:tav>
                                      </p:tavLst>
                                    </p:anim>
                                    <p:anim calcmode="lin" valueType="num">
                                      <p:cBhvr>
                                        <p:cTn id="34" dur="1000" fill="hold"/>
                                        <p:tgtEl>
                                          <p:spTgt spid="2"/>
                                        </p:tgtEl>
                                        <p:attrNameLst>
                                          <p:attrName>ppt_h</p:attrName>
                                        </p:attrNameLst>
                                      </p:cBhvr>
                                      <p:tavLst>
                                        <p:tav tm="0">
                                          <p:val>
                                            <p:fltVal val="0"/>
                                          </p:val>
                                        </p:tav>
                                        <p:tav tm="100000">
                                          <p:val>
                                            <p:strVal val="#ppt_h"/>
                                          </p:val>
                                        </p:tav>
                                      </p:tavLst>
                                    </p:anim>
                                    <p:anim calcmode="lin" valueType="num">
                                      <p:cBhvr>
                                        <p:cTn id="3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37" fill="hold" nodeType="withGroup">
                            <p:stCondLst>
                              <p:cond delay="3000"/>
                            </p:stCondLst>
                            <p:childTnLst>
                              <p:par>
                                <p:cTn id="38" presetID="15" presetClass="entr" presetSubtype="0" fill="hold" grpId="0" nodeType="afterEffect">
                                  <p:stCondLst>
                                    <p:cond delay="0"/>
                                  </p:stCondLst>
                                  <p:childTnLst>
                                    <p:set>
                                      <p:cBhvr>
                                        <p:cTn id="39" dur="1" fill="hold">
                                          <p:stCondLst>
                                            <p:cond delay="0"/>
                                          </p:stCondLst>
                                        </p:cTn>
                                        <p:tgtEl>
                                          <p:spTgt spid="189444"/>
                                        </p:tgtEl>
                                        <p:attrNameLst>
                                          <p:attrName>style.visibility</p:attrName>
                                        </p:attrNameLst>
                                      </p:cBhvr>
                                      <p:to>
                                        <p:strVal val="visible"/>
                                      </p:to>
                                    </p:set>
                                    <p:anim calcmode="lin" valueType="num">
                                      <p:cBhvr>
                                        <p:cTn id="40" dur="1000" fill="hold"/>
                                        <p:tgtEl>
                                          <p:spTgt spid="189444"/>
                                        </p:tgtEl>
                                        <p:attrNameLst>
                                          <p:attrName>ppt_w</p:attrName>
                                        </p:attrNameLst>
                                      </p:cBhvr>
                                      <p:tavLst>
                                        <p:tav tm="0">
                                          <p:val>
                                            <p:fltVal val="0"/>
                                          </p:val>
                                        </p:tav>
                                        <p:tav tm="100000">
                                          <p:val>
                                            <p:strVal val="#ppt_w"/>
                                          </p:val>
                                        </p:tav>
                                      </p:tavLst>
                                    </p:anim>
                                    <p:anim calcmode="lin" valueType="num">
                                      <p:cBhvr>
                                        <p:cTn id="41" dur="1000" fill="hold"/>
                                        <p:tgtEl>
                                          <p:spTgt spid="189444"/>
                                        </p:tgtEl>
                                        <p:attrNameLst>
                                          <p:attrName>ppt_h</p:attrName>
                                        </p:attrNameLst>
                                      </p:cBhvr>
                                      <p:tavLst>
                                        <p:tav tm="0">
                                          <p:val>
                                            <p:fltVal val="0"/>
                                          </p:val>
                                        </p:tav>
                                        <p:tav tm="100000">
                                          <p:val>
                                            <p:strVal val="#ppt_h"/>
                                          </p:val>
                                        </p:tav>
                                      </p:tavLst>
                                    </p:anim>
                                    <p:anim calcmode="lin" valueType="num">
                                      <p:cBhvr>
                                        <p:cTn id="42" dur="1000" fill="hold"/>
                                        <p:tgtEl>
                                          <p:spTgt spid="189444"/>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189444"/>
                                        </p:tgtEl>
                                        <p:attrNameLst>
                                          <p:attrName>ppt_y</p:attrName>
                                        </p:attrNameLst>
                                      </p:cBhvr>
                                      <p:tavLst>
                                        <p:tav tm="0" fmla="#ppt_y+(sin(-2*pi*(1-$))*-#ppt_x+cos(-2*pi*(1-$))*(1-#ppt_y))*(1-$)">
                                          <p:val>
                                            <p:fltVal val="0"/>
                                          </p:val>
                                        </p:tav>
                                        <p:tav tm="100000">
                                          <p:val>
                                            <p:fltVal val="1"/>
                                          </p:val>
                                        </p:tav>
                                      </p:tavLst>
                                    </p:anim>
                                  </p:childTnLst>
                                </p:cTn>
                              </p:par>
                            </p:childTnLst>
                          </p:cTn>
                        </p:par>
                        <p:par>
                          <p:cTn id="44" fill="hold" nodeType="withGroup">
                            <p:stCondLst>
                              <p:cond delay="4000"/>
                            </p:stCondLst>
                            <p:childTnLst>
                              <p:par>
                                <p:cTn id="45" presetID="15" presetClass="entr" presetSubtype="0" fill="hold" grpId="0" nodeType="afterEffect">
                                  <p:stCondLst>
                                    <p:cond delay="0"/>
                                  </p:stCondLst>
                                  <p:childTnLst>
                                    <p:set>
                                      <p:cBhvr>
                                        <p:cTn id="46" dur="1" fill="hold">
                                          <p:stCondLst>
                                            <p:cond delay="0"/>
                                          </p:stCondLst>
                                        </p:cTn>
                                        <p:tgtEl>
                                          <p:spTgt spid="189453"/>
                                        </p:tgtEl>
                                        <p:attrNameLst>
                                          <p:attrName>style.visibility</p:attrName>
                                        </p:attrNameLst>
                                      </p:cBhvr>
                                      <p:to>
                                        <p:strVal val="visible"/>
                                      </p:to>
                                    </p:set>
                                    <p:anim calcmode="lin" valueType="num">
                                      <p:cBhvr>
                                        <p:cTn id="47" dur="1000" fill="hold"/>
                                        <p:tgtEl>
                                          <p:spTgt spid="189453"/>
                                        </p:tgtEl>
                                        <p:attrNameLst>
                                          <p:attrName>ppt_w</p:attrName>
                                        </p:attrNameLst>
                                      </p:cBhvr>
                                      <p:tavLst>
                                        <p:tav tm="0">
                                          <p:val>
                                            <p:fltVal val="0"/>
                                          </p:val>
                                        </p:tav>
                                        <p:tav tm="100000">
                                          <p:val>
                                            <p:strVal val="#ppt_w"/>
                                          </p:val>
                                        </p:tav>
                                      </p:tavLst>
                                    </p:anim>
                                    <p:anim calcmode="lin" valueType="num">
                                      <p:cBhvr>
                                        <p:cTn id="48" dur="1000" fill="hold"/>
                                        <p:tgtEl>
                                          <p:spTgt spid="189453"/>
                                        </p:tgtEl>
                                        <p:attrNameLst>
                                          <p:attrName>ppt_h</p:attrName>
                                        </p:attrNameLst>
                                      </p:cBhvr>
                                      <p:tavLst>
                                        <p:tav tm="0">
                                          <p:val>
                                            <p:fltVal val="0"/>
                                          </p:val>
                                        </p:tav>
                                        <p:tav tm="100000">
                                          <p:val>
                                            <p:strVal val="#ppt_h"/>
                                          </p:val>
                                        </p:tav>
                                      </p:tavLst>
                                    </p:anim>
                                    <p:anim calcmode="lin" valueType="num">
                                      <p:cBhvr>
                                        <p:cTn id="49" dur="1000" fill="hold"/>
                                        <p:tgtEl>
                                          <p:spTgt spid="189453"/>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89453"/>
                                        </p:tgtEl>
                                        <p:attrNameLst>
                                          <p:attrName>ppt_y</p:attrName>
                                        </p:attrNameLst>
                                      </p:cBhvr>
                                      <p:tavLst>
                                        <p:tav tm="0" fmla="#ppt_y+(sin(-2*pi*(1-$))*-#ppt_x+cos(-2*pi*(1-$))*(1-#ppt_y))*(1-$)">
                                          <p:val>
                                            <p:fltVal val="0"/>
                                          </p:val>
                                        </p:tav>
                                        <p:tav tm="100000">
                                          <p:val>
                                            <p:fltVal val="1"/>
                                          </p:val>
                                        </p:tav>
                                      </p:tavLst>
                                    </p:anim>
                                  </p:childTnLst>
                                </p:cTn>
                              </p:par>
                            </p:childTnLst>
                          </p:cTn>
                        </p:par>
                        <p:par>
                          <p:cTn id="51" fill="hold">
                            <p:stCondLst>
                              <p:cond delay="5000"/>
                            </p:stCondLst>
                            <p:childTnLst>
                              <p:par>
                                <p:cTn id="52" presetID="42" presetClass="entr" presetSubtype="0" fill="hold" nodeType="afterEffect">
                                  <p:stCondLst>
                                    <p:cond delay="0"/>
                                  </p:stCondLst>
                                  <p:childTnLst>
                                    <p:set>
                                      <p:cBhvr>
                                        <p:cTn id="53" dur="1" fill="hold">
                                          <p:stCondLst>
                                            <p:cond delay="0"/>
                                          </p:stCondLst>
                                        </p:cTn>
                                        <p:tgtEl>
                                          <p:spTgt spid="2050"/>
                                        </p:tgtEl>
                                        <p:attrNameLst>
                                          <p:attrName>style.visibility</p:attrName>
                                        </p:attrNameLst>
                                      </p:cBhvr>
                                      <p:to>
                                        <p:strVal val="visible"/>
                                      </p:to>
                                    </p:set>
                                    <p:animEffect transition="in" filter="fade">
                                      <p:cBhvr>
                                        <p:cTn id="54" dur="1000"/>
                                        <p:tgtEl>
                                          <p:spTgt spid="2050"/>
                                        </p:tgtEl>
                                      </p:cBhvr>
                                    </p:animEffect>
                                    <p:anim calcmode="lin" valueType="num">
                                      <p:cBhvr>
                                        <p:cTn id="55" dur="1000" fill="hold"/>
                                        <p:tgtEl>
                                          <p:spTgt spid="2050"/>
                                        </p:tgtEl>
                                        <p:attrNameLst>
                                          <p:attrName>ppt_x</p:attrName>
                                        </p:attrNameLst>
                                      </p:cBhvr>
                                      <p:tavLst>
                                        <p:tav tm="0">
                                          <p:val>
                                            <p:strVal val="#ppt_x"/>
                                          </p:val>
                                        </p:tav>
                                        <p:tav tm="100000">
                                          <p:val>
                                            <p:strVal val="#ppt_x"/>
                                          </p:val>
                                        </p:tav>
                                      </p:tavLst>
                                    </p:anim>
                                    <p:anim calcmode="lin" valueType="num">
                                      <p:cBhvr>
                                        <p:cTn id="56" dur="1000" fill="hold"/>
                                        <p:tgtEl>
                                          <p:spTgt spid="2050"/>
                                        </p:tgtEl>
                                        <p:attrNameLst>
                                          <p:attrName>ppt_y</p:attrName>
                                        </p:attrNameLst>
                                      </p:cBhvr>
                                      <p:tavLst>
                                        <p:tav tm="0">
                                          <p:val>
                                            <p:strVal val="#ppt_y+.1"/>
                                          </p:val>
                                        </p:tav>
                                        <p:tav tm="100000">
                                          <p:val>
                                            <p:strVal val="#ppt_y"/>
                                          </p:val>
                                        </p:tav>
                                      </p:tavLst>
                                    </p:anim>
                                  </p:childTnLst>
                                </p:cTn>
                              </p:par>
                            </p:childTnLst>
                          </p:cTn>
                        </p:par>
                        <p:par>
                          <p:cTn id="57" fill="hold">
                            <p:stCondLst>
                              <p:cond delay="6000"/>
                            </p:stCondLst>
                            <p:childTnLst>
                              <p:par>
                                <p:cTn id="58" presetID="42" presetClass="entr" presetSubtype="0" fill="hold" nodeType="afterEffect">
                                  <p:stCondLst>
                                    <p:cond delay="0"/>
                                  </p:stCondLst>
                                  <p:childTnLst>
                                    <p:set>
                                      <p:cBhvr>
                                        <p:cTn id="59" dur="1" fill="hold">
                                          <p:stCondLst>
                                            <p:cond delay="0"/>
                                          </p:stCondLst>
                                        </p:cTn>
                                        <p:tgtEl>
                                          <p:spTgt spid="2052"/>
                                        </p:tgtEl>
                                        <p:attrNameLst>
                                          <p:attrName>style.visibility</p:attrName>
                                        </p:attrNameLst>
                                      </p:cBhvr>
                                      <p:to>
                                        <p:strVal val="visible"/>
                                      </p:to>
                                    </p:set>
                                    <p:animEffect transition="in" filter="fade">
                                      <p:cBhvr>
                                        <p:cTn id="60" dur="1000"/>
                                        <p:tgtEl>
                                          <p:spTgt spid="2052"/>
                                        </p:tgtEl>
                                      </p:cBhvr>
                                    </p:animEffect>
                                    <p:anim calcmode="lin" valueType="num">
                                      <p:cBhvr>
                                        <p:cTn id="61" dur="1000" fill="hold"/>
                                        <p:tgtEl>
                                          <p:spTgt spid="2052"/>
                                        </p:tgtEl>
                                        <p:attrNameLst>
                                          <p:attrName>ppt_x</p:attrName>
                                        </p:attrNameLst>
                                      </p:cBhvr>
                                      <p:tavLst>
                                        <p:tav tm="0">
                                          <p:val>
                                            <p:strVal val="#ppt_x"/>
                                          </p:val>
                                        </p:tav>
                                        <p:tav tm="100000">
                                          <p:val>
                                            <p:strVal val="#ppt_x"/>
                                          </p:val>
                                        </p:tav>
                                      </p:tavLst>
                                    </p:anim>
                                    <p:anim calcmode="lin" valueType="num">
                                      <p:cBhvr>
                                        <p:cTn id="62"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build="p" animBg="1"/>
      <p:bldP spid="189443" grpId="1" uiExpand="1" build="p"/>
      <p:bldP spid="189444" grpId="0" animBg="1"/>
      <p:bldP spid="189452" grpId="0"/>
      <p:bldP spid="189453"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618488" y="2057400"/>
            <a:ext cx="9336023" cy="3139321"/>
          </a:xfrm>
          <a:prstGeom prst="rect">
            <a:avLst/>
          </a:prstGeom>
          <a:noFill/>
        </p:spPr>
        <p:txBody>
          <a:bodyPr wrap="square" rtlCol="0">
            <a:spAutoFit/>
          </a:bodyPr>
          <a:lstStyle/>
          <a:p>
            <a:pPr algn="ctr"/>
            <a:r>
              <a:rPr lang="en-US" sz="6600" b="1" dirty="0">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4.  THE THREE DEVELOPMENTAL QUESTIONS</a:t>
            </a:r>
            <a:endParaRPr lang="en-US" sz="6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097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218768" y="76200"/>
            <a:ext cx="11714152" cy="1325563"/>
          </a:xfrm>
        </p:spPr>
        <p:txBody>
          <a:bodyPr>
            <a:normAutofit/>
          </a:bodyPr>
          <a:lstStyle/>
          <a:p>
            <a:pPr algn="ctr" eaLnBrk="1" hangingPunct="1"/>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THREE DEVELOPMENTAL QUESTIONS</a:t>
            </a:r>
            <a:endParaRPr lang="en-US" sz="4000" dirty="0">
              <a:solidFill>
                <a:schemeClr val="bg1">
                  <a:lumMod val="95000"/>
                </a:schemeClr>
              </a:solidFill>
              <a:latin typeface="Times New Roman" panose="02020603050405020304" pitchFamily="18" charset="0"/>
              <a:cs typeface="Times New Roman" panose="02020603050405020304" pitchFamily="18" charset="0"/>
            </a:endParaRPr>
          </a:p>
        </p:txBody>
      </p:sp>
      <p:sp>
        <p:nvSpPr>
          <p:cNvPr id="166915" name="Rectangle 3"/>
          <p:cNvSpPr>
            <a:spLocks noGrp="1" noChangeArrowheads="1"/>
          </p:cNvSpPr>
          <p:nvPr>
            <p:ph type="body" idx="1"/>
          </p:nvPr>
        </p:nvSpPr>
        <p:spPr>
          <a:xfrm>
            <a:off x="575187" y="1697182"/>
            <a:ext cx="11135032" cy="2499914"/>
          </a:xfrm>
        </p:spPr>
        <p:txBody>
          <a:bodyPr>
            <a:noAutofit/>
          </a:bodyPr>
          <a:lstStyle/>
          <a:p>
            <a:pPr marL="0" indent="0">
              <a:buNone/>
            </a:pPr>
            <a:r>
              <a:rPr lang="en-US" sz="4000" b="1" dirty="0">
                <a:solidFill>
                  <a:srgbClr val="FFFF00"/>
                </a:solidFill>
                <a:latin typeface="Times New Roman" panose="02020603050405020304" pitchFamily="18" charset="0"/>
                <a:cs typeface="Times New Roman" panose="02020603050405020304" pitchFamily="18" charset="0"/>
              </a:rPr>
              <a:t>There are only three things that can be done with any given idea or statement, whether it be the main idea of the message or one of the points within the outline. </a:t>
            </a:r>
          </a:p>
        </p:txBody>
      </p:sp>
      <p:sp>
        <p:nvSpPr>
          <p:cNvPr id="166916" name="Text Box 4"/>
          <p:cNvSpPr txBox="1">
            <a:spLocks noChangeArrowheads="1"/>
          </p:cNvSpPr>
          <p:nvPr/>
        </p:nvSpPr>
        <p:spPr bwMode="auto">
          <a:xfrm>
            <a:off x="3910584" y="4292970"/>
            <a:ext cx="411725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2438" indent="-452438">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Tx/>
              <a:buChar char="•"/>
            </a:pPr>
            <a:r>
              <a:rPr lang="en-US" sz="4400" b="1" dirty="0">
                <a:solidFill>
                  <a:schemeClr val="bg1"/>
                </a:solidFill>
                <a:latin typeface="Times New Roman" panose="02020603050405020304" pitchFamily="18" charset="0"/>
                <a:cs typeface="Times New Roman" panose="02020603050405020304" pitchFamily="18" charset="0"/>
              </a:rPr>
              <a:t>Explain it</a:t>
            </a:r>
          </a:p>
        </p:txBody>
      </p:sp>
      <p:sp>
        <p:nvSpPr>
          <p:cNvPr id="21509" name="Text Box 5"/>
          <p:cNvSpPr txBox="1">
            <a:spLocks noChangeArrowheads="1"/>
          </p:cNvSpPr>
          <p:nvPr/>
        </p:nvSpPr>
        <p:spPr bwMode="auto">
          <a:xfrm>
            <a:off x="9991726" y="76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b="1"/>
              <a:t>38</a:t>
            </a:r>
            <a:endParaRPr lang="en-US"/>
          </a:p>
        </p:txBody>
      </p:sp>
    </p:spTree>
    <p:extLst>
      <p:ext uri="{BB962C8B-B14F-4D97-AF65-F5344CB8AC3E}">
        <p14:creationId xmlns:p14="http://schemas.microsoft.com/office/powerpoint/2010/main" val="252943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210312" y="143130"/>
            <a:ext cx="11841480" cy="1325563"/>
          </a:xfrm>
        </p:spPr>
        <p:txBody>
          <a:bodyPr>
            <a:normAutofit/>
          </a:bodyPr>
          <a:lstStyle/>
          <a:p>
            <a:pPr algn="ctr" eaLnBrk="1" hangingPunct="1"/>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THREE DEVELOPMENTAL QUESTIONS</a:t>
            </a:r>
            <a:endParaRPr lang="en-US" sz="4000" b="1" dirty="0">
              <a:solidFill>
                <a:schemeClr val="bg1">
                  <a:lumMod val="95000"/>
                </a:schemeClr>
              </a:solidFill>
              <a:latin typeface="Times New Roman" panose="02020603050405020304" pitchFamily="18" charset="0"/>
              <a:cs typeface="Times New Roman" panose="02020603050405020304" pitchFamily="18" charset="0"/>
            </a:endParaRPr>
          </a:p>
        </p:txBody>
      </p:sp>
      <p:sp>
        <p:nvSpPr>
          <p:cNvPr id="166915" name="Rectangle 3"/>
          <p:cNvSpPr>
            <a:spLocks noGrp="1" noChangeArrowheads="1"/>
          </p:cNvSpPr>
          <p:nvPr>
            <p:ph type="body" idx="1"/>
          </p:nvPr>
        </p:nvSpPr>
        <p:spPr>
          <a:xfrm>
            <a:off x="516194" y="1697182"/>
            <a:ext cx="11223522" cy="2523744"/>
          </a:xfrm>
        </p:spPr>
        <p:txBody>
          <a:bodyPr>
            <a:noAutofit/>
          </a:bodyPr>
          <a:lstStyle/>
          <a:p>
            <a:pPr marL="0" indent="0">
              <a:buNone/>
            </a:pPr>
            <a:r>
              <a:rPr lang="en-US" sz="4000" b="1" dirty="0">
                <a:solidFill>
                  <a:srgbClr val="FFFF00"/>
                </a:solidFill>
                <a:latin typeface="Times New Roman" panose="02020603050405020304" pitchFamily="18" charset="0"/>
                <a:cs typeface="Times New Roman" panose="02020603050405020304" pitchFamily="18" charset="0"/>
              </a:rPr>
              <a:t>There are only three things that can be done with any given idea or statement, whether it be the main idea of the message or one of the points within the outline. </a:t>
            </a:r>
          </a:p>
          <a:p>
            <a:pPr marL="0" indent="0">
              <a:buNone/>
            </a:pPr>
            <a:endParaRPr lang="en-US" sz="4000" b="1" dirty="0">
              <a:solidFill>
                <a:srgbClr val="FFFF00"/>
              </a:solidFill>
              <a:latin typeface="Times New Roman" panose="02020603050405020304" pitchFamily="18" charset="0"/>
              <a:cs typeface="Times New Roman" panose="02020603050405020304" pitchFamily="18" charset="0"/>
            </a:endParaRPr>
          </a:p>
        </p:txBody>
      </p:sp>
      <p:sp>
        <p:nvSpPr>
          <p:cNvPr id="166916" name="Text Box 4"/>
          <p:cNvSpPr txBox="1">
            <a:spLocks noChangeArrowheads="1"/>
          </p:cNvSpPr>
          <p:nvPr/>
        </p:nvSpPr>
        <p:spPr bwMode="auto">
          <a:xfrm>
            <a:off x="4028426" y="4220926"/>
            <a:ext cx="306558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2438" indent="-452438">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Tx/>
              <a:buChar char="•"/>
            </a:pPr>
            <a:r>
              <a:rPr lang="en-US" sz="4400" b="1" dirty="0">
                <a:solidFill>
                  <a:schemeClr val="bg1"/>
                </a:solidFill>
                <a:latin typeface="Times New Roman" panose="02020603050405020304" pitchFamily="18" charset="0"/>
                <a:cs typeface="Times New Roman" panose="02020603050405020304" pitchFamily="18" charset="0"/>
              </a:rPr>
              <a:t>Explain it</a:t>
            </a:r>
          </a:p>
          <a:p>
            <a:pPr>
              <a:buFontTx/>
              <a:buChar char="•"/>
            </a:pPr>
            <a:r>
              <a:rPr lang="en-US" sz="4400" b="1" dirty="0">
                <a:solidFill>
                  <a:schemeClr val="bg1"/>
                </a:solidFill>
                <a:latin typeface="Times New Roman" panose="02020603050405020304" pitchFamily="18" charset="0"/>
                <a:cs typeface="Times New Roman" panose="02020603050405020304" pitchFamily="18" charset="0"/>
              </a:rPr>
              <a:t>Prove it</a:t>
            </a:r>
          </a:p>
        </p:txBody>
      </p:sp>
      <p:sp>
        <p:nvSpPr>
          <p:cNvPr id="21509" name="Text Box 5"/>
          <p:cNvSpPr txBox="1">
            <a:spLocks noChangeArrowheads="1"/>
          </p:cNvSpPr>
          <p:nvPr/>
        </p:nvSpPr>
        <p:spPr bwMode="auto">
          <a:xfrm>
            <a:off x="9991726" y="76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b="1"/>
              <a:t>38</a:t>
            </a:r>
            <a:endParaRPr lang="en-US"/>
          </a:p>
        </p:txBody>
      </p:sp>
    </p:spTree>
    <p:extLst>
      <p:ext uri="{BB962C8B-B14F-4D97-AF65-F5344CB8AC3E}">
        <p14:creationId xmlns:p14="http://schemas.microsoft.com/office/powerpoint/2010/main" val="285964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erson reading a book&#10;&#10;Description automatically generated with low confidence">
            <a:extLst>
              <a:ext uri="{FF2B5EF4-FFF2-40B4-BE49-F238E27FC236}">
                <a16:creationId xmlns:a16="http://schemas.microsoft.com/office/drawing/2014/main" id="{E20FCF20-C136-44D1-A9B2-F0AE85D9603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9142" r="19340" b="-1"/>
          <a:stretch/>
        </p:blipFill>
        <p:spPr>
          <a:xfrm>
            <a:off x="6715853" y="2206880"/>
            <a:ext cx="5476147" cy="4651119"/>
          </a:xfrm>
          <a:prstGeom prst="rect">
            <a:avLst/>
          </a:prstGeom>
        </p:spPr>
      </p:pic>
      <p:sp>
        <p:nvSpPr>
          <p:cNvPr id="2" name="Title 1">
            <a:extLst>
              <a:ext uri="{FF2B5EF4-FFF2-40B4-BE49-F238E27FC236}">
                <a16:creationId xmlns:a16="http://schemas.microsoft.com/office/drawing/2014/main" id="{E014D365-ABD7-4614-94DE-FBAAB67595B7}"/>
              </a:ext>
            </a:extLst>
          </p:cNvPr>
          <p:cNvSpPr>
            <a:spLocks noGrp="1"/>
          </p:cNvSpPr>
          <p:nvPr>
            <p:ph type="title"/>
          </p:nvPr>
        </p:nvSpPr>
        <p:spPr>
          <a:xfrm>
            <a:off x="0" y="182324"/>
            <a:ext cx="12115800" cy="1325563"/>
          </a:xfrm>
        </p:spPr>
        <p:txBody>
          <a:bodyPr vert="horz" lIns="91440" tIns="45720" rIns="91440" bIns="45720" rtlCol="0" anchor="ctr">
            <a:noAutofit/>
          </a:bodyPr>
          <a:lstStyle/>
          <a:p>
            <a:pPr algn="ctr"/>
            <a:r>
              <a:rPr lang="en-US" sz="4800" b="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ASK THE RIGH QUESTIONS</a:t>
            </a:r>
            <a:endParaRPr lang="en-US" sz="4800"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8CFC5B41-2D13-4E65-8FBF-28FB3B973F15}"/>
              </a:ext>
            </a:extLst>
          </p:cNvPr>
          <p:cNvSpPr txBox="1"/>
          <p:nvPr/>
        </p:nvSpPr>
        <p:spPr>
          <a:xfrm>
            <a:off x="235973" y="1690689"/>
            <a:ext cx="6479879" cy="4651118"/>
          </a:xfrm>
          <a:prstGeom prst="rect">
            <a:avLst/>
          </a:prstGeom>
        </p:spPr>
        <p:txBody>
          <a:bodyPr vert="horz" lIns="91440" tIns="45720" rIns="91440" bIns="45720" rtlCol="0">
            <a:normAutofit/>
          </a:bodyPr>
          <a:lstStyle/>
          <a:p>
            <a:pPr algn="ctr">
              <a:lnSpc>
                <a:spcPct val="90000"/>
              </a:lnSpc>
              <a:spcAft>
                <a:spcPts val="600"/>
              </a:spcAft>
            </a:pPr>
            <a:r>
              <a:rPr lang="en-US" sz="3200" b="1" dirty="0">
                <a:solidFill>
                  <a:schemeClr val="bg1"/>
                </a:solidFill>
                <a:latin typeface="Times New Roman" panose="02020603050405020304" pitchFamily="18" charset="0"/>
                <a:cs typeface="Times New Roman" panose="02020603050405020304" pitchFamily="18" charset="0"/>
              </a:rPr>
              <a:t>There are three reasons why people do not believe a passage in the Bible:</a:t>
            </a:r>
          </a:p>
          <a:p>
            <a:pPr indent="-228600">
              <a:lnSpc>
                <a:spcPct val="90000"/>
              </a:lnSpc>
              <a:spcAft>
                <a:spcPts val="600"/>
              </a:spcAft>
              <a:buFont typeface="Arial" panose="020B0604020202020204" pitchFamily="34" charset="0"/>
              <a:buChar char="•"/>
            </a:pPr>
            <a:endParaRPr lang="en-US" sz="2000" b="1" dirty="0">
              <a:solidFill>
                <a:schemeClr val="bg1"/>
              </a:solidFill>
            </a:endParaRPr>
          </a:p>
          <a:p>
            <a:pPr marL="228600" indent="-457200">
              <a:lnSpc>
                <a:spcPct val="90000"/>
              </a:lnSpc>
              <a:spcAft>
                <a:spcPts val="600"/>
              </a:spcAft>
              <a:buFont typeface="Wingdings" panose="05000000000000000000" pitchFamily="2" charset="2"/>
              <a:buChar char="Ø"/>
            </a:pPr>
            <a:r>
              <a:rPr lang="en-US" sz="2800" b="1" dirty="0">
                <a:solidFill>
                  <a:schemeClr val="bg1"/>
                </a:solidFill>
                <a:latin typeface="Times New Roman" panose="02020603050405020304" pitchFamily="18" charset="0"/>
                <a:cs typeface="Times New Roman" panose="02020603050405020304" pitchFamily="18" charset="0"/>
              </a:rPr>
              <a:t>They don’t see the cause effect connection.</a:t>
            </a:r>
          </a:p>
          <a:p>
            <a:pPr marL="228600" indent="-457200">
              <a:lnSpc>
                <a:spcPct val="90000"/>
              </a:lnSpc>
              <a:spcAft>
                <a:spcPts val="600"/>
              </a:spcAft>
              <a:buFont typeface="Wingdings" panose="05000000000000000000" pitchFamily="2" charset="2"/>
              <a:buChar char="Ø"/>
            </a:pPr>
            <a:r>
              <a:rPr lang="en-US" sz="2800" b="1" dirty="0">
                <a:solidFill>
                  <a:schemeClr val="bg1"/>
                </a:solidFill>
                <a:latin typeface="Times New Roman" panose="02020603050405020304" pitchFamily="18" charset="0"/>
                <a:cs typeface="Times New Roman" panose="02020603050405020304" pitchFamily="18" charset="0"/>
              </a:rPr>
              <a:t>It seems contrary to life.</a:t>
            </a:r>
          </a:p>
          <a:p>
            <a:pPr marL="228600" indent="-457200">
              <a:lnSpc>
                <a:spcPct val="90000"/>
              </a:lnSpc>
              <a:spcAft>
                <a:spcPts val="600"/>
              </a:spcAft>
              <a:buFont typeface="Wingdings" panose="05000000000000000000" pitchFamily="2" charset="2"/>
              <a:buChar char="Ø"/>
            </a:pPr>
            <a:r>
              <a:rPr lang="en-US" sz="2800" b="1" dirty="0">
                <a:solidFill>
                  <a:schemeClr val="bg1"/>
                </a:solidFill>
                <a:latin typeface="Times New Roman" panose="02020603050405020304" pitchFamily="18" charset="0"/>
                <a:cs typeface="Times New Roman" panose="02020603050405020304" pitchFamily="18" charset="0"/>
              </a:rPr>
              <a:t>Something else comes up that is more important.</a:t>
            </a:r>
          </a:p>
        </p:txBody>
      </p:sp>
    </p:spTree>
    <p:extLst>
      <p:ext uri="{BB962C8B-B14F-4D97-AF65-F5344CB8AC3E}">
        <p14:creationId xmlns:p14="http://schemas.microsoft.com/office/powerpoint/2010/main" val="3189588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 calcmode="lin" valueType="num">
                                      <p:cBhvr>
                                        <p:cTn id="14"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5" dur="10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6" dur="10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p:cTn id="21"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2" dur="10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3" dur="1000"/>
                                        <p:tgtEl>
                                          <p:spTgt spid="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 calcmode="lin" valueType="num">
                                      <p:cBhvr>
                                        <p:cTn id="28"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9" dur="10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0"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159774" y="239107"/>
            <a:ext cx="11791434" cy="1325563"/>
          </a:xfrm>
        </p:spPr>
        <p:txBody>
          <a:bodyPr>
            <a:normAutofit/>
          </a:bodyPr>
          <a:lstStyle/>
          <a:p>
            <a:pPr algn="ctr" eaLnBrk="1" hangingPunct="1"/>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THREE DEVELOPMENTAL QUESTIONS</a:t>
            </a:r>
            <a:endParaRPr lang="en-US" sz="4000" dirty="0">
              <a:solidFill>
                <a:schemeClr val="bg1">
                  <a:lumMod val="95000"/>
                </a:schemeClr>
              </a:solidFill>
              <a:latin typeface="Times New Roman" panose="02020603050405020304" pitchFamily="18" charset="0"/>
              <a:cs typeface="Times New Roman" panose="02020603050405020304" pitchFamily="18" charset="0"/>
            </a:endParaRPr>
          </a:p>
        </p:txBody>
      </p:sp>
      <p:sp>
        <p:nvSpPr>
          <p:cNvPr id="166915" name="Rectangle 3"/>
          <p:cNvSpPr>
            <a:spLocks noGrp="1" noChangeArrowheads="1"/>
          </p:cNvSpPr>
          <p:nvPr>
            <p:ph type="body" idx="1"/>
          </p:nvPr>
        </p:nvSpPr>
        <p:spPr>
          <a:xfrm>
            <a:off x="634180" y="1564670"/>
            <a:ext cx="11194026" cy="2322424"/>
          </a:xfrm>
        </p:spPr>
        <p:txBody>
          <a:bodyPr>
            <a:normAutofit/>
          </a:bodyPr>
          <a:lstStyle/>
          <a:p>
            <a:pPr marL="0" indent="0">
              <a:buNone/>
            </a:pPr>
            <a:r>
              <a:rPr lang="en-US" sz="4000" b="1" dirty="0">
                <a:solidFill>
                  <a:srgbClr val="FFFF00"/>
                </a:solidFill>
                <a:latin typeface="Times New Roman" panose="02020603050405020304" pitchFamily="18" charset="0"/>
                <a:cs typeface="Times New Roman" panose="02020603050405020304" pitchFamily="18" charset="0"/>
              </a:rPr>
              <a:t>There are only three things that can be done with any given idea or statement, whether it be the main idea of the message or one of the points within the outline. </a:t>
            </a:r>
          </a:p>
          <a:p>
            <a:pPr marL="0" indent="0">
              <a:buNone/>
            </a:pPr>
            <a:endParaRPr lang="en-US" sz="4000" b="1" dirty="0">
              <a:solidFill>
                <a:srgbClr val="FFFF00"/>
              </a:solidFill>
              <a:latin typeface="Times New Roman" panose="02020603050405020304" pitchFamily="18" charset="0"/>
              <a:cs typeface="Times New Roman" panose="02020603050405020304" pitchFamily="18" charset="0"/>
            </a:endParaRPr>
          </a:p>
        </p:txBody>
      </p:sp>
      <p:sp>
        <p:nvSpPr>
          <p:cNvPr id="166916" name="Text Box 4"/>
          <p:cNvSpPr txBox="1">
            <a:spLocks noChangeArrowheads="1"/>
          </p:cNvSpPr>
          <p:nvPr/>
        </p:nvSpPr>
        <p:spPr bwMode="auto">
          <a:xfrm>
            <a:off x="4289324" y="3887094"/>
            <a:ext cx="48181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2438" indent="-452438">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Tx/>
              <a:buChar char="•"/>
            </a:pPr>
            <a:r>
              <a:rPr lang="en-US" sz="4400" b="1" dirty="0">
                <a:solidFill>
                  <a:schemeClr val="bg1"/>
                </a:solidFill>
                <a:latin typeface="Times New Roman" panose="02020603050405020304" pitchFamily="18" charset="0"/>
                <a:cs typeface="Times New Roman" panose="02020603050405020304" pitchFamily="18" charset="0"/>
              </a:rPr>
              <a:t>Explain it</a:t>
            </a:r>
          </a:p>
          <a:p>
            <a:pPr>
              <a:buFontTx/>
              <a:buChar char="•"/>
            </a:pPr>
            <a:r>
              <a:rPr lang="en-US" sz="4400" b="1" dirty="0">
                <a:solidFill>
                  <a:schemeClr val="bg1"/>
                </a:solidFill>
                <a:latin typeface="Times New Roman" panose="02020603050405020304" pitchFamily="18" charset="0"/>
                <a:cs typeface="Times New Roman" panose="02020603050405020304" pitchFamily="18" charset="0"/>
              </a:rPr>
              <a:t>Prove it</a:t>
            </a:r>
          </a:p>
          <a:p>
            <a:pPr>
              <a:buFontTx/>
              <a:buChar char="•"/>
            </a:pPr>
            <a:r>
              <a:rPr lang="en-US" sz="4400" b="1" dirty="0">
                <a:solidFill>
                  <a:schemeClr val="bg1"/>
                </a:solidFill>
                <a:latin typeface="Times New Roman" panose="02020603050405020304" pitchFamily="18" charset="0"/>
                <a:cs typeface="Times New Roman" panose="02020603050405020304" pitchFamily="18" charset="0"/>
              </a:rPr>
              <a:t>Apply it</a:t>
            </a:r>
          </a:p>
        </p:txBody>
      </p:sp>
      <p:sp>
        <p:nvSpPr>
          <p:cNvPr id="21509" name="Text Box 5"/>
          <p:cNvSpPr txBox="1">
            <a:spLocks noChangeArrowheads="1"/>
          </p:cNvSpPr>
          <p:nvPr/>
        </p:nvSpPr>
        <p:spPr bwMode="auto">
          <a:xfrm>
            <a:off x="9991726" y="76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b="1"/>
              <a:t>38</a:t>
            </a:r>
            <a:endParaRPr lang="en-US"/>
          </a:p>
        </p:txBody>
      </p:sp>
    </p:spTree>
    <p:extLst>
      <p:ext uri="{BB962C8B-B14F-4D97-AF65-F5344CB8AC3E}">
        <p14:creationId xmlns:p14="http://schemas.microsoft.com/office/powerpoint/2010/main" val="197556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erson standing at a podium&#10;&#10;Description automatically generated with medium confidence">
            <a:extLst>
              <a:ext uri="{FF2B5EF4-FFF2-40B4-BE49-F238E27FC236}">
                <a16:creationId xmlns:a16="http://schemas.microsoft.com/office/drawing/2014/main" id="{962FEDBF-CF4F-4D4A-BFB1-F899EF94921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8734" r="14984" b="1"/>
          <a:stretch/>
        </p:blipFill>
        <p:spPr>
          <a:xfrm>
            <a:off x="6803647" y="1065276"/>
            <a:ext cx="4730214" cy="4727448"/>
          </a:xfrm>
          <a:prstGeom prst="rect">
            <a:avLst/>
          </a:prstGeom>
        </p:spPr>
      </p:pic>
      <p:sp>
        <p:nvSpPr>
          <p:cNvPr id="2" name="Title 1">
            <a:extLst>
              <a:ext uri="{FF2B5EF4-FFF2-40B4-BE49-F238E27FC236}">
                <a16:creationId xmlns:a16="http://schemas.microsoft.com/office/drawing/2014/main" id="{F891761A-2FE7-4413-8BF4-29A90FA4101F}"/>
              </a:ext>
            </a:extLst>
          </p:cNvPr>
          <p:cNvSpPr>
            <a:spLocks noGrp="1"/>
          </p:cNvSpPr>
          <p:nvPr>
            <p:ph type="ctrTitle"/>
          </p:nvPr>
        </p:nvSpPr>
        <p:spPr>
          <a:xfrm>
            <a:off x="176981" y="383458"/>
            <a:ext cx="6459793" cy="1592827"/>
          </a:xfrm>
        </p:spPr>
        <p:txBody>
          <a:bodyPr anchor="ctr">
            <a:normAutofit/>
          </a:bodyPr>
          <a:lstStyle/>
          <a:p>
            <a:r>
              <a:rPr lang="en-US" sz="3600" b="1" dirty="0">
                <a:solidFill>
                  <a:schemeClr val="bg1"/>
                </a:solidFill>
                <a:effectLst/>
                <a:latin typeface="Times New Roman" panose="02020603050405020304" pitchFamily="18" charset="0"/>
                <a:ea typeface="Times New Roman" panose="02020603050405020304" pitchFamily="18" charset="0"/>
              </a:rPr>
              <a:t>THE CHARACTERISTICS OF EXPOSITORY PREACHING</a:t>
            </a:r>
            <a:endParaRPr lang="en-US" sz="3400" dirty="0">
              <a:solidFill>
                <a:schemeClr val="bg1"/>
              </a:solidFill>
            </a:endParaRPr>
          </a:p>
        </p:txBody>
      </p:sp>
      <p:sp>
        <p:nvSpPr>
          <p:cNvPr id="3" name="Subtitle 2">
            <a:extLst>
              <a:ext uri="{FF2B5EF4-FFF2-40B4-BE49-F238E27FC236}">
                <a16:creationId xmlns:a16="http://schemas.microsoft.com/office/drawing/2014/main" id="{25126C91-2165-4F53-B245-ED7571F97EB6}"/>
              </a:ext>
            </a:extLst>
          </p:cNvPr>
          <p:cNvSpPr>
            <a:spLocks noGrp="1"/>
          </p:cNvSpPr>
          <p:nvPr>
            <p:ph type="subTitle" idx="1"/>
          </p:nvPr>
        </p:nvSpPr>
        <p:spPr>
          <a:xfrm>
            <a:off x="176981" y="4885463"/>
            <a:ext cx="6833419" cy="1989213"/>
          </a:xfrm>
          <a:solidFill>
            <a:schemeClr val="tx1"/>
          </a:solidFill>
        </p:spPr>
        <p:txBody>
          <a:bodyPr anchor="t">
            <a:normAutofit/>
          </a:bodyPr>
          <a:lstStyle/>
          <a:p>
            <a:pPr marL="0" marR="0">
              <a:spcBef>
                <a:spcPts val="0"/>
              </a:spcBef>
              <a:spcAft>
                <a:spcPts val="0"/>
              </a:spcAft>
            </a:pPr>
            <a:r>
              <a:rPr lang="en-US" sz="1800" b="1">
                <a:effectLst/>
                <a:latin typeface="Times New Roman" panose="02020603050405020304" pitchFamily="18" charset="0"/>
                <a:ea typeface="Times New Roman" panose="02020603050405020304" pitchFamily="18" charset="0"/>
              </a:rPr>
              <a:t>An expository sermon is faithful to the author’s original intention</a:t>
            </a:r>
            <a:r>
              <a:rPr lang="en-US" sz="1800">
                <a:effectLst/>
                <a:latin typeface="Times New Roman" panose="02020603050405020304" pitchFamily="18" charset="0"/>
                <a:ea typeface="Times New Roman" panose="02020603050405020304" pitchFamily="18" charset="0"/>
              </a:rPr>
              <a:t>.</a:t>
            </a:r>
          </a:p>
        </p:txBody>
      </p:sp>
      <p:pic>
        <p:nvPicPr>
          <p:cNvPr id="6" name="Picture 5" descr="A picture containing person, indoor, hair&#10;&#10;Description automatically generated">
            <a:extLst>
              <a:ext uri="{FF2B5EF4-FFF2-40B4-BE49-F238E27FC236}">
                <a16:creationId xmlns:a16="http://schemas.microsoft.com/office/drawing/2014/main" id="{C74DEBDE-E9DA-4FDC-832A-F870AB5DA33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26474" y="2466487"/>
            <a:ext cx="3210819" cy="2392289"/>
          </a:xfrm>
          <a:prstGeom prst="rect">
            <a:avLst/>
          </a:prstGeom>
        </p:spPr>
      </p:pic>
      <p:sp>
        <p:nvSpPr>
          <p:cNvPr id="8" name="Arrow: Left 7">
            <a:extLst>
              <a:ext uri="{FF2B5EF4-FFF2-40B4-BE49-F238E27FC236}">
                <a16:creationId xmlns:a16="http://schemas.microsoft.com/office/drawing/2014/main" id="{C7602034-3AF9-4D6F-AD0A-101005D10740}"/>
              </a:ext>
            </a:extLst>
          </p:cNvPr>
          <p:cNvSpPr/>
          <p:nvPr/>
        </p:nvSpPr>
        <p:spPr>
          <a:xfrm>
            <a:off x="4404167" y="3264283"/>
            <a:ext cx="2232608" cy="929090"/>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66A70E7-E55E-4764-826D-09F3311AAF42}"/>
              </a:ext>
            </a:extLst>
          </p:cNvPr>
          <p:cNvSpPr txBox="1"/>
          <p:nvPr/>
        </p:nvSpPr>
        <p:spPr>
          <a:xfrm>
            <a:off x="134594" y="5082597"/>
            <a:ext cx="6918192" cy="1200329"/>
          </a:xfrm>
          <a:prstGeom prst="rect">
            <a:avLst/>
          </a:prstGeom>
          <a:noFill/>
        </p:spPr>
        <p:txBody>
          <a:bodyPr wrap="square">
            <a:spAutoFit/>
          </a:bodyPr>
          <a:lstStyle/>
          <a:p>
            <a:pPr marL="0" marR="0" algn="ctr">
              <a:spcBef>
                <a:spcPts val="0"/>
              </a:spcBef>
              <a:spcAft>
                <a:spcPts val="0"/>
              </a:spcAft>
            </a:pPr>
            <a:r>
              <a:rPr lang="en-US" sz="3600" b="1" dirty="0">
                <a:solidFill>
                  <a:schemeClr val="bg1"/>
                </a:solidFill>
                <a:effectLst/>
                <a:latin typeface="Times New Roman" panose="02020603050405020304" pitchFamily="18" charset="0"/>
                <a:ea typeface="Times New Roman" panose="02020603050405020304" pitchFamily="18" charset="0"/>
              </a:rPr>
              <a:t>An expository sermon is faithful to the author’s original intention.</a:t>
            </a:r>
          </a:p>
        </p:txBody>
      </p:sp>
    </p:spTree>
    <p:extLst>
      <p:ext uri="{BB962C8B-B14F-4D97-AF65-F5344CB8AC3E}">
        <p14:creationId xmlns:p14="http://schemas.microsoft.com/office/powerpoint/2010/main" val="75967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E0389-1B77-D783-F008-FC866EAF2F63}"/>
              </a:ext>
            </a:extLst>
          </p:cNvPr>
          <p:cNvSpPr>
            <a:spLocks noGrp="1"/>
          </p:cNvSpPr>
          <p:nvPr>
            <p:ph type="title"/>
          </p:nvPr>
        </p:nvSpPr>
        <p:spPr>
          <a:xfrm>
            <a:off x="838200" y="2766218"/>
            <a:ext cx="10515600" cy="1325563"/>
          </a:xfrm>
        </p:spPr>
        <p:txBody>
          <a:bodyPr>
            <a:normAutofit/>
          </a:bodyPr>
          <a:lstStyle/>
          <a:p>
            <a:pPr algn="ctr"/>
            <a:r>
              <a:rPr lang="en-US" sz="5400" b="1" dirty="0">
                <a:solidFill>
                  <a:schemeClr val="bg1"/>
                </a:solidFill>
                <a:latin typeface="Times New Roman" panose="02020603050405020304" pitchFamily="18" charset="0"/>
                <a:cs typeface="Times New Roman" panose="02020603050405020304" pitchFamily="18" charset="0"/>
              </a:rPr>
              <a:t>SUPPORTING MATERIAL</a:t>
            </a:r>
          </a:p>
        </p:txBody>
      </p:sp>
    </p:spTree>
    <p:extLst>
      <p:ext uri="{BB962C8B-B14F-4D97-AF65-F5344CB8AC3E}">
        <p14:creationId xmlns:p14="http://schemas.microsoft.com/office/powerpoint/2010/main" val="26389258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IMG_38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descr="IMG_3880"/>
          <p:cNvPicPr>
            <a:picLocks noChangeAspect="1" noChangeArrowheads="1"/>
          </p:cNvPicPr>
          <p:nvPr/>
        </p:nvPicPr>
        <p:blipFill>
          <a:blip r:embed="rId4">
            <a:extLst>
              <a:ext uri="{28A0092B-C50C-407E-A947-70E740481C1C}">
                <a14:useLocalDpi xmlns:a14="http://schemas.microsoft.com/office/drawing/2010/main" val="0"/>
              </a:ext>
            </a:extLst>
          </a:blip>
          <a:srcRect l="35129" t="16008" r="12292" b="31410"/>
          <a:stretch>
            <a:fillRect/>
          </a:stretch>
        </p:blipFill>
        <p:spPr bwMode="auto">
          <a:xfrm>
            <a:off x="0" y="0"/>
            <a:ext cx="1066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IMG_3889"/>
          <p:cNvPicPr>
            <a:picLocks noChangeAspect="1" noChangeArrowheads="1"/>
          </p:cNvPicPr>
          <p:nvPr/>
        </p:nvPicPr>
        <p:blipFill>
          <a:blip r:embed="rId5">
            <a:extLst>
              <a:ext uri="{28A0092B-C50C-407E-A947-70E740481C1C}">
                <a14:useLocalDpi xmlns:a14="http://schemas.microsoft.com/office/drawing/2010/main" val="0"/>
              </a:ext>
            </a:extLst>
          </a:blip>
          <a:srcRect l="24507" t="7834" r="26100" b="6093"/>
          <a:stretch>
            <a:fillRect/>
          </a:stretch>
        </p:blipFill>
        <p:spPr bwMode="auto">
          <a:xfrm>
            <a:off x="6096000" y="76200"/>
            <a:ext cx="6096000" cy="67818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699" name="Rectangle 3"/>
          <p:cNvSpPr>
            <a:spLocks noGrp="1" noChangeArrowheads="1"/>
          </p:cNvSpPr>
          <p:nvPr>
            <p:ph type="subTitle" idx="1"/>
          </p:nvPr>
        </p:nvSpPr>
        <p:spPr>
          <a:xfrm>
            <a:off x="6784" y="1676400"/>
            <a:ext cx="6485456" cy="1752600"/>
          </a:xfrm>
          <a:effectLst>
            <a:outerShdw blurRad="63500" dist="35921" dir="2700000" algn="ctr" rotWithShape="0">
              <a:schemeClr val="tx2">
                <a:alpha val="74997"/>
              </a:schemeClr>
            </a:outerShdw>
          </a:effectLst>
        </p:spPr>
        <p:txBody>
          <a:bodyPr>
            <a:noAutofit/>
          </a:bodyPr>
          <a:lstStyle/>
          <a:p>
            <a:pPr eaLnBrk="1" hangingPunct="1">
              <a:defRPr/>
            </a:pPr>
            <a:r>
              <a:rPr lang="en-US" sz="4800" b="1" dirty="0">
                <a:solidFill>
                  <a:schemeClr val="bg1"/>
                </a:solidFill>
                <a:latin typeface="Times New Roman" panose="02020603050405020304" pitchFamily="18" charset="0"/>
                <a:ea typeface="ＭＳ Ｐゴシック" pitchFamily="34" charset="-128"/>
                <a:cs typeface="Times New Roman" panose="02020603050405020304" pitchFamily="18" charset="0"/>
              </a:rPr>
              <a:t>If elephants can illustrate, You can too!</a:t>
            </a:r>
          </a:p>
        </p:txBody>
      </p:sp>
      <p:sp>
        <p:nvSpPr>
          <p:cNvPr id="9222" name="Rectangle 2"/>
          <p:cNvSpPr>
            <a:spLocks noGrp="1" noChangeArrowheads="1"/>
          </p:cNvSpPr>
          <p:nvPr>
            <p:ph type="ctrTitle"/>
          </p:nvPr>
        </p:nvSpPr>
        <p:spPr>
          <a:xfrm>
            <a:off x="0" y="-1"/>
            <a:ext cx="6096000" cy="1268361"/>
          </a:xfrm>
          <a:solidFill>
            <a:schemeClr val="tx2"/>
          </a:solidFill>
        </p:spPr>
        <p:txBody>
          <a:bodyPr/>
          <a:lstStyle/>
          <a:p>
            <a:pPr eaLnBrk="1" hangingPunct="1"/>
            <a:r>
              <a:rPr lang="en-US" sz="5400" b="1" dirty="0">
                <a:solidFill>
                  <a:schemeClr val="bg1"/>
                </a:solidFill>
                <a:latin typeface="Times New Roman" panose="02020603050405020304" pitchFamily="18" charset="0"/>
                <a:ea typeface="ＭＳ Ｐゴシック" pitchFamily="-128" charset="-128"/>
                <a:cs typeface="Times New Roman" panose="02020603050405020304" pitchFamily="18" charset="0"/>
              </a:rPr>
              <a:t>ILLUSTRATIONS</a:t>
            </a:r>
            <a:endParaRPr lang="en-US" sz="5400" dirty="0">
              <a:solidFill>
                <a:schemeClr val="bg1"/>
              </a:solidFill>
              <a:latin typeface="Times New Roman" panose="02020603050405020304" pitchFamily="18" charset="0"/>
              <a:ea typeface="ＭＳ Ｐゴシック" pitchFamily="-128" charset="-128"/>
              <a:cs typeface="Times New Roman" panose="02020603050405020304" pitchFamily="18" charset="0"/>
            </a:endParaRPr>
          </a:p>
        </p:txBody>
      </p:sp>
      <p:sp>
        <p:nvSpPr>
          <p:cNvPr id="2" name="TextBox 1">
            <a:extLst>
              <a:ext uri="{FF2B5EF4-FFF2-40B4-BE49-F238E27FC236}">
                <a16:creationId xmlns:a16="http://schemas.microsoft.com/office/drawing/2014/main" id="{3B00653B-3D49-40AA-8E05-91FAD2B79F28}"/>
              </a:ext>
            </a:extLst>
          </p:cNvPr>
          <p:cNvSpPr txBox="1"/>
          <p:nvPr/>
        </p:nvSpPr>
        <p:spPr>
          <a:xfrm>
            <a:off x="6400800" y="5369442"/>
            <a:ext cx="5390707" cy="1384995"/>
          </a:xfrm>
          <a:prstGeom prst="rect">
            <a:avLst/>
          </a:prstGeom>
          <a:solidFill>
            <a:schemeClr val="accent1"/>
          </a:solidFill>
        </p:spPr>
        <p:txBody>
          <a:bodyPr wrap="square" rtlCol="0">
            <a:spAutoFit/>
          </a:bodyPr>
          <a:lstStyle/>
          <a:p>
            <a:pPr algn="ct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An illustration is a story from outside our lives that helps us understand </a:t>
            </a: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Biblical truth.</a:t>
            </a: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882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unrise &amp; Sunset 16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12192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23" name="Rectangle 3"/>
          <p:cNvSpPr>
            <a:spLocks noGrp="1" noChangeArrowheads="1"/>
          </p:cNvSpPr>
          <p:nvPr>
            <p:ph type="title" idx="4294967295"/>
          </p:nvPr>
        </p:nvSpPr>
        <p:spPr>
          <a:xfrm>
            <a:off x="0" y="76200"/>
            <a:ext cx="12191999" cy="965201"/>
          </a:xfrm>
          <a:effectLst>
            <a:outerShdw blurRad="63500" dist="35921" dir="2700000" algn="ctr" rotWithShape="0">
              <a:schemeClr val="tx2">
                <a:alpha val="74997"/>
              </a:schemeClr>
            </a:outerShdw>
          </a:effectLst>
        </p:spPr>
        <p:txBody>
          <a:bodyPr>
            <a:normAutofit/>
          </a:bodyPr>
          <a:lstStyle/>
          <a:p>
            <a:pPr algn="ctr" eaLnBrk="1" hangingPunct="1">
              <a:defRPr/>
            </a:pPr>
            <a:r>
              <a:rPr lang="en-US" sz="4800" b="1" dirty="0">
                <a:solidFill>
                  <a:schemeClr val="bg1"/>
                </a:solidFill>
                <a:latin typeface="Times New Roman" panose="02020603050405020304" pitchFamily="18" charset="0"/>
                <a:ea typeface="ＭＳ Ｐゴシック" pitchFamily="34" charset="-128"/>
                <a:cs typeface="Times New Roman" panose="02020603050405020304" pitchFamily="18" charset="0"/>
              </a:rPr>
              <a:t>HOW TO GIVE GOOD ILLUSTRATIONS</a:t>
            </a:r>
            <a:endParaRPr lang="en-US" sz="4800" b="1" dirty="0">
              <a:latin typeface="Times New Roman" panose="02020603050405020304" pitchFamily="18" charset="0"/>
              <a:ea typeface="ＭＳ Ｐゴシック" pitchFamily="34" charset="-128"/>
              <a:cs typeface="Times New Roman" panose="02020603050405020304" pitchFamily="18" charset="0"/>
            </a:endParaRPr>
          </a:p>
        </p:txBody>
      </p:sp>
      <p:sp>
        <p:nvSpPr>
          <p:cNvPr id="1208326" name="Oval 6"/>
          <p:cNvSpPr>
            <a:spLocks noChangeArrowheads="1"/>
          </p:cNvSpPr>
          <p:nvPr/>
        </p:nvSpPr>
        <p:spPr bwMode="auto">
          <a:xfrm>
            <a:off x="2743200" y="2209800"/>
            <a:ext cx="3810000" cy="3657600"/>
          </a:xfrm>
          <a:prstGeom prst="ellipse">
            <a:avLst/>
          </a:prstGeom>
          <a:noFill/>
          <a:ln w="57150">
            <a:solidFill>
              <a:schemeClr val="folHlink"/>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ＭＳ Ｐゴシック" charset="0"/>
              <a:cs typeface="ＭＳ Ｐゴシック" charset="0"/>
            </a:endParaRPr>
          </a:p>
        </p:txBody>
      </p:sp>
      <p:sp>
        <p:nvSpPr>
          <p:cNvPr id="1208327" name="Text Box 7"/>
          <p:cNvSpPr txBox="1">
            <a:spLocks noChangeArrowheads="1"/>
          </p:cNvSpPr>
          <p:nvPr/>
        </p:nvSpPr>
        <p:spPr bwMode="auto">
          <a:xfrm>
            <a:off x="2881314" y="2874964"/>
            <a:ext cx="2986087" cy="156966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3200" b="1" dirty="0">
                <a:solidFill>
                  <a:schemeClr val="bg1"/>
                </a:solidFill>
              </a:rPr>
              <a:t>World of the listener</a:t>
            </a:r>
            <a:br>
              <a:rPr lang="en-US" sz="3200" b="1" dirty="0">
                <a:solidFill>
                  <a:schemeClr val="bg1"/>
                </a:solidFill>
              </a:rPr>
            </a:br>
            <a:r>
              <a:rPr lang="en-US" sz="3200" b="1" dirty="0">
                <a:solidFill>
                  <a:schemeClr val="bg1"/>
                </a:solidFill>
              </a:rPr>
              <a:t>(Them)</a:t>
            </a:r>
          </a:p>
        </p:txBody>
      </p:sp>
      <p:sp>
        <p:nvSpPr>
          <p:cNvPr id="1208328" name="Oval 8"/>
          <p:cNvSpPr>
            <a:spLocks noChangeArrowheads="1"/>
          </p:cNvSpPr>
          <p:nvPr/>
        </p:nvSpPr>
        <p:spPr bwMode="auto">
          <a:xfrm>
            <a:off x="5424488" y="2209800"/>
            <a:ext cx="3810000" cy="3657600"/>
          </a:xfrm>
          <a:prstGeom prst="ellipse">
            <a:avLst/>
          </a:prstGeom>
          <a:noFill/>
          <a:ln w="57150">
            <a:solidFill>
              <a:srgbClr val="C9C4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ＭＳ Ｐゴシック" charset="0"/>
              <a:cs typeface="ＭＳ Ｐゴシック" charset="0"/>
            </a:endParaRPr>
          </a:p>
        </p:txBody>
      </p:sp>
      <p:sp>
        <p:nvSpPr>
          <p:cNvPr id="1208329" name="Text Box 9"/>
          <p:cNvSpPr txBox="1">
            <a:spLocks noChangeArrowheads="1"/>
          </p:cNvSpPr>
          <p:nvPr/>
        </p:nvSpPr>
        <p:spPr bwMode="auto">
          <a:xfrm>
            <a:off x="6172200" y="2874964"/>
            <a:ext cx="3124200" cy="156966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3200" b="1" dirty="0">
                <a:solidFill>
                  <a:srgbClr val="C9C4FF"/>
                </a:solidFill>
              </a:rPr>
              <a:t>World of the preacher</a:t>
            </a:r>
            <a:br>
              <a:rPr lang="en-US" sz="3200" b="1" dirty="0">
                <a:solidFill>
                  <a:srgbClr val="C9C4FF"/>
                </a:solidFill>
              </a:rPr>
            </a:br>
            <a:r>
              <a:rPr lang="en-US" sz="3200" b="1" dirty="0">
                <a:solidFill>
                  <a:srgbClr val="C9C4FF"/>
                </a:solidFill>
              </a:rPr>
              <a:t>(You)</a:t>
            </a:r>
          </a:p>
        </p:txBody>
      </p:sp>
      <p:sp>
        <p:nvSpPr>
          <p:cNvPr id="1208330" name="Text Box 10"/>
          <p:cNvSpPr txBox="1">
            <a:spLocks noChangeArrowheads="1"/>
          </p:cNvSpPr>
          <p:nvPr/>
        </p:nvSpPr>
        <p:spPr bwMode="auto">
          <a:xfrm>
            <a:off x="1931988" y="6172200"/>
            <a:ext cx="6809878" cy="5847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r>
              <a:rPr lang="en-US" sz="3200" b="1" i="1" dirty="0">
                <a:solidFill>
                  <a:schemeClr val="bg1"/>
                </a:solidFill>
              </a:rPr>
              <a:t>Where are your best illustrations?</a:t>
            </a:r>
          </a:p>
        </p:txBody>
      </p:sp>
      <p:sp>
        <p:nvSpPr>
          <p:cNvPr id="1208331" name="Text Box 11"/>
          <p:cNvSpPr txBox="1">
            <a:spLocks noChangeArrowheads="1"/>
          </p:cNvSpPr>
          <p:nvPr/>
        </p:nvSpPr>
        <p:spPr bwMode="auto">
          <a:xfrm>
            <a:off x="5791200" y="3660775"/>
            <a:ext cx="438150" cy="64135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a:t>
            </a:r>
          </a:p>
        </p:txBody>
      </p:sp>
      <p:sp>
        <p:nvSpPr>
          <p:cNvPr id="1208332" name="Text Box 12"/>
          <p:cNvSpPr txBox="1">
            <a:spLocks noChangeArrowheads="1"/>
          </p:cNvSpPr>
          <p:nvPr/>
        </p:nvSpPr>
        <p:spPr bwMode="auto">
          <a:xfrm>
            <a:off x="4267200" y="4464050"/>
            <a:ext cx="438150" cy="64135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dirty="0">
                <a:solidFill>
                  <a:schemeClr val="bg1"/>
                </a:solidFill>
              </a:rPr>
              <a:t>2</a:t>
            </a:r>
          </a:p>
        </p:txBody>
      </p:sp>
      <p:sp>
        <p:nvSpPr>
          <p:cNvPr id="1208333" name="Text Box 13"/>
          <p:cNvSpPr txBox="1">
            <a:spLocks noChangeArrowheads="1"/>
          </p:cNvSpPr>
          <p:nvPr/>
        </p:nvSpPr>
        <p:spPr bwMode="auto">
          <a:xfrm>
            <a:off x="7467600" y="4464050"/>
            <a:ext cx="438150" cy="64135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3</a:t>
            </a:r>
          </a:p>
        </p:txBody>
      </p:sp>
      <p:sp>
        <p:nvSpPr>
          <p:cNvPr id="1208334" name="Text Box 14"/>
          <p:cNvSpPr txBox="1">
            <a:spLocks noChangeArrowheads="1"/>
          </p:cNvSpPr>
          <p:nvPr/>
        </p:nvSpPr>
        <p:spPr bwMode="auto">
          <a:xfrm>
            <a:off x="9296400" y="5562600"/>
            <a:ext cx="438150" cy="64135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4</a:t>
            </a:r>
          </a:p>
        </p:txBody>
      </p:sp>
      <p:sp>
        <p:nvSpPr>
          <p:cNvPr id="1208325" name="Text Box 5"/>
          <p:cNvSpPr txBox="1">
            <a:spLocks noChangeArrowheads="1"/>
          </p:cNvSpPr>
          <p:nvPr/>
        </p:nvSpPr>
        <p:spPr bwMode="auto">
          <a:xfrm>
            <a:off x="1752600" y="1143001"/>
            <a:ext cx="8915400" cy="1077218"/>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3400" indent="-533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r>
              <a:rPr lang="en-US" sz="3200" b="1" dirty="0">
                <a:solidFill>
                  <a:schemeClr val="bg1"/>
                </a:solidFill>
              </a:rPr>
              <a:t>A.	Draw illustrations from your listener’s world, not yours!</a:t>
            </a:r>
          </a:p>
        </p:txBody>
      </p:sp>
    </p:spTree>
    <p:extLst>
      <p:ext uri="{BB962C8B-B14F-4D97-AF65-F5344CB8AC3E}">
        <p14:creationId xmlns:p14="http://schemas.microsoft.com/office/powerpoint/2010/main" val="2918830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unrise &amp; Sunset 16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12192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8"/>
          <p:cNvSpPr txBox="1">
            <a:spLocks noChangeArrowheads="1"/>
          </p:cNvSpPr>
          <p:nvPr/>
        </p:nvSpPr>
        <p:spPr bwMode="auto">
          <a:xfrm>
            <a:off x="1752600" y="4365626"/>
            <a:ext cx="7924800" cy="5847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33413" indent="-633413">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r>
              <a:rPr lang="en-US" sz="3200" b="1" dirty="0">
                <a:solidFill>
                  <a:srgbClr val="FFFFFF"/>
                </a:solidFill>
                <a:latin typeface="Times New Roman" panose="02020603050405020304" pitchFamily="18" charset="0"/>
                <a:cs typeface="Times New Roman" panose="02020603050405020304" pitchFamily="18" charset="0"/>
              </a:rPr>
              <a:t>D.  Don’t tell stories – Relive them!</a:t>
            </a:r>
          </a:p>
        </p:txBody>
      </p:sp>
      <p:sp>
        <p:nvSpPr>
          <p:cNvPr id="16389" name="Rectangle 3"/>
          <p:cNvSpPr txBox="1">
            <a:spLocks noChangeArrowheads="1"/>
          </p:cNvSpPr>
          <p:nvPr/>
        </p:nvSpPr>
        <p:spPr bwMode="auto">
          <a:xfrm>
            <a:off x="0" y="0"/>
            <a:ext cx="12191999" cy="114300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128" charset="-128"/>
              </a:defRPr>
            </a:lvl1pPr>
            <a:lvl2pPr marL="742950" indent="-285750">
              <a:defRPr sz="2400">
                <a:solidFill>
                  <a:schemeClr val="tx1"/>
                </a:solidFill>
                <a:latin typeface="Arial" charset="0"/>
                <a:ea typeface="ＭＳ Ｐゴシック" pitchFamily="-128" charset="-128"/>
              </a:defRPr>
            </a:lvl2pPr>
            <a:lvl3pPr marL="1143000" indent="-228600">
              <a:defRPr sz="2400">
                <a:solidFill>
                  <a:schemeClr val="tx1"/>
                </a:solidFill>
                <a:latin typeface="Arial" charset="0"/>
                <a:ea typeface="ＭＳ Ｐゴシック" pitchFamily="-128" charset="-128"/>
              </a:defRPr>
            </a:lvl3pPr>
            <a:lvl4pPr marL="1600200" indent="-228600">
              <a:defRPr sz="2400">
                <a:solidFill>
                  <a:schemeClr val="tx1"/>
                </a:solidFill>
                <a:latin typeface="Arial" charset="0"/>
                <a:ea typeface="ＭＳ Ｐゴシック" pitchFamily="-128" charset="-128"/>
              </a:defRPr>
            </a:lvl4pPr>
            <a:lvl5pPr marL="2057400" indent="-228600">
              <a:defRPr sz="2400">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28" charset="-128"/>
              </a:defRPr>
            </a:lvl9pPr>
          </a:lstStyle>
          <a:p>
            <a:pPr algn="ctr" eaLnBrk="1" hangingPunct="1"/>
            <a:r>
              <a:rPr lang="en-US" sz="4800" b="1" dirty="0">
                <a:solidFill>
                  <a:srgbClr val="FFFFFF"/>
                </a:solidFill>
                <a:latin typeface="Times New Roman" panose="02020603050405020304" pitchFamily="18" charset="0"/>
                <a:cs typeface="Times New Roman" panose="02020603050405020304" pitchFamily="18" charset="0"/>
              </a:rPr>
              <a:t>HOW TO GIVE GOOD ILLUSTRATIONS</a:t>
            </a:r>
            <a:endParaRPr lang="en-US" sz="4800" b="1" dirty="0">
              <a:solidFill>
                <a:srgbClr val="000000"/>
              </a:solidFill>
              <a:latin typeface="Times New Roman" panose="02020603050405020304" pitchFamily="18" charset="0"/>
              <a:cs typeface="Times New Roman" panose="02020603050405020304" pitchFamily="18" charset="0"/>
            </a:endParaRPr>
          </a:p>
        </p:txBody>
      </p:sp>
      <p:sp>
        <p:nvSpPr>
          <p:cNvPr id="16390" name="Text Box 5"/>
          <p:cNvSpPr txBox="1">
            <a:spLocks noChangeArrowheads="1"/>
          </p:cNvSpPr>
          <p:nvPr/>
        </p:nvSpPr>
        <p:spPr bwMode="auto">
          <a:xfrm>
            <a:off x="1752600" y="1219201"/>
            <a:ext cx="8915400" cy="1077218"/>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22300" indent="-6223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r>
              <a:rPr lang="en-US" sz="3200" b="1" dirty="0">
                <a:solidFill>
                  <a:srgbClr val="FFFFFF"/>
                </a:solidFill>
                <a:latin typeface="Times New Roman" panose="02020603050405020304" pitchFamily="18" charset="0"/>
                <a:cs typeface="Times New Roman" panose="02020603050405020304" pitchFamily="18" charset="0"/>
              </a:rPr>
              <a:t>A. Draw illustrations from your listener’s world, not yours.</a:t>
            </a:r>
          </a:p>
        </p:txBody>
      </p:sp>
      <p:sp>
        <p:nvSpPr>
          <p:cNvPr id="16391" name="Text Box 10"/>
          <p:cNvSpPr txBox="1">
            <a:spLocks noChangeArrowheads="1"/>
          </p:cNvSpPr>
          <p:nvPr/>
        </p:nvSpPr>
        <p:spPr bwMode="auto">
          <a:xfrm>
            <a:off x="1752600" y="2351088"/>
            <a:ext cx="8915400" cy="1077218"/>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22300" indent="-6223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r>
              <a:rPr lang="en-US" sz="3200" b="1" dirty="0">
                <a:solidFill>
                  <a:srgbClr val="FFFFFF"/>
                </a:solidFill>
                <a:latin typeface="Times New Roman" panose="02020603050405020304" pitchFamily="18" charset="0"/>
                <a:cs typeface="Times New Roman" panose="02020603050405020304" pitchFamily="18" charset="0"/>
              </a:rPr>
              <a:t>B.  Get you outline done early each week.  It gives time to find good illustrations.</a:t>
            </a:r>
          </a:p>
        </p:txBody>
      </p:sp>
      <p:sp>
        <p:nvSpPr>
          <p:cNvPr id="16392" name="Text Box 15"/>
          <p:cNvSpPr txBox="1">
            <a:spLocks noChangeArrowheads="1"/>
          </p:cNvSpPr>
          <p:nvPr/>
        </p:nvSpPr>
        <p:spPr bwMode="auto">
          <a:xfrm>
            <a:off x="1752600" y="3573463"/>
            <a:ext cx="8915400" cy="584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dirty="0">
                <a:solidFill>
                  <a:srgbClr val="FFFFFF"/>
                </a:solidFill>
                <a:latin typeface="Times New Roman" panose="02020603050405020304" pitchFamily="18" charset="0"/>
                <a:cs typeface="Times New Roman" panose="02020603050405020304" pitchFamily="18" charset="0"/>
              </a:rPr>
              <a:t>C.  Vary the type of illustrations used.</a:t>
            </a:r>
          </a:p>
        </p:txBody>
      </p:sp>
    </p:spTree>
    <p:extLst>
      <p:ext uri="{BB962C8B-B14F-4D97-AF65-F5344CB8AC3E}">
        <p14:creationId xmlns:p14="http://schemas.microsoft.com/office/powerpoint/2010/main" val="204800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391">
                                            <p:txEl>
                                              <p:pRg st="0" end="0"/>
                                            </p:txEl>
                                          </p:spTgt>
                                        </p:tgtEl>
                                        <p:attrNameLst>
                                          <p:attrName>style.visibility</p:attrName>
                                        </p:attrNameLst>
                                      </p:cBhvr>
                                      <p:to>
                                        <p:strVal val="visible"/>
                                      </p:to>
                                    </p:set>
                                    <p:anim calcmode="lin" valueType="num">
                                      <p:cBhvr>
                                        <p:cTn id="7" dur="1000" fill="hold"/>
                                        <p:tgtEl>
                                          <p:spTgt spid="1639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6391">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639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392">
                                            <p:txEl>
                                              <p:pRg st="0" end="0"/>
                                            </p:txEl>
                                          </p:spTgt>
                                        </p:tgtEl>
                                        <p:attrNameLst>
                                          <p:attrName>style.visibility</p:attrName>
                                        </p:attrNameLst>
                                      </p:cBhvr>
                                      <p:to>
                                        <p:strVal val="visible"/>
                                      </p:to>
                                    </p:set>
                                    <p:anim calcmode="lin" valueType="num">
                                      <p:cBhvr>
                                        <p:cTn id="14" dur="1000" fill="hold"/>
                                        <p:tgtEl>
                                          <p:spTgt spid="16392">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16392">
                                            <p:txEl>
                                              <p:pRg st="0" end="0"/>
                                            </p:txEl>
                                          </p:spTgt>
                                        </p:tgtEl>
                                        <p:attrNameLst>
                                          <p:attrName>ppt_h</p:attrName>
                                        </p:attrNameLst>
                                      </p:cBhvr>
                                      <p:tavLst>
                                        <p:tav tm="0">
                                          <p:val>
                                            <p:fltVal val="0"/>
                                          </p:val>
                                        </p:tav>
                                        <p:tav tm="100000">
                                          <p:val>
                                            <p:strVal val="#ppt_h"/>
                                          </p:val>
                                        </p:tav>
                                      </p:tavLst>
                                    </p:anim>
                                    <p:animEffect transition="in" filter="fade">
                                      <p:cBhvr>
                                        <p:cTn id="16" dur="1000"/>
                                        <p:tgtEl>
                                          <p:spTgt spid="1639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388">
                                            <p:txEl>
                                              <p:pRg st="0" end="0"/>
                                            </p:txEl>
                                          </p:spTgt>
                                        </p:tgtEl>
                                        <p:attrNameLst>
                                          <p:attrName>style.visibility</p:attrName>
                                        </p:attrNameLst>
                                      </p:cBhvr>
                                      <p:to>
                                        <p:strVal val="visible"/>
                                      </p:to>
                                    </p:set>
                                    <p:anim calcmode="lin" valueType="num">
                                      <p:cBhvr>
                                        <p:cTn id="21" dur="1000" fill="hold"/>
                                        <p:tgtEl>
                                          <p:spTgt spid="16388">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16388">
                                            <p:txEl>
                                              <p:pRg st="0" end="0"/>
                                            </p:txEl>
                                          </p:spTgt>
                                        </p:tgtEl>
                                        <p:attrNameLst>
                                          <p:attrName>ppt_h</p:attrName>
                                        </p:attrNameLst>
                                      </p:cBhvr>
                                      <p:tavLst>
                                        <p:tav tm="0">
                                          <p:val>
                                            <p:fltVal val="0"/>
                                          </p:val>
                                        </p:tav>
                                        <p:tav tm="100000">
                                          <p:val>
                                            <p:strVal val="#ppt_h"/>
                                          </p:val>
                                        </p:tav>
                                      </p:tavLst>
                                    </p:anim>
                                    <p:animEffect transition="in" filter="fade">
                                      <p:cBhvr>
                                        <p:cTn id="23" dur="1000"/>
                                        <p:tgtEl>
                                          <p:spTgt spid="163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up of a document&#10;&#10;Description automatically generated with medium confidence">
            <a:extLst>
              <a:ext uri="{FF2B5EF4-FFF2-40B4-BE49-F238E27FC236}">
                <a16:creationId xmlns:a16="http://schemas.microsoft.com/office/drawing/2014/main" id="{D2CDEDEC-59DC-1862-0CA9-721F3B989E4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060" r="9349" b="-1"/>
          <a:stretch/>
        </p:blipFill>
        <p:spPr>
          <a:xfrm>
            <a:off x="4117521" y="10"/>
            <a:ext cx="8074479" cy="6857990"/>
          </a:xfrm>
          <a:prstGeom prst="rect">
            <a:avLst/>
          </a:prstGeom>
        </p:spPr>
      </p:pic>
      <p:sp>
        <p:nvSpPr>
          <p:cNvPr id="10" name="Freeform: Shape 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AF44AEC-252F-F251-3F61-E708FE818F10}"/>
              </a:ext>
            </a:extLst>
          </p:cNvPr>
          <p:cNvSpPr>
            <a:spLocks noGrp="1"/>
          </p:cNvSpPr>
          <p:nvPr>
            <p:ph type="title"/>
          </p:nvPr>
        </p:nvSpPr>
        <p:spPr>
          <a:xfrm>
            <a:off x="804672" y="365125"/>
            <a:ext cx="5266155" cy="1325563"/>
          </a:xfrm>
        </p:spPr>
        <p:txBody>
          <a:bodyPr vert="horz" lIns="91440" tIns="45720" rIns="91440" bIns="45720" rtlCol="0" anchor="ctr">
            <a:noAutofit/>
          </a:bodyPr>
          <a:lstStyle/>
          <a:p>
            <a:pPr algn="ctr"/>
            <a:r>
              <a:rPr lang="en-US" sz="4800" b="1" dirty="0">
                <a:latin typeface="Times New Roman" panose="02020603050405020304" pitchFamily="18" charset="0"/>
                <a:cs typeface="Times New Roman" panose="02020603050405020304" pitchFamily="18" charset="0"/>
              </a:rPr>
              <a:t>DICTIONARY DEFINITIONS</a:t>
            </a:r>
          </a:p>
        </p:txBody>
      </p:sp>
      <p:sp>
        <p:nvSpPr>
          <p:cNvPr id="3" name="TextBox 2">
            <a:extLst>
              <a:ext uri="{FF2B5EF4-FFF2-40B4-BE49-F238E27FC236}">
                <a16:creationId xmlns:a16="http://schemas.microsoft.com/office/drawing/2014/main" id="{D5C05594-60CF-2ED6-5D48-02084B2DCE68}"/>
              </a:ext>
            </a:extLst>
          </p:cNvPr>
          <p:cNvSpPr txBox="1"/>
          <p:nvPr/>
        </p:nvSpPr>
        <p:spPr>
          <a:xfrm>
            <a:off x="280535" y="2022601"/>
            <a:ext cx="6009733" cy="3122155"/>
          </a:xfrm>
          <a:prstGeom prst="rect">
            <a:avLst/>
          </a:prstGeom>
        </p:spPr>
        <p:txBody>
          <a:bodyPr vert="horz" lIns="91440" tIns="45720" rIns="91440" bIns="45720" rtlCol="0">
            <a:noAutofit/>
          </a:bodyPr>
          <a:lstStyle/>
          <a:p>
            <a:pPr marR="0">
              <a:lnSpc>
                <a:spcPct val="90000"/>
              </a:lnSpc>
              <a:spcBef>
                <a:spcPts val="0"/>
              </a:spcBef>
              <a:spcAft>
                <a:spcPts val="600"/>
              </a:spcAft>
            </a:pPr>
            <a:r>
              <a:rPr lang="en-US" sz="2800" b="1" dirty="0">
                <a:effectLst/>
                <a:latin typeface="Times New Roman" panose="02020603050405020304" pitchFamily="18" charset="0"/>
                <a:cs typeface="Times New Roman" panose="02020603050405020304" pitchFamily="18" charset="0"/>
              </a:rPr>
              <a:t>Defining a word from the dictionary helps us understand the meaning of a word.  Then follow the dictionary definition with an example.  </a:t>
            </a:r>
          </a:p>
          <a:p>
            <a:pPr marR="0">
              <a:lnSpc>
                <a:spcPct val="90000"/>
              </a:lnSpc>
              <a:spcBef>
                <a:spcPts val="0"/>
              </a:spcBef>
              <a:spcAft>
                <a:spcPts val="600"/>
              </a:spcAft>
            </a:pPr>
            <a:r>
              <a:rPr lang="en-US" sz="2800" b="1" dirty="0">
                <a:effectLst/>
                <a:latin typeface="Times New Roman" panose="02020603050405020304" pitchFamily="18" charset="0"/>
                <a:cs typeface="Times New Roman" panose="02020603050405020304" pitchFamily="18" charset="0"/>
              </a:rPr>
              <a:t>The dictionary defines ‘patience’ as, ‘The will or ability to wait or endure without complaining.’ </a:t>
            </a:r>
          </a:p>
        </p:txBody>
      </p:sp>
      <p:sp>
        <p:nvSpPr>
          <p:cNvPr id="6" name="TextBox 5">
            <a:extLst>
              <a:ext uri="{FF2B5EF4-FFF2-40B4-BE49-F238E27FC236}">
                <a16:creationId xmlns:a16="http://schemas.microsoft.com/office/drawing/2014/main" id="{7D77FFBA-2435-20F6-E2AA-C5304086671B}"/>
              </a:ext>
            </a:extLst>
          </p:cNvPr>
          <p:cNvSpPr txBox="1"/>
          <p:nvPr/>
        </p:nvSpPr>
        <p:spPr>
          <a:xfrm>
            <a:off x="432882" y="5476669"/>
            <a:ext cx="6009733" cy="954107"/>
          </a:xfrm>
          <a:prstGeom prst="rect">
            <a:avLst/>
          </a:prstGeom>
          <a:solidFill>
            <a:schemeClr val="bg2">
              <a:lumMod val="20000"/>
              <a:lumOff val="80000"/>
            </a:schemeClr>
          </a:solidFill>
        </p:spPr>
        <p:txBody>
          <a:bodyPr wrap="square" rtlCol="0">
            <a:spAutoFit/>
          </a:bodyPr>
          <a:lstStyle/>
          <a:p>
            <a:pPr algn="ctr"/>
            <a:r>
              <a:rPr lang="en-US" sz="2800" b="1" dirty="0">
                <a:solidFill>
                  <a:schemeClr val="bg1"/>
                </a:solidFill>
                <a:effectLst/>
                <a:latin typeface="Times New Roman" panose="02020603050405020304" pitchFamily="18" charset="0"/>
                <a:cs typeface="Times New Roman" panose="02020603050405020304" pitchFamily="18" charset="0"/>
              </a:rPr>
              <a:t>“Patience is reading a book a second time to your children at bedtime.</a:t>
            </a:r>
            <a:r>
              <a:rPr lang="en-US" sz="2800" b="1" dirty="0">
                <a:solidFill>
                  <a:schemeClr val="bg1"/>
                </a:solidFill>
                <a:latin typeface="Times New Roman" panose="02020603050405020304" pitchFamily="18" charset="0"/>
                <a:cs typeface="Times New Roman" panose="02020603050405020304" pitchFamily="18" charset="0"/>
              </a:rPr>
              <a:t>”</a:t>
            </a:r>
            <a:endParaRPr lang="en-US" sz="2800" b="1"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51540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up of a document&#10;&#10;Description automatically generated with medium confidence">
            <a:extLst>
              <a:ext uri="{FF2B5EF4-FFF2-40B4-BE49-F238E27FC236}">
                <a16:creationId xmlns:a16="http://schemas.microsoft.com/office/drawing/2014/main" id="{D2CDEDEC-59DC-1862-0CA9-721F3B989E4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060" r="9349" b="-1"/>
          <a:stretch/>
        </p:blipFill>
        <p:spPr>
          <a:xfrm>
            <a:off x="4117521" y="10"/>
            <a:ext cx="8074479" cy="6857990"/>
          </a:xfrm>
          <a:prstGeom prst="rect">
            <a:avLst/>
          </a:prstGeom>
        </p:spPr>
      </p:pic>
      <p:sp>
        <p:nvSpPr>
          <p:cNvPr id="10" name="Freeform: Shape 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AF44AEC-252F-F251-3F61-E708FE818F10}"/>
              </a:ext>
            </a:extLst>
          </p:cNvPr>
          <p:cNvSpPr>
            <a:spLocks noGrp="1"/>
          </p:cNvSpPr>
          <p:nvPr>
            <p:ph type="title"/>
          </p:nvPr>
        </p:nvSpPr>
        <p:spPr>
          <a:xfrm>
            <a:off x="804672" y="365125"/>
            <a:ext cx="5266155" cy="1325563"/>
          </a:xfrm>
        </p:spPr>
        <p:txBody>
          <a:bodyPr vert="horz" lIns="91440" tIns="45720" rIns="91440" bIns="45720" rtlCol="0" anchor="ctr">
            <a:noAutofit/>
          </a:bodyPr>
          <a:lstStyle/>
          <a:p>
            <a:pPr algn="ctr"/>
            <a:r>
              <a:rPr lang="en-US" sz="4800" b="1" dirty="0">
                <a:latin typeface="Times New Roman" panose="02020603050405020304" pitchFamily="18" charset="0"/>
                <a:cs typeface="Times New Roman" panose="02020603050405020304" pitchFamily="18" charset="0"/>
              </a:rPr>
              <a:t>DICTIONARY DEFINITIONS</a:t>
            </a:r>
          </a:p>
        </p:txBody>
      </p:sp>
      <p:sp>
        <p:nvSpPr>
          <p:cNvPr id="3" name="TextBox 2">
            <a:extLst>
              <a:ext uri="{FF2B5EF4-FFF2-40B4-BE49-F238E27FC236}">
                <a16:creationId xmlns:a16="http://schemas.microsoft.com/office/drawing/2014/main" id="{D5C05594-60CF-2ED6-5D48-02084B2DCE68}"/>
              </a:ext>
            </a:extLst>
          </p:cNvPr>
          <p:cNvSpPr txBox="1"/>
          <p:nvPr/>
        </p:nvSpPr>
        <p:spPr>
          <a:xfrm>
            <a:off x="280535" y="2022601"/>
            <a:ext cx="6009733" cy="3122155"/>
          </a:xfrm>
          <a:prstGeom prst="rect">
            <a:avLst/>
          </a:prstGeom>
        </p:spPr>
        <p:txBody>
          <a:bodyPr vert="horz" lIns="91440" tIns="45720" rIns="91440" bIns="45720" rtlCol="0">
            <a:noAutofit/>
          </a:bodyPr>
          <a:lstStyle/>
          <a:p>
            <a:pPr marR="0">
              <a:lnSpc>
                <a:spcPct val="90000"/>
              </a:lnSpc>
              <a:spcBef>
                <a:spcPts val="0"/>
              </a:spcBef>
              <a:spcAft>
                <a:spcPts val="600"/>
              </a:spcAft>
            </a:pPr>
            <a:r>
              <a:rPr lang="en-US" sz="2800" b="1" dirty="0">
                <a:effectLst/>
                <a:latin typeface="Times New Roman" panose="02020603050405020304" pitchFamily="18" charset="0"/>
                <a:cs typeface="Times New Roman" panose="02020603050405020304" pitchFamily="18" charset="0"/>
              </a:rPr>
              <a:t>Defining a word from the dictionary helps us understand the meaning of a word.  Then follow the dictionary definition with an example.  </a:t>
            </a:r>
          </a:p>
          <a:p>
            <a:pPr marR="0">
              <a:lnSpc>
                <a:spcPct val="90000"/>
              </a:lnSpc>
              <a:spcBef>
                <a:spcPts val="0"/>
              </a:spcBef>
              <a:spcAft>
                <a:spcPts val="600"/>
              </a:spcAft>
            </a:pPr>
            <a:r>
              <a:rPr lang="en-US" sz="2800" b="1" dirty="0">
                <a:effectLst/>
                <a:latin typeface="Times New Roman" panose="02020603050405020304" pitchFamily="18" charset="0"/>
                <a:cs typeface="Times New Roman" panose="02020603050405020304" pitchFamily="18" charset="0"/>
              </a:rPr>
              <a:t>The dictionary defines ‘patience’ as, ‘The will or ability to wait or endure without complaining.’ </a:t>
            </a:r>
          </a:p>
        </p:txBody>
      </p:sp>
      <p:sp>
        <p:nvSpPr>
          <p:cNvPr id="6" name="TextBox 5">
            <a:extLst>
              <a:ext uri="{FF2B5EF4-FFF2-40B4-BE49-F238E27FC236}">
                <a16:creationId xmlns:a16="http://schemas.microsoft.com/office/drawing/2014/main" id="{7D77FFBA-2435-20F6-E2AA-C5304086671B}"/>
              </a:ext>
            </a:extLst>
          </p:cNvPr>
          <p:cNvSpPr txBox="1"/>
          <p:nvPr/>
        </p:nvSpPr>
        <p:spPr>
          <a:xfrm>
            <a:off x="432882" y="5476669"/>
            <a:ext cx="6009733" cy="954107"/>
          </a:xfrm>
          <a:prstGeom prst="rect">
            <a:avLst/>
          </a:prstGeom>
          <a:solidFill>
            <a:schemeClr val="bg2">
              <a:lumMod val="20000"/>
              <a:lumOff val="80000"/>
            </a:schemeClr>
          </a:solidFill>
        </p:spPr>
        <p:txBody>
          <a:bodyPr wrap="square" rtlCol="0">
            <a:spAutoFit/>
          </a:bodyPr>
          <a:lstStyle/>
          <a:p>
            <a:pPr algn="ctr"/>
            <a:r>
              <a:rPr lang="en-US" sz="2800" b="1" dirty="0">
                <a:solidFill>
                  <a:schemeClr val="bg1"/>
                </a:solidFill>
                <a:effectLst/>
                <a:latin typeface="Times New Roman" panose="02020603050405020304" pitchFamily="18" charset="0"/>
                <a:cs typeface="Times New Roman" panose="02020603050405020304" pitchFamily="18" charset="0"/>
              </a:rPr>
              <a:t>“Patience is waiting at a stop light without beeping your horn.</a:t>
            </a:r>
            <a:r>
              <a:rPr lang="en-US" sz="2800" b="1" dirty="0">
                <a:solidFill>
                  <a:schemeClr val="bg1"/>
                </a:solidFill>
                <a:latin typeface="Times New Roman" panose="02020603050405020304" pitchFamily="18" charset="0"/>
                <a:cs typeface="Times New Roman" panose="02020603050405020304" pitchFamily="18" charset="0"/>
              </a:rPr>
              <a:t>”</a:t>
            </a:r>
            <a:endParaRPr lang="en-US" sz="2800" b="1"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99262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up of a document&#10;&#10;Description automatically generated with medium confidence">
            <a:extLst>
              <a:ext uri="{FF2B5EF4-FFF2-40B4-BE49-F238E27FC236}">
                <a16:creationId xmlns:a16="http://schemas.microsoft.com/office/drawing/2014/main" id="{D2CDEDEC-59DC-1862-0CA9-721F3B989E4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060" r="9349" b="-1"/>
          <a:stretch/>
        </p:blipFill>
        <p:spPr>
          <a:xfrm>
            <a:off x="4117521" y="10"/>
            <a:ext cx="8074479" cy="6857990"/>
          </a:xfrm>
          <a:prstGeom prst="rect">
            <a:avLst/>
          </a:prstGeom>
        </p:spPr>
      </p:pic>
      <p:sp>
        <p:nvSpPr>
          <p:cNvPr id="10" name="Freeform: Shape 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AF44AEC-252F-F251-3F61-E708FE818F10}"/>
              </a:ext>
            </a:extLst>
          </p:cNvPr>
          <p:cNvSpPr>
            <a:spLocks noGrp="1"/>
          </p:cNvSpPr>
          <p:nvPr>
            <p:ph type="title"/>
          </p:nvPr>
        </p:nvSpPr>
        <p:spPr>
          <a:xfrm>
            <a:off x="804672" y="365125"/>
            <a:ext cx="5266155" cy="1325563"/>
          </a:xfrm>
        </p:spPr>
        <p:txBody>
          <a:bodyPr vert="horz" lIns="91440" tIns="45720" rIns="91440" bIns="45720" rtlCol="0" anchor="ctr">
            <a:noAutofit/>
          </a:bodyPr>
          <a:lstStyle/>
          <a:p>
            <a:pPr algn="ctr"/>
            <a:r>
              <a:rPr lang="en-US" sz="4800" b="1" dirty="0">
                <a:latin typeface="Times New Roman" panose="02020603050405020304" pitchFamily="18" charset="0"/>
                <a:cs typeface="Times New Roman" panose="02020603050405020304" pitchFamily="18" charset="0"/>
              </a:rPr>
              <a:t>DICTIONARY DEFINITIONS</a:t>
            </a:r>
          </a:p>
        </p:txBody>
      </p:sp>
      <p:sp>
        <p:nvSpPr>
          <p:cNvPr id="3" name="TextBox 2">
            <a:extLst>
              <a:ext uri="{FF2B5EF4-FFF2-40B4-BE49-F238E27FC236}">
                <a16:creationId xmlns:a16="http://schemas.microsoft.com/office/drawing/2014/main" id="{D5C05594-60CF-2ED6-5D48-02084B2DCE68}"/>
              </a:ext>
            </a:extLst>
          </p:cNvPr>
          <p:cNvSpPr txBox="1"/>
          <p:nvPr/>
        </p:nvSpPr>
        <p:spPr>
          <a:xfrm>
            <a:off x="280535" y="2022601"/>
            <a:ext cx="6009733" cy="3122155"/>
          </a:xfrm>
          <a:prstGeom prst="rect">
            <a:avLst/>
          </a:prstGeom>
        </p:spPr>
        <p:txBody>
          <a:bodyPr vert="horz" lIns="91440" tIns="45720" rIns="91440" bIns="45720" rtlCol="0">
            <a:noAutofit/>
          </a:bodyPr>
          <a:lstStyle/>
          <a:p>
            <a:pPr marR="0">
              <a:lnSpc>
                <a:spcPct val="90000"/>
              </a:lnSpc>
              <a:spcBef>
                <a:spcPts val="0"/>
              </a:spcBef>
              <a:spcAft>
                <a:spcPts val="600"/>
              </a:spcAft>
            </a:pPr>
            <a:r>
              <a:rPr lang="en-US" sz="2800" b="1" dirty="0">
                <a:effectLst/>
                <a:latin typeface="Times New Roman" panose="02020603050405020304" pitchFamily="18" charset="0"/>
                <a:cs typeface="Times New Roman" panose="02020603050405020304" pitchFamily="18" charset="0"/>
              </a:rPr>
              <a:t>Defining a word from the dictionary helps us understand the meaning of a word.  Then follow the dictionary definition with an example.  </a:t>
            </a:r>
          </a:p>
          <a:p>
            <a:pPr marR="0">
              <a:lnSpc>
                <a:spcPct val="90000"/>
              </a:lnSpc>
              <a:spcBef>
                <a:spcPts val="0"/>
              </a:spcBef>
              <a:spcAft>
                <a:spcPts val="600"/>
              </a:spcAft>
            </a:pPr>
            <a:r>
              <a:rPr lang="en-US" sz="2800" b="1" dirty="0">
                <a:effectLst/>
                <a:latin typeface="Times New Roman" panose="02020603050405020304" pitchFamily="18" charset="0"/>
                <a:cs typeface="Times New Roman" panose="02020603050405020304" pitchFamily="18" charset="0"/>
              </a:rPr>
              <a:t>The dictionary defines ‘patience’ as, ‘The will or ability to wait or endure without complaining.’ </a:t>
            </a:r>
          </a:p>
        </p:txBody>
      </p:sp>
      <p:sp>
        <p:nvSpPr>
          <p:cNvPr id="6" name="TextBox 5">
            <a:extLst>
              <a:ext uri="{FF2B5EF4-FFF2-40B4-BE49-F238E27FC236}">
                <a16:creationId xmlns:a16="http://schemas.microsoft.com/office/drawing/2014/main" id="{7D77FFBA-2435-20F6-E2AA-C5304086671B}"/>
              </a:ext>
            </a:extLst>
          </p:cNvPr>
          <p:cNvSpPr txBox="1"/>
          <p:nvPr/>
        </p:nvSpPr>
        <p:spPr>
          <a:xfrm>
            <a:off x="954585" y="5476669"/>
            <a:ext cx="4661632" cy="954107"/>
          </a:xfrm>
          <a:prstGeom prst="rect">
            <a:avLst/>
          </a:prstGeom>
          <a:solidFill>
            <a:schemeClr val="bg2">
              <a:lumMod val="20000"/>
              <a:lumOff val="80000"/>
            </a:schemeClr>
          </a:solidFill>
        </p:spPr>
        <p:txBody>
          <a:bodyPr wrap="square" rtlCol="0">
            <a:spAutoFit/>
          </a:bodyPr>
          <a:lstStyle/>
          <a:p>
            <a:pPr algn="ctr"/>
            <a:r>
              <a:rPr lang="en-US" sz="2800" b="1" dirty="0">
                <a:solidFill>
                  <a:schemeClr val="bg1"/>
                </a:solidFill>
                <a:effectLst/>
                <a:latin typeface="Times New Roman" panose="02020603050405020304" pitchFamily="18" charset="0"/>
                <a:cs typeface="Times New Roman" panose="02020603050405020304" pitchFamily="18" charset="0"/>
              </a:rPr>
              <a:t>“Patience is smiling while waiting in a long line.</a:t>
            </a:r>
            <a:r>
              <a:rPr lang="en-US" sz="2800" b="1" dirty="0">
                <a:solidFill>
                  <a:schemeClr val="bg1"/>
                </a:solidFill>
                <a:latin typeface="Times New Roman" panose="02020603050405020304" pitchFamily="18" charset="0"/>
                <a:cs typeface="Times New Roman" panose="02020603050405020304" pitchFamily="18" charset="0"/>
              </a:rPr>
              <a:t>”</a:t>
            </a:r>
            <a:endParaRPr lang="en-US" sz="2800" b="1"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98171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2" descr="ILL3Specific"/>
          <p:cNvPicPr>
            <a:picLocks noChangeAspect="1" noChangeArrowheads="1"/>
          </p:cNvPicPr>
          <p:nvPr/>
        </p:nvPicPr>
        <p:blipFill>
          <a:blip r:embed="rId3">
            <a:extLst>
              <a:ext uri="{28A0092B-C50C-407E-A947-70E740481C1C}">
                <a14:useLocalDpi xmlns:a14="http://schemas.microsoft.com/office/drawing/2010/main" val="0"/>
              </a:ext>
            </a:extLst>
          </a:blip>
          <a:srcRect l="54718" t="68666" r="3973" b="3273"/>
          <a:stretch>
            <a:fillRect/>
          </a:stretch>
        </p:blipFill>
        <p:spPr bwMode="auto">
          <a:xfrm>
            <a:off x="5532439" y="-1"/>
            <a:ext cx="5956555" cy="6873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6451" name="Rectangle 3"/>
          <p:cNvSpPr>
            <a:spLocks noGrp="1" noChangeArrowheads="1"/>
          </p:cNvSpPr>
          <p:nvPr>
            <p:ph type="title"/>
          </p:nvPr>
        </p:nvSpPr>
        <p:spPr>
          <a:xfrm>
            <a:off x="206477" y="1135626"/>
            <a:ext cx="6282813" cy="4426974"/>
          </a:xfrm>
          <a:solidFill>
            <a:schemeClr val="tx2"/>
          </a:solidFill>
        </p:spPr>
        <p:txBody>
          <a:bodyPr/>
          <a:lstStyle/>
          <a:p>
            <a:pPr algn="ctr" eaLnBrk="1" hangingPunct="1"/>
            <a:r>
              <a:rPr lang="en-US" b="1" dirty="0">
                <a:solidFill>
                  <a:schemeClr val="bg1"/>
                </a:solidFill>
                <a:latin typeface="Times New Roman" panose="02020603050405020304" pitchFamily="18" charset="0"/>
                <a:ea typeface="ＭＳ Ｐゴシック" pitchFamily="-128" charset="-128"/>
                <a:cs typeface="Times New Roman" panose="02020603050405020304" pitchFamily="18" charset="0"/>
              </a:rPr>
              <a:t>Get approval before using certain individuals in illustrations. </a:t>
            </a:r>
            <a:endParaRPr lang="en-US" dirty="0">
              <a:solidFill>
                <a:schemeClr val="bg1"/>
              </a:solidFill>
              <a:latin typeface="Times New Roman" panose="02020603050405020304" pitchFamily="18" charset="0"/>
              <a:ea typeface="ＭＳ Ｐゴシック" pitchFamily="-128" charset="-128"/>
              <a:cs typeface="Times New Roman" panose="02020603050405020304" pitchFamily="18" charset="0"/>
            </a:endParaRPr>
          </a:p>
        </p:txBody>
      </p:sp>
    </p:spTree>
    <p:extLst>
      <p:ext uri="{BB962C8B-B14F-4D97-AF65-F5344CB8AC3E}">
        <p14:creationId xmlns:p14="http://schemas.microsoft.com/office/powerpoint/2010/main" val="346216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Point3MissesPoint">
            <a:extLst>
              <a:ext uri="{FF2B5EF4-FFF2-40B4-BE49-F238E27FC236}">
                <a16:creationId xmlns:a16="http://schemas.microsoft.com/office/drawing/2014/main" id="{0E77A98B-0DDD-5437-CA12-A0F691E04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532" t="4320" r="9346" b="28442"/>
          <a:stretch>
            <a:fillRect/>
          </a:stretch>
        </p:blipFill>
        <p:spPr bwMode="auto">
          <a:xfrm>
            <a:off x="3294653" y="309237"/>
            <a:ext cx="5459818" cy="625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BA3CCF3-7D01-72A7-1917-6182F1F48DA4}"/>
              </a:ext>
            </a:extLst>
          </p:cNvPr>
          <p:cNvSpPr txBox="1"/>
          <p:nvPr/>
        </p:nvSpPr>
        <p:spPr>
          <a:xfrm>
            <a:off x="2563665" y="5534561"/>
            <a:ext cx="6921795" cy="1323439"/>
          </a:xfrm>
          <a:prstGeom prst="rect">
            <a:avLst/>
          </a:prstGeom>
          <a:solidFill>
            <a:srgbClr val="660033"/>
          </a:solidFill>
        </p:spPr>
        <p:txBody>
          <a:bodyPr wrap="square" rtlCol="0">
            <a:spAutoFit/>
          </a:bodyPr>
          <a:lstStyle/>
          <a:p>
            <a:r>
              <a:rPr lang="en-US" sz="4000" b="1" dirty="0">
                <a:solidFill>
                  <a:schemeClr val="bg1"/>
                </a:solidFill>
                <a:latin typeface="Times" panose="02020603050405020304" pitchFamily="18" charset="0"/>
                <a:cs typeface="Times" panose="02020603050405020304" pitchFamily="18" charset="0"/>
              </a:rPr>
              <a:t>“I wish he was a little less specific with his illustrations.”</a:t>
            </a:r>
          </a:p>
        </p:txBody>
      </p:sp>
      <p:sp>
        <p:nvSpPr>
          <p:cNvPr id="6" name="TextBox 5">
            <a:extLst>
              <a:ext uri="{FF2B5EF4-FFF2-40B4-BE49-F238E27FC236}">
                <a16:creationId xmlns:a16="http://schemas.microsoft.com/office/drawing/2014/main" id="{4277C78B-154D-89F6-7A34-C1BBE36D5CD8}"/>
              </a:ext>
            </a:extLst>
          </p:cNvPr>
          <p:cNvSpPr txBox="1"/>
          <p:nvPr/>
        </p:nvSpPr>
        <p:spPr>
          <a:xfrm>
            <a:off x="891361" y="309237"/>
            <a:ext cx="9976884" cy="707886"/>
          </a:xfrm>
          <a:prstGeom prst="rect">
            <a:avLst/>
          </a:prstGeom>
          <a:solidFill>
            <a:srgbClr val="660033"/>
          </a:solidFill>
        </p:spPr>
        <p:txBody>
          <a:bodyPr wrap="square" rtlCol="0">
            <a:spAutoFit/>
          </a:bodyPr>
          <a:lstStyle/>
          <a:p>
            <a:pPr algn="ctr"/>
            <a:r>
              <a:rPr lang="en-US" sz="4000" b="1" dirty="0">
                <a:solidFill>
                  <a:schemeClr val="bg1"/>
                </a:solidFill>
                <a:latin typeface="Times" panose="02020603050405020304" pitchFamily="18" charset="0"/>
                <a:cs typeface="Times" panose="02020603050405020304" pitchFamily="18" charset="0"/>
              </a:rPr>
              <a:t>DON’T BE OFFENSIVELY PRECISE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6"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2" descr="ILL3Specific"/>
          <p:cNvPicPr>
            <a:picLocks noChangeAspect="1" noChangeArrowheads="1"/>
          </p:cNvPicPr>
          <p:nvPr/>
        </p:nvPicPr>
        <p:blipFill>
          <a:blip r:embed="rId3">
            <a:extLst>
              <a:ext uri="{28A0092B-C50C-407E-A947-70E740481C1C}">
                <a14:useLocalDpi xmlns:a14="http://schemas.microsoft.com/office/drawing/2010/main" val="0"/>
              </a:ext>
            </a:extLst>
          </a:blip>
          <a:srcRect l="18520" t="38095" r="16661" b="31548"/>
          <a:stretch>
            <a:fillRect/>
          </a:stretch>
        </p:blipFill>
        <p:spPr bwMode="auto">
          <a:xfrm>
            <a:off x="2514600" y="1401764"/>
            <a:ext cx="6858000"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4403" name="Rectangle 3"/>
          <p:cNvSpPr>
            <a:spLocks noGrp="1" noChangeArrowheads="1"/>
          </p:cNvSpPr>
          <p:nvPr>
            <p:ph type="title"/>
          </p:nvPr>
        </p:nvSpPr>
        <p:spPr>
          <a:xfrm>
            <a:off x="292608" y="304800"/>
            <a:ext cx="11430000" cy="1143000"/>
          </a:xfrm>
          <a:solidFill>
            <a:schemeClr val="tx2"/>
          </a:solidFill>
        </p:spPr>
        <p:txBody>
          <a:bodyPr>
            <a:normAutofit fontScale="90000"/>
          </a:bodyPr>
          <a:lstStyle/>
          <a:p>
            <a:pPr algn="ctr" eaLnBrk="1" hangingPunct="1"/>
            <a:r>
              <a:rPr lang="en-US" sz="5400" b="1" dirty="0">
                <a:solidFill>
                  <a:schemeClr val="bg1"/>
                </a:solidFill>
                <a:latin typeface="Times New Roman" panose="02020603050405020304" pitchFamily="18" charset="0"/>
                <a:ea typeface="ＭＳ Ｐゴシック" pitchFamily="-128" charset="-128"/>
                <a:cs typeface="Times New Roman" panose="02020603050405020304" pitchFamily="18" charset="0"/>
              </a:rPr>
              <a:t>CHOOSE EXAMPLES CAREFULLY</a:t>
            </a:r>
            <a:endParaRPr lang="en-US" sz="5400" dirty="0">
              <a:solidFill>
                <a:schemeClr val="bg1"/>
              </a:solidFill>
              <a:latin typeface="Times New Roman" panose="02020603050405020304" pitchFamily="18" charset="0"/>
              <a:ea typeface="ＭＳ Ｐゴシック" pitchFamily="-128" charset="-128"/>
              <a:cs typeface="Times New Roman" panose="02020603050405020304" pitchFamily="18" charset="0"/>
            </a:endParaRPr>
          </a:p>
        </p:txBody>
      </p:sp>
      <p:sp>
        <p:nvSpPr>
          <p:cNvPr id="26628" name="Rectangle 4"/>
          <p:cNvSpPr>
            <a:spLocks noGrp="1" noChangeArrowheads="1"/>
          </p:cNvSpPr>
          <p:nvPr>
            <p:ph type="body" idx="1"/>
          </p:nvPr>
        </p:nvSpPr>
        <p:spPr>
          <a:xfrm>
            <a:off x="1447800" y="5074920"/>
            <a:ext cx="9296400" cy="1700783"/>
          </a:xfrm>
          <a:solidFill>
            <a:schemeClr val="bg1"/>
          </a:solidFill>
        </p:spPr>
        <p:txBody>
          <a:bodyPr>
            <a:normAutofit/>
          </a:bodyPr>
          <a:lstStyle/>
          <a:p>
            <a:pPr marL="174625" indent="-174625" algn="ctr">
              <a:buNone/>
            </a:pPr>
            <a:r>
              <a:rPr lang="ja-JP" altLang="en-US" sz="3000" b="1" dirty="0">
                <a:solidFill>
                  <a:srgbClr val="002060"/>
                </a:solidFill>
                <a:latin typeface="Times New Roman" panose="02020603050405020304" pitchFamily="18" charset="0"/>
                <a:ea typeface="ＭＳ Ｐゴシック" pitchFamily="-128" charset="-128"/>
                <a:cs typeface="Times New Roman" panose="02020603050405020304" pitchFamily="18" charset="0"/>
              </a:rPr>
              <a:t>“</a:t>
            </a:r>
            <a:r>
              <a:rPr lang="en-US" altLang="ja-JP" sz="3000" b="1" dirty="0">
                <a:solidFill>
                  <a:srgbClr val="002060"/>
                </a:solidFill>
                <a:latin typeface="Times New Roman" panose="02020603050405020304" pitchFamily="18" charset="0"/>
                <a:ea typeface="ＭＳ Ｐゴシック" pitchFamily="-128" charset="-128"/>
                <a:cs typeface="Times New Roman" panose="02020603050405020304" pitchFamily="18" charset="0"/>
              </a:rPr>
              <a:t>All persons in my sermon were fictitious…</a:t>
            </a:r>
            <a:r>
              <a:rPr lang="ja-JP" altLang="en-US" sz="3000" b="1" dirty="0">
                <a:solidFill>
                  <a:srgbClr val="002060"/>
                </a:solidFill>
                <a:latin typeface="Times New Roman" panose="02020603050405020304" pitchFamily="18" charset="0"/>
                <a:ea typeface="ＭＳ Ｐゴシック" pitchFamily="-128" charset="-128"/>
                <a:cs typeface="Times New Roman" panose="02020603050405020304" pitchFamily="18" charset="0"/>
              </a:rPr>
              <a:t>”</a:t>
            </a:r>
            <a:endParaRPr lang="en-US" altLang="ja-JP" sz="3000" b="1" dirty="0">
              <a:solidFill>
                <a:srgbClr val="002060"/>
              </a:solidFill>
              <a:latin typeface="Times New Roman" panose="02020603050405020304" pitchFamily="18" charset="0"/>
              <a:ea typeface="ＭＳ Ｐゴシック" pitchFamily="-128" charset="-128"/>
              <a:cs typeface="Times New Roman" panose="02020603050405020304" pitchFamily="18" charset="0"/>
            </a:endParaRPr>
          </a:p>
          <a:p>
            <a:pPr marL="174625" indent="-174625" algn="ctr">
              <a:buNone/>
            </a:pPr>
            <a:r>
              <a:rPr lang="ja-JP" altLang="en-US" sz="3000" b="1" dirty="0">
                <a:solidFill>
                  <a:srgbClr val="002060"/>
                </a:solidFill>
                <a:latin typeface="Times New Roman" panose="02020603050405020304" pitchFamily="18" charset="0"/>
                <a:ea typeface="ＭＳ Ｐゴシック" pitchFamily="-128" charset="-128"/>
                <a:cs typeface="Times New Roman" panose="02020603050405020304" pitchFamily="18" charset="0"/>
              </a:rPr>
              <a:t>“</a:t>
            </a:r>
            <a:r>
              <a:rPr lang="en-US" altLang="ja-JP" sz="3000" b="1" dirty="0">
                <a:solidFill>
                  <a:srgbClr val="002060"/>
                </a:solidFill>
                <a:latin typeface="Times New Roman" panose="02020603050405020304" pitchFamily="18" charset="0"/>
                <a:ea typeface="ＭＳ Ｐゴシック" pitchFamily="-128" charset="-128"/>
                <a:cs typeface="Times New Roman" panose="02020603050405020304" pitchFamily="18" charset="0"/>
              </a:rPr>
              <a:t>All persons in my sermon were fictitious…</a:t>
            </a:r>
            <a:r>
              <a:rPr lang="ja-JP" altLang="en-US" sz="3000" b="1" dirty="0">
                <a:solidFill>
                  <a:srgbClr val="002060"/>
                </a:solidFill>
                <a:latin typeface="Times New Roman" panose="02020603050405020304" pitchFamily="18" charset="0"/>
                <a:ea typeface="ＭＳ Ｐゴシック" pitchFamily="-128" charset="-128"/>
                <a:cs typeface="Times New Roman" panose="02020603050405020304" pitchFamily="18" charset="0"/>
              </a:rPr>
              <a:t>”</a:t>
            </a:r>
            <a:endParaRPr lang="en-US" sz="3000" b="1" dirty="0">
              <a:solidFill>
                <a:srgbClr val="002060"/>
              </a:solidFill>
              <a:latin typeface="Times New Roman" panose="02020603050405020304" pitchFamily="18" charset="0"/>
              <a:ea typeface="ＭＳ Ｐゴシック" pitchFamily="-128" charset="-128"/>
              <a:cs typeface="Times New Roman" panose="02020603050405020304" pitchFamily="18" charset="0"/>
            </a:endParaRPr>
          </a:p>
          <a:p>
            <a:pPr marL="174625" indent="-174625" algn="ctr">
              <a:buNone/>
            </a:pPr>
            <a:r>
              <a:rPr lang="ja-JP" altLang="en-US" sz="3000" b="1" dirty="0">
                <a:solidFill>
                  <a:srgbClr val="002060"/>
                </a:solidFill>
                <a:latin typeface="Times New Roman" panose="02020603050405020304" pitchFamily="18" charset="0"/>
                <a:ea typeface="ＭＳ Ｐゴシック" pitchFamily="-128" charset="-128"/>
                <a:cs typeface="Times New Roman" panose="02020603050405020304" pitchFamily="18" charset="0"/>
              </a:rPr>
              <a:t>“</a:t>
            </a:r>
            <a:r>
              <a:rPr lang="en-US" altLang="ja-JP" sz="3000" b="1" dirty="0">
                <a:solidFill>
                  <a:srgbClr val="002060"/>
                </a:solidFill>
                <a:latin typeface="Times New Roman" panose="02020603050405020304" pitchFamily="18" charset="0"/>
                <a:ea typeface="ＭＳ Ｐゴシック" pitchFamily="-128" charset="-128"/>
                <a:cs typeface="Times New Roman" panose="02020603050405020304" pitchFamily="18" charset="0"/>
              </a:rPr>
              <a:t>All persons in my sermon were fictitious…</a:t>
            </a:r>
            <a:r>
              <a:rPr lang="ja-JP" altLang="en-US" sz="3000" b="1" dirty="0">
                <a:solidFill>
                  <a:srgbClr val="002060"/>
                </a:solidFill>
                <a:latin typeface="Times New Roman" panose="02020603050405020304" pitchFamily="18" charset="0"/>
                <a:ea typeface="ＭＳ Ｐゴシック" pitchFamily="-128" charset="-128"/>
                <a:cs typeface="Times New Roman" panose="02020603050405020304" pitchFamily="18" charset="0"/>
              </a:rPr>
              <a:t>”</a:t>
            </a:r>
            <a:endParaRPr lang="en-US" sz="3000" b="1" dirty="0">
              <a:solidFill>
                <a:srgbClr val="002060"/>
              </a:solidFill>
              <a:latin typeface="Times New Roman" panose="02020603050405020304" pitchFamily="18" charset="0"/>
              <a:ea typeface="ＭＳ Ｐゴシック" pitchFamily="-128" charset="-128"/>
              <a:cs typeface="Times New Roman" panose="02020603050405020304" pitchFamily="18" charset="0"/>
            </a:endParaRPr>
          </a:p>
          <a:p>
            <a:pPr marL="174625" indent="-174625">
              <a:buNone/>
            </a:pPr>
            <a:endParaRPr lang="en-US" sz="3000" b="1" dirty="0">
              <a:solidFill>
                <a:srgbClr val="002060"/>
              </a:solidFill>
              <a:ea typeface="ＭＳ Ｐゴシック" pitchFamily="-128" charset="-128"/>
            </a:endParaRPr>
          </a:p>
        </p:txBody>
      </p:sp>
    </p:spTree>
    <p:extLst>
      <p:ext uri="{BB962C8B-B14F-4D97-AF65-F5344CB8AC3E}">
        <p14:creationId xmlns:p14="http://schemas.microsoft.com/office/powerpoint/2010/main" val="236832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1761A-2FE7-4413-8BF4-29A90FA4101F}"/>
              </a:ext>
            </a:extLst>
          </p:cNvPr>
          <p:cNvSpPr>
            <a:spLocks noGrp="1"/>
          </p:cNvSpPr>
          <p:nvPr>
            <p:ph type="ctrTitle"/>
          </p:nvPr>
        </p:nvSpPr>
        <p:spPr>
          <a:xfrm>
            <a:off x="176981" y="383458"/>
            <a:ext cx="6459793" cy="1658269"/>
          </a:xfrm>
        </p:spPr>
        <p:txBody>
          <a:bodyPr anchor="ctr">
            <a:normAutofit/>
          </a:bodyPr>
          <a:lstStyle/>
          <a:p>
            <a:r>
              <a:rPr lang="en-US" sz="3600" b="1" dirty="0">
                <a:solidFill>
                  <a:schemeClr val="bg1"/>
                </a:solidFill>
                <a:effectLst/>
                <a:latin typeface="Times New Roman" panose="02020603050405020304" pitchFamily="18" charset="0"/>
                <a:ea typeface="Times New Roman" panose="02020603050405020304" pitchFamily="18" charset="0"/>
              </a:rPr>
              <a:t>THE CHARACTERISTICS OF EXPOSITORY PREACHING</a:t>
            </a:r>
            <a:br>
              <a:rPr lang="en-US" sz="3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en-US" sz="3400" dirty="0">
              <a:solidFill>
                <a:schemeClr val="bg1"/>
              </a:solidFill>
            </a:endParaRPr>
          </a:p>
        </p:txBody>
      </p:sp>
      <p:sp>
        <p:nvSpPr>
          <p:cNvPr id="3" name="Subtitle 2">
            <a:extLst>
              <a:ext uri="{FF2B5EF4-FFF2-40B4-BE49-F238E27FC236}">
                <a16:creationId xmlns:a16="http://schemas.microsoft.com/office/drawing/2014/main" id="{25126C91-2165-4F53-B245-ED7571F97EB6}"/>
              </a:ext>
            </a:extLst>
          </p:cNvPr>
          <p:cNvSpPr>
            <a:spLocks noGrp="1"/>
          </p:cNvSpPr>
          <p:nvPr>
            <p:ph type="subTitle" idx="1"/>
          </p:nvPr>
        </p:nvSpPr>
        <p:spPr>
          <a:xfrm>
            <a:off x="491862" y="5374463"/>
            <a:ext cx="10252338" cy="1461843"/>
          </a:xfrm>
          <a:solidFill>
            <a:schemeClr val="tx1"/>
          </a:solidFill>
        </p:spPr>
        <p:txBody>
          <a:bodyPr anchor="t">
            <a:normAutofit/>
          </a:bodyPr>
          <a:lstStyle/>
          <a:p>
            <a:pPr algn="l"/>
            <a:r>
              <a:rPr lang="en-US" sz="3600" b="1" dirty="0">
                <a:solidFill>
                  <a:schemeClr val="bg1"/>
                </a:solidFill>
                <a:effectLst/>
                <a:latin typeface="Times New Roman" panose="02020603050405020304" pitchFamily="18" charset="0"/>
                <a:ea typeface="Times New Roman" panose="02020603050405020304" pitchFamily="18" charset="0"/>
              </a:rPr>
              <a:t>An expository sermon has cohesion and unity and centers around the Take Home Truth or Big Idea.</a:t>
            </a:r>
            <a:endParaRPr lang="en-US" sz="3600" dirty="0">
              <a:solidFill>
                <a:schemeClr val="bg1"/>
              </a:solidFill>
              <a:effectLst/>
              <a:latin typeface="Times New Roman" panose="02020603050405020304" pitchFamily="18" charset="0"/>
              <a:ea typeface="Times New Roman" panose="02020603050405020304" pitchFamily="18" charset="0"/>
            </a:endParaRPr>
          </a:p>
          <a:p>
            <a:pPr algn="l"/>
            <a:endParaRPr lang="en-US" dirty="0">
              <a:solidFill>
                <a:schemeClr val="tx2"/>
              </a:solidFill>
            </a:endParaRPr>
          </a:p>
        </p:txBody>
      </p:sp>
      <p:sp>
        <p:nvSpPr>
          <p:cNvPr id="25" name="Rectangle 11">
            <a:extLst>
              <a:ext uri="{FF2B5EF4-FFF2-40B4-BE49-F238E27FC236}">
                <a16:creationId xmlns:a16="http://schemas.microsoft.com/office/drawing/2014/main" id="{7D084017-D418-4E1E-BFEE-50E80E912AF4}"/>
              </a:ext>
            </a:extLst>
          </p:cNvPr>
          <p:cNvSpPr>
            <a:spLocks noChangeArrowheads="1"/>
          </p:cNvSpPr>
          <p:nvPr/>
        </p:nvSpPr>
        <p:spPr bwMode="auto">
          <a:xfrm>
            <a:off x="1055949" y="3300066"/>
            <a:ext cx="1981200" cy="1178418"/>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cs typeface="Arial" pitchFamily="34" charset="0"/>
            </a:endParaRPr>
          </a:p>
        </p:txBody>
      </p:sp>
      <p:sp>
        <p:nvSpPr>
          <p:cNvPr id="26" name="TextBox 25">
            <a:extLst>
              <a:ext uri="{FF2B5EF4-FFF2-40B4-BE49-F238E27FC236}">
                <a16:creationId xmlns:a16="http://schemas.microsoft.com/office/drawing/2014/main" id="{BD5277E9-A7BE-4CBC-AB8A-11862B1DB0AF}"/>
              </a:ext>
            </a:extLst>
          </p:cNvPr>
          <p:cNvSpPr txBox="1"/>
          <p:nvPr/>
        </p:nvSpPr>
        <p:spPr>
          <a:xfrm>
            <a:off x="778364" y="3590552"/>
            <a:ext cx="2536371" cy="584775"/>
          </a:xfrm>
          <a:prstGeom prst="rect">
            <a:avLst/>
          </a:prstGeom>
          <a:noFill/>
        </p:spPr>
        <p:txBody>
          <a:bodyPr wrap="square">
            <a:spAutoFit/>
          </a:bodyPr>
          <a:lstStyle/>
          <a:p>
            <a:pPr algn="ctr" eaLnBrk="1" hangingPunct="1">
              <a:spcBef>
                <a:spcPct val="50000"/>
              </a:spcBef>
              <a:defRPr/>
            </a:pPr>
            <a:r>
              <a:rPr lang="en-US" sz="3200" b="1" dirty="0">
                <a:solidFill>
                  <a:schemeClr val="bg1"/>
                </a:solidFill>
                <a:cs typeface="Arial" charset="0"/>
              </a:rPr>
              <a:t>Text Idea</a:t>
            </a:r>
          </a:p>
        </p:txBody>
      </p:sp>
      <p:pic>
        <p:nvPicPr>
          <p:cNvPr id="28" name="Picture 25" descr="ChurchAudience">
            <a:extLst>
              <a:ext uri="{FF2B5EF4-FFF2-40B4-BE49-F238E27FC236}">
                <a16:creationId xmlns:a16="http://schemas.microsoft.com/office/drawing/2014/main" id="{B068FCB2-B5F8-4A0A-93D4-33897E8FA6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65095" y="2224094"/>
            <a:ext cx="386397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AutoShape 19">
            <a:extLst>
              <a:ext uri="{FF2B5EF4-FFF2-40B4-BE49-F238E27FC236}">
                <a16:creationId xmlns:a16="http://schemas.microsoft.com/office/drawing/2014/main" id="{31E76BFA-FEAC-40AD-9832-C6E6310B20C1}"/>
              </a:ext>
            </a:extLst>
          </p:cNvPr>
          <p:cNvSpPr>
            <a:spLocks noChangeArrowheads="1"/>
          </p:cNvSpPr>
          <p:nvPr/>
        </p:nvSpPr>
        <p:spPr bwMode="auto">
          <a:xfrm>
            <a:off x="1897974" y="2404086"/>
            <a:ext cx="6459793" cy="924167"/>
          </a:xfrm>
          <a:prstGeom prst="curvedDownArrow">
            <a:avLst>
              <a:gd name="adj1" fmla="val 181053"/>
              <a:gd name="adj2" fmla="val 149169"/>
              <a:gd name="adj3" fmla="val 48925"/>
            </a:avLst>
          </a:prstGeom>
          <a:solidFill>
            <a:srgbClr val="FDEC06"/>
          </a:solidFill>
          <a:ln w="9525">
            <a:solidFill>
              <a:schemeClr val="tx1"/>
            </a:solidFill>
            <a:miter lim="800000"/>
            <a:headEnd/>
            <a:tailEnd/>
          </a:ln>
        </p:spPr>
        <p:txBody>
          <a:bodyPr wrap="none" anchor="ctr"/>
          <a:lstStyle/>
          <a:p>
            <a:pPr algn="ctr"/>
            <a:endParaRPr lang="en-US">
              <a:cs typeface="Arial" pitchFamily="34" charset="0"/>
            </a:endParaRPr>
          </a:p>
        </p:txBody>
      </p:sp>
      <p:sp>
        <p:nvSpPr>
          <p:cNvPr id="30" name="AutoShape 20">
            <a:extLst>
              <a:ext uri="{FF2B5EF4-FFF2-40B4-BE49-F238E27FC236}">
                <a16:creationId xmlns:a16="http://schemas.microsoft.com/office/drawing/2014/main" id="{FDD47114-FAFD-4964-A667-3BDA8D2875D7}"/>
              </a:ext>
            </a:extLst>
          </p:cNvPr>
          <p:cNvSpPr>
            <a:spLocks noChangeArrowheads="1"/>
          </p:cNvSpPr>
          <p:nvPr/>
        </p:nvSpPr>
        <p:spPr bwMode="auto">
          <a:xfrm>
            <a:off x="3306657" y="2631128"/>
            <a:ext cx="3810000" cy="2133600"/>
          </a:xfrm>
          <a:prstGeom prst="irregularSeal1">
            <a:avLst/>
          </a:prstGeom>
          <a:solidFill>
            <a:schemeClr val="accent2"/>
          </a:solidFill>
          <a:ln w="9525">
            <a:solidFill>
              <a:schemeClr val="tx1"/>
            </a:solidFill>
            <a:miter lim="800000"/>
            <a:headEnd/>
            <a:tailEnd/>
          </a:ln>
        </p:spPr>
        <p:txBody>
          <a:bodyPr wrap="none" anchor="ctr"/>
          <a:lstStyle/>
          <a:p>
            <a:endParaRPr lang="en-US">
              <a:cs typeface="Arial" pitchFamily="34" charset="0"/>
            </a:endParaRPr>
          </a:p>
        </p:txBody>
      </p:sp>
      <p:sp>
        <p:nvSpPr>
          <p:cNvPr id="31" name="TextBox 30">
            <a:extLst>
              <a:ext uri="{FF2B5EF4-FFF2-40B4-BE49-F238E27FC236}">
                <a16:creationId xmlns:a16="http://schemas.microsoft.com/office/drawing/2014/main" id="{DC5A261E-B694-41AD-B1DF-108C1D84CF8D}"/>
              </a:ext>
            </a:extLst>
          </p:cNvPr>
          <p:cNvSpPr txBox="1"/>
          <p:nvPr/>
        </p:nvSpPr>
        <p:spPr>
          <a:xfrm>
            <a:off x="3850818" y="3429000"/>
            <a:ext cx="2721677" cy="523220"/>
          </a:xfrm>
          <a:prstGeom prst="rect">
            <a:avLst/>
          </a:prstGeom>
          <a:noFill/>
        </p:spPr>
        <p:txBody>
          <a:bodyPr wrap="square">
            <a:spAutoFit/>
          </a:bodyPr>
          <a:lstStyle/>
          <a:p>
            <a:pPr algn="ctr" eaLnBrk="1" hangingPunct="1">
              <a:spcBef>
                <a:spcPct val="50000"/>
              </a:spcBef>
              <a:defRPr/>
            </a:pPr>
            <a:r>
              <a:rPr lang="en-US" sz="2800" b="1" dirty="0">
                <a:solidFill>
                  <a:schemeClr val="bg1"/>
                </a:solidFill>
                <a:effectLst>
                  <a:outerShdw blurRad="38100" dist="38100" dir="2700000" algn="tl">
                    <a:srgbClr val="000000">
                      <a:alpha val="43137"/>
                    </a:srgbClr>
                  </a:outerShdw>
                </a:effectLst>
                <a:ea typeface="ＭＳ Ｐゴシック" pitchFamily="34" charset="-128"/>
                <a:cs typeface="Arial" charset="0"/>
              </a:rPr>
              <a:t>Take Home Truth</a:t>
            </a:r>
            <a:endParaRPr lang="en-US" sz="2800" b="1" dirty="0">
              <a:solidFill>
                <a:schemeClr val="bg1"/>
              </a:solidFill>
              <a:cs typeface="Arial" charset="0"/>
            </a:endParaRPr>
          </a:p>
        </p:txBody>
      </p:sp>
    </p:spTree>
    <p:extLst>
      <p:ext uri="{BB962C8B-B14F-4D97-AF65-F5344CB8AC3E}">
        <p14:creationId xmlns:p14="http://schemas.microsoft.com/office/powerpoint/2010/main" val="339150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ILLWifesCooking"/>
          <p:cNvPicPr>
            <a:picLocks noChangeAspect="1" noChangeArrowheads="1"/>
          </p:cNvPicPr>
          <p:nvPr/>
        </p:nvPicPr>
        <p:blipFill>
          <a:blip r:embed="rId3">
            <a:extLst>
              <a:ext uri="{28A0092B-C50C-407E-A947-70E740481C1C}">
                <a14:useLocalDpi xmlns:a14="http://schemas.microsoft.com/office/drawing/2010/main" val="0"/>
              </a:ext>
            </a:extLst>
          </a:blip>
          <a:srcRect l="15517" t="1497" r="16969" b="58212"/>
          <a:stretch>
            <a:fillRect/>
          </a:stretch>
        </p:blipFill>
        <p:spPr bwMode="auto">
          <a:xfrm>
            <a:off x="604684" y="39688"/>
            <a:ext cx="10899058" cy="681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3733800" y="0"/>
            <a:ext cx="6934200" cy="762000"/>
          </a:xfrm>
          <a:solidFill>
            <a:schemeClr val="bg1"/>
          </a:solidFill>
        </p:spPr>
        <p:txBody>
          <a:bodyPr>
            <a:normAutofit fontScale="90000"/>
          </a:bodyPr>
          <a:lstStyle/>
          <a:p>
            <a:pPr algn="r" eaLnBrk="1" hangingPunct="1"/>
            <a:r>
              <a:rPr lang="en-US" sz="4400" b="1" dirty="0">
                <a:latin typeface="Times New Roman" panose="02020603050405020304" pitchFamily="18" charset="0"/>
                <a:cs typeface="Times New Roman" panose="02020603050405020304" pitchFamily="18" charset="0"/>
              </a:rPr>
              <a:t>GUARD YOUR MARRIAGE!</a:t>
            </a:r>
          </a:p>
        </p:txBody>
      </p:sp>
      <p:sp>
        <p:nvSpPr>
          <p:cNvPr id="27652" name="Rectangle 3"/>
          <p:cNvSpPr>
            <a:spLocks noGrp="1" noChangeArrowheads="1"/>
          </p:cNvSpPr>
          <p:nvPr>
            <p:ph type="subTitle" idx="1"/>
          </p:nvPr>
        </p:nvSpPr>
        <p:spPr>
          <a:xfrm>
            <a:off x="1088136" y="5513438"/>
            <a:ext cx="10085832" cy="1304873"/>
          </a:xfrm>
          <a:solidFill>
            <a:schemeClr val="bg1"/>
          </a:solidFill>
        </p:spPr>
        <p:txBody>
          <a:bodyPr>
            <a:noAutofit/>
          </a:bodyPr>
          <a:lstStyle/>
          <a:p>
            <a:pPr eaLnBrk="1" hangingPunct="1"/>
            <a:r>
              <a:rPr lang="ja-JP" altLang="en-US" sz="4000" b="1"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altLang="ja-JP" sz="4000" b="1" dirty="0">
                <a:solidFill>
                  <a:schemeClr val="tx1">
                    <a:lumMod val="95000"/>
                    <a:lumOff val="5000"/>
                  </a:schemeClr>
                </a:solidFill>
                <a:latin typeface="Times New Roman" panose="02020603050405020304" pitchFamily="18" charset="0"/>
                <a:cs typeface="Times New Roman" panose="02020603050405020304" pitchFamily="18" charset="0"/>
              </a:rPr>
              <a:t>Repeat after me, I will not make fun of my wife’s cooking in my sermons!</a:t>
            </a:r>
            <a:r>
              <a:rPr lang="ja-JP" altLang="en-US" sz="4000" b="1"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532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erson reading a book&#10;&#10;Description automatically generated with low confidence">
            <a:extLst>
              <a:ext uri="{FF2B5EF4-FFF2-40B4-BE49-F238E27FC236}">
                <a16:creationId xmlns:a16="http://schemas.microsoft.com/office/drawing/2014/main" id="{A7731715-8692-455A-BAF1-2A42F8EFD86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927" t="9091" r="29026" b="1"/>
          <a:stretch/>
        </p:blipFill>
        <p:spPr>
          <a:xfrm>
            <a:off x="3522468" y="10"/>
            <a:ext cx="8669532" cy="6857990"/>
          </a:xfrm>
          <a:prstGeom prst="rect">
            <a:avLst/>
          </a:prstGeom>
        </p:spPr>
      </p:pic>
      <p:sp>
        <p:nvSpPr>
          <p:cNvPr id="2" name="Title 1">
            <a:extLst>
              <a:ext uri="{FF2B5EF4-FFF2-40B4-BE49-F238E27FC236}">
                <a16:creationId xmlns:a16="http://schemas.microsoft.com/office/drawing/2014/main" id="{49B1C1AE-DE7D-4D8A-ACCF-86AB18CA520A}"/>
              </a:ext>
            </a:extLst>
          </p:cNvPr>
          <p:cNvSpPr>
            <a:spLocks noGrp="1"/>
          </p:cNvSpPr>
          <p:nvPr>
            <p:ph type="title"/>
          </p:nvPr>
        </p:nvSpPr>
        <p:spPr>
          <a:xfrm>
            <a:off x="371093" y="1161288"/>
            <a:ext cx="6110729" cy="1124712"/>
          </a:xfrm>
          <a:solidFill>
            <a:schemeClr val="tx1"/>
          </a:solidFill>
        </p:spPr>
        <p:txBody>
          <a:bodyPr vert="horz" lIns="91440" tIns="45720" rIns="91440" bIns="45720" rtlCol="0" anchor="b">
            <a:noAutofit/>
          </a:bodyPr>
          <a:lstStyle/>
          <a:p>
            <a:r>
              <a:rPr lang="en-US" sz="6000" b="1" dirty="0">
                <a:solidFill>
                  <a:schemeClr val="bg1"/>
                </a:solidFill>
                <a:latin typeface="Times New Roman" panose="02020603050405020304" pitchFamily="18" charset="0"/>
                <a:cs typeface="Times New Roman" panose="02020603050405020304" pitchFamily="18" charset="0"/>
              </a:rPr>
              <a:t>STATISTICS</a:t>
            </a:r>
          </a:p>
        </p:txBody>
      </p:sp>
      <p:sp>
        <p:nvSpPr>
          <p:cNvPr id="3" name="TextBox 2">
            <a:extLst>
              <a:ext uri="{FF2B5EF4-FFF2-40B4-BE49-F238E27FC236}">
                <a16:creationId xmlns:a16="http://schemas.microsoft.com/office/drawing/2014/main" id="{D174F3B3-6A8A-4FA4-9124-2F4C5C3FA5DA}"/>
              </a:ext>
            </a:extLst>
          </p:cNvPr>
          <p:cNvSpPr txBox="1"/>
          <p:nvPr/>
        </p:nvSpPr>
        <p:spPr>
          <a:xfrm>
            <a:off x="371092" y="2718054"/>
            <a:ext cx="8833197" cy="4139936"/>
          </a:xfrm>
          <a:prstGeom prst="rect">
            <a:avLst/>
          </a:prstGeom>
          <a:solidFill>
            <a:schemeClr val="tx1"/>
          </a:solidFill>
        </p:spPr>
        <p:txBody>
          <a:bodyPr vert="horz" lIns="91440" tIns="45720" rIns="91440" bIns="45720" rtlCol="0" anchor="t">
            <a:noAutofit/>
          </a:bodyPr>
          <a:lstStyle/>
          <a:p>
            <a:r>
              <a:rPr lang="en-US" sz="2800" b="1" dirty="0">
                <a:solidFill>
                  <a:schemeClr val="bg1"/>
                </a:solidFill>
                <a:latin typeface="Times New Roman" panose="02020603050405020304" pitchFamily="18" charset="0"/>
                <a:cs typeface="Times New Roman" panose="02020603050405020304" pitchFamily="18" charset="0"/>
              </a:rPr>
              <a:t>The science of collecting and analyzing numerical data.  When using statistics:</a:t>
            </a:r>
          </a:p>
          <a:p>
            <a:pPr marL="342900" lvl="0" indent="-342900">
              <a:buFont typeface="Wingdings" panose="05000000000000000000" pitchFamily="2" charset="2"/>
              <a:buChar char="Ø"/>
            </a:pPr>
            <a:r>
              <a:rPr lang="en-US" sz="2800" b="1" dirty="0">
                <a:solidFill>
                  <a:schemeClr val="bg1"/>
                </a:solidFill>
                <a:latin typeface="Times New Roman" panose="02020603050405020304" pitchFamily="18" charset="0"/>
                <a:cs typeface="Times New Roman" panose="02020603050405020304" pitchFamily="18" charset="0"/>
              </a:rPr>
              <a:t>Statistics must be credible and documented.</a:t>
            </a:r>
          </a:p>
          <a:p>
            <a:pPr marL="285750" lvl="0" indent="-285750">
              <a:buFont typeface="Wingdings" panose="05000000000000000000" pitchFamily="2" charset="2"/>
              <a:buChar char="Ø"/>
            </a:pPr>
            <a:r>
              <a:rPr lang="en-US" sz="2800" b="1" dirty="0">
                <a:solidFill>
                  <a:schemeClr val="bg1"/>
                </a:solidFill>
                <a:latin typeface="Times New Roman" panose="02020603050405020304" pitchFamily="18" charset="0"/>
                <a:cs typeface="Times New Roman" panose="02020603050405020304" pitchFamily="18" charset="0"/>
              </a:rPr>
              <a:t>Use round numbers.</a:t>
            </a:r>
          </a:p>
          <a:p>
            <a:pPr marL="285750" lvl="0" indent="-285750">
              <a:buFont typeface="Wingdings" panose="05000000000000000000" pitchFamily="2" charset="2"/>
              <a:buChar char="Ø"/>
            </a:pPr>
            <a:r>
              <a:rPr lang="en-US" sz="2800" b="1" dirty="0">
                <a:solidFill>
                  <a:schemeClr val="bg1"/>
                </a:solidFill>
                <a:latin typeface="Times New Roman" panose="02020603050405020304" pitchFamily="18" charset="0"/>
                <a:cs typeface="Times New Roman" panose="02020603050405020304" pitchFamily="18" charset="0"/>
              </a:rPr>
              <a:t>Create a picture of the statistic.</a:t>
            </a:r>
          </a:p>
          <a:p>
            <a:endParaRPr lang="en-US" sz="1400" b="1" dirty="0">
              <a:solidFill>
                <a:schemeClr val="bg1"/>
              </a:solidFill>
              <a:latin typeface="Times New Roman" panose="02020603050405020304" pitchFamily="18" charset="0"/>
              <a:cs typeface="Times New Roman" panose="02020603050405020304" pitchFamily="18" charset="0"/>
            </a:endParaRPr>
          </a:p>
          <a:p>
            <a:r>
              <a:rPr lang="en-US" sz="2800" b="1" dirty="0">
                <a:solidFill>
                  <a:schemeClr val="bg1"/>
                </a:solidFill>
                <a:latin typeface="Times New Roman" panose="02020603050405020304" pitchFamily="18" charset="0"/>
                <a:cs typeface="Times New Roman" panose="02020603050405020304" pitchFamily="18" charset="0"/>
              </a:rPr>
              <a:t>Statistics can be good, but most people today are not impressed with statistics.  We hear them all the time and they are often manipulated to prove a point.</a:t>
            </a:r>
          </a:p>
        </p:txBody>
      </p:sp>
    </p:spTree>
    <p:extLst>
      <p:ext uri="{BB962C8B-B14F-4D97-AF65-F5344CB8AC3E}">
        <p14:creationId xmlns:p14="http://schemas.microsoft.com/office/powerpoint/2010/main" val="1015556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erson reading a book&#10;&#10;Description automatically generated with low confidence">
            <a:extLst>
              <a:ext uri="{FF2B5EF4-FFF2-40B4-BE49-F238E27FC236}">
                <a16:creationId xmlns:a16="http://schemas.microsoft.com/office/drawing/2014/main" id="{A7731715-8692-455A-BAF1-2A42F8EFD86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927" t="9091" r="29026" b="1"/>
          <a:stretch/>
        </p:blipFill>
        <p:spPr>
          <a:xfrm>
            <a:off x="3522468" y="10"/>
            <a:ext cx="8669532" cy="6857990"/>
          </a:xfrm>
          <a:prstGeom prst="rect">
            <a:avLst/>
          </a:prstGeom>
        </p:spPr>
      </p:pic>
      <p:sp>
        <p:nvSpPr>
          <p:cNvPr id="2" name="Title 1">
            <a:extLst>
              <a:ext uri="{FF2B5EF4-FFF2-40B4-BE49-F238E27FC236}">
                <a16:creationId xmlns:a16="http://schemas.microsoft.com/office/drawing/2014/main" id="{49B1C1AE-DE7D-4D8A-ACCF-86AB18CA520A}"/>
              </a:ext>
            </a:extLst>
          </p:cNvPr>
          <p:cNvSpPr>
            <a:spLocks noGrp="1"/>
          </p:cNvSpPr>
          <p:nvPr>
            <p:ph type="title"/>
          </p:nvPr>
        </p:nvSpPr>
        <p:spPr>
          <a:xfrm>
            <a:off x="371093" y="1161288"/>
            <a:ext cx="6110729" cy="1124712"/>
          </a:xfrm>
          <a:solidFill>
            <a:schemeClr val="tx1"/>
          </a:solidFill>
        </p:spPr>
        <p:txBody>
          <a:bodyPr vert="horz" lIns="91440" tIns="45720" rIns="91440" bIns="45720" rtlCol="0" anchor="b">
            <a:noAutofit/>
          </a:bodyPr>
          <a:lstStyle/>
          <a:p>
            <a:r>
              <a:rPr lang="en-US" sz="6000" b="1" dirty="0">
                <a:solidFill>
                  <a:schemeClr val="bg1"/>
                </a:solidFill>
                <a:latin typeface="Times New Roman" panose="02020603050405020304" pitchFamily="18" charset="0"/>
                <a:cs typeface="Times New Roman" panose="02020603050405020304" pitchFamily="18" charset="0"/>
              </a:rPr>
              <a:t>QUOTATIONS</a:t>
            </a:r>
          </a:p>
        </p:txBody>
      </p:sp>
      <p:sp>
        <p:nvSpPr>
          <p:cNvPr id="3" name="TextBox 2">
            <a:extLst>
              <a:ext uri="{FF2B5EF4-FFF2-40B4-BE49-F238E27FC236}">
                <a16:creationId xmlns:a16="http://schemas.microsoft.com/office/drawing/2014/main" id="{D174F3B3-6A8A-4FA4-9124-2F4C5C3FA5DA}"/>
              </a:ext>
            </a:extLst>
          </p:cNvPr>
          <p:cNvSpPr txBox="1"/>
          <p:nvPr/>
        </p:nvSpPr>
        <p:spPr>
          <a:xfrm>
            <a:off x="371092" y="2718054"/>
            <a:ext cx="9807888" cy="4139936"/>
          </a:xfrm>
          <a:prstGeom prst="rect">
            <a:avLst/>
          </a:prstGeom>
          <a:solidFill>
            <a:schemeClr val="tx1"/>
          </a:solidFill>
        </p:spPr>
        <p:txBody>
          <a:bodyPr vert="horz" lIns="91440" tIns="45720" rIns="91440" bIns="45720" rtlCol="0" anchor="t">
            <a:noAutofit/>
          </a:bodyPr>
          <a:lstStyle/>
          <a:p>
            <a:pPr marL="0" marR="0">
              <a:lnSpc>
                <a:spcPct val="107000"/>
              </a:lnSpc>
              <a:spcBef>
                <a:spcPts val="0"/>
              </a:spcBef>
              <a:spcAft>
                <a:spcPts val="800"/>
              </a:spcAft>
            </a:pP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Quotations – Quotations can be helpful in the right circumstances.  There are only two reasons to quote someone:</a:t>
            </a:r>
          </a:p>
          <a:p>
            <a:pPr marL="342900" marR="0" lvl="0" indent="-342900">
              <a:lnSpc>
                <a:spcPct val="107000"/>
              </a:lnSpc>
              <a:spcBef>
                <a:spcPts val="0"/>
              </a:spcBef>
              <a:spcAft>
                <a:spcPts val="0"/>
              </a:spcAft>
              <a:buFont typeface="Wingdings" panose="05000000000000000000" pitchFamily="2" charset="2"/>
              <a:buChar char=""/>
            </a:pP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 language is powerful and memorable.</a:t>
            </a:r>
          </a:p>
          <a:p>
            <a:pPr marL="342900" marR="0" lvl="0" indent="-342900">
              <a:lnSpc>
                <a:spcPct val="107000"/>
              </a:lnSpc>
              <a:spcBef>
                <a:spcPts val="0"/>
              </a:spcBef>
              <a:spcAft>
                <a:spcPts val="800"/>
              </a:spcAft>
              <a:buFont typeface="Wingdings" panose="05000000000000000000" pitchFamily="2" charset="2"/>
              <a:buChar char=""/>
            </a:pP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 speaker is famous and well respected by your listeners.</a:t>
            </a:r>
          </a:p>
          <a:p>
            <a:pPr marL="0" marR="0">
              <a:lnSpc>
                <a:spcPct val="107000"/>
              </a:lnSpc>
              <a:spcBef>
                <a:spcPts val="0"/>
              </a:spcBef>
              <a:spcAft>
                <a:spcPts val="800"/>
              </a:spcAft>
            </a:pP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All quotations must be short.</a:t>
            </a:r>
          </a:p>
          <a:p>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366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erson reading a book&#10;&#10;Description automatically generated with low confidence">
            <a:extLst>
              <a:ext uri="{FF2B5EF4-FFF2-40B4-BE49-F238E27FC236}">
                <a16:creationId xmlns:a16="http://schemas.microsoft.com/office/drawing/2014/main" id="{A7731715-8692-455A-BAF1-2A42F8EFD86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927" t="9091" r="29026" b="1"/>
          <a:stretch/>
        </p:blipFill>
        <p:spPr>
          <a:xfrm>
            <a:off x="3522468" y="10"/>
            <a:ext cx="8669532" cy="6857990"/>
          </a:xfrm>
          <a:prstGeom prst="rect">
            <a:avLst/>
          </a:prstGeom>
        </p:spPr>
      </p:pic>
      <p:sp>
        <p:nvSpPr>
          <p:cNvPr id="2" name="Title 1">
            <a:extLst>
              <a:ext uri="{FF2B5EF4-FFF2-40B4-BE49-F238E27FC236}">
                <a16:creationId xmlns:a16="http://schemas.microsoft.com/office/drawing/2014/main" id="{49B1C1AE-DE7D-4D8A-ACCF-86AB18CA520A}"/>
              </a:ext>
            </a:extLst>
          </p:cNvPr>
          <p:cNvSpPr>
            <a:spLocks noGrp="1"/>
          </p:cNvSpPr>
          <p:nvPr>
            <p:ph type="title"/>
          </p:nvPr>
        </p:nvSpPr>
        <p:spPr>
          <a:xfrm>
            <a:off x="371093" y="1161288"/>
            <a:ext cx="8833196" cy="1124712"/>
          </a:xfrm>
          <a:solidFill>
            <a:schemeClr val="tx1"/>
          </a:solidFill>
        </p:spPr>
        <p:txBody>
          <a:bodyPr vert="horz" lIns="91440" tIns="45720" rIns="91440" bIns="45720" rtlCol="0" anchor="b">
            <a:noAutofit/>
          </a:bodyPr>
          <a:lstStyle/>
          <a:p>
            <a:r>
              <a:rPr lang="en-US" sz="6000" b="1" dirty="0">
                <a:solidFill>
                  <a:schemeClr val="bg1"/>
                </a:solidFill>
                <a:latin typeface="Times New Roman" panose="02020603050405020304" pitchFamily="18" charset="0"/>
                <a:cs typeface="Times New Roman" panose="02020603050405020304" pitchFamily="18" charset="0"/>
              </a:rPr>
              <a:t>PARALLEL PASSAGES</a:t>
            </a:r>
          </a:p>
        </p:txBody>
      </p:sp>
      <p:sp>
        <p:nvSpPr>
          <p:cNvPr id="3" name="TextBox 2">
            <a:extLst>
              <a:ext uri="{FF2B5EF4-FFF2-40B4-BE49-F238E27FC236}">
                <a16:creationId xmlns:a16="http://schemas.microsoft.com/office/drawing/2014/main" id="{D174F3B3-6A8A-4FA4-9124-2F4C5C3FA5DA}"/>
              </a:ext>
            </a:extLst>
          </p:cNvPr>
          <p:cNvSpPr txBox="1"/>
          <p:nvPr/>
        </p:nvSpPr>
        <p:spPr>
          <a:xfrm>
            <a:off x="371092" y="2718054"/>
            <a:ext cx="9697356" cy="4139936"/>
          </a:xfrm>
          <a:prstGeom prst="rect">
            <a:avLst/>
          </a:prstGeom>
          <a:solidFill>
            <a:schemeClr val="tx1"/>
          </a:solidFill>
        </p:spPr>
        <p:txBody>
          <a:bodyPr vert="horz" lIns="91440" tIns="45720" rIns="91440" bIns="45720" rtlCol="0" anchor="t">
            <a:noAutofit/>
          </a:bodyPr>
          <a:lstStyle/>
          <a:p>
            <a:pPr marL="0" marR="0">
              <a:lnSpc>
                <a:spcPct val="107000"/>
              </a:lnSpc>
              <a:spcBef>
                <a:spcPts val="0"/>
              </a:spcBef>
              <a:spcAft>
                <a:spcPts val="800"/>
              </a:spcAft>
            </a:pP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We refer to parallel passages to help explain the sermon text.  There are three occasions when parallel passages are helpful:</a:t>
            </a:r>
          </a:p>
          <a:p>
            <a:pPr marL="342900" marR="0" lvl="0" indent="-342900">
              <a:lnSpc>
                <a:spcPct val="107000"/>
              </a:lnSpc>
              <a:spcBef>
                <a:spcPts val="0"/>
              </a:spcBef>
              <a:spcAft>
                <a:spcPts val="0"/>
              </a:spcAft>
              <a:buFont typeface="Wingdings" panose="05000000000000000000" pitchFamily="2" charset="2"/>
              <a:buChar char=""/>
            </a:pP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When the sermon text refers to another passage (Matthew 12:3-5; Romans 4:3).</a:t>
            </a:r>
          </a:p>
          <a:p>
            <a:pPr marL="342900" marR="0" lvl="0" indent="-342900">
              <a:lnSpc>
                <a:spcPct val="107000"/>
              </a:lnSpc>
              <a:spcBef>
                <a:spcPts val="0"/>
              </a:spcBef>
              <a:spcAft>
                <a:spcPts val="0"/>
              </a:spcAft>
              <a:buFont typeface="Wingdings" panose="05000000000000000000" pitchFamily="2" charset="2"/>
              <a:buChar char=""/>
            </a:pP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When you feel your listeners will doubt your interpretation of a difficult passage.</a:t>
            </a:r>
          </a:p>
          <a:p>
            <a:pPr marL="342900" indent="-342900">
              <a:lnSpc>
                <a:spcPct val="107000"/>
              </a:lnSpc>
              <a:buFont typeface="Wingdings" panose="05000000000000000000" pitchFamily="2" charset="2"/>
              <a:buChar char=""/>
            </a:pP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When you wish to demonstrate that the point you are making is frequently found in the Bible.</a:t>
            </a:r>
          </a:p>
        </p:txBody>
      </p:sp>
    </p:spTree>
    <p:extLst>
      <p:ext uri="{BB962C8B-B14F-4D97-AF65-F5344CB8AC3E}">
        <p14:creationId xmlns:p14="http://schemas.microsoft.com/office/powerpoint/2010/main" val="338841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erson reading a book&#10;&#10;Description automatically generated with low confidence">
            <a:extLst>
              <a:ext uri="{FF2B5EF4-FFF2-40B4-BE49-F238E27FC236}">
                <a16:creationId xmlns:a16="http://schemas.microsoft.com/office/drawing/2014/main" id="{A7731715-8692-455A-BAF1-2A42F8EFD86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927" t="9091" r="29026" b="1"/>
          <a:stretch/>
        </p:blipFill>
        <p:spPr>
          <a:xfrm>
            <a:off x="3522468" y="10"/>
            <a:ext cx="8669532" cy="6857990"/>
          </a:xfrm>
          <a:prstGeom prst="rect">
            <a:avLst/>
          </a:prstGeom>
        </p:spPr>
      </p:pic>
      <p:sp>
        <p:nvSpPr>
          <p:cNvPr id="2" name="Title 1">
            <a:extLst>
              <a:ext uri="{FF2B5EF4-FFF2-40B4-BE49-F238E27FC236}">
                <a16:creationId xmlns:a16="http://schemas.microsoft.com/office/drawing/2014/main" id="{49B1C1AE-DE7D-4D8A-ACCF-86AB18CA520A}"/>
              </a:ext>
            </a:extLst>
          </p:cNvPr>
          <p:cNvSpPr>
            <a:spLocks noGrp="1"/>
          </p:cNvSpPr>
          <p:nvPr>
            <p:ph type="title"/>
          </p:nvPr>
        </p:nvSpPr>
        <p:spPr>
          <a:xfrm>
            <a:off x="371092" y="1161288"/>
            <a:ext cx="10651949" cy="1124712"/>
          </a:xfrm>
          <a:solidFill>
            <a:schemeClr val="tx1"/>
          </a:solidFill>
        </p:spPr>
        <p:txBody>
          <a:bodyPr vert="horz" lIns="91440" tIns="45720" rIns="91440" bIns="45720" rtlCol="0" anchor="b">
            <a:noAutofit/>
          </a:bodyPr>
          <a:lstStyle/>
          <a:p>
            <a:r>
              <a:rPr lang="en-US" sz="6000" b="1" dirty="0">
                <a:solidFill>
                  <a:schemeClr val="bg1"/>
                </a:solidFill>
                <a:latin typeface="Times New Roman" panose="02020603050405020304" pitchFamily="18" charset="0"/>
                <a:cs typeface="Times New Roman" panose="02020603050405020304" pitchFamily="18" charset="0"/>
              </a:rPr>
              <a:t>BIBLCIAL ILLUSTRATIONS</a:t>
            </a:r>
          </a:p>
        </p:txBody>
      </p:sp>
      <p:sp>
        <p:nvSpPr>
          <p:cNvPr id="3" name="TextBox 2">
            <a:extLst>
              <a:ext uri="{FF2B5EF4-FFF2-40B4-BE49-F238E27FC236}">
                <a16:creationId xmlns:a16="http://schemas.microsoft.com/office/drawing/2014/main" id="{D174F3B3-6A8A-4FA4-9124-2F4C5C3FA5DA}"/>
              </a:ext>
            </a:extLst>
          </p:cNvPr>
          <p:cNvSpPr txBox="1"/>
          <p:nvPr/>
        </p:nvSpPr>
        <p:spPr>
          <a:xfrm>
            <a:off x="371092" y="2718054"/>
            <a:ext cx="8059475" cy="2306122"/>
          </a:xfrm>
          <a:prstGeom prst="rect">
            <a:avLst/>
          </a:prstGeom>
          <a:solidFill>
            <a:schemeClr val="tx1"/>
          </a:solidFill>
        </p:spPr>
        <p:txBody>
          <a:bodyPr vert="horz" lIns="91440" tIns="45720" rIns="91440" bIns="45720" rtlCol="0" anchor="t">
            <a:noAutofit/>
          </a:bodyPr>
          <a:lstStyle/>
          <a:p>
            <a:pPr>
              <a:lnSpc>
                <a:spcPct val="107000"/>
              </a:lnSpc>
              <a:spcAft>
                <a:spcPts val="800"/>
              </a:spcAft>
            </a:pP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We can refer our listeners to individuals in the Bible who illustrate our point.  Biblical illustrations are helpful when our listeners are Christians.  If many of our listeners are non-Christian, we may want to find another way to illustrate our point.</a:t>
            </a: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79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ctrTitle"/>
          </p:nvPr>
        </p:nvSpPr>
        <p:spPr>
          <a:xfrm>
            <a:off x="2209800" y="990601"/>
            <a:ext cx="7772400" cy="4571999"/>
          </a:xfrm>
        </p:spPr>
        <p:txBody>
          <a:bodyPr>
            <a:normAutofit/>
          </a:bodyPr>
          <a:lstStyle/>
          <a:p>
            <a:pPr eaLnBrk="1" hangingPunct="1">
              <a:defRPr/>
            </a:pPr>
            <a:r>
              <a:rPr lang="en-US" sz="6600" b="1" dirty="0">
                <a:solidFill>
                  <a:schemeClr val="bg1"/>
                </a:solidFill>
                <a:latin typeface="Times New Roman" panose="02020603050405020304" pitchFamily="18" charset="0"/>
                <a:cs typeface="Times New Roman" panose="02020603050405020304" pitchFamily="18" charset="0"/>
              </a:rPr>
              <a:t>5. How Should You Structure Your Sermon? </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778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chemeClr val="bg2">
              <a:lumMod val="90000"/>
            </a:schemeClr>
          </a:solidFill>
        </p:spPr>
        <p:txBody>
          <a:bodyPr>
            <a:normAutofit/>
          </a:bodyPr>
          <a:lstStyle/>
          <a:p>
            <a:pPr algn="ctr"/>
            <a:r>
              <a:rPr lang="en-US" sz="5400" b="1" dirty="0">
                <a:latin typeface="Times New Roman" panose="02020603050405020304" pitchFamily="18" charset="0"/>
                <a:cs typeface="Times New Roman" panose="02020603050405020304" pitchFamily="18" charset="0"/>
              </a:rPr>
              <a:t>SHAPE THE SERMON- INDUCTIVE</a:t>
            </a:r>
          </a:p>
        </p:txBody>
      </p:sp>
      <p:sp>
        <p:nvSpPr>
          <p:cNvPr id="3" name="TextBox 2"/>
          <p:cNvSpPr txBox="1"/>
          <p:nvPr/>
        </p:nvSpPr>
        <p:spPr>
          <a:xfrm>
            <a:off x="210312" y="2396184"/>
            <a:ext cx="6604704" cy="3416320"/>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INTRODUCTION  (The Question)</a:t>
            </a:r>
          </a:p>
          <a:p>
            <a:endParaRPr lang="en-US" sz="800" b="1" dirty="0">
              <a:solidFill>
                <a:schemeClr val="bg1"/>
              </a:solidFill>
              <a:latin typeface="Times New Roman" panose="02020603050405020304" pitchFamily="18" charset="0"/>
              <a:cs typeface="Times New Roman" panose="02020603050405020304" pitchFamily="18" charset="0"/>
            </a:endParaRPr>
          </a:p>
          <a:p>
            <a:r>
              <a:rPr lang="en-US" sz="3200" b="1" dirty="0">
                <a:solidFill>
                  <a:schemeClr val="bg1"/>
                </a:solidFill>
                <a:latin typeface="Times New Roman" panose="02020603050405020304" pitchFamily="18" charset="0"/>
                <a:cs typeface="Times New Roman" panose="02020603050405020304" pitchFamily="18" charset="0"/>
              </a:rPr>
              <a:t>I.</a:t>
            </a:r>
          </a:p>
          <a:p>
            <a:r>
              <a:rPr lang="en-US" sz="3200" b="1" dirty="0">
                <a:solidFill>
                  <a:schemeClr val="bg1"/>
                </a:solidFill>
                <a:latin typeface="Times New Roman" panose="02020603050405020304" pitchFamily="18" charset="0"/>
                <a:cs typeface="Times New Roman" panose="02020603050405020304" pitchFamily="18" charset="0"/>
              </a:rPr>
              <a:t>II.</a:t>
            </a:r>
          </a:p>
          <a:p>
            <a:r>
              <a:rPr lang="en-US" sz="3200" b="1" dirty="0">
                <a:solidFill>
                  <a:schemeClr val="bg1"/>
                </a:solidFill>
                <a:latin typeface="Times New Roman" panose="02020603050405020304" pitchFamily="18" charset="0"/>
                <a:cs typeface="Times New Roman" panose="02020603050405020304" pitchFamily="18" charset="0"/>
              </a:rPr>
              <a:t>III.</a:t>
            </a:r>
            <a:endParaRPr lang="en-US" sz="3200" dirty="0">
              <a:solidFill>
                <a:schemeClr val="bg1"/>
              </a:solidFill>
              <a:latin typeface="Times New Roman" panose="02020603050405020304" pitchFamily="18" charset="0"/>
              <a:cs typeface="Times New Roman" panose="02020603050405020304" pitchFamily="18" charset="0"/>
            </a:endParaRPr>
          </a:p>
          <a:p>
            <a:endParaRPr lang="en-US" sz="800" b="1" dirty="0">
              <a:solidFill>
                <a:schemeClr val="bg1"/>
              </a:solidFill>
              <a:latin typeface="Times New Roman" panose="02020603050405020304" pitchFamily="18" charset="0"/>
              <a:cs typeface="Times New Roman" panose="02020603050405020304" pitchFamily="18" charset="0"/>
            </a:endParaRPr>
          </a:p>
          <a:p>
            <a:r>
              <a:rPr lang="en-US" sz="3200" b="1" dirty="0">
                <a:solidFill>
                  <a:schemeClr val="bg1"/>
                </a:solidFill>
                <a:latin typeface="Times New Roman" panose="02020603050405020304" pitchFamily="18" charset="0"/>
                <a:cs typeface="Times New Roman" panose="02020603050405020304" pitchFamily="18" charset="0"/>
              </a:rPr>
              <a:t>CONCLUSION  (Take Home Truth)</a:t>
            </a:r>
          </a:p>
          <a:p>
            <a:endParaRPr lang="en-US" sz="4000" b="1"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8624" y="1142999"/>
            <a:ext cx="4898502" cy="5708793"/>
          </a:xfrm>
          <a:prstGeom prst="rect">
            <a:avLst/>
          </a:prstGeom>
        </p:spPr>
      </p:pic>
    </p:spTree>
    <p:extLst>
      <p:ext uri="{BB962C8B-B14F-4D97-AF65-F5344CB8AC3E}">
        <p14:creationId xmlns:p14="http://schemas.microsoft.com/office/powerpoint/2010/main" val="316672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chemeClr val="bg2">
              <a:lumMod val="90000"/>
            </a:schemeClr>
          </a:solidFill>
        </p:spPr>
        <p:txBody>
          <a:bodyPr/>
          <a:lstStyle/>
          <a:p>
            <a:pPr algn="ctr"/>
            <a:r>
              <a:rPr lang="en-US" sz="4400" b="1" dirty="0">
                <a:latin typeface="Times New Roman" panose="02020603050405020304" pitchFamily="18" charset="0"/>
                <a:cs typeface="Times New Roman" panose="02020603050405020304" pitchFamily="18" charset="0"/>
              </a:rPr>
              <a:t>SHAPE THE SERMON - DEDUCTIVE</a:t>
            </a:r>
            <a:endParaRPr lang="en-US" dirty="0"/>
          </a:p>
        </p:txBody>
      </p:sp>
      <p:sp>
        <p:nvSpPr>
          <p:cNvPr id="3" name="TextBox 2"/>
          <p:cNvSpPr txBox="1"/>
          <p:nvPr/>
        </p:nvSpPr>
        <p:spPr>
          <a:xfrm>
            <a:off x="310896" y="2354551"/>
            <a:ext cx="7077456" cy="3231654"/>
          </a:xfrm>
          <a:prstGeom prst="rect">
            <a:avLst/>
          </a:prstGeom>
          <a:noFill/>
        </p:spPr>
        <p:txBody>
          <a:bodyPr wrap="square" rtlCol="0">
            <a:spAutoFit/>
          </a:bodyPr>
          <a:lstStyle/>
          <a:p>
            <a:r>
              <a:rPr lang="en-US" sz="2800" b="1" dirty="0">
                <a:solidFill>
                  <a:schemeClr val="bg1"/>
                </a:solidFill>
                <a:latin typeface="Times New Roman" panose="02020603050405020304" pitchFamily="18" charset="0"/>
                <a:cs typeface="Times New Roman" panose="02020603050405020304" pitchFamily="18" charset="0"/>
              </a:rPr>
              <a:t>INTRODUCTION  (TAKE HOME TRUTH) </a:t>
            </a:r>
          </a:p>
          <a:p>
            <a:endParaRPr lang="en-US" sz="1200" b="1" dirty="0">
              <a:solidFill>
                <a:schemeClr val="bg1"/>
              </a:solidFill>
              <a:latin typeface="Times New Roman" panose="02020603050405020304" pitchFamily="18" charset="0"/>
              <a:cs typeface="Times New Roman" panose="02020603050405020304" pitchFamily="18" charset="0"/>
            </a:endParaRPr>
          </a:p>
          <a:p>
            <a:r>
              <a:rPr lang="en-US" sz="2800" b="1" dirty="0">
                <a:solidFill>
                  <a:schemeClr val="bg1"/>
                </a:solidFill>
                <a:latin typeface="Times New Roman" panose="02020603050405020304" pitchFamily="18" charset="0"/>
                <a:cs typeface="Times New Roman" panose="02020603050405020304" pitchFamily="18" charset="0"/>
              </a:rPr>
              <a:t>I.</a:t>
            </a:r>
          </a:p>
          <a:p>
            <a:r>
              <a:rPr lang="en-US" sz="2800" b="1" dirty="0">
                <a:solidFill>
                  <a:schemeClr val="bg1"/>
                </a:solidFill>
                <a:latin typeface="Times New Roman" panose="02020603050405020304" pitchFamily="18" charset="0"/>
                <a:cs typeface="Times New Roman" panose="02020603050405020304" pitchFamily="18" charset="0"/>
              </a:rPr>
              <a:t>II.</a:t>
            </a:r>
          </a:p>
          <a:p>
            <a:r>
              <a:rPr lang="en-US" sz="2800" b="1" dirty="0">
                <a:solidFill>
                  <a:schemeClr val="bg1"/>
                </a:solidFill>
                <a:latin typeface="Times New Roman" panose="02020603050405020304" pitchFamily="18" charset="0"/>
                <a:cs typeface="Times New Roman" panose="02020603050405020304" pitchFamily="18" charset="0"/>
              </a:rPr>
              <a:t>III.</a:t>
            </a:r>
          </a:p>
          <a:p>
            <a:endParaRPr lang="en-US" sz="1200" b="1" dirty="0">
              <a:solidFill>
                <a:schemeClr val="bg1"/>
              </a:solidFill>
              <a:latin typeface="Times New Roman" panose="02020603050405020304" pitchFamily="18" charset="0"/>
              <a:cs typeface="Times New Roman" panose="02020603050405020304" pitchFamily="18" charset="0"/>
            </a:endParaRPr>
          </a:p>
          <a:p>
            <a:r>
              <a:rPr lang="en-US" sz="2800" b="1" dirty="0">
                <a:solidFill>
                  <a:schemeClr val="bg1"/>
                </a:solidFill>
                <a:latin typeface="Times New Roman" panose="02020603050405020304" pitchFamily="18" charset="0"/>
                <a:cs typeface="Times New Roman" panose="02020603050405020304" pitchFamily="18" charset="0"/>
              </a:rPr>
              <a:t>CONCLUSION  (TAKE HOME TRUTH)</a:t>
            </a:r>
          </a:p>
          <a:p>
            <a:endParaRPr lang="en-US" sz="4000" b="1"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8352" y="1142999"/>
            <a:ext cx="4799924" cy="5708793"/>
          </a:xfrm>
          <a:prstGeom prst="rect">
            <a:avLst/>
          </a:prstGeom>
        </p:spPr>
      </p:pic>
    </p:spTree>
    <p:extLst>
      <p:ext uri="{BB962C8B-B14F-4D97-AF65-F5344CB8AC3E}">
        <p14:creationId xmlns:p14="http://schemas.microsoft.com/office/powerpoint/2010/main" val="88812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chemeClr val="bg2">
              <a:lumMod val="90000"/>
            </a:schemeClr>
          </a:solidFill>
        </p:spPr>
        <p:txBody>
          <a:bodyPr/>
          <a:lstStyle/>
          <a:p>
            <a:pPr algn="ctr"/>
            <a:r>
              <a:rPr lang="en-US" sz="4400" b="1" dirty="0">
                <a:latin typeface="Times New Roman" panose="02020603050405020304" pitchFamily="18" charset="0"/>
                <a:cs typeface="Times New Roman" panose="02020603050405020304" pitchFamily="18" charset="0"/>
              </a:rPr>
              <a:t>SHAPE THE SERMON</a:t>
            </a:r>
            <a:endParaRPr lang="en-US" dirty="0"/>
          </a:p>
        </p:txBody>
      </p:sp>
      <p:sp>
        <p:nvSpPr>
          <p:cNvPr id="3" name="TextBox 2"/>
          <p:cNvSpPr txBox="1"/>
          <p:nvPr/>
        </p:nvSpPr>
        <p:spPr>
          <a:xfrm>
            <a:off x="1124712" y="1492120"/>
            <a:ext cx="4724400" cy="5016758"/>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INTRODUCTION </a:t>
            </a:r>
          </a:p>
          <a:p>
            <a:endParaRPr lang="en-US" sz="1200" b="1" dirty="0">
              <a:solidFill>
                <a:schemeClr val="bg1"/>
              </a:solidFill>
              <a:latin typeface="Times New Roman" panose="02020603050405020304" pitchFamily="18" charset="0"/>
              <a:cs typeface="Times New Roman" panose="02020603050405020304" pitchFamily="18" charset="0"/>
            </a:endParaRPr>
          </a:p>
          <a:p>
            <a:r>
              <a:rPr lang="en-US" sz="4000" b="1" dirty="0">
                <a:solidFill>
                  <a:schemeClr val="bg1"/>
                </a:solidFill>
                <a:latin typeface="Times New Roman" panose="02020603050405020304" pitchFamily="18" charset="0"/>
                <a:cs typeface="Times New Roman" panose="02020603050405020304" pitchFamily="18" charset="0"/>
              </a:rPr>
              <a:t>I.</a:t>
            </a:r>
          </a:p>
          <a:p>
            <a:r>
              <a:rPr lang="en-US" sz="2800" b="1" dirty="0">
                <a:solidFill>
                  <a:schemeClr val="bg1"/>
                </a:solidFill>
                <a:latin typeface="Times New Roman" panose="02020603050405020304" pitchFamily="18" charset="0"/>
                <a:ea typeface="ＭＳ Ｐゴシック" pitchFamily="34" charset="-128"/>
                <a:cs typeface="Times New Roman" panose="02020603050405020304" pitchFamily="18" charset="0"/>
              </a:rPr>
              <a:t>APPLICATION</a:t>
            </a:r>
            <a:endParaRPr lang="en-US" sz="2800" b="1" dirty="0">
              <a:solidFill>
                <a:schemeClr val="bg1"/>
              </a:solidFill>
              <a:latin typeface="Times New Roman" panose="02020603050405020304" pitchFamily="18" charset="0"/>
              <a:cs typeface="Times New Roman" panose="02020603050405020304" pitchFamily="18" charset="0"/>
            </a:endParaRPr>
          </a:p>
          <a:p>
            <a:r>
              <a:rPr lang="en-US" sz="4000" b="1" dirty="0">
                <a:solidFill>
                  <a:schemeClr val="bg1"/>
                </a:solidFill>
                <a:latin typeface="Times New Roman" panose="02020603050405020304" pitchFamily="18" charset="0"/>
                <a:cs typeface="Times New Roman" panose="02020603050405020304" pitchFamily="18" charset="0"/>
              </a:rPr>
              <a:t>II.</a:t>
            </a:r>
          </a:p>
          <a:p>
            <a:r>
              <a:rPr lang="en-US" sz="2800" b="1" dirty="0">
                <a:solidFill>
                  <a:schemeClr val="bg1"/>
                </a:solidFill>
                <a:latin typeface="Times New Roman" panose="02020603050405020304" pitchFamily="18" charset="0"/>
                <a:ea typeface="ＭＳ Ｐゴシック" pitchFamily="34" charset="-128"/>
                <a:cs typeface="Times New Roman" panose="02020603050405020304" pitchFamily="18" charset="0"/>
              </a:rPr>
              <a:t>APPLICATION</a:t>
            </a:r>
            <a:endParaRPr lang="en-US" sz="2800" b="1" dirty="0">
              <a:solidFill>
                <a:schemeClr val="bg1"/>
              </a:solidFill>
              <a:latin typeface="Times New Roman" panose="02020603050405020304" pitchFamily="18" charset="0"/>
              <a:cs typeface="Times New Roman" panose="02020603050405020304" pitchFamily="18" charset="0"/>
            </a:endParaRPr>
          </a:p>
          <a:p>
            <a:r>
              <a:rPr lang="en-US" sz="4000" b="1" dirty="0">
                <a:solidFill>
                  <a:schemeClr val="bg1"/>
                </a:solidFill>
                <a:latin typeface="Times New Roman" panose="02020603050405020304" pitchFamily="18" charset="0"/>
                <a:cs typeface="Times New Roman" panose="02020603050405020304" pitchFamily="18" charset="0"/>
              </a:rPr>
              <a:t>III.</a:t>
            </a:r>
          </a:p>
          <a:p>
            <a:r>
              <a:rPr lang="en-US" sz="2800" b="1" dirty="0">
                <a:solidFill>
                  <a:schemeClr val="bg1"/>
                </a:solidFill>
                <a:latin typeface="Times New Roman" panose="02020603050405020304" pitchFamily="18" charset="0"/>
                <a:ea typeface="ＭＳ Ｐゴシック" pitchFamily="34" charset="-128"/>
                <a:cs typeface="Times New Roman" panose="02020603050405020304" pitchFamily="18" charset="0"/>
              </a:rPr>
              <a:t>APPLICATION</a:t>
            </a:r>
            <a:endParaRPr lang="en-US" sz="2800" b="1" dirty="0">
              <a:solidFill>
                <a:schemeClr val="bg1"/>
              </a:solidFill>
              <a:latin typeface="Times New Roman" panose="02020603050405020304" pitchFamily="18" charset="0"/>
              <a:cs typeface="Times New Roman" panose="02020603050405020304" pitchFamily="18" charset="0"/>
            </a:endParaRPr>
          </a:p>
          <a:p>
            <a:endParaRPr lang="en-US" sz="1200" b="1" dirty="0">
              <a:solidFill>
                <a:schemeClr val="bg1"/>
              </a:solidFill>
              <a:latin typeface="Times New Roman" panose="02020603050405020304" pitchFamily="18" charset="0"/>
              <a:cs typeface="Times New Roman" panose="02020603050405020304" pitchFamily="18" charset="0"/>
            </a:endParaRPr>
          </a:p>
          <a:p>
            <a:r>
              <a:rPr lang="en-US" sz="4000" b="1" dirty="0">
                <a:solidFill>
                  <a:schemeClr val="bg1"/>
                </a:solidFill>
                <a:latin typeface="Times New Roman" panose="02020603050405020304" pitchFamily="18" charset="0"/>
                <a:cs typeface="Times New Roman" panose="02020603050405020304" pitchFamily="18" charset="0"/>
              </a:rPr>
              <a:t>CONCLUSION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8896" y="1142999"/>
            <a:ext cx="4991744" cy="5715001"/>
          </a:xfrm>
          <a:prstGeom prst="rect">
            <a:avLst/>
          </a:prstGeom>
        </p:spPr>
      </p:pic>
    </p:spTree>
    <p:extLst>
      <p:ext uri="{BB962C8B-B14F-4D97-AF65-F5344CB8AC3E}">
        <p14:creationId xmlns:p14="http://schemas.microsoft.com/office/powerpoint/2010/main" val="128135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chemeClr val="bg2">
              <a:lumMod val="90000"/>
            </a:schemeClr>
          </a:solidFill>
        </p:spPr>
        <p:txBody>
          <a:bodyPr/>
          <a:lstStyle/>
          <a:p>
            <a:pPr algn="ctr"/>
            <a:r>
              <a:rPr lang="en-US" sz="4400" b="1" dirty="0">
                <a:latin typeface="Times New Roman" panose="02020603050405020304" pitchFamily="18" charset="0"/>
                <a:cs typeface="Times New Roman" panose="02020603050405020304" pitchFamily="18" charset="0"/>
              </a:rPr>
              <a:t>SHAPE THE SERMON</a:t>
            </a:r>
            <a:endParaRPr lang="en-US" dirty="0"/>
          </a:p>
        </p:txBody>
      </p:sp>
      <p:sp>
        <p:nvSpPr>
          <p:cNvPr id="3" name="TextBox 2"/>
          <p:cNvSpPr txBox="1"/>
          <p:nvPr/>
        </p:nvSpPr>
        <p:spPr>
          <a:xfrm>
            <a:off x="1251167" y="2043014"/>
            <a:ext cx="4724400" cy="3908762"/>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INTRODUCTION </a:t>
            </a:r>
          </a:p>
          <a:p>
            <a:endParaRPr lang="en-US" sz="1200" b="1" dirty="0">
              <a:solidFill>
                <a:schemeClr val="bg1"/>
              </a:solidFill>
              <a:latin typeface="Times New Roman" panose="02020603050405020304" pitchFamily="18" charset="0"/>
              <a:cs typeface="Times New Roman" panose="02020603050405020304" pitchFamily="18" charset="0"/>
            </a:endParaRPr>
          </a:p>
          <a:p>
            <a:r>
              <a:rPr lang="en-US" sz="3600" b="1" dirty="0">
                <a:solidFill>
                  <a:schemeClr val="bg1"/>
                </a:solidFill>
                <a:latin typeface="Times New Roman" panose="02020603050405020304" pitchFamily="18" charset="0"/>
                <a:cs typeface="Times New Roman" panose="02020603050405020304" pitchFamily="18" charset="0"/>
              </a:rPr>
              <a:t>I.</a:t>
            </a:r>
          </a:p>
          <a:p>
            <a:r>
              <a:rPr lang="en-US" sz="3600" b="1" dirty="0">
                <a:solidFill>
                  <a:schemeClr val="bg1"/>
                </a:solidFill>
                <a:latin typeface="Times New Roman" panose="02020603050405020304" pitchFamily="18" charset="0"/>
                <a:cs typeface="Times New Roman" panose="02020603050405020304" pitchFamily="18" charset="0"/>
              </a:rPr>
              <a:t>II.</a:t>
            </a:r>
          </a:p>
          <a:p>
            <a:r>
              <a:rPr lang="en-US" sz="3600" b="1" dirty="0">
                <a:solidFill>
                  <a:schemeClr val="bg1"/>
                </a:solidFill>
                <a:latin typeface="Times New Roman" panose="02020603050405020304" pitchFamily="18" charset="0"/>
                <a:cs typeface="Times New Roman" panose="02020603050405020304" pitchFamily="18" charset="0"/>
              </a:rPr>
              <a:t>III.</a:t>
            </a:r>
          </a:p>
          <a:p>
            <a:pPr marL="571500" indent="-571500">
              <a:buAutoNum type="romanUcPeriod" startAt="4"/>
            </a:pPr>
            <a:r>
              <a:rPr lang="en-US" sz="3600" b="1" dirty="0">
                <a:solidFill>
                  <a:schemeClr val="bg1"/>
                </a:solidFill>
                <a:latin typeface="Times New Roman" panose="02020603050405020304" pitchFamily="18" charset="0"/>
                <a:ea typeface="ＭＳ Ｐゴシック" pitchFamily="34" charset="-128"/>
                <a:cs typeface="Times New Roman" panose="02020603050405020304" pitchFamily="18" charset="0"/>
              </a:rPr>
              <a:t> APPLICATION</a:t>
            </a:r>
            <a:endParaRPr lang="en-US" sz="3600" b="1" dirty="0">
              <a:solidFill>
                <a:schemeClr val="bg1"/>
              </a:solidFill>
              <a:latin typeface="Times New Roman" panose="02020603050405020304" pitchFamily="18" charset="0"/>
              <a:cs typeface="Times New Roman" panose="02020603050405020304" pitchFamily="18" charset="0"/>
            </a:endParaRPr>
          </a:p>
          <a:p>
            <a:endParaRPr lang="en-US" sz="1200" b="1" dirty="0">
              <a:solidFill>
                <a:schemeClr val="bg1"/>
              </a:solidFill>
              <a:latin typeface="Times New Roman" panose="02020603050405020304" pitchFamily="18" charset="0"/>
              <a:cs typeface="Times New Roman" panose="02020603050405020304" pitchFamily="18" charset="0"/>
            </a:endParaRPr>
          </a:p>
          <a:p>
            <a:r>
              <a:rPr lang="en-US" sz="4000" b="1" dirty="0">
                <a:solidFill>
                  <a:schemeClr val="bg1"/>
                </a:solidFill>
                <a:latin typeface="Times New Roman" panose="02020603050405020304" pitchFamily="18" charset="0"/>
                <a:cs typeface="Times New Roman" panose="02020603050405020304" pitchFamily="18" charset="0"/>
              </a:rPr>
              <a:t>CONCLUSION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6912" y="1142999"/>
            <a:ext cx="4880214" cy="5708793"/>
          </a:xfrm>
          <a:prstGeom prst="rect">
            <a:avLst/>
          </a:prstGeom>
        </p:spPr>
      </p:pic>
    </p:spTree>
    <p:extLst>
      <p:ext uri="{BB962C8B-B14F-4D97-AF65-F5344CB8AC3E}">
        <p14:creationId xmlns:p14="http://schemas.microsoft.com/office/powerpoint/2010/main" val="422803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1556</TotalTime>
  <Words>7199</Words>
  <Application>Microsoft Macintosh PowerPoint</Application>
  <PresentationFormat>Widescreen</PresentationFormat>
  <Paragraphs>894</Paragraphs>
  <Slides>178</Slides>
  <Notes>86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178</vt:i4>
      </vt:variant>
    </vt:vector>
  </HeadingPairs>
  <TitlesOfParts>
    <vt:vector size="190" baseType="lpstr">
      <vt:lpstr>ＭＳ Ｐゴシック</vt:lpstr>
      <vt:lpstr>Osaka</vt:lpstr>
      <vt:lpstr>Times</vt:lpstr>
      <vt:lpstr>Arial</vt:lpstr>
      <vt:lpstr>Arial Black</vt:lpstr>
      <vt:lpstr>Calibri</vt:lpstr>
      <vt:lpstr>Calibri Light</vt:lpstr>
      <vt:lpstr>Impact</vt:lpstr>
      <vt:lpstr>Times New Roman</vt:lpstr>
      <vt:lpstr>Wingdings</vt:lpstr>
      <vt:lpstr>Office Theme</vt:lpstr>
      <vt:lpstr>Orbit</vt:lpstr>
      <vt:lpstr>Homiletics</vt:lpstr>
      <vt:lpstr>1 Corinthians 2:1-5</vt:lpstr>
      <vt:lpstr>PREACHING</vt:lpstr>
      <vt:lpstr>PowerPoint Presentation</vt:lpstr>
      <vt:lpstr>PowerPoint Presentation</vt:lpstr>
      <vt:lpstr>A More Detailed Definition</vt:lpstr>
      <vt:lpstr>THE CHARACTERISTICS OF EXPOSITORY PREACHING</vt:lpstr>
      <vt:lpstr>THE CHARACTERISTICS OF EXPOSITORY PREACHING</vt:lpstr>
      <vt:lpstr>THE CHARACTERISTICS OF EXPOSITORY PREACHING </vt:lpstr>
      <vt:lpstr>THE CHARACTERISTICS OF EXPOSITORY PREACHING </vt:lpstr>
      <vt:lpstr>THE CHARACTERISTICS OF EXPOSITORY PREACHING</vt:lpstr>
      <vt:lpstr>THE IMPORTANCE OF EXPOSITORY PREACHING</vt:lpstr>
      <vt:lpstr>THE IMPORTANCE OF EXPOSITORY PREACHING</vt:lpstr>
      <vt:lpstr>THE IMPORTANCE OF EXPOSITORY PREACHING</vt:lpstr>
      <vt:lpstr>THE IMPORTANCE OF EXPOSITORY PREACHING</vt:lpstr>
      <vt:lpstr>THE ADVANTAGES OF EXPOSITORY PREACHING</vt:lpstr>
      <vt:lpstr>THE ADVANTAGES OF EXPOSITORY PREACHING</vt:lpstr>
      <vt:lpstr>THE ADVANTAGES OF EXPOSITORY PREACHING</vt:lpstr>
      <vt:lpstr>THE ADVANTAGES OF EXPOSITORY PREACHING</vt:lpstr>
      <vt:lpstr>THE ADVANTAGES OF EXPOSITORY PREACHING</vt:lpstr>
      <vt:lpstr>THE ADVANTAGES OF EXPOSITORY PREACHING</vt:lpstr>
      <vt:lpstr>THE ADVANTAGES OF EXPOSITORY PREACHING</vt:lpstr>
      <vt:lpstr>EXPOSITION BEST ENABLES PEACHING THROUGH ENTIRE BOOKS OF SCRIPTURE</vt:lpstr>
      <vt:lpstr>THE GOALS OF EXPOSITORY PREACHING</vt:lpstr>
      <vt:lpstr>THE GOALS OF EXPOSITORY PREACHING</vt:lpstr>
      <vt:lpstr>THE GOALS OF EXPOSITORY PREACHING</vt:lpstr>
      <vt:lpstr>THE GOALS OF EXPOSITORY PREACHING</vt:lpstr>
      <vt:lpstr>THE GOALS OF EXPOSITORY PREACHING</vt:lpstr>
      <vt:lpstr>THE GOALS OF EXPOSITORY PREACHING</vt:lpstr>
      <vt:lpstr>THE GOALS OF EXPOSITORY PREACHING</vt:lpstr>
      <vt:lpstr>THE GOALS OF EXPOSITORY PREACHING</vt:lpstr>
      <vt:lpstr>THE DIFFICULTIES OF EXPOSITORY PREACHING</vt:lpstr>
      <vt:lpstr>THE DIFFICULTIES OF EXPOSITORY PREACHING</vt:lpstr>
      <vt:lpstr>THE DIFFICULTIES OF EXPOSITORY PREACHING</vt:lpstr>
      <vt:lpstr>THE DIFFICULTIES OF EXPOSITORY PREACHING</vt:lpstr>
      <vt:lpstr>Four objectives: A Sermon that is…</vt:lpstr>
      <vt:lpstr>PowerPoint Presentation</vt:lpstr>
      <vt:lpstr>Study is hard work</vt:lpstr>
      <vt:lpstr>Bird Delivery</vt:lpstr>
      <vt:lpstr>Desert Sermon</vt:lpstr>
      <vt:lpstr>PowerPoint Presentation</vt:lpstr>
      <vt:lpstr>PowerPoint Presentation</vt:lpstr>
      <vt:lpstr>All Creatures need a skeleton Sermons Too!</vt:lpstr>
      <vt:lpstr>BUILDINGS NEED STRUCTURE TOO</vt:lpstr>
      <vt:lpstr>Why is a sermon outline important?</vt:lpstr>
      <vt:lpstr>HOW TO OUTLINE CORRECTLY</vt:lpstr>
      <vt:lpstr> Superior Point Outlining</vt:lpstr>
      <vt:lpstr>PowerPoint Presentation</vt:lpstr>
      <vt:lpstr>PowerPoint Presentation</vt:lpstr>
      <vt:lpstr>PowerPoint Presentation</vt:lpstr>
      <vt:lpstr>DON’T OUTLINE LIKE THIS (Acts 6:1-6)</vt:lpstr>
      <vt:lpstr>PowerPoint Presentation</vt:lpstr>
      <vt:lpstr>QUALITIES OF A GOOD OUTLINE</vt:lpstr>
      <vt:lpstr>PowerPoint Presentation</vt:lpstr>
      <vt:lpstr>PowerPoint Presentation</vt:lpstr>
      <vt:lpstr>I.  Jesus commands the disciples to cross the sea and they obey and the weather is good (v. 35-36)  A. Jesus commands the disciples to cross the sea(v. 35)  B. The disciples obey (v. 36a)  C. The weather is good (v. 36b)  </vt:lpstr>
      <vt:lpstr>I.  Jesus commands the disciples to cross the sea and they obey and the weather is good (v. 35-36)  A. Jesus commands the disciples to cross the sea(v. 35)  B. The disciples obey (v. 36a)  C. The weather is good (v. 36b)  II. The disciples find themselves in a storm causing them great fear and they awaken Jesus (v. 37-38)  A.  The disciples find themselves in a storm(v. 37)  B.  The disciples are filled with great fear (v. 38a)  C.  The disciples awaken Jesus (v. 38b)   </vt:lpstr>
      <vt:lpstr>I.  Jesus commands the disciples to cross the sea and they obey and the weather is good (v. 35-36)  A. Jesus commands the disciples to cross the sea(v. 35)  B. The disciples obey (v. 36a)  C. The weather is good (v. 36b)  II. The disciples find themselves in a storm causing them great fear and they awaken Jesus (v. 37-38)  A.  The disciples find themselves in a storm(v. 37)  B.  The disciples are filled with great fear (v. 38a)  C.  The disciples awaken Jesus (v. 38b)  III. Jesus rebukes the storm and expresses His disappointment with His disciples (v. 39-41)  A. Jesus rebukes the storm (v. 39a)  B. The sea and wind become calm (v. 39b)  C. Jesus expresses His disappointment with His disciples (v. 40-41) </vt:lpstr>
      <vt:lpstr>PowerPoint Presentation</vt:lpstr>
      <vt:lpstr>I. Jesus sends His people on a mission and they obey and all looks good (v. 35-36)  A. Jesus sends His people on a mission  B. The Lord’s people obey  C. Everything looks good  II. Sometimes the Lord’s people face opposition and are fearful (v. 37-38)  A. Sometimes the Lord’s people face opposition  B. The Lord’s people are filled with fear  C.  The Lord’s people complain  III Jesus rebukes Satan and encourages His people to trust God’s power (v. 39-41)  A. Jesus rebukes Satan’s opposition  B. Satan submits and opposition is removed  C. Jesus encourages His people to trust God’s power</vt:lpstr>
      <vt:lpstr>PowerPoint Presentation</vt:lpstr>
      <vt:lpstr>I. When the Lord sends us on a mission, we obey (v. 35-36)  A.  The Lord sends us on missions  B.  We obey  C.  All looks good  II. When we obey, sometimes things go wrong and we are afraid (v. 37-38)  A.  We obey and sometimes things go wrong  B.  We are filled with great fear  C.  We complain to the Lord  III When this happens we resist Satan’s opposition and trust God’s power (v. 39-41)  A.  When Satan’s opposes us we resist him  B.  Satan flees and the opposition is removed  C.  The Lord encourages us to trust God’s power</vt:lpstr>
      <vt:lpstr>MARK 4:35-41</vt:lpstr>
      <vt:lpstr>MARK 4:35-41</vt:lpstr>
      <vt:lpstr>MARK 4:35-41</vt:lpstr>
      <vt:lpstr>PowerPoint Presentation</vt:lpstr>
      <vt:lpstr>PowerPoint Presentation</vt:lpstr>
      <vt:lpstr>Other names for the Take Home Truth</vt:lpstr>
      <vt:lpstr>TAKE HOME TRUTH</vt:lpstr>
      <vt:lpstr>PowerPoint Presentation</vt:lpstr>
      <vt:lpstr>PowerPoint Presentation</vt:lpstr>
      <vt:lpstr>PowerPoint Presentation</vt:lpstr>
      <vt:lpstr>PowerPoint Presentation</vt:lpstr>
      <vt:lpstr>PowerPoint Presentation</vt:lpstr>
      <vt:lpstr>PowerPoint Presentation</vt:lpstr>
      <vt:lpstr>THREE DEVELOPMENTAL QUESTIONS</vt:lpstr>
      <vt:lpstr>THREE DEVELOPMENTAL QUESTIONS</vt:lpstr>
      <vt:lpstr>ASK THE RIGH QUESTIONS</vt:lpstr>
      <vt:lpstr>THREE DEVELOPMENTAL QUESTIONS</vt:lpstr>
      <vt:lpstr>SUPPORTING MATERIAL</vt:lpstr>
      <vt:lpstr>ILLUSTRATIONS</vt:lpstr>
      <vt:lpstr>HOW TO GIVE GOOD ILLUSTRATIONS</vt:lpstr>
      <vt:lpstr>PowerPoint Presentation</vt:lpstr>
      <vt:lpstr>DICTIONARY DEFINITIONS</vt:lpstr>
      <vt:lpstr>DICTIONARY DEFINITIONS</vt:lpstr>
      <vt:lpstr>DICTIONARY DEFINITIONS</vt:lpstr>
      <vt:lpstr>Get approval before using certain individuals in illustrations. </vt:lpstr>
      <vt:lpstr>PowerPoint Presentation</vt:lpstr>
      <vt:lpstr>CHOOSE EXAMPLES CAREFULLY</vt:lpstr>
      <vt:lpstr>GUARD YOUR MARRIAGE!</vt:lpstr>
      <vt:lpstr>STATISTICS</vt:lpstr>
      <vt:lpstr>QUOTATIONS</vt:lpstr>
      <vt:lpstr>PARALLEL PASSAGES</vt:lpstr>
      <vt:lpstr>BIBLCIAL ILLUSTRATIONS</vt:lpstr>
      <vt:lpstr>5. How Should You Structure Your Sermon? </vt:lpstr>
      <vt:lpstr>SHAPE THE SERMON- INDUCTIVE</vt:lpstr>
      <vt:lpstr>SHAPE THE SERMON - DEDUCTIVE</vt:lpstr>
      <vt:lpstr>SHAPE THE SERMON</vt:lpstr>
      <vt:lpstr>SHAPE THE SERMON</vt:lpstr>
      <vt:lpstr>THE PROCESS OF SERMON PREPARATION</vt:lpstr>
      <vt:lpstr>PowerPoint Presentation</vt:lpstr>
      <vt:lpstr>THERE ARE THREE TYPES OF PREACHERS:</vt:lpstr>
      <vt:lpstr>PowerPoint Presentation</vt:lpstr>
      <vt:lpstr>GET ATTENTION ON THE SUBJECT</vt:lpstr>
      <vt:lpstr>What are they really thinking?</vt:lpstr>
      <vt:lpstr>The Remote Syndrome</vt:lpstr>
      <vt:lpstr>Clues to Audience Involvement</vt:lpstr>
      <vt:lpstr>Clues to Audience Neglect</vt:lpstr>
      <vt:lpstr>PowerPoint Presentation</vt:lpstr>
      <vt:lpstr>DON’T APOLOGIZE!</vt:lpstr>
      <vt:lpstr>PowerPoint Presentation</vt:lpstr>
      <vt:lpstr>THE CONCLUSION</vt:lpstr>
      <vt:lpstr>THE CONCLUSION</vt:lpstr>
      <vt:lpstr>EFFECTIVE WAYS TO CONCLUDE YOUR SERMON</vt:lpstr>
      <vt:lpstr>GENERAL PRINCIPLES FOR THE CONCLUSION</vt:lpstr>
      <vt:lpstr>THE BENEFITS OF A POSITIVE SERMON</vt:lpstr>
      <vt:lpstr> Manuscripting your sermon</vt:lpstr>
      <vt:lpstr>Q: What is a sermon manuscript?</vt:lpstr>
      <vt:lpstr>PowerPoint Presentation</vt:lpstr>
      <vt:lpstr>PowerPoint Presentation</vt:lpstr>
      <vt:lpstr>A manuscript keeps you from regularly going overtime </vt:lpstr>
      <vt:lpstr>PowerPoint Presentation</vt:lpstr>
      <vt:lpstr>What they feel about sermon length matters!</vt:lpstr>
      <vt:lpstr>Manuscripts keep us from biting off more than we can chew. </vt:lpstr>
      <vt:lpstr>PowerPoint Presentation</vt:lpstr>
      <vt:lpstr>HANDLE HONESTY</vt:lpstr>
      <vt:lpstr>WHAT TO DO WITH THE MANUSCRIPT</vt:lpstr>
      <vt:lpstr>MANUSCRIPT FOR THE EAR</vt:lpstr>
      <vt:lpstr>HOW TO PREACH CLEARLY</vt:lpstr>
      <vt:lpstr>OBSTACLES TO CLARITY</vt:lpstr>
      <vt:lpstr>PRINCIPLES FOR CLARITY!</vt:lpstr>
      <vt:lpstr>PRINCIPLES FOR CLARITY!</vt:lpstr>
      <vt:lpstr>PRINCIPLES FOR CLARITY!</vt:lpstr>
      <vt:lpstr>TRANSITIONS ADVANCE THOUGHT</vt:lpstr>
      <vt:lpstr>PowerPoint Presentation</vt:lpstr>
      <vt:lpstr>PowerPoint Presentation</vt:lpstr>
      <vt:lpstr>PowerPoint Presentation</vt:lpstr>
      <vt:lpstr>PowerPoint Presentation</vt:lpstr>
      <vt:lpstr>“A mist in the pulpit…</vt:lpstr>
      <vt:lpstr>PowerPoint Presentation</vt:lpstr>
      <vt:lpstr>NON-VERBAL FACTORS IN DELIVERY The Importance of Movement and Gestures</vt:lpstr>
      <vt:lpstr>NON-VERBAL FACTORS IN DELIVERY Characteristics of good physical gestures</vt:lpstr>
      <vt:lpstr>NON-VERBAL FACTORS IN DELIVERY The Importance of Eye Contact</vt:lpstr>
      <vt:lpstr>PowerPoint Presentation</vt:lpstr>
      <vt:lpstr>PRACTICE - It helps to practice on the night before to see if there are any places in the sermon where you may need to adjust the wording or add a gesture.</vt:lpstr>
      <vt:lpstr>PowerPoint Presentation</vt:lpstr>
      <vt:lpstr>PowerPoint Presentation</vt:lpstr>
      <vt:lpstr>How to Make an Effective Preaching Calendar</vt:lpstr>
      <vt:lpstr>PowerPoint Presentation</vt:lpstr>
      <vt:lpstr>PowerPoint Presentation</vt:lpstr>
      <vt:lpstr>PowerPoint Presentation</vt:lpstr>
      <vt:lpstr>PowerPoint Presentation</vt:lpstr>
      <vt:lpstr>Be Clear!</vt:lpstr>
      <vt:lpstr>CLARITY IN THE CONCLUSION</vt:lpstr>
      <vt:lpstr>PowerPoint Presentation</vt:lpstr>
      <vt:lpstr>GENERAL PRINCIPLES FOR THE CONCLUSION</vt:lpstr>
      <vt:lpstr>THE BENEFITS OF A POSITIVE SERMON</vt:lpstr>
      <vt:lpstr>DON’T BE OFFENSIVELY PRECISE</vt:lpstr>
      <vt:lpstr>LOOK AROUND! 3 of 3</vt:lpstr>
      <vt:lpstr>PowerPoint Presentation</vt:lpstr>
      <vt:lpstr>PowerPoint Presentation</vt:lpstr>
      <vt:lpstr>PowerPoint Presentation</vt:lpstr>
      <vt:lpstr>“Lẽ Thật Mang Về”</vt:lpstr>
      <vt:lpstr>INCLUDE VARIETY</vt:lpstr>
      <vt:lpstr>Don't Announce It</vt:lpstr>
      <vt:lpstr>Be clear about your viewpoint!</vt:lpstr>
      <vt:lpstr>PowerPoint Presentation</vt:lpstr>
      <vt:lpstr>MARK 5:21-43</vt:lpstr>
      <vt:lpstr>Mark 5:21-43</vt:lpstr>
      <vt:lpstr>Tham lam là tình yêu của tiền bạc</vt:lpstr>
      <vt:lpstr>Gong Church</vt:lpstr>
      <vt:lpstr>Don't Announce It</vt:lpstr>
      <vt:lpstr>Manuscripts need not inhibit our delivery </vt:lpstr>
      <vt:lpstr>LET’S SEE HOW TO OUTLINE CORRECTLY</vt:lpstr>
      <vt:lpstr>PASSAGES FOR PREACHING</vt:lpstr>
      <vt:lpstr>MORE SUPPORTING MATERIAL</vt:lpstr>
      <vt:lpstr>Black</vt:lpstr>
      <vt:lpstr>OT Preaching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COMMUNICATING GOD’S WORD</dc:title>
  <dc:creator>Scott Wooddell</dc:creator>
  <cp:lastModifiedBy>Rick Griffith</cp:lastModifiedBy>
  <cp:revision>16</cp:revision>
  <cp:lastPrinted>2024-09-10T14:09:16Z</cp:lastPrinted>
  <dcterms:created xsi:type="dcterms:W3CDTF">2021-10-26T11:08:04Z</dcterms:created>
  <dcterms:modified xsi:type="dcterms:W3CDTF">2025-06-24T04:55:12Z</dcterms:modified>
</cp:coreProperties>
</file>