
<file path=[Content_Types].xml><?xml version="1.0" encoding="utf-8"?>
<Types xmlns="http://schemas.openxmlformats.org/package/2006/content-types">
  <Default Extension="emf" ContentType="image/x-emf"/>
  <Default Extension="xlsx" ContentType="application/vnd.openxmlformats-officedocument.spreadsheetml.sheet"/>
  <Default Extension="jpeg" ContentType="image/jpeg"/>
  <Default Extension="xml" ContentType="application/xml"/>
  <Default Extension="png" ContentType="image/png"/>
  <Default Extension="vml" ContentType="application/vnd.openxmlformats-officedocument.vmlDrawing"/>
  <Default Extension="wdp" ContentType="image/vnd.ms-photo"/>
  <Default Extension="bin" ContentType="application/vnd.openxmlformats-officedocument.presentationml.printerSettings"/>
  <Default Extension="wmf" ContentType="image/x-wmf"/>
  <Default Extension="rels" ContentType="application/vnd.openxmlformats-package.relationships+xml"/>
  <Default Extension="gif" ContentType="image/gif"/>
  <Default Extension="ppt" ContentType="application/vnd.ms-powerpoin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embeddings/oleObject1.bin" ContentType="application/vnd.openxmlformats-officedocument.oleObject"/>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embeddings/oleObject2.bin" ContentType="application/vnd.openxmlformats-officedocument.oleObject"/>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765" r:id="rId5"/>
    <p:sldMasterId id="2147483769" r:id="rId6"/>
    <p:sldMasterId id="2147484198" r:id="rId7"/>
    <p:sldMasterId id="2147484210" r:id="rId8"/>
    <p:sldMasterId id="2147484222" r:id="rId9"/>
    <p:sldMasterId id="2147484234" r:id="rId10"/>
    <p:sldMasterId id="2147484248" r:id="rId11"/>
  </p:sldMasterIdLst>
  <p:notesMasterIdLst>
    <p:notesMasterId r:id="rId104"/>
  </p:notesMasterIdLst>
  <p:sldIdLst>
    <p:sldId id="287" r:id="rId12"/>
    <p:sldId id="315" r:id="rId13"/>
    <p:sldId id="291" r:id="rId14"/>
    <p:sldId id="333" r:id="rId15"/>
    <p:sldId id="428" r:id="rId16"/>
    <p:sldId id="334" r:id="rId17"/>
    <p:sldId id="377" r:id="rId18"/>
    <p:sldId id="430" r:id="rId19"/>
    <p:sldId id="436" r:id="rId20"/>
    <p:sldId id="335" r:id="rId21"/>
    <p:sldId id="437" r:id="rId22"/>
    <p:sldId id="438" r:id="rId23"/>
    <p:sldId id="413" r:id="rId24"/>
    <p:sldId id="316" r:id="rId25"/>
    <p:sldId id="376" r:id="rId26"/>
    <p:sldId id="378" r:id="rId27"/>
    <p:sldId id="380" r:id="rId28"/>
    <p:sldId id="339" r:id="rId29"/>
    <p:sldId id="415" r:id="rId30"/>
    <p:sldId id="379" r:id="rId31"/>
    <p:sldId id="340" r:id="rId32"/>
    <p:sldId id="344" r:id="rId33"/>
    <p:sldId id="345" r:id="rId34"/>
    <p:sldId id="375" r:id="rId35"/>
    <p:sldId id="448" r:id="rId36"/>
    <p:sldId id="385" r:id="rId37"/>
    <p:sldId id="396" r:id="rId38"/>
    <p:sldId id="397" r:id="rId39"/>
    <p:sldId id="398" r:id="rId40"/>
    <p:sldId id="433" r:id="rId41"/>
    <p:sldId id="439" r:id="rId42"/>
    <p:sldId id="431" r:id="rId43"/>
    <p:sldId id="404" r:id="rId44"/>
    <p:sldId id="343" r:id="rId45"/>
    <p:sldId id="434" r:id="rId46"/>
    <p:sldId id="341" r:id="rId47"/>
    <p:sldId id="429" r:id="rId48"/>
    <p:sldId id="347" r:id="rId49"/>
    <p:sldId id="440" r:id="rId50"/>
    <p:sldId id="446" r:id="rId51"/>
    <p:sldId id="441" r:id="rId52"/>
    <p:sldId id="443" r:id="rId53"/>
    <p:sldId id="442" r:id="rId54"/>
    <p:sldId id="444" r:id="rId55"/>
    <p:sldId id="381" r:id="rId56"/>
    <p:sldId id="422" r:id="rId57"/>
    <p:sldId id="386" r:id="rId58"/>
    <p:sldId id="403" r:id="rId59"/>
    <p:sldId id="410" r:id="rId60"/>
    <p:sldId id="387" r:id="rId61"/>
    <p:sldId id="351" r:id="rId62"/>
    <p:sldId id="420" r:id="rId63"/>
    <p:sldId id="349" r:id="rId64"/>
    <p:sldId id="417" r:id="rId65"/>
    <p:sldId id="418" r:id="rId66"/>
    <p:sldId id="353" r:id="rId67"/>
    <p:sldId id="399" r:id="rId68"/>
    <p:sldId id="400" r:id="rId69"/>
    <p:sldId id="447" r:id="rId70"/>
    <p:sldId id="354" r:id="rId71"/>
    <p:sldId id="412" r:id="rId72"/>
    <p:sldId id="356" r:id="rId73"/>
    <p:sldId id="361" r:id="rId74"/>
    <p:sldId id="426" r:id="rId75"/>
    <p:sldId id="357" r:id="rId76"/>
    <p:sldId id="427" r:id="rId77"/>
    <p:sldId id="407" r:id="rId78"/>
    <p:sldId id="408" r:id="rId79"/>
    <p:sldId id="414" r:id="rId80"/>
    <p:sldId id="358" r:id="rId81"/>
    <p:sldId id="359" r:id="rId82"/>
    <p:sldId id="355" r:id="rId83"/>
    <p:sldId id="362" r:id="rId84"/>
    <p:sldId id="363" r:id="rId85"/>
    <p:sldId id="364" r:id="rId86"/>
    <p:sldId id="365" r:id="rId87"/>
    <p:sldId id="366" r:id="rId88"/>
    <p:sldId id="416" r:id="rId89"/>
    <p:sldId id="425" r:id="rId90"/>
    <p:sldId id="369" r:id="rId91"/>
    <p:sldId id="370" r:id="rId92"/>
    <p:sldId id="389" r:id="rId93"/>
    <p:sldId id="388" r:id="rId94"/>
    <p:sldId id="423" r:id="rId95"/>
    <p:sldId id="391" r:id="rId96"/>
    <p:sldId id="393" r:id="rId97"/>
    <p:sldId id="424" r:id="rId98"/>
    <p:sldId id="392" r:id="rId99"/>
    <p:sldId id="394" r:id="rId100"/>
    <p:sldId id="435" r:id="rId101"/>
    <p:sldId id="449" r:id="rId102"/>
    <p:sldId id="450" r:id="rId10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FF"/>
    <a:srgbClr val="333333"/>
    <a:srgbClr val="1C1C1C"/>
    <a:srgbClr val="FFFF00"/>
    <a:srgbClr val="CC6600"/>
    <a:srgbClr val="000066"/>
    <a:srgbClr val="B2B2B2"/>
    <a:srgbClr val="8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4660"/>
  </p:normalViewPr>
  <p:slideViewPr>
    <p:cSldViewPr>
      <p:cViewPr varScale="1">
        <p:scale>
          <a:sx n="95" d="100"/>
          <a:sy n="95" d="100"/>
        </p:scale>
        <p:origin x="-46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0.xml"/><Relationship Id="rId102" Type="http://schemas.openxmlformats.org/officeDocument/2006/relationships/slide" Target="slides/slide91.xml"/><Relationship Id="rId103" Type="http://schemas.openxmlformats.org/officeDocument/2006/relationships/slide" Target="slides/slide92.xml"/><Relationship Id="rId104" Type="http://schemas.openxmlformats.org/officeDocument/2006/relationships/notesMaster" Target="notesMasters/notesMaster1.xml"/><Relationship Id="rId105" Type="http://schemas.openxmlformats.org/officeDocument/2006/relationships/printerSettings" Target="printerSettings/printerSettings1.bin"/><Relationship Id="rId106" Type="http://schemas.openxmlformats.org/officeDocument/2006/relationships/presProps" Target="presProps.xml"/><Relationship Id="rId107" Type="http://schemas.openxmlformats.org/officeDocument/2006/relationships/viewProps" Target="viewProp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9" Type="http://schemas.openxmlformats.org/officeDocument/2006/relationships/slideMaster" Target="slideMasters/slideMaster6.xml"/><Relationship Id="rId108" Type="http://schemas.openxmlformats.org/officeDocument/2006/relationships/theme" Target="theme/theme1.xml"/><Relationship Id="rId109" Type="http://schemas.openxmlformats.org/officeDocument/2006/relationships/tableStyles" Target="tableStyles.xml"/><Relationship Id="rId10" Type="http://schemas.openxmlformats.org/officeDocument/2006/relationships/slideMaster" Target="slideMasters/slideMaster7.xml"/><Relationship Id="rId11" Type="http://schemas.openxmlformats.org/officeDocument/2006/relationships/slideMaster" Target="slideMasters/slideMaster8.xml"/><Relationship Id="rId12" Type="http://schemas.openxmlformats.org/officeDocument/2006/relationships/slide" Target="slides/slide1.xml"/><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slide" Target="slides/slide43.xml"/><Relationship Id="rId55" Type="http://schemas.openxmlformats.org/officeDocument/2006/relationships/slide" Target="slides/slide44.xml"/><Relationship Id="rId56" Type="http://schemas.openxmlformats.org/officeDocument/2006/relationships/slide" Target="slides/slide45.xml"/><Relationship Id="rId57" Type="http://schemas.openxmlformats.org/officeDocument/2006/relationships/slide" Target="slides/slide46.xml"/><Relationship Id="rId58" Type="http://schemas.openxmlformats.org/officeDocument/2006/relationships/slide" Target="slides/slide47.xml"/><Relationship Id="rId59" Type="http://schemas.openxmlformats.org/officeDocument/2006/relationships/slide" Target="slides/slide48.xml"/><Relationship Id="rId70" Type="http://schemas.openxmlformats.org/officeDocument/2006/relationships/slide" Target="slides/slide59.xml"/><Relationship Id="rId71" Type="http://schemas.openxmlformats.org/officeDocument/2006/relationships/slide" Target="slides/slide60.xml"/><Relationship Id="rId72" Type="http://schemas.openxmlformats.org/officeDocument/2006/relationships/slide" Target="slides/slide61.xml"/><Relationship Id="rId73" Type="http://schemas.openxmlformats.org/officeDocument/2006/relationships/slide" Target="slides/slide62.xml"/><Relationship Id="rId74" Type="http://schemas.openxmlformats.org/officeDocument/2006/relationships/slide" Target="slides/slide63.xml"/><Relationship Id="rId75" Type="http://schemas.openxmlformats.org/officeDocument/2006/relationships/slide" Target="slides/slide64.xml"/><Relationship Id="rId76" Type="http://schemas.openxmlformats.org/officeDocument/2006/relationships/slide" Target="slides/slide65.xml"/><Relationship Id="rId77" Type="http://schemas.openxmlformats.org/officeDocument/2006/relationships/slide" Target="slides/slide66.xml"/><Relationship Id="rId78" Type="http://schemas.openxmlformats.org/officeDocument/2006/relationships/slide" Target="slides/slide67.xml"/><Relationship Id="rId79" Type="http://schemas.openxmlformats.org/officeDocument/2006/relationships/slide" Target="slides/slide68.xml"/><Relationship Id="rId90" Type="http://schemas.openxmlformats.org/officeDocument/2006/relationships/slide" Target="slides/slide79.xml"/><Relationship Id="rId91" Type="http://schemas.openxmlformats.org/officeDocument/2006/relationships/slide" Target="slides/slide80.xml"/><Relationship Id="rId92" Type="http://schemas.openxmlformats.org/officeDocument/2006/relationships/slide" Target="slides/slide81.xml"/><Relationship Id="rId93" Type="http://schemas.openxmlformats.org/officeDocument/2006/relationships/slide" Target="slides/slide82.xml"/><Relationship Id="rId94" Type="http://schemas.openxmlformats.org/officeDocument/2006/relationships/slide" Target="slides/slide83.xml"/><Relationship Id="rId95" Type="http://schemas.openxmlformats.org/officeDocument/2006/relationships/slide" Target="slides/slide84.xml"/><Relationship Id="rId96" Type="http://schemas.openxmlformats.org/officeDocument/2006/relationships/slide" Target="slides/slide85.xml"/><Relationship Id="rId97" Type="http://schemas.openxmlformats.org/officeDocument/2006/relationships/slide" Target="slides/slide86.xml"/><Relationship Id="rId98" Type="http://schemas.openxmlformats.org/officeDocument/2006/relationships/slide" Target="slides/slide87.xml"/><Relationship Id="rId99" Type="http://schemas.openxmlformats.org/officeDocument/2006/relationships/slide" Target="slides/slide88.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60" Type="http://schemas.openxmlformats.org/officeDocument/2006/relationships/slide" Target="slides/slide49.xml"/><Relationship Id="rId61" Type="http://schemas.openxmlformats.org/officeDocument/2006/relationships/slide" Target="slides/slide50.xml"/><Relationship Id="rId62" Type="http://schemas.openxmlformats.org/officeDocument/2006/relationships/slide" Target="slides/slide51.xml"/><Relationship Id="rId63" Type="http://schemas.openxmlformats.org/officeDocument/2006/relationships/slide" Target="slides/slide52.xml"/><Relationship Id="rId64" Type="http://schemas.openxmlformats.org/officeDocument/2006/relationships/slide" Target="slides/slide53.xml"/><Relationship Id="rId65" Type="http://schemas.openxmlformats.org/officeDocument/2006/relationships/slide" Target="slides/slide54.xml"/><Relationship Id="rId66" Type="http://schemas.openxmlformats.org/officeDocument/2006/relationships/slide" Target="slides/slide55.xml"/><Relationship Id="rId67" Type="http://schemas.openxmlformats.org/officeDocument/2006/relationships/slide" Target="slides/slide56.xml"/><Relationship Id="rId68" Type="http://schemas.openxmlformats.org/officeDocument/2006/relationships/slide" Target="slides/slide57.xml"/><Relationship Id="rId69" Type="http://schemas.openxmlformats.org/officeDocument/2006/relationships/slide" Target="slides/slide58.xml"/><Relationship Id="rId100" Type="http://schemas.openxmlformats.org/officeDocument/2006/relationships/slide" Target="slides/slide89.xml"/><Relationship Id="rId80" Type="http://schemas.openxmlformats.org/officeDocument/2006/relationships/slide" Target="slides/slide69.xml"/><Relationship Id="rId81" Type="http://schemas.openxmlformats.org/officeDocument/2006/relationships/slide" Target="slides/slide70.xml"/><Relationship Id="rId82" Type="http://schemas.openxmlformats.org/officeDocument/2006/relationships/slide" Target="slides/slide71.xml"/><Relationship Id="rId83" Type="http://schemas.openxmlformats.org/officeDocument/2006/relationships/slide" Target="slides/slide72.xml"/><Relationship Id="rId84" Type="http://schemas.openxmlformats.org/officeDocument/2006/relationships/slide" Target="slides/slide73.xml"/><Relationship Id="rId85" Type="http://schemas.openxmlformats.org/officeDocument/2006/relationships/slide" Target="slides/slide74.xml"/><Relationship Id="rId86" Type="http://schemas.openxmlformats.org/officeDocument/2006/relationships/slide" Target="slides/slide75.xml"/><Relationship Id="rId87" Type="http://schemas.openxmlformats.org/officeDocument/2006/relationships/slide" Target="slides/slide76.xml"/><Relationship Id="rId88" Type="http://schemas.openxmlformats.org/officeDocument/2006/relationships/slide" Target="slides/slide77.xml"/><Relationship Id="rId89" Type="http://schemas.openxmlformats.org/officeDocument/2006/relationships/slide" Target="slides/slide7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0"/>
      <c:rAngAx val="0"/>
      <c:perspective val="0"/>
    </c:view3D>
    <c:floor>
      <c:thickness val="0"/>
    </c:floor>
    <c:sideWall>
      <c:thickness val="0"/>
    </c:sideWall>
    <c:backWall>
      <c:thickness val="0"/>
    </c:backWall>
    <c:plotArea>
      <c:layout>
        <c:manualLayout>
          <c:layoutTarget val="inner"/>
          <c:xMode val="edge"/>
          <c:yMode val="edge"/>
          <c:x val="0.0792079207920793"/>
          <c:y val="0.265193370165746"/>
          <c:w val="0.841584158415842"/>
          <c:h val="0.466850828729282"/>
        </c:manualLayout>
      </c:layout>
      <c:pie3DChart>
        <c:varyColors val="1"/>
        <c:ser>
          <c:idx val="0"/>
          <c:order val="0"/>
          <c:spPr>
            <a:solidFill>
              <a:srgbClr val="9999FF"/>
            </a:solidFill>
            <a:ln w="27872">
              <a:solidFill>
                <a:srgbClr val="000000"/>
              </a:solidFill>
              <a:prstDash val="solid"/>
            </a:ln>
          </c:spPr>
          <c:dPt>
            <c:idx val="1"/>
            <c:bubble3D val="0"/>
            <c:spPr>
              <a:solidFill>
                <a:srgbClr val="993366"/>
              </a:solidFill>
              <a:ln w="27872">
                <a:solidFill>
                  <a:srgbClr val="000000"/>
                </a:solidFill>
                <a:prstDash val="solid"/>
              </a:ln>
            </c:spPr>
          </c:dPt>
          <c:dPt>
            <c:idx val="2"/>
            <c:bubble3D val="0"/>
            <c:spPr>
              <a:solidFill>
                <a:srgbClr val="FFFFCC"/>
              </a:solidFill>
              <a:ln w="27872">
                <a:solidFill>
                  <a:srgbClr val="000000"/>
                </a:solidFill>
                <a:prstDash val="solid"/>
              </a:ln>
            </c:spPr>
          </c:dPt>
          <c:val>
            <c:numRef>
              <c:f>Sheet1!$C$8:$C$10</c:f>
              <c:numCache>
                <c:formatCode>General</c:formatCode>
                <c:ptCount val="3"/>
                <c:pt idx="0">
                  <c:v>38.0</c:v>
                </c:pt>
                <c:pt idx="1">
                  <c:v>7.0</c:v>
                </c:pt>
                <c:pt idx="2">
                  <c:v>55.0</c:v>
                </c:pt>
              </c:numCache>
            </c:numRef>
          </c:val>
        </c:ser>
        <c:dLbls>
          <c:showLegendKey val="0"/>
          <c:showVal val="0"/>
          <c:showCatName val="0"/>
          <c:showSerName val="0"/>
          <c:showPercent val="0"/>
          <c:showBubbleSize val="0"/>
          <c:showLeaderLines val="1"/>
        </c:dLbls>
      </c:pie3DChart>
      <c:spPr>
        <a:noFill/>
        <a:ln w="55745">
          <a:noFill/>
        </a:ln>
      </c:spPr>
    </c:plotArea>
    <c:plotVisOnly val="1"/>
    <c:dispBlanksAs val="zero"/>
    <c:showDLblsOverMax val="0"/>
  </c:chart>
  <c:spPr>
    <a:noFill/>
    <a:ln>
      <a:noFill/>
    </a:ln>
  </c:spPr>
  <c:txPr>
    <a:bodyPr/>
    <a:lstStyle/>
    <a:p>
      <a:pPr>
        <a:defRPr sz="2634" b="0" i="0" u="none" strike="noStrike" baseline="0">
          <a:solidFill>
            <a:srgbClr val="000000"/>
          </a:solidFill>
          <a:latin typeface="Arial"/>
          <a:ea typeface="Arial"/>
          <a:cs typeface="Aria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7E1744-6FDE-429E-AC9C-5DD0D69CD2DD}"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FEB9D72E-65B7-448A-A2A6-D9CE078DEEC7}">
      <dgm:prSet phldrT="[Text]"/>
      <dgm:spPr/>
      <dgm:t>
        <a:bodyPr/>
        <a:lstStyle/>
        <a:p>
          <a:r>
            <a:rPr lang="en-US" smtClean="0"/>
            <a:t>Highly compelling</a:t>
          </a:r>
          <a:endParaRPr lang="en-US" dirty="0"/>
        </a:p>
      </dgm:t>
    </dgm:pt>
    <dgm:pt modelId="{716E5E43-BFBE-422C-8F8D-680E1F01A31E}" type="parTrans" cxnId="{B5BF4543-E41B-4B2C-90EE-76FFD35CFB2B}">
      <dgm:prSet/>
      <dgm:spPr/>
      <dgm:t>
        <a:bodyPr/>
        <a:lstStyle/>
        <a:p>
          <a:endParaRPr lang="en-US"/>
        </a:p>
      </dgm:t>
    </dgm:pt>
    <dgm:pt modelId="{2BE16D23-EFE9-4498-BB02-737C793D51E6}" type="sibTrans" cxnId="{B5BF4543-E41B-4B2C-90EE-76FFD35CFB2B}">
      <dgm:prSet/>
      <dgm:spPr/>
      <dgm:t>
        <a:bodyPr/>
        <a:lstStyle/>
        <a:p>
          <a:endParaRPr lang="en-US"/>
        </a:p>
      </dgm:t>
    </dgm:pt>
    <dgm:pt modelId="{79993BB8-DCBB-4665-897B-7A740DC94C01}">
      <dgm:prSet phldrT="[Text]"/>
      <dgm:spPr/>
      <dgm:t>
        <a:bodyPr/>
        <a:lstStyle/>
        <a:p>
          <a:r>
            <a:rPr lang="en-US" dirty="0" smtClean="0"/>
            <a:t>Direct Sensory Experience</a:t>
          </a:r>
          <a:endParaRPr lang="en-US" dirty="0"/>
        </a:p>
      </dgm:t>
    </dgm:pt>
    <dgm:pt modelId="{F61917AE-1ECF-4234-AB80-C99FFD74DC49}" type="parTrans" cxnId="{654A4E6B-A484-4C4C-BE93-545EA08CA3B2}">
      <dgm:prSet/>
      <dgm:spPr/>
      <dgm:t>
        <a:bodyPr/>
        <a:lstStyle/>
        <a:p>
          <a:endParaRPr lang="en-US"/>
        </a:p>
      </dgm:t>
    </dgm:pt>
    <dgm:pt modelId="{4F46634F-38FF-4F21-B8F5-F50ECCBB27FF}" type="sibTrans" cxnId="{654A4E6B-A484-4C4C-BE93-545EA08CA3B2}">
      <dgm:prSet/>
      <dgm:spPr/>
      <dgm:t>
        <a:bodyPr/>
        <a:lstStyle/>
        <a:p>
          <a:endParaRPr lang="en-US"/>
        </a:p>
      </dgm:t>
    </dgm:pt>
    <dgm:pt modelId="{ABC7E576-FFC8-4495-842B-28EBF9DC51ED}">
      <dgm:prSet phldrT="[Text]"/>
      <dgm:spPr/>
      <dgm:t>
        <a:bodyPr/>
        <a:lstStyle/>
        <a:p>
          <a:r>
            <a:rPr lang="en-US" dirty="0" smtClean="0"/>
            <a:t>Somewhat compelling</a:t>
          </a:r>
          <a:endParaRPr lang="en-US" dirty="0"/>
        </a:p>
      </dgm:t>
    </dgm:pt>
    <dgm:pt modelId="{BD9EA831-3048-44F0-9103-643D1E7E1115}" type="parTrans" cxnId="{ABA402C8-645F-4872-88EC-99F96EA08466}">
      <dgm:prSet/>
      <dgm:spPr/>
      <dgm:t>
        <a:bodyPr/>
        <a:lstStyle/>
        <a:p>
          <a:endParaRPr lang="en-US"/>
        </a:p>
      </dgm:t>
    </dgm:pt>
    <dgm:pt modelId="{298011F6-6AE2-4A55-8D7B-70E538D0623B}" type="sibTrans" cxnId="{ABA402C8-645F-4872-88EC-99F96EA08466}">
      <dgm:prSet/>
      <dgm:spPr/>
      <dgm:t>
        <a:bodyPr/>
        <a:lstStyle/>
        <a:p>
          <a:endParaRPr lang="en-US"/>
        </a:p>
      </dgm:t>
    </dgm:pt>
    <dgm:pt modelId="{4B973E67-3F42-4F9A-A143-49F730B58DFC}">
      <dgm:prSet phldrT="[Text]"/>
      <dgm:spPr/>
      <dgm:t>
        <a:bodyPr/>
        <a:lstStyle/>
        <a:p>
          <a:r>
            <a:rPr lang="en-US" dirty="0" smtClean="0"/>
            <a:t>Memory of Direct Sensory Experience</a:t>
          </a:r>
          <a:endParaRPr lang="en-US" dirty="0"/>
        </a:p>
      </dgm:t>
    </dgm:pt>
    <dgm:pt modelId="{10C27293-0C3B-428B-964E-1EA9A5353CBA}" type="parTrans" cxnId="{D99C182C-42C0-4A29-BB76-8D16D3C30C99}">
      <dgm:prSet/>
      <dgm:spPr/>
      <dgm:t>
        <a:bodyPr/>
        <a:lstStyle/>
        <a:p>
          <a:endParaRPr lang="en-US"/>
        </a:p>
      </dgm:t>
    </dgm:pt>
    <dgm:pt modelId="{EAD491B2-31CE-4CB9-9B43-955E3552BC1C}" type="sibTrans" cxnId="{D99C182C-42C0-4A29-BB76-8D16D3C30C99}">
      <dgm:prSet/>
      <dgm:spPr/>
      <dgm:t>
        <a:bodyPr/>
        <a:lstStyle/>
        <a:p>
          <a:endParaRPr lang="en-US"/>
        </a:p>
      </dgm:t>
    </dgm:pt>
    <dgm:pt modelId="{FC797745-B169-471B-BF1A-0923076B1CA9}">
      <dgm:prSet phldrT="[Text]"/>
      <dgm:spPr/>
      <dgm:t>
        <a:bodyPr/>
        <a:lstStyle/>
        <a:p>
          <a:r>
            <a:rPr lang="en-US" dirty="0" smtClean="0"/>
            <a:t>Least compelling</a:t>
          </a:r>
          <a:endParaRPr lang="en-US" dirty="0"/>
        </a:p>
      </dgm:t>
    </dgm:pt>
    <dgm:pt modelId="{23E3A9AD-0197-4450-9165-FA695A50D197}" type="parTrans" cxnId="{6E857108-592F-47EE-BC04-0A0F6BD18996}">
      <dgm:prSet/>
      <dgm:spPr/>
      <dgm:t>
        <a:bodyPr/>
        <a:lstStyle/>
        <a:p>
          <a:endParaRPr lang="en-US"/>
        </a:p>
      </dgm:t>
    </dgm:pt>
    <dgm:pt modelId="{51AF9E40-0F70-47F0-B59A-22A36246791F}" type="sibTrans" cxnId="{6E857108-592F-47EE-BC04-0A0F6BD18996}">
      <dgm:prSet/>
      <dgm:spPr/>
      <dgm:t>
        <a:bodyPr/>
        <a:lstStyle/>
        <a:p>
          <a:endParaRPr lang="en-US"/>
        </a:p>
      </dgm:t>
    </dgm:pt>
    <dgm:pt modelId="{8CEABE39-E872-482B-83E4-0B1C3A249FD3}">
      <dgm:prSet phldrT="[Text]"/>
      <dgm:spPr/>
      <dgm:t>
        <a:bodyPr/>
        <a:lstStyle/>
        <a:p>
          <a:r>
            <a:rPr lang="en-US" dirty="0" smtClean="0"/>
            <a:t>Imagination of Direct Sensory Experience</a:t>
          </a:r>
          <a:endParaRPr lang="en-US" dirty="0"/>
        </a:p>
      </dgm:t>
    </dgm:pt>
    <dgm:pt modelId="{EADCA3B9-751E-4100-AB51-0C341FD7DB19}" type="parTrans" cxnId="{23305926-56B4-4D21-A282-DA959E55F625}">
      <dgm:prSet/>
      <dgm:spPr/>
      <dgm:t>
        <a:bodyPr/>
        <a:lstStyle/>
        <a:p>
          <a:endParaRPr lang="en-US"/>
        </a:p>
      </dgm:t>
    </dgm:pt>
    <dgm:pt modelId="{3E91A549-D21D-46D5-B6EF-95F13D89B1B4}" type="sibTrans" cxnId="{23305926-56B4-4D21-A282-DA959E55F625}">
      <dgm:prSet/>
      <dgm:spPr/>
      <dgm:t>
        <a:bodyPr/>
        <a:lstStyle/>
        <a:p>
          <a:endParaRPr lang="en-US"/>
        </a:p>
      </dgm:t>
    </dgm:pt>
    <dgm:pt modelId="{D5061C5E-4AB7-4AC2-BF5B-796CF76DBDAF}" type="pres">
      <dgm:prSet presAssocID="{747E1744-6FDE-429E-AC9C-5DD0D69CD2DD}" presName="linearFlow" presStyleCnt="0">
        <dgm:presLayoutVars>
          <dgm:dir/>
          <dgm:animLvl val="lvl"/>
          <dgm:resizeHandles val="exact"/>
        </dgm:presLayoutVars>
      </dgm:prSet>
      <dgm:spPr/>
      <dgm:t>
        <a:bodyPr/>
        <a:lstStyle/>
        <a:p>
          <a:endParaRPr lang="en-US"/>
        </a:p>
      </dgm:t>
    </dgm:pt>
    <dgm:pt modelId="{44E0C02C-AB93-43E8-B1A4-99D8CECBFD0A}" type="pres">
      <dgm:prSet presAssocID="{FEB9D72E-65B7-448A-A2A6-D9CE078DEEC7}" presName="composite" presStyleCnt="0"/>
      <dgm:spPr/>
    </dgm:pt>
    <dgm:pt modelId="{0BC71CF2-F85D-46FA-B1F6-E0EA02C85ED4}" type="pres">
      <dgm:prSet presAssocID="{FEB9D72E-65B7-448A-A2A6-D9CE078DEEC7}" presName="parentText" presStyleLbl="alignNode1" presStyleIdx="0" presStyleCnt="3">
        <dgm:presLayoutVars>
          <dgm:chMax val="1"/>
          <dgm:bulletEnabled val="1"/>
        </dgm:presLayoutVars>
      </dgm:prSet>
      <dgm:spPr/>
      <dgm:t>
        <a:bodyPr/>
        <a:lstStyle/>
        <a:p>
          <a:endParaRPr lang="en-US"/>
        </a:p>
      </dgm:t>
    </dgm:pt>
    <dgm:pt modelId="{23899E46-9D4B-4CED-8FAC-922CE6D526FE}" type="pres">
      <dgm:prSet presAssocID="{FEB9D72E-65B7-448A-A2A6-D9CE078DEEC7}" presName="descendantText" presStyleLbl="alignAcc1" presStyleIdx="0" presStyleCnt="3">
        <dgm:presLayoutVars>
          <dgm:bulletEnabled val="1"/>
        </dgm:presLayoutVars>
      </dgm:prSet>
      <dgm:spPr/>
      <dgm:t>
        <a:bodyPr/>
        <a:lstStyle/>
        <a:p>
          <a:endParaRPr lang="en-US"/>
        </a:p>
      </dgm:t>
    </dgm:pt>
    <dgm:pt modelId="{C4A0D3E5-948E-418D-9C55-F87DF832EEF9}" type="pres">
      <dgm:prSet presAssocID="{2BE16D23-EFE9-4498-BB02-737C793D51E6}" presName="sp" presStyleCnt="0"/>
      <dgm:spPr/>
    </dgm:pt>
    <dgm:pt modelId="{A1648418-7325-472F-8B62-85CC2F7B3DCF}" type="pres">
      <dgm:prSet presAssocID="{ABC7E576-FFC8-4495-842B-28EBF9DC51ED}" presName="composite" presStyleCnt="0"/>
      <dgm:spPr/>
    </dgm:pt>
    <dgm:pt modelId="{830947B9-A98C-47ED-B329-7BE7D3855AE8}" type="pres">
      <dgm:prSet presAssocID="{ABC7E576-FFC8-4495-842B-28EBF9DC51ED}" presName="parentText" presStyleLbl="alignNode1" presStyleIdx="1" presStyleCnt="3">
        <dgm:presLayoutVars>
          <dgm:chMax val="1"/>
          <dgm:bulletEnabled val="1"/>
        </dgm:presLayoutVars>
      </dgm:prSet>
      <dgm:spPr/>
      <dgm:t>
        <a:bodyPr/>
        <a:lstStyle/>
        <a:p>
          <a:endParaRPr lang="en-US"/>
        </a:p>
      </dgm:t>
    </dgm:pt>
    <dgm:pt modelId="{6715BCF9-CA55-4BD7-ADA1-1922D36B0A3E}" type="pres">
      <dgm:prSet presAssocID="{ABC7E576-FFC8-4495-842B-28EBF9DC51ED}" presName="descendantText" presStyleLbl="alignAcc1" presStyleIdx="1" presStyleCnt="3">
        <dgm:presLayoutVars>
          <dgm:bulletEnabled val="1"/>
        </dgm:presLayoutVars>
      </dgm:prSet>
      <dgm:spPr/>
      <dgm:t>
        <a:bodyPr/>
        <a:lstStyle/>
        <a:p>
          <a:endParaRPr lang="en-US"/>
        </a:p>
      </dgm:t>
    </dgm:pt>
    <dgm:pt modelId="{20C1C430-A5D1-4CD7-B8C3-30D8F23E0D00}" type="pres">
      <dgm:prSet presAssocID="{298011F6-6AE2-4A55-8D7B-70E538D0623B}" presName="sp" presStyleCnt="0"/>
      <dgm:spPr/>
    </dgm:pt>
    <dgm:pt modelId="{00D6009E-58A3-431C-9903-D390EC7935E1}" type="pres">
      <dgm:prSet presAssocID="{FC797745-B169-471B-BF1A-0923076B1CA9}" presName="composite" presStyleCnt="0"/>
      <dgm:spPr/>
    </dgm:pt>
    <dgm:pt modelId="{F95B518C-504D-4765-8EAA-9618CADD2215}" type="pres">
      <dgm:prSet presAssocID="{FC797745-B169-471B-BF1A-0923076B1CA9}" presName="parentText" presStyleLbl="alignNode1" presStyleIdx="2" presStyleCnt="3">
        <dgm:presLayoutVars>
          <dgm:chMax val="1"/>
          <dgm:bulletEnabled val="1"/>
        </dgm:presLayoutVars>
      </dgm:prSet>
      <dgm:spPr/>
      <dgm:t>
        <a:bodyPr/>
        <a:lstStyle/>
        <a:p>
          <a:endParaRPr lang="en-US"/>
        </a:p>
      </dgm:t>
    </dgm:pt>
    <dgm:pt modelId="{2DC066D7-6CC5-4CCC-AD73-BC935316DDEC}" type="pres">
      <dgm:prSet presAssocID="{FC797745-B169-471B-BF1A-0923076B1CA9}" presName="descendantText" presStyleLbl="alignAcc1" presStyleIdx="2" presStyleCnt="3">
        <dgm:presLayoutVars>
          <dgm:bulletEnabled val="1"/>
        </dgm:presLayoutVars>
      </dgm:prSet>
      <dgm:spPr/>
      <dgm:t>
        <a:bodyPr/>
        <a:lstStyle/>
        <a:p>
          <a:endParaRPr lang="en-US"/>
        </a:p>
      </dgm:t>
    </dgm:pt>
  </dgm:ptLst>
  <dgm:cxnLst>
    <dgm:cxn modelId="{ABA402C8-645F-4872-88EC-99F96EA08466}" srcId="{747E1744-6FDE-429E-AC9C-5DD0D69CD2DD}" destId="{ABC7E576-FFC8-4495-842B-28EBF9DC51ED}" srcOrd="1" destOrd="0" parTransId="{BD9EA831-3048-44F0-9103-643D1E7E1115}" sibTransId="{298011F6-6AE2-4A55-8D7B-70E538D0623B}"/>
    <dgm:cxn modelId="{1D35E9E6-D0AC-47B7-9E78-D691102D67E1}" type="presOf" srcId="{8CEABE39-E872-482B-83E4-0B1C3A249FD3}" destId="{2DC066D7-6CC5-4CCC-AD73-BC935316DDEC}" srcOrd="0" destOrd="0" presId="urn:microsoft.com/office/officeart/2005/8/layout/chevron2"/>
    <dgm:cxn modelId="{D99C182C-42C0-4A29-BB76-8D16D3C30C99}" srcId="{ABC7E576-FFC8-4495-842B-28EBF9DC51ED}" destId="{4B973E67-3F42-4F9A-A143-49F730B58DFC}" srcOrd="0" destOrd="0" parTransId="{10C27293-0C3B-428B-964E-1EA9A5353CBA}" sibTransId="{EAD491B2-31CE-4CB9-9B43-955E3552BC1C}"/>
    <dgm:cxn modelId="{6711A134-B895-491B-8C3D-32DE7482BF6E}" type="presOf" srcId="{4B973E67-3F42-4F9A-A143-49F730B58DFC}" destId="{6715BCF9-CA55-4BD7-ADA1-1922D36B0A3E}" srcOrd="0" destOrd="0" presId="urn:microsoft.com/office/officeart/2005/8/layout/chevron2"/>
    <dgm:cxn modelId="{3F306DED-1A7F-4122-9751-6B066F04A0F3}" type="presOf" srcId="{747E1744-6FDE-429E-AC9C-5DD0D69CD2DD}" destId="{D5061C5E-4AB7-4AC2-BF5B-796CF76DBDAF}" srcOrd="0" destOrd="0" presId="urn:microsoft.com/office/officeart/2005/8/layout/chevron2"/>
    <dgm:cxn modelId="{9E227252-7A73-4265-BCF4-64ABEFE618F0}" type="presOf" srcId="{79993BB8-DCBB-4665-897B-7A740DC94C01}" destId="{23899E46-9D4B-4CED-8FAC-922CE6D526FE}" srcOrd="0" destOrd="0" presId="urn:microsoft.com/office/officeart/2005/8/layout/chevron2"/>
    <dgm:cxn modelId="{B5BF4543-E41B-4B2C-90EE-76FFD35CFB2B}" srcId="{747E1744-6FDE-429E-AC9C-5DD0D69CD2DD}" destId="{FEB9D72E-65B7-448A-A2A6-D9CE078DEEC7}" srcOrd="0" destOrd="0" parTransId="{716E5E43-BFBE-422C-8F8D-680E1F01A31E}" sibTransId="{2BE16D23-EFE9-4498-BB02-737C793D51E6}"/>
    <dgm:cxn modelId="{C4A912D9-7DAE-413B-9F6C-9E922FE0614C}" type="presOf" srcId="{FC797745-B169-471B-BF1A-0923076B1CA9}" destId="{F95B518C-504D-4765-8EAA-9618CADD2215}" srcOrd="0" destOrd="0" presId="urn:microsoft.com/office/officeart/2005/8/layout/chevron2"/>
    <dgm:cxn modelId="{87B052B0-56C3-4781-8362-56EA942E4E1C}" type="presOf" srcId="{FEB9D72E-65B7-448A-A2A6-D9CE078DEEC7}" destId="{0BC71CF2-F85D-46FA-B1F6-E0EA02C85ED4}" srcOrd="0" destOrd="0" presId="urn:microsoft.com/office/officeart/2005/8/layout/chevron2"/>
    <dgm:cxn modelId="{23305926-56B4-4D21-A282-DA959E55F625}" srcId="{FC797745-B169-471B-BF1A-0923076B1CA9}" destId="{8CEABE39-E872-482B-83E4-0B1C3A249FD3}" srcOrd="0" destOrd="0" parTransId="{EADCA3B9-751E-4100-AB51-0C341FD7DB19}" sibTransId="{3E91A549-D21D-46D5-B6EF-95F13D89B1B4}"/>
    <dgm:cxn modelId="{AE8A1208-006D-4B3E-8290-9F63584C7F33}" type="presOf" srcId="{ABC7E576-FFC8-4495-842B-28EBF9DC51ED}" destId="{830947B9-A98C-47ED-B329-7BE7D3855AE8}" srcOrd="0" destOrd="0" presId="urn:microsoft.com/office/officeart/2005/8/layout/chevron2"/>
    <dgm:cxn modelId="{6E857108-592F-47EE-BC04-0A0F6BD18996}" srcId="{747E1744-6FDE-429E-AC9C-5DD0D69CD2DD}" destId="{FC797745-B169-471B-BF1A-0923076B1CA9}" srcOrd="2" destOrd="0" parTransId="{23E3A9AD-0197-4450-9165-FA695A50D197}" sibTransId="{51AF9E40-0F70-47F0-B59A-22A36246791F}"/>
    <dgm:cxn modelId="{654A4E6B-A484-4C4C-BE93-545EA08CA3B2}" srcId="{FEB9D72E-65B7-448A-A2A6-D9CE078DEEC7}" destId="{79993BB8-DCBB-4665-897B-7A740DC94C01}" srcOrd="0" destOrd="0" parTransId="{F61917AE-1ECF-4234-AB80-C99FFD74DC49}" sibTransId="{4F46634F-38FF-4F21-B8F5-F50ECCBB27FF}"/>
    <dgm:cxn modelId="{7267B87A-7ADF-4628-83D5-26DD020160C9}" type="presParOf" srcId="{D5061C5E-4AB7-4AC2-BF5B-796CF76DBDAF}" destId="{44E0C02C-AB93-43E8-B1A4-99D8CECBFD0A}" srcOrd="0" destOrd="0" presId="urn:microsoft.com/office/officeart/2005/8/layout/chevron2"/>
    <dgm:cxn modelId="{5BFD63F4-D5BC-4278-B507-E0F8359442A9}" type="presParOf" srcId="{44E0C02C-AB93-43E8-B1A4-99D8CECBFD0A}" destId="{0BC71CF2-F85D-46FA-B1F6-E0EA02C85ED4}" srcOrd="0" destOrd="0" presId="urn:microsoft.com/office/officeart/2005/8/layout/chevron2"/>
    <dgm:cxn modelId="{A7EA0AAD-27BB-4915-8D76-73EC26108C09}" type="presParOf" srcId="{44E0C02C-AB93-43E8-B1A4-99D8CECBFD0A}" destId="{23899E46-9D4B-4CED-8FAC-922CE6D526FE}" srcOrd="1" destOrd="0" presId="urn:microsoft.com/office/officeart/2005/8/layout/chevron2"/>
    <dgm:cxn modelId="{9C43C1FF-76F6-46BF-A976-E4BD5DC61403}" type="presParOf" srcId="{D5061C5E-4AB7-4AC2-BF5B-796CF76DBDAF}" destId="{C4A0D3E5-948E-418D-9C55-F87DF832EEF9}" srcOrd="1" destOrd="0" presId="urn:microsoft.com/office/officeart/2005/8/layout/chevron2"/>
    <dgm:cxn modelId="{0C75F186-2970-4A92-B76D-22984B1063A3}" type="presParOf" srcId="{D5061C5E-4AB7-4AC2-BF5B-796CF76DBDAF}" destId="{A1648418-7325-472F-8B62-85CC2F7B3DCF}" srcOrd="2" destOrd="0" presId="urn:microsoft.com/office/officeart/2005/8/layout/chevron2"/>
    <dgm:cxn modelId="{4AEA8D39-8514-4BA6-8BE8-A26025A4F6CD}" type="presParOf" srcId="{A1648418-7325-472F-8B62-85CC2F7B3DCF}" destId="{830947B9-A98C-47ED-B329-7BE7D3855AE8}" srcOrd="0" destOrd="0" presId="urn:microsoft.com/office/officeart/2005/8/layout/chevron2"/>
    <dgm:cxn modelId="{06E3E478-135E-4D3A-845C-98CC0682B42B}" type="presParOf" srcId="{A1648418-7325-472F-8B62-85CC2F7B3DCF}" destId="{6715BCF9-CA55-4BD7-ADA1-1922D36B0A3E}" srcOrd="1" destOrd="0" presId="urn:microsoft.com/office/officeart/2005/8/layout/chevron2"/>
    <dgm:cxn modelId="{130D2651-B17A-49F5-AB1B-9CF3FBF3CD73}" type="presParOf" srcId="{D5061C5E-4AB7-4AC2-BF5B-796CF76DBDAF}" destId="{20C1C430-A5D1-4CD7-B8C3-30D8F23E0D00}" srcOrd="3" destOrd="0" presId="urn:microsoft.com/office/officeart/2005/8/layout/chevron2"/>
    <dgm:cxn modelId="{EE55FE11-29C9-445F-8C41-04F3501197E1}" type="presParOf" srcId="{D5061C5E-4AB7-4AC2-BF5B-796CF76DBDAF}" destId="{00D6009E-58A3-431C-9903-D390EC7935E1}" srcOrd="4" destOrd="0" presId="urn:microsoft.com/office/officeart/2005/8/layout/chevron2"/>
    <dgm:cxn modelId="{C7014D98-2354-4777-B108-57A856DBA27E}" type="presParOf" srcId="{00D6009E-58A3-431C-9903-D390EC7935E1}" destId="{F95B518C-504D-4765-8EAA-9618CADD2215}" srcOrd="0" destOrd="0" presId="urn:microsoft.com/office/officeart/2005/8/layout/chevron2"/>
    <dgm:cxn modelId="{B9640E43-1620-455D-8A72-579DD728D039}" type="presParOf" srcId="{00D6009E-58A3-431C-9903-D390EC7935E1}" destId="{2DC066D7-6CC5-4CCC-AD73-BC935316DDE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971CE4-833D-4302-AA12-8C82B25AA739}" type="doc">
      <dgm:prSet loTypeId="urn:microsoft.com/office/officeart/2005/8/layout/process2" loCatId="process" qsTypeId="urn:microsoft.com/office/officeart/2005/8/quickstyle/simple1" qsCatId="simple" csTypeId="urn:microsoft.com/office/officeart/2005/8/colors/accent1_2" csCatId="accent1" phldr="1"/>
      <dgm:spPr/>
    </dgm:pt>
    <dgm:pt modelId="{6176BE8C-ABA1-4C6E-ACC9-84654313889F}">
      <dgm:prSet phldrT="[Text]"/>
      <dgm:spPr/>
      <dgm:t>
        <a:bodyPr/>
        <a:lstStyle/>
        <a:p>
          <a:r>
            <a:rPr lang="en-US" dirty="0" smtClean="0"/>
            <a:t>An attack by a dog</a:t>
          </a:r>
          <a:endParaRPr lang="en-US" dirty="0"/>
        </a:p>
      </dgm:t>
    </dgm:pt>
    <dgm:pt modelId="{2C5B2828-FF59-4FE7-AD15-EF64D664D7AE}" type="parTrans" cxnId="{20473B18-6E87-4DDF-B8D5-8F0D870CF190}">
      <dgm:prSet/>
      <dgm:spPr/>
      <dgm:t>
        <a:bodyPr/>
        <a:lstStyle/>
        <a:p>
          <a:endParaRPr lang="en-US"/>
        </a:p>
      </dgm:t>
    </dgm:pt>
    <dgm:pt modelId="{E2CF32B9-90B0-4D60-88EB-6EF1E57E8093}" type="sibTrans" cxnId="{20473B18-6E87-4DDF-B8D5-8F0D870CF190}">
      <dgm:prSet/>
      <dgm:spPr/>
      <dgm:t>
        <a:bodyPr/>
        <a:lstStyle/>
        <a:p>
          <a:endParaRPr lang="en-US"/>
        </a:p>
      </dgm:t>
    </dgm:pt>
    <dgm:pt modelId="{83CF3293-DC2A-4342-92C1-F22EA03E997A}">
      <dgm:prSet phldrT="[Text]"/>
      <dgm:spPr/>
      <dgm:t>
        <a:bodyPr/>
        <a:lstStyle/>
        <a:p>
          <a:r>
            <a:rPr lang="en-US" dirty="0" smtClean="0"/>
            <a:t>Memory of an attack by a dog</a:t>
          </a:r>
          <a:endParaRPr lang="en-US" dirty="0"/>
        </a:p>
      </dgm:t>
    </dgm:pt>
    <dgm:pt modelId="{5AD36BD3-A206-4486-BD93-00D5C5AEF096}" type="parTrans" cxnId="{045609CF-9D9D-4C2E-A18F-6C4565A94C1D}">
      <dgm:prSet/>
      <dgm:spPr/>
      <dgm:t>
        <a:bodyPr/>
        <a:lstStyle/>
        <a:p>
          <a:endParaRPr lang="en-US"/>
        </a:p>
      </dgm:t>
    </dgm:pt>
    <dgm:pt modelId="{84A2A99B-9F2A-4626-9C33-8D5A296C78B7}" type="sibTrans" cxnId="{045609CF-9D9D-4C2E-A18F-6C4565A94C1D}">
      <dgm:prSet/>
      <dgm:spPr/>
      <dgm:t>
        <a:bodyPr/>
        <a:lstStyle/>
        <a:p>
          <a:endParaRPr lang="en-US"/>
        </a:p>
      </dgm:t>
    </dgm:pt>
    <dgm:pt modelId="{AC52E12E-3930-4711-8C11-EA82673B4D5F}">
      <dgm:prSet phldrT="[Text]"/>
      <dgm:spPr/>
      <dgm:t>
        <a:bodyPr/>
        <a:lstStyle/>
        <a:p>
          <a:r>
            <a:rPr lang="en-US" dirty="0" smtClean="0"/>
            <a:t>Language with vivacity to spark imagination of an attack</a:t>
          </a:r>
          <a:endParaRPr lang="en-US" dirty="0"/>
        </a:p>
      </dgm:t>
    </dgm:pt>
    <dgm:pt modelId="{DC83AD49-C51B-49DA-BDFC-CF0C8C75D3A9}" type="parTrans" cxnId="{DEC6D85F-9484-43E4-82BF-1B369B8A82BC}">
      <dgm:prSet/>
      <dgm:spPr/>
      <dgm:t>
        <a:bodyPr/>
        <a:lstStyle/>
        <a:p>
          <a:endParaRPr lang="en-US"/>
        </a:p>
      </dgm:t>
    </dgm:pt>
    <dgm:pt modelId="{221D4397-AC58-42DE-9A47-DDFAC691911A}" type="sibTrans" cxnId="{DEC6D85F-9484-43E4-82BF-1B369B8A82BC}">
      <dgm:prSet/>
      <dgm:spPr/>
      <dgm:t>
        <a:bodyPr/>
        <a:lstStyle/>
        <a:p>
          <a:endParaRPr lang="en-US"/>
        </a:p>
      </dgm:t>
    </dgm:pt>
    <dgm:pt modelId="{0A6D0F2B-F14A-4669-B084-92FEA6453030}" type="pres">
      <dgm:prSet presAssocID="{BB971CE4-833D-4302-AA12-8C82B25AA739}" presName="linearFlow" presStyleCnt="0">
        <dgm:presLayoutVars>
          <dgm:resizeHandles val="exact"/>
        </dgm:presLayoutVars>
      </dgm:prSet>
      <dgm:spPr/>
    </dgm:pt>
    <dgm:pt modelId="{C66DBDDD-EA7D-484D-A489-DF84DF78ED82}" type="pres">
      <dgm:prSet presAssocID="{6176BE8C-ABA1-4C6E-ACC9-84654313889F}" presName="node" presStyleLbl="node1" presStyleIdx="0" presStyleCnt="3" custScaleX="104605" custScaleY="89989">
        <dgm:presLayoutVars>
          <dgm:bulletEnabled val="1"/>
        </dgm:presLayoutVars>
      </dgm:prSet>
      <dgm:spPr/>
      <dgm:t>
        <a:bodyPr/>
        <a:lstStyle/>
        <a:p>
          <a:endParaRPr lang="en-US"/>
        </a:p>
      </dgm:t>
    </dgm:pt>
    <dgm:pt modelId="{86669C25-D803-406D-A688-91F38327B650}" type="pres">
      <dgm:prSet presAssocID="{E2CF32B9-90B0-4D60-88EB-6EF1E57E8093}" presName="sibTrans" presStyleLbl="sibTrans2D1" presStyleIdx="0" presStyleCnt="2"/>
      <dgm:spPr/>
      <dgm:t>
        <a:bodyPr/>
        <a:lstStyle/>
        <a:p>
          <a:endParaRPr lang="en-US"/>
        </a:p>
      </dgm:t>
    </dgm:pt>
    <dgm:pt modelId="{AB6B8A95-1060-4815-A937-621D21D2D978}" type="pres">
      <dgm:prSet presAssocID="{E2CF32B9-90B0-4D60-88EB-6EF1E57E8093}" presName="connectorText" presStyleLbl="sibTrans2D1" presStyleIdx="0" presStyleCnt="2"/>
      <dgm:spPr/>
      <dgm:t>
        <a:bodyPr/>
        <a:lstStyle/>
        <a:p>
          <a:endParaRPr lang="en-US"/>
        </a:p>
      </dgm:t>
    </dgm:pt>
    <dgm:pt modelId="{1D5AA2DB-6043-4FD3-B0DE-99DD58415595}" type="pres">
      <dgm:prSet presAssocID="{83CF3293-DC2A-4342-92C1-F22EA03E997A}" presName="node" presStyleLbl="node1" presStyleIdx="1" presStyleCnt="3" custScaleX="129919" custScaleY="72843">
        <dgm:presLayoutVars>
          <dgm:bulletEnabled val="1"/>
        </dgm:presLayoutVars>
      </dgm:prSet>
      <dgm:spPr/>
      <dgm:t>
        <a:bodyPr/>
        <a:lstStyle/>
        <a:p>
          <a:endParaRPr lang="en-US"/>
        </a:p>
      </dgm:t>
    </dgm:pt>
    <dgm:pt modelId="{D1403A39-B2E9-416A-B3ED-2A0F99EA5163}" type="pres">
      <dgm:prSet presAssocID="{84A2A99B-9F2A-4626-9C33-8D5A296C78B7}" presName="sibTrans" presStyleLbl="sibTrans2D1" presStyleIdx="1" presStyleCnt="2"/>
      <dgm:spPr/>
      <dgm:t>
        <a:bodyPr/>
        <a:lstStyle/>
        <a:p>
          <a:endParaRPr lang="en-US"/>
        </a:p>
      </dgm:t>
    </dgm:pt>
    <dgm:pt modelId="{069AF473-6C29-4E61-B500-18ED6E204378}" type="pres">
      <dgm:prSet presAssocID="{84A2A99B-9F2A-4626-9C33-8D5A296C78B7}" presName="connectorText" presStyleLbl="sibTrans2D1" presStyleIdx="1" presStyleCnt="2"/>
      <dgm:spPr/>
      <dgm:t>
        <a:bodyPr/>
        <a:lstStyle/>
        <a:p>
          <a:endParaRPr lang="en-US"/>
        </a:p>
      </dgm:t>
    </dgm:pt>
    <dgm:pt modelId="{A01E429E-A5A2-4859-907F-558A641BC5C3}" type="pres">
      <dgm:prSet presAssocID="{AC52E12E-3930-4711-8C11-EA82673B4D5F}" presName="node" presStyleLbl="node1" presStyleIdx="2" presStyleCnt="3" custScaleX="129886">
        <dgm:presLayoutVars>
          <dgm:bulletEnabled val="1"/>
        </dgm:presLayoutVars>
      </dgm:prSet>
      <dgm:spPr/>
      <dgm:t>
        <a:bodyPr/>
        <a:lstStyle/>
        <a:p>
          <a:endParaRPr lang="en-US"/>
        </a:p>
      </dgm:t>
    </dgm:pt>
  </dgm:ptLst>
  <dgm:cxnLst>
    <dgm:cxn modelId="{36A62283-8646-4E9D-B7B4-40F13A602DD1}" type="presOf" srcId="{6176BE8C-ABA1-4C6E-ACC9-84654313889F}" destId="{C66DBDDD-EA7D-484D-A489-DF84DF78ED82}" srcOrd="0" destOrd="0" presId="urn:microsoft.com/office/officeart/2005/8/layout/process2"/>
    <dgm:cxn modelId="{7778147D-E792-4DD7-8720-345B67E63919}" type="presOf" srcId="{84A2A99B-9F2A-4626-9C33-8D5A296C78B7}" destId="{069AF473-6C29-4E61-B500-18ED6E204378}" srcOrd="1" destOrd="0" presId="urn:microsoft.com/office/officeart/2005/8/layout/process2"/>
    <dgm:cxn modelId="{72CD5963-3D5B-4F58-B9B9-B6B4DC8BDC45}" type="presOf" srcId="{AC52E12E-3930-4711-8C11-EA82673B4D5F}" destId="{A01E429E-A5A2-4859-907F-558A641BC5C3}" srcOrd="0" destOrd="0" presId="urn:microsoft.com/office/officeart/2005/8/layout/process2"/>
    <dgm:cxn modelId="{7FD1EDF8-A83C-42C4-AB5F-EFA4A64D00AD}" type="presOf" srcId="{83CF3293-DC2A-4342-92C1-F22EA03E997A}" destId="{1D5AA2DB-6043-4FD3-B0DE-99DD58415595}" srcOrd="0" destOrd="0" presId="urn:microsoft.com/office/officeart/2005/8/layout/process2"/>
    <dgm:cxn modelId="{045609CF-9D9D-4C2E-A18F-6C4565A94C1D}" srcId="{BB971CE4-833D-4302-AA12-8C82B25AA739}" destId="{83CF3293-DC2A-4342-92C1-F22EA03E997A}" srcOrd="1" destOrd="0" parTransId="{5AD36BD3-A206-4486-BD93-00D5C5AEF096}" sibTransId="{84A2A99B-9F2A-4626-9C33-8D5A296C78B7}"/>
    <dgm:cxn modelId="{7EAF9FB3-67B3-49CE-84D2-77CB93B23659}" type="presOf" srcId="{84A2A99B-9F2A-4626-9C33-8D5A296C78B7}" destId="{D1403A39-B2E9-416A-B3ED-2A0F99EA5163}" srcOrd="0" destOrd="0" presId="urn:microsoft.com/office/officeart/2005/8/layout/process2"/>
    <dgm:cxn modelId="{309AA1BB-8315-4059-B6B7-30700DE9BA4B}" type="presOf" srcId="{BB971CE4-833D-4302-AA12-8C82B25AA739}" destId="{0A6D0F2B-F14A-4669-B084-92FEA6453030}" srcOrd="0" destOrd="0" presId="urn:microsoft.com/office/officeart/2005/8/layout/process2"/>
    <dgm:cxn modelId="{8EC53F89-F0F4-4FDF-AEBD-12BEE43F64B3}" type="presOf" srcId="{E2CF32B9-90B0-4D60-88EB-6EF1E57E8093}" destId="{86669C25-D803-406D-A688-91F38327B650}" srcOrd="0" destOrd="0" presId="urn:microsoft.com/office/officeart/2005/8/layout/process2"/>
    <dgm:cxn modelId="{F83F8598-43DB-4FBA-A933-24FA5127BFCD}" type="presOf" srcId="{E2CF32B9-90B0-4D60-88EB-6EF1E57E8093}" destId="{AB6B8A95-1060-4815-A937-621D21D2D978}" srcOrd="1" destOrd="0" presId="urn:microsoft.com/office/officeart/2005/8/layout/process2"/>
    <dgm:cxn modelId="{DEC6D85F-9484-43E4-82BF-1B369B8A82BC}" srcId="{BB971CE4-833D-4302-AA12-8C82B25AA739}" destId="{AC52E12E-3930-4711-8C11-EA82673B4D5F}" srcOrd="2" destOrd="0" parTransId="{DC83AD49-C51B-49DA-BDFC-CF0C8C75D3A9}" sibTransId="{221D4397-AC58-42DE-9A47-DDFAC691911A}"/>
    <dgm:cxn modelId="{20473B18-6E87-4DDF-B8D5-8F0D870CF190}" srcId="{BB971CE4-833D-4302-AA12-8C82B25AA739}" destId="{6176BE8C-ABA1-4C6E-ACC9-84654313889F}" srcOrd="0" destOrd="0" parTransId="{2C5B2828-FF59-4FE7-AD15-EF64D664D7AE}" sibTransId="{E2CF32B9-90B0-4D60-88EB-6EF1E57E8093}"/>
    <dgm:cxn modelId="{89548EDF-D624-4875-B52D-A34E6E26BD59}" type="presParOf" srcId="{0A6D0F2B-F14A-4669-B084-92FEA6453030}" destId="{C66DBDDD-EA7D-484D-A489-DF84DF78ED82}" srcOrd="0" destOrd="0" presId="urn:microsoft.com/office/officeart/2005/8/layout/process2"/>
    <dgm:cxn modelId="{EDA714AB-D4B4-4E81-804B-7DEF27409094}" type="presParOf" srcId="{0A6D0F2B-F14A-4669-B084-92FEA6453030}" destId="{86669C25-D803-406D-A688-91F38327B650}" srcOrd="1" destOrd="0" presId="urn:microsoft.com/office/officeart/2005/8/layout/process2"/>
    <dgm:cxn modelId="{35D0ED7E-CDD5-41EB-B7D2-6BC008F48CB0}" type="presParOf" srcId="{86669C25-D803-406D-A688-91F38327B650}" destId="{AB6B8A95-1060-4815-A937-621D21D2D978}" srcOrd="0" destOrd="0" presId="urn:microsoft.com/office/officeart/2005/8/layout/process2"/>
    <dgm:cxn modelId="{53FE5A03-55AB-47AB-8167-CDDBCC087A4C}" type="presParOf" srcId="{0A6D0F2B-F14A-4669-B084-92FEA6453030}" destId="{1D5AA2DB-6043-4FD3-B0DE-99DD58415595}" srcOrd="2" destOrd="0" presId="urn:microsoft.com/office/officeart/2005/8/layout/process2"/>
    <dgm:cxn modelId="{8CFF8BF2-83AA-4E0D-A487-6E06C1A4758C}" type="presParOf" srcId="{0A6D0F2B-F14A-4669-B084-92FEA6453030}" destId="{D1403A39-B2E9-416A-B3ED-2A0F99EA5163}" srcOrd="3" destOrd="0" presId="urn:microsoft.com/office/officeart/2005/8/layout/process2"/>
    <dgm:cxn modelId="{7E817319-E87B-4C72-9255-C8786C43F6FE}" type="presParOf" srcId="{D1403A39-B2E9-416A-B3ED-2A0F99EA5163}" destId="{069AF473-6C29-4E61-B500-18ED6E204378}" srcOrd="0" destOrd="0" presId="urn:microsoft.com/office/officeart/2005/8/layout/process2"/>
    <dgm:cxn modelId="{2B9D5435-F57A-4919-8F5F-866F1DD0DBF8}" type="presParOf" srcId="{0A6D0F2B-F14A-4669-B084-92FEA6453030}" destId="{A01E429E-A5A2-4859-907F-558A641BC5C3}"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7E1744-6FDE-429E-AC9C-5DD0D69CD2DD}"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FEB9D72E-65B7-448A-A2A6-D9CE078DEEC7}">
      <dgm:prSet phldrT="[Text]"/>
      <dgm:spPr/>
      <dgm:t>
        <a:bodyPr/>
        <a:lstStyle/>
        <a:p>
          <a:r>
            <a:rPr lang="en-US" dirty="0" smtClean="0"/>
            <a:t>Highly compelling</a:t>
          </a:r>
          <a:endParaRPr lang="en-US" dirty="0"/>
        </a:p>
      </dgm:t>
    </dgm:pt>
    <dgm:pt modelId="{716E5E43-BFBE-422C-8F8D-680E1F01A31E}" type="parTrans" cxnId="{B5BF4543-E41B-4B2C-90EE-76FFD35CFB2B}">
      <dgm:prSet/>
      <dgm:spPr/>
      <dgm:t>
        <a:bodyPr/>
        <a:lstStyle/>
        <a:p>
          <a:endParaRPr lang="en-US"/>
        </a:p>
      </dgm:t>
    </dgm:pt>
    <dgm:pt modelId="{2BE16D23-EFE9-4498-BB02-737C793D51E6}" type="sibTrans" cxnId="{B5BF4543-E41B-4B2C-90EE-76FFD35CFB2B}">
      <dgm:prSet/>
      <dgm:spPr/>
      <dgm:t>
        <a:bodyPr/>
        <a:lstStyle/>
        <a:p>
          <a:endParaRPr lang="en-US"/>
        </a:p>
      </dgm:t>
    </dgm:pt>
    <dgm:pt modelId="{79993BB8-DCBB-4665-897B-7A740DC94C01}">
      <dgm:prSet phldrT="[Text]"/>
      <dgm:spPr/>
      <dgm:t>
        <a:bodyPr/>
        <a:lstStyle/>
        <a:p>
          <a:r>
            <a:rPr lang="en-US" dirty="0" smtClean="0"/>
            <a:t>Direct Sensory Experience of Hell</a:t>
          </a:r>
          <a:endParaRPr lang="en-US" dirty="0"/>
        </a:p>
      </dgm:t>
    </dgm:pt>
    <dgm:pt modelId="{F61917AE-1ECF-4234-AB80-C99FFD74DC49}" type="parTrans" cxnId="{654A4E6B-A484-4C4C-BE93-545EA08CA3B2}">
      <dgm:prSet/>
      <dgm:spPr/>
      <dgm:t>
        <a:bodyPr/>
        <a:lstStyle/>
        <a:p>
          <a:endParaRPr lang="en-US"/>
        </a:p>
      </dgm:t>
    </dgm:pt>
    <dgm:pt modelId="{4F46634F-38FF-4F21-B8F5-F50ECCBB27FF}" type="sibTrans" cxnId="{654A4E6B-A484-4C4C-BE93-545EA08CA3B2}">
      <dgm:prSet/>
      <dgm:spPr/>
      <dgm:t>
        <a:bodyPr/>
        <a:lstStyle/>
        <a:p>
          <a:endParaRPr lang="en-US"/>
        </a:p>
      </dgm:t>
    </dgm:pt>
    <dgm:pt modelId="{ABC7E576-FFC8-4495-842B-28EBF9DC51ED}">
      <dgm:prSet phldrT="[Text]"/>
      <dgm:spPr/>
      <dgm:t>
        <a:bodyPr/>
        <a:lstStyle/>
        <a:p>
          <a:r>
            <a:rPr lang="en-US" dirty="0" smtClean="0"/>
            <a:t>Somewhat compelling</a:t>
          </a:r>
          <a:endParaRPr lang="en-US" dirty="0"/>
        </a:p>
      </dgm:t>
    </dgm:pt>
    <dgm:pt modelId="{BD9EA831-3048-44F0-9103-643D1E7E1115}" type="parTrans" cxnId="{ABA402C8-645F-4872-88EC-99F96EA08466}">
      <dgm:prSet/>
      <dgm:spPr/>
      <dgm:t>
        <a:bodyPr/>
        <a:lstStyle/>
        <a:p>
          <a:endParaRPr lang="en-US"/>
        </a:p>
      </dgm:t>
    </dgm:pt>
    <dgm:pt modelId="{298011F6-6AE2-4A55-8D7B-70E538D0623B}" type="sibTrans" cxnId="{ABA402C8-645F-4872-88EC-99F96EA08466}">
      <dgm:prSet/>
      <dgm:spPr/>
      <dgm:t>
        <a:bodyPr/>
        <a:lstStyle/>
        <a:p>
          <a:endParaRPr lang="en-US"/>
        </a:p>
      </dgm:t>
    </dgm:pt>
    <dgm:pt modelId="{4B973E67-3F42-4F9A-A143-49F730B58DFC}">
      <dgm:prSet phldrT="[Text]"/>
      <dgm:spPr/>
      <dgm:t>
        <a:bodyPr/>
        <a:lstStyle/>
        <a:p>
          <a:r>
            <a:rPr lang="en-US" dirty="0" smtClean="0"/>
            <a:t>Memory of Direct Sensory Experience of Hell</a:t>
          </a:r>
          <a:endParaRPr lang="en-US" dirty="0"/>
        </a:p>
      </dgm:t>
    </dgm:pt>
    <dgm:pt modelId="{10C27293-0C3B-428B-964E-1EA9A5353CBA}" type="parTrans" cxnId="{D99C182C-42C0-4A29-BB76-8D16D3C30C99}">
      <dgm:prSet/>
      <dgm:spPr/>
      <dgm:t>
        <a:bodyPr/>
        <a:lstStyle/>
        <a:p>
          <a:endParaRPr lang="en-US"/>
        </a:p>
      </dgm:t>
    </dgm:pt>
    <dgm:pt modelId="{EAD491B2-31CE-4CB9-9B43-955E3552BC1C}" type="sibTrans" cxnId="{D99C182C-42C0-4A29-BB76-8D16D3C30C99}">
      <dgm:prSet/>
      <dgm:spPr/>
      <dgm:t>
        <a:bodyPr/>
        <a:lstStyle/>
        <a:p>
          <a:endParaRPr lang="en-US"/>
        </a:p>
      </dgm:t>
    </dgm:pt>
    <dgm:pt modelId="{FC797745-B169-471B-BF1A-0923076B1CA9}">
      <dgm:prSet phldrT="[Text]"/>
      <dgm:spPr/>
      <dgm:t>
        <a:bodyPr/>
        <a:lstStyle/>
        <a:p>
          <a:r>
            <a:rPr lang="en-US" dirty="0" smtClean="0"/>
            <a:t>Least compelling</a:t>
          </a:r>
          <a:endParaRPr lang="en-US" dirty="0"/>
        </a:p>
      </dgm:t>
    </dgm:pt>
    <dgm:pt modelId="{23E3A9AD-0197-4450-9165-FA695A50D197}" type="parTrans" cxnId="{6E857108-592F-47EE-BC04-0A0F6BD18996}">
      <dgm:prSet/>
      <dgm:spPr/>
      <dgm:t>
        <a:bodyPr/>
        <a:lstStyle/>
        <a:p>
          <a:endParaRPr lang="en-US"/>
        </a:p>
      </dgm:t>
    </dgm:pt>
    <dgm:pt modelId="{51AF9E40-0F70-47F0-B59A-22A36246791F}" type="sibTrans" cxnId="{6E857108-592F-47EE-BC04-0A0F6BD18996}">
      <dgm:prSet/>
      <dgm:spPr/>
      <dgm:t>
        <a:bodyPr/>
        <a:lstStyle/>
        <a:p>
          <a:endParaRPr lang="en-US"/>
        </a:p>
      </dgm:t>
    </dgm:pt>
    <dgm:pt modelId="{8CEABE39-E872-482B-83E4-0B1C3A249FD3}">
      <dgm:prSet phldrT="[Text]"/>
      <dgm:spPr/>
      <dgm:t>
        <a:bodyPr/>
        <a:lstStyle/>
        <a:p>
          <a:r>
            <a:rPr lang="en-US" dirty="0" smtClean="0"/>
            <a:t>Imagination</a:t>
          </a:r>
          <a:endParaRPr lang="en-US" dirty="0"/>
        </a:p>
      </dgm:t>
    </dgm:pt>
    <dgm:pt modelId="{EADCA3B9-751E-4100-AB51-0C341FD7DB19}" type="parTrans" cxnId="{23305926-56B4-4D21-A282-DA959E55F625}">
      <dgm:prSet/>
      <dgm:spPr/>
      <dgm:t>
        <a:bodyPr/>
        <a:lstStyle/>
        <a:p>
          <a:endParaRPr lang="en-US"/>
        </a:p>
      </dgm:t>
    </dgm:pt>
    <dgm:pt modelId="{3E91A549-D21D-46D5-B6EF-95F13D89B1B4}" type="sibTrans" cxnId="{23305926-56B4-4D21-A282-DA959E55F625}">
      <dgm:prSet/>
      <dgm:spPr/>
      <dgm:t>
        <a:bodyPr/>
        <a:lstStyle/>
        <a:p>
          <a:endParaRPr lang="en-US"/>
        </a:p>
      </dgm:t>
    </dgm:pt>
    <dgm:pt modelId="{D5061C5E-4AB7-4AC2-BF5B-796CF76DBDAF}" type="pres">
      <dgm:prSet presAssocID="{747E1744-6FDE-429E-AC9C-5DD0D69CD2DD}" presName="linearFlow" presStyleCnt="0">
        <dgm:presLayoutVars>
          <dgm:dir/>
          <dgm:animLvl val="lvl"/>
          <dgm:resizeHandles val="exact"/>
        </dgm:presLayoutVars>
      </dgm:prSet>
      <dgm:spPr/>
      <dgm:t>
        <a:bodyPr/>
        <a:lstStyle/>
        <a:p>
          <a:endParaRPr lang="en-US"/>
        </a:p>
      </dgm:t>
    </dgm:pt>
    <dgm:pt modelId="{44E0C02C-AB93-43E8-B1A4-99D8CECBFD0A}" type="pres">
      <dgm:prSet presAssocID="{FEB9D72E-65B7-448A-A2A6-D9CE078DEEC7}" presName="composite" presStyleCnt="0"/>
      <dgm:spPr/>
    </dgm:pt>
    <dgm:pt modelId="{0BC71CF2-F85D-46FA-B1F6-E0EA02C85ED4}" type="pres">
      <dgm:prSet presAssocID="{FEB9D72E-65B7-448A-A2A6-D9CE078DEEC7}" presName="parentText" presStyleLbl="alignNode1" presStyleIdx="0" presStyleCnt="3">
        <dgm:presLayoutVars>
          <dgm:chMax val="1"/>
          <dgm:bulletEnabled val="1"/>
        </dgm:presLayoutVars>
      </dgm:prSet>
      <dgm:spPr/>
      <dgm:t>
        <a:bodyPr/>
        <a:lstStyle/>
        <a:p>
          <a:endParaRPr lang="en-US"/>
        </a:p>
      </dgm:t>
    </dgm:pt>
    <dgm:pt modelId="{23899E46-9D4B-4CED-8FAC-922CE6D526FE}" type="pres">
      <dgm:prSet presAssocID="{FEB9D72E-65B7-448A-A2A6-D9CE078DEEC7}" presName="descendantText" presStyleLbl="alignAcc1" presStyleIdx="0" presStyleCnt="3">
        <dgm:presLayoutVars>
          <dgm:bulletEnabled val="1"/>
        </dgm:presLayoutVars>
      </dgm:prSet>
      <dgm:spPr/>
      <dgm:t>
        <a:bodyPr/>
        <a:lstStyle/>
        <a:p>
          <a:endParaRPr lang="en-US"/>
        </a:p>
      </dgm:t>
    </dgm:pt>
    <dgm:pt modelId="{C4A0D3E5-948E-418D-9C55-F87DF832EEF9}" type="pres">
      <dgm:prSet presAssocID="{2BE16D23-EFE9-4498-BB02-737C793D51E6}" presName="sp" presStyleCnt="0"/>
      <dgm:spPr/>
    </dgm:pt>
    <dgm:pt modelId="{A1648418-7325-472F-8B62-85CC2F7B3DCF}" type="pres">
      <dgm:prSet presAssocID="{ABC7E576-FFC8-4495-842B-28EBF9DC51ED}" presName="composite" presStyleCnt="0"/>
      <dgm:spPr/>
    </dgm:pt>
    <dgm:pt modelId="{830947B9-A98C-47ED-B329-7BE7D3855AE8}" type="pres">
      <dgm:prSet presAssocID="{ABC7E576-FFC8-4495-842B-28EBF9DC51ED}" presName="parentText" presStyleLbl="alignNode1" presStyleIdx="1" presStyleCnt="3">
        <dgm:presLayoutVars>
          <dgm:chMax val="1"/>
          <dgm:bulletEnabled val="1"/>
        </dgm:presLayoutVars>
      </dgm:prSet>
      <dgm:spPr/>
      <dgm:t>
        <a:bodyPr/>
        <a:lstStyle/>
        <a:p>
          <a:endParaRPr lang="en-US"/>
        </a:p>
      </dgm:t>
    </dgm:pt>
    <dgm:pt modelId="{6715BCF9-CA55-4BD7-ADA1-1922D36B0A3E}" type="pres">
      <dgm:prSet presAssocID="{ABC7E576-FFC8-4495-842B-28EBF9DC51ED}" presName="descendantText" presStyleLbl="alignAcc1" presStyleIdx="1" presStyleCnt="3">
        <dgm:presLayoutVars>
          <dgm:bulletEnabled val="1"/>
        </dgm:presLayoutVars>
      </dgm:prSet>
      <dgm:spPr/>
      <dgm:t>
        <a:bodyPr/>
        <a:lstStyle/>
        <a:p>
          <a:endParaRPr lang="en-US"/>
        </a:p>
      </dgm:t>
    </dgm:pt>
    <dgm:pt modelId="{20C1C430-A5D1-4CD7-B8C3-30D8F23E0D00}" type="pres">
      <dgm:prSet presAssocID="{298011F6-6AE2-4A55-8D7B-70E538D0623B}" presName="sp" presStyleCnt="0"/>
      <dgm:spPr/>
    </dgm:pt>
    <dgm:pt modelId="{00D6009E-58A3-431C-9903-D390EC7935E1}" type="pres">
      <dgm:prSet presAssocID="{FC797745-B169-471B-BF1A-0923076B1CA9}" presName="composite" presStyleCnt="0"/>
      <dgm:spPr/>
    </dgm:pt>
    <dgm:pt modelId="{F95B518C-504D-4765-8EAA-9618CADD2215}" type="pres">
      <dgm:prSet presAssocID="{FC797745-B169-471B-BF1A-0923076B1CA9}" presName="parentText" presStyleLbl="alignNode1" presStyleIdx="2" presStyleCnt="3">
        <dgm:presLayoutVars>
          <dgm:chMax val="1"/>
          <dgm:bulletEnabled val="1"/>
        </dgm:presLayoutVars>
      </dgm:prSet>
      <dgm:spPr/>
      <dgm:t>
        <a:bodyPr/>
        <a:lstStyle/>
        <a:p>
          <a:endParaRPr lang="en-US"/>
        </a:p>
      </dgm:t>
    </dgm:pt>
    <dgm:pt modelId="{2DC066D7-6CC5-4CCC-AD73-BC935316DDEC}" type="pres">
      <dgm:prSet presAssocID="{FC797745-B169-471B-BF1A-0923076B1CA9}" presName="descendantText" presStyleLbl="alignAcc1" presStyleIdx="2" presStyleCnt="3">
        <dgm:presLayoutVars>
          <dgm:bulletEnabled val="1"/>
        </dgm:presLayoutVars>
      </dgm:prSet>
      <dgm:spPr/>
      <dgm:t>
        <a:bodyPr/>
        <a:lstStyle/>
        <a:p>
          <a:endParaRPr lang="en-US"/>
        </a:p>
      </dgm:t>
    </dgm:pt>
  </dgm:ptLst>
  <dgm:cxnLst>
    <dgm:cxn modelId="{ABA402C8-645F-4872-88EC-99F96EA08466}" srcId="{747E1744-6FDE-429E-AC9C-5DD0D69CD2DD}" destId="{ABC7E576-FFC8-4495-842B-28EBF9DC51ED}" srcOrd="1" destOrd="0" parTransId="{BD9EA831-3048-44F0-9103-643D1E7E1115}" sibTransId="{298011F6-6AE2-4A55-8D7B-70E538D0623B}"/>
    <dgm:cxn modelId="{592E196B-4D7F-472E-A5EF-A0631C22CAD7}" type="presOf" srcId="{4B973E67-3F42-4F9A-A143-49F730B58DFC}" destId="{6715BCF9-CA55-4BD7-ADA1-1922D36B0A3E}" srcOrd="0" destOrd="0" presId="urn:microsoft.com/office/officeart/2005/8/layout/chevron2"/>
    <dgm:cxn modelId="{D99C182C-42C0-4A29-BB76-8D16D3C30C99}" srcId="{ABC7E576-FFC8-4495-842B-28EBF9DC51ED}" destId="{4B973E67-3F42-4F9A-A143-49F730B58DFC}" srcOrd="0" destOrd="0" parTransId="{10C27293-0C3B-428B-964E-1EA9A5353CBA}" sibTransId="{EAD491B2-31CE-4CB9-9B43-955E3552BC1C}"/>
    <dgm:cxn modelId="{FAA416E9-2A37-491B-BD8F-6127790B1270}" type="presOf" srcId="{ABC7E576-FFC8-4495-842B-28EBF9DC51ED}" destId="{830947B9-A98C-47ED-B329-7BE7D3855AE8}" srcOrd="0" destOrd="0" presId="urn:microsoft.com/office/officeart/2005/8/layout/chevron2"/>
    <dgm:cxn modelId="{978ABB61-4BAE-4814-BF99-05C263C34482}" type="presOf" srcId="{747E1744-6FDE-429E-AC9C-5DD0D69CD2DD}" destId="{D5061C5E-4AB7-4AC2-BF5B-796CF76DBDAF}" srcOrd="0" destOrd="0" presId="urn:microsoft.com/office/officeart/2005/8/layout/chevron2"/>
    <dgm:cxn modelId="{8CA5C2B0-AB70-42A3-8E72-7096F41B4E15}" type="presOf" srcId="{8CEABE39-E872-482B-83E4-0B1C3A249FD3}" destId="{2DC066D7-6CC5-4CCC-AD73-BC935316DDEC}" srcOrd="0" destOrd="0" presId="urn:microsoft.com/office/officeart/2005/8/layout/chevron2"/>
    <dgm:cxn modelId="{B5BF4543-E41B-4B2C-90EE-76FFD35CFB2B}" srcId="{747E1744-6FDE-429E-AC9C-5DD0D69CD2DD}" destId="{FEB9D72E-65B7-448A-A2A6-D9CE078DEEC7}" srcOrd="0" destOrd="0" parTransId="{716E5E43-BFBE-422C-8F8D-680E1F01A31E}" sibTransId="{2BE16D23-EFE9-4498-BB02-737C793D51E6}"/>
    <dgm:cxn modelId="{B7E1ED78-5620-4595-AE60-26462CAE783E}" type="presOf" srcId="{79993BB8-DCBB-4665-897B-7A740DC94C01}" destId="{23899E46-9D4B-4CED-8FAC-922CE6D526FE}" srcOrd="0" destOrd="0" presId="urn:microsoft.com/office/officeart/2005/8/layout/chevron2"/>
    <dgm:cxn modelId="{5B80F938-AF2E-4A70-8E01-D47B12779E58}" type="presOf" srcId="{FEB9D72E-65B7-448A-A2A6-D9CE078DEEC7}" destId="{0BC71CF2-F85D-46FA-B1F6-E0EA02C85ED4}" srcOrd="0" destOrd="0" presId="urn:microsoft.com/office/officeart/2005/8/layout/chevron2"/>
    <dgm:cxn modelId="{23305926-56B4-4D21-A282-DA959E55F625}" srcId="{FC797745-B169-471B-BF1A-0923076B1CA9}" destId="{8CEABE39-E872-482B-83E4-0B1C3A249FD3}" srcOrd="0" destOrd="0" parTransId="{EADCA3B9-751E-4100-AB51-0C341FD7DB19}" sibTransId="{3E91A549-D21D-46D5-B6EF-95F13D89B1B4}"/>
    <dgm:cxn modelId="{6E857108-592F-47EE-BC04-0A0F6BD18996}" srcId="{747E1744-6FDE-429E-AC9C-5DD0D69CD2DD}" destId="{FC797745-B169-471B-BF1A-0923076B1CA9}" srcOrd="2" destOrd="0" parTransId="{23E3A9AD-0197-4450-9165-FA695A50D197}" sibTransId="{51AF9E40-0F70-47F0-B59A-22A36246791F}"/>
    <dgm:cxn modelId="{73D675A7-4532-4E23-86E9-DEF2F61E10E1}" type="presOf" srcId="{FC797745-B169-471B-BF1A-0923076B1CA9}" destId="{F95B518C-504D-4765-8EAA-9618CADD2215}" srcOrd="0" destOrd="0" presId="urn:microsoft.com/office/officeart/2005/8/layout/chevron2"/>
    <dgm:cxn modelId="{654A4E6B-A484-4C4C-BE93-545EA08CA3B2}" srcId="{FEB9D72E-65B7-448A-A2A6-D9CE078DEEC7}" destId="{79993BB8-DCBB-4665-897B-7A740DC94C01}" srcOrd="0" destOrd="0" parTransId="{F61917AE-1ECF-4234-AB80-C99FFD74DC49}" sibTransId="{4F46634F-38FF-4F21-B8F5-F50ECCBB27FF}"/>
    <dgm:cxn modelId="{55C6CAEF-68F0-46D9-8944-FD8D38506A05}" type="presParOf" srcId="{D5061C5E-4AB7-4AC2-BF5B-796CF76DBDAF}" destId="{44E0C02C-AB93-43E8-B1A4-99D8CECBFD0A}" srcOrd="0" destOrd="0" presId="urn:microsoft.com/office/officeart/2005/8/layout/chevron2"/>
    <dgm:cxn modelId="{AAA72D53-077A-49EB-B2A4-20C97BA2CCA6}" type="presParOf" srcId="{44E0C02C-AB93-43E8-B1A4-99D8CECBFD0A}" destId="{0BC71CF2-F85D-46FA-B1F6-E0EA02C85ED4}" srcOrd="0" destOrd="0" presId="urn:microsoft.com/office/officeart/2005/8/layout/chevron2"/>
    <dgm:cxn modelId="{5EC79C3A-4AC9-4551-976D-DFD83D708C6D}" type="presParOf" srcId="{44E0C02C-AB93-43E8-B1A4-99D8CECBFD0A}" destId="{23899E46-9D4B-4CED-8FAC-922CE6D526FE}" srcOrd="1" destOrd="0" presId="urn:microsoft.com/office/officeart/2005/8/layout/chevron2"/>
    <dgm:cxn modelId="{962C0703-95A1-496F-92D9-D9802C75FDB8}" type="presParOf" srcId="{D5061C5E-4AB7-4AC2-BF5B-796CF76DBDAF}" destId="{C4A0D3E5-948E-418D-9C55-F87DF832EEF9}" srcOrd="1" destOrd="0" presId="urn:microsoft.com/office/officeart/2005/8/layout/chevron2"/>
    <dgm:cxn modelId="{4C2FEE09-863E-44AA-8399-F2068458C0C1}" type="presParOf" srcId="{D5061C5E-4AB7-4AC2-BF5B-796CF76DBDAF}" destId="{A1648418-7325-472F-8B62-85CC2F7B3DCF}" srcOrd="2" destOrd="0" presId="urn:microsoft.com/office/officeart/2005/8/layout/chevron2"/>
    <dgm:cxn modelId="{0082EDE5-4A0D-4B9C-91CF-584A30AC8E98}" type="presParOf" srcId="{A1648418-7325-472F-8B62-85CC2F7B3DCF}" destId="{830947B9-A98C-47ED-B329-7BE7D3855AE8}" srcOrd="0" destOrd="0" presId="urn:microsoft.com/office/officeart/2005/8/layout/chevron2"/>
    <dgm:cxn modelId="{3777E4D0-C2F7-4287-8CC7-0322FC6A94ED}" type="presParOf" srcId="{A1648418-7325-472F-8B62-85CC2F7B3DCF}" destId="{6715BCF9-CA55-4BD7-ADA1-1922D36B0A3E}" srcOrd="1" destOrd="0" presId="urn:microsoft.com/office/officeart/2005/8/layout/chevron2"/>
    <dgm:cxn modelId="{C6448B53-8380-4D78-BF37-FC14008FFDFC}" type="presParOf" srcId="{D5061C5E-4AB7-4AC2-BF5B-796CF76DBDAF}" destId="{20C1C430-A5D1-4CD7-B8C3-30D8F23E0D00}" srcOrd="3" destOrd="0" presId="urn:microsoft.com/office/officeart/2005/8/layout/chevron2"/>
    <dgm:cxn modelId="{7067D5B0-1C85-4C8F-8046-64680ECC9CE7}" type="presParOf" srcId="{D5061C5E-4AB7-4AC2-BF5B-796CF76DBDAF}" destId="{00D6009E-58A3-431C-9903-D390EC7935E1}" srcOrd="4" destOrd="0" presId="urn:microsoft.com/office/officeart/2005/8/layout/chevron2"/>
    <dgm:cxn modelId="{25A7A2A1-D898-4569-B6E4-AB10594D59C1}" type="presParOf" srcId="{00D6009E-58A3-431C-9903-D390EC7935E1}" destId="{F95B518C-504D-4765-8EAA-9618CADD2215}" srcOrd="0" destOrd="0" presId="urn:microsoft.com/office/officeart/2005/8/layout/chevron2"/>
    <dgm:cxn modelId="{B0C22223-F727-4C6E-A936-D134350F0079}" type="presParOf" srcId="{00D6009E-58A3-431C-9903-D390EC7935E1}" destId="{2DC066D7-6CC5-4CCC-AD73-BC935316DDE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B971CE4-833D-4302-AA12-8C82B25AA739}" type="doc">
      <dgm:prSet loTypeId="urn:microsoft.com/office/officeart/2005/8/layout/process2" loCatId="process" qsTypeId="urn:microsoft.com/office/officeart/2005/8/quickstyle/simple1" qsCatId="simple" csTypeId="urn:microsoft.com/office/officeart/2005/8/colors/accent1_2" csCatId="accent1" phldr="1"/>
      <dgm:spPr/>
    </dgm:pt>
    <dgm:pt modelId="{6176BE8C-ABA1-4C6E-ACC9-84654313889F}">
      <dgm:prSet phldrT="[Text]"/>
      <dgm:spPr/>
      <dgm:t>
        <a:bodyPr/>
        <a:lstStyle/>
        <a:p>
          <a:r>
            <a:rPr lang="en-US" dirty="0" smtClean="0"/>
            <a:t>Not possible</a:t>
          </a:r>
          <a:endParaRPr lang="en-US" dirty="0"/>
        </a:p>
      </dgm:t>
    </dgm:pt>
    <dgm:pt modelId="{2C5B2828-FF59-4FE7-AD15-EF64D664D7AE}" type="parTrans" cxnId="{20473B18-6E87-4DDF-B8D5-8F0D870CF190}">
      <dgm:prSet/>
      <dgm:spPr/>
      <dgm:t>
        <a:bodyPr/>
        <a:lstStyle/>
        <a:p>
          <a:endParaRPr lang="en-US"/>
        </a:p>
      </dgm:t>
    </dgm:pt>
    <dgm:pt modelId="{E2CF32B9-90B0-4D60-88EB-6EF1E57E8093}" type="sibTrans" cxnId="{20473B18-6E87-4DDF-B8D5-8F0D870CF190}">
      <dgm:prSet/>
      <dgm:spPr/>
      <dgm:t>
        <a:bodyPr/>
        <a:lstStyle/>
        <a:p>
          <a:endParaRPr lang="en-US"/>
        </a:p>
      </dgm:t>
    </dgm:pt>
    <dgm:pt modelId="{83CF3293-DC2A-4342-92C1-F22EA03E997A}">
      <dgm:prSet phldrT="[Text]"/>
      <dgm:spPr/>
      <dgm:t>
        <a:bodyPr/>
        <a:lstStyle/>
        <a:p>
          <a:r>
            <a:rPr lang="en-US" dirty="0" smtClean="0"/>
            <a:t>Not possible</a:t>
          </a:r>
          <a:endParaRPr lang="en-US" dirty="0"/>
        </a:p>
      </dgm:t>
    </dgm:pt>
    <dgm:pt modelId="{5AD36BD3-A206-4486-BD93-00D5C5AEF096}" type="parTrans" cxnId="{045609CF-9D9D-4C2E-A18F-6C4565A94C1D}">
      <dgm:prSet/>
      <dgm:spPr/>
      <dgm:t>
        <a:bodyPr/>
        <a:lstStyle/>
        <a:p>
          <a:endParaRPr lang="en-US"/>
        </a:p>
      </dgm:t>
    </dgm:pt>
    <dgm:pt modelId="{84A2A99B-9F2A-4626-9C33-8D5A296C78B7}" type="sibTrans" cxnId="{045609CF-9D9D-4C2E-A18F-6C4565A94C1D}">
      <dgm:prSet/>
      <dgm:spPr/>
      <dgm:t>
        <a:bodyPr/>
        <a:lstStyle/>
        <a:p>
          <a:endParaRPr lang="en-US"/>
        </a:p>
      </dgm:t>
    </dgm:pt>
    <dgm:pt modelId="{AC52E12E-3930-4711-8C11-EA82673B4D5F}">
      <dgm:prSet phldrT="[Text]"/>
      <dgm:spPr/>
      <dgm:t>
        <a:bodyPr/>
        <a:lstStyle/>
        <a:p>
          <a:r>
            <a:rPr lang="en-US" dirty="0" smtClean="0"/>
            <a:t>Primary Tool: Language with vivacity to spark imagination</a:t>
          </a:r>
          <a:endParaRPr lang="en-US" dirty="0"/>
        </a:p>
      </dgm:t>
    </dgm:pt>
    <dgm:pt modelId="{DC83AD49-C51B-49DA-BDFC-CF0C8C75D3A9}" type="parTrans" cxnId="{DEC6D85F-9484-43E4-82BF-1B369B8A82BC}">
      <dgm:prSet/>
      <dgm:spPr/>
      <dgm:t>
        <a:bodyPr/>
        <a:lstStyle/>
        <a:p>
          <a:endParaRPr lang="en-US"/>
        </a:p>
      </dgm:t>
    </dgm:pt>
    <dgm:pt modelId="{221D4397-AC58-42DE-9A47-DDFAC691911A}" type="sibTrans" cxnId="{DEC6D85F-9484-43E4-82BF-1B369B8A82BC}">
      <dgm:prSet/>
      <dgm:spPr/>
      <dgm:t>
        <a:bodyPr/>
        <a:lstStyle/>
        <a:p>
          <a:endParaRPr lang="en-US"/>
        </a:p>
      </dgm:t>
    </dgm:pt>
    <dgm:pt modelId="{0A6D0F2B-F14A-4669-B084-92FEA6453030}" type="pres">
      <dgm:prSet presAssocID="{BB971CE4-833D-4302-AA12-8C82B25AA739}" presName="linearFlow" presStyleCnt="0">
        <dgm:presLayoutVars>
          <dgm:resizeHandles val="exact"/>
        </dgm:presLayoutVars>
      </dgm:prSet>
      <dgm:spPr/>
    </dgm:pt>
    <dgm:pt modelId="{C66DBDDD-EA7D-484D-A489-DF84DF78ED82}" type="pres">
      <dgm:prSet presAssocID="{6176BE8C-ABA1-4C6E-ACC9-84654313889F}" presName="node" presStyleLbl="node1" presStyleIdx="0" presStyleCnt="3">
        <dgm:presLayoutVars>
          <dgm:bulletEnabled val="1"/>
        </dgm:presLayoutVars>
      </dgm:prSet>
      <dgm:spPr/>
      <dgm:t>
        <a:bodyPr/>
        <a:lstStyle/>
        <a:p>
          <a:endParaRPr lang="en-US"/>
        </a:p>
      </dgm:t>
    </dgm:pt>
    <dgm:pt modelId="{86669C25-D803-406D-A688-91F38327B650}" type="pres">
      <dgm:prSet presAssocID="{E2CF32B9-90B0-4D60-88EB-6EF1E57E8093}" presName="sibTrans" presStyleLbl="sibTrans2D1" presStyleIdx="0" presStyleCnt="2"/>
      <dgm:spPr/>
      <dgm:t>
        <a:bodyPr/>
        <a:lstStyle/>
        <a:p>
          <a:endParaRPr lang="en-US"/>
        </a:p>
      </dgm:t>
    </dgm:pt>
    <dgm:pt modelId="{AB6B8A95-1060-4815-A937-621D21D2D978}" type="pres">
      <dgm:prSet presAssocID="{E2CF32B9-90B0-4D60-88EB-6EF1E57E8093}" presName="connectorText" presStyleLbl="sibTrans2D1" presStyleIdx="0" presStyleCnt="2"/>
      <dgm:spPr/>
      <dgm:t>
        <a:bodyPr/>
        <a:lstStyle/>
        <a:p>
          <a:endParaRPr lang="en-US"/>
        </a:p>
      </dgm:t>
    </dgm:pt>
    <dgm:pt modelId="{1D5AA2DB-6043-4FD3-B0DE-99DD58415595}" type="pres">
      <dgm:prSet presAssocID="{83CF3293-DC2A-4342-92C1-F22EA03E997A}" presName="node" presStyleLbl="node1" presStyleIdx="1" presStyleCnt="3" custScaleX="133030">
        <dgm:presLayoutVars>
          <dgm:bulletEnabled val="1"/>
        </dgm:presLayoutVars>
      </dgm:prSet>
      <dgm:spPr/>
      <dgm:t>
        <a:bodyPr/>
        <a:lstStyle/>
        <a:p>
          <a:endParaRPr lang="en-US"/>
        </a:p>
      </dgm:t>
    </dgm:pt>
    <dgm:pt modelId="{D1403A39-B2E9-416A-B3ED-2A0F99EA5163}" type="pres">
      <dgm:prSet presAssocID="{84A2A99B-9F2A-4626-9C33-8D5A296C78B7}" presName="sibTrans" presStyleLbl="sibTrans2D1" presStyleIdx="1" presStyleCnt="2"/>
      <dgm:spPr/>
      <dgm:t>
        <a:bodyPr/>
        <a:lstStyle/>
        <a:p>
          <a:endParaRPr lang="en-US"/>
        </a:p>
      </dgm:t>
    </dgm:pt>
    <dgm:pt modelId="{069AF473-6C29-4E61-B500-18ED6E204378}" type="pres">
      <dgm:prSet presAssocID="{84A2A99B-9F2A-4626-9C33-8D5A296C78B7}" presName="connectorText" presStyleLbl="sibTrans2D1" presStyleIdx="1" presStyleCnt="2"/>
      <dgm:spPr/>
      <dgm:t>
        <a:bodyPr/>
        <a:lstStyle/>
        <a:p>
          <a:endParaRPr lang="en-US"/>
        </a:p>
      </dgm:t>
    </dgm:pt>
    <dgm:pt modelId="{A01E429E-A5A2-4859-907F-558A641BC5C3}" type="pres">
      <dgm:prSet presAssocID="{AC52E12E-3930-4711-8C11-EA82673B4D5F}" presName="node" presStyleLbl="node1" presStyleIdx="2" presStyleCnt="3" custScaleX="129886">
        <dgm:presLayoutVars>
          <dgm:bulletEnabled val="1"/>
        </dgm:presLayoutVars>
      </dgm:prSet>
      <dgm:spPr/>
      <dgm:t>
        <a:bodyPr/>
        <a:lstStyle/>
        <a:p>
          <a:endParaRPr lang="en-US"/>
        </a:p>
      </dgm:t>
    </dgm:pt>
  </dgm:ptLst>
  <dgm:cxnLst>
    <dgm:cxn modelId="{EB5853C8-6F0E-4C0B-B113-B4A7F64F2C68}" type="presOf" srcId="{84A2A99B-9F2A-4626-9C33-8D5A296C78B7}" destId="{069AF473-6C29-4E61-B500-18ED6E204378}" srcOrd="1" destOrd="0" presId="urn:microsoft.com/office/officeart/2005/8/layout/process2"/>
    <dgm:cxn modelId="{DEC6D85F-9484-43E4-82BF-1B369B8A82BC}" srcId="{BB971CE4-833D-4302-AA12-8C82B25AA739}" destId="{AC52E12E-3930-4711-8C11-EA82673B4D5F}" srcOrd="2" destOrd="0" parTransId="{DC83AD49-C51B-49DA-BDFC-CF0C8C75D3A9}" sibTransId="{221D4397-AC58-42DE-9A47-DDFAC691911A}"/>
    <dgm:cxn modelId="{D1437F7F-C019-4238-B0A8-893723728BA2}" type="presOf" srcId="{AC52E12E-3930-4711-8C11-EA82673B4D5F}" destId="{A01E429E-A5A2-4859-907F-558A641BC5C3}" srcOrd="0" destOrd="0" presId="urn:microsoft.com/office/officeart/2005/8/layout/process2"/>
    <dgm:cxn modelId="{20473B18-6E87-4DDF-B8D5-8F0D870CF190}" srcId="{BB971CE4-833D-4302-AA12-8C82B25AA739}" destId="{6176BE8C-ABA1-4C6E-ACC9-84654313889F}" srcOrd="0" destOrd="0" parTransId="{2C5B2828-FF59-4FE7-AD15-EF64D664D7AE}" sibTransId="{E2CF32B9-90B0-4D60-88EB-6EF1E57E8093}"/>
    <dgm:cxn modelId="{2B02912F-312A-4271-B953-418D6609231D}" type="presOf" srcId="{E2CF32B9-90B0-4D60-88EB-6EF1E57E8093}" destId="{86669C25-D803-406D-A688-91F38327B650}" srcOrd="0" destOrd="0" presId="urn:microsoft.com/office/officeart/2005/8/layout/process2"/>
    <dgm:cxn modelId="{F0FD8D5F-1F07-4DAE-BAD2-7847D52023A1}" type="presOf" srcId="{83CF3293-DC2A-4342-92C1-F22EA03E997A}" destId="{1D5AA2DB-6043-4FD3-B0DE-99DD58415595}" srcOrd="0" destOrd="0" presId="urn:microsoft.com/office/officeart/2005/8/layout/process2"/>
    <dgm:cxn modelId="{045609CF-9D9D-4C2E-A18F-6C4565A94C1D}" srcId="{BB971CE4-833D-4302-AA12-8C82B25AA739}" destId="{83CF3293-DC2A-4342-92C1-F22EA03E997A}" srcOrd="1" destOrd="0" parTransId="{5AD36BD3-A206-4486-BD93-00D5C5AEF096}" sibTransId="{84A2A99B-9F2A-4626-9C33-8D5A296C78B7}"/>
    <dgm:cxn modelId="{AE9E78D4-FDC2-4210-8DB2-94D864A63812}" type="presOf" srcId="{6176BE8C-ABA1-4C6E-ACC9-84654313889F}" destId="{C66DBDDD-EA7D-484D-A489-DF84DF78ED82}" srcOrd="0" destOrd="0" presId="urn:microsoft.com/office/officeart/2005/8/layout/process2"/>
    <dgm:cxn modelId="{B008C379-4122-4354-8054-11C77845F059}" type="presOf" srcId="{84A2A99B-9F2A-4626-9C33-8D5A296C78B7}" destId="{D1403A39-B2E9-416A-B3ED-2A0F99EA5163}" srcOrd="0" destOrd="0" presId="urn:microsoft.com/office/officeart/2005/8/layout/process2"/>
    <dgm:cxn modelId="{277AB1FF-541A-4C40-9FDE-ACA1152F49F7}" type="presOf" srcId="{BB971CE4-833D-4302-AA12-8C82B25AA739}" destId="{0A6D0F2B-F14A-4669-B084-92FEA6453030}" srcOrd="0" destOrd="0" presId="urn:microsoft.com/office/officeart/2005/8/layout/process2"/>
    <dgm:cxn modelId="{7DCC3C7B-1FEF-4DE4-B82C-1EE3B543DE6B}" type="presOf" srcId="{E2CF32B9-90B0-4D60-88EB-6EF1E57E8093}" destId="{AB6B8A95-1060-4815-A937-621D21D2D978}" srcOrd="1" destOrd="0" presId="urn:microsoft.com/office/officeart/2005/8/layout/process2"/>
    <dgm:cxn modelId="{5351C01A-8153-413C-852F-C5AE0A4781F0}" type="presParOf" srcId="{0A6D0F2B-F14A-4669-B084-92FEA6453030}" destId="{C66DBDDD-EA7D-484D-A489-DF84DF78ED82}" srcOrd="0" destOrd="0" presId="urn:microsoft.com/office/officeart/2005/8/layout/process2"/>
    <dgm:cxn modelId="{12335FED-769F-44E5-80F9-E7B0D6EA62B4}" type="presParOf" srcId="{0A6D0F2B-F14A-4669-B084-92FEA6453030}" destId="{86669C25-D803-406D-A688-91F38327B650}" srcOrd="1" destOrd="0" presId="urn:microsoft.com/office/officeart/2005/8/layout/process2"/>
    <dgm:cxn modelId="{28DFC96D-BE0A-4742-94C9-44F59BFD2331}" type="presParOf" srcId="{86669C25-D803-406D-A688-91F38327B650}" destId="{AB6B8A95-1060-4815-A937-621D21D2D978}" srcOrd="0" destOrd="0" presId="urn:microsoft.com/office/officeart/2005/8/layout/process2"/>
    <dgm:cxn modelId="{96479976-EC3C-4797-B97E-04651BAB77D3}" type="presParOf" srcId="{0A6D0F2B-F14A-4669-B084-92FEA6453030}" destId="{1D5AA2DB-6043-4FD3-B0DE-99DD58415595}" srcOrd="2" destOrd="0" presId="urn:microsoft.com/office/officeart/2005/8/layout/process2"/>
    <dgm:cxn modelId="{54558FAD-8AA8-498E-9973-F3C4A85B86A9}" type="presParOf" srcId="{0A6D0F2B-F14A-4669-B084-92FEA6453030}" destId="{D1403A39-B2E9-416A-B3ED-2A0F99EA5163}" srcOrd="3" destOrd="0" presId="urn:microsoft.com/office/officeart/2005/8/layout/process2"/>
    <dgm:cxn modelId="{7B2E52C7-BA09-4380-B71A-A63F9C8EE173}" type="presParOf" srcId="{D1403A39-B2E9-416A-B3ED-2A0F99EA5163}" destId="{069AF473-6C29-4E61-B500-18ED6E204378}" srcOrd="0" destOrd="0" presId="urn:microsoft.com/office/officeart/2005/8/layout/process2"/>
    <dgm:cxn modelId="{346A0A69-819E-4A62-926F-ABBFFEBBF4D2}" type="presParOf" srcId="{0A6D0F2B-F14A-4669-B084-92FEA6453030}" destId="{A01E429E-A5A2-4859-907F-558A641BC5C3}"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C71CF2-F85D-46FA-B1F6-E0EA02C85ED4}">
      <dsp:nvSpPr>
        <dsp:cNvPr id="0" name=""/>
        <dsp:cNvSpPr/>
      </dsp:nvSpPr>
      <dsp:spPr>
        <a:xfrm rot="5400000">
          <a:off x="-217050" y="218359"/>
          <a:ext cx="1447004" cy="10129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smtClean="0"/>
            <a:t>Highly compelling</a:t>
          </a:r>
          <a:endParaRPr lang="en-US" sz="1400" kern="1200" dirty="0"/>
        </a:p>
      </dsp:txBody>
      <dsp:txXfrm rot="-5400000">
        <a:off x="1" y="507761"/>
        <a:ext cx="1012903" cy="434101"/>
      </dsp:txXfrm>
    </dsp:sp>
    <dsp:sp modelId="{23899E46-9D4B-4CED-8FAC-922CE6D526FE}">
      <dsp:nvSpPr>
        <dsp:cNvPr id="0" name=""/>
        <dsp:cNvSpPr/>
      </dsp:nvSpPr>
      <dsp:spPr>
        <a:xfrm rot="5400000">
          <a:off x="2056269" y="-1042057"/>
          <a:ext cx="940553" cy="302728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smtClean="0"/>
            <a:t>Direct Sensory Experience</a:t>
          </a:r>
          <a:endParaRPr lang="en-US" sz="2300" kern="1200" dirty="0"/>
        </a:p>
      </dsp:txBody>
      <dsp:txXfrm rot="-5400000">
        <a:off x="1012904" y="47222"/>
        <a:ext cx="2981370" cy="848725"/>
      </dsp:txXfrm>
    </dsp:sp>
    <dsp:sp modelId="{830947B9-A98C-47ED-B329-7BE7D3855AE8}">
      <dsp:nvSpPr>
        <dsp:cNvPr id="0" name=""/>
        <dsp:cNvSpPr/>
      </dsp:nvSpPr>
      <dsp:spPr>
        <a:xfrm rot="5400000">
          <a:off x="-217050" y="1469192"/>
          <a:ext cx="1447004" cy="10129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Somewhat compelling</a:t>
          </a:r>
          <a:endParaRPr lang="en-US" sz="1400" kern="1200" dirty="0"/>
        </a:p>
      </dsp:txBody>
      <dsp:txXfrm rot="-5400000">
        <a:off x="1" y="1758594"/>
        <a:ext cx="1012903" cy="434101"/>
      </dsp:txXfrm>
    </dsp:sp>
    <dsp:sp modelId="{6715BCF9-CA55-4BD7-ADA1-1922D36B0A3E}">
      <dsp:nvSpPr>
        <dsp:cNvPr id="0" name=""/>
        <dsp:cNvSpPr/>
      </dsp:nvSpPr>
      <dsp:spPr>
        <a:xfrm rot="5400000">
          <a:off x="2056269" y="208775"/>
          <a:ext cx="940553" cy="302728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smtClean="0"/>
            <a:t>Memory of Direct Sensory Experience</a:t>
          </a:r>
          <a:endParaRPr lang="en-US" sz="2300" kern="1200" dirty="0"/>
        </a:p>
      </dsp:txBody>
      <dsp:txXfrm rot="-5400000">
        <a:off x="1012904" y="1298054"/>
        <a:ext cx="2981370" cy="848725"/>
      </dsp:txXfrm>
    </dsp:sp>
    <dsp:sp modelId="{F95B518C-504D-4765-8EAA-9618CADD2215}">
      <dsp:nvSpPr>
        <dsp:cNvPr id="0" name=""/>
        <dsp:cNvSpPr/>
      </dsp:nvSpPr>
      <dsp:spPr>
        <a:xfrm rot="5400000">
          <a:off x="-217050" y="2720025"/>
          <a:ext cx="1447004" cy="10129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Least compelling</a:t>
          </a:r>
          <a:endParaRPr lang="en-US" sz="1400" kern="1200" dirty="0"/>
        </a:p>
      </dsp:txBody>
      <dsp:txXfrm rot="-5400000">
        <a:off x="1" y="3009427"/>
        <a:ext cx="1012903" cy="434101"/>
      </dsp:txXfrm>
    </dsp:sp>
    <dsp:sp modelId="{2DC066D7-6CC5-4CCC-AD73-BC935316DDEC}">
      <dsp:nvSpPr>
        <dsp:cNvPr id="0" name=""/>
        <dsp:cNvSpPr/>
      </dsp:nvSpPr>
      <dsp:spPr>
        <a:xfrm rot="5400000">
          <a:off x="2056269" y="1459608"/>
          <a:ext cx="940553" cy="302728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smtClean="0"/>
            <a:t>Imagination of Direct Sensory Experience</a:t>
          </a:r>
          <a:endParaRPr lang="en-US" sz="2300" kern="1200" dirty="0"/>
        </a:p>
      </dsp:txBody>
      <dsp:txXfrm rot="-5400000">
        <a:off x="1012904" y="2548887"/>
        <a:ext cx="2981370" cy="8487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DBDDD-EA7D-484D-A489-DF84DF78ED82}">
      <dsp:nvSpPr>
        <dsp:cNvPr id="0" name=""/>
        <dsp:cNvSpPr/>
      </dsp:nvSpPr>
      <dsp:spPr>
        <a:xfrm>
          <a:off x="996456" y="1570"/>
          <a:ext cx="2048862" cy="9792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An attack by a dog</a:t>
          </a:r>
          <a:endParaRPr lang="en-US" sz="1900" kern="1200" dirty="0"/>
        </a:p>
      </dsp:txBody>
      <dsp:txXfrm>
        <a:off x="1025136" y="30250"/>
        <a:ext cx="1991502" cy="921853"/>
      </dsp:txXfrm>
    </dsp:sp>
    <dsp:sp modelId="{86669C25-D803-406D-A688-91F38327B650}">
      <dsp:nvSpPr>
        <dsp:cNvPr id="0" name=""/>
        <dsp:cNvSpPr/>
      </dsp:nvSpPr>
      <dsp:spPr>
        <a:xfrm rot="5400000">
          <a:off x="1816859" y="1007986"/>
          <a:ext cx="408055" cy="4896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5400000">
        <a:off x="1873987" y="1048791"/>
        <a:ext cx="293800" cy="285639"/>
      </dsp:txXfrm>
    </dsp:sp>
    <dsp:sp modelId="{1D5AA2DB-6043-4FD3-B0DE-99DD58415595}">
      <dsp:nvSpPr>
        <dsp:cNvPr id="0" name=""/>
        <dsp:cNvSpPr/>
      </dsp:nvSpPr>
      <dsp:spPr>
        <a:xfrm>
          <a:off x="748547" y="1524857"/>
          <a:ext cx="2544679" cy="7926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Memory of an attack by a dog</a:t>
          </a:r>
          <a:endParaRPr lang="en-US" sz="1900" kern="1200" dirty="0"/>
        </a:p>
      </dsp:txBody>
      <dsp:txXfrm>
        <a:off x="771763" y="1548073"/>
        <a:ext cx="2498247" cy="746207"/>
      </dsp:txXfrm>
    </dsp:sp>
    <dsp:sp modelId="{D1403A39-B2E9-416A-B3ED-2A0F99EA5163}">
      <dsp:nvSpPr>
        <dsp:cNvPr id="0" name=""/>
        <dsp:cNvSpPr/>
      </dsp:nvSpPr>
      <dsp:spPr>
        <a:xfrm rot="5400000">
          <a:off x="1816859" y="2344700"/>
          <a:ext cx="408055" cy="4896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5400000">
        <a:off x="1873987" y="2385505"/>
        <a:ext cx="293800" cy="285639"/>
      </dsp:txXfrm>
    </dsp:sp>
    <dsp:sp modelId="{A01E429E-A5A2-4859-907F-558A641BC5C3}">
      <dsp:nvSpPr>
        <dsp:cNvPr id="0" name=""/>
        <dsp:cNvSpPr/>
      </dsp:nvSpPr>
      <dsp:spPr>
        <a:xfrm>
          <a:off x="748871" y="2861570"/>
          <a:ext cx="2544032" cy="10881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Language with vivacity to spark imagination of an attack</a:t>
          </a:r>
          <a:endParaRPr lang="en-US" sz="1900" kern="1200" dirty="0"/>
        </a:p>
      </dsp:txBody>
      <dsp:txXfrm>
        <a:off x="780742" y="2893441"/>
        <a:ext cx="2480290" cy="10244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C71CF2-F85D-46FA-B1F6-E0EA02C85ED4}">
      <dsp:nvSpPr>
        <dsp:cNvPr id="0" name=""/>
        <dsp:cNvSpPr/>
      </dsp:nvSpPr>
      <dsp:spPr>
        <a:xfrm rot="5400000">
          <a:off x="-217050" y="218359"/>
          <a:ext cx="1447004" cy="10129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Highly compelling</a:t>
          </a:r>
          <a:endParaRPr lang="en-US" sz="1400" kern="1200" dirty="0"/>
        </a:p>
      </dsp:txBody>
      <dsp:txXfrm rot="-5400000">
        <a:off x="1" y="507761"/>
        <a:ext cx="1012903" cy="434101"/>
      </dsp:txXfrm>
    </dsp:sp>
    <dsp:sp modelId="{23899E46-9D4B-4CED-8FAC-922CE6D526FE}">
      <dsp:nvSpPr>
        <dsp:cNvPr id="0" name=""/>
        <dsp:cNvSpPr/>
      </dsp:nvSpPr>
      <dsp:spPr>
        <a:xfrm rot="5400000">
          <a:off x="2056269" y="-1042057"/>
          <a:ext cx="940553" cy="302728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Direct Sensory Experience of Hell</a:t>
          </a:r>
          <a:endParaRPr lang="en-US" sz="1900" kern="1200" dirty="0"/>
        </a:p>
      </dsp:txBody>
      <dsp:txXfrm rot="-5400000">
        <a:off x="1012904" y="47222"/>
        <a:ext cx="2981370" cy="848725"/>
      </dsp:txXfrm>
    </dsp:sp>
    <dsp:sp modelId="{830947B9-A98C-47ED-B329-7BE7D3855AE8}">
      <dsp:nvSpPr>
        <dsp:cNvPr id="0" name=""/>
        <dsp:cNvSpPr/>
      </dsp:nvSpPr>
      <dsp:spPr>
        <a:xfrm rot="5400000">
          <a:off x="-217050" y="1469192"/>
          <a:ext cx="1447004" cy="10129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Somewhat compelling</a:t>
          </a:r>
          <a:endParaRPr lang="en-US" sz="1400" kern="1200" dirty="0"/>
        </a:p>
      </dsp:txBody>
      <dsp:txXfrm rot="-5400000">
        <a:off x="1" y="1758594"/>
        <a:ext cx="1012903" cy="434101"/>
      </dsp:txXfrm>
    </dsp:sp>
    <dsp:sp modelId="{6715BCF9-CA55-4BD7-ADA1-1922D36B0A3E}">
      <dsp:nvSpPr>
        <dsp:cNvPr id="0" name=""/>
        <dsp:cNvSpPr/>
      </dsp:nvSpPr>
      <dsp:spPr>
        <a:xfrm rot="5400000">
          <a:off x="2056269" y="208775"/>
          <a:ext cx="940553" cy="302728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Memory of Direct Sensory Experience of Hell</a:t>
          </a:r>
          <a:endParaRPr lang="en-US" sz="1900" kern="1200" dirty="0"/>
        </a:p>
      </dsp:txBody>
      <dsp:txXfrm rot="-5400000">
        <a:off x="1012904" y="1298054"/>
        <a:ext cx="2981370" cy="848725"/>
      </dsp:txXfrm>
    </dsp:sp>
    <dsp:sp modelId="{F95B518C-504D-4765-8EAA-9618CADD2215}">
      <dsp:nvSpPr>
        <dsp:cNvPr id="0" name=""/>
        <dsp:cNvSpPr/>
      </dsp:nvSpPr>
      <dsp:spPr>
        <a:xfrm rot="5400000">
          <a:off x="-217050" y="2720025"/>
          <a:ext cx="1447004" cy="101290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Least compelling</a:t>
          </a:r>
          <a:endParaRPr lang="en-US" sz="1400" kern="1200" dirty="0"/>
        </a:p>
      </dsp:txBody>
      <dsp:txXfrm rot="-5400000">
        <a:off x="1" y="3009427"/>
        <a:ext cx="1012903" cy="434101"/>
      </dsp:txXfrm>
    </dsp:sp>
    <dsp:sp modelId="{2DC066D7-6CC5-4CCC-AD73-BC935316DDEC}">
      <dsp:nvSpPr>
        <dsp:cNvPr id="0" name=""/>
        <dsp:cNvSpPr/>
      </dsp:nvSpPr>
      <dsp:spPr>
        <a:xfrm rot="5400000">
          <a:off x="2056269" y="1459608"/>
          <a:ext cx="940553" cy="302728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Imagination</a:t>
          </a:r>
          <a:endParaRPr lang="en-US" sz="1900" kern="1200" dirty="0"/>
        </a:p>
      </dsp:txBody>
      <dsp:txXfrm rot="-5400000">
        <a:off x="1012904" y="2548887"/>
        <a:ext cx="2981370" cy="8487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DBDDD-EA7D-484D-A489-DF84DF78ED82}">
      <dsp:nvSpPr>
        <dsp:cNvPr id="0" name=""/>
        <dsp:cNvSpPr/>
      </dsp:nvSpPr>
      <dsp:spPr>
        <a:xfrm>
          <a:off x="1131847" y="0"/>
          <a:ext cx="1778079" cy="9878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Not possible</a:t>
          </a:r>
          <a:endParaRPr lang="en-US" sz="1800" kern="1200" dirty="0"/>
        </a:p>
      </dsp:txBody>
      <dsp:txXfrm>
        <a:off x="1160779" y="28932"/>
        <a:ext cx="1720215" cy="929958"/>
      </dsp:txXfrm>
    </dsp:sp>
    <dsp:sp modelId="{86669C25-D803-406D-A688-91F38327B650}">
      <dsp:nvSpPr>
        <dsp:cNvPr id="0" name=""/>
        <dsp:cNvSpPr/>
      </dsp:nvSpPr>
      <dsp:spPr>
        <a:xfrm rot="5400000">
          <a:off x="1835670" y="1012517"/>
          <a:ext cx="370433" cy="4445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1887531" y="1049560"/>
        <a:ext cx="266711" cy="259303"/>
      </dsp:txXfrm>
    </dsp:sp>
    <dsp:sp modelId="{1D5AA2DB-6043-4FD3-B0DE-99DD58415595}">
      <dsp:nvSpPr>
        <dsp:cNvPr id="0" name=""/>
        <dsp:cNvSpPr/>
      </dsp:nvSpPr>
      <dsp:spPr>
        <a:xfrm>
          <a:off x="838197" y="1481732"/>
          <a:ext cx="2365379" cy="9878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Not possible</a:t>
          </a:r>
          <a:endParaRPr lang="en-US" sz="1800" kern="1200" dirty="0"/>
        </a:p>
      </dsp:txBody>
      <dsp:txXfrm>
        <a:off x="867129" y="1510664"/>
        <a:ext cx="2307515" cy="929958"/>
      </dsp:txXfrm>
    </dsp:sp>
    <dsp:sp modelId="{D1403A39-B2E9-416A-B3ED-2A0F99EA5163}">
      <dsp:nvSpPr>
        <dsp:cNvPr id="0" name=""/>
        <dsp:cNvSpPr/>
      </dsp:nvSpPr>
      <dsp:spPr>
        <a:xfrm rot="5400000">
          <a:off x="1835670" y="2494250"/>
          <a:ext cx="370433" cy="4445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1887531" y="2531293"/>
        <a:ext cx="266711" cy="259303"/>
      </dsp:txXfrm>
    </dsp:sp>
    <dsp:sp modelId="{A01E429E-A5A2-4859-907F-558A641BC5C3}">
      <dsp:nvSpPr>
        <dsp:cNvPr id="0" name=""/>
        <dsp:cNvSpPr/>
      </dsp:nvSpPr>
      <dsp:spPr>
        <a:xfrm>
          <a:off x="866149" y="2963466"/>
          <a:ext cx="2309476" cy="9878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Primary Tool: Language with vivacity to spark imagination</a:t>
          </a:r>
          <a:endParaRPr lang="en-US" sz="1800" kern="1200" dirty="0"/>
        </a:p>
      </dsp:txBody>
      <dsp:txXfrm>
        <a:off x="895081" y="2992398"/>
        <a:ext cx="2251612" cy="92995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504CDEF-979F-4D46-8A9A-FB61CA7C1DE1}" type="datetimeFigureOut">
              <a:rPr lang="en-US"/>
              <a:pPr>
                <a:defRPr/>
              </a:pPr>
              <a:t>30/3/16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571E8176-332C-473D-9CC2-5DACDAB87FB5}" type="slidenum">
              <a:rPr lang="en-US"/>
              <a:pPr>
                <a:defRPr/>
              </a:pPr>
              <a:t>‹#›</a:t>
            </a:fld>
            <a:endParaRPr lang="en-US"/>
          </a:p>
        </p:txBody>
      </p:sp>
    </p:spTree>
    <p:extLst>
      <p:ext uri="{BB962C8B-B14F-4D97-AF65-F5344CB8AC3E}">
        <p14:creationId xmlns:p14="http://schemas.microsoft.com/office/powerpoint/2010/main" val="25732748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1E8176-332C-473D-9CC2-5DACDAB87FB5}" type="slidenum">
              <a:rPr lang="en-US" smtClean="0"/>
              <a:pPr>
                <a:defRPr/>
              </a:pPr>
              <a:t>56</a:t>
            </a:fld>
            <a:endParaRPr lang="en-US"/>
          </a:p>
        </p:txBody>
      </p:sp>
    </p:spTree>
    <p:extLst>
      <p:ext uri="{BB962C8B-B14F-4D97-AF65-F5344CB8AC3E}">
        <p14:creationId xmlns:p14="http://schemas.microsoft.com/office/powerpoint/2010/main" val="552649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b="0" dirty="0" smtClean="0">
                <a:solidFill>
                  <a:srgbClr val="FFFFFF"/>
                </a:solidFill>
                <a:latin typeface="Arial" charset="0"/>
                <a:ea typeface="ＭＳ Ｐゴシック" charset="0"/>
              </a:rPr>
              <a:t>Preaching</a:t>
            </a:r>
            <a:r>
              <a:rPr lang="en-US" sz="1200" b="0" baseline="0" dirty="0" smtClean="0">
                <a:solidFill>
                  <a:srgbClr val="FFFFFF"/>
                </a:solidFill>
                <a:latin typeface="Arial" charset="0"/>
                <a:ea typeface="ＭＳ Ｐゴシック" charset="0"/>
              </a:rPr>
              <a:t> (</a:t>
            </a:r>
            <a:r>
              <a:rPr lang="en-US" sz="1200" b="0" baseline="0" dirty="0" err="1" smtClean="0">
                <a:solidFill>
                  <a:srgbClr val="FFFFFF"/>
                </a:solidFill>
                <a:latin typeface="Arial" charset="0"/>
                <a:ea typeface="ＭＳ Ｐゴシック" charset="0"/>
              </a:rPr>
              <a:t>pr</a:t>
            </a:r>
            <a:r>
              <a:rPr lang="en-US" sz="1200" b="0" baseline="0" dirty="0" smtClean="0">
                <a:solidFill>
                  <a:srgbClr val="FFFFFF"/>
                </a:solidFill>
                <a:latin typeface="Arial" charset="0"/>
                <a:ea typeface="ＭＳ Ｐゴシック" charset="0"/>
              </a:rPr>
              <a:t>)</a:t>
            </a:r>
            <a:endParaRPr lang="en-US" sz="1200" b="0" dirty="0" smtClean="0">
              <a:solidFill>
                <a:srgbClr val="FFFFFF"/>
              </a:solidFill>
              <a:latin typeface="Arial" charset="0"/>
              <a:ea typeface="ＭＳ Ｐゴシック" charset="0"/>
            </a:endParaRPr>
          </a:p>
          <a:p>
            <a:pPr eaLnBrk="1" hangingPunct="1"/>
            <a:r>
              <a:rPr lang="en-US" sz="1200" b="0" dirty="0" smtClean="0">
                <a:solidFill>
                  <a:srgbClr val="FFFFFF"/>
                </a:solidFill>
                <a:latin typeface="Arial" charset="0"/>
                <a:ea typeface="ＭＳ Ｐゴシック" charset="0"/>
              </a:rPr>
              <a:t>Homiletics </a:t>
            </a:r>
            <a:endParaRPr lang="en-US" b="0"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52F593-6BF4-41FC-AD44-40D36DBEF463}"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0DFCBC-D566-4F80-8D84-93A5815ABD1E}"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61B0D7-A811-4CD5-AF39-F587A34079C9}"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defRPr/>
              </a:pPr>
              <a:endParaRPr lang="en-US"/>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defRPr/>
              </a:pPr>
              <a:endParaRPr lang="en-US"/>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24"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defRPr/>
              </a:pPr>
              <a:endParaRPr lang="en-US"/>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p>
          </p:txBody>
        </p:sp>
      </p:grpSp>
      <p:sp>
        <p:nvSpPr>
          <p:cNvPr id="31848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31848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27"/>
          <p:cNvSpPr>
            <a:spLocks noGrp="1" noChangeArrowheads="1"/>
          </p:cNvSpPr>
          <p:nvPr>
            <p:ph type="ftr" sz="quarter" idx="11"/>
          </p:nvPr>
        </p:nvSpPr>
        <p:spPr/>
        <p:txBody>
          <a:bodyPr/>
          <a:lstStyle>
            <a:lvl1pPr>
              <a:defRPr/>
            </a:lvl1pPr>
          </a:lstStyle>
          <a:p>
            <a:pPr>
              <a:defRPr/>
            </a:pPr>
            <a:endParaRPr lang="en-US"/>
          </a:p>
        </p:txBody>
      </p:sp>
      <p:sp>
        <p:nvSpPr>
          <p:cNvPr id="28" name="Rectangle 28"/>
          <p:cNvSpPr>
            <a:spLocks noGrp="1" noChangeArrowheads="1"/>
          </p:cNvSpPr>
          <p:nvPr>
            <p:ph type="sldNum" sz="quarter" idx="12"/>
          </p:nvPr>
        </p:nvSpPr>
        <p:spPr/>
        <p:txBody>
          <a:bodyPr/>
          <a:lstStyle>
            <a:lvl1pPr>
              <a:defRPr/>
            </a:lvl1pPr>
          </a:lstStyle>
          <a:p>
            <a:pPr>
              <a:defRPr/>
            </a:pPr>
            <a:fld id="{320FD101-505A-44F8-9B19-50D259B82EFA}"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4B41F688-99E4-4DDE-BD0E-5CC595BC2761}"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transition xmlns:p14="http://schemas.microsoft.com/office/powerpoint/2010/mai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48287F68-E919-48AB-9EA0-4204864CC1BA}"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transition xmlns:p14="http://schemas.microsoft.com/office/powerpoint/2010/mai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02AC2426-ADB2-4DDF-8196-33A2D6302E0E}"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transition xmlns:p14="http://schemas.microsoft.com/office/powerpoint/2010/mai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A735A177-FE86-49D6-BF6A-522F8109544B}"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transition xmlns:p14="http://schemas.microsoft.com/office/powerpoint/2010/mai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061A9E89-732F-4B05-A476-CC84ACDFF47D}"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transition xmlns:p14="http://schemas.microsoft.com/office/powerpoint/2010/mai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EDEA7A77-4C19-481C-AA64-B5E12DFAE856}"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transition xmlns:p14="http://schemas.microsoft.com/office/powerpoint/2010/mai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CE3C2B09-F43E-4123-9EC7-844830AEF84B}"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25E9F3-EE83-4BA0-9184-895A66091C7B}"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A7E56C1F-9B2D-46DD-A484-BF57CD3F00CD}"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transition xmlns:p14="http://schemas.microsoft.com/office/powerpoint/2010/mai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B34A498F-8986-443F-A3D1-A68B5FFC0C73}"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transition xmlns:p14="http://schemas.microsoft.com/office/powerpoint/2010/mai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EE918AA2-EA14-433D-B25D-0DE5735C871C}"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transition xmlns:p14="http://schemas.microsoft.com/office/powerpoint/2010/mai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5275" y="557213"/>
            <a:ext cx="9437688" cy="6632575"/>
            <a:chOff x="-186" y="351"/>
            <a:chExt cx="5945" cy="4178"/>
          </a:xfrm>
        </p:grpSpPr>
        <p:grpSp>
          <p:nvGrpSpPr>
            <p:cNvPr id="5" name="Group 3"/>
            <p:cNvGrpSpPr>
              <a:grpSpLocks/>
            </p:cNvGrpSpPr>
            <p:nvPr/>
          </p:nvGrpSpPr>
          <p:grpSpPr bwMode="auto">
            <a:xfrm>
              <a:off x="-186" y="351"/>
              <a:ext cx="4316" cy="4178"/>
              <a:chOff x="-186" y="351"/>
              <a:chExt cx="4316" cy="4178"/>
            </a:xfrm>
          </p:grpSpPr>
          <p:grpSp>
            <p:nvGrpSpPr>
              <p:cNvPr id="7" name="Group 4"/>
              <p:cNvGrpSpPr>
                <a:grpSpLocks/>
              </p:cNvGrpSpPr>
              <p:nvPr/>
            </p:nvGrpSpPr>
            <p:grpSpPr bwMode="auto">
              <a:xfrm>
                <a:off x="-186" y="351"/>
                <a:ext cx="4316" cy="4178"/>
                <a:chOff x="-186" y="351"/>
                <a:chExt cx="4316" cy="4178"/>
              </a:xfrm>
            </p:grpSpPr>
            <p:sp>
              <p:nvSpPr>
                <p:cNvPr id="9" name="AutoShape 5"/>
                <p:cNvSpPr>
                  <a:spLocks noChangeArrowheads="1"/>
                </p:cNvSpPr>
                <p:nvPr/>
              </p:nvSpPr>
              <p:spPr bwMode="auto">
                <a:xfrm rot="12360000">
                  <a:off x="-186" y="351"/>
                  <a:ext cx="4316" cy="4178"/>
                </a:xfrm>
                <a:prstGeom prst="diamond">
                  <a:avLst/>
                </a:prstGeom>
                <a:gradFill rotWithShape="0">
                  <a:gsLst>
                    <a:gs pos="0">
                      <a:schemeClr val="bg2"/>
                    </a:gs>
                    <a:gs pos="100000">
                      <a:schemeClr val="bg1"/>
                    </a:gs>
                  </a:gsLst>
                  <a:path path="shape">
                    <a:fillToRect l="50000" t="50000" r="50000" b="50000"/>
                  </a:path>
                </a:gradFill>
                <a:ln w="9525">
                  <a:noFill/>
                  <a:miter lim="800000"/>
                  <a:headEnd/>
                  <a:tailEnd/>
                </a:ln>
                <a:effectLst/>
              </p:spPr>
              <p:txBody>
                <a:bodyPr/>
                <a:lstStyle/>
                <a:p>
                  <a:pPr>
                    <a:defRPr/>
                  </a:pPr>
                  <a:endParaRPr lang="en-US"/>
                </a:p>
              </p:txBody>
            </p:sp>
            <p:sp>
              <p:nvSpPr>
                <p:cNvPr id="10" name="AutoShape 6" descr="Denim"/>
                <p:cNvSpPr>
                  <a:spLocks noChangeArrowheads="1"/>
                </p:cNvSpPr>
                <p:nvPr/>
              </p:nvSpPr>
              <p:spPr bwMode="auto">
                <a:xfrm rot="12360000">
                  <a:off x="694" y="1203"/>
                  <a:ext cx="2556" cy="2474"/>
                </a:xfrm>
                <a:prstGeom prst="diamond">
                  <a:avLst/>
                </a:prstGeom>
                <a:blipFill dpi="0" rotWithShape="0">
                  <a:blip r:embed="rId2" cstate="print"/>
                  <a:srcRect/>
                  <a:tile tx="0" ty="0" sx="100000" sy="100000" flip="none" algn="tl"/>
                </a:blipFill>
                <a:ln w="9525">
                  <a:noFill/>
                  <a:miter lim="800000"/>
                  <a:headEnd/>
                  <a:tailEnd/>
                </a:ln>
                <a:effectLst/>
              </p:spPr>
              <p:txBody>
                <a:bodyPr/>
                <a:lstStyle/>
                <a:p>
                  <a:pPr>
                    <a:defRPr/>
                  </a:pPr>
                  <a:endParaRPr lang="en-US"/>
                </a:p>
              </p:txBody>
            </p:sp>
            <p:sp>
              <p:nvSpPr>
                <p:cNvPr id="11" name="Rectangle 7"/>
                <p:cNvSpPr>
                  <a:spLocks noChangeArrowheads="1"/>
                </p:cNvSpPr>
                <p:nvPr/>
              </p:nvSpPr>
              <p:spPr bwMode="auto">
                <a:xfrm rot="12360000">
                  <a:off x="2249" y="2499"/>
                  <a:ext cx="649" cy="280"/>
                </a:xfrm>
                <a:prstGeom prst="rect">
                  <a:avLst/>
                </a:prstGeom>
                <a:solidFill>
                  <a:schemeClr val="folHlink">
                    <a:alpha val="50000"/>
                  </a:schemeClr>
                </a:solidFill>
                <a:ln w="9525">
                  <a:noFill/>
                  <a:miter lim="800000"/>
                  <a:headEnd/>
                  <a:tailEnd/>
                </a:ln>
                <a:effectLst/>
              </p:spPr>
              <p:txBody>
                <a:bodyPr wrap="none" lIns="92075" tIns="46038" rIns="92075" bIns="46038" anchor="ctr"/>
                <a:lstStyle/>
                <a:p>
                  <a:pPr>
                    <a:spcBef>
                      <a:spcPct val="50000"/>
                    </a:spcBef>
                    <a:defRPr/>
                  </a:pPr>
                  <a:endParaRPr kumimoji="1" lang="en-US" sz="2400">
                    <a:latin typeface="Times New Roman" pitchFamily="18" charset="0"/>
                  </a:endParaRPr>
                </a:p>
              </p:txBody>
            </p:sp>
            <p:sp>
              <p:nvSpPr>
                <p:cNvPr id="12" name="Oval 8"/>
                <p:cNvSpPr>
                  <a:spLocks noChangeArrowheads="1"/>
                </p:cNvSpPr>
                <p:nvPr/>
              </p:nvSpPr>
              <p:spPr bwMode="auto">
                <a:xfrm rot="12360000">
                  <a:off x="1292" y="2567"/>
                  <a:ext cx="570" cy="528"/>
                </a:xfrm>
                <a:prstGeom prst="ellipse">
                  <a:avLst/>
                </a:prstGeom>
                <a:solidFill>
                  <a:schemeClr val="accent1">
                    <a:alpha val="50000"/>
                  </a:schemeClr>
                </a:solidFill>
                <a:ln w="9525">
                  <a:noFill/>
                  <a:round/>
                  <a:headEnd/>
                  <a:tailEnd/>
                </a:ln>
                <a:effectLst/>
              </p:spPr>
              <p:txBody>
                <a:bodyPr wrap="none" lIns="92075" tIns="46038" rIns="92075" bIns="46038" anchor="ctr"/>
                <a:lstStyle/>
                <a:p>
                  <a:pPr>
                    <a:spcBef>
                      <a:spcPct val="50000"/>
                    </a:spcBef>
                    <a:defRPr/>
                  </a:pPr>
                  <a:endParaRPr kumimoji="1" lang="en-US" sz="2400">
                    <a:latin typeface="Times New Roman" pitchFamily="18" charset="0"/>
                  </a:endParaRPr>
                </a:p>
              </p:txBody>
            </p:sp>
            <p:sp>
              <p:nvSpPr>
                <p:cNvPr id="13" name="Rectangle 9"/>
                <p:cNvSpPr>
                  <a:spLocks noChangeArrowheads="1"/>
                </p:cNvSpPr>
                <p:nvPr/>
              </p:nvSpPr>
              <p:spPr bwMode="auto">
                <a:xfrm rot="12360000">
                  <a:off x="2373" y="2047"/>
                  <a:ext cx="446" cy="81"/>
                </a:xfrm>
                <a:prstGeom prst="rect">
                  <a:avLst/>
                </a:prstGeom>
                <a:solidFill>
                  <a:schemeClr val="accent1">
                    <a:alpha val="50000"/>
                  </a:schemeClr>
                </a:solidFill>
                <a:ln w="9525">
                  <a:noFill/>
                  <a:miter lim="800000"/>
                  <a:headEnd/>
                  <a:tailEnd/>
                </a:ln>
                <a:effectLst/>
              </p:spPr>
              <p:txBody>
                <a:bodyPr wrap="none" lIns="92075" tIns="46038" rIns="92075" bIns="46038" anchor="ctr"/>
                <a:lstStyle/>
                <a:p>
                  <a:pPr>
                    <a:spcBef>
                      <a:spcPct val="50000"/>
                    </a:spcBef>
                    <a:defRPr/>
                  </a:pPr>
                  <a:endParaRPr kumimoji="1" lang="en-US" sz="2400">
                    <a:latin typeface="Times New Roman" pitchFamily="18" charset="0"/>
                  </a:endParaRPr>
                </a:p>
              </p:txBody>
            </p:sp>
            <p:sp>
              <p:nvSpPr>
                <p:cNvPr id="14" name="Rectangle 10"/>
                <p:cNvSpPr>
                  <a:spLocks noChangeArrowheads="1"/>
                </p:cNvSpPr>
                <p:nvPr/>
              </p:nvSpPr>
              <p:spPr bwMode="auto">
                <a:xfrm rot="12360000">
                  <a:off x="1927" y="3071"/>
                  <a:ext cx="445" cy="82"/>
                </a:xfrm>
                <a:prstGeom prst="rect">
                  <a:avLst/>
                </a:prstGeom>
                <a:solidFill>
                  <a:schemeClr val="accent1">
                    <a:alpha val="50000"/>
                  </a:schemeClr>
                </a:solidFill>
                <a:ln w="9525">
                  <a:noFill/>
                  <a:miter lim="800000"/>
                  <a:headEnd/>
                  <a:tailEnd/>
                </a:ln>
                <a:effectLst/>
              </p:spPr>
              <p:txBody>
                <a:bodyPr wrap="none" lIns="92075" tIns="46038" rIns="92075" bIns="46038" anchor="ctr"/>
                <a:lstStyle/>
                <a:p>
                  <a:pPr>
                    <a:spcBef>
                      <a:spcPct val="50000"/>
                    </a:spcBef>
                    <a:defRPr/>
                  </a:pPr>
                  <a:endParaRPr kumimoji="1" lang="en-US" sz="2400">
                    <a:latin typeface="Times New Roman" pitchFamily="18" charset="0"/>
                  </a:endParaRPr>
                </a:p>
              </p:txBody>
            </p:sp>
            <p:sp>
              <p:nvSpPr>
                <p:cNvPr id="15" name="Arc 11"/>
                <p:cNvSpPr>
                  <a:spLocks/>
                </p:cNvSpPr>
                <p:nvPr/>
              </p:nvSpPr>
              <p:spPr bwMode="auto">
                <a:xfrm rot="10485000">
                  <a:off x="1263" y="2240"/>
                  <a:ext cx="723" cy="856"/>
                </a:xfrm>
                <a:custGeom>
                  <a:avLst/>
                  <a:gdLst>
                    <a:gd name="G0" fmla="+- 21518 0 0"/>
                    <a:gd name="G1" fmla="+- 2258 0 0"/>
                    <a:gd name="G2" fmla="+- 21600 0 0"/>
                    <a:gd name="T0" fmla="*/ 43000 w 43118"/>
                    <a:gd name="T1" fmla="*/ 0 h 23858"/>
                    <a:gd name="T2" fmla="*/ 0 w 43118"/>
                    <a:gd name="T3" fmla="*/ 4141 h 23858"/>
                    <a:gd name="T4" fmla="*/ 21518 w 43118"/>
                    <a:gd name="T5" fmla="*/ 2258 h 23858"/>
                  </a:gdLst>
                  <a:ahLst/>
                  <a:cxnLst>
                    <a:cxn ang="0">
                      <a:pos x="T0" y="T1"/>
                    </a:cxn>
                    <a:cxn ang="0">
                      <a:pos x="T2" y="T3"/>
                    </a:cxn>
                    <a:cxn ang="0">
                      <a:pos x="T4" y="T5"/>
                    </a:cxn>
                  </a:cxnLst>
                  <a:rect l="0" t="0" r="r" b="b"/>
                  <a:pathLst>
                    <a:path w="43118" h="23858" fill="none" extrusionOk="0">
                      <a:moveTo>
                        <a:pt x="42999" y="0"/>
                      </a:moveTo>
                      <a:cubicBezTo>
                        <a:pt x="43078" y="750"/>
                        <a:pt x="43118" y="1503"/>
                        <a:pt x="43118" y="2258"/>
                      </a:cubicBezTo>
                      <a:cubicBezTo>
                        <a:pt x="43118" y="14187"/>
                        <a:pt x="33447" y="23858"/>
                        <a:pt x="21518" y="23858"/>
                      </a:cubicBezTo>
                      <a:cubicBezTo>
                        <a:pt x="10318" y="23858"/>
                        <a:pt x="976" y="15297"/>
                        <a:pt x="0" y="4140"/>
                      </a:cubicBezTo>
                    </a:path>
                    <a:path w="43118" h="23858" stroke="0" extrusionOk="0">
                      <a:moveTo>
                        <a:pt x="42999" y="0"/>
                      </a:moveTo>
                      <a:cubicBezTo>
                        <a:pt x="43078" y="750"/>
                        <a:pt x="43118" y="1503"/>
                        <a:pt x="43118" y="2258"/>
                      </a:cubicBezTo>
                      <a:cubicBezTo>
                        <a:pt x="43118" y="14187"/>
                        <a:pt x="33447" y="23858"/>
                        <a:pt x="21518" y="23858"/>
                      </a:cubicBezTo>
                      <a:cubicBezTo>
                        <a:pt x="10318" y="23858"/>
                        <a:pt x="976" y="15297"/>
                        <a:pt x="0" y="4140"/>
                      </a:cubicBezTo>
                      <a:lnTo>
                        <a:pt x="21518" y="2258"/>
                      </a:lnTo>
                      <a:close/>
                    </a:path>
                  </a:pathLst>
                </a:custGeom>
                <a:solidFill>
                  <a:schemeClr val="folHlink">
                    <a:alpha val="50000"/>
                  </a:schemeClr>
                </a:solidFill>
                <a:ln w="9525">
                  <a:noFill/>
                  <a:round/>
                  <a:headEnd type="none" w="sm" len="sm"/>
                  <a:tailEnd type="none" w="sm" len="sm"/>
                </a:ln>
                <a:effectLst/>
              </p:spPr>
              <p:txBody>
                <a:bodyPr/>
                <a:lstStyle/>
                <a:p>
                  <a:pPr>
                    <a:defRPr/>
                  </a:pPr>
                  <a:endParaRPr lang="en-US"/>
                </a:p>
              </p:txBody>
            </p:sp>
            <p:sp>
              <p:nvSpPr>
                <p:cNvPr id="16" name="Freeform 12"/>
                <p:cNvSpPr>
                  <a:spLocks/>
                </p:cNvSpPr>
                <p:nvPr/>
              </p:nvSpPr>
              <p:spPr bwMode="auto">
                <a:xfrm>
                  <a:off x="1300" y="1374"/>
                  <a:ext cx="1035" cy="2007"/>
                </a:xfrm>
                <a:custGeom>
                  <a:avLst/>
                  <a:gdLst/>
                  <a:ahLst/>
                  <a:cxnLst>
                    <a:cxn ang="0">
                      <a:pos x="56" y="2006"/>
                    </a:cxn>
                    <a:cxn ang="0">
                      <a:pos x="0" y="1843"/>
                    </a:cxn>
                    <a:cxn ang="0">
                      <a:pos x="871" y="56"/>
                    </a:cxn>
                    <a:cxn ang="0">
                      <a:pos x="1034" y="0"/>
                    </a:cxn>
                    <a:cxn ang="0">
                      <a:pos x="56" y="2006"/>
                    </a:cxn>
                  </a:cxnLst>
                  <a:rect l="0" t="0" r="r" b="b"/>
                  <a:pathLst>
                    <a:path w="1035" h="2007">
                      <a:moveTo>
                        <a:pt x="56" y="2006"/>
                      </a:moveTo>
                      <a:lnTo>
                        <a:pt x="0" y="1843"/>
                      </a:lnTo>
                      <a:lnTo>
                        <a:pt x="871" y="56"/>
                      </a:lnTo>
                      <a:lnTo>
                        <a:pt x="1034" y="0"/>
                      </a:lnTo>
                      <a:lnTo>
                        <a:pt x="56" y="2006"/>
                      </a:lnTo>
                    </a:path>
                  </a:pathLst>
                </a:custGeom>
                <a:solidFill>
                  <a:schemeClr val="hlink">
                    <a:alpha val="50000"/>
                  </a:schemeClr>
                </a:solidFill>
                <a:ln w="9525">
                  <a:noFill/>
                  <a:round/>
                  <a:headEnd type="none" w="sm" len="sm"/>
                  <a:tailEnd type="none" w="sm" len="sm"/>
                </a:ln>
                <a:effectLst/>
              </p:spPr>
              <p:txBody>
                <a:bodyPr/>
                <a:lstStyle/>
                <a:p>
                  <a:pPr>
                    <a:defRPr/>
                  </a:pPr>
                  <a:endParaRPr lang="en-US"/>
                </a:p>
              </p:txBody>
            </p:sp>
          </p:grpSp>
          <p:sp>
            <p:nvSpPr>
              <p:cNvPr id="8" name="Freeform 13"/>
              <p:cNvSpPr>
                <a:spLocks/>
              </p:cNvSpPr>
              <p:nvPr/>
            </p:nvSpPr>
            <p:spPr bwMode="auto">
              <a:xfrm>
                <a:off x="2448" y="1810"/>
                <a:ext cx="324" cy="231"/>
              </a:xfrm>
              <a:custGeom>
                <a:avLst/>
                <a:gdLst/>
                <a:ahLst/>
                <a:cxnLst>
                  <a:cxn ang="0">
                    <a:pos x="321" y="226"/>
                  </a:cxn>
                  <a:cxn ang="0">
                    <a:pos x="287" y="123"/>
                  </a:cxn>
                  <a:cxn ang="0">
                    <a:pos x="53" y="9"/>
                  </a:cxn>
                  <a:cxn ang="0">
                    <a:pos x="35" y="0"/>
                  </a:cxn>
                  <a:cxn ang="0">
                    <a:pos x="0" y="72"/>
                  </a:cxn>
                  <a:cxn ang="0">
                    <a:pos x="323" y="230"/>
                  </a:cxn>
                </a:cxnLst>
                <a:rect l="0" t="0" r="r" b="b"/>
                <a:pathLst>
                  <a:path w="324" h="231">
                    <a:moveTo>
                      <a:pt x="321" y="226"/>
                    </a:moveTo>
                    <a:lnTo>
                      <a:pt x="287" y="123"/>
                    </a:lnTo>
                    <a:lnTo>
                      <a:pt x="53" y="9"/>
                    </a:lnTo>
                    <a:lnTo>
                      <a:pt x="35" y="0"/>
                    </a:lnTo>
                    <a:lnTo>
                      <a:pt x="0" y="72"/>
                    </a:lnTo>
                    <a:lnTo>
                      <a:pt x="323" y="230"/>
                    </a:lnTo>
                  </a:path>
                </a:pathLst>
              </a:custGeom>
              <a:solidFill>
                <a:schemeClr val="accent1">
                  <a:alpha val="50000"/>
                </a:schemeClr>
              </a:solidFill>
              <a:ln w="9525">
                <a:noFill/>
                <a:round/>
                <a:headEnd type="none" w="sm" len="sm"/>
                <a:tailEnd type="none" w="sm" len="sm"/>
              </a:ln>
              <a:effectLst/>
            </p:spPr>
            <p:txBody>
              <a:bodyPr/>
              <a:lstStyle/>
              <a:p>
                <a:pPr>
                  <a:defRPr/>
                </a:pPr>
                <a:endParaRPr lang="en-US"/>
              </a:p>
            </p:txBody>
          </p:sp>
        </p:grpSp>
        <p:sp>
          <p:nvSpPr>
            <p:cNvPr id="6" name="Rectangle 14"/>
            <p:cNvSpPr>
              <a:spLocks noChangeArrowheads="1"/>
            </p:cNvSpPr>
            <p:nvPr/>
          </p:nvSpPr>
          <p:spPr bwMode="auto">
            <a:xfrm>
              <a:off x="768" y="720"/>
              <a:ext cx="4991" cy="816"/>
            </a:xfrm>
            <a:prstGeom prst="rect">
              <a:avLst/>
            </a:prstGeom>
            <a:solidFill>
              <a:schemeClr val="accent2">
                <a:alpha val="50000"/>
              </a:schemeClr>
            </a:solidFill>
            <a:ln w="9525">
              <a:noFill/>
              <a:miter lim="800000"/>
              <a:headEnd/>
              <a:tailEnd/>
            </a:ln>
            <a:effectLst/>
          </p:spPr>
          <p:txBody>
            <a:bodyPr/>
            <a:lstStyle/>
            <a:p>
              <a:pPr>
                <a:defRPr/>
              </a:pPr>
              <a:endParaRPr lang="en-US"/>
            </a:p>
          </p:txBody>
        </p:sp>
      </p:grpSp>
      <p:sp>
        <p:nvSpPr>
          <p:cNvPr id="374799" name="Rectangle 15"/>
          <p:cNvSpPr>
            <a:spLocks noGrp="1" noChangeArrowheads="1"/>
          </p:cNvSpPr>
          <p:nvPr>
            <p:ph type="ctrTitle" sz="quarter"/>
          </p:nvPr>
        </p:nvSpPr>
        <p:spPr>
          <a:xfrm>
            <a:off x="1217613" y="1219200"/>
            <a:ext cx="7772400" cy="1143000"/>
          </a:xfrm>
        </p:spPr>
        <p:txBody>
          <a:bodyPr anchorCtr="0"/>
          <a:lstStyle>
            <a:lvl1pPr algn="l">
              <a:defRPr/>
            </a:lvl1pPr>
          </a:lstStyle>
          <a:p>
            <a:r>
              <a:rPr lang="en-US"/>
              <a:t>Click to edit Master title style</a:t>
            </a:r>
          </a:p>
        </p:txBody>
      </p:sp>
      <p:sp>
        <p:nvSpPr>
          <p:cNvPr id="374800" name="Rectangle 16"/>
          <p:cNvSpPr>
            <a:spLocks noGrp="1" noChangeArrowheads="1"/>
          </p:cNvSpPr>
          <p:nvPr>
            <p:ph type="subTitle" sz="quarter" idx="1"/>
          </p:nvPr>
        </p:nvSpPr>
        <p:spPr>
          <a:xfrm>
            <a:off x="4724400" y="2819400"/>
            <a:ext cx="4267200" cy="3200400"/>
          </a:xfrm>
        </p:spPr>
        <p:txBody>
          <a:bodyPr/>
          <a:lstStyle>
            <a:lvl1pPr marL="0" indent="0">
              <a:buFontTx/>
              <a:buNone/>
              <a:defRPr/>
            </a:lvl1pPr>
          </a:lstStyle>
          <a:p>
            <a:r>
              <a:rPr lang="en-US"/>
              <a:t>Click to edit Master subtitle style</a:t>
            </a:r>
          </a:p>
        </p:txBody>
      </p:sp>
      <p:sp>
        <p:nvSpPr>
          <p:cNvPr id="17" name="Rectangle 17"/>
          <p:cNvSpPr>
            <a:spLocks noGrp="1" noChangeArrowheads="1"/>
          </p:cNvSpPr>
          <p:nvPr>
            <p:ph type="dt" sz="quarter" idx="10"/>
          </p:nvPr>
        </p:nvSpPr>
        <p:spPr>
          <a:xfrm>
            <a:off x="152400" y="62484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p:txBody>
          <a:bodyPr/>
          <a:lstStyle>
            <a:lvl1pPr>
              <a:defRPr/>
            </a:lvl1pPr>
          </a:lstStyle>
          <a:p>
            <a:pPr>
              <a:defRPr/>
            </a:pPr>
            <a:fld id="{023719AB-22E8-404C-8E45-9139AE6D7AEE}"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0D0A17E-4AE5-41B7-B061-95D0152FCEF1}"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8C58E95-5659-4AD5-B698-28EC95C911A9}"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DA4245C-07DD-46AE-BB73-BFEAAC97109E}"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5F91E070-0601-4CD9-B1E1-0690855E5CA0}"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90E2AE37-63FC-480E-AE99-CF7BDE0C332C}"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1987A9BE-F2E3-47FB-9CEB-ADE1CC459BB8}"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414653-7851-43FD-880B-584125C7BC84}"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6CCDEEB-EE45-4BB7-92F7-FEE22EF12482}"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4567852-6154-423B-892A-FAA0EF3764BB}"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13C64DDD-B65A-4B83-9131-66918E67697F}"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28600"/>
            <a:ext cx="19812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228600"/>
            <a:ext cx="57912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B3F09381-E067-4B7B-8EE0-02662751AAC9}"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954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57800" y="1905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57800" y="4038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endParaRPr lang="en-US"/>
          </a:p>
        </p:txBody>
      </p:sp>
      <p:sp>
        <p:nvSpPr>
          <p:cNvPr id="7" name="Rectangle 6"/>
          <p:cNvSpPr>
            <a:spLocks noGrp="1" noChangeArrowheads="1"/>
          </p:cNvSpPr>
          <p:nvPr>
            <p:ph type="ftr" sz="quarter" idx="11"/>
          </p:nvPr>
        </p:nvSpPr>
        <p:spPr>
          <a:ln/>
        </p:spPr>
        <p:txBody>
          <a:bodyPr/>
          <a:lstStyle>
            <a:lvl1pPr>
              <a:defRPr/>
            </a:lvl1pPr>
          </a:lstStyle>
          <a:p>
            <a:pPr>
              <a:defRPr/>
            </a:pPr>
            <a:endParaRPr lang="en-US"/>
          </a:p>
        </p:txBody>
      </p:sp>
      <p:sp>
        <p:nvSpPr>
          <p:cNvPr id="8" name="Rectangle 7"/>
          <p:cNvSpPr>
            <a:spLocks noGrp="1" noChangeArrowheads="1"/>
          </p:cNvSpPr>
          <p:nvPr>
            <p:ph type="sldNum" sz="quarter" idx="12"/>
          </p:nvPr>
        </p:nvSpPr>
        <p:spPr>
          <a:ln/>
        </p:spPr>
        <p:txBody>
          <a:bodyPr/>
          <a:lstStyle>
            <a:lvl1pPr>
              <a:defRPr/>
            </a:lvl1pPr>
          </a:lstStyle>
          <a:p>
            <a:pPr>
              <a:defRPr/>
            </a:pPr>
            <a:fld id="{62021846-3AA8-466D-B66C-0E9C4ECF2451}"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E67FA7-852F-455F-A0CA-9F7D8E2C0691}" type="slidenum">
              <a:rPr lang="en-US"/>
              <a:pPr>
                <a:defRPr/>
              </a:pPr>
              <a:t>‹#›</a:t>
            </a:fld>
            <a:endParaRPr lang="en-US"/>
          </a:p>
        </p:txBody>
      </p:sp>
    </p:spTree>
    <p:extLst>
      <p:ext uri="{BB962C8B-B14F-4D97-AF65-F5344CB8AC3E}">
        <p14:creationId xmlns:p14="http://schemas.microsoft.com/office/powerpoint/2010/main" val="1052199299"/>
      </p:ext>
    </p:extLst>
  </p:cSld>
  <p:clrMapOvr>
    <a:masterClrMapping/>
  </p:clrMapOvr>
  <p:transition xmlns:p14="http://schemas.microsoft.com/office/powerpoint/2010/mai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8229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4114800"/>
            <a:ext cx="8229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F626A4-544A-4E84-AC32-F6A8774AF19D}" type="slidenum">
              <a:rPr lang="en-US"/>
              <a:pPr>
                <a:defRPr/>
              </a:pPr>
              <a:t>‹#›</a:t>
            </a:fld>
            <a:endParaRPr lang="en-US"/>
          </a:p>
        </p:txBody>
      </p:sp>
    </p:spTree>
    <p:extLst>
      <p:ext uri="{BB962C8B-B14F-4D97-AF65-F5344CB8AC3E}">
        <p14:creationId xmlns:p14="http://schemas.microsoft.com/office/powerpoint/2010/main" val="2950456286"/>
      </p:ext>
    </p:extLst>
  </p:cSld>
  <p:clrMapOvr>
    <a:masterClrMapping/>
  </p:clrMapOvr>
  <p:transition xmlns:p14="http://schemas.microsoft.com/office/powerpoint/2010/mai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endParaRPr lang="en-US"/>
          </a:p>
        </p:txBody>
      </p:sp>
      <p:sp>
        <p:nvSpPr>
          <p:cNvPr id="29" name="Slide Number Placeholder 28"/>
          <p:cNvSpPr>
            <a:spLocks noGrp="1"/>
          </p:cNvSpPr>
          <p:nvPr>
            <p:ph type="sldNum" sz="quarter" idx="12"/>
          </p:nvPr>
        </p:nvSpPr>
        <p:spPr/>
        <p:txBody>
          <a:bodyPr/>
          <a:lstStyle/>
          <a:p>
            <a:pPr>
              <a:defRPr/>
            </a:pPr>
            <a:fld id="{320FD101-505A-44F8-9B19-50D259B82EFA}" type="slidenum">
              <a:rPr lang="en-US" smtClean="0"/>
              <a:pPr>
                <a:defRPr/>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B41F688-99E4-4DDE-BD0E-5CC595BC2761}" type="slidenum">
              <a:rPr lang="en-US" smtClean="0"/>
              <a:pPr>
                <a:defRPr/>
              </a:pPr>
              <a:t>‹#›</a:t>
            </a:fld>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7924800" y="6416675"/>
            <a:ext cx="762000" cy="365125"/>
          </a:xfrm>
        </p:spPr>
        <p:txBody>
          <a:bodyPr/>
          <a:lstStyle/>
          <a:p>
            <a:pPr>
              <a:defRPr/>
            </a:pPr>
            <a:fld id="{48287F68-E919-48AB-9EA0-4204864CC1BA}"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4D10C3-61E8-4974-97E0-C0AB2EE2B127}"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2AC2426-ADB2-4DDF-8196-33A2D6302E0E}" type="slidenum">
              <a:rPr lang="en-US" smtClean="0"/>
              <a:pPr>
                <a:defRPr/>
              </a:pPr>
              <a:t>‹#›</a:t>
            </a:fld>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735A177-FE86-49D6-BF6A-522F8109544B}" type="slidenum">
              <a:rPr lang="en-US" smtClean="0"/>
              <a:pPr>
                <a:defRPr/>
              </a:pPr>
              <a:t>‹#›</a:t>
            </a:fld>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61A9E89-732F-4B05-A476-CC84ACDFF47D}" type="slidenum">
              <a:rPr lang="en-US" smtClean="0"/>
              <a:pPr>
                <a:defRPr/>
              </a:pPr>
              <a:t>‹#›</a:t>
            </a:fld>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DEA7A77-4C19-481C-AA64-B5E12DFAE856}" type="slidenum">
              <a:rPr lang="en-US" smtClean="0"/>
              <a:pPr>
                <a:defRPr/>
              </a:pPr>
              <a:t>‹#›</a:t>
            </a:fld>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E3C2B09-F43E-4123-9EC7-844830AEF84B}" type="slidenum">
              <a:rPr lang="en-US" smtClean="0"/>
              <a:pPr>
                <a:defRPr/>
              </a:pPr>
              <a:t>‹#›</a:t>
            </a:fld>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7E56C1F-9B2D-46DD-A484-BF57CD3F00CD}" type="slidenum">
              <a:rPr lang="en-US" smtClean="0"/>
              <a:pPr>
                <a:defRPr/>
              </a:pPr>
              <a:t>‹#›</a:t>
            </a:fld>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34A498F-8986-443F-A3D1-A68B5FFC0C73}" type="slidenum">
              <a:rPr lang="en-US" smtClean="0"/>
              <a:pPr>
                <a:defRPr/>
              </a:pPr>
              <a:t>‹#›</a:t>
            </a:fld>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E918AA2-EA14-433D-B25D-0DE5735C871C}" type="slidenum">
              <a:rPr lang="en-US" smtClean="0"/>
              <a:pPr>
                <a:defRPr/>
              </a:pPr>
              <a:t>‹#›</a:t>
            </a:fld>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003708E-1B1B-4C7D-B0B8-5565FDF6970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50898485"/>
      </p:ext>
    </p:extLst>
  </p:cSld>
  <p:clrMapOvr>
    <a:masterClrMapping/>
  </p:clrMapOvr>
  <p:transition xmlns:p14="http://schemas.microsoft.com/office/powerpoint/2010/mai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916CD4E-1C4A-48A7-BBE1-C5DF7A1BF5C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5457760"/>
      </p:ext>
    </p:extLst>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68D476-21D5-48BE-83F3-936DAB18F075}"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EC8EAD0-FD60-445C-89F0-1DBC55597F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8867333"/>
      </p:ext>
    </p:extLst>
  </p:cSld>
  <p:clrMapOvr>
    <a:masterClrMapping/>
  </p:clrMapOvr>
  <p:transition xmlns:p14="http://schemas.microsoft.com/office/powerpoint/2010/mai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D6B94B-F9C9-4F83-BC41-32EF854CC98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65223"/>
      </p:ext>
    </p:extLst>
  </p:cSld>
  <p:clrMapOvr>
    <a:masterClrMapping/>
  </p:clrMapOvr>
  <p:transition xmlns:p14="http://schemas.microsoft.com/office/powerpoint/2010/mai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725707B-8F37-4E35-85CE-7F29A5AF99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47239007"/>
      </p:ext>
    </p:extLst>
  </p:cSld>
  <p:clrMapOvr>
    <a:masterClrMapping/>
  </p:clrMapOvr>
  <p:transition xmlns:p14="http://schemas.microsoft.com/office/powerpoint/2010/mai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D2EF2F5-F7A2-4CAC-8EC2-008F212637E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72564882"/>
      </p:ext>
    </p:extLst>
  </p:cSld>
  <p:clrMapOvr>
    <a:masterClrMapping/>
  </p:clrMapOvr>
  <p:transition xmlns:p14="http://schemas.microsoft.com/office/powerpoint/2010/mai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792494E-9CCD-4920-860C-C4132FFE0A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05072660"/>
      </p:ext>
    </p:extLst>
  </p:cSld>
  <p:clrMapOvr>
    <a:masterClrMapping/>
  </p:clrMapOvr>
  <p:transition xmlns:p14="http://schemas.microsoft.com/office/powerpoint/2010/mai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428155-970D-4DA8-BE21-0DE3D4EC154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7692779"/>
      </p:ext>
    </p:extLst>
  </p:cSld>
  <p:clrMapOvr>
    <a:masterClrMapping/>
  </p:clrMapOvr>
  <p:transition xmlns:p14="http://schemas.microsoft.com/office/powerpoint/2010/mai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AF5AB5-E591-4C39-8C4D-EC9999AFAC6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64575754"/>
      </p:ext>
    </p:extLst>
  </p:cSld>
  <p:clrMapOvr>
    <a:masterClrMapping/>
  </p:clrMapOvr>
  <p:transition xmlns:p14="http://schemas.microsoft.com/office/powerpoint/2010/mai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870AAB0-B3CC-4E33-BE5E-21C47ADCEE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89917553"/>
      </p:ext>
    </p:extLst>
  </p:cSld>
  <p:clrMapOvr>
    <a:masterClrMapping/>
  </p:clrMapOvr>
  <p:transition xmlns:p14="http://schemas.microsoft.com/office/powerpoint/2010/mai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02C011-3A32-4BD0-A830-6E130094F5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6926549"/>
      </p:ext>
    </p:extLst>
  </p:cSld>
  <p:clrMapOvr>
    <a:masterClrMapping/>
  </p:clrMapOvr>
  <p:transition xmlns:p14="http://schemas.microsoft.com/office/powerpoint/2010/mai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BCAC0AC-667B-4837-BC8D-8948B8B1E5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0318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D6B984-E595-4EB6-B0D3-E3C3EA02BD29}"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E470F0E-F69C-4066-B2C2-DBC8A230858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589201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FF769D3-10B2-443D-A4FC-2809DBF03C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958323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E3B8008-2DF1-43DC-89B5-EE530724C30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577868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7DC44-B0E8-4A84-9744-EEFA8F40563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268126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981AB0A-6F49-4F2B-B6B6-9FD301F260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86433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E0D29B9-B014-4EF2-B6E3-7D525F44DF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699891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0529A34-730E-45DF-9BE6-40912388AA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071497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ECD7395-8C38-47CB-AECA-85404FD7B5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925913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E790743-823C-4E5F-A25E-76C4B2A13DA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632215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E7E26C8-5FAA-45B6-9A35-8D7BCF70665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8093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18B01DA-9174-4399-B23A-F453B1AA44D1}"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0D09B2-AB07-4AA4-9404-50CC21B8E1AD}" type="datetimeFigureOut">
              <a:rPr lang="en-US" smtClean="0">
                <a:solidFill>
                  <a:prstClr val="black">
                    <a:tint val="75000"/>
                  </a:prstClr>
                </a:solidFill>
              </a:rPr>
              <a:pPr/>
              <a:t>30/3/16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A1C460-4099-4A87-A6E7-898B1C4C93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90132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D09B2-AB07-4AA4-9404-50CC21B8E1AD}" type="datetimeFigureOut">
              <a:rPr lang="en-US" smtClean="0">
                <a:solidFill>
                  <a:prstClr val="black">
                    <a:tint val="75000"/>
                  </a:prstClr>
                </a:solidFill>
              </a:rPr>
              <a:pPr/>
              <a:t>30/3/16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A1C460-4099-4A87-A6E7-898B1C4C93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0015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0D09B2-AB07-4AA4-9404-50CC21B8E1AD}" type="datetimeFigureOut">
              <a:rPr lang="en-US" smtClean="0">
                <a:solidFill>
                  <a:prstClr val="black">
                    <a:tint val="75000"/>
                  </a:prstClr>
                </a:solidFill>
              </a:rPr>
              <a:pPr/>
              <a:t>30/3/16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A1C460-4099-4A87-A6E7-898B1C4C93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8093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0D09B2-AB07-4AA4-9404-50CC21B8E1AD}" type="datetimeFigureOut">
              <a:rPr lang="en-US" smtClean="0">
                <a:solidFill>
                  <a:prstClr val="black">
                    <a:tint val="75000"/>
                  </a:prstClr>
                </a:solidFill>
              </a:rPr>
              <a:pPr/>
              <a:t>30/3/16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A1C460-4099-4A87-A6E7-898B1C4C93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18280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0D09B2-AB07-4AA4-9404-50CC21B8E1AD}" type="datetimeFigureOut">
              <a:rPr lang="en-US" smtClean="0">
                <a:solidFill>
                  <a:prstClr val="black">
                    <a:tint val="75000"/>
                  </a:prstClr>
                </a:solidFill>
              </a:rPr>
              <a:pPr/>
              <a:t>30/3/16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A1C460-4099-4A87-A6E7-898B1C4C93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3825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0D09B2-AB07-4AA4-9404-50CC21B8E1AD}" type="datetimeFigureOut">
              <a:rPr lang="en-US" smtClean="0">
                <a:solidFill>
                  <a:prstClr val="black">
                    <a:tint val="75000"/>
                  </a:prstClr>
                </a:solidFill>
              </a:rPr>
              <a:pPr/>
              <a:t>30/3/16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A1C460-4099-4A87-A6E7-898B1C4C93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0710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D09B2-AB07-4AA4-9404-50CC21B8E1AD}" type="datetimeFigureOut">
              <a:rPr lang="en-US" smtClean="0">
                <a:solidFill>
                  <a:prstClr val="black">
                    <a:tint val="75000"/>
                  </a:prstClr>
                </a:solidFill>
              </a:rPr>
              <a:pPr/>
              <a:t>30/3/16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A1C460-4099-4A87-A6E7-898B1C4C93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5802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0D09B2-AB07-4AA4-9404-50CC21B8E1AD}" type="datetimeFigureOut">
              <a:rPr lang="en-US" smtClean="0">
                <a:solidFill>
                  <a:prstClr val="black">
                    <a:tint val="75000"/>
                  </a:prstClr>
                </a:solidFill>
              </a:rPr>
              <a:pPr/>
              <a:t>30/3/16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A1C460-4099-4A87-A6E7-898B1C4C93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8555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0D09B2-AB07-4AA4-9404-50CC21B8E1AD}" type="datetimeFigureOut">
              <a:rPr lang="en-US" smtClean="0">
                <a:solidFill>
                  <a:prstClr val="black">
                    <a:tint val="75000"/>
                  </a:prstClr>
                </a:solidFill>
              </a:rPr>
              <a:pPr/>
              <a:t>30/3/16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A1C460-4099-4A87-A6E7-898B1C4C93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53028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D09B2-AB07-4AA4-9404-50CC21B8E1AD}" type="datetimeFigureOut">
              <a:rPr lang="en-US" smtClean="0">
                <a:solidFill>
                  <a:prstClr val="black">
                    <a:tint val="75000"/>
                  </a:prstClr>
                </a:solidFill>
              </a:rPr>
              <a:pPr/>
              <a:t>30/3/16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A1C460-4099-4A87-A6E7-898B1C4C93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4432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3A62FA-EEB5-434A-8226-455DDCDFBC94}"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D09B2-AB07-4AA4-9404-50CC21B8E1AD}" type="datetimeFigureOut">
              <a:rPr lang="en-US" smtClean="0">
                <a:solidFill>
                  <a:prstClr val="black">
                    <a:tint val="75000"/>
                  </a:prstClr>
                </a:solidFill>
              </a:rPr>
              <a:pPr/>
              <a:t>30/3/16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A1C460-4099-4A87-A6E7-898B1C4C93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7374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458122472"/>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585376359"/>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226933326"/>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830366222"/>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527976527"/>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209225940"/>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337383375"/>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189628540"/>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80316046"/>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F4B6B1-D5B9-4B5D-99B5-26BD836D0CEE}" type="slidenum">
              <a:rPr lang="en-US"/>
              <a:pPr>
                <a:defRPr/>
              </a:pPr>
              <a:t>‹#›</a:t>
            </a:fld>
            <a:endParaRPr lang="en-US"/>
          </a:p>
        </p:txBody>
      </p:sp>
    </p:spTree>
  </p:cSld>
  <p:clrMapOvr>
    <a:masterClrMapping/>
  </p:clrMapOvr>
  <p:transition xmlns:p14="http://schemas.microsoft.com/office/powerpoint/2010/mai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619124961"/>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967821366"/>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Relationship Id="rId15" Type="http://schemas.openxmlformats.org/officeDocument/2006/relationships/theme" Target="../theme/theme3.xml"/><Relationship Id="rId16" Type="http://schemas.openxmlformats.org/officeDocument/2006/relationships/image" Target="../media/image1.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5.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theme" Target="../theme/theme6.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theme" Target="../theme/theme7.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theme" Target="../theme/theme8.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00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300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300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BDF438E-E2EA-411F-AC57-B0CC75E562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0"/>
            <a:ext cx="9159875" cy="6858000"/>
            <a:chOff x="0" y="0"/>
            <a:chExt cx="5770" cy="4320"/>
          </a:xfrm>
        </p:grpSpPr>
        <p:sp>
          <p:nvSpPr>
            <p:cNvPr id="31744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p>
          </p:txBody>
        </p:sp>
        <p:sp>
          <p:nvSpPr>
            <p:cNvPr id="317444"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317445"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317446"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defRPr/>
              </a:pPr>
              <a:endParaRPr lang="en-US"/>
            </a:p>
          </p:txBody>
        </p:sp>
        <p:sp>
          <p:nvSpPr>
            <p:cNvPr id="317447"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317448"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31744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31745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317451"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317452"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317453"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317454"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31745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317456"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defRPr/>
              </a:pPr>
              <a:endParaRPr lang="en-US"/>
            </a:p>
          </p:txBody>
        </p:sp>
        <p:sp>
          <p:nvSpPr>
            <p:cNvPr id="31745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317458"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31745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317460"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317461"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317462"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defRPr/>
              </a:pPr>
              <a:endParaRPr lang="en-US"/>
            </a:p>
          </p:txBody>
        </p:sp>
        <p:sp>
          <p:nvSpPr>
            <p:cNvPr id="31746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p>
          </p:txBody>
        </p:sp>
      </p:grpSp>
      <p:sp>
        <p:nvSpPr>
          <p:cNvPr id="31746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31746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1746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pPr>
              <a:defRPr/>
            </a:pPr>
            <a:endParaRPr lang="en-US"/>
          </a:p>
        </p:txBody>
      </p:sp>
      <p:sp>
        <p:nvSpPr>
          <p:cNvPr id="31746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pPr>
              <a:defRPr/>
            </a:pPr>
            <a:fld id="{C6B4B6C8-6755-4F63-822C-3E18680E43E4}" type="slidenum">
              <a:rPr lang="en-US"/>
              <a:pPr>
                <a:defRPr/>
              </a:pPr>
              <a:t>‹#›</a:t>
            </a:fld>
            <a:endParaRPr lang="en-US"/>
          </a:p>
        </p:txBody>
      </p:sp>
      <p:sp>
        <p:nvSpPr>
          <p:cNvPr id="31746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195"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3762" name="Rectangle 2"/>
          <p:cNvSpPr>
            <a:spLocks noChangeArrowheads="1"/>
          </p:cNvSpPr>
          <p:nvPr/>
        </p:nvSpPr>
        <p:spPr bwMode="auto">
          <a:xfrm>
            <a:off x="762000" y="6400800"/>
            <a:ext cx="8380413" cy="455613"/>
          </a:xfrm>
          <a:prstGeom prst="rect">
            <a:avLst/>
          </a:prstGeom>
          <a:solidFill>
            <a:schemeClr val="accent2">
              <a:alpha val="50000"/>
            </a:schemeClr>
          </a:solidFill>
          <a:ln w="9525">
            <a:noFill/>
            <a:miter lim="800000"/>
            <a:headEnd/>
            <a:tailEnd/>
          </a:ln>
          <a:effectLst/>
        </p:spPr>
        <p:txBody>
          <a:bodyPr/>
          <a:lstStyle/>
          <a:p>
            <a:pPr eaLnBrk="1" hangingPunct="1">
              <a:defRPr/>
            </a:pPr>
            <a:endParaRPr kumimoji="1" lang="en-US" sz="2400">
              <a:latin typeface="Times New Roman" pitchFamily="18" charset="0"/>
            </a:endParaRPr>
          </a:p>
        </p:txBody>
      </p:sp>
      <p:sp>
        <p:nvSpPr>
          <p:cNvPr id="373763" name="Rectangle 3"/>
          <p:cNvSpPr>
            <a:spLocks noGrp="1" noChangeArrowheads="1"/>
          </p:cNvSpPr>
          <p:nvPr>
            <p:ph type="title"/>
          </p:nvPr>
        </p:nvSpPr>
        <p:spPr bwMode="auto">
          <a:xfrm>
            <a:off x="1143000" y="228600"/>
            <a:ext cx="7772400" cy="1143000"/>
          </a:xfrm>
          <a:prstGeom prst="rect">
            <a:avLst/>
          </a:prstGeom>
          <a:noFill/>
          <a:ln w="9525">
            <a:noFill/>
            <a:miter lim="800000"/>
            <a:headEnd/>
            <a:tailEnd/>
          </a:ln>
          <a:effectLst/>
        </p:spPr>
        <p:txBody>
          <a:bodyPr vert="horz" wrap="square" lIns="92075" tIns="46038" rIns="92075" bIns="46038" numCol="1" anchor="ctr" anchorCtr="1" compatLnSpc="1">
            <a:prstTxWarp prst="textNoShape">
              <a:avLst/>
            </a:prstTxWarp>
          </a:bodyPr>
          <a:lstStyle/>
          <a:p>
            <a:pPr lvl="0"/>
            <a:r>
              <a:rPr lang="en-US" smtClean="0"/>
              <a:t>Click to edit Master title style</a:t>
            </a:r>
          </a:p>
        </p:txBody>
      </p:sp>
      <p:sp>
        <p:nvSpPr>
          <p:cNvPr id="5124" name="Rectangle 4"/>
          <p:cNvSpPr>
            <a:spLocks noGrp="1" noChangeArrowheads="1"/>
          </p:cNvSpPr>
          <p:nvPr>
            <p:ph type="body" idx="1"/>
          </p:nvPr>
        </p:nvSpPr>
        <p:spPr bwMode="auto">
          <a:xfrm>
            <a:off x="1295400" y="19050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3765" name="Rectangle 5"/>
          <p:cNvSpPr>
            <a:spLocks noGrp="1" noChangeArrowheads="1"/>
          </p:cNvSpPr>
          <p:nvPr>
            <p:ph type="dt" sz="half" idx="2"/>
          </p:nvPr>
        </p:nvSpPr>
        <p:spPr bwMode="auto">
          <a:xfrm>
            <a:off x="1295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Times New Roman" pitchFamily="18" charset="0"/>
              </a:defRPr>
            </a:lvl1pPr>
          </a:lstStyle>
          <a:p>
            <a:pPr>
              <a:defRPr/>
            </a:pPr>
            <a:endParaRPr lang="en-US"/>
          </a:p>
        </p:txBody>
      </p:sp>
      <p:sp>
        <p:nvSpPr>
          <p:cNvPr id="373766" name="Rectangle 6"/>
          <p:cNvSpPr>
            <a:spLocks noGrp="1" noChangeArrowheads="1"/>
          </p:cNvSpPr>
          <p:nvPr>
            <p:ph type="ftr" sz="quarter" idx="3"/>
          </p:nvPr>
        </p:nvSpPr>
        <p:spPr bwMode="auto">
          <a:xfrm>
            <a:off x="37338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Times New Roman" pitchFamily="18" charset="0"/>
              </a:defRPr>
            </a:lvl1pPr>
          </a:lstStyle>
          <a:p>
            <a:pPr>
              <a:defRPr/>
            </a:pPr>
            <a:endParaRPr lang="en-US"/>
          </a:p>
        </p:txBody>
      </p:sp>
      <p:sp>
        <p:nvSpPr>
          <p:cNvPr id="373767" name="Rectangle 7"/>
          <p:cNvSpPr>
            <a:spLocks noGrp="1" noChangeArrowheads="1"/>
          </p:cNvSpPr>
          <p:nvPr>
            <p:ph type="sldNum" sz="quarter" idx="4"/>
          </p:nvPr>
        </p:nvSpPr>
        <p:spPr bwMode="auto">
          <a:xfrm>
            <a:off x="7162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1" hangingPunct="1">
              <a:defRPr sz="1400">
                <a:latin typeface="Times New Roman" pitchFamily="18" charset="0"/>
              </a:defRPr>
            </a:lvl1pPr>
          </a:lstStyle>
          <a:p>
            <a:pPr>
              <a:defRPr/>
            </a:pPr>
            <a:fld id="{D1885577-273A-4B5D-92F8-638DC33DADEC}" type="slidenum">
              <a:rPr lang="en-US"/>
              <a:pPr>
                <a:defRPr/>
              </a:pPr>
              <a:t>‹#›</a:t>
            </a:fld>
            <a:endParaRPr lang="en-US"/>
          </a:p>
        </p:txBody>
      </p:sp>
      <p:grpSp>
        <p:nvGrpSpPr>
          <p:cNvPr id="5128" name="Group 8"/>
          <p:cNvGrpSpPr>
            <a:grpSpLocks/>
          </p:cNvGrpSpPr>
          <p:nvPr/>
        </p:nvGrpSpPr>
        <p:grpSpPr bwMode="auto">
          <a:xfrm>
            <a:off x="0" y="0"/>
            <a:ext cx="1066800" cy="6856413"/>
            <a:chOff x="0" y="0"/>
            <a:chExt cx="672" cy="4319"/>
          </a:xfrm>
        </p:grpSpPr>
        <p:grpSp>
          <p:nvGrpSpPr>
            <p:cNvPr id="5130" name="Group 9"/>
            <p:cNvGrpSpPr>
              <a:grpSpLocks/>
            </p:cNvGrpSpPr>
            <p:nvPr/>
          </p:nvGrpSpPr>
          <p:grpSpPr bwMode="auto">
            <a:xfrm>
              <a:off x="0" y="0"/>
              <a:ext cx="599" cy="4319"/>
              <a:chOff x="0" y="0"/>
              <a:chExt cx="599" cy="4319"/>
            </a:xfrm>
          </p:grpSpPr>
          <p:sp>
            <p:nvSpPr>
              <p:cNvPr id="373770" name="Rectangle 10" descr="Denim"/>
              <p:cNvSpPr>
                <a:spLocks noChangeArrowheads="1"/>
              </p:cNvSpPr>
              <p:nvPr/>
            </p:nvSpPr>
            <p:spPr bwMode="auto">
              <a:xfrm>
                <a:off x="0" y="0"/>
                <a:ext cx="476" cy="4319"/>
              </a:xfrm>
              <a:prstGeom prst="rect">
                <a:avLst/>
              </a:prstGeom>
              <a:blipFill dpi="0" rotWithShape="0">
                <a:blip r:embed="rId16" cstate="print"/>
                <a:srcRect/>
                <a:tile tx="0" ty="0" sx="100000" sy="100000" flip="none" algn="tl"/>
              </a:blipFill>
              <a:ln w="9525">
                <a:noFill/>
                <a:miter lim="800000"/>
                <a:headEnd/>
                <a:tailEnd/>
              </a:ln>
              <a:effectLst/>
            </p:spPr>
            <p:txBody>
              <a:bodyPr/>
              <a:lstStyle/>
              <a:p>
                <a:pPr>
                  <a:defRPr/>
                </a:pPr>
                <a:endParaRPr lang="en-US"/>
              </a:p>
            </p:txBody>
          </p:sp>
          <p:sp>
            <p:nvSpPr>
              <p:cNvPr id="373771" name="Rectangle 11"/>
              <p:cNvSpPr>
                <a:spLocks noChangeArrowheads="1"/>
              </p:cNvSpPr>
              <p:nvPr/>
            </p:nvSpPr>
            <p:spPr bwMode="auto">
              <a:xfrm>
                <a:off x="119" y="240"/>
                <a:ext cx="357" cy="2064"/>
              </a:xfrm>
              <a:prstGeom prst="rect">
                <a:avLst/>
              </a:prstGeom>
              <a:solidFill>
                <a:schemeClr val="accent2">
                  <a:alpha val="50000"/>
                </a:schemeClr>
              </a:solidFill>
              <a:ln w="9525">
                <a:noFill/>
                <a:miter lim="800000"/>
                <a:headEnd/>
                <a:tailEnd/>
              </a:ln>
              <a:effectLst/>
            </p:spPr>
            <p:txBody>
              <a:bodyPr/>
              <a:lstStyle/>
              <a:p>
                <a:pPr>
                  <a:defRPr/>
                </a:pPr>
                <a:endParaRPr lang="en-US"/>
              </a:p>
            </p:txBody>
          </p:sp>
          <p:sp>
            <p:nvSpPr>
              <p:cNvPr id="373772" name="Rectangle 12"/>
              <p:cNvSpPr>
                <a:spLocks noChangeArrowheads="1"/>
              </p:cNvSpPr>
              <p:nvPr/>
            </p:nvSpPr>
            <p:spPr bwMode="auto">
              <a:xfrm>
                <a:off x="0" y="960"/>
                <a:ext cx="476" cy="528"/>
              </a:xfrm>
              <a:prstGeom prst="rect">
                <a:avLst/>
              </a:prstGeom>
              <a:solidFill>
                <a:schemeClr val="folHlink">
                  <a:alpha val="50000"/>
                </a:schemeClr>
              </a:solidFill>
              <a:ln w="9525">
                <a:noFill/>
                <a:miter lim="800000"/>
                <a:headEnd/>
                <a:tailEnd/>
              </a:ln>
              <a:effectLst/>
            </p:spPr>
            <p:txBody>
              <a:bodyPr wrap="none" lIns="92075" tIns="46038" rIns="92075" bIns="46038" anchor="ctr"/>
              <a:lstStyle/>
              <a:p>
                <a:pPr>
                  <a:spcBef>
                    <a:spcPct val="50000"/>
                  </a:spcBef>
                  <a:defRPr/>
                </a:pPr>
                <a:endParaRPr kumimoji="1" lang="en-US" sz="2400">
                  <a:latin typeface="Times New Roman" pitchFamily="18" charset="0"/>
                </a:endParaRPr>
              </a:p>
            </p:txBody>
          </p:sp>
          <p:sp>
            <p:nvSpPr>
              <p:cNvPr id="373773" name="Rectangle 13"/>
              <p:cNvSpPr>
                <a:spLocks noChangeArrowheads="1"/>
              </p:cNvSpPr>
              <p:nvPr/>
            </p:nvSpPr>
            <p:spPr bwMode="auto">
              <a:xfrm>
                <a:off x="297" y="432"/>
                <a:ext cx="89" cy="3792"/>
              </a:xfrm>
              <a:prstGeom prst="rect">
                <a:avLst/>
              </a:prstGeom>
              <a:solidFill>
                <a:schemeClr val="hlink">
                  <a:alpha val="50000"/>
                </a:schemeClr>
              </a:solidFill>
              <a:ln w="9525">
                <a:noFill/>
                <a:miter lim="800000"/>
                <a:headEnd/>
                <a:tailEnd/>
              </a:ln>
              <a:effectLst/>
            </p:spPr>
            <p:txBody>
              <a:bodyPr/>
              <a:lstStyle/>
              <a:p>
                <a:pPr>
                  <a:defRPr/>
                </a:pPr>
                <a:endParaRPr lang="en-US"/>
              </a:p>
            </p:txBody>
          </p:sp>
          <p:sp>
            <p:nvSpPr>
              <p:cNvPr id="373774" name="Rectangle 14"/>
              <p:cNvSpPr>
                <a:spLocks noChangeArrowheads="1"/>
              </p:cNvSpPr>
              <p:nvPr/>
            </p:nvSpPr>
            <p:spPr bwMode="auto">
              <a:xfrm>
                <a:off x="0" y="3024"/>
                <a:ext cx="327" cy="96"/>
              </a:xfrm>
              <a:prstGeom prst="rect">
                <a:avLst/>
              </a:prstGeom>
              <a:solidFill>
                <a:schemeClr val="accent1">
                  <a:alpha val="50000"/>
                </a:schemeClr>
              </a:solidFill>
              <a:ln w="9525">
                <a:noFill/>
                <a:miter lim="800000"/>
                <a:headEnd/>
                <a:tailEnd/>
              </a:ln>
              <a:effectLst/>
            </p:spPr>
            <p:txBody>
              <a:bodyPr wrap="none" lIns="92075" tIns="46038" rIns="92075" bIns="46038" anchor="ctr"/>
              <a:lstStyle/>
              <a:p>
                <a:pPr>
                  <a:spcBef>
                    <a:spcPct val="50000"/>
                  </a:spcBef>
                  <a:defRPr/>
                </a:pPr>
                <a:endParaRPr kumimoji="1" lang="en-US" sz="2400">
                  <a:latin typeface="Times New Roman" pitchFamily="18" charset="0"/>
                </a:endParaRPr>
              </a:p>
            </p:txBody>
          </p:sp>
          <p:sp>
            <p:nvSpPr>
              <p:cNvPr id="373775" name="Rectangle 15"/>
              <p:cNvSpPr>
                <a:spLocks noChangeArrowheads="1"/>
              </p:cNvSpPr>
              <p:nvPr/>
            </p:nvSpPr>
            <p:spPr bwMode="auto">
              <a:xfrm>
                <a:off x="0" y="3216"/>
                <a:ext cx="327" cy="96"/>
              </a:xfrm>
              <a:prstGeom prst="rect">
                <a:avLst/>
              </a:prstGeom>
              <a:solidFill>
                <a:schemeClr val="accent1">
                  <a:alpha val="50000"/>
                </a:schemeClr>
              </a:solidFill>
              <a:ln w="9525">
                <a:noFill/>
                <a:miter lim="800000"/>
                <a:headEnd/>
                <a:tailEnd/>
              </a:ln>
              <a:effectLst/>
            </p:spPr>
            <p:txBody>
              <a:bodyPr wrap="none" lIns="92075" tIns="46038" rIns="92075" bIns="46038" anchor="ctr"/>
              <a:lstStyle/>
              <a:p>
                <a:pPr>
                  <a:spcBef>
                    <a:spcPct val="50000"/>
                  </a:spcBef>
                  <a:defRPr/>
                </a:pPr>
                <a:endParaRPr kumimoji="1" lang="en-US" sz="2400">
                  <a:latin typeface="Times New Roman" pitchFamily="18" charset="0"/>
                </a:endParaRPr>
              </a:p>
            </p:txBody>
          </p:sp>
          <p:sp>
            <p:nvSpPr>
              <p:cNvPr id="373776" name="Rectangle 16"/>
              <p:cNvSpPr>
                <a:spLocks noChangeArrowheads="1"/>
              </p:cNvSpPr>
              <p:nvPr/>
            </p:nvSpPr>
            <p:spPr bwMode="auto">
              <a:xfrm>
                <a:off x="0" y="3408"/>
                <a:ext cx="327" cy="96"/>
              </a:xfrm>
              <a:prstGeom prst="rect">
                <a:avLst/>
              </a:prstGeom>
              <a:solidFill>
                <a:schemeClr val="accent1">
                  <a:alpha val="50000"/>
                </a:schemeClr>
              </a:solidFill>
              <a:ln w="9525">
                <a:noFill/>
                <a:miter lim="800000"/>
                <a:headEnd/>
                <a:tailEnd/>
              </a:ln>
              <a:effectLst/>
            </p:spPr>
            <p:txBody>
              <a:bodyPr wrap="none" lIns="92075" tIns="46038" rIns="92075" bIns="46038" anchor="ctr"/>
              <a:lstStyle/>
              <a:p>
                <a:pPr>
                  <a:spcBef>
                    <a:spcPct val="50000"/>
                  </a:spcBef>
                  <a:defRPr/>
                </a:pPr>
                <a:endParaRPr kumimoji="1" lang="en-US" sz="2400">
                  <a:latin typeface="Times New Roman" pitchFamily="18" charset="0"/>
                </a:endParaRPr>
              </a:p>
            </p:txBody>
          </p:sp>
          <p:sp>
            <p:nvSpPr>
              <p:cNvPr id="373777" name="Arc 17"/>
              <p:cNvSpPr>
                <a:spLocks/>
              </p:cNvSpPr>
              <p:nvPr/>
            </p:nvSpPr>
            <p:spPr bwMode="auto">
              <a:xfrm>
                <a:off x="474" y="2260"/>
                <a:ext cx="125" cy="1154"/>
              </a:xfrm>
              <a:custGeom>
                <a:avLst/>
                <a:gdLst>
                  <a:gd name="G0" fmla="+- 754 0 0"/>
                  <a:gd name="G1" fmla="+- 21600 0 0"/>
                  <a:gd name="G2" fmla="+- 21600 0 0"/>
                  <a:gd name="T0" fmla="*/ 0 w 22354"/>
                  <a:gd name="T1" fmla="*/ 13 h 43200"/>
                  <a:gd name="T2" fmla="*/ 754 w 22354"/>
                  <a:gd name="T3" fmla="*/ 43200 h 43200"/>
                  <a:gd name="T4" fmla="*/ 754 w 22354"/>
                  <a:gd name="T5" fmla="*/ 21600 h 43200"/>
                </a:gdLst>
                <a:ahLst/>
                <a:cxnLst>
                  <a:cxn ang="0">
                    <a:pos x="T0" y="T1"/>
                  </a:cxn>
                  <a:cxn ang="0">
                    <a:pos x="T2" y="T3"/>
                  </a:cxn>
                  <a:cxn ang="0">
                    <a:pos x="T4" y="T5"/>
                  </a:cxn>
                </a:cxnLst>
                <a:rect l="0" t="0" r="r" b="b"/>
                <a:pathLst>
                  <a:path w="22354" h="43200" fill="none" extrusionOk="0">
                    <a:moveTo>
                      <a:pt x="0" y="13"/>
                    </a:moveTo>
                    <a:cubicBezTo>
                      <a:pt x="251" y="4"/>
                      <a:pt x="502" y="-1"/>
                      <a:pt x="754" y="0"/>
                    </a:cubicBezTo>
                    <a:cubicBezTo>
                      <a:pt x="12683" y="0"/>
                      <a:pt x="22354" y="9670"/>
                      <a:pt x="22354" y="21600"/>
                    </a:cubicBezTo>
                    <a:cubicBezTo>
                      <a:pt x="22354" y="33529"/>
                      <a:pt x="12683" y="43199"/>
                      <a:pt x="754" y="43200"/>
                    </a:cubicBezTo>
                  </a:path>
                  <a:path w="22354" h="43200" stroke="0" extrusionOk="0">
                    <a:moveTo>
                      <a:pt x="0" y="13"/>
                    </a:moveTo>
                    <a:cubicBezTo>
                      <a:pt x="251" y="4"/>
                      <a:pt x="502" y="-1"/>
                      <a:pt x="754" y="0"/>
                    </a:cubicBezTo>
                    <a:cubicBezTo>
                      <a:pt x="12683" y="0"/>
                      <a:pt x="22354" y="9670"/>
                      <a:pt x="22354" y="21600"/>
                    </a:cubicBezTo>
                    <a:cubicBezTo>
                      <a:pt x="22354" y="33529"/>
                      <a:pt x="12683" y="43199"/>
                      <a:pt x="754" y="43200"/>
                    </a:cubicBezTo>
                    <a:lnTo>
                      <a:pt x="754" y="21600"/>
                    </a:lnTo>
                    <a:close/>
                  </a:path>
                </a:pathLst>
              </a:custGeom>
              <a:solidFill>
                <a:schemeClr val="folHlink">
                  <a:alpha val="50000"/>
                </a:schemeClr>
              </a:solidFill>
              <a:ln w="9525">
                <a:noFill/>
                <a:round/>
                <a:headEnd type="none" w="sm" len="sm"/>
                <a:tailEnd type="none" w="sm" len="sm"/>
              </a:ln>
              <a:effectLst/>
            </p:spPr>
            <p:txBody>
              <a:bodyPr/>
              <a:lstStyle/>
              <a:p>
                <a:pPr>
                  <a:defRPr/>
                </a:pPr>
                <a:endParaRPr lang="en-US"/>
              </a:p>
            </p:txBody>
          </p:sp>
        </p:grpSp>
        <p:sp>
          <p:nvSpPr>
            <p:cNvPr id="373778" name="Oval 18"/>
            <p:cNvSpPr>
              <a:spLocks noChangeArrowheads="1"/>
            </p:cNvSpPr>
            <p:nvPr/>
          </p:nvSpPr>
          <p:spPr bwMode="auto">
            <a:xfrm>
              <a:off x="0" y="672"/>
              <a:ext cx="672" cy="624"/>
            </a:xfrm>
            <a:prstGeom prst="ellipse">
              <a:avLst/>
            </a:prstGeom>
            <a:solidFill>
              <a:schemeClr val="accent1">
                <a:alpha val="50000"/>
              </a:schemeClr>
            </a:solidFill>
            <a:ln w="9525">
              <a:noFill/>
              <a:round/>
              <a:headEnd/>
              <a:tailEnd/>
            </a:ln>
            <a:effectLst/>
          </p:spPr>
          <p:txBody>
            <a:bodyPr wrap="none" lIns="92075" tIns="46038" rIns="92075" bIns="46038" anchor="ctr"/>
            <a:lstStyle/>
            <a:p>
              <a:pPr>
                <a:spcBef>
                  <a:spcPct val="50000"/>
                </a:spcBef>
                <a:defRPr/>
              </a:pPr>
              <a:endParaRPr kumimoji="1" lang="en-US" sz="2400">
                <a:latin typeface="Times New Roman" pitchFamily="18" charset="0"/>
              </a:endParaRPr>
            </a:p>
          </p:txBody>
        </p:sp>
        <p:sp>
          <p:nvSpPr>
            <p:cNvPr id="373779" name="Rectangle 19"/>
            <p:cNvSpPr>
              <a:spLocks noChangeArrowheads="1"/>
            </p:cNvSpPr>
            <p:nvPr/>
          </p:nvSpPr>
          <p:spPr bwMode="auto">
            <a:xfrm>
              <a:off x="480" y="0"/>
              <a:ext cx="192" cy="4319"/>
            </a:xfrm>
            <a:prstGeom prst="rect">
              <a:avLst/>
            </a:prstGeom>
            <a:gradFill rotWithShape="0">
              <a:gsLst>
                <a:gs pos="0">
                  <a:schemeClr val="bg2"/>
                </a:gs>
                <a:gs pos="100000">
                  <a:schemeClr val="bg1"/>
                </a:gs>
              </a:gsLst>
              <a:lin ang="0" scaled="1"/>
            </a:gradFill>
            <a:ln w="9525">
              <a:noFill/>
              <a:miter lim="800000"/>
              <a:headEnd/>
              <a:tailEnd/>
            </a:ln>
            <a:effectLst/>
          </p:spPr>
          <p:txBody>
            <a:bodyPr/>
            <a:lstStyle/>
            <a:p>
              <a:pPr>
                <a:defRPr/>
              </a:pPr>
              <a:endParaRPr lang="en-US"/>
            </a:p>
          </p:txBody>
        </p:sp>
      </p:grpSp>
      <p:sp>
        <p:nvSpPr>
          <p:cNvPr id="373780" name="Rectangle 20"/>
          <p:cNvSpPr>
            <a:spLocks noChangeArrowheads="1"/>
          </p:cNvSpPr>
          <p:nvPr/>
        </p:nvSpPr>
        <p:spPr bwMode="auto">
          <a:xfrm>
            <a:off x="762000" y="1474788"/>
            <a:ext cx="8380413" cy="125412"/>
          </a:xfrm>
          <a:prstGeom prst="rect">
            <a:avLst/>
          </a:prstGeom>
          <a:solidFill>
            <a:schemeClr val="accent2">
              <a:alpha val="50000"/>
            </a:schemeClr>
          </a:solidFill>
          <a:ln w="9525">
            <a:noFill/>
            <a:miter lim="800000"/>
            <a:headEnd/>
            <a:tailEnd/>
          </a:ln>
          <a:effectLst/>
        </p:spPr>
        <p:txBody>
          <a:bodyPr/>
          <a:lstStyle/>
          <a:p>
            <a:pPr eaLnBrk="1" hangingPunct="1">
              <a:defRPr/>
            </a:pPr>
            <a:endParaRPr kumimoji="1" lang="en-US" sz="2400">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4196"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 id="2147484184" r:id="rId12"/>
    <p:sldLayoutId id="2147484246" r:id="rId13"/>
    <p:sldLayoutId id="2147484247" r:id="rId14"/>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Black" pitchFamily="34" charset="0"/>
        </a:defRPr>
      </a:lvl9pPr>
    </p:titleStyle>
    <p:bodyStyle>
      <a:lvl1pPr marL="342900" indent="-342900" algn="l" rtl="0" eaLnBrk="0" fontAlgn="base" hangingPunct="0">
        <a:spcBef>
          <a:spcPct val="20000"/>
        </a:spcBef>
        <a:spcAft>
          <a:spcPct val="0"/>
        </a:spcAft>
        <a:buClr>
          <a:schemeClr val="accent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1BDF438E-E2EA-411F-AC57-B0CC75E562BF}"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b="1">
              <a:solidFill>
                <a:prstClr val="black">
                  <a:tint val="75000"/>
                </a:prstClr>
              </a:solidFill>
              <a:latin typeface="Garamond" pitchFamily="18"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b="1">
              <a:solidFill>
                <a:prstClr val="black">
                  <a:tint val="75000"/>
                </a:prstClr>
              </a:solidFill>
              <a:latin typeface="Garamond" pitchFamily="18"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3FCD748E-F7E2-440E-85F1-1F411DB742DA}" type="slidenum">
              <a:rPr lang="en-US" b="1">
                <a:solidFill>
                  <a:prstClr val="black">
                    <a:tint val="75000"/>
                  </a:prstClr>
                </a:solidFill>
                <a:latin typeface="Garamond" pitchFamily="18" charset="0"/>
              </a:rPr>
              <a:pPr>
                <a:defRPr/>
              </a:pPr>
              <a:t>‹#›</a:t>
            </a:fld>
            <a:endParaRPr lang="en-US" b="1">
              <a:solidFill>
                <a:prstClr val="black">
                  <a:tint val="75000"/>
                </a:prstClr>
              </a:solidFill>
              <a:latin typeface="Garamond" pitchFamily="18" charset="0"/>
            </a:endParaRPr>
          </a:p>
        </p:txBody>
      </p:sp>
    </p:spTree>
    <p:extLst>
      <p:ext uri="{BB962C8B-B14F-4D97-AF65-F5344CB8AC3E}">
        <p14:creationId xmlns:p14="http://schemas.microsoft.com/office/powerpoint/2010/main" val="572696851"/>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defRPr/>
            </a:pPr>
            <a:fld id="{0299164F-2FEC-457C-B28A-CA9713F42064}" type="slidenum">
              <a:rPr lang="en-US">
                <a:solidFill>
                  <a:prstClr val="black">
                    <a:tint val="75000"/>
                  </a:prstClr>
                </a:solidFill>
              </a:rPr>
              <a:pPr eaLnBrk="1" hangingPunct="1">
                <a:defRPr/>
              </a:pPr>
              <a:t>‹#›</a:t>
            </a:fld>
            <a:endParaRPr lang="en-US">
              <a:solidFill>
                <a:prstClr val="black">
                  <a:tint val="75000"/>
                </a:prstClr>
              </a:solidFill>
            </a:endParaRPr>
          </a:p>
        </p:txBody>
      </p:sp>
    </p:spTree>
    <p:extLst>
      <p:ext uri="{BB962C8B-B14F-4D97-AF65-F5344CB8AC3E}">
        <p14:creationId xmlns:p14="http://schemas.microsoft.com/office/powerpoint/2010/main" val="899134816"/>
      </p:ext>
    </p:extLst>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840D09B2-AB07-4AA4-9404-50CC21B8E1AD}" type="datetimeFigureOut">
              <a:rPr lang="en-US" smtClean="0">
                <a:solidFill>
                  <a:prstClr val="black">
                    <a:tint val="75000"/>
                  </a:prstClr>
                </a:solidFill>
                <a:latin typeface="Calibri"/>
              </a:rPr>
              <a:pPr eaLnBrk="1" fontAlgn="auto" hangingPunct="1">
                <a:spcBef>
                  <a:spcPts val="0"/>
                </a:spcBef>
                <a:spcAft>
                  <a:spcPts val="0"/>
                </a:spcAft>
              </a:pPr>
              <a:t>30/3/16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B1A1C460-4099-4A87-A6E7-898B1C4C9373}"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3020366"/>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15768118"/>
      </p:ext>
    </p:extLst>
  </p:cSld>
  <p:clrMap bg1="dk2" tx1="lt1" bg2="dk1" tx2="lt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hyperlink" Target="http://images.google.com/imgres?imgurl=http://lh3.google.com/cineboy65/Rpok41KRzRI/AAAAAAAAAuw/BIT8VF7NIgw/faces-36.jpg&amp;imgrefurl=http://pilgrimakimbo.blogspot.com/2008/04/theology-and-narrative-arts.html&amp;usg=__zxvStOT9Huiag2vyw25F55_NreQ=&amp;h=744&amp;w=1239&amp;sz=263&amp;hl=en&amp;start=99&amp;tbnid=2o2tYIYme_OLOM:&amp;tbnh=90&amp;tbnw=150&amp;prev=/images?q=fear+faces&amp;imgsz=xxlarge&amp;gbv=2&amp;ndsp=20&amp;hl=en&amp;safe=active&amp;sa=N&amp;start=80" TargetMode="External"/><Relationship Id="rId3"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9.wmf"/><Relationship Id="rId1" Type="http://schemas.openxmlformats.org/officeDocument/2006/relationships/vmlDrawing" Target="../drawings/vmlDrawing1.vml"/><Relationship Id="rId2"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0.jpeg"/><Relationship Id="rId3" Type="http://schemas.openxmlformats.org/officeDocument/2006/relationships/image" Target="../media/image1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1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3" Type="http://schemas.openxmlformats.org/officeDocument/2006/relationships/image" Target="../media/image16.wmf"/><Relationship Id="rId4" Type="http://schemas.openxmlformats.org/officeDocument/2006/relationships/image" Target="../media/image17.wmf"/><Relationship Id="rId5" Type="http://schemas.openxmlformats.org/officeDocument/2006/relationships/image" Target="../media/image18.wmf"/><Relationship Id="rId6" Type="http://schemas.openxmlformats.org/officeDocument/2006/relationships/image" Target="../media/image19.wmf"/><Relationship Id="rId1" Type="http://schemas.openxmlformats.org/officeDocument/2006/relationships/slideLayout" Target="../slideLayouts/slideLayout38.xml"/><Relationship Id="rId2" Type="http://schemas.openxmlformats.org/officeDocument/2006/relationships/image" Target="../media/image15.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diagramData" Target="../diagrams/data2.xml"/><Relationship Id="rId8" Type="http://schemas.openxmlformats.org/officeDocument/2006/relationships/diagramLayout" Target="../diagrams/layout2.xml"/><Relationship Id="rId9" Type="http://schemas.openxmlformats.org/officeDocument/2006/relationships/diagramQuickStyle" Target="../diagrams/quickStyle2.xml"/><Relationship Id="rId10" Type="http://schemas.openxmlformats.org/officeDocument/2006/relationships/diagramColors" Target="../diagrams/colors2.xml"/><Relationship Id="rId11" Type="http://schemas.microsoft.com/office/2007/relationships/diagramDrawing" Target="../diagrams/drawing2.xml"/><Relationship Id="rId1" Type="http://schemas.openxmlformats.org/officeDocument/2006/relationships/slideLayout" Target="../slideLayouts/slideLayout52.xml"/><Relationship Id="rId2" Type="http://schemas.openxmlformats.org/officeDocument/2006/relationships/diagramData" Target="../diagrams/data1.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7" Type="http://schemas.openxmlformats.org/officeDocument/2006/relationships/diagramData" Target="../diagrams/data4.xml"/><Relationship Id="rId8" Type="http://schemas.openxmlformats.org/officeDocument/2006/relationships/diagramLayout" Target="../diagrams/layout4.xml"/><Relationship Id="rId9" Type="http://schemas.openxmlformats.org/officeDocument/2006/relationships/diagramQuickStyle" Target="../diagrams/quickStyle4.xml"/><Relationship Id="rId10" Type="http://schemas.openxmlformats.org/officeDocument/2006/relationships/diagramColors" Target="../diagrams/colors4.xml"/><Relationship Id="rId11" Type="http://schemas.microsoft.com/office/2007/relationships/diagramDrawing" Target="../diagrams/drawing4.xml"/><Relationship Id="rId1" Type="http://schemas.openxmlformats.org/officeDocument/2006/relationships/slideLayout" Target="../slideLayouts/slideLayout52.xml"/><Relationship Id="rId2" Type="http://schemas.openxmlformats.org/officeDocument/2006/relationships/diagramData" Target="../diagrams/data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bagmakersinc.com/_2006%20new%20image%20library/JPEG%20hi-res%20plain%20images/Paper%20bags/Matte%20Shoppers%20jpegs/Dorothy/Dorothy_brown.jpg" TargetMode="External"/><Relationship Id="rId3" Type="http://schemas.openxmlformats.org/officeDocument/2006/relationships/image" Target="../media/image2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24.gif"/><Relationship Id="rId4" Type="http://schemas.openxmlformats.org/officeDocument/2006/relationships/image" Target="../media/image25.jpeg"/><Relationship Id="rId5" Type="http://schemas.openxmlformats.org/officeDocument/2006/relationships/image" Target="../media/image26.jpeg"/><Relationship Id="rId1" Type="http://schemas.openxmlformats.org/officeDocument/2006/relationships/slideLayout" Target="../slideLayouts/slideLayout24.xml"/><Relationship Id="rId2" Type="http://schemas.openxmlformats.org/officeDocument/2006/relationships/image" Target="../media/image2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31.jpeg"/><Relationship Id="rId3" Type="http://schemas.microsoft.com/office/2007/relationships/hdphoto" Target="../media/hdphoto1.wdp"/></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chart" Target="../charts/char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4.w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oleObject" Target="../embeddings/Microsoft_PowerPoint_97_-_2003_Presentation1.ppt"/><Relationship Id="rId5" Type="http://schemas.openxmlformats.org/officeDocument/2006/relationships/image" Target="../media/image35.emf"/><Relationship Id="rId1" Type="http://schemas.openxmlformats.org/officeDocument/2006/relationships/vmlDrawing" Target="../drawings/vmlDrawing2.vml"/><Relationship Id="rId2"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6.w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hyperlink" Target="http://images.google.com/imgres?imgurl=http://www.hibermate.com/images/sleep-mask.jpg&amp;imgrefurl=http://www.hibermate.com/&amp;h=328&amp;w=283&amp;sz=44&amp;hl=en&amp;start=216&amp;tbnid=_juPt8ISOG6I8M:&amp;tbnh=118&amp;tbnw=102&amp;prev=/images?q=Eye&amp;start=200&amp;ndsp=20&amp;svnum=10&amp;hl=en&amp;lr=&amp;safe=active&amp;sa=N" TargetMode="External"/><Relationship Id="rId5" Type="http://schemas.openxmlformats.org/officeDocument/2006/relationships/image" Target="../media/image38.jpeg"/><Relationship Id="rId6" Type="http://schemas.openxmlformats.org/officeDocument/2006/relationships/hyperlink" Target="http://images.google.com/imgres?imgurl=http://www.terrapinphoto.com/jmdavis/eye%20SM5K.jpg&amp;imgrefurl=http://www.terrapinphoto.com/jmdavis/&amp;h=1181&amp;w=1182&amp;sz=240&amp;hl=en&amp;start=243&amp;tbnid=awafr_eKkreSlM:&amp;tbnh=150&amp;tbnw=150&amp;prev=/images?q=Eye&amp;start=240&amp;ndsp=20&amp;svnum=10&amp;hl=en&amp;lr=&amp;safe=active&amp;sa=N" TargetMode="External"/><Relationship Id="rId7" Type="http://schemas.openxmlformats.org/officeDocument/2006/relationships/image" Target="../media/image39.jpeg"/><Relationship Id="rId1" Type="http://schemas.openxmlformats.org/officeDocument/2006/relationships/slideLayout" Target="../slideLayouts/slideLayout34.xml"/><Relationship Id="rId2" Type="http://schemas.openxmlformats.org/officeDocument/2006/relationships/hyperlink" Target="http://images.google.com/imgres?imgurl=http://www.soilandhealth.org/02/0201hyglibcat/020136eye/eye-ch14-9.jpg&amp;imgrefurl=http://www.soilandhealth.org/02/0201hyglibcat/020136eye/eye-ch14.htm&amp;h=496&amp;w=324&amp;sz=10&amp;hl=en&amp;start=305&amp;tbnid=QHc7EgRe0eWt3M:&amp;tbnh=130&amp;tbnw=85&amp;prev=/images?q=Eye&amp;start=300&amp;ndsp=20&amp;svnum=10&amp;hl=en&amp;lr=&amp;safe=active&amp;sa=N"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hyperlink" Target="http://images.google.com/imgres?imgurl=http://hem.passagen.se/zatan/shh.gif&amp;imgrefurl=http://hem.passagen.se/zatan/&amp;h=163&amp;w=165&amp;sz=3&amp;hl=en&amp;start=99&amp;tbnid=dsU_1HfNL3MSrM:&amp;tbnh=98&amp;tbnw=99&amp;prev=/images?q=shh&amp;start=80&amp;ndsp=20&amp;svnum=10&amp;hl=en&amp;lr=&amp;safe=active&amp;sa=N" TargetMode="External"/><Relationship Id="rId3" Type="http://schemas.openxmlformats.org/officeDocument/2006/relationships/image" Target="../media/image40.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9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91.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6" descr="preach"/>
          <p:cNvPicPr>
            <a:picLocks noChangeAspect="1" noChangeArrowheads="1"/>
          </p:cNvPicPr>
          <p:nvPr/>
        </p:nvPicPr>
        <p:blipFill>
          <a:blip r:embed="rId2" cstate="print">
            <a:lum contrast="12000"/>
          </a:blip>
          <a:srcRect t="8250" b="42375"/>
          <a:stretch>
            <a:fillRect/>
          </a:stretch>
        </p:blipFill>
        <p:spPr bwMode="auto">
          <a:xfrm>
            <a:off x="0" y="3175"/>
            <a:ext cx="9144000" cy="6877050"/>
          </a:xfrm>
          <a:prstGeom prst="rect">
            <a:avLst/>
          </a:prstGeom>
          <a:noFill/>
          <a:ln w="9525">
            <a:noFill/>
            <a:miter lim="800000"/>
            <a:headEnd/>
            <a:tailEnd/>
          </a:ln>
        </p:spPr>
      </p:pic>
      <p:sp>
        <p:nvSpPr>
          <p:cNvPr id="76810" name="Rectangle 10"/>
          <p:cNvSpPr>
            <a:spLocks noGrp="1" noChangeArrowheads="1"/>
          </p:cNvSpPr>
          <p:nvPr>
            <p:ph type="ctrTitle" sz="quarter"/>
          </p:nvPr>
        </p:nvSpPr>
        <p:spPr>
          <a:xfrm>
            <a:off x="3352800" y="381000"/>
            <a:ext cx="5562600" cy="2225675"/>
          </a:xfrm>
        </p:spPr>
        <p:txBody>
          <a:bodyPr/>
          <a:lstStyle/>
          <a:p>
            <a:pPr algn="r" eaLnBrk="1" hangingPunct="1">
              <a:defRPr/>
            </a:pPr>
            <a:r>
              <a:rPr lang="en-US" sz="4800" b="1" dirty="0" smtClean="0">
                <a:solidFill>
                  <a:srgbClr val="000000"/>
                </a:solidFill>
                <a:effectLst>
                  <a:outerShdw blurRad="38100" dist="38100" dir="2700000" algn="tl">
                    <a:srgbClr val="FFFFFF"/>
                  </a:outerShdw>
                </a:effectLst>
              </a:rPr>
              <a:t>Preaching,  Persuasion, and Leadership</a:t>
            </a:r>
          </a:p>
        </p:txBody>
      </p:sp>
      <p:sp>
        <p:nvSpPr>
          <p:cNvPr id="76814" name="Rectangle 14"/>
          <p:cNvSpPr>
            <a:spLocks noChangeArrowheads="1"/>
          </p:cNvSpPr>
          <p:nvPr/>
        </p:nvSpPr>
        <p:spPr bwMode="auto">
          <a:xfrm>
            <a:off x="6400800" y="2514600"/>
            <a:ext cx="2667000" cy="1920875"/>
          </a:xfrm>
          <a:prstGeom prst="rect">
            <a:avLst/>
          </a:prstGeom>
          <a:noFill/>
          <a:ln w="9525">
            <a:noFill/>
            <a:miter lim="800000"/>
            <a:headEnd/>
            <a:tailEnd/>
          </a:ln>
          <a:effectLst/>
        </p:spPr>
        <p:txBody>
          <a:bodyPr anchor="ctr"/>
          <a:lstStyle/>
          <a:p>
            <a:pPr algn="ctr" eaLnBrk="1" hangingPunct="1">
              <a:defRPr/>
            </a:pPr>
            <a:r>
              <a:rPr lang="en-US" sz="5400" b="1">
                <a:solidFill>
                  <a:srgbClr val="000000"/>
                </a:solidFill>
                <a:effectLst>
                  <a:outerShdw blurRad="38100" dist="38100" dir="2700000" algn="tl">
                    <a:srgbClr val="FFFFFF"/>
                  </a:outerShdw>
                </a:effectLst>
              </a:rPr>
              <a:t>Pathos</a:t>
            </a:r>
          </a:p>
        </p:txBody>
      </p:sp>
      <p:sp>
        <p:nvSpPr>
          <p:cNvPr id="5" name="Rectangle 14"/>
          <p:cNvSpPr>
            <a:spLocks noChangeArrowheads="1"/>
          </p:cNvSpPr>
          <p:nvPr/>
        </p:nvSpPr>
        <p:spPr bwMode="auto">
          <a:xfrm>
            <a:off x="0" y="5943600"/>
            <a:ext cx="9144000" cy="990600"/>
          </a:xfrm>
          <a:prstGeom prst="rect">
            <a:avLst/>
          </a:prstGeom>
          <a:solidFill>
            <a:srgbClr val="000514"/>
          </a:solidFill>
          <a:ln w="9525">
            <a:noFill/>
            <a:miter lim="800000"/>
            <a:headEnd/>
            <a:tailEnd/>
          </a:ln>
        </p:spPr>
        <p:txBody>
          <a:bodyPr anchor="ctr"/>
          <a:lstStyle/>
          <a:p>
            <a:pPr algn="ctr" eaLnBrk="1" hangingPunct="1"/>
            <a:r>
              <a:rPr lang="en-US" b="1" dirty="0" smtClean="0">
                <a:latin typeface="Arial"/>
                <a:cs typeface="Arial"/>
              </a:rPr>
              <a:t>Dr. Jeffrey Arthurs, Gordon-Conwell Theological Seminary, </a:t>
            </a:r>
            <a:br>
              <a:rPr lang="en-US" b="1" dirty="0" smtClean="0">
                <a:latin typeface="Arial"/>
                <a:cs typeface="Arial"/>
              </a:rPr>
            </a:br>
            <a:r>
              <a:rPr lang="en-US" b="1" dirty="0" smtClean="0">
                <a:latin typeface="Arial"/>
                <a:cs typeface="Arial"/>
              </a:rPr>
              <a:t>as taught at Singapore Bible College DMin module, March </a:t>
            </a:r>
            <a:r>
              <a:rPr lang="en-US" b="1" dirty="0" smtClean="0">
                <a:latin typeface="Arial"/>
                <a:cs typeface="Arial"/>
              </a:rPr>
              <a:t>2016</a:t>
            </a:r>
          </a:p>
          <a:p>
            <a:pPr algn="ctr" eaLnBrk="1" hangingPunct="1"/>
            <a:r>
              <a:rPr lang="en-US" b="1" dirty="0">
                <a:latin typeface="Arial"/>
                <a:cs typeface="Arial"/>
              </a:rPr>
              <a:t>a</a:t>
            </a:r>
            <a:r>
              <a:rPr lang="en-US" b="1" dirty="0" smtClean="0">
                <a:latin typeface="Arial"/>
                <a:cs typeface="Arial"/>
              </a:rPr>
              <a:t>nd offered for free download by Dr. Rick Griffith at BibleStudyDownloads.org</a:t>
            </a:r>
            <a:endParaRPr lang="en-US" b="1" dirty="0">
              <a:latin typeface="Arial"/>
              <a:cs typeface="Aria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idx="1"/>
          </p:nvPr>
        </p:nvSpPr>
        <p:spPr>
          <a:xfrm>
            <a:off x="685800" y="304800"/>
            <a:ext cx="8153400" cy="5410200"/>
          </a:xfrm>
        </p:spPr>
        <p:txBody>
          <a:bodyPr/>
          <a:lstStyle/>
          <a:p>
            <a:pPr eaLnBrk="1" hangingPunct="1">
              <a:lnSpc>
                <a:spcPct val="90000"/>
              </a:lnSpc>
              <a:buFont typeface="Wingdings" pitchFamily="2" charset="2"/>
              <a:buNone/>
              <a:defRPr/>
            </a:pPr>
            <a:r>
              <a:rPr lang="en-US" sz="3600" b="1" dirty="0" smtClean="0">
                <a:solidFill>
                  <a:srgbClr val="FFFFFF"/>
                </a:solidFill>
              </a:rPr>
              <a:t>	</a:t>
            </a:r>
            <a:r>
              <a:rPr lang="en-US" sz="3600" dirty="0" smtClean="0">
                <a:solidFill>
                  <a:srgbClr val="FFFFFF"/>
                </a:solidFill>
              </a:rPr>
              <a:t>I cannot continuously say no to this or no to that, unless there is something ten times more attractive to choose. Saying no to my lust, my greed, my needs, and the world’s powers takes an enormous amount of energy. The only hope is to find something so obviously real and attractive that I can devote all my energies to saying yes.</a:t>
            </a:r>
          </a:p>
          <a:p>
            <a:pPr eaLnBrk="1" hangingPunct="1">
              <a:lnSpc>
                <a:spcPct val="90000"/>
              </a:lnSpc>
              <a:buFont typeface="Wingdings" pitchFamily="2" charset="2"/>
              <a:buNone/>
              <a:defRPr/>
            </a:pPr>
            <a:r>
              <a:rPr lang="en-US" sz="1800" dirty="0" smtClean="0"/>
              <a:t>		</a:t>
            </a:r>
          </a:p>
          <a:p>
            <a:pPr algn="r" eaLnBrk="1" hangingPunct="1">
              <a:lnSpc>
                <a:spcPct val="90000"/>
              </a:lnSpc>
              <a:buFont typeface="Wingdings" pitchFamily="2" charset="2"/>
              <a:buNone/>
              <a:defRPr/>
            </a:pPr>
            <a:r>
              <a:rPr lang="en-US" sz="1600" dirty="0" smtClean="0"/>
              <a:t>	</a:t>
            </a:r>
            <a:r>
              <a:rPr lang="en-US" sz="2000" dirty="0" smtClean="0"/>
              <a:t>Henri Nouwen, cited in Terry Muck, “Hearing God’s Voice and Obeying His Word,” </a:t>
            </a:r>
            <a:r>
              <a:rPr lang="en-US" sz="2000" i="1" dirty="0" smtClean="0"/>
              <a:t>Leadership Journal </a:t>
            </a:r>
            <a:r>
              <a:rPr lang="en-US" sz="2000" dirty="0" smtClean="0"/>
              <a:t>(Winter, 1982), 16.</a:t>
            </a:r>
            <a:endParaRPr lang="en-US" sz="2000" u="sng" dirty="0" smtClean="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4194">
                                            <p:txEl>
                                              <p:pRg st="0" end="0"/>
                                            </p:txEl>
                                          </p:spTgt>
                                        </p:tgtEl>
                                        <p:attrNameLst>
                                          <p:attrName>style.visibility</p:attrName>
                                        </p:attrNameLst>
                                      </p:cBhvr>
                                      <p:to>
                                        <p:strVal val="visible"/>
                                      </p:to>
                                    </p:set>
                                    <p:animEffect transition="in" filter="fade">
                                      <p:cBhvr>
                                        <p:cTn id="7" dur="2000"/>
                                        <p:tgtEl>
                                          <p:spTgt spid="26419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4194">
                                            <p:txEl>
                                              <p:pRg st="2" end="2"/>
                                            </p:txEl>
                                          </p:spTgt>
                                        </p:tgtEl>
                                        <p:attrNameLst>
                                          <p:attrName>style.visibility</p:attrName>
                                        </p:attrNameLst>
                                      </p:cBhvr>
                                      <p:to>
                                        <p:strVal val="visible"/>
                                      </p:to>
                                    </p:set>
                                    <p:animEffect transition="in" filter="fade">
                                      <p:cBhvr>
                                        <p:cTn id="10" dur="2000"/>
                                        <p:tgtEl>
                                          <p:spTgt spid="2641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001000" cy="1676400"/>
          </a:xfrm>
        </p:spPr>
        <p:txBody>
          <a:bodyPr/>
          <a:lstStyle/>
          <a:p>
            <a:r>
              <a:rPr lang="en-US" dirty="0" smtClean="0"/>
              <a:t>Need to address the Heart</a:t>
            </a:r>
            <a:br>
              <a:rPr lang="en-US" dirty="0" smtClean="0"/>
            </a:br>
            <a:r>
              <a:rPr lang="en-US" sz="2800" dirty="0" err="1" smtClean="0">
                <a:effectLst/>
              </a:rPr>
              <a:t>Os</a:t>
            </a:r>
            <a:r>
              <a:rPr lang="en-US" sz="2800" dirty="0" smtClean="0">
                <a:effectLst/>
              </a:rPr>
              <a:t> Guinness</a:t>
            </a:r>
            <a:br>
              <a:rPr lang="en-US" sz="2800" dirty="0" smtClean="0">
                <a:effectLst/>
              </a:rPr>
            </a:br>
            <a:r>
              <a:rPr lang="en-US" sz="2800" i="1" dirty="0" smtClean="0">
                <a:effectLst/>
              </a:rPr>
              <a:t>Fool’s </a:t>
            </a:r>
            <a:r>
              <a:rPr lang="en-US" sz="2800" i="1" dirty="0">
                <a:effectLst/>
              </a:rPr>
              <a:t>Talk: Recovering the Christian Art of </a:t>
            </a:r>
            <a:r>
              <a:rPr lang="en-US" sz="2800" i="1" dirty="0" smtClean="0">
                <a:effectLst/>
              </a:rPr>
              <a:t>Persuasion </a:t>
            </a:r>
            <a:r>
              <a:rPr lang="en-US" sz="2800" dirty="0">
                <a:effectLst/>
              </a:rPr>
              <a:t>(41-42</a:t>
            </a:r>
            <a:r>
              <a:rPr lang="en-US" sz="2800" dirty="0" smtClean="0">
                <a:effectLst/>
              </a:rPr>
              <a:t>)</a:t>
            </a:r>
            <a:endParaRPr lang="en-US" dirty="0"/>
          </a:p>
        </p:txBody>
      </p:sp>
      <p:sp>
        <p:nvSpPr>
          <p:cNvPr id="3" name="Content Placeholder 2"/>
          <p:cNvSpPr>
            <a:spLocks noGrp="1"/>
          </p:cNvSpPr>
          <p:nvPr>
            <p:ph idx="1"/>
          </p:nvPr>
        </p:nvSpPr>
        <p:spPr>
          <a:xfrm>
            <a:off x="838200" y="2895600"/>
            <a:ext cx="7848600" cy="3810000"/>
          </a:xfrm>
        </p:spPr>
        <p:txBody>
          <a:bodyPr/>
          <a:lstStyle/>
          <a:p>
            <a:pPr marL="0" indent="0">
              <a:buNone/>
            </a:pPr>
            <a:r>
              <a:rPr lang="en-US" sz="2800" dirty="0" smtClean="0">
                <a:effectLst>
                  <a:outerShdw blurRad="38100" dist="38100" dir="2700000" algn="tl">
                    <a:srgbClr val="000000">
                      <a:alpha val="43137"/>
                    </a:srgbClr>
                  </a:outerShdw>
                </a:effectLst>
              </a:rPr>
              <a:t>Christian </a:t>
            </a:r>
            <a:r>
              <a:rPr lang="en-US" sz="2800" dirty="0">
                <a:effectLst>
                  <a:outerShdw blurRad="38100" dist="38100" dir="2700000" algn="tl">
                    <a:srgbClr val="000000">
                      <a:alpha val="43137"/>
                    </a:srgbClr>
                  </a:outerShdw>
                </a:effectLst>
              </a:rPr>
              <a:t>persuasion, while addressing the mind, must be faithful to address the heart, including the passions or emotions. From Aristotle on, it has been recognized that the passions have an important role in our human </a:t>
            </a:r>
            <a:r>
              <a:rPr lang="en-US" sz="2800" dirty="0" smtClean="0">
                <a:effectLst>
                  <a:outerShdw blurRad="38100" dist="38100" dir="2700000" algn="tl">
                    <a:srgbClr val="000000">
                      <a:alpha val="43137"/>
                    </a:srgbClr>
                  </a:outerShdw>
                </a:effectLst>
              </a:rPr>
              <a:t>lives—for better </a:t>
            </a:r>
            <a:r>
              <a:rPr lang="en-US" sz="2800" dirty="0">
                <a:effectLst>
                  <a:outerShdw blurRad="38100" dist="38100" dir="2700000" algn="tl">
                    <a:srgbClr val="000000">
                      <a:alpha val="43137"/>
                    </a:srgbClr>
                  </a:outerShdw>
                </a:effectLst>
              </a:rPr>
              <a:t>or worse they move us to thought and to action. </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13554562"/>
      </p:ext>
    </p:extLst>
  </p:cSld>
  <p:clrMapOvr>
    <a:masterClrMapping/>
  </p:clrMapOvr>
  <p:transition xmlns:p14="http://schemas.microsoft.com/office/powerpoint/2010/mai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728" y="164910"/>
            <a:ext cx="8229600" cy="1371600"/>
          </a:xfrm>
        </p:spPr>
        <p:txBody>
          <a:bodyPr/>
          <a:lstStyle/>
          <a:p>
            <a:r>
              <a:rPr lang="en-US" sz="4000" dirty="0" smtClean="0"/>
              <a:t>Continued</a:t>
            </a:r>
            <a:endParaRPr lang="en-US" sz="4000" dirty="0"/>
          </a:p>
        </p:txBody>
      </p:sp>
      <p:sp>
        <p:nvSpPr>
          <p:cNvPr id="3" name="Content Placeholder 2"/>
          <p:cNvSpPr>
            <a:spLocks noGrp="1"/>
          </p:cNvSpPr>
          <p:nvPr>
            <p:ph idx="1"/>
          </p:nvPr>
        </p:nvSpPr>
        <p:spPr>
          <a:xfrm>
            <a:off x="914400" y="1524000"/>
            <a:ext cx="7751928" cy="5105400"/>
          </a:xfrm>
        </p:spPr>
        <p:txBody>
          <a:bodyPr/>
          <a:lstStyle/>
          <a:p>
            <a:pPr marL="0" indent="0">
              <a:buNone/>
            </a:pPr>
            <a:r>
              <a:rPr lang="en-US" sz="2800" dirty="0">
                <a:effectLst>
                  <a:outerShdw blurRad="38100" dist="38100" dir="2700000" algn="tl">
                    <a:srgbClr val="000000">
                      <a:alpha val="43137"/>
                    </a:srgbClr>
                  </a:outerShdw>
                </a:effectLst>
              </a:rPr>
              <a:t>Sometimes, for example, we can address the passions to move people to seek God through </a:t>
            </a:r>
            <a:r>
              <a:rPr lang="en-US" sz="2800" dirty="0" smtClean="0">
                <a:effectLst>
                  <a:outerShdw blurRad="38100" dist="38100" dir="2700000" algn="tl">
                    <a:srgbClr val="000000">
                      <a:alpha val="43137"/>
                    </a:srgbClr>
                  </a:outerShdw>
                </a:effectLst>
              </a:rPr>
              <a:t>desire—the longing </a:t>
            </a:r>
            <a:r>
              <a:rPr lang="en-US" sz="2800" dirty="0">
                <a:effectLst>
                  <a:outerShdw blurRad="38100" dist="38100" dir="2700000" algn="tl">
                    <a:srgbClr val="000000">
                      <a:alpha val="43137"/>
                    </a:srgbClr>
                  </a:outerShdw>
                </a:effectLst>
              </a:rPr>
              <a:t>to possess something they do not have, or through </a:t>
            </a:r>
            <a:r>
              <a:rPr lang="en-US" sz="2800" dirty="0" smtClean="0">
                <a:effectLst>
                  <a:outerShdw blurRad="38100" dist="38100" dir="2700000" algn="tl">
                    <a:srgbClr val="000000">
                      <a:alpha val="43137"/>
                    </a:srgbClr>
                  </a:outerShdw>
                </a:effectLst>
              </a:rPr>
              <a:t>joy—the yearning </a:t>
            </a:r>
            <a:r>
              <a:rPr lang="en-US" sz="2800" dirty="0">
                <a:effectLst>
                  <a:outerShdw blurRad="38100" dist="38100" dir="2700000" algn="tl">
                    <a:srgbClr val="000000">
                      <a:alpha val="43137"/>
                    </a:srgbClr>
                  </a:outerShdw>
                </a:effectLst>
              </a:rPr>
              <a:t>to possess what they desire. And sometimes we can address the passions to move people to seek God through the equally powerful passion of </a:t>
            </a:r>
            <a:r>
              <a:rPr lang="en-US" sz="2800" dirty="0" smtClean="0">
                <a:effectLst>
                  <a:outerShdw blurRad="38100" dist="38100" dir="2700000" algn="tl">
                    <a:srgbClr val="000000">
                      <a:alpha val="43137"/>
                    </a:srgbClr>
                  </a:outerShdw>
                </a:effectLst>
              </a:rPr>
              <a:t>fear—the aversion </a:t>
            </a:r>
            <a:r>
              <a:rPr lang="en-US" sz="2800" dirty="0">
                <a:effectLst>
                  <a:outerShdw blurRad="38100" dist="38100" dir="2700000" algn="tl">
                    <a:srgbClr val="000000">
                      <a:alpha val="43137"/>
                    </a:srgbClr>
                  </a:outerShdw>
                </a:effectLst>
              </a:rPr>
              <a:t>to what they do not want, or through </a:t>
            </a:r>
            <a:r>
              <a:rPr lang="en-US" sz="2800" dirty="0" smtClean="0">
                <a:effectLst>
                  <a:outerShdw blurRad="38100" dist="38100" dir="2700000" algn="tl">
                    <a:srgbClr val="000000">
                      <a:alpha val="43137"/>
                    </a:srgbClr>
                  </a:outerShdw>
                </a:effectLst>
              </a:rPr>
              <a:t>grief—the  deep </a:t>
            </a:r>
            <a:r>
              <a:rPr lang="en-US" sz="2800" dirty="0">
                <a:effectLst>
                  <a:outerShdw blurRad="38100" dist="38100" dir="2700000" algn="tl">
                    <a:srgbClr val="000000">
                      <a:alpha val="43137"/>
                    </a:srgbClr>
                  </a:outerShdw>
                </a:effectLst>
              </a:rPr>
              <a:t>realization of where they have gone wrong or what they have lost in their rejection of God</a:t>
            </a:r>
            <a:r>
              <a:rPr lang="en-US" sz="2800" dirty="0" smtClean="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65502964"/>
      </p:ext>
    </p:extLst>
  </p:cSld>
  <p:clrMapOvr>
    <a:masterClrMapping/>
  </p:clrMapOvr>
  <p:transition xmlns:p14="http://schemas.microsoft.com/office/powerpoint/2010/mai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z="3600" dirty="0" smtClean="0"/>
              <a:t>Jonathan Edwards on Preaching and the Affections:</a:t>
            </a:r>
            <a:endParaRPr lang="en-US" sz="3600" dirty="0"/>
          </a:p>
        </p:txBody>
      </p:sp>
      <p:sp>
        <p:nvSpPr>
          <p:cNvPr id="3" name="Content Placeholder 2"/>
          <p:cNvSpPr>
            <a:spLocks noGrp="1"/>
          </p:cNvSpPr>
          <p:nvPr>
            <p:ph idx="1"/>
          </p:nvPr>
        </p:nvSpPr>
        <p:spPr>
          <a:xfrm>
            <a:off x="914400" y="1524000"/>
            <a:ext cx="7772400" cy="4572000"/>
          </a:xfrm>
        </p:spPr>
        <p:txBody>
          <a:bodyPr/>
          <a:lstStyle/>
          <a:p>
            <a:pPr marL="0" indent="0">
              <a:buNone/>
            </a:pPr>
            <a:r>
              <a:rPr lang="en-US" dirty="0" smtClean="0"/>
              <a:t>I should think myself in the way of my duty to raise the affections of my hearers as high as possibly I can, provided that they are affected with nothing but truth, and with affections that are not disagreeable to the nature of what they are affected with.</a:t>
            </a:r>
            <a:endParaRPr lang="en-US" sz="2800" dirty="0" smtClean="0"/>
          </a:p>
          <a:p>
            <a:pPr>
              <a:buNone/>
            </a:pPr>
            <a:endParaRPr lang="en-US" sz="2800" dirty="0" smtClean="0"/>
          </a:p>
          <a:p>
            <a:pPr marL="0" indent="0" algn="r">
              <a:buNone/>
            </a:pPr>
            <a:r>
              <a:rPr lang="en-US" sz="2000" i="1" dirty="0" smtClean="0"/>
              <a:t>Works of Jonathan Edwards, vol. 4, The Great Awakening (ed. C. C. </a:t>
            </a:r>
            <a:r>
              <a:rPr lang="en-US" sz="2000" i="1" dirty="0" err="1" smtClean="0"/>
              <a:t>Goen</a:t>
            </a:r>
            <a:r>
              <a:rPr lang="en-US" sz="2000" i="1" dirty="0" smtClean="0"/>
              <a:t>; New</a:t>
            </a:r>
            <a:r>
              <a:rPr lang="en-US" sz="2000" dirty="0" smtClean="0"/>
              <a:t> Haven: Yale Univ. Press, 1957–2008), 387.</a:t>
            </a:r>
            <a:endParaRPr lang="en-US" sz="2000" dirty="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9"/>
          <p:cNvSpPr>
            <a:spLocks noChangeArrowheads="1"/>
          </p:cNvSpPr>
          <p:nvPr/>
        </p:nvSpPr>
        <p:spPr bwMode="auto">
          <a:xfrm>
            <a:off x="0" y="0"/>
            <a:ext cx="9144000" cy="6858000"/>
          </a:xfrm>
          <a:prstGeom prst="rect">
            <a:avLst/>
          </a:prstGeom>
          <a:gradFill rotWithShape="1">
            <a:gsLst>
              <a:gs pos="0">
                <a:srgbClr val="595959"/>
              </a:gs>
              <a:gs pos="50000">
                <a:srgbClr val="C0C0C0"/>
              </a:gs>
              <a:gs pos="100000">
                <a:srgbClr val="595959"/>
              </a:gs>
            </a:gsLst>
            <a:lin ang="5400000" scaled="1"/>
          </a:gradFill>
          <a:ln w="9525">
            <a:solidFill>
              <a:schemeClr val="tx1"/>
            </a:solidFill>
            <a:miter lim="800000"/>
            <a:headEnd/>
            <a:tailEnd/>
          </a:ln>
        </p:spPr>
        <p:txBody>
          <a:bodyPr wrap="none" anchor="ctr"/>
          <a:lstStyle/>
          <a:p>
            <a:endParaRPr lang="en-US"/>
          </a:p>
        </p:txBody>
      </p:sp>
      <p:sp>
        <p:nvSpPr>
          <p:cNvPr id="235522" name="Rectangle 2"/>
          <p:cNvSpPr>
            <a:spLocks noGrp="1" noChangeArrowheads="1"/>
          </p:cNvSpPr>
          <p:nvPr>
            <p:ph type="title"/>
          </p:nvPr>
        </p:nvSpPr>
        <p:spPr>
          <a:xfrm>
            <a:off x="533400" y="152400"/>
            <a:ext cx="7777162" cy="1096963"/>
          </a:xfrm>
        </p:spPr>
        <p:txBody>
          <a:bodyPr/>
          <a:lstStyle/>
          <a:p>
            <a:pPr eaLnBrk="1" hangingPunct="1">
              <a:defRPr/>
            </a:pPr>
            <a:r>
              <a:rPr lang="en-US" sz="3600" b="1" dirty="0" smtClean="0">
                <a:solidFill>
                  <a:srgbClr val="FFFF00"/>
                </a:solidFill>
              </a:rPr>
              <a:t>Two Specific Pathetic Appeals: Humor and Fear</a:t>
            </a:r>
          </a:p>
        </p:txBody>
      </p:sp>
      <p:sp>
        <p:nvSpPr>
          <p:cNvPr id="235523" name="Rectangle 3"/>
          <p:cNvSpPr>
            <a:spLocks noGrp="1" noChangeArrowheads="1"/>
          </p:cNvSpPr>
          <p:nvPr>
            <p:ph idx="1"/>
          </p:nvPr>
        </p:nvSpPr>
        <p:spPr>
          <a:xfrm>
            <a:off x="-228600" y="1143000"/>
            <a:ext cx="5257800" cy="5486400"/>
          </a:xfrm>
        </p:spPr>
        <p:txBody>
          <a:bodyPr/>
          <a:lstStyle/>
          <a:p>
            <a:pPr marL="990600" lvl="1" indent="-533400" eaLnBrk="1" hangingPunct="1">
              <a:buClr>
                <a:srgbClr val="FF0000"/>
              </a:buClr>
              <a:buFont typeface="Wingdings" pitchFamily="2" charset="2"/>
              <a:buChar char="Ø"/>
              <a:defRPr/>
            </a:pPr>
            <a:r>
              <a:rPr lang="en-US" sz="3600" b="1" dirty="0" smtClean="0">
                <a:solidFill>
                  <a:srgbClr val="000000"/>
                </a:solidFill>
                <a:effectLst>
                  <a:outerShdw blurRad="38100" dist="38100" dir="2700000" algn="tl">
                    <a:srgbClr val="FFFFFF"/>
                  </a:outerShdw>
                </a:effectLst>
              </a:rPr>
              <a:t>Rhetorical functions of humor:</a:t>
            </a:r>
          </a:p>
          <a:p>
            <a:pPr marL="1752600" lvl="3" indent="-381000" eaLnBrk="1" hangingPunct="1">
              <a:buClr>
                <a:srgbClr val="FF0000"/>
              </a:buClr>
              <a:buFont typeface="Wingdings" pitchFamily="2" charset="2"/>
              <a:buAutoNum type="arabicPeriod"/>
              <a:defRPr/>
            </a:pPr>
            <a:r>
              <a:rPr lang="en-US" sz="2600" b="1" dirty="0" smtClean="0">
                <a:solidFill>
                  <a:srgbClr val="000000"/>
                </a:solidFill>
                <a:effectLst/>
              </a:rPr>
              <a:t>Disarm hostility</a:t>
            </a:r>
          </a:p>
          <a:p>
            <a:pPr marL="1752600" lvl="3" indent="-381000" eaLnBrk="1" hangingPunct="1">
              <a:buClr>
                <a:srgbClr val="FF0000"/>
              </a:buClr>
              <a:buFont typeface="Wingdings" pitchFamily="2" charset="2"/>
              <a:buAutoNum type="arabicPeriod"/>
              <a:defRPr/>
            </a:pPr>
            <a:r>
              <a:rPr lang="en-US" sz="2600" b="1" dirty="0" smtClean="0">
                <a:solidFill>
                  <a:srgbClr val="000000"/>
                </a:solidFill>
                <a:effectLst/>
              </a:rPr>
              <a:t>Disarm fear/anxiety</a:t>
            </a:r>
          </a:p>
          <a:p>
            <a:pPr marL="1752600" lvl="3" indent="-381000" eaLnBrk="1" hangingPunct="1">
              <a:buClr>
                <a:srgbClr val="FF0000"/>
              </a:buClr>
              <a:buFont typeface="Wingdings" pitchFamily="2" charset="2"/>
              <a:buAutoNum type="arabicPeriod"/>
              <a:defRPr/>
            </a:pPr>
            <a:r>
              <a:rPr lang="en-US" sz="2600" b="1" dirty="0" smtClean="0">
                <a:solidFill>
                  <a:srgbClr val="000000"/>
                </a:solidFill>
                <a:effectLst/>
              </a:rPr>
              <a:t>Divert attention</a:t>
            </a:r>
          </a:p>
          <a:p>
            <a:pPr marL="1752600" lvl="3" indent="-381000" eaLnBrk="1" hangingPunct="1">
              <a:buClr>
                <a:srgbClr val="FF0000"/>
              </a:buClr>
              <a:buFont typeface="Wingdings" pitchFamily="2" charset="2"/>
              <a:buAutoNum type="arabicPeriod"/>
              <a:defRPr/>
            </a:pPr>
            <a:r>
              <a:rPr lang="en-US" sz="2600" b="1" dirty="0" smtClean="0">
                <a:solidFill>
                  <a:srgbClr val="000000"/>
                </a:solidFill>
                <a:effectLst/>
              </a:rPr>
              <a:t>Hold attention</a:t>
            </a:r>
          </a:p>
          <a:p>
            <a:pPr marL="1752600" lvl="3" indent="-381000" eaLnBrk="1" hangingPunct="1">
              <a:buClr>
                <a:srgbClr val="FF0000"/>
              </a:buClr>
              <a:buFont typeface="Wingdings" pitchFamily="2" charset="2"/>
              <a:buAutoNum type="arabicPeriod"/>
              <a:defRPr/>
            </a:pPr>
            <a:r>
              <a:rPr lang="en-US" sz="2600" b="1" dirty="0" smtClean="0">
                <a:solidFill>
                  <a:srgbClr val="000000"/>
                </a:solidFill>
                <a:effectLst/>
              </a:rPr>
              <a:t>Enhance memorableness</a:t>
            </a:r>
          </a:p>
          <a:p>
            <a:pPr marL="1752600" lvl="3" indent="-381000" eaLnBrk="1" hangingPunct="1">
              <a:buClr>
                <a:srgbClr val="FF0000"/>
              </a:buClr>
              <a:buFont typeface="Wingdings" pitchFamily="2" charset="2"/>
              <a:buAutoNum type="arabicPeriod"/>
              <a:defRPr/>
            </a:pPr>
            <a:r>
              <a:rPr lang="en-US" sz="2600" b="1" dirty="0" smtClean="0">
                <a:solidFill>
                  <a:srgbClr val="000000"/>
                </a:solidFill>
                <a:effectLst/>
              </a:rPr>
              <a:t>Enhance ethos</a:t>
            </a:r>
          </a:p>
        </p:txBody>
      </p:sp>
      <p:pic>
        <p:nvPicPr>
          <p:cNvPr id="7" name="Picture 2" descr="http://www.mikeloder.com/images/funny_audience_2.jpg"/>
          <p:cNvPicPr>
            <a:picLocks noChangeAspect="1" noChangeArrowheads="1"/>
          </p:cNvPicPr>
          <p:nvPr/>
        </p:nvPicPr>
        <p:blipFill>
          <a:blip r:embed="rId2" cstate="print"/>
          <a:srcRect/>
          <a:stretch>
            <a:fillRect/>
          </a:stretch>
        </p:blipFill>
        <p:spPr bwMode="auto">
          <a:xfrm>
            <a:off x="4724400" y="2438400"/>
            <a:ext cx="4114800" cy="3086100"/>
          </a:xfrm>
          <a:prstGeom prst="rect">
            <a:avLst/>
          </a:prstGeom>
          <a:noFill/>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235523">
                                            <p:txEl>
                                              <p:pRg st="0" end="0"/>
                                            </p:txEl>
                                          </p:spTgt>
                                        </p:tgtEl>
                                        <p:attrNameLst>
                                          <p:attrName>style.visibility</p:attrName>
                                        </p:attrNameLst>
                                      </p:cBhvr>
                                      <p:to>
                                        <p:strVal val="visible"/>
                                      </p:to>
                                    </p:set>
                                    <p:anim calcmode="lin" valueType="num">
                                      <p:cBhvr>
                                        <p:cTn id="7" dur="500" fill="hold"/>
                                        <p:tgtEl>
                                          <p:spTgt spid="23552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3552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3552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355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35523">
                                            <p:txEl>
                                              <p:pRg st="1" end="1"/>
                                            </p:txEl>
                                          </p:spTgt>
                                        </p:tgtEl>
                                        <p:attrNameLst>
                                          <p:attrName>style.visibility</p:attrName>
                                        </p:attrNameLst>
                                      </p:cBhvr>
                                      <p:to>
                                        <p:strVal val="visible"/>
                                      </p:to>
                                    </p:set>
                                    <p:anim calcmode="lin" valueType="num">
                                      <p:cBhvr>
                                        <p:cTn id="15" dur="500" fill="hold"/>
                                        <p:tgtEl>
                                          <p:spTgt spid="23552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3552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3552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355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235523">
                                            <p:txEl>
                                              <p:pRg st="2" end="2"/>
                                            </p:txEl>
                                          </p:spTgt>
                                        </p:tgtEl>
                                        <p:attrNameLst>
                                          <p:attrName>style.visibility</p:attrName>
                                        </p:attrNameLst>
                                      </p:cBhvr>
                                      <p:to>
                                        <p:strVal val="visible"/>
                                      </p:to>
                                    </p:set>
                                    <p:anim calcmode="lin" valueType="num">
                                      <p:cBhvr>
                                        <p:cTn id="23" dur="500" fill="hold"/>
                                        <p:tgtEl>
                                          <p:spTgt spid="23552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23552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23552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2355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235523">
                                            <p:txEl>
                                              <p:pRg st="3" end="3"/>
                                            </p:txEl>
                                          </p:spTgt>
                                        </p:tgtEl>
                                        <p:attrNameLst>
                                          <p:attrName>style.visibility</p:attrName>
                                        </p:attrNameLst>
                                      </p:cBhvr>
                                      <p:to>
                                        <p:strVal val="visible"/>
                                      </p:to>
                                    </p:set>
                                    <p:anim calcmode="lin" valueType="num">
                                      <p:cBhvr>
                                        <p:cTn id="31" dur="500" fill="hold"/>
                                        <p:tgtEl>
                                          <p:spTgt spid="23552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23552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23552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2355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235523">
                                            <p:txEl>
                                              <p:pRg st="4" end="4"/>
                                            </p:txEl>
                                          </p:spTgt>
                                        </p:tgtEl>
                                        <p:attrNameLst>
                                          <p:attrName>style.visibility</p:attrName>
                                        </p:attrNameLst>
                                      </p:cBhvr>
                                      <p:to>
                                        <p:strVal val="visible"/>
                                      </p:to>
                                    </p:set>
                                    <p:anim calcmode="lin" valueType="num">
                                      <p:cBhvr>
                                        <p:cTn id="39" dur="500" fill="hold"/>
                                        <p:tgtEl>
                                          <p:spTgt spid="23552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23552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23552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2355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235523">
                                            <p:txEl>
                                              <p:pRg st="5" end="5"/>
                                            </p:txEl>
                                          </p:spTgt>
                                        </p:tgtEl>
                                        <p:attrNameLst>
                                          <p:attrName>style.visibility</p:attrName>
                                        </p:attrNameLst>
                                      </p:cBhvr>
                                      <p:to>
                                        <p:strVal val="visible"/>
                                      </p:to>
                                    </p:set>
                                    <p:anim calcmode="lin" valueType="num">
                                      <p:cBhvr>
                                        <p:cTn id="47" dur="500" fill="hold"/>
                                        <p:tgtEl>
                                          <p:spTgt spid="235523">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235523">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235523">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23552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235523">
                                            <p:txEl>
                                              <p:pRg st="6" end="6"/>
                                            </p:txEl>
                                          </p:spTgt>
                                        </p:tgtEl>
                                        <p:attrNameLst>
                                          <p:attrName>style.visibility</p:attrName>
                                        </p:attrNameLst>
                                      </p:cBhvr>
                                      <p:to>
                                        <p:strVal val="visible"/>
                                      </p:to>
                                    </p:set>
                                    <p:anim calcmode="lin" valueType="num">
                                      <p:cBhvr>
                                        <p:cTn id="55" dur="500" fill="hold"/>
                                        <p:tgtEl>
                                          <p:spTgt spid="235523">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235523">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235523">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23552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6858000"/>
          </a:xfrm>
          <a:prstGeom prst="rect">
            <a:avLst/>
          </a:prstGeom>
          <a:gradFill rotWithShape="1">
            <a:gsLst>
              <a:gs pos="0">
                <a:srgbClr val="595959"/>
              </a:gs>
              <a:gs pos="50000">
                <a:srgbClr val="C0C0C0"/>
              </a:gs>
              <a:gs pos="100000">
                <a:srgbClr val="595959"/>
              </a:gs>
            </a:gsLst>
            <a:lin ang="5400000" scaled="1"/>
          </a:gradFill>
          <a:ln w="9525">
            <a:solidFill>
              <a:schemeClr val="tx1"/>
            </a:solidFill>
            <a:miter lim="800000"/>
            <a:headEnd/>
            <a:tailEnd/>
          </a:ln>
        </p:spPr>
        <p:txBody>
          <a:bodyPr wrap="none" anchor="ctr"/>
          <a:lstStyle/>
          <a:p>
            <a:endParaRPr lang="en-US"/>
          </a:p>
        </p:txBody>
      </p:sp>
      <p:sp>
        <p:nvSpPr>
          <p:cNvPr id="339971" name="Rectangle 3"/>
          <p:cNvSpPr>
            <a:spLocks noGrp="1" noChangeArrowheads="1"/>
          </p:cNvSpPr>
          <p:nvPr>
            <p:ph type="title"/>
          </p:nvPr>
        </p:nvSpPr>
        <p:spPr>
          <a:xfrm>
            <a:off x="533400" y="304800"/>
            <a:ext cx="7777162" cy="1096962"/>
          </a:xfrm>
        </p:spPr>
        <p:txBody>
          <a:bodyPr/>
          <a:lstStyle/>
          <a:p>
            <a:pPr eaLnBrk="1" hangingPunct="1">
              <a:defRPr/>
            </a:pPr>
            <a:r>
              <a:rPr lang="en-US" sz="4000" b="1" dirty="0" smtClean="0">
                <a:solidFill>
                  <a:srgbClr val="FFFF00"/>
                </a:solidFill>
              </a:rPr>
              <a:t>Two Specific Pathetic Appeals: Humor and Fear</a:t>
            </a:r>
          </a:p>
        </p:txBody>
      </p:sp>
      <p:sp>
        <p:nvSpPr>
          <p:cNvPr id="339972" name="Rectangle 4"/>
          <p:cNvSpPr>
            <a:spLocks noGrp="1" noChangeArrowheads="1"/>
          </p:cNvSpPr>
          <p:nvPr>
            <p:ph idx="1"/>
          </p:nvPr>
        </p:nvSpPr>
        <p:spPr>
          <a:xfrm>
            <a:off x="-228600" y="1676400"/>
            <a:ext cx="5867400" cy="4267200"/>
          </a:xfrm>
        </p:spPr>
        <p:txBody>
          <a:bodyPr/>
          <a:lstStyle/>
          <a:p>
            <a:pPr marL="990600" lvl="1" indent="-533400" eaLnBrk="1" hangingPunct="1">
              <a:buClr>
                <a:srgbClr val="FF0000"/>
              </a:buClr>
              <a:buFont typeface="Wingdings" pitchFamily="2" charset="2"/>
              <a:buChar char="Ø"/>
              <a:defRPr/>
            </a:pPr>
            <a:r>
              <a:rPr lang="en-US" sz="3600" b="1" dirty="0" smtClean="0">
                <a:solidFill>
                  <a:srgbClr val="000000"/>
                </a:solidFill>
                <a:effectLst>
                  <a:outerShdw blurRad="38100" dist="38100" dir="2700000" algn="tl">
                    <a:srgbClr val="FFFFFF"/>
                  </a:outerShdw>
                </a:effectLst>
              </a:rPr>
              <a:t>“Rules” for using humor:</a:t>
            </a:r>
          </a:p>
          <a:p>
            <a:pPr marL="1752600" lvl="3" indent="-381000" eaLnBrk="1" hangingPunct="1">
              <a:buClr>
                <a:srgbClr val="FF0000"/>
              </a:buClr>
              <a:buFont typeface="Wingdings" pitchFamily="2" charset="2"/>
              <a:buAutoNum type="arabicPeriod"/>
              <a:defRPr/>
            </a:pPr>
            <a:r>
              <a:rPr lang="en-US" sz="2600" b="1" dirty="0" smtClean="0">
                <a:solidFill>
                  <a:srgbClr val="000000"/>
                </a:solidFill>
                <a:effectLst/>
              </a:rPr>
              <a:t>Appropriate to group</a:t>
            </a:r>
          </a:p>
          <a:p>
            <a:pPr marL="1752600" lvl="3" indent="-381000" eaLnBrk="1" hangingPunct="1">
              <a:buClr>
                <a:srgbClr val="FF0000"/>
              </a:buClr>
              <a:buFont typeface="Wingdings" pitchFamily="2" charset="2"/>
              <a:buAutoNum type="arabicPeriod"/>
              <a:defRPr/>
            </a:pPr>
            <a:r>
              <a:rPr lang="en-US" sz="2600" b="1" dirty="0" smtClean="0">
                <a:solidFill>
                  <a:srgbClr val="000000"/>
                </a:solidFill>
                <a:effectLst/>
              </a:rPr>
              <a:t>Natural and spontaneous</a:t>
            </a:r>
          </a:p>
          <a:p>
            <a:pPr marL="1752600" lvl="3" indent="-381000" eaLnBrk="1" hangingPunct="1">
              <a:buClr>
                <a:srgbClr val="FF0000"/>
              </a:buClr>
              <a:buFont typeface="Wingdings" pitchFamily="2" charset="2"/>
              <a:buAutoNum type="arabicPeriod"/>
              <a:defRPr/>
            </a:pPr>
            <a:r>
              <a:rPr lang="en-US" sz="2600" b="1" dirty="0" smtClean="0">
                <a:solidFill>
                  <a:srgbClr val="000000"/>
                </a:solidFill>
                <a:effectLst/>
              </a:rPr>
              <a:t>Relevant to the persuasive effort</a:t>
            </a:r>
          </a:p>
        </p:txBody>
      </p:sp>
      <p:pic>
        <p:nvPicPr>
          <p:cNvPr id="66562" name="Picture 2" descr="http://www.mikeloder.com/images/funny_audience_2.jpg"/>
          <p:cNvPicPr>
            <a:picLocks noChangeAspect="1" noChangeArrowheads="1"/>
          </p:cNvPicPr>
          <p:nvPr/>
        </p:nvPicPr>
        <p:blipFill>
          <a:blip r:embed="rId2" cstate="print"/>
          <a:srcRect/>
          <a:stretch>
            <a:fillRect/>
          </a:stretch>
        </p:blipFill>
        <p:spPr bwMode="auto">
          <a:xfrm>
            <a:off x="4800600" y="2971800"/>
            <a:ext cx="4114800" cy="3086100"/>
          </a:xfrm>
          <a:prstGeom prst="rect">
            <a:avLst/>
          </a:prstGeom>
          <a:noFill/>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339972">
                                            <p:txEl>
                                              <p:pRg st="0" end="0"/>
                                            </p:txEl>
                                          </p:spTgt>
                                        </p:tgtEl>
                                        <p:attrNameLst>
                                          <p:attrName>style.visibility</p:attrName>
                                        </p:attrNameLst>
                                      </p:cBhvr>
                                      <p:to>
                                        <p:strVal val="visible"/>
                                      </p:to>
                                    </p:set>
                                    <p:anim calcmode="lin" valueType="num">
                                      <p:cBhvr>
                                        <p:cTn id="7" dur="500" fill="hold"/>
                                        <p:tgtEl>
                                          <p:spTgt spid="339972">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39972">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39972">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399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339972">
                                            <p:txEl>
                                              <p:pRg st="1" end="1"/>
                                            </p:txEl>
                                          </p:spTgt>
                                        </p:tgtEl>
                                        <p:attrNameLst>
                                          <p:attrName>style.visibility</p:attrName>
                                        </p:attrNameLst>
                                      </p:cBhvr>
                                      <p:to>
                                        <p:strVal val="visible"/>
                                      </p:to>
                                    </p:set>
                                    <p:anim calcmode="lin" valueType="num">
                                      <p:cBhvr>
                                        <p:cTn id="15" dur="500" fill="hold"/>
                                        <p:tgtEl>
                                          <p:spTgt spid="339972">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39972">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39972">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3997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339972">
                                            <p:txEl>
                                              <p:pRg st="2" end="2"/>
                                            </p:txEl>
                                          </p:spTgt>
                                        </p:tgtEl>
                                        <p:attrNameLst>
                                          <p:attrName>style.visibility</p:attrName>
                                        </p:attrNameLst>
                                      </p:cBhvr>
                                      <p:to>
                                        <p:strVal val="visible"/>
                                      </p:to>
                                    </p:set>
                                    <p:anim calcmode="lin" valueType="num">
                                      <p:cBhvr>
                                        <p:cTn id="23" dur="500" fill="hold"/>
                                        <p:tgtEl>
                                          <p:spTgt spid="339972">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339972">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339972">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33997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339972">
                                            <p:txEl>
                                              <p:pRg st="3" end="3"/>
                                            </p:txEl>
                                          </p:spTgt>
                                        </p:tgtEl>
                                        <p:attrNameLst>
                                          <p:attrName>style.visibility</p:attrName>
                                        </p:attrNameLst>
                                      </p:cBhvr>
                                      <p:to>
                                        <p:strVal val="visible"/>
                                      </p:to>
                                    </p:set>
                                    <p:anim calcmode="lin" valueType="num">
                                      <p:cBhvr>
                                        <p:cTn id="31" dur="500" fill="hold"/>
                                        <p:tgtEl>
                                          <p:spTgt spid="339972">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39972">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39972">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3997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0"/>
            <a:ext cx="9144000" cy="6858000"/>
          </a:xfrm>
          <a:prstGeom prst="rect">
            <a:avLst/>
          </a:prstGeom>
          <a:gradFill rotWithShape="1">
            <a:gsLst>
              <a:gs pos="0">
                <a:srgbClr val="595959"/>
              </a:gs>
              <a:gs pos="50000">
                <a:srgbClr val="C0C0C0"/>
              </a:gs>
              <a:gs pos="100000">
                <a:srgbClr val="595959"/>
              </a:gs>
            </a:gsLst>
            <a:lin ang="5400000" scaled="1"/>
          </a:gradFill>
          <a:ln w="9525">
            <a:solidFill>
              <a:schemeClr val="tx1"/>
            </a:solidFill>
            <a:miter lim="800000"/>
            <a:headEnd/>
            <a:tailEnd/>
          </a:ln>
        </p:spPr>
        <p:txBody>
          <a:bodyPr wrap="none" anchor="ctr"/>
          <a:lstStyle/>
          <a:p>
            <a:endParaRPr lang="en-US"/>
          </a:p>
        </p:txBody>
      </p:sp>
      <p:sp>
        <p:nvSpPr>
          <p:cNvPr id="347139" name="Rectangle 3"/>
          <p:cNvSpPr>
            <a:spLocks noGrp="1" noChangeArrowheads="1"/>
          </p:cNvSpPr>
          <p:nvPr>
            <p:ph type="title"/>
          </p:nvPr>
        </p:nvSpPr>
        <p:spPr>
          <a:xfrm>
            <a:off x="531813" y="122238"/>
            <a:ext cx="7777162" cy="1096962"/>
          </a:xfrm>
        </p:spPr>
        <p:txBody>
          <a:bodyPr/>
          <a:lstStyle/>
          <a:p>
            <a:pPr eaLnBrk="1" hangingPunct="1">
              <a:defRPr/>
            </a:pPr>
            <a:r>
              <a:rPr lang="en-US" sz="4000" b="1" smtClean="0">
                <a:solidFill>
                  <a:srgbClr val="FFFF00"/>
                </a:solidFill>
              </a:rPr>
              <a:t>Two Specific Pathetic Appeals: Humor and Fear</a:t>
            </a:r>
          </a:p>
        </p:txBody>
      </p:sp>
      <p:sp>
        <p:nvSpPr>
          <p:cNvPr id="347140" name="Rectangle 4"/>
          <p:cNvSpPr>
            <a:spLocks noGrp="1" noChangeArrowheads="1"/>
          </p:cNvSpPr>
          <p:nvPr>
            <p:ph idx="1"/>
          </p:nvPr>
        </p:nvSpPr>
        <p:spPr>
          <a:xfrm>
            <a:off x="-228600" y="1295400"/>
            <a:ext cx="6096000" cy="5562600"/>
          </a:xfrm>
        </p:spPr>
        <p:txBody>
          <a:bodyPr/>
          <a:lstStyle/>
          <a:p>
            <a:pPr marL="990600" lvl="1" indent="-533400" eaLnBrk="1" hangingPunct="1">
              <a:buClr>
                <a:srgbClr val="FF0000"/>
              </a:buClr>
              <a:buFont typeface="Wingdings" pitchFamily="2" charset="2"/>
              <a:buChar char="Ø"/>
              <a:defRPr/>
            </a:pPr>
            <a:r>
              <a:rPr lang="en-US" sz="3000" b="1" dirty="0" smtClean="0">
                <a:solidFill>
                  <a:srgbClr val="000000"/>
                </a:solidFill>
                <a:effectLst>
                  <a:outerShdw blurRad="38100" dist="38100" dir="2700000" algn="tl">
                    <a:srgbClr val="FFFFFF"/>
                  </a:outerShdw>
                </a:effectLst>
              </a:rPr>
              <a:t>How Use Humor?</a:t>
            </a:r>
          </a:p>
          <a:p>
            <a:pPr marL="1752600" lvl="3" indent="-381000" eaLnBrk="1" hangingPunct="1">
              <a:buClr>
                <a:srgbClr val="FF0000"/>
              </a:buClr>
              <a:buFont typeface="Wingdings" pitchFamily="2" charset="2"/>
              <a:buAutoNum type="arabicPeriod"/>
              <a:defRPr/>
            </a:pPr>
            <a:r>
              <a:rPr lang="en-US" sz="2200" b="1" dirty="0" smtClean="0">
                <a:solidFill>
                  <a:srgbClr val="000000"/>
                </a:solidFill>
                <a:effectLst/>
              </a:rPr>
              <a:t>Exaggeration</a:t>
            </a:r>
          </a:p>
          <a:p>
            <a:pPr marL="1752600" lvl="3" indent="-381000" eaLnBrk="1" hangingPunct="1">
              <a:buClr>
                <a:srgbClr val="FF0000"/>
              </a:buClr>
              <a:buFont typeface="Wingdings" pitchFamily="2" charset="2"/>
              <a:buAutoNum type="arabicPeriod"/>
              <a:defRPr/>
            </a:pPr>
            <a:r>
              <a:rPr lang="en-US" sz="2200" b="1" dirty="0" smtClean="0">
                <a:solidFill>
                  <a:srgbClr val="000000"/>
                </a:solidFill>
                <a:effectLst/>
              </a:rPr>
              <a:t>Surprise</a:t>
            </a:r>
          </a:p>
          <a:p>
            <a:pPr marL="1752600" lvl="3" indent="-381000" eaLnBrk="1" hangingPunct="1">
              <a:buClr>
                <a:srgbClr val="FF0000"/>
              </a:buClr>
              <a:buFont typeface="Wingdings" pitchFamily="2" charset="2"/>
              <a:buAutoNum type="arabicPeriod"/>
              <a:defRPr/>
            </a:pPr>
            <a:r>
              <a:rPr lang="en-US" sz="2200" b="1" dirty="0" smtClean="0">
                <a:solidFill>
                  <a:srgbClr val="000000"/>
                </a:solidFill>
                <a:effectLst/>
              </a:rPr>
              <a:t>Incongruity</a:t>
            </a:r>
          </a:p>
          <a:p>
            <a:pPr marL="990600" lvl="1" indent="-533400" eaLnBrk="1" hangingPunct="1">
              <a:buClr>
                <a:srgbClr val="FF0000"/>
              </a:buClr>
              <a:buFont typeface="Wingdings" pitchFamily="2" charset="2"/>
              <a:buChar char="Ø"/>
              <a:defRPr/>
            </a:pPr>
            <a:r>
              <a:rPr lang="en-US" sz="3000" b="1" dirty="0" smtClean="0">
                <a:solidFill>
                  <a:srgbClr val="000000"/>
                </a:solidFill>
                <a:effectLst>
                  <a:outerShdw blurRad="38100" dist="38100" dir="2700000" algn="tl">
                    <a:srgbClr val="FFFFFF"/>
                  </a:outerShdw>
                </a:effectLst>
              </a:rPr>
              <a:t>High Risk Humor</a:t>
            </a:r>
            <a:r>
              <a:rPr lang="en-US" sz="2600" b="1" dirty="0" smtClean="0">
                <a:solidFill>
                  <a:srgbClr val="000000"/>
                </a:solidFill>
                <a:effectLst>
                  <a:outerShdw blurRad="38100" dist="38100" dir="2700000" algn="tl">
                    <a:srgbClr val="FFFFFF"/>
                  </a:outerShdw>
                </a:effectLst>
              </a:rPr>
              <a:t> </a:t>
            </a:r>
            <a:r>
              <a:rPr lang="en-US" sz="2300" b="1" dirty="0" smtClean="0">
                <a:solidFill>
                  <a:srgbClr val="000000"/>
                </a:solidFill>
                <a:effectLst/>
              </a:rPr>
              <a:t>(sets audience expectations: </a:t>
            </a:r>
          </a:p>
          <a:p>
            <a:pPr marL="1390650" lvl="2" indent="-533400" eaLnBrk="1" hangingPunct="1">
              <a:buClr>
                <a:srgbClr val="FF0000"/>
              </a:buClr>
              <a:buNone/>
              <a:defRPr/>
            </a:pPr>
            <a:r>
              <a:rPr lang="en-US" sz="1900" b="1" dirty="0" smtClean="0">
                <a:solidFill>
                  <a:srgbClr val="000000"/>
                </a:solidFill>
                <a:effectLst/>
              </a:rPr>
              <a:t>“You’re </a:t>
            </a:r>
            <a:r>
              <a:rPr lang="en-US" sz="1900" b="1" dirty="0" err="1" smtClean="0">
                <a:solidFill>
                  <a:srgbClr val="000000"/>
                </a:solidFill>
                <a:effectLst/>
              </a:rPr>
              <a:t>gonna</a:t>
            </a:r>
            <a:r>
              <a:rPr lang="en-US" sz="1900" b="1" dirty="0" smtClean="0">
                <a:solidFill>
                  <a:srgbClr val="000000"/>
                </a:solidFill>
                <a:effectLst/>
              </a:rPr>
              <a:t> love this. Two</a:t>
            </a:r>
          </a:p>
          <a:p>
            <a:pPr marL="1390650" lvl="2" indent="-533400" eaLnBrk="1" hangingPunct="1">
              <a:buClr>
                <a:srgbClr val="FF0000"/>
              </a:buClr>
              <a:buNone/>
              <a:defRPr/>
            </a:pPr>
            <a:r>
              <a:rPr lang="en-US" sz="1900" b="1" dirty="0" smtClean="0">
                <a:solidFill>
                  <a:srgbClr val="000000"/>
                </a:solidFill>
                <a:effectLst/>
              </a:rPr>
              <a:t>alligators went into a bar . . . .”)</a:t>
            </a:r>
          </a:p>
          <a:p>
            <a:pPr marL="990600" lvl="1" indent="-533400" eaLnBrk="1" hangingPunct="1">
              <a:buClr>
                <a:srgbClr val="FF0000"/>
              </a:buClr>
              <a:buFont typeface="Wingdings" pitchFamily="2" charset="2"/>
              <a:buChar char="Ø"/>
              <a:defRPr/>
            </a:pPr>
            <a:r>
              <a:rPr lang="en-US" sz="3000" b="1" dirty="0" smtClean="0">
                <a:solidFill>
                  <a:srgbClr val="000000"/>
                </a:solidFill>
                <a:effectLst>
                  <a:outerShdw blurRad="38100" dist="38100" dir="2700000" algn="tl">
                    <a:srgbClr val="FFFFFF"/>
                  </a:outerShdw>
                </a:effectLst>
              </a:rPr>
              <a:t>Low Risk Humor</a:t>
            </a:r>
            <a:r>
              <a:rPr lang="en-US" sz="2600" b="1" dirty="0" smtClean="0">
                <a:solidFill>
                  <a:srgbClr val="000000"/>
                </a:solidFill>
                <a:effectLst>
                  <a:outerShdw blurRad="38100" dist="38100" dir="2700000" algn="tl">
                    <a:srgbClr val="FFFFFF"/>
                  </a:outerShdw>
                </a:effectLst>
              </a:rPr>
              <a:t> </a:t>
            </a:r>
            <a:r>
              <a:rPr lang="en-US" sz="2300" b="1" dirty="0" smtClean="0">
                <a:solidFill>
                  <a:srgbClr val="000000"/>
                </a:solidFill>
                <a:effectLst/>
              </a:rPr>
              <a:t>(Uses everyday situations, prompts identification, pokes fun at self. OK if no one laughs.)</a:t>
            </a:r>
          </a:p>
        </p:txBody>
      </p:sp>
      <p:pic>
        <p:nvPicPr>
          <p:cNvPr id="6" name="Picture 2" descr="http://www.mikeloder.com/images/funny_audience_2.jpg"/>
          <p:cNvPicPr>
            <a:picLocks noChangeAspect="1" noChangeArrowheads="1"/>
          </p:cNvPicPr>
          <p:nvPr/>
        </p:nvPicPr>
        <p:blipFill>
          <a:blip r:embed="rId2" cstate="print"/>
          <a:srcRect/>
          <a:stretch>
            <a:fillRect/>
          </a:stretch>
        </p:blipFill>
        <p:spPr bwMode="auto">
          <a:xfrm>
            <a:off x="5181600" y="2133600"/>
            <a:ext cx="3810000" cy="2857500"/>
          </a:xfrm>
          <a:prstGeom prst="rect">
            <a:avLst/>
          </a:prstGeom>
          <a:noFill/>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347140">
                                            <p:txEl>
                                              <p:pRg st="0" end="0"/>
                                            </p:txEl>
                                          </p:spTgt>
                                        </p:tgtEl>
                                        <p:attrNameLst>
                                          <p:attrName>style.visibility</p:attrName>
                                        </p:attrNameLst>
                                      </p:cBhvr>
                                      <p:to>
                                        <p:strVal val="visible"/>
                                      </p:to>
                                    </p:set>
                                    <p:anim calcmode="lin" valueType="num">
                                      <p:cBhvr>
                                        <p:cTn id="7" dur="500" fill="hold"/>
                                        <p:tgtEl>
                                          <p:spTgt spid="347140">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47140">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47140">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4714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347140">
                                            <p:txEl>
                                              <p:pRg st="1" end="1"/>
                                            </p:txEl>
                                          </p:spTgt>
                                        </p:tgtEl>
                                        <p:attrNameLst>
                                          <p:attrName>style.visibility</p:attrName>
                                        </p:attrNameLst>
                                      </p:cBhvr>
                                      <p:to>
                                        <p:strVal val="visible"/>
                                      </p:to>
                                    </p:set>
                                    <p:anim calcmode="lin" valueType="num">
                                      <p:cBhvr>
                                        <p:cTn id="15" dur="500" fill="hold"/>
                                        <p:tgtEl>
                                          <p:spTgt spid="347140">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47140">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47140">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4714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347140">
                                            <p:txEl>
                                              <p:pRg st="2" end="2"/>
                                            </p:txEl>
                                          </p:spTgt>
                                        </p:tgtEl>
                                        <p:attrNameLst>
                                          <p:attrName>style.visibility</p:attrName>
                                        </p:attrNameLst>
                                      </p:cBhvr>
                                      <p:to>
                                        <p:strVal val="visible"/>
                                      </p:to>
                                    </p:set>
                                    <p:anim calcmode="lin" valueType="num">
                                      <p:cBhvr>
                                        <p:cTn id="23" dur="500" fill="hold"/>
                                        <p:tgtEl>
                                          <p:spTgt spid="347140">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347140">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347140">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34714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347140">
                                            <p:txEl>
                                              <p:pRg st="3" end="3"/>
                                            </p:txEl>
                                          </p:spTgt>
                                        </p:tgtEl>
                                        <p:attrNameLst>
                                          <p:attrName>style.visibility</p:attrName>
                                        </p:attrNameLst>
                                      </p:cBhvr>
                                      <p:to>
                                        <p:strVal val="visible"/>
                                      </p:to>
                                    </p:set>
                                    <p:anim calcmode="lin" valueType="num">
                                      <p:cBhvr>
                                        <p:cTn id="31" dur="500" fill="hold"/>
                                        <p:tgtEl>
                                          <p:spTgt spid="347140">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47140">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47140">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4714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347140">
                                            <p:txEl>
                                              <p:pRg st="4" end="4"/>
                                            </p:txEl>
                                          </p:spTgt>
                                        </p:tgtEl>
                                        <p:attrNameLst>
                                          <p:attrName>style.visibility</p:attrName>
                                        </p:attrNameLst>
                                      </p:cBhvr>
                                      <p:to>
                                        <p:strVal val="visible"/>
                                      </p:to>
                                    </p:set>
                                    <p:anim calcmode="lin" valueType="num">
                                      <p:cBhvr>
                                        <p:cTn id="39" dur="500" fill="hold"/>
                                        <p:tgtEl>
                                          <p:spTgt spid="347140">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347140">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347140">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347140">
                                            <p:txEl>
                                              <p:pRg st="4" end="4"/>
                                            </p:txEl>
                                          </p:spTgt>
                                        </p:tgtEl>
                                        <p:attrNameLst>
                                          <p:attrName>ppt_y</p:attrName>
                                        </p:attrNameLst>
                                      </p:cBhvr>
                                      <p:tavLst>
                                        <p:tav tm="0">
                                          <p:val>
                                            <p:strVal val="#ppt_y"/>
                                          </p:val>
                                        </p:tav>
                                        <p:tav tm="100000">
                                          <p:val>
                                            <p:strVal val="#ppt_y"/>
                                          </p:val>
                                        </p:tav>
                                      </p:tavLst>
                                    </p:anim>
                                  </p:childTnLst>
                                </p:cTn>
                              </p:par>
                              <p:par>
                                <p:cTn id="43" presetID="39" presetClass="entr" presetSubtype="0" accel="100000" fill="hold" grpId="0" nodeType="withEffect">
                                  <p:stCondLst>
                                    <p:cond delay="0"/>
                                  </p:stCondLst>
                                  <p:childTnLst>
                                    <p:set>
                                      <p:cBhvr>
                                        <p:cTn id="44" dur="1" fill="hold">
                                          <p:stCondLst>
                                            <p:cond delay="0"/>
                                          </p:stCondLst>
                                        </p:cTn>
                                        <p:tgtEl>
                                          <p:spTgt spid="347140">
                                            <p:txEl>
                                              <p:pRg st="5" end="5"/>
                                            </p:txEl>
                                          </p:spTgt>
                                        </p:tgtEl>
                                        <p:attrNameLst>
                                          <p:attrName>style.visibility</p:attrName>
                                        </p:attrNameLst>
                                      </p:cBhvr>
                                      <p:to>
                                        <p:strVal val="visible"/>
                                      </p:to>
                                    </p:set>
                                    <p:anim calcmode="lin" valueType="num">
                                      <p:cBhvr>
                                        <p:cTn id="45" dur="500" fill="hold"/>
                                        <p:tgtEl>
                                          <p:spTgt spid="347140">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347140">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347140">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347140">
                                            <p:txEl>
                                              <p:pRg st="5" end="5"/>
                                            </p:txEl>
                                          </p:spTgt>
                                        </p:tgtEl>
                                        <p:attrNameLst>
                                          <p:attrName>ppt_y</p:attrName>
                                        </p:attrNameLst>
                                      </p:cBhvr>
                                      <p:tavLst>
                                        <p:tav tm="0">
                                          <p:val>
                                            <p:strVal val="#ppt_y"/>
                                          </p:val>
                                        </p:tav>
                                        <p:tav tm="100000">
                                          <p:val>
                                            <p:strVal val="#ppt_y"/>
                                          </p:val>
                                        </p:tav>
                                      </p:tavLst>
                                    </p:anim>
                                  </p:childTnLst>
                                </p:cTn>
                              </p:par>
                              <p:par>
                                <p:cTn id="49" presetID="39" presetClass="entr" presetSubtype="0" accel="100000" fill="hold" grpId="0" nodeType="withEffect">
                                  <p:stCondLst>
                                    <p:cond delay="0"/>
                                  </p:stCondLst>
                                  <p:childTnLst>
                                    <p:set>
                                      <p:cBhvr>
                                        <p:cTn id="50" dur="1" fill="hold">
                                          <p:stCondLst>
                                            <p:cond delay="0"/>
                                          </p:stCondLst>
                                        </p:cTn>
                                        <p:tgtEl>
                                          <p:spTgt spid="347140">
                                            <p:txEl>
                                              <p:pRg st="6" end="6"/>
                                            </p:txEl>
                                          </p:spTgt>
                                        </p:tgtEl>
                                        <p:attrNameLst>
                                          <p:attrName>style.visibility</p:attrName>
                                        </p:attrNameLst>
                                      </p:cBhvr>
                                      <p:to>
                                        <p:strVal val="visible"/>
                                      </p:to>
                                    </p:set>
                                    <p:anim calcmode="lin" valueType="num">
                                      <p:cBhvr>
                                        <p:cTn id="51" dur="500" fill="hold"/>
                                        <p:tgtEl>
                                          <p:spTgt spid="347140">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347140">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347140">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347140">
                                            <p:txEl>
                                              <p:pRg st="6" end="6"/>
                                            </p:txEl>
                                          </p:spTgt>
                                        </p:tgtEl>
                                        <p:attrNameLst>
                                          <p:attrName>ppt_y</p:attrName>
                                        </p:attrNameLst>
                                      </p:cBhvr>
                                      <p:tavLst>
                                        <p:tav tm="0">
                                          <p:val>
                                            <p:strVal val="#ppt_y"/>
                                          </p:val>
                                        </p:tav>
                                        <p:tav tm="100000">
                                          <p:val>
                                            <p:strVal val="#ppt_y"/>
                                          </p:val>
                                        </p:tav>
                                      </p:tavLst>
                                    </p:anim>
                                  </p:childTnLst>
                                </p:cTn>
                              </p:par>
                              <p:par>
                                <p:cTn id="55" presetID="39" presetClass="entr" presetSubtype="0" accel="100000" fill="hold" grpId="0" nodeType="withEffect">
                                  <p:stCondLst>
                                    <p:cond delay="0"/>
                                  </p:stCondLst>
                                  <p:childTnLst>
                                    <p:set>
                                      <p:cBhvr>
                                        <p:cTn id="56" dur="1" fill="hold">
                                          <p:stCondLst>
                                            <p:cond delay="0"/>
                                          </p:stCondLst>
                                        </p:cTn>
                                        <p:tgtEl>
                                          <p:spTgt spid="347140">
                                            <p:txEl>
                                              <p:pRg st="7" end="7"/>
                                            </p:txEl>
                                          </p:spTgt>
                                        </p:tgtEl>
                                        <p:attrNameLst>
                                          <p:attrName>style.visibility</p:attrName>
                                        </p:attrNameLst>
                                      </p:cBhvr>
                                      <p:to>
                                        <p:strVal val="visible"/>
                                      </p:to>
                                    </p:set>
                                    <p:anim calcmode="lin" valueType="num">
                                      <p:cBhvr>
                                        <p:cTn id="57" dur="500" fill="hold"/>
                                        <p:tgtEl>
                                          <p:spTgt spid="347140">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8" dur="500" fill="hold"/>
                                        <p:tgtEl>
                                          <p:spTgt spid="347140">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9" dur="500" fill="hold"/>
                                        <p:tgtEl>
                                          <p:spTgt spid="347140">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60" dur="500" fill="hold"/>
                                        <p:tgtEl>
                                          <p:spTgt spid="347140">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0"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gradFill rotWithShape="1">
          <a:gsLst>
            <a:gs pos="0">
              <a:srgbClr val="000000"/>
            </a:gs>
            <a:gs pos="39999">
              <a:srgbClr val="0A128C"/>
            </a:gs>
            <a:gs pos="70000">
              <a:srgbClr val="181CC7"/>
            </a:gs>
            <a:gs pos="88000">
              <a:srgbClr val="7005D4"/>
            </a:gs>
            <a:gs pos="100000">
              <a:srgbClr val="8C3D91"/>
            </a:gs>
          </a:gsLst>
          <a:lin ang="10800000" scaled="1"/>
        </a:gradFill>
        <a:effectLst/>
      </p:bgPr>
    </p:bg>
    <p:spTree>
      <p:nvGrpSpPr>
        <p:cNvPr id="1" name=""/>
        <p:cNvGrpSpPr/>
        <p:nvPr/>
      </p:nvGrpSpPr>
      <p:grpSpPr>
        <a:xfrm>
          <a:off x="0" y="0"/>
          <a:ext cx="0" cy="0"/>
          <a:chOff x="0" y="0"/>
          <a:chExt cx="0" cy="0"/>
        </a:xfrm>
      </p:grpSpPr>
      <p:pic>
        <p:nvPicPr>
          <p:cNvPr id="40966" name="Picture 6" descr="http://www.zondervan.com/images/contributor/medium/ortbergj.jpg"/>
          <p:cNvPicPr>
            <a:picLocks noChangeAspect="1" noChangeArrowheads="1"/>
          </p:cNvPicPr>
          <p:nvPr/>
        </p:nvPicPr>
        <p:blipFill>
          <a:blip r:embed="rId2" cstate="print"/>
          <a:srcRect/>
          <a:stretch>
            <a:fillRect/>
          </a:stretch>
        </p:blipFill>
        <p:spPr bwMode="auto">
          <a:xfrm>
            <a:off x="6096000" y="304800"/>
            <a:ext cx="2800350" cy="4200525"/>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349186" name="Rectangle 2"/>
          <p:cNvSpPr>
            <a:spLocks noGrp="1" noChangeArrowheads="1"/>
          </p:cNvSpPr>
          <p:nvPr>
            <p:ph type="title"/>
          </p:nvPr>
        </p:nvSpPr>
        <p:spPr>
          <a:xfrm>
            <a:off x="304800" y="0"/>
            <a:ext cx="8382000" cy="1828800"/>
          </a:xfrm>
        </p:spPr>
        <p:txBody>
          <a:bodyPr/>
          <a:lstStyle/>
          <a:p>
            <a:pPr eaLnBrk="1" hangingPunct="1">
              <a:defRPr/>
            </a:pPr>
            <a:r>
              <a:rPr lang="en-US" sz="3600" dirty="0" smtClean="0">
                <a:solidFill>
                  <a:schemeClr val="bg1"/>
                </a:solidFill>
              </a:rPr>
              <a:t>Case Study: John </a:t>
            </a:r>
            <a:r>
              <a:rPr lang="en-US" sz="3600" dirty="0" err="1" smtClean="0">
                <a:solidFill>
                  <a:schemeClr val="bg1"/>
                </a:solidFill>
              </a:rPr>
              <a:t>Ortberg</a:t>
            </a:r>
            <a:r>
              <a:rPr lang="en-US" sz="3600" dirty="0" smtClean="0">
                <a:solidFill>
                  <a:schemeClr val="bg1"/>
                </a:solidFill>
              </a:rPr>
              <a:t/>
            </a:r>
            <a:br>
              <a:rPr lang="en-US" sz="3600" dirty="0" smtClean="0">
                <a:solidFill>
                  <a:schemeClr val="bg1"/>
                </a:solidFill>
              </a:rPr>
            </a:br>
            <a:r>
              <a:rPr lang="en-US" sz="3600" dirty="0" smtClean="0">
                <a:solidFill>
                  <a:schemeClr val="bg1"/>
                </a:solidFill>
              </a:rPr>
              <a:t>“Doing Justice”</a:t>
            </a:r>
            <a:br>
              <a:rPr lang="en-US" sz="3600" dirty="0" smtClean="0">
                <a:solidFill>
                  <a:schemeClr val="bg1"/>
                </a:solidFill>
              </a:rPr>
            </a:br>
            <a:r>
              <a:rPr lang="en-US" sz="1800" dirty="0" smtClean="0">
                <a:solidFill>
                  <a:schemeClr val="bg1"/>
                </a:solidFill>
              </a:rPr>
              <a:t>Preaching Today # 253, tracks 25-29</a:t>
            </a:r>
            <a:endParaRPr lang="en-US" sz="4000" dirty="0" smtClean="0">
              <a:solidFill>
                <a:schemeClr val="bg1"/>
              </a:solidFill>
            </a:endParaRPr>
          </a:p>
        </p:txBody>
      </p:sp>
      <p:sp>
        <p:nvSpPr>
          <p:cNvPr id="349188" name="Text Box 4"/>
          <p:cNvSpPr txBox="1">
            <a:spLocks noChangeArrowheads="1"/>
          </p:cNvSpPr>
          <p:nvPr/>
        </p:nvSpPr>
        <p:spPr bwMode="auto">
          <a:xfrm>
            <a:off x="381000" y="1905000"/>
            <a:ext cx="8305800" cy="4524315"/>
          </a:xfrm>
          <a:prstGeom prst="rect">
            <a:avLst/>
          </a:prstGeom>
          <a:noFill/>
          <a:ln w="9525">
            <a:noFill/>
            <a:miter lim="800000"/>
            <a:headEnd/>
            <a:tailEnd/>
          </a:ln>
        </p:spPr>
        <p:txBody>
          <a:bodyPr>
            <a:spAutoFit/>
          </a:bodyPr>
          <a:lstStyle/>
          <a:p>
            <a:pPr>
              <a:spcBef>
                <a:spcPct val="50000"/>
              </a:spcBef>
              <a:defRPr/>
            </a:pPr>
            <a:r>
              <a:rPr lang="en-US" sz="2400" b="1" dirty="0">
                <a:solidFill>
                  <a:srgbClr val="FFFF00"/>
                </a:solidFill>
                <a:effectLst>
                  <a:outerShdw blurRad="38100" dist="38100" dir="2700000" algn="tl">
                    <a:srgbClr val="000000">
                      <a:alpha val="43137"/>
                    </a:srgbClr>
                  </a:outerShdw>
                </a:effectLst>
              </a:rPr>
              <a:t>Rhetorical Situation: </a:t>
            </a:r>
            <a:r>
              <a:rPr lang="en-US" sz="2400" b="1" dirty="0">
                <a:solidFill>
                  <a:schemeClr val="bg1"/>
                </a:solidFill>
                <a:effectLst>
                  <a:outerShdw blurRad="38100" dist="38100" dir="2700000" algn="tl">
                    <a:srgbClr val="000000">
                      <a:alpha val="43137"/>
                    </a:srgbClr>
                  </a:outerShdw>
                </a:effectLst>
              </a:rPr>
              <a:t>Who is his audience? What </a:t>
            </a:r>
            <a:r>
              <a:rPr lang="en-US" sz="2400" b="1" dirty="0" smtClean="0">
                <a:solidFill>
                  <a:schemeClr val="bg1"/>
                </a:solidFill>
                <a:effectLst>
                  <a:outerShdw blurRad="38100" dist="38100" dir="2700000" algn="tl">
                    <a:srgbClr val="000000">
                      <a:alpha val="43137"/>
                    </a:srgbClr>
                  </a:outerShdw>
                </a:effectLst>
              </a:rPr>
              <a:t>is their disposition toward his topic?</a:t>
            </a:r>
            <a:endParaRPr lang="en-US" sz="2400" b="1" dirty="0">
              <a:solidFill>
                <a:schemeClr val="bg1"/>
              </a:solidFill>
              <a:effectLst>
                <a:outerShdw blurRad="38100" dist="38100" dir="2700000" algn="tl">
                  <a:srgbClr val="000000">
                    <a:alpha val="43137"/>
                  </a:srgbClr>
                </a:outerShdw>
              </a:effectLst>
            </a:endParaRPr>
          </a:p>
          <a:p>
            <a:pPr>
              <a:spcBef>
                <a:spcPct val="50000"/>
              </a:spcBef>
              <a:defRPr/>
            </a:pPr>
            <a:r>
              <a:rPr lang="en-US" sz="2400" b="1" dirty="0" smtClean="0">
                <a:solidFill>
                  <a:srgbClr val="FFFF00"/>
                </a:solidFill>
                <a:effectLst>
                  <a:outerShdw blurRad="38100" dist="38100" dir="2700000" algn="tl">
                    <a:srgbClr val="000000">
                      <a:alpha val="43137"/>
                    </a:srgbClr>
                  </a:outerShdw>
                </a:effectLst>
              </a:rPr>
              <a:t>Humor:</a:t>
            </a:r>
            <a:endParaRPr lang="en-US" sz="2400" b="1" dirty="0">
              <a:solidFill>
                <a:srgbClr val="FFFF00"/>
              </a:solidFill>
              <a:effectLst>
                <a:outerShdw blurRad="38100" dist="38100" dir="2700000" algn="tl">
                  <a:srgbClr val="000000">
                    <a:alpha val="43137"/>
                  </a:srgbClr>
                </a:outerShdw>
              </a:effectLst>
            </a:endParaRPr>
          </a:p>
          <a:p>
            <a:pPr lvl="1">
              <a:spcBef>
                <a:spcPct val="50000"/>
              </a:spcBef>
              <a:buFontTx/>
              <a:buChar char="•"/>
              <a:defRPr/>
            </a:pPr>
            <a:r>
              <a:rPr lang="en-US" sz="2400" b="1" dirty="0" smtClean="0">
                <a:solidFill>
                  <a:schemeClr val="bg1"/>
                </a:solidFill>
                <a:effectLst>
                  <a:outerShdw blurRad="38100" dist="38100" dir="2700000" algn="tl">
                    <a:srgbClr val="000000">
                      <a:alpha val="43137"/>
                    </a:srgbClr>
                  </a:outerShdw>
                </a:effectLst>
              </a:rPr>
              <a:t>What is the rhetorical effect of the preacher’s humor? Raise ethos, hold attention, lower defenses, enhance </a:t>
            </a:r>
            <a:r>
              <a:rPr lang="en-US" sz="2400" b="1" dirty="0" err="1" smtClean="0">
                <a:solidFill>
                  <a:schemeClr val="bg1"/>
                </a:solidFill>
                <a:effectLst>
                  <a:outerShdw blurRad="38100" dist="38100" dir="2700000" algn="tl">
                    <a:srgbClr val="000000">
                      <a:alpha val="43137"/>
                    </a:srgbClr>
                  </a:outerShdw>
                </a:effectLst>
              </a:rPr>
              <a:t>memorableness</a:t>
            </a:r>
            <a:r>
              <a:rPr lang="en-US" sz="2400" b="1" dirty="0" smtClean="0">
                <a:solidFill>
                  <a:schemeClr val="bg1"/>
                </a:solidFill>
                <a:effectLst>
                  <a:outerShdw blurRad="38100" dist="38100" dir="2700000" algn="tl">
                    <a:srgbClr val="000000">
                      <a:alpha val="43137"/>
                    </a:srgbClr>
                  </a:outerShdw>
                </a:effectLst>
              </a:rPr>
              <a:t>?</a:t>
            </a:r>
          </a:p>
          <a:p>
            <a:pPr lvl="1">
              <a:spcBef>
                <a:spcPct val="50000"/>
              </a:spcBef>
              <a:buFontTx/>
              <a:buChar char="•"/>
              <a:defRPr/>
            </a:pPr>
            <a:r>
              <a:rPr lang="en-US" sz="2400" b="1" dirty="0" smtClean="0">
                <a:solidFill>
                  <a:schemeClr val="bg1"/>
                </a:solidFill>
                <a:effectLst>
                  <a:outerShdw blurRad="38100" dist="38100" dir="2700000" algn="tl">
                    <a:srgbClr val="000000">
                      <a:alpha val="43137"/>
                    </a:srgbClr>
                  </a:outerShdw>
                </a:effectLst>
              </a:rPr>
              <a:t>What kind of humor does the preacher use—incongruity, exaggeration, surprise?</a:t>
            </a:r>
          </a:p>
          <a:p>
            <a:pPr lvl="1">
              <a:spcBef>
                <a:spcPct val="50000"/>
              </a:spcBef>
              <a:buFontTx/>
              <a:buChar char="•"/>
              <a:defRPr/>
            </a:pPr>
            <a:r>
              <a:rPr lang="en-US" sz="2400" b="1" dirty="0" smtClean="0">
                <a:solidFill>
                  <a:schemeClr val="bg1"/>
                </a:solidFill>
                <a:effectLst>
                  <a:outerShdw blurRad="38100" dist="38100" dir="2700000" algn="tl">
                    <a:srgbClr val="000000">
                      <a:alpha val="43137"/>
                    </a:srgbClr>
                  </a:outerShdw>
                </a:effectLst>
              </a:rPr>
              <a:t>How does the preacher juxtapose humor and seriousness? To what effect?</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491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349188"/>
                                        </p:tgtEl>
                                        <p:attrNameLst>
                                          <p:attrName>style.visibility</p:attrName>
                                        </p:attrNameLst>
                                      </p:cBhvr>
                                      <p:to>
                                        <p:strVal val="visible"/>
                                      </p:to>
                                    </p:set>
                                    <p:animEffect transition="in" filter="checkerboard(across)">
                                      <p:cBhvr>
                                        <p:cTn id="11" dur="500"/>
                                        <p:tgtEl>
                                          <p:spTgt spid="349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6" grpId="0" autoUpdateAnimBg="0"/>
      <p:bldP spid="349188"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602" name="Picture 6" descr="http://tbn1.google.com/images?q=tbn:2o2tYIYme_OLOM:http://lh3.google.com/cineboy65/Rpok41KRzRI/AAAAAAAAAuw/BIT8VF7NIgw/faces-36.jpg">
            <a:hlinkClick r:id="rId2"/>
          </p:cNvPr>
          <p:cNvPicPr>
            <a:picLocks noChangeAspect="1" noChangeArrowheads="1"/>
          </p:cNvPicPr>
          <p:nvPr/>
        </p:nvPicPr>
        <p:blipFill>
          <a:blip r:embed="rId3" cstate="print"/>
          <a:srcRect t="-13924"/>
          <a:stretch>
            <a:fillRect/>
          </a:stretch>
        </p:blipFill>
        <p:spPr bwMode="auto">
          <a:xfrm>
            <a:off x="0" y="-1066800"/>
            <a:ext cx="9144000" cy="7924800"/>
          </a:xfrm>
          <a:prstGeom prst="rect">
            <a:avLst/>
          </a:prstGeom>
          <a:noFill/>
          <a:ln w="9525">
            <a:noFill/>
            <a:miter lim="800000"/>
            <a:headEnd/>
            <a:tailEnd/>
          </a:ln>
        </p:spPr>
      </p:pic>
      <p:sp>
        <p:nvSpPr>
          <p:cNvPr id="269317" name="Rectangle 5"/>
          <p:cNvSpPr>
            <a:spLocks noGrp="1" noChangeArrowheads="1"/>
          </p:cNvSpPr>
          <p:nvPr>
            <p:ph type="title"/>
          </p:nvPr>
        </p:nvSpPr>
        <p:spPr>
          <a:xfrm>
            <a:off x="531813" y="0"/>
            <a:ext cx="7777162" cy="1096963"/>
          </a:xfrm>
        </p:spPr>
        <p:txBody>
          <a:bodyPr/>
          <a:lstStyle/>
          <a:p>
            <a:pPr eaLnBrk="1" hangingPunct="1">
              <a:defRPr/>
            </a:pPr>
            <a:r>
              <a:rPr lang="en-US" sz="4000" b="1" dirty="0" smtClean="0">
                <a:solidFill>
                  <a:srgbClr val="FFFF00"/>
                </a:solidFill>
              </a:rPr>
              <a:t>Two Specific Pathetic  Appeals: Humor and Fear</a:t>
            </a:r>
          </a:p>
        </p:txBody>
      </p:sp>
      <p:sp>
        <p:nvSpPr>
          <p:cNvPr id="269315" name="Rectangle 3"/>
          <p:cNvSpPr>
            <a:spLocks noGrp="1" noChangeArrowheads="1"/>
          </p:cNvSpPr>
          <p:nvPr>
            <p:ph idx="1"/>
          </p:nvPr>
        </p:nvSpPr>
        <p:spPr>
          <a:xfrm>
            <a:off x="457200" y="990600"/>
            <a:ext cx="8458200" cy="5638800"/>
          </a:xfrm>
        </p:spPr>
        <p:txBody>
          <a:bodyPr/>
          <a:lstStyle/>
          <a:p>
            <a:pPr marL="990600" lvl="1" indent="-533400" eaLnBrk="1" hangingPunct="1">
              <a:buClr>
                <a:srgbClr val="FF0000"/>
              </a:buClr>
              <a:buFont typeface="Wingdings" pitchFamily="2" charset="2"/>
              <a:buAutoNum type="arabicPeriod"/>
              <a:defRPr/>
            </a:pPr>
            <a:r>
              <a:rPr lang="en-US" sz="4400" b="1" dirty="0" smtClean="0">
                <a:solidFill>
                  <a:srgbClr val="B2B2B2"/>
                </a:solidFill>
              </a:rPr>
              <a:t>Humor</a:t>
            </a:r>
          </a:p>
          <a:p>
            <a:pPr marL="990600" lvl="1" indent="-533400" eaLnBrk="1" hangingPunct="1">
              <a:buClr>
                <a:srgbClr val="FF0000"/>
              </a:buClr>
              <a:buFont typeface="Wingdings" pitchFamily="2" charset="2"/>
              <a:buAutoNum type="arabicPeriod"/>
              <a:defRPr/>
            </a:pPr>
            <a:r>
              <a:rPr lang="en-US" sz="4400" b="1" dirty="0" smtClean="0"/>
              <a:t>Fear</a:t>
            </a:r>
          </a:p>
          <a:p>
            <a:pPr marL="1371600" lvl="2" indent="-457200" eaLnBrk="1" hangingPunct="1">
              <a:buClr>
                <a:srgbClr val="FF0000"/>
              </a:buClr>
              <a:buFont typeface="Wingdings" pitchFamily="2" charset="2"/>
              <a:buChar char="Ø"/>
              <a:defRPr/>
            </a:pPr>
            <a:r>
              <a:rPr lang="en-US" sz="3300" b="1" dirty="0" smtClean="0"/>
              <a:t>What makes a fear appeal effective?</a:t>
            </a:r>
          </a:p>
          <a:p>
            <a:pPr marL="1752600" lvl="3" indent="-381000" eaLnBrk="1" hangingPunct="1">
              <a:buClr>
                <a:srgbClr val="FF0000"/>
              </a:buClr>
              <a:buFontTx/>
              <a:buChar char="•"/>
              <a:defRPr/>
            </a:pPr>
            <a:r>
              <a:rPr lang="en-US" sz="2600" b="1" i="1" dirty="0" smtClean="0"/>
              <a:t>Susceptibility</a:t>
            </a:r>
          </a:p>
          <a:p>
            <a:pPr marL="1752600" lvl="3" indent="-381000" eaLnBrk="1" hangingPunct="1">
              <a:buClr>
                <a:srgbClr val="FF0000"/>
              </a:buClr>
              <a:buFontTx/>
              <a:buChar char="•"/>
              <a:defRPr/>
            </a:pPr>
            <a:r>
              <a:rPr lang="en-US" sz="2600" b="1" i="1" dirty="0" smtClean="0"/>
              <a:t>Severity</a:t>
            </a:r>
          </a:p>
          <a:p>
            <a:pPr marL="1752600" lvl="3" indent="-381000" eaLnBrk="1" hangingPunct="1">
              <a:buClr>
                <a:srgbClr val="FF0000"/>
              </a:buClr>
              <a:buFontTx/>
              <a:buChar char="•"/>
              <a:defRPr/>
            </a:pPr>
            <a:r>
              <a:rPr lang="en-US" sz="2600" b="1" i="1" dirty="0" smtClean="0"/>
              <a:t>Solvency</a:t>
            </a:r>
          </a:p>
          <a:p>
            <a:pPr marL="1371600" lvl="2" indent="-457200" eaLnBrk="1" hangingPunct="1">
              <a:buClr>
                <a:srgbClr val="FF0000"/>
              </a:buClr>
              <a:buFont typeface="Wingdings" pitchFamily="2" charset="2"/>
              <a:buChar char="Ø"/>
              <a:defRPr/>
            </a:pPr>
            <a:r>
              <a:rPr lang="en-US" sz="3300" b="1" dirty="0" smtClean="0"/>
              <a:t>What makes a fear appeal ethical?</a:t>
            </a:r>
          </a:p>
          <a:p>
            <a:pPr marL="1752600" lvl="3" indent="-381000" eaLnBrk="1" hangingPunct="1">
              <a:buClr>
                <a:srgbClr val="FF0000"/>
              </a:buClr>
              <a:buFontTx/>
              <a:buNone/>
              <a:defRPr/>
            </a:pPr>
            <a:endParaRPr lang="en-US" sz="3300" b="1" i="1" dirty="0" smtClean="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93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693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6931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6931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26931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26931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2693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Daisy Spot</a:t>
            </a:r>
            <a:endParaRPr lang="en-US" dirty="0"/>
          </a:p>
        </p:txBody>
      </p:sp>
      <p:sp>
        <p:nvSpPr>
          <p:cNvPr id="3" name="Content Placeholder 2"/>
          <p:cNvSpPr>
            <a:spLocks noGrp="1"/>
          </p:cNvSpPr>
          <p:nvPr>
            <p:ph idx="1"/>
          </p:nvPr>
        </p:nvSpPr>
        <p:spPr/>
        <p:txBody>
          <a:bodyPr/>
          <a:lstStyle/>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270497198"/>
              </p:ext>
            </p:extLst>
          </p:nvPr>
        </p:nvGraphicFramePr>
        <p:xfrm>
          <a:off x="3733800" y="3048000"/>
          <a:ext cx="1308100" cy="685800"/>
        </p:xfrm>
        <a:graphic>
          <a:graphicData uri="http://schemas.openxmlformats.org/presentationml/2006/ole">
            <mc:AlternateContent xmlns:mc="http://schemas.openxmlformats.org/markup-compatibility/2006">
              <mc:Choice xmlns:v="urn:schemas-microsoft-com:vml" Requires="v">
                <p:oleObj spid="_x0000_s1078" name="Packager Shell Object" showAsIcon="1" r:id="rId3" imgW="1308240" imgH="685800" progId="Package">
                  <p:embed/>
                </p:oleObj>
              </mc:Choice>
              <mc:Fallback>
                <p:oleObj name="Packager Shell Object" showAsIcon="1" r:id="rId3" imgW="1308240" imgH="685800" progId="Package">
                  <p:embed/>
                  <p:pic>
                    <p:nvPicPr>
                      <p:cNvPr id="0" name=""/>
                      <p:cNvPicPr/>
                      <p:nvPr/>
                    </p:nvPicPr>
                    <p:blipFill>
                      <a:blip r:embed="rId4"/>
                      <a:stretch>
                        <a:fillRect/>
                      </a:stretch>
                    </p:blipFill>
                    <p:spPr>
                      <a:xfrm>
                        <a:off x="3733800" y="3048000"/>
                        <a:ext cx="1308100" cy="685800"/>
                      </a:xfrm>
                      <a:prstGeom prst="rect">
                        <a:avLst/>
                      </a:prstGeom>
                    </p:spPr>
                  </p:pic>
                </p:oleObj>
              </mc:Fallback>
            </mc:AlternateContent>
          </a:graphicData>
        </a:graphic>
      </p:graphicFrame>
    </p:spTree>
    <p:extLst>
      <p:ext uri="{BB962C8B-B14F-4D97-AF65-F5344CB8AC3E}">
        <p14:creationId xmlns:p14="http://schemas.microsoft.com/office/powerpoint/2010/main" val="213920853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81" name="Rectangle 9"/>
          <p:cNvSpPr>
            <a:spLocks noGrp="1" noChangeArrowheads="1"/>
          </p:cNvSpPr>
          <p:nvPr>
            <p:ph type="title"/>
          </p:nvPr>
        </p:nvSpPr>
        <p:spPr/>
        <p:txBody>
          <a:bodyPr/>
          <a:lstStyle/>
          <a:p>
            <a:pPr eaLnBrk="1" hangingPunct="1">
              <a:defRPr/>
            </a:pPr>
            <a:r>
              <a:rPr lang="en-US" dirty="0" smtClean="0"/>
              <a:t>Cicero on Pathos</a:t>
            </a:r>
          </a:p>
        </p:txBody>
      </p:sp>
      <p:sp>
        <p:nvSpPr>
          <p:cNvPr id="233474" name="Rectangle 2"/>
          <p:cNvSpPr>
            <a:spLocks noGrp="1" noChangeArrowheads="1"/>
          </p:cNvSpPr>
          <p:nvPr>
            <p:ph type="body" sz="half" idx="1"/>
          </p:nvPr>
        </p:nvSpPr>
        <p:spPr>
          <a:xfrm>
            <a:off x="381000" y="1905000"/>
            <a:ext cx="8382000" cy="3505200"/>
          </a:xfrm>
        </p:spPr>
        <p:txBody>
          <a:bodyPr/>
          <a:lstStyle/>
          <a:p>
            <a:pPr eaLnBrk="1" hangingPunct="1">
              <a:lnSpc>
                <a:spcPct val="90000"/>
              </a:lnSpc>
              <a:buFont typeface="Wingdings" pitchFamily="2" charset="2"/>
              <a:buNone/>
              <a:defRPr/>
            </a:pPr>
            <a:r>
              <a:rPr lang="en-US" sz="2800" b="1" dirty="0" smtClean="0"/>
              <a:t>	</a:t>
            </a:r>
            <a:r>
              <a:rPr lang="en-US" dirty="0" smtClean="0"/>
              <a:t>Mankind makes far more determinations through hatred, or love, or desire, or anger, or grief, or joy, or hope, or fear . . . or some other affection of mind, than from regard to truth, or any settled maxim, or principle of right.</a:t>
            </a:r>
            <a:endParaRPr lang="en-US" sz="2800" dirty="0" smtClean="0"/>
          </a:p>
          <a:p>
            <a:pPr algn="r" eaLnBrk="1" hangingPunct="1">
              <a:lnSpc>
                <a:spcPct val="90000"/>
              </a:lnSpc>
              <a:buFont typeface="Wingdings" pitchFamily="2" charset="2"/>
              <a:buNone/>
              <a:defRPr/>
            </a:pPr>
            <a:r>
              <a:rPr lang="en-US" sz="1600" dirty="0" smtClean="0"/>
              <a:t>		</a:t>
            </a:r>
            <a:r>
              <a:rPr lang="en-US" sz="2000" dirty="0" smtClean="0"/>
              <a:t>	</a:t>
            </a:r>
            <a:r>
              <a:rPr lang="en-US" sz="2800" dirty="0" smtClean="0"/>
              <a:t>Cicero, </a:t>
            </a:r>
            <a:r>
              <a:rPr lang="en-US" sz="2800" i="1" dirty="0" smtClean="0"/>
              <a:t>de Oratore </a:t>
            </a:r>
            <a:r>
              <a:rPr lang="en-US" sz="2800" dirty="0" smtClean="0"/>
              <a:t>II, 42.</a:t>
            </a:r>
            <a:endParaRPr lang="en-US" sz="2800" u="sng" dirty="0" smtClean="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8" name="Picture 8" descr="Judis01"/>
          <p:cNvPicPr>
            <a:picLocks noGrp="1" noChangeAspect="1" noChangeArrowheads="1"/>
          </p:cNvPicPr>
          <p:nvPr>
            <p:ph sz="quarter" idx="3"/>
          </p:nvPr>
        </p:nvPicPr>
        <p:blipFill>
          <a:blip r:embed="rId2" cstate="print"/>
          <a:srcRect l="13388" t="7692" r="13345"/>
          <a:stretch>
            <a:fillRect/>
          </a:stretch>
        </p:blipFill>
        <p:spPr>
          <a:xfrm>
            <a:off x="6172200" y="4114800"/>
            <a:ext cx="2667000" cy="1828800"/>
          </a:xfrm>
          <a:noFill/>
        </p:spPr>
      </p:pic>
      <p:sp>
        <p:nvSpPr>
          <p:cNvPr id="348162" name="Rectangle 2"/>
          <p:cNvSpPr>
            <a:spLocks noGrp="1" noChangeArrowheads="1"/>
          </p:cNvSpPr>
          <p:nvPr>
            <p:ph type="title"/>
          </p:nvPr>
        </p:nvSpPr>
        <p:spPr>
          <a:xfrm>
            <a:off x="457200" y="0"/>
            <a:ext cx="8229600" cy="1066800"/>
          </a:xfrm>
        </p:spPr>
        <p:txBody>
          <a:bodyPr/>
          <a:lstStyle/>
          <a:p>
            <a:pPr eaLnBrk="1" hangingPunct="1">
              <a:defRPr/>
            </a:pPr>
            <a:r>
              <a:rPr lang="en-US" dirty="0" smtClean="0"/>
              <a:t>Case Study: “Daisy Spot”</a:t>
            </a:r>
          </a:p>
        </p:txBody>
      </p:sp>
      <p:sp>
        <p:nvSpPr>
          <p:cNvPr id="348163" name="Rectangle 3"/>
          <p:cNvSpPr>
            <a:spLocks noGrp="1" noChangeArrowheads="1"/>
          </p:cNvSpPr>
          <p:nvPr>
            <p:ph type="body" sz="half" idx="1"/>
          </p:nvPr>
        </p:nvSpPr>
        <p:spPr>
          <a:xfrm>
            <a:off x="838200" y="990600"/>
            <a:ext cx="5638800" cy="5105400"/>
          </a:xfrm>
        </p:spPr>
        <p:txBody>
          <a:bodyPr/>
          <a:lstStyle/>
          <a:p>
            <a:pPr eaLnBrk="1" hangingPunct="1">
              <a:lnSpc>
                <a:spcPct val="80000"/>
              </a:lnSpc>
              <a:defRPr/>
            </a:pPr>
            <a:r>
              <a:rPr lang="en-US" sz="2800" dirty="0" smtClean="0"/>
              <a:t>Rhetorical Situation:</a:t>
            </a:r>
          </a:p>
          <a:p>
            <a:pPr lvl="1" eaLnBrk="1" hangingPunct="1">
              <a:lnSpc>
                <a:spcPct val="80000"/>
              </a:lnSpc>
              <a:defRPr/>
            </a:pPr>
            <a:r>
              <a:rPr lang="en-US" sz="2400" dirty="0" smtClean="0"/>
              <a:t>When was this commercial aired?</a:t>
            </a:r>
          </a:p>
          <a:p>
            <a:pPr lvl="1" eaLnBrk="1" hangingPunct="1">
              <a:lnSpc>
                <a:spcPct val="80000"/>
              </a:lnSpc>
              <a:defRPr/>
            </a:pPr>
            <a:r>
              <a:rPr lang="en-US" sz="2400" dirty="0" smtClean="0"/>
              <a:t>What do you know about world politics at that time?</a:t>
            </a:r>
          </a:p>
          <a:p>
            <a:pPr lvl="1" eaLnBrk="1" hangingPunct="1">
              <a:lnSpc>
                <a:spcPct val="80000"/>
              </a:lnSpc>
              <a:defRPr/>
            </a:pPr>
            <a:r>
              <a:rPr lang="en-US" sz="2400" dirty="0" smtClean="0"/>
              <a:t>What do you know about American politics?</a:t>
            </a:r>
          </a:p>
          <a:p>
            <a:pPr eaLnBrk="1" hangingPunct="1">
              <a:lnSpc>
                <a:spcPct val="80000"/>
              </a:lnSpc>
              <a:defRPr/>
            </a:pPr>
            <a:r>
              <a:rPr lang="en-US" sz="2800" dirty="0" smtClean="0"/>
              <a:t>What best accounts for the commercial’s power: susceptibility, severity, or solvency?</a:t>
            </a:r>
          </a:p>
          <a:p>
            <a:pPr eaLnBrk="1" hangingPunct="1">
              <a:lnSpc>
                <a:spcPct val="80000"/>
              </a:lnSpc>
              <a:defRPr/>
            </a:pPr>
            <a:r>
              <a:rPr lang="en-US" sz="2800" dirty="0" smtClean="0"/>
              <a:t>How does the commercial promise solvency? Is this promise made overtly or subtly?</a:t>
            </a:r>
          </a:p>
          <a:p>
            <a:pPr eaLnBrk="1" hangingPunct="1">
              <a:lnSpc>
                <a:spcPct val="80000"/>
              </a:lnSpc>
              <a:defRPr/>
            </a:pPr>
            <a:r>
              <a:rPr lang="en-US" sz="2800" dirty="0" smtClean="0"/>
              <a:t>Is the fear appeal so strong that it is unethical? Defend your answer.</a:t>
            </a:r>
          </a:p>
        </p:txBody>
      </p:sp>
      <p:pic>
        <p:nvPicPr>
          <p:cNvPr id="348165" name="Picture 5" descr="Johnson08091965b"/>
          <p:cNvPicPr>
            <a:picLocks noGrp="1" noChangeAspect="1" noChangeArrowheads="1"/>
          </p:cNvPicPr>
          <p:nvPr>
            <p:ph sz="quarter" idx="2"/>
          </p:nvPr>
        </p:nvPicPr>
        <p:blipFill>
          <a:blip r:embed="rId3" cstate="print"/>
          <a:srcRect l="7547" r="18867"/>
          <a:stretch>
            <a:fillRect/>
          </a:stretch>
        </p:blipFill>
        <p:spPr>
          <a:xfrm>
            <a:off x="6226175" y="1752600"/>
            <a:ext cx="2613025" cy="1981200"/>
          </a:xfrm>
          <a:noFill/>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8165"/>
                                        </p:tgtEl>
                                        <p:attrNameLst>
                                          <p:attrName>style.visibility</p:attrName>
                                        </p:attrNameLst>
                                      </p:cBhvr>
                                      <p:to>
                                        <p:strVal val="visible"/>
                                      </p:to>
                                    </p:set>
                                    <p:animEffect transition="in" filter="fade">
                                      <p:cBhvr>
                                        <p:cTn id="7" dur="2000"/>
                                        <p:tgtEl>
                                          <p:spTgt spid="348165"/>
                                        </p:tgtEl>
                                      </p:cBhvr>
                                    </p:animEffect>
                                  </p:childTnLst>
                                </p:cTn>
                              </p:par>
                              <p:par>
                                <p:cTn id="8" presetID="10" presetClass="entr" presetSubtype="0" fill="hold" nodeType="withEffect">
                                  <p:stCondLst>
                                    <p:cond delay="0"/>
                                  </p:stCondLst>
                                  <p:childTnLst>
                                    <p:set>
                                      <p:cBhvr>
                                        <p:cTn id="9" dur="1" fill="hold">
                                          <p:stCondLst>
                                            <p:cond delay="0"/>
                                          </p:stCondLst>
                                        </p:cTn>
                                        <p:tgtEl>
                                          <p:spTgt spid="348168"/>
                                        </p:tgtEl>
                                        <p:attrNameLst>
                                          <p:attrName>style.visibility</p:attrName>
                                        </p:attrNameLst>
                                      </p:cBhvr>
                                      <p:to>
                                        <p:strVal val="visible"/>
                                      </p:to>
                                    </p:set>
                                    <p:animEffect transition="in" filter="fade">
                                      <p:cBhvr>
                                        <p:cTn id="10" dur="2000"/>
                                        <p:tgtEl>
                                          <p:spTgt spid="34816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48163">
                                            <p:txEl>
                                              <p:pRg st="0" end="0"/>
                                            </p:txEl>
                                          </p:spTgt>
                                        </p:tgtEl>
                                        <p:attrNameLst>
                                          <p:attrName>style.visibility</p:attrName>
                                        </p:attrNameLst>
                                      </p:cBhvr>
                                      <p:to>
                                        <p:strVal val="visible"/>
                                      </p:to>
                                    </p:set>
                                    <p:animEffect transition="in" filter="checkerboard(across)">
                                      <p:cBhvr>
                                        <p:cTn id="15" dur="500"/>
                                        <p:tgtEl>
                                          <p:spTgt spid="348163">
                                            <p:txEl>
                                              <p:pRg st="0" end="0"/>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48163">
                                            <p:txEl>
                                              <p:pRg st="1" end="1"/>
                                            </p:txEl>
                                          </p:spTgt>
                                        </p:tgtEl>
                                        <p:attrNameLst>
                                          <p:attrName>style.visibility</p:attrName>
                                        </p:attrNameLst>
                                      </p:cBhvr>
                                      <p:to>
                                        <p:strVal val="visible"/>
                                      </p:to>
                                    </p:set>
                                    <p:animEffect transition="in" filter="checkerboard(across)">
                                      <p:cBhvr>
                                        <p:cTn id="18" dur="500"/>
                                        <p:tgtEl>
                                          <p:spTgt spid="348163">
                                            <p:txEl>
                                              <p:pRg st="1" end="1"/>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48163">
                                            <p:txEl>
                                              <p:pRg st="2" end="2"/>
                                            </p:txEl>
                                          </p:spTgt>
                                        </p:tgtEl>
                                        <p:attrNameLst>
                                          <p:attrName>style.visibility</p:attrName>
                                        </p:attrNameLst>
                                      </p:cBhvr>
                                      <p:to>
                                        <p:strVal val="visible"/>
                                      </p:to>
                                    </p:set>
                                    <p:animEffect transition="in" filter="checkerboard(across)">
                                      <p:cBhvr>
                                        <p:cTn id="21" dur="500"/>
                                        <p:tgtEl>
                                          <p:spTgt spid="348163">
                                            <p:txEl>
                                              <p:pRg st="2" end="2"/>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348163">
                                            <p:txEl>
                                              <p:pRg st="3" end="3"/>
                                            </p:txEl>
                                          </p:spTgt>
                                        </p:tgtEl>
                                        <p:attrNameLst>
                                          <p:attrName>style.visibility</p:attrName>
                                        </p:attrNameLst>
                                      </p:cBhvr>
                                      <p:to>
                                        <p:strVal val="visible"/>
                                      </p:to>
                                    </p:set>
                                    <p:animEffect transition="in" filter="checkerboard(across)">
                                      <p:cBhvr>
                                        <p:cTn id="24" dur="500"/>
                                        <p:tgtEl>
                                          <p:spTgt spid="34816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348163">
                                            <p:txEl>
                                              <p:pRg st="4" end="4"/>
                                            </p:txEl>
                                          </p:spTgt>
                                        </p:tgtEl>
                                        <p:attrNameLst>
                                          <p:attrName>style.visibility</p:attrName>
                                        </p:attrNameLst>
                                      </p:cBhvr>
                                      <p:to>
                                        <p:strVal val="visible"/>
                                      </p:to>
                                    </p:set>
                                    <p:animEffect transition="in" filter="checkerboard(across)">
                                      <p:cBhvr>
                                        <p:cTn id="29" dur="500"/>
                                        <p:tgtEl>
                                          <p:spTgt spid="34816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348163">
                                            <p:txEl>
                                              <p:pRg st="5" end="5"/>
                                            </p:txEl>
                                          </p:spTgt>
                                        </p:tgtEl>
                                        <p:attrNameLst>
                                          <p:attrName>style.visibility</p:attrName>
                                        </p:attrNameLst>
                                      </p:cBhvr>
                                      <p:to>
                                        <p:strVal val="visible"/>
                                      </p:to>
                                    </p:set>
                                    <p:animEffect transition="in" filter="checkerboard(across)">
                                      <p:cBhvr>
                                        <p:cTn id="34" dur="500"/>
                                        <p:tgtEl>
                                          <p:spTgt spid="34816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348163">
                                            <p:txEl>
                                              <p:pRg st="6" end="6"/>
                                            </p:txEl>
                                          </p:spTgt>
                                        </p:tgtEl>
                                        <p:attrNameLst>
                                          <p:attrName>style.visibility</p:attrName>
                                        </p:attrNameLst>
                                      </p:cBhvr>
                                      <p:to>
                                        <p:strVal val="visible"/>
                                      </p:to>
                                    </p:set>
                                    <p:animEffect transition="in" filter="checkerboard(across)">
                                      <p:cBhvr>
                                        <p:cTn id="39" dur="500"/>
                                        <p:tgtEl>
                                          <p:spTgt spid="34816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notebook_edmond03"/>
          <p:cNvPicPr>
            <a:picLocks noChangeAspect="1" noChangeArrowheads="1"/>
          </p:cNvPicPr>
          <p:nvPr/>
        </p:nvPicPr>
        <p:blipFill>
          <a:blip r:embed="rId2" cstate="print">
            <a:lum bright="-60000"/>
          </a:blip>
          <a:srcRect/>
          <a:stretch>
            <a:fillRect/>
          </a:stretch>
        </p:blipFill>
        <p:spPr bwMode="auto">
          <a:xfrm>
            <a:off x="0" y="0"/>
            <a:ext cx="9144000" cy="6934200"/>
          </a:xfrm>
          <a:prstGeom prst="rect">
            <a:avLst/>
          </a:prstGeom>
          <a:noFill/>
          <a:ln w="9525">
            <a:noFill/>
            <a:miter lim="800000"/>
            <a:headEnd/>
            <a:tailEnd/>
          </a:ln>
        </p:spPr>
      </p:pic>
      <p:sp>
        <p:nvSpPr>
          <p:cNvPr id="270338" name="Rectangle 2"/>
          <p:cNvSpPr>
            <a:spLocks noGrp="1" noChangeArrowheads="1"/>
          </p:cNvSpPr>
          <p:nvPr>
            <p:ph type="title"/>
          </p:nvPr>
        </p:nvSpPr>
        <p:spPr>
          <a:xfrm>
            <a:off x="990600" y="1371600"/>
            <a:ext cx="6858000" cy="2544763"/>
          </a:xfrm>
        </p:spPr>
        <p:txBody>
          <a:bodyPr/>
          <a:lstStyle/>
          <a:p>
            <a:pPr eaLnBrk="1" hangingPunct="1">
              <a:defRPr/>
            </a:pPr>
            <a:r>
              <a:rPr lang="en-US" sz="3600" dirty="0" smtClean="0">
                <a:solidFill>
                  <a:srgbClr val="FFFF00"/>
                </a:solidFill>
              </a:rPr>
              <a:t>The Pathetic Appeal of Arrangement:</a:t>
            </a:r>
            <a:br>
              <a:rPr lang="en-US" sz="3600" dirty="0" smtClean="0">
                <a:solidFill>
                  <a:srgbClr val="FFFF00"/>
                </a:solidFill>
              </a:rPr>
            </a:br>
            <a:r>
              <a:rPr lang="en-US" sz="3600" dirty="0" smtClean="0">
                <a:solidFill>
                  <a:srgbClr val="FFFF00"/>
                </a:solidFill>
              </a:rPr>
              <a:t>How can we use “form” to use the power of pathos?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270338"/>
                                        </p:tgtEl>
                                        <p:attrNameLst>
                                          <p:attrName>style.visibility</p:attrName>
                                        </p:attrNameLst>
                                      </p:cBhvr>
                                      <p:to>
                                        <p:strVal val="visible"/>
                                      </p:to>
                                    </p:set>
                                    <p:anim calcmode="lin" valueType="num">
                                      <p:cBhvr>
                                        <p:cTn id="7" dur="500" fill="hold"/>
                                        <p:tgtEl>
                                          <p:spTgt spid="27033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7033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7033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703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0" y="152400"/>
            <a:ext cx="9144000" cy="1096963"/>
          </a:xfrm>
        </p:spPr>
        <p:txBody>
          <a:bodyPr/>
          <a:lstStyle/>
          <a:p>
            <a:pPr eaLnBrk="1" hangingPunct="1">
              <a:defRPr/>
            </a:pPr>
            <a:r>
              <a:rPr lang="en-US" sz="3800" b="1" smtClean="0">
                <a:solidFill>
                  <a:srgbClr val="FFFF00"/>
                </a:solidFill>
              </a:rPr>
              <a:t>Kenneth Burke’s Theory of Form</a:t>
            </a:r>
          </a:p>
        </p:txBody>
      </p:sp>
      <p:sp>
        <p:nvSpPr>
          <p:cNvPr id="277507" name="Rectangle 3"/>
          <p:cNvSpPr>
            <a:spLocks noGrp="1" noChangeArrowheads="1"/>
          </p:cNvSpPr>
          <p:nvPr>
            <p:ph idx="1"/>
          </p:nvPr>
        </p:nvSpPr>
        <p:spPr>
          <a:xfrm>
            <a:off x="76200" y="1295400"/>
            <a:ext cx="8839200" cy="5410200"/>
          </a:xfrm>
        </p:spPr>
        <p:txBody>
          <a:bodyPr/>
          <a:lstStyle/>
          <a:p>
            <a:pPr marL="990600" lvl="1" indent="-533400" eaLnBrk="1" hangingPunct="1">
              <a:buClr>
                <a:srgbClr val="FF0000"/>
              </a:buClr>
              <a:buFont typeface="Wingdings" pitchFamily="2" charset="2"/>
              <a:buNone/>
              <a:defRPr/>
            </a:pPr>
            <a:r>
              <a:rPr lang="en-US" sz="2500" b="1" dirty="0" smtClean="0"/>
              <a:t>	</a:t>
            </a:r>
            <a:r>
              <a:rPr lang="en-US" sz="2500" b="1" dirty="0" smtClean="0">
                <a:solidFill>
                  <a:srgbClr val="FFFF00"/>
                </a:solidFill>
              </a:rPr>
              <a:t>Definition:</a:t>
            </a:r>
          </a:p>
          <a:p>
            <a:pPr marL="990600" lvl="1" indent="-533400" eaLnBrk="1" hangingPunct="1">
              <a:buClr>
                <a:srgbClr val="FF0000"/>
              </a:buClr>
              <a:buFont typeface="Wingdings" pitchFamily="2" charset="2"/>
              <a:buNone/>
              <a:defRPr/>
            </a:pPr>
            <a:r>
              <a:rPr lang="en-US" sz="2500" b="1" dirty="0" smtClean="0"/>
              <a:t>	“Form is the creation of an appetite in the mind of the auditor, and the adequate satisfying of that appetite.”</a:t>
            </a:r>
          </a:p>
          <a:p>
            <a:pPr marL="990600" lvl="1" indent="-533400" eaLnBrk="1" hangingPunct="1">
              <a:buClr>
                <a:srgbClr val="FF0000"/>
              </a:buClr>
              <a:buFont typeface="Wingdings" pitchFamily="2" charset="2"/>
              <a:buNone/>
              <a:defRPr/>
            </a:pPr>
            <a:r>
              <a:rPr lang="en-US" sz="2500" b="1" dirty="0" smtClean="0"/>
              <a:t>		</a:t>
            </a:r>
            <a:r>
              <a:rPr lang="en-US" sz="1800" b="1" dirty="0" smtClean="0"/>
              <a:t>- </a:t>
            </a:r>
            <a:r>
              <a:rPr lang="en-US" sz="1800" b="1" i="1" dirty="0" smtClean="0"/>
              <a:t>Counter Statement</a:t>
            </a:r>
            <a:r>
              <a:rPr lang="en-US" sz="1800" b="1" dirty="0" smtClean="0"/>
              <a:t> (1931: rpt. U of CA Press, 1968), 31.</a:t>
            </a:r>
          </a:p>
          <a:p>
            <a:pPr marL="990600" lvl="1" indent="-533400" eaLnBrk="1" hangingPunct="1">
              <a:buClr>
                <a:srgbClr val="FF0000"/>
              </a:buClr>
              <a:buFont typeface="Wingdings" pitchFamily="2" charset="2"/>
              <a:buNone/>
              <a:defRPr/>
            </a:pPr>
            <a:endParaRPr lang="en-US" sz="1800" b="1" dirty="0" smtClean="0"/>
          </a:p>
          <a:p>
            <a:pPr marL="990600" lvl="1" indent="-533400" eaLnBrk="1" hangingPunct="1">
              <a:buClr>
                <a:srgbClr val="FF0000"/>
              </a:buClr>
              <a:buFont typeface="Wingdings" pitchFamily="2" charset="2"/>
              <a:buNone/>
              <a:defRPr/>
            </a:pPr>
            <a:r>
              <a:rPr lang="en-US" sz="2500" b="1" dirty="0" smtClean="0"/>
              <a:t>	“Form in literature is an arousing and fulfillment of desires. A work has form in so far as one part of it leads a reader to anticipate another part, to be gratified by the sequence.”</a:t>
            </a:r>
          </a:p>
          <a:p>
            <a:pPr marL="990600" lvl="1" indent="-533400" eaLnBrk="1" hangingPunct="1">
              <a:buClr>
                <a:srgbClr val="FF0000"/>
              </a:buClr>
              <a:buFont typeface="Wingdings" pitchFamily="2" charset="2"/>
              <a:buNone/>
              <a:defRPr/>
            </a:pPr>
            <a:r>
              <a:rPr lang="en-US" sz="1800" b="1" dirty="0" smtClean="0"/>
              <a:t>		- </a:t>
            </a:r>
            <a:r>
              <a:rPr lang="en-US" sz="1800" b="1" i="1" dirty="0" smtClean="0"/>
              <a:t>Counter Statement</a:t>
            </a:r>
            <a:r>
              <a:rPr lang="en-US" sz="1800" b="1" dirty="0" smtClean="0"/>
              <a:t>, 124.</a:t>
            </a:r>
          </a:p>
          <a:p>
            <a:pPr marL="990600" lvl="1" indent="-533400" eaLnBrk="1" hangingPunct="1">
              <a:buClr>
                <a:srgbClr val="FF0000"/>
              </a:buClr>
              <a:buFont typeface="Wingdings" pitchFamily="2" charset="2"/>
              <a:buNone/>
              <a:defRPr/>
            </a:pPr>
            <a:endParaRPr lang="en-US" sz="2500" b="1" dirty="0" smtClean="0"/>
          </a:p>
          <a:p>
            <a:pPr marL="990600" lvl="1" indent="-533400" eaLnBrk="1" hangingPunct="1">
              <a:buClr>
                <a:srgbClr val="FF0000"/>
              </a:buClr>
              <a:buFont typeface="Wingdings" pitchFamily="2" charset="2"/>
              <a:buNone/>
              <a:defRPr/>
            </a:pPr>
            <a:r>
              <a:rPr lang="en-US" sz="2500" b="1" dirty="0" smtClean="0"/>
              <a:t>	</a:t>
            </a:r>
            <a:endParaRPr lang="en-US" b="1" dirty="0" smtClean="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277507">
                                            <p:txEl>
                                              <p:pRg st="0" end="0"/>
                                            </p:txEl>
                                          </p:spTgt>
                                        </p:tgtEl>
                                        <p:attrNameLst>
                                          <p:attrName>style.visibility</p:attrName>
                                        </p:attrNameLst>
                                      </p:cBhvr>
                                      <p:to>
                                        <p:strVal val="visible"/>
                                      </p:to>
                                    </p:set>
                                    <p:anim calcmode="lin" valueType="num">
                                      <p:cBhvr>
                                        <p:cTn id="7" dur="500" fill="hold"/>
                                        <p:tgtEl>
                                          <p:spTgt spid="27750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7750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7750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775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77507">
                                            <p:txEl>
                                              <p:pRg st="1" end="1"/>
                                            </p:txEl>
                                          </p:spTgt>
                                        </p:tgtEl>
                                        <p:attrNameLst>
                                          <p:attrName>style.visibility</p:attrName>
                                        </p:attrNameLst>
                                      </p:cBhvr>
                                      <p:to>
                                        <p:strVal val="visible"/>
                                      </p:to>
                                    </p:set>
                                    <p:anim calcmode="lin" valueType="num">
                                      <p:cBhvr>
                                        <p:cTn id="15" dur="500" fill="hold"/>
                                        <p:tgtEl>
                                          <p:spTgt spid="27750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7750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7750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77507">
                                            <p:txEl>
                                              <p:pRg st="1" end="1"/>
                                            </p:txEl>
                                          </p:spTgt>
                                        </p:tgtEl>
                                        <p:attrNameLst>
                                          <p:attrName>ppt_y</p:attrName>
                                        </p:attrNameLst>
                                      </p:cBhvr>
                                      <p:tavLst>
                                        <p:tav tm="0">
                                          <p:val>
                                            <p:strVal val="#ppt_y"/>
                                          </p:val>
                                        </p:tav>
                                        <p:tav tm="100000">
                                          <p:val>
                                            <p:strVal val="#ppt_y"/>
                                          </p:val>
                                        </p:tav>
                                      </p:tavLst>
                                    </p:anim>
                                  </p:childTnLst>
                                </p:cTn>
                              </p:par>
                              <p:par>
                                <p:cTn id="19" presetID="39" presetClass="entr" presetSubtype="0" accel="100000" fill="hold" grpId="0" nodeType="withEffect">
                                  <p:stCondLst>
                                    <p:cond delay="0"/>
                                  </p:stCondLst>
                                  <p:childTnLst>
                                    <p:set>
                                      <p:cBhvr>
                                        <p:cTn id="20" dur="1" fill="hold">
                                          <p:stCondLst>
                                            <p:cond delay="0"/>
                                          </p:stCondLst>
                                        </p:cTn>
                                        <p:tgtEl>
                                          <p:spTgt spid="277507">
                                            <p:txEl>
                                              <p:pRg st="2" end="2"/>
                                            </p:txEl>
                                          </p:spTgt>
                                        </p:tgtEl>
                                        <p:attrNameLst>
                                          <p:attrName>style.visibility</p:attrName>
                                        </p:attrNameLst>
                                      </p:cBhvr>
                                      <p:to>
                                        <p:strVal val="visible"/>
                                      </p:to>
                                    </p:set>
                                    <p:anim calcmode="lin" valueType="num">
                                      <p:cBhvr>
                                        <p:cTn id="21" dur="500" fill="hold"/>
                                        <p:tgtEl>
                                          <p:spTgt spid="27750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7750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7750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7750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9" presetClass="entr" presetSubtype="0" accel="100000" fill="hold" grpId="0" nodeType="clickEffect">
                                  <p:stCondLst>
                                    <p:cond delay="0"/>
                                  </p:stCondLst>
                                  <p:childTnLst>
                                    <p:set>
                                      <p:cBhvr>
                                        <p:cTn id="28" dur="1" fill="hold">
                                          <p:stCondLst>
                                            <p:cond delay="0"/>
                                          </p:stCondLst>
                                        </p:cTn>
                                        <p:tgtEl>
                                          <p:spTgt spid="277507">
                                            <p:txEl>
                                              <p:pRg st="4" end="4"/>
                                            </p:txEl>
                                          </p:spTgt>
                                        </p:tgtEl>
                                        <p:attrNameLst>
                                          <p:attrName>style.visibility</p:attrName>
                                        </p:attrNameLst>
                                      </p:cBhvr>
                                      <p:to>
                                        <p:strVal val="visible"/>
                                      </p:to>
                                    </p:set>
                                    <p:anim calcmode="lin" valueType="num">
                                      <p:cBhvr>
                                        <p:cTn id="29" dur="500" fill="hold"/>
                                        <p:tgtEl>
                                          <p:spTgt spid="27750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27750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27750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277507">
                                            <p:txEl>
                                              <p:pRg st="4" end="4"/>
                                            </p:txEl>
                                          </p:spTgt>
                                        </p:tgtEl>
                                        <p:attrNameLst>
                                          <p:attrName>ppt_y</p:attrName>
                                        </p:attrNameLst>
                                      </p:cBhvr>
                                      <p:tavLst>
                                        <p:tav tm="0">
                                          <p:val>
                                            <p:strVal val="#ppt_y"/>
                                          </p:val>
                                        </p:tav>
                                        <p:tav tm="100000">
                                          <p:val>
                                            <p:strVal val="#ppt_y"/>
                                          </p:val>
                                        </p:tav>
                                      </p:tavLst>
                                    </p:anim>
                                  </p:childTnLst>
                                </p:cTn>
                              </p:par>
                              <p:par>
                                <p:cTn id="33" presetID="39" presetClass="entr" presetSubtype="0" accel="100000" fill="hold" grpId="0" nodeType="withEffect">
                                  <p:stCondLst>
                                    <p:cond delay="0"/>
                                  </p:stCondLst>
                                  <p:childTnLst>
                                    <p:set>
                                      <p:cBhvr>
                                        <p:cTn id="34" dur="1" fill="hold">
                                          <p:stCondLst>
                                            <p:cond delay="0"/>
                                          </p:stCondLst>
                                        </p:cTn>
                                        <p:tgtEl>
                                          <p:spTgt spid="277507">
                                            <p:txEl>
                                              <p:pRg st="5" end="5"/>
                                            </p:txEl>
                                          </p:spTgt>
                                        </p:tgtEl>
                                        <p:attrNameLst>
                                          <p:attrName>style.visibility</p:attrName>
                                        </p:attrNameLst>
                                      </p:cBhvr>
                                      <p:to>
                                        <p:strVal val="visible"/>
                                      </p:to>
                                    </p:set>
                                    <p:anim calcmode="lin" valueType="num">
                                      <p:cBhvr>
                                        <p:cTn id="35" dur="500" fill="hold"/>
                                        <p:tgtEl>
                                          <p:spTgt spid="277507">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277507">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277507">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27750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762000" y="152400"/>
            <a:ext cx="7696200" cy="1096963"/>
          </a:xfrm>
        </p:spPr>
        <p:txBody>
          <a:bodyPr/>
          <a:lstStyle/>
          <a:p>
            <a:pPr eaLnBrk="1" hangingPunct="1"/>
            <a:r>
              <a:rPr lang="en-US" sz="3600" b="1" dirty="0" smtClean="0">
                <a:solidFill>
                  <a:srgbClr val="FFFF00"/>
                </a:solidFill>
              </a:rPr>
              <a:t>How Does Form Function in Persuasion?</a:t>
            </a:r>
          </a:p>
        </p:txBody>
      </p:sp>
      <p:sp>
        <p:nvSpPr>
          <p:cNvPr id="278531" name="Rectangle 3"/>
          <p:cNvSpPr>
            <a:spLocks noGrp="1" noChangeArrowheads="1"/>
          </p:cNvSpPr>
          <p:nvPr>
            <p:ph idx="1"/>
          </p:nvPr>
        </p:nvSpPr>
        <p:spPr>
          <a:xfrm>
            <a:off x="0" y="1600200"/>
            <a:ext cx="8991600" cy="5257800"/>
          </a:xfrm>
        </p:spPr>
        <p:txBody>
          <a:bodyPr/>
          <a:lstStyle/>
          <a:p>
            <a:pPr marL="990600" lvl="1" indent="-533400" eaLnBrk="1" hangingPunct="1">
              <a:lnSpc>
                <a:spcPct val="90000"/>
              </a:lnSpc>
              <a:buClr>
                <a:srgbClr val="FF0000"/>
              </a:buClr>
              <a:buFont typeface="Wingdings" pitchFamily="2" charset="2"/>
              <a:buNone/>
            </a:pPr>
            <a:r>
              <a:rPr lang="en-US" sz="2000" b="1" dirty="0"/>
              <a:t>	</a:t>
            </a:r>
            <a:r>
              <a:rPr lang="en-US" sz="2400" b="1" dirty="0" smtClean="0"/>
              <a:t>Yielding to the form prepares for assent to the matter identified with it. . . . Many purely formal patterns can readily awaken an attitude of collaborative expectancy in us. For instance, imagine a passage built about a set of oppositions (</a:t>
            </a:r>
            <a:r>
              <a:rPr lang="en-US" sz="2400" b="1" dirty="0" smtClean="0">
                <a:latin typeface="Tahoma" pitchFamily="34" charset="0"/>
              </a:rPr>
              <a:t>“</a:t>
            </a:r>
            <a:r>
              <a:rPr lang="en-US" sz="2400" b="1" dirty="0" smtClean="0"/>
              <a:t>we do this, but they</a:t>
            </a:r>
            <a:r>
              <a:rPr lang="en-US" sz="2400" b="1" dirty="0" smtClean="0">
                <a:latin typeface="Tahoma" pitchFamily="34" charset="0"/>
              </a:rPr>
              <a:t>…</a:t>
            </a:r>
            <a:r>
              <a:rPr lang="en-US" sz="2400" b="1" dirty="0" smtClean="0"/>
              <a:t>do that; we stay here but they go there; we look up but they look down.</a:t>
            </a:r>
            <a:r>
              <a:rPr lang="en-US" sz="2400" b="1" dirty="0" smtClean="0">
                <a:latin typeface="Tahoma" pitchFamily="34" charset="0"/>
              </a:rPr>
              <a:t>”</a:t>
            </a:r>
            <a:r>
              <a:rPr lang="en-US" sz="2400" b="1" dirty="0" smtClean="0"/>
              <a:t> etc.)  Once you grasp the trend of the form, it invites participation regardless of the subject matter. Formally, you will find yourself swinging along with succession of antitheses, even though you may not agree with the proposition that is being presented in this form. </a:t>
            </a:r>
          </a:p>
          <a:p>
            <a:pPr marL="990600" lvl="1" indent="-533400" eaLnBrk="1" hangingPunct="1">
              <a:lnSpc>
                <a:spcPct val="90000"/>
              </a:lnSpc>
              <a:buClr>
                <a:srgbClr val="FF0000"/>
              </a:buClr>
              <a:buFont typeface="Wingdings" pitchFamily="2" charset="2"/>
              <a:buNone/>
            </a:pPr>
            <a:endParaRPr lang="en-US" sz="2400" b="1" dirty="0"/>
          </a:p>
          <a:p>
            <a:pPr marL="990600" lvl="1" indent="-533400" algn="r" eaLnBrk="1" hangingPunct="1">
              <a:lnSpc>
                <a:spcPct val="90000"/>
              </a:lnSpc>
              <a:buClr>
                <a:srgbClr val="FF0000"/>
              </a:buClr>
              <a:buFont typeface="Wingdings" pitchFamily="2" charset="2"/>
              <a:buNone/>
            </a:pPr>
            <a:r>
              <a:rPr lang="en-US" sz="1600" b="1" dirty="0" smtClean="0"/>
              <a:t>    Kenneth Burke, </a:t>
            </a:r>
            <a:r>
              <a:rPr lang="en-US" sz="1600" b="1" i="1" dirty="0" smtClean="0"/>
              <a:t>A Rhetorical of Motives </a:t>
            </a:r>
            <a:r>
              <a:rPr lang="en-US" sz="1600" b="1" dirty="0" smtClean="0"/>
              <a:t>(1950; rpt. Berkeley:  U of California P, 1969) 58-59.</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78531">
                                            <p:txEl>
                                              <p:pRg st="0" end="0"/>
                                            </p:txEl>
                                          </p:spTgt>
                                        </p:tgtEl>
                                        <p:attrNameLst>
                                          <p:attrName>style.visibility</p:attrName>
                                        </p:attrNameLst>
                                      </p:cBhvr>
                                      <p:to>
                                        <p:strVal val="visible"/>
                                      </p:to>
                                    </p:set>
                                    <p:anim calcmode="lin" valueType="num">
                                      <p:cBhvr additive="base">
                                        <p:cTn id="7" dur="500" fill="hold"/>
                                        <p:tgtEl>
                                          <p:spTgt spid="278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8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78531">
                                            <p:txEl>
                                              <p:pRg st="2" end="2"/>
                                            </p:txEl>
                                          </p:spTgt>
                                        </p:tgtEl>
                                        <p:attrNameLst>
                                          <p:attrName>style.visibility</p:attrName>
                                        </p:attrNameLst>
                                      </p:cBhvr>
                                      <p:to>
                                        <p:strVal val="visible"/>
                                      </p:to>
                                    </p:set>
                                    <p:anim calcmode="lin" valueType="num">
                                      <p:cBhvr additive="base">
                                        <p:cTn id="13" dur="500" fill="hold"/>
                                        <p:tgtEl>
                                          <p:spTgt spid="27853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85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MPj04048900000[1]"/>
          <p:cNvPicPr>
            <a:picLocks noChangeAspect="1" noChangeArrowheads="1"/>
          </p:cNvPicPr>
          <p:nvPr/>
        </p:nvPicPr>
        <p:blipFill>
          <a:blip r:embed="rId2" cstate="print"/>
          <a:srcRect l="22501"/>
          <a:stretch>
            <a:fillRect/>
          </a:stretch>
        </p:blipFill>
        <p:spPr bwMode="auto">
          <a:xfrm>
            <a:off x="-76200" y="0"/>
            <a:ext cx="9220200" cy="6858000"/>
          </a:xfrm>
          <a:prstGeom prst="rect">
            <a:avLst/>
          </a:prstGeom>
          <a:noFill/>
          <a:ln w="9525">
            <a:noFill/>
            <a:miter lim="800000"/>
            <a:headEnd/>
            <a:tailEnd/>
          </a:ln>
        </p:spPr>
      </p:pic>
      <p:sp>
        <p:nvSpPr>
          <p:cNvPr id="314370" name="Rectangle 2"/>
          <p:cNvSpPr>
            <a:spLocks noGrp="1" noChangeArrowheads="1"/>
          </p:cNvSpPr>
          <p:nvPr>
            <p:ph type="title"/>
          </p:nvPr>
        </p:nvSpPr>
        <p:spPr>
          <a:xfrm>
            <a:off x="0" y="-76200"/>
            <a:ext cx="9144000" cy="1096963"/>
          </a:xfrm>
        </p:spPr>
        <p:txBody>
          <a:bodyPr/>
          <a:lstStyle/>
          <a:p>
            <a:pPr eaLnBrk="1" hangingPunct="1">
              <a:defRPr/>
            </a:pPr>
            <a:r>
              <a:rPr lang="en-US" b="1" smtClean="0">
                <a:solidFill>
                  <a:srgbClr val="000000"/>
                </a:solidFill>
                <a:effectLst>
                  <a:outerShdw blurRad="38100" dist="38100" dir="2700000" algn="tl">
                    <a:srgbClr val="FFFFFF"/>
                  </a:outerShdw>
                </a:effectLst>
              </a:rPr>
              <a:t>Types of Form</a:t>
            </a:r>
          </a:p>
        </p:txBody>
      </p:sp>
      <p:sp>
        <p:nvSpPr>
          <p:cNvPr id="314371" name="Rectangle 3"/>
          <p:cNvSpPr>
            <a:spLocks noGrp="1" noChangeArrowheads="1"/>
          </p:cNvSpPr>
          <p:nvPr>
            <p:ph idx="1"/>
          </p:nvPr>
        </p:nvSpPr>
        <p:spPr>
          <a:xfrm>
            <a:off x="4495800" y="1600200"/>
            <a:ext cx="5105400" cy="5410200"/>
          </a:xfrm>
        </p:spPr>
        <p:txBody>
          <a:bodyPr/>
          <a:lstStyle/>
          <a:p>
            <a:pPr marL="990600" lvl="1" indent="-533400" eaLnBrk="1" hangingPunct="1">
              <a:buClr>
                <a:srgbClr val="FF0000"/>
              </a:buClr>
              <a:buFont typeface="Wingdings" pitchFamily="2" charset="2"/>
              <a:buChar char="Ø"/>
              <a:defRPr/>
            </a:pPr>
            <a:r>
              <a:rPr lang="en-US" sz="3200" b="1" smtClean="0">
                <a:solidFill>
                  <a:srgbClr val="000000"/>
                </a:solidFill>
                <a:effectLst>
                  <a:outerShdw blurRad="38100" dist="38100" dir="2700000" algn="tl">
                    <a:srgbClr val="FFFFFF"/>
                  </a:outerShdw>
                </a:effectLst>
              </a:rPr>
              <a:t>Repetitive</a:t>
            </a:r>
          </a:p>
          <a:p>
            <a:pPr marL="990600" lvl="1" indent="-533400" eaLnBrk="1" hangingPunct="1">
              <a:buClr>
                <a:srgbClr val="FF0000"/>
              </a:buClr>
              <a:buFont typeface="Wingdings" pitchFamily="2" charset="2"/>
              <a:buChar char="Ø"/>
              <a:defRPr/>
            </a:pPr>
            <a:r>
              <a:rPr lang="en-US" sz="3200" b="1" smtClean="0">
                <a:solidFill>
                  <a:srgbClr val="000000"/>
                </a:solidFill>
                <a:effectLst>
                  <a:outerShdw blurRad="38100" dist="38100" dir="2700000" algn="tl">
                    <a:srgbClr val="FFFFFF"/>
                  </a:outerShdw>
                </a:effectLst>
              </a:rPr>
              <a:t>Qualitative</a:t>
            </a:r>
          </a:p>
          <a:p>
            <a:pPr marL="990600" lvl="1" indent="-533400" eaLnBrk="1" hangingPunct="1">
              <a:buClr>
                <a:srgbClr val="FF0000"/>
              </a:buClr>
              <a:buFont typeface="Wingdings" pitchFamily="2" charset="2"/>
              <a:buChar char="Ø"/>
              <a:defRPr/>
            </a:pPr>
            <a:r>
              <a:rPr lang="en-US" sz="3200" b="1" smtClean="0">
                <a:solidFill>
                  <a:srgbClr val="000000"/>
                </a:solidFill>
                <a:effectLst>
                  <a:outerShdw blurRad="38100" dist="38100" dir="2700000" algn="tl">
                    <a:srgbClr val="FFFFFF"/>
                  </a:outerShdw>
                </a:effectLst>
              </a:rPr>
              <a:t>Syllogistic</a:t>
            </a:r>
          </a:p>
          <a:p>
            <a:pPr marL="990600" lvl="1" indent="-533400" eaLnBrk="1" hangingPunct="1">
              <a:buClr>
                <a:srgbClr val="FF0000"/>
              </a:buClr>
              <a:buFont typeface="Wingdings" pitchFamily="2" charset="2"/>
              <a:buChar char="Ø"/>
              <a:defRPr/>
            </a:pPr>
            <a:r>
              <a:rPr lang="en-US" sz="3200" b="1" smtClean="0">
                <a:solidFill>
                  <a:srgbClr val="000000"/>
                </a:solidFill>
                <a:effectLst>
                  <a:outerShdw blurRad="38100" dist="38100" dir="2700000" algn="tl">
                    <a:srgbClr val="FFFFFF"/>
                  </a:outerShdw>
                </a:effectLst>
              </a:rPr>
              <a:t>Conventional</a:t>
            </a:r>
          </a:p>
          <a:p>
            <a:pPr marL="990600" lvl="1" indent="-533400" eaLnBrk="1" hangingPunct="1">
              <a:buClr>
                <a:srgbClr val="FF0000"/>
              </a:buClr>
              <a:buFont typeface="Wingdings" pitchFamily="2" charset="2"/>
              <a:buChar char="Ø"/>
              <a:defRPr/>
            </a:pPr>
            <a:endParaRPr lang="en-US" sz="3200" b="1" smtClean="0">
              <a:solidFill>
                <a:srgbClr val="000000"/>
              </a:solidFill>
              <a:effectLst>
                <a:outerShdw blurRad="38100" dist="38100" dir="2700000" algn="tl">
                  <a:srgbClr val="FFFFFF"/>
                </a:outerShdw>
              </a:effectLst>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314371">
                                            <p:txEl>
                                              <p:pRg st="0" end="0"/>
                                            </p:txEl>
                                          </p:spTgt>
                                        </p:tgtEl>
                                        <p:attrNameLst>
                                          <p:attrName>style.visibility</p:attrName>
                                        </p:attrNameLst>
                                      </p:cBhvr>
                                      <p:to>
                                        <p:strVal val="visible"/>
                                      </p:to>
                                    </p:set>
                                    <p:anim calcmode="lin" valueType="num">
                                      <p:cBhvr>
                                        <p:cTn id="7" dur="500" fill="hold"/>
                                        <p:tgtEl>
                                          <p:spTgt spid="31437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1437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1437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143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314371">
                                            <p:txEl>
                                              <p:pRg st="1" end="1"/>
                                            </p:txEl>
                                          </p:spTgt>
                                        </p:tgtEl>
                                        <p:attrNameLst>
                                          <p:attrName>style.visibility</p:attrName>
                                        </p:attrNameLst>
                                      </p:cBhvr>
                                      <p:to>
                                        <p:strVal val="visible"/>
                                      </p:to>
                                    </p:set>
                                    <p:anim calcmode="lin" valueType="num">
                                      <p:cBhvr>
                                        <p:cTn id="15" dur="500" fill="hold"/>
                                        <p:tgtEl>
                                          <p:spTgt spid="31437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1437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1437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143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314371">
                                            <p:txEl>
                                              <p:pRg st="2" end="2"/>
                                            </p:txEl>
                                          </p:spTgt>
                                        </p:tgtEl>
                                        <p:attrNameLst>
                                          <p:attrName>style.visibility</p:attrName>
                                        </p:attrNameLst>
                                      </p:cBhvr>
                                      <p:to>
                                        <p:strVal val="visible"/>
                                      </p:to>
                                    </p:set>
                                    <p:anim calcmode="lin" valueType="num">
                                      <p:cBhvr>
                                        <p:cTn id="23" dur="500" fill="hold"/>
                                        <p:tgtEl>
                                          <p:spTgt spid="31437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31437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31437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3143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314371">
                                            <p:txEl>
                                              <p:pRg st="3" end="3"/>
                                            </p:txEl>
                                          </p:spTgt>
                                        </p:tgtEl>
                                        <p:attrNameLst>
                                          <p:attrName>style.visibility</p:attrName>
                                        </p:attrNameLst>
                                      </p:cBhvr>
                                      <p:to>
                                        <p:strVal val="visible"/>
                                      </p:to>
                                    </p:set>
                                    <p:anim calcmode="lin" valueType="num">
                                      <p:cBhvr>
                                        <p:cTn id="31" dur="500" fill="hold"/>
                                        <p:tgtEl>
                                          <p:spTgt spid="31437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1437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1437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1437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Repetitive Form:</a:t>
            </a:r>
            <a:br>
              <a:rPr lang="en-US" sz="3200" dirty="0" smtClean="0"/>
            </a:br>
            <a:r>
              <a:rPr lang="en-US" sz="3200" dirty="0" smtClean="0"/>
              <a:t>Arthurs on the deceptiveness of chasing the “American Dream”</a:t>
            </a:r>
            <a:endParaRPr lang="en-US" sz="3200" dirty="0"/>
          </a:p>
        </p:txBody>
      </p:sp>
      <p:sp>
        <p:nvSpPr>
          <p:cNvPr id="3" name="Content Placeholder 2"/>
          <p:cNvSpPr>
            <a:spLocks noGrp="1"/>
          </p:cNvSpPr>
          <p:nvPr>
            <p:ph idx="1"/>
          </p:nvPr>
        </p:nvSpPr>
        <p:spPr>
          <a:xfrm>
            <a:off x="990600" y="1905000"/>
            <a:ext cx="7924800" cy="4114800"/>
          </a:xfrm>
        </p:spPr>
        <p:txBody>
          <a:bodyPr/>
          <a:lstStyle/>
          <a:p>
            <a:pPr marL="0" indent="0">
              <a:buNone/>
            </a:pPr>
            <a:r>
              <a:rPr lang="en-US" sz="2400" dirty="0">
                <a:effectLst/>
              </a:rPr>
              <a:t>You work hard in high school so you can get into a dream college, then you study hard in college so you can get a dream job; you work overtime at your dream job so you can drive a dream car, and that helps you attract a dream spouse; </a:t>
            </a:r>
            <a:r>
              <a:rPr lang="en-US" sz="2400" dirty="0" smtClean="0">
                <a:effectLst/>
              </a:rPr>
              <a:t>then you </a:t>
            </a:r>
            <a:r>
              <a:rPr lang="en-US" sz="2400" dirty="0">
                <a:effectLst/>
              </a:rPr>
              <a:t>have a dream wedding, move into a dream house, and have 1.7 dream kids; then you save money to take a dream vacation to get away from the dream kids; then you plug away to build up a dream 401k, so you can take a dream retirement. Then you die [pause] and you have a dream funeral with a dream casket which is placed in a dream hole in the ground. Isn’t there something better than the American dream</a:t>
            </a:r>
            <a:r>
              <a:rPr lang="en-US" sz="2400" dirty="0" smtClean="0">
                <a:effectLst/>
              </a:rPr>
              <a:t>?</a:t>
            </a:r>
            <a:endParaRPr lang="en-US" sz="2400" dirty="0">
              <a:effectLst/>
            </a:endParaRPr>
          </a:p>
        </p:txBody>
      </p:sp>
    </p:spTree>
    <p:extLst>
      <p:ext uri="{BB962C8B-B14F-4D97-AF65-F5344CB8AC3E}">
        <p14:creationId xmlns:p14="http://schemas.microsoft.com/office/powerpoint/2010/main" val="186923527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rrowheads="1"/>
          </p:cNvSpPr>
          <p:nvPr>
            <p:ph type="title"/>
          </p:nvPr>
        </p:nvSpPr>
        <p:spPr>
          <a:xfrm>
            <a:off x="1143000" y="228600"/>
            <a:ext cx="7391400" cy="1431925"/>
          </a:xfrm>
        </p:spPr>
        <p:txBody>
          <a:bodyPr/>
          <a:lstStyle/>
          <a:p>
            <a:pPr algn="ctr" eaLnBrk="1" hangingPunct="1">
              <a:defRPr/>
            </a:pPr>
            <a:r>
              <a:rPr lang="en-US" sz="2700" dirty="0" smtClean="0"/>
              <a:t>Case Study: Repetitive and Qualitative Form</a:t>
            </a:r>
            <a:br>
              <a:rPr lang="en-US" sz="2700" dirty="0" smtClean="0"/>
            </a:br>
            <a:r>
              <a:rPr lang="en-US" sz="2700" dirty="0" smtClean="0"/>
              <a:t>Arthurs, “Cover or Be Covered”</a:t>
            </a:r>
            <a:br>
              <a:rPr lang="en-US" sz="2700" dirty="0" smtClean="0"/>
            </a:br>
            <a:r>
              <a:rPr lang="en-US" sz="2700" dirty="0" smtClean="0"/>
              <a:t>Psalm 32</a:t>
            </a:r>
          </a:p>
        </p:txBody>
      </p:sp>
      <p:sp>
        <p:nvSpPr>
          <p:cNvPr id="364550" name="Text Box 6"/>
          <p:cNvSpPr txBox="1">
            <a:spLocks noChangeArrowheads="1"/>
          </p:cNvSpPr>
          <p:nvPr/>
        </p:nvSpPr>
        <p:spPr bwMode="auto">
          <a:xfrm>
            <a:off x="914400" y="2209800"/>
            <a:ext cx="7924800" cy="3539430"/>
          </a:xfrm>
          <a:prstGeom prst="rect">
            <a:avLst/>
          </a:prstGeom>
          <a:noFill/>
          <a:ln w="9525">
            <a:noFill/>
            <a:miter lim="800000"/>
            <a:headEnd/>
            <a:tailEnd/>
          </a:ln>
          <a:effectLst/>
        </p:spPr>
        <p:txBody>
          <a:bodyPr wrap="square">
            <a:spAutoFit/>
          </a:bodyPr>
          <a:lstStyle/>
          <a:p>
            <a:pPr>
              <a:buFontTx/>
              <a:buChar char="•"/>
              <a:defRPr/>
            </a:pPr>
            <a:r>
              <a:rPr lang="en-US" sz="3200" dirty="0">
                <a:effectLst>
                  <a:outerShdw blurRad="38100" dist="38100" dir="2700000" algn="tl">
                    <a:srgbClr val="000000"/>
                  </a:outerShdw>
                </a:effectLst>
              </a:rPr>
              <a:t>What was the biblical author’s purpose?</a:t>
            </a:r>
          </a:p>
          <a:p>
            <a:pPr>
              <a:buFontTx/>
              <a:buChar char="•"/>
              <a:defRPr/>
            </a:pPr>
            <a:r>
              <a:rPr lang="en-US" sz="3200" dirty="0" smtClean="0">
                <a:effectLst>
                  <a:outerShdw blurRad="38100" dist="38100" dir="2700000" algn="tl">
                    <a:srgbClr val="000000"/>
                  </a:outerShdw>
                </a:effectLst>
              </a:rPr>
              <a:t>Arthurs </a:t>
            </a:r>
            <a:r>
              <a:rPr lang="en-US" sz="3200" dirty="0">
                <a:effectLst>
                  <a:outerShdw blurRad="38100" dist="38100" dir="2700000" algn="tl">
                    <a:srgbClr val="000000"/>
                  </a:outerShdw>
                </a:effectLst>
              </a:rPr>
              <a:t>tries to reproduce the impact of the text </a:t>
            </a:r>
            <a:r>
              <a:rPr lang="en-US" sz="3200" dirty="0" smtClean="0">
                <a:effectLst>
                  <a:outerShdw blurRad="38100" dist="38100" dir="2700000" algn="tl">
                    <a:srgbClr val="000000"/>
                  </a:outerShdw>
                </a:effectLst>
              </a:rPr>
              <a:t>through </a:t>
            </a:r>
            <a:r>
              <a:rPr lang="en-US" sz="3200" dirty="0">
                <a:effectLst>
                  <a:outerShdw blurRad="38100" dist="38100" dir="2700000" algn="tl">
                    <a:srgbClr val="000000"/>
                  </a:outerShdw>
                </a:effectLst>
              </a:rPr>
              <a:t>the rhetoric of form.</a:t>
            </a:r>
          </a:p>
          <a:p>
            <a:pPr lvl="1">
              <a:buFontTx/>
              <a:buChar char="•"/>
              <a:defRPr/>
            </a:pPr>
            <a:r>
              <a:rPr lang="en-US" sz="3200" dirty="0">
                <a:effectLst>
                  <a:outerShdw blurRad="38100" dist="38100" dir="2700000" algn="tl">
                    <a:srgbClr val="000000"/>
                  </a:outerShdw>
                </a:effectLst>
              </a:rPr>
              <a:t>What type of form does Arthurs use (repetitive, qualitative, syllogistic, conventional)?</a:t>
            </a:r>
          </a:p>
          <a:p>
            <a:pPr lvl="1">
              <a:buFontTx/>
              <a:buChar char="•"/>
              <a:defRPr/>
            </a:pPr>
            <a:r>
              <a:rPr lang="en-US" sz="3200" dirty="0">
                <a:effectLst>
                  <a:outerShdw blurRad="38100" dist="38100" dir="2700000" algn="tl">
                    <a:srgbClr val="000000"/>
                  </a:outerShdw>
                </a:effectLst>
              </a:rPr>
              <a:t>To what effect?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5" name="Rectangle 3"/>
          <p:cNvSpPr>
            <a:spLocks noChangeArrowheads="1"/>
          </p:cNvSpPr>
          <p:nvPr/>
        </p:nvSpPr>
        <p:spPr bwMode="auto">
          <a:xfrm>
            <a:off x="1066800" y="1584325"/>
            <a:ext cx="7620000" cy="5273675"/>
          </a:xfrm>
          <a:prstGeom prst="rect">
            <a:avLst/>
          </a:prstGeom>
          <a:noFill/>
          <a:ln w="9525">
            <a:noFill/>
            <a:miter lim="800000"/>
            <a:headEnd/>
            <a:tailEnd/>
          </a:ln>
        </p:spPr>
        <p:txBody>
          <a:bodyPr wrap="square" anchor="ctr">
            <a:spAutoFit/>
          </a:bodyPr>
          <a:lstStyle/>
          <a:p>
            <a:r>
              <a:rPr lang="en-US" sz="2000" dirty="0">
                <a:effectLst>
                  <a:outerShdw blurRad="38100" dist="38100" dir="2700000" algn="tl">
                    <a:srgbClr val="000000">
                      <a:alpha val="43137"/>
                    </a:srgbClr>
                  </a:outerShdw>
                </a:effectLst>
                <a:latin typeface="Georgia" pitchFamily="18" charset="0"/>
              </a:rPr>
              <a:t>I rejoiced inordinately, as if a soul were written into the book of life, when the Red Sox won.</a:t>
            </a:r>
          </a:p>
          <a:p>
            <a:r>
              <a:rPr lang="en-US" sz="2000" dirty="0">
                <a:effectLst>
                  <a:outerShdw blurRad="38100" dist="38100" dir="2700000" algn="tl">
                    <a:srgbClr val="000000">
                      <a:alpha val="43137"/>
                    </a:srgbClr>
                  </a:outerShdw>
                </a:effectLst>
                <a:latin typeface="Georgia" pitchFamily="18" charset="0"/>
              </a:rPr>
              <a:t>Bragged about the Red Sox.</a:t>
            </a:r>
          </a:p>
          <a:p>
            <a:r>
              <a:rPr lang="en-US" sz="2000" dirty="0">
                <a:effectLst>
                  <a:outerShdw blurRad="38100" dist="38100" dir="2700000" algn="tl">
                    <a:srgbClr val="000000">
                      <a:alpha val="43137"/>
                    </a:srgbClr>
                  </a:outerShdw>
                </a:effectLst>
                <a:latin typeface="Georgia" pitchFamily="18" charset="0"/>
              </a:rPr>
              <a:t>Written snide emails to friends in NY.</a:t>
            </a:r>
          </a:p>
          <a:p>
            <a:r>
              <a:rPr lang="en-US" sz="2000" dirty="0">
                <a:effectLst>
                  <a:outerShdw blurRad="38100" dist="38100" dir="2700000" algn="tl">
                    <a:srgbClr val="000000">
                      <a:alpha val="43137"/>
                    </a:srgbClr>
                  </a:outerShdw>
                </a:effectLst>
                <a:latin typeface="Georgia" pitchFamily="18" charset="0"/>
              </a:rPr>
              <a:t>Pretended that I’ve been a lifelong Red Sox fan.</a:t>
            </a:r>
          </a:p>
          <a:p>
            <a:r>
              <a:rPr lang="en-US" sz="2000" dirty="0">
                <a:effectLst>
                  <a:outerShdw blurRad="38100" dist="38100" dir="2700000" algn="tl">
                    <a:srgbClr val="000000">
                      <a:alpha val="43137"/>
                    </a:srgbClr>
                  </a:outerShdw>
                </a:effectLst>
                <a:latin typeface="Georgia" pitchFamily="18" charset="0"/>
              </a:rPr>
              <a:t>Prayed more fervently for the Red Sox than for my pastors, elders, and leaders.</a:t>
            </a:r>
          </a:p>
          <a:p>
            <a:pPr lvl="1"/>
            <a:r>
              <a:rPr lang="en-US" sz="2000" i="1" dirty="0">
                <a:effectLst>
                  <a:outerShdw blurRad="38100" dist="38100" dir="2700000" algn="tl">
                    <a:srgbClr val="000000">
                      <a:alpha val="43137"/>
                    </a:srgbClr>
                  </a:outerShdw>
                </a:effectLst>
                <a:latin typeface="Georgia" pitchFamily="18" charset="0"/>
              </a:rPr>
              <a:t>Who will confess?</a:t>
            </a:r>
          </a:p>
          <a:p>
            <a:r>
              <a:rPr lang="en-US" sz="2000" dirty="0">
                <a:effectLst>
                  <a:outerShdw blurRad="38100" dist="38100" dir="2700000" algn="tl">
                    <a:srgbClr val="000000">
                      <a:alpha val="43137"/>
                    </a:srgbClr>
                  </a:outerShdw>
                </a:effectLst>
                <a:latin typeface="Georgia" pitchFamily="18" charset="0"/>
              </a:rPr>
              <a:t>This winter, I cursed the snow.</a:t>
            </a:r>
          </a:p>
          <a:p>
            <a:r>
              <a:rPr lang="en-US" sz="2000" dirty="0">
                <a:effectLst>
                  <a:outerShdw blurRad="38100" dist="38100" dir="2700000" algn="tl">
                    <a:srgbClr val="000000">
                      <a:alpha val="43137"/>
                    </a:srgbClr>
                  </a:outerShdw>
                </a:effectLst>
                <a:latin typeface="Georgia" pitchFamily="18" charset="0"/>
              </a:rPr>
              <a:t>This spring, I cursed the snow.</a:t>
            </a:r>
          </a:p>
          <a:p>
            <a:r>
              <a:rPr lang="en-US" sz="2000" dirty="0">
                <a:effectLst>
                  <a:outerShdw blurRad="38100" dist="38100" dir="2700000" algn="tl">
                    <a:srgbClr val="000000">
                      <a:alpha val="43137"/>
                    </a:srgbClr>
                  </a:outerShdw>
                </a:effectLst>
                <a:latin typeface="Georgia" pitchFamily="18" charset="0"/>
              </a:rPr>
              <a:t>Last fall, I cursed the snow.</a:t>
            </a:r>
          </a:p>
          <a:p>
            <a:r>
              <a:rPr lang="en-US" sz="2000" dirty="0">
                <a:effectLst>
                  <a:outerShdw blurRad="38100" dist="38100" dir="2700000" algn="tl">
                    <a:srgbClr val="000000">
                      <a:alpha val="43137"/>
                    </a:srgbClr>
                  </a:outerShdw>
                </a:effectLst>
                <a:latin typeface="Georgia" pitchFamily="18" charset="0"/>
              </a:rPr>
              <a:t>I went into debt to buy a snow blower.</a:t>
            </a:r>
          </a:p>
          <a:p>
            <a:r>
              <a:rPr lang="en-US" sz="2000" dirty="0">
                <a:effectLst>
                  <a:outerShdw blurRad="38100" dist="38100" dir="2700000" algn="tl">
                    <a:srgbClr val="000000">
                      <a:alpha val="43137"/>
                    </a:srgbClr>
                  </a:outerShdw>
                </a:effectLst>
                <a:latin typeface="Georgia" pitchFamily="18" charset="0"/>
              </a:rPr>
              <a:t>I snickered at my neighbors who do not have a snow blower.</a:t>
            </a:r>
          </a:p>
          <a:p>
            <a:r>
              <a:rPr lang="en-US" sz="2000" dirty="0">
                <a:effectLst>
                  <a:outerShdw blurRad="38100" dist="38100" dir="2700000" algn="tl">
                    <a:srgbClr val="000000">
                      <a:alpha val="43137"/>
                    </a:srgbClr>
                  </a:outerShdw>
                </a:effectLst>
                <a:latin typeface="Georgia" pitchFamily="18" charset="0"/>
              </a:rPr>
              <a:t>In February, I robbed my children’s college fund in order to take a Florida vacation.</a:t>
            </a:r>
          </a:p>
          <a:p>
            <a:r>
              <a:rPr lang="en-US" sz="2000" dirty="0">
                <a:effectLst>
                  <a:outerShdw blurRad="38100" dist="38100" dir="2700000" algn="tl">
                    <a:srgbClr val="000000">
                      <a:alpha val="43137"/>
                    </a:srgbClr>
                  </a:outerShdw>
                </a:effectLst>
                <a:latin typeface="Georgia" pitchFamily="18" charset="0"/>
              </a:rPr>
              <a:t>My conscience is seared. I will do it again next Feb.</a:t>
            </a:r>
          </a:p>
          <a:p>
            <a:pPr lvl="1"/>
            <a:r>
              <a:rPr lang="en-US" sz="2000" i="1" dirty="0">
                <a:effectLst>
                  <a:outerShdw blurRad="38100" dist="38100" dir="2700000" algn="tl">
                    <a:srgbClr val="000000">
                      <a:alpha val="43137"/>
                    </a:srgbClr>
                  </a:outerShdw>
                </a:effectLst>
                <a:latin typeface="Georgia" pitchFamily="18" charset="0"/>
              </a:rPr>
              <a:t>Who will confess?</a:t>
            </a:r>
          </a:p>
        </p:txBody>
      </p:sp>
      <p:sp>
        <p:nvSpPr>
          <p:cNvPr id="397316" name="Text Box 4"/>
          <p:cNvSpPr txBox="1">
            <a:spLocks noChangeArrowheads="1"/>
          </p:cNvSpPr>
          <p:nvPr/>
        </p:nvSpPr>
        <p:spPr bwMode="auto">
          <a:xfrm>
            <a:off x="533400" y="304800"/>
            <a:ext cx="8153400" cy="830997"/>
          </a:xfrm>
          <a:prstGeom prst="rect">
            <a:avLst/>
          </a:prstGeom>
          <a:noFill/>
          <a:ln w="9525">
            <a:noFill/>
            <a:miter lim="800000"/>
            <a:headEnd/>
            <a:tailEnd/>
          </a:ln>
        </p:spPr>
        <p:txBody>
          <a:bodyPr>
            <a:spAutoFit/>
          </a:bodyPr>
          <a:lstStyle/>
          <a:p>
            <a:pPr algn="ctr">
              <a:spcBef>
                <a:spcPct val="50000"/>
              </a:spcBef>
            </a:pPr>
            <a:r>
              <a:rPr lang="en-US" sz="2400" b="1" dirty="0">
                <a:latin typeface="Georgia" pitchFamily="18" charset="0"/>
              </a:rPr>
              <a:t>Case Study: Arthurs, “Cover or Be Covered,” Psalm </a:t>
            </a:r>
            <a:r>
              <a:rPr lang="en-US" sz="2400" b="1" dirty="0" smtClean="0">
                <a:latin typeface="Georgia" pitchFamily="18" charset="0"/>
              </a:rPr>
              <a:t>32 (</a:t>
            </a:r>
            <a:r>
              <a:rPr lang="en-US" b="1" dirty="0" smtClean="0">
                <a:latin typeface="Georgia" pitchFamily="18" charset="0"/>
              </a:rPr>
              <a:t>Track 11, 0:45)</a:t>
            </a:r>
            <a:endParaRPr lang="en-US" sz="2400" b="1" dirty="0" smtClean="0">
              <a:latin typeface="Georgia"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7316"/>
                                        </p:tgtEl>
                                        <p:attrNameLst>
                                          <p:attrName>style.visibility</p:attrName>
                                        </p:attrNameLst>
                                      </p:cBhvr>
                                      <p:to>
                                        <p:strVal val="visible"/>
                                      </p:to>
                                    </p:set>
                                    <p:animEffect transition="in" filter="dissolve">
                                      <p:cBhvr>
                                        <p:cTn id="7" dur="500"/>
                                        <p:tgtEl>
                                          <p:spTgt spid="3973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7315"/>
                                        </p:tgtEl>
                                        <p:attrNameLst>
                                          <p:attrName>style.visibility</p:attrName>
                                        </p:attrNameLst>
                                      </p:cBhvr>
                                      <p:to>
                                        <p:strVal val="visible"/>
                                      </p:to>
                                    </p:set>
                                    <p:animEffect transition="in" filter="dissolve">
                                      <p:cBhvr>
                                        <p:cTn id="12" dur="500"/>
                                        <p:tgtEl>
                                          <p:spTgt spid="397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15" grpId="0"/>
      <p:bldP spid="3973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914400" y="225425"/>
            <a:ext cx="8001000" cy="6188075"/>
          </a:xfrm>
          <a:prstGeom prst="rect">
            <a:avLst/>
          </a:prstGeom>
          <a:noFill/>
          <a:ln w="9525">
            <a:noFill/>
            <a:miter lim="800000"/>
            <a:headEnd/>
            <a:tailEnd/>
          </a:ln>
        </p:spPr>
        <p:txBody>
          <a:bodyPr>
            <a:spAutoFit/>
          </a:bodyPr>
          <a:lstStyle/>
          <a:p>
            <a:r>
              <a:rPr lang="en-US" sz="2000" dirty="0" smtClean="0">
                <a:effectLst>
                  <a:outerShdw blurRad="38100" dist="38100" dir="2700000" algn="tl">
                    <a:srgbClr val="000000">
                      <a:alpha val="43137"/>
                    </a:srgbClr>
                  </a:outerShdw>
                </a:effectLst>
                <a:latin typeface="Georgia" pitchFamily="18" charset="0"/>
              </a:rPr>
              <a:t>I have zipped </a:t>
            </a:r>
            <a:r>
              <a:rPr lang="en-US" sz="2000" dirty="0">
                <a:effectLst>
                  <a:outerShdw blurRad="38100" dist="38100" dir="2700000" algn="tl">
                    <a:srgbClr val="000000">
                      <a:alpha val="43137"/>
                    </a:srgbClr>
                  </a:outerShdw>
                </a:effectLst>
                <a:latin typeface="Georgia" pitchFamily="18" charset="0"/>
              </a:rPr>
              <a:t>into a parking spot in front of someone who got there before I did.</a:t>
            </a:r>
          </a:p>
          <a:p>
            <a:r>
              <a:rPr lang="en-US" sz="2000" dirty="0" smtClean="0">
                <a:effectLst>
                  <a:outerShdw blurRad="38100" dist="38100" dir="2700000" algn="tl">
                    <a:srgbClr val="000000">
                      <a:alpha val="43137"/>
                    </a:srgbClr>
                  </a:outerShdw>
                </a:effectLst>
                <a:latin typeface="Georgia" pitchFamily="18" charset="0"/>
              </a:rPr>
              <a:t>I look </a:t>
            </a:r>
            <a:r>
              <a:rPr lang="en-US" sz="2000" dirty="0">
                <a:effectLst>
                  <a:outerShdw blurRad="38100" dist="38100" dir="2700000" algn="tl">
                    <a:srgbClr val="000000">
                      <a:alpha val="43137"/>
                    </a:srgbClr>
                  </a:outerShdw>
                </a:effectLst>
                <a:latin typeface="Georgia" pitchFamily="18" charset="0"/>
              </a:rPr>
              <a:t>at myself every time I pass a mirror.</a:t>
            </a:r>
          </a:p>
          <a:p>
            <a:r>
              <a:rPr lang="en-US" sz="2000" dirty="0">
                <a:effectLst>
                  <a:outerShdw blurRad="38100" dist="38100" dir="2700000" algn="tl">
                    <a:srgbClr val="000000">
                      <a:alpha val="43137"/>
                    </a:srgbClr>
                  </a:outerShdw>
                </a:effectLst>
                <a:latin typeface="Georgia" pitchFamily="18" charset="0"/>
              </a:rPr>
              <a:t>I wish other people would shut up so I can tell my story.</a:t>
            </a:r>
          </a:p>
          <a:p>
            <a:r>
              <a:rPr lang="en-US" sz="2000" dirty="0">
                <a:effectLst>
                  <a:outerShdw blurRad="38100" dist="38100" dir="2700000" algn="tl">
                    <a:srgbClr val="000000">
                      <a:alpha val="43137"/>
                    </a:srgbClr>
                  </a:outerShdw>
                </a:effectLst>
                <a:latin typeface="Georgia" pitchFamily="18" charset="0"/>
              </a:rPr>
              <a:t>I have interrupted a slow speaker so I can say what I want to say.</a:t>
            </a:r>
          </a:p>
          <a:p>
            <a:r>
              <a:rPr lang="en-US" sz="2000" dirty="0">
                <a:effectLst>
                  <a:outerShdw blurRad="38100" dist="38100" dir="2700000" algn="tl">
                    <a:srgbClr val="000000">
                      <a:alpha val="43137"/>
                    </a:srgbClr>
                  </a:outerShdw>
                </a:effectLst>
                <a:latin typeface="Georgia" pitchFamily="18" charset="0"/>
              </a:rPr>
              <a:t>I have promoted myself at every opportunity.</a:t>
            </a:r>
          </a:p>
          <a:p>
            <a:r>
              <a:rPr lang="en-US" sz="2000" dirty="0">
                <a:effectLst>
                  <a:outerShdw blurRad="38100" dist="38100" dir="2700000" algn="tl">
                    <a:srgbClr val="000000">
                      <a:alpha val="43137"/>
                    </a:srgbClr>
                  </a:outerShdw>
                </a:effectLst>
                <a:latin typeface="Georgia" pitchFamily="18" charset="0"/>
              </a:rPr>
              <a:t>I have not considered others better than myself.</a:t>
            </a:r>
          </a:p>
          <a:p>
            <a:r>
              <a:rPr lang="en-US" sz="2000" i="1" dirty="0">
                <a:effectLst>
                  <a:outerShdw blurRad="38100" dist="38100" dir="2700000" algn="tl">
                    <a:srgbClr val="000000">
                      <a:alpha val="43137"/>
                    </a:srgbClr>
                  </a:outerShdw>
                </a:effectLst>
                <a:latin typeface="Georgia" pitchFamily="18" charset="0"/>
              </a:rPr>
              <a:t>	Who will confess?</a:t>
            </a:r>
            <a:endParaRPr lang="en-US" sz="2000" dirty="0">
              <a:effectLst>
                <a:outerShdw blurRad="38100" dist="38100" dir="2700000" algn="tl">
                  <a:srgbClr val="000000">
                    <a:alpha val="43137"/>
                  </a:srgbClr>
                </a:outerShdw>
              </a:effectLst>
              <a:latin typeface="Georgia" pitchFamily="18" charset="0"/>
            </a:endParaRPr>
          </a:p>
          <a:p>
            <a:r>
              <a:rPr lang="en-US" sz="2000" dirty="0">
                <a:effectLst>
                  <a:outerShdw blurRad="38100" dist="38100" dir="2700000" algn="tl">
                    <a:srgbClr val="000000">
                      <a:alpha val="43137"/>
                    </a:srgbClr>
                  </a:outerShdw>
                </a:effectLst>
                <a:latin typeface="Georgia" pitchFamily="18" charset="0"/>
              </a:rPr>
              <a:t>I have spun the truth to make myself look good.</a:t>
            </a:r>
          </a:p>
          <a:p>
            <a:r>
              <a:rPr lang="en-US" sz="2000" dirty="0">
                <a:effectLst>
                  <a:outerShdw blurRad="38100" dist="38100" dir="2700000" algn="tl">
                    <a:srgbClr val="000000">
                      <a:alpha val="43137"/>
                    </a:srgbClr>
                  </a:outerShdw>
                </a:effectLst>
                <a:latin typeface="Georgia" pitchFamily="18" charset="0"/>
              </a:rPr>
              <a:t>I have blamed others when I was at fault.</a:t>
            </a:r>
          </a:p>
          <a:p>
            <a:r>
              <a:rPr lang="en-US" sz="2000" dirty="0">
                <a:effectLst>
                  <a:outerShdw blurRad="38100" dist="38100" dir="2700000" algn="tl">
                    <a:srgbClr val="000000">
                      <a:alpha val="43137"/>
                    </a:srgbClr>
                  </a:outerShdw>
                </a:effectLst>
                <a:latin typeface="Georgia" pitchFamily="18" charset="0"/>
              </a:rPr>
              <a:t>I have drugged myself with TV or the internet so I wouldn’t have to think about my failings.</a:t>
            </a:r>
          </a:p>
          <a:p>
            <a:r>
              <a:rPr lang="en-US" sz="2000" dirty="0">
                <a:effectLst>
                  <a:outerShdw blurRad="38100" dist="38100" dir="2700000" algn="tl">
                    <a:srgbClr val="000000">
                      <a:alpha val="43137"/>
                    </a:srgbClr>
                  </a:outerShdw>
                </a:effectLst>
                <a:latin typeface="Georgia" pitchFamily="18" charset="0"/>
              </a:rPr>
              <a:t>I have hidden.</a:t>
            </a:r>
          </a:p>
          <a:p>
            <a:r>
              <a:rPr lang="en-US" sz="2000" dirty="0">
                <a:effectLst>
                  <a:outerShdw blurRad="38100" dist="38100" dir="2700000" algn="tl">
                    <a:srgbClr val="000000">
                      <a:alpha val="43137"/>
                    </a:srgbClr>
                  </a:outerShdw>
                </a:effectLst>
                <a:latin typeface="Georgia" pitchFamily="18" charset="0"/>
              </a:rPr>
              <a:t>I have clammed up.</a:t>
            </a:r>
          </a:p>
          <a:p>
            <a:r>
              <a:rPr lang="en-US" sz="2000" dirty="0">
                <a:effectLst>
                  <a:outerShdw blurRad="38100" dist="38100" dir="2700000" algn="tl">
                    <a:srgbClr val="000000">
                      <a:alpha val="43137"/>
                    </a:srgbClr>
                  </a:outerShdw>
                </a:effectLst>
                <a:latin typeface="Georgia" pitchFamily="18" charset="0"/>
              </a:rPr>
              <a:t>I have pretended.</a:t>
            </a:r>
          </a:p>
          <a:p>
            <a:r>
              <a:rPr lang="en-US" sz="2000" dirty="0">
                <a:effectLst>
                  <a:outerShdw blurRad="38100" dist="38100" dir="2700000" algn="tl">
                    <a:srgbClr val="000000">
                      <a:alpha val="43137"/>
                    </a:srgbClr>
                  </a:outerShdw>
                </a:effectLst>
                <a:latin typeface="Georgia" pitchFamily="18" charset="0"/>
              </a:rPr>
              <a:t>I have lied.</a:t>
            </a:r>
          </a:p>
          <a:p>
            <a:r>
              <a:rPr lang="en-US" sz="2000" dirty="0">
                <a:effectLst>
                  <a:outerShdw blurRad="38100" dist="38100" dir="2700000" algn="tl">
                    <a:srgbClr val="000000">
                      <a:alpha val="43137"/>
                    </a:srgbClr>
                  </a:outerShdw>
                </a:effectLst>
                <a:latin typeface="Georgia" pitchFamily="18" charset="0"/>
              </a:rPr>
              <a:t>I have deceived.</a:t>
            </a:r>
          </a:p>
          <a:p>
            <a:r>
              <a:rPr lang="en-US" sz="2000" dirty="0">
                <a:effectLst>
                  <a:outerShdw blurRad="38100" dist="38100" dir="2700000" algn="tl">
                    <a:srgbClr val="000000">
                      <a:alpha val="43137"/>
                    </a:srgbClr>
                  </a:outerShdw>
                </a:effectLst>
                <a:latin typeface="Georgia" pitchFamily="18" charset="0"/>
              </a:rPr>
              <a:t>I have tricked.</a:t>
            </a:r>
          </a:p>
          <a:p>
            <a:r>
              <a:rPr lang="en-US" sz="2000" dirty="0">
                <a:effectLst>
                  <a:outerShdw blurRad="38100" dist="38100" dir="2700000" algn="tl">
                    <a:srgbClr val="000000">
                      <a:alpha val="43137"/>
                    </a:srgbClr>
                  </a:outerShdw>
                </a:effectLst>
                <a:latin typeface="Georgia" pitchFamily="18" charset="0"/>
              </a:rPr>
              <a:t>I have tried to cover my own sin.</a:t>
            </a:r>
          </a:p>
          <a:p>
            <a:r>
              <a:rPr lang="en-US" sz="2000" dirty="0">
                <a:effectLst>
                  <a:outerShdw blurRad="38100" dist="38100" dir="2700000" algn="tl">
                    <a:srgbClr val="000000">
                      <a:alpha val="43137"/>
                    </a:srgbClr>
                  </a:outerShdw>
                </a:effectLst>
                <a:latin typeface="Georgia" pitchFamily="18" charset="0"/>
              </a:rPr>
              <a:t>	</a:t>
            </a:r>
            <a:r>
              <a:rPr lang="en-US" sz="2000" i="1" dirty="0">
                <a:effectLst>
                  <a:outerShdw blurRad="38100" dist="38100" dir="2700000" algn="tl">
                    <a:srgbClr val="000000">
                      <a:alpha val="43137"/>
                    </a:srgbClr>
                  </a:outerShdw>
                </a:effectLst>
                <a:latin typeface="Georgia" pitchFamily="18" charset="0"/>
              </a:rPr>
              <a:t>Who will confess?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Rot="1" noChangeArrowheads="1"/>
          </p:cNvSpPr>
          <p:nvPr>
            <p:ph idx="1"/>
          </p:nvPr>
        </p:nvSpPr>
        <p:spPr>
          <a:xfrm>
            <a:off x="914400" y="304800"/>
            <a:ext cx="8221287" cy="6553200"/>
          </a:xfrm>
        </p:spPr>
        <p:txBody>
          <a:bodyPr/>
          <a:lstStyle/>
          <a:p>
            <a:pPr eaLnBrk="1" hangingPunct="1">
              <a:lnSpc>
                <a:spcPct val="80000"/>
              </a:lnSpc>
              <a:defRPr/>
            </a:pPr>
            <a:endParaRPr lang="en-US" sz="2400" dirty="0" smtClean="0"/>
          </a:p>
          <a:p>
            <a:pPr eaLnBrk="1" hangingPunct="1">
              <a:lnSpc>
                <a:spcPct val="80000"/>
              </a:lnSpc>
              <a:buFont typeface="Wingdings" pitchFamily="2" charset="2"/>
              <a:buNone/>
              <a:defRPr/>
            </a:pPr>
            <a:r>
              <a:rPr lang="en-US" sz="2400" dirty="0" smtClean="0">
                <a:latin typeface="Times New Roman" pitchFamily="18" charset="0"/>
              </a:rPr>
              <a:t>I have put down my friends.</a:t>
            </a:r>
          </a:p>
          <a:p>
            <a:pPr eaLnBrk="1" hangingPunct="1">
              <a:lnSpc>
                <a:spcPct val="80000"/>
              </a:lnSpc>
              <a:buFont typeface="Wingdings" pitchFamily="2" charset="2"/>
              <a:buNone/>
              <a:defRPr/>
            </a:pPr>
            <a:r>
              <a:rPr lang="en-US" sz="2400" dirty="0" smtClean="0">
                <a:latin typeface="Times New Roman" pitchFamily="18" charset="0"/>
              </a:rPr>
              <a:t>I have cut up those I love.</a:t>
            </a:r>
          </a:p>
          <a:p>
            <a:pPr eaLnBrk="1" hangingPunct="1">
              <a:lnSpc>
                <a:spcPct val="80000"/>
              </a:lnSpc>
              <a:buFont typeface="Wingdings" pitchFamily="2" charset="2"/>
              <a:buNone/>
              <a:defRPr/>
            </a:pPr>
            <a:r>
              <a:rPr lang="en-US" sz="2400" dirty="0" smtClean="0">
                <a:latin typeface="Times New Roman" pitchFamily="18" charset="0"/>
              </a:rPr>
              <a:t>I have blown up at those who matter most to me.</a:t>
            </a:r>
          </a:p>
          <a:p>
            <a:pPr eaLnBrk="1" hangingPunct="1">
              <a:lnSpc>
                <a:spcPct val="80000"/>
              </a:lnSpc>
              <a:buFont typeface="Wingdings" pitchFamily="2" charset="2"/>
              <a:buNone/>
              <a:defRPr/>
            </a:pPr>
            <a:r>
              <a:rPr lang="en-US" sz="2400" dirty="0" smtClean="0">
                <a:latin typeface="Times New Roman" pitchFamily="18" charset="0"/>
              </a:rPr>
              <a:t>I have not prayed.</a:t>
            </a:r>
          </a:p>
          <a:p>
            <a:pPr eaLnBrk="1" hangingPunct="1">
              <a:lnSpc>
                <a:spcPct val="80000"/>
              </a:lnSpc>
              <a:buFont typeface="Wingdings" pitchFamily="2" charset="2"/>
              <a:buNone/>
              <a:defRPr/>
            </a:pPr>
            <a:r>
              <a:rPr lang="en-US" sz="2400" dirty="0" smtClean="0">
                <a:latin typeface="Times New Roman" pitchFamily="18" charset="0"/>
              </a:rPr>
              <a:t>I have not sacrificed.</a:t>
            </a:r>
          </a:p>
          <a:p>
            <a:pPr eaLnBrk="1" hangingPunct="1">
              <a:lnSpc>
                <a:spcPct val="80000"/>
              </a:lnSpc>
              <a:buFont typeface="Wingdings" pitchFamily="2" charset="2"/>
              <a:buNone/>
              <a:defRPr/>
            </a:pPr>
            <a:r>
              <a:rPr lang="en-US" sz="2400" dirty="0" smtClean="0">
                <a:latin typeface="Times New Roman" pitchFamily="18" charset="0"/>
              </a:rPr>
              <a:t>I have not stewarded God’s money.</a:t>
            </a:r>
          </a:p>
          <a:p>
            <a:pPr eaLnBrk="1" hangingPunct="1">
              <a:lnSpc>
                <a:spcPct val="80000"/>
              </a:lnSpc>
              <a:buFont typeface="Wingdings" pitchFamily="2" charset="2"/>
              <a:buNone/>
              <a:defRPr/>
            </a:pPr>
            <a:r>
              <a:rPr lang="en-US" sz="2400" dirty="0" smtClean="0">
                <a:latin typeface="Times New Roman" pitchFamily="18" charset="0"/>
              </a:rPr>
              <a:t>I have acted like it were my money.</a:t>
            </a:r>
          </a:p>
          <a:p>
            <a:pPr eaLnBrk="1" hangingPunct="1">
              <a:lnSpc>
                <a:spcPct val="80000"/>
              </a:lnSpc>
              <a:buFont typeface="Wingdings" pitchFamily="2" charset="2"/>
              <a:buNone/>
              <a:defRPr/>
            </a:pPr>
            <a:r>
              <a:rPr lang="en-US" sz="2400" dirty="0" smtClean="0">
                <a:latin typeface="Times New Roman" pitchFamily="18" charset="0"/>
              </a:rPr>
              <a:t>I have not played my part in the Great Commission.</a:t>
            </a:r>
          </a:p>
          <a:p>
            <a:pPr eaLnBrk="1" hangingPunct="1">
              <a:lnSpc>
                <a:spcPct val="80000"/>
              </a:lnSpc>
              <a:buFont typeface="Wingdings" pitchFamily="2" charset="2"/>
              <a:buNone/>
              <a:defRPr/>
            </a:pPr>
            <a:r>
              <a:rPr lang="en-US" sz="2400" dirty="0" smtClean="0">
                <a:latin typeface="Times New Roman" pitchFamily="18" charset="0"/>
              </a:rPr>
              <a:t>I don’t care much about the Great Commission.</a:t>
            </a:r>
          </a:p>
          <a:p>
            <a:pPr eaLnBrk="1" hangingPunct="1">
              <a:lnSpc>
                <a:spcPct val="80000"/>
              </a:lnSpc>
              <a:buFont typeface="Wingdings" pitchFamily="2" charset="2"/>
              <a:buNone/>
              <a:defRPr/>
            </a:pPr>
            <a:r>
              <a:rPr lang="en-US" sz="2400" dirty="0" smtClean="0">
                <a:latin typeface="Times New Roman" pitchFamily="18" charset="0"/>
              </a:rPr>
              <a:t>I don’t care much about the poor, homeless, prisoners, infirm, illiterate, suffering, widows, and orphans.</a:t>
            </a:r>
          </a:p>
          <a:p>
            <a:pPr eaLnBrk="1" hangingPunct="1">
              <a:lnSpc>
                <a:spcPct val="80000"/>
              </a:lnSpc>
              <a:buFont typeface="Wingdings" pitchFamily="2" charset="2"/>
              <a:buNone/>
              <a:defRPr/>
            </a:pPr>
            <a:r>
              <a:rPr lang="en-US" sz="2400" dirty="0" smtClean="0">
                <a:latin typeface="Times New Roman" pitchFamily="18" charset="0"/>
              </a:rPr>
              <a:t>I do care about myself.</a:t>
            </a:r>
          </a:p>
          <a:p>
            <a:pPr eaLnBrk="1" hangingPunct="1">
              <a:lnSpc>
                <a:spcPct val="80000"/>
              </a:lnSpc>
              <a:buFont typeface="Wingdings" pitchFamily="2" charset="2"/>
              <a:buNone/>
              <a:defRPr/>
            </a:pPr>
            <a:r>
              <a:rPr lang="en-US" sz="2400" dirty="0" smtClean="0">
                <a:latin typeface="Times New Roman" pitchFamily="18" charset="0"/>
              </a:rPr>
              <a:t>I have taken up and set down and taken up and set down my cross.</a:t>
            </a:r>
          </a:p>
          <a:p>
            <a:pPr eaLnBrk="1" hangingPunct="1">
              <a:lnSpc>
                <a:spcPct val="80000"/>
              </a:lnSpc>
              <a:buFont typeface="Wingdings" pitchFamily="2" charset="2"/>
              <a:buNone/>
              <a:defRPr/>
            </a:pPr>
            <a:r>
              <a:rPr lang="en-US" sz="2400" dirty="0" smtClean="0">
                <a:latin typeface="Times New Roman" pitchFamily="18" charset="0"/>
              </a:rPr>
              <a:t>I have not left all to follow him.</a:t>
            </a:r>
          </a:p>
          <a:p>
            <a:pPr eaLnBrk="1" hangingPunct="1">
              <a:lnSpc>
                <a:spcPct val="80000"/>
              </a:lnSpc>
              <a:buFont typeface="Wingdings" pitchFamily="2" charset="2"/>
              <a:buNone/>
              <a:defRPr/>
            </a:pPr>
            <a:endParaRPr lang="en-US" sz="2400" dirty="0" smtClean="0">
              <a:latin typeface="Times New Roman" pitchFamily="18" charset="0"/>
            </a:endParaRPr>
          </a:p>
          <a:p>
            <a:pPr eaLnBrk="1" hangingPunct="1">
              <a:lnSpc>
                <a:spcPct val="80000"/>
              </a:lnSpc>
              <a:buFont typeface="Wingdings" pitchFamily="2" charset="2"/>
              <a:buNone/>
              <a:defRPr/>
            </a:pPr>
            <a:r>
              <a:rPr lang="en-US" sz="2400" dirty="0" smtClean="0">
                <a:latin typeface="Times New Roman" pitchFamily="18" charset="0"/>
              </a:rPr>
              <a:t>We sinners sin; we sinners confess.</a:t>
            </a:r>
          </a:p>
          <a:p>
            <a:pPr eaLnBrk="1" hangingPunct="1">
              <a:lnSpc>
                <a:spcPct val="80000"/>
              </a:lnSpc>
              <a:defRPr/>
            </a:pPr>
            <a:endParaRPr lang="en-US" sz="2400"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04838" y="152400"/>
            <a:ext cx="7777162" cy="1096963"/>
          </a:xfrm>
        </p:spPr>
        <p:txBody>
          <a:bodyPr/>
          <a:lstStyle/>
          <a:p>
            <a:pPr eaLnBrk="1" hangingPunct="1">
              <a:defRPr/>
            </a:pPr>
            <a:r>
              <a:rPr lang="en-US" b="1" smtClean="0">
                <a:solidFill>
                  <a:srgbClr val="FFFF00"/>
                </a:solidFill>
              </a:rPr>
              <a:t>What is Pathos?</a:t>
            </a:r>
          </a:p>
        </p:txBody>
      </p:sp>
      <p:sp>
        <p:nvSpPr>
          <p:cNvPr id="82947" name="Rectangle 3"/>
          <p:cNvSpPr>
            <a:spLocks noGrp="1" noChangeArrowheads="1"/>
          </p:cNvSpPr>
          <p:nvPr>
            <p:ph idx="1"/>
          </p:nvPr>
        </p:nvSpPr>
        <p:spPr>
          <a:xfrm>
            <a:off x="914400" y="1447800"/>
            <a:ext cx="7696200" cy="4525963"/>
          </a:xfrm>
        </p:spPr>
        <p:txBody>
          <a:bodyPr/>
          <a:lstStyle/>
          <a:p>
            <a:pPr eaLnBrk="1" hangingPunct="1">
              <a:buClr>
                <a:schemeClr val="bg2">
                  <a:lumMod val="60000"/>
                  <a:lumOff val="40000"/>
                </a:schemeClr>
              </a:buClr>
              <a:defRPr/>
            </a:pPr>
            <a:r>
              <a:rPr lang="en-US" dirty="0" smtClean="0"/>
              <a:t>Emotional proof.</a:t>
            </a:r>
          </a:p>
          <a:p>
            <a:pPr eaLnBrk="1" hangingPunct="1">
              <a:buClr>
                <a:schemeClr val="bg2">
                  <a:lumMod val="60000"/>
                  <a:lumOff val="40000"/>
                </a:schemeClr>
              </a:buClr>
              <a:defRPr/>
            </a:pPr>
            <a:r>
              <a:rPr lang="en-US" dirty="0" smtClean="0"/>
              <a:t>The rousing and directing of the audience’s </a:t>
            </a:r>
            <a:r>
              <a:rPr lang="en-US" dirty="0" smtClean="0">
                <a:solidFill>
                  <a:srgbClr val="FFFF00"/>
                </a:solidFill>
              </a:rPr>
              <a:t>feelings</a:t>
            </a:r>
            <a:r>
              <a:rPr lang="en-US" dirty="0" smtClean="0"/>
              <a:t> to aid persuasion.</a:t>
            </a:r>
          </a:p>
          <a:p>
            <a:pPr eaLnBrk="1" hangingPunct="1">
              <a:buClr>
                <a:schemeClr val="bg2">
                  <a:lumMod val="60000"/>
                  <a:lumOff val="40000"/>
                </a:schemeClr>
              </a:buClr>
              <a:defRPr/>
            </a:pPr>
            <a:r>
              <a:rPr lang="en-US" dirty="0"/>
              <a:t>All those materials and devices calculated to put the audience in a frame of mind suitable for the reception of the speaker’s </a:t>
            </a:r>
            <a:r>
              <a:rPr lang="en-US" dirty="0" smtClean="0"/>
              <a:t>ideas.</a:t>
            </a:r>
          </a:p>
          <a:p>
            <a:pPr marL="0" indent="0" algn="r" eaLnBrk="1" hangingPunct="1">
              <a:buClr>
                <a:schemeClr val="bg2">
                  <a:lumMod val="60000"/>
                  <a:lumOff val="40000"/>
                </a:schemeClr>
              </a:buClr>
              <a:buNone/>
              <a:defRPr/>
            </a:pPr>
            <a:endParaRPr lang="en-US" sz="1800" dirty="0" smtClean="0"/>
          </a:p>
          <a:p>
            <a:pPr marL="0" indent="0" algn="r" eaLnBrk="1" hangingPunct="1">
              <a:buClr>
                <a:schemeClr val="bg2">
                  <a:lumMod val="60000"/>
                  <a:lumOff val="40000"/>
                </a:schemeClr>
              </a:buClr>
              <a:buNone/>
              <a:defRPr/>
            </a:pPr>
            <a:r>
              <a:rPr lang="en-US" sz="1800" dirty="0" err="1" smtClean="0"/>
              <a:t>Thonnsen</a:t>
            </a:r>
            <a:r>
              <a:rPr lang="en-US" sz="1800" dirty="0" smtClean="0"/>
              <a:t> </a:t>
            </a:r>
            <a:r>
              <a:rPr lang="en-US" sz="1800" dirty="0"/>
              <a:t>and Baird, </a:t>
            </a:r>
            <a:r>
              <a:rPr lang="en-US" sz="1800" i="1" dirty="0"/>
              <a:t>Speech Criticism </a:t>
            </a:r>
            <a:r>
              <a:rPr lang="en-US" sz="1800" dirty="0"/>
              <a:t>(New York:  Ronald </a:t>
            </a:r>
            <a:r>
              <a:rPr lang="en-US" sz="1800" dirty="0" smtClean="0"/>
              <a:t>Press, 1948</a:t>
            </a:r>
            <a:r>
              <a:rPr lang="en-US" sz="1800" dirty="0"/>
              <a:t>) 358.</a:t>
            </a:r>
          </a:p>
          <a:p>
            <a:pPr marL="609600" indent="-609600" eaLnBrk="1" hangingPunct="1">
              <a:buClr>
                <a:srgbClr val="FF0000"/>
              </a:buClr>
              <a:defRPr/>
            </a:pPr>
            <a:endParaRPr lang="en-US" sz="3600" b="1" dirty="0" smtClean="0">
              <a:solidFill>
                <a:srgbClr val="FFFF00"/>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 calcmode="lin" valueType="num">
                                      <p:cBhvr>
                                        <p:cTn id="7" dur="500" fill="hold"/>
                                        <p:tgtEl>
                                          <p:spTgt spid="82947">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82947">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82947">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82947">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8294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82947">
                                            <p:txEl>
                                              <p:pRg st="1" end="1"/>
                                            </p:txEl>
                                          </p:spTgt>
                                        </p:tgtEl>
                                        <p:attrNameLst>
                                          <p:attrName>style.visibility</p:attrName>
                                        </p:attrNameLst>
                                      </p:cBhvr>
                                      <p:to>
                                        <p:strVal val="visible"/>
                                      </p:to>
                                    </p:set>
                                    <p:anim calcmode="lin" valueType="num">
                                      <p:cBhvr>
                                        <p:cTn id="16" dur="500" fill="hold"/>
                                        <p:tgtEl>
                                          <p:spTgt spid="82947">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82947">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82947">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82947">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8294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82947">
                                            <p:txEl>
                                              <p:pRg st="2" end="2"/>
                                            </p:txEl>
                                          </p:spTgt>
                                        </p:tgtEl>
                                        <p:attrNameLst>
                                          <p:attrName>style.visibility</p:attrName>
                                        </p:attrNameLst>
                                      </p:cBhvr>
                                      <p:to>
                                        <p:strVal val="visible"/>
                                      </p:to>
                                    </p:set>
                                    <p:anim calcmode="lin" valueType="num">
                                      <p:cBhvr>
                                        <p:cTn id="25" dur="500" fill="hold"/>
                                        <p:tgtEl>
                                          <p:spTgt spid="82947">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82947">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82947">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82947">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8294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82947">
                                            <p:txEl>
                                              <p:pRg st="4" end="4"/>
                                            </p:txEl>
                                          </p:spTgt>
                                        </p:tgtEl>
                                        <p:attrNameLst>
                                          <p:attrName>style.visibility</p:attrName>
                                        </p:attrNameLst>
                                      </p:cBhvr>
                                      <p:to>
                                        <p:strVal val="visible"/>
                                      </p:to>
                                    </p:set>
                                    <p:anim calcmode="lin" valueType="num">
                                      <p:cBhvr>
                                        <p:cTn id="34" dur="500" fill="hold"/>
                                        <p:tgtEl>
                                          <p:spTgt spid="82947">
                                            <p:txEl>
                                              <p:pRg st="4" end="4"/>
                                            </p:txEl>
                                          </p:spTgt>
                                        </p:tgtEl>
                                        <p:attrNameLst>
                                          <p:attrName>ppt_w</p:attrName>
                                        </p:attrNameLst>
                                      </p:cBhvr>
                                      <p:tavLst>
                                        <p:tav tm="0">
                                          <p:val>
                                            <p:strVal val="#ppt_w*0.05"/>
                                          </p:val>
                                        </p:tav>
                                        <p:tav tm="100000">
                                          <p:val>
                                            <p:strVal val="#ppt_w"/>
                                          </p:val>
                                        </p:tav>
                                      </p:tavLst>
                                    </p:anim>
                                    <p:anim calcmode="lin" valueType="num">
                                      <p:cBhvr>
                                        <p:cTn id="35" dur="500" fill="hold"/>
                                        <p:tgtEl>
                                          <p:spTgt spid="82947">
                                            <p:txEl>
                                              <p:pRg st="4" end="4"/>
                                            </p:txEl>
                                          </p:spTgt>
                                        </p:tgtEl>
                                        <p:attrNameLst>
                                          <p:attrName>ppt_h</p:attrName>
                                        </p:attrNameLst>
                                      </p:cBhvr>
                                      <p:tavLst>
                                        <p:tav tm="0">
                                          <p:val>
                                            <p:strVal val="#ppt_h"/>
                                          </p:val>
                                        </p:tav>
                                        <p:tav tm="100000">
                                          <p:val>
                                            <p:strVal val="#ppt_h"/>
                                          </p:val>
                                        </p:tav>
                                      </p:tavLst>
                                    </p:anim>
                                    <p:anim calcmode="lin" valueType="num">
                                      <p:cBhvr>
                                        <p:cTn id="36" dur="500" fill="hold"/>
                                        <p:tgtEl>
                                          <p:spTgt spid="82947">
                                            <p:txEl>
                                              <p:pRg st="4" end="4"/>
                                            </p:txEl>
                                          </p:spTgt>
                                        </p:tgtEl>
                                        <p:attrNameLst>
                                          <p:attrName>ppt_x</p:attrName>
                                        </p:attrNameLst>
                                      </p:cBhvr>
                                      <p:tavLst>
                                        <p:tav tm="0">
                                          <p:val>
                                            <p:strVal val="#ppt_x-.2"/>
                                          </p:val>
                                        </p:tav>
                                        <p:tav tm="100000">
                                          <p:val>
                                            <p:strVal val="#ppt_x"/>
                                          </p:val>
                                        </p:tav>
                                      </p:tavLst>
                                    </p:anim>
                                    <p:anim calcmode="lin" valueType="num">
                                      <p:cBhvr>
                                        <p:cTn id="37" dur="500" fill="hold"/>
                                        <p:tgtEl>
                                          <p:spTgt spid="82947">
                                            <p:txEl>
                                              <p:pRg st="4" end="4"/>
                                            </p:txEl>
                                          </p:spTgt>
                                        </p:tgtEl>
                                        <p:attrNameLst>
                                          <p:attrName>ppt_y</p:attrName>
                                        </p:attrNameLst>
                                      </p:cBhvr>
                                      <p:tavLst>
                                        <p:tav tm="0">
                                          <p:val>
                                            <p:strVal val="#ppt_y"/>
                                          </p:val>
                                        </p:tav>
                                        <p:tav tm="100000">
                                          <p:val>
                                            <p:strVal val="#ppt_y"/>
                                          </p:val>
                                        </p:tav>
                                      </p:tavLst>
                                    </p:anim>
                                    <p:animEffect transition="in" filter="fade">
                                      <p:cBhvr>
                                        <p:cTn id="38" dur="500"/>
                                        <p:tgtEl>
                                          <p:spTgt spid="829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a:gradFill>
        <a:effectLst/>
      </p:bgPr>
    </p:bg>
    <p:spTree>
      <p:nvGrpSpPr>
        <p:cNvPr id="1" name=""/>
        <p:cNvGrpSpPr/>
        <p:nvPr/>
      </p:nvGrpSpPr>
      <p:grpSpPr>
        <a:xfrm>
          <a:off x="0" y="0"/>
          <a:ext cx="0" cy="0"/>
          <a:chOff x="0" y="0"/>
          <a:chExt cx="0" cy="0"/>
        </a:xfrm>
      </p:grpSpPr>
      <p:pic>
        <p:nvPicPr>
          <p:cNvPr id="28674" name="Picture 2" descr="http://danutm.files.wordpress.com/2009/02/sm-lockridge.jpg"/>
          <p:cNvPicPr>
            <a:picLocks noChangeAspect="1" noChangeArrowheads="1"/>
          </p:cNvPicPr>
          <p:nvPr/>
        </p:nvPicPr>
        <p:blipFill>
          <a:blip r:embed="rId2" cstate="print"/>
          <a:srcRect/>
          <a:stretch>
            <a:fillRect/>
          </a:stretch>
        </p:blipFill>
        <p:spPr bwMode="auto">
          <a:xfrm>
            <a:off x="5938927" y="2133600"/>
            <a:ext cx="2947898" cy="3581400"/>
          </a:xfrm>
          <a:prstGeom prst="rect">
            <a:avLst/>
          </a:prstGeom>
          <a:noFill/>
          <a:ln w="9525">
            <a:noFill/>
            <a:miter lim="800000"/>
            <a:headEnd/>
            <a:tailEnd/>
          </a:ln>
          <a:effectLst>
            <a:outerShdw blurRad="50800" dist="38100" dir="5400000" algn="t" rotWithShape="0">
              <a:prstClr val="black">
                <a:alpha val="40000"/>
              </a:prstClr>
            </a:outerShdw>
            <a:softEdge rad="127000"/>
          </a:effectLst>
        </p:spPr>
      </p:pic>
      <p:sp>
        <p:nvSpPr>
          <p:cNvPr id="2" name="Title 1"/>
          <p:cNvSpPr>
            <a:spLocks noGrp="1"/>
          </p:cNvSpPr>
          <p:nvPr>
            <p:ph type="title"/>
          </p:nvPr>
        </p:nvSpPr>
        <p:spPr>
          <a:xfrm>
            <a:off x="228600" y="274638"/>
            <a:ext cx="8458200" cy="1630362"/>
          </a:xfrm>
        </p:spPr>
        <p:txBody>
          <a:bodyPr rtlCol="0">
            <a:normAutofit fontScale="90000"/>
          </a:bodyPr>
          <a:lstStyle/>
          <a:p>
            <a:pPr eaLnBrk="1" fontAlgn="auto" hangingPunct="1">
              <a:spcAft>
                <a:spcPts val="0"/>
              </a:spcAft>
              <a:defRPr/>
            </a:pPr>
            <a:r>
              <a:rPr lang="en-US" dirty="0" smtClean="0">
                <a:solidFill>
                  <a:schemeClr val="bg1"/>
                </a:solidFill>
                <a:effectLst>
                  <a:outerShdw blurRad="38100" dist="38100" dir="2700000" algn="tl">
                    <a:srgbClr val="000000">
                      <a:alpha val="43137"/>
                    </a:srgbClr>
                  </a:outerShdw>
                </a:effectLst>
              </a:rPr>
              <a:t>Case Study: Repetitive Form in “Amen,”</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Rev. S. M. </a:t>
            </a:r>
            <a:r>
              <a:rPr lang="en-US" dirty="0" err="1" smtClean="0">
                <a:solidFill>
                  <a:schemeClr val="bg1"/>
                </a:solidFill>
                <a:effectLst>
                  <a:outerShdw blurRad="38100" dist="38100" dir="2700000" algn="tl">
                    <a:srgbClr val="000000">
                      <a:alpha val="43137"/>
                    </a:srgbClr>
                  </a:outerShdw>
                </a:effectLst>
              </a:rPr>
              <a:t>Lockridge</a:t>
            </a:r>
            <a:endParaRPr lang="en-US" dirty="0" smtClean="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13815" y="1752600"/>
            <a:ext cx="8229600" cy="3657600"/>
          </a:xfrm>
        </p:spPr>
        <p:txBody>
          <a:bodyPr rtlCol="0">
            <a:normAutofit lnSpcReduction="10000"/>
          </a:bodyPr>
          <a:lstStyle/>
          <a:p>
            <a:pPr eaLnBrk="1" fontAlgn="auto" hangingPunct="1">
              <a:spcAft>
                <a:spcPts val="0"/>
              </a:spcAft>
              <a:buFont typeface="Arial" pitchFamily="34" charset="0"/>
              <a:buChar char="•"/>
              <a:defRPr/>
            </a:pPr>
            <a:r>
              <a:rPr lang="en-US" dirty="0" smtClean="0">
                <a:solidFill>
                  <a:srgbClr val="FFFFFF"/>
                </a:solidFill>
                <a:effectLst>
                  <a:outerShdw blurRad="38100" dist="38100" dir="2700000" algn="tl">
                    <a:srgbClr val="000000">
                      <a:alpha val="43137"/>
                    </a:srgbClr>
                  </a:outerShdw>
                </a:effectLst>
              </a:rPr>
              <a:t>How does the preacher use repetition in sentence structure?</a:t>
            </a:r>
          </a:p>
          <a:p>
            <a:pPr eaLnBrk="1" fontAlgn="auto" hangingPunct="1">
              <a:spcAft>
                <a:spcPts val="0"/>
              </a:spcAft>
              <a:buFont typeface="Arial" pitchFamily="34" charset="0"/>
              <a:buChar char="•"/>
              <a:defRPr/>
            </a:pPr>
            <a:r>
              <a:rPr lang="en-US" dirty="0" smtClean="0">
                <a:solidFill>
                  <a:srgbClr val="FFFFFF"/>
                </a:solidFill>
                <a:effectLst>
                  <a:outerShdw blurRad="38100" dist="38100" dir="2700000" algn="tl">
                    <a:srgbClr val="000000">
                      <a:alpha val="43137"/>
                    </a:srgbClr>
                  </a:outerShdw>
                </a:effectLst>
              </a:rPr>
              <a:t>How does he use repetition </a:t>
            </a:r>
          </a:p>
          <a:p>
            <a:pPr eaLnBrk="1" fontAlgn="auto" hangingPunct="1">
              <a:spcAft>
                <a:spcPts val="0"/>
              </a:spcAft>
              <a:buFont typeface="Arial" pitchFamily="34" charset="0"/>
              <a:buNone/>
              <a:defRPr/>
            </a:pPr>
            <a:r>
              <a:rPr lang="en-US" dirty="0" smtClean="0">
                <a:solidFill>
                  <a:srgbClr val="FFFFFF"/>
                </a:solidFill>
                <a:effectLst>
                  <a:outerShdw blurRad="38100" dist="38100" dir="2700000" algn="tl">
                    <a:srgbClr val="000000">
                      <a:alpha val="43137"/>
                    </a:srgbClr>
                  </a:outerShdw>
                </a:effectLst>
              </a:rPr>
              <a:t>	with sound?</a:t>
            </a:r>
          </a:p>
          <a:p>
            <a:pPr eaLnBrk="1" fontAlgn="auto" hangingPunct="1">
              <a:spcAft>
                <a:spcPts val="0"/>
              </a:spcAft>
              <a:buFont typeface="Arial" pitchFamily="34" charset="0"/>
              <a:buChar char="•"/>
              <a:defRPr/>
            </a:pPr>
            <a:r>
              <a:rPr lang="en-US" dirty="0" smtClean="0">
                <a:solidFill>
                  <a:srgbClr val="FFFFFF"/>
                </a:solidFill>
                <a:effectLst>
                  <a:outerShdw blurRad="38100" dist="38100" dir="2700000" algn="tl">
                    <a:srgbClr val="000000">
                      <a:alpha val="43137"/>
                    </a:srgbClr>
                  </a:outerShdw>
                </a:effectLst>
              </a:rPr>
              <a:t>How does he use repetition </a:t>
            </a:r>
          </a:p>
          <a:p>
            <a:pPr eaLnBrk="1" fontAlgn="auto" hangingPunct="1">
              <a:spcAft>
                <a:spcPts val="0"/>
              </a:spcAft>
              <a:buFont typeface="Arial" pitchFamily="34" charset="0"/>
              <a:buNone/>
              <a:defRPr/>
            </a:pPr>
            <a:r>
              <a:rPr lang="en-US" dirty="0" smtClean="0">
                <a:solidFill>
                  <a:srgbClr val="FFFFFF"/>
                </a:solidFill>
                <a:effectLst>
                  <a:outerShdw blurRad="38100" dist="38100" dir="2700000" algn="tl">
                    <a:srgbClr val="000000">
                      <a:alpha val="43137"/>
                    </a:srgbClr>
                  </a:outerShdw>
                </a:effectLst>
              </a:rPr>
              <a:t>	in concept?</a:t>
            </a:r>
          </a:p>
          <a:p>
            <a:pPr eaLnBrk="1" fontAlgn="auto" hangingPunct="1">
              <a:spcAft>
                <a:spcPts val="0"/>
              </a:spcAft>
              <a:buFont typeface="Arial" pitchFamily="34" charset="0"/>
              <a:buChar char="•"/>
              <a:defRPr/>
            </a:pPr>
            <a:r>
              <a:rPr lang="en-US" dirty="0" smtClean="0">
                <a:solidFill>
                  <a:srgbClr val="FFFFFF"/>
                </a:solidFill>
                <a:effectLst>
                  <a:outerShdw blurRad="38100" dist="38100" dir="2700000" algn="tl">
                    <a:srgbClr val="000000">
                      <a:alpha val="43137"/>
                    </a:srgbClr>
                  </a:outerShdw>
                </a:effectLst>
              </a:rPr>
              <a:t>What is the rhetorical effect?</a:t>
            </a:r>
          </a:p>
        </p:txBody>
      </p:sp>
    </p:spTree>
    <p:extLst>
      <p:ext uri="{BB962C8B-B14F-4D97-AF65-F5344CB8AC3E}">
        <p14:creationId xmlns:p14="http://schemas.microsoft.com/office/powerpoint/2010/main" val="155231221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2376" y="228600"/>
            <a:ext cx="7772400" cy="1143000"/>
          </a:xfrm>
        </p:spPr>
        <p:txBody>
          <a:bodyPr/>
          <a:lstStyle/>
          <a:p>
            <a:r>
              <a:rPr lang="en-US" sz="3600" dirty="0" smtClean="0"/>
              <a:t>Case Study: </a:t>
            </a:r>
            <a:r>
              <a:rPr lang="en-US" sz="3200" dirty="0" smtClean="0"/>
              <a:t>Repetitive Form in “Building on the Right Foundation,” Tony Evans</a:t>
            </a:r>
            <a:endParaRPr lang="en-US" sz="4000" dirty="0"/>
          </a:p>
        </p:txBody>
      </p:sp>
      <p:sp>
        <p:nvSpPr>
          <p:cNvPr id="3" name="Content Placeholder 2"/>
          <p:cNvSpPr>
            <a:spLocks noGrp="1"/>
          </p:cNvSpPr>
          <p:nvPr>
            <p:ph idx="1"/>
          </p:nvPr>
        </p:nvSpPr>
        <p:spPr>
          <a:xfrm>
            <a:off x="1295400" y="1905000"/>
            <a:ext cx="7391400" cy="4114800"/>
          </a:xfrm>
        </p:spPr>
        <p:txBody>
          <a:bodyPr/>
          <a:lstStyle/>
          <a:p>
            <a:r>
              <a:rPr lang="en-US" dirty="0" smtClean="0"/>
              <a:t>How does the preacher use repeated phrases and even sound effects?</a:t>
            </a:r>
          </a:p>
          <a:p>
            <a:r>
              <a:rPr lang="en-US" dirty="0" smtClean="0"/>
              <a:t>What is the effect?</a:t>
            </a:r>
          </a:p>
          <a:p>
            <a:endParaRPr lang="en-US" dirty="0"/>
          </a:p>
        </p:txBody>
      </p:sp>
    </p:spTree>
    <p:extLst>
      <p:ext uri="{BB962C8B-B14F-4D97-AF65-F5344CB8AC3E}">
        <p14:creationId xmlns:p14="http://schemas.microsoft.com/office/powerpoint/2010/main" val="216799863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1143000"/>
          </a:xfrm>
        </p:spPr>
        <p:txBody>
          <a:bodyPr/>
          <a:lstStyle/>
          <a:p>
            <a:r>
              <a:rPr lang="en-US" sz="3600" dirty="0" smtClean="0">
                <a:effectLst>
                  <a:outerShdw blurRad="38100" dist="38100" dir="2700000" algn="tl">
                    <a:srgbClr val="000000">
                      <a:alpha val="43137"/>
                    </a:srgbClr>
                  </a:outerShdw>
                </a:effectLst>
              </a:rPr>
              <a:t>Exercise</a:t>
            </a:r>
            <a:endParaRPr lang="en-US" sz="36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914400" y="1828800"/>
            <a:ext cx="7772400" cy="4114800"/>
          </a:xfrm>
        </p:spPr>
        <p:txBody>
          <a:bodyPr/>
          <a:lstStyle/>
          <a:p>
            <a:pPr marL="0" indent="0" algn="ctr">
              <a:buNone/>
            </a:pPr>
            <a:r>
              <a:rPr lang="en-US" dirty="0" smtClean="0">
                <a:effectLst>
                  <a:outerShdw blurRad="38100" dist="38100" dir="2700000" algn="tl">
                    <a:srgbClr val="000000">
                      <a:alpha val="43137"/>
                    </a:srgbClr>
                  </a:outerShdw>
                </a:effectLst>
              </a:rPr>
              <a:t>How </a:t>
            </a:r>
            <a:r>
              <a:rPr lang="en-US" dirty="0">
                <a:effectLst>
                  <a:outerShdw blurRad="38100" dist="38100" dir="2700000" algn="tl">
                    <a:srgbClr val="000000">
                      <a:alpha val="43137"/>
                    </a:srgbClr>
                  </a:outerShdw>
                </a:effectLst>
              </a:rPr>
              <a:t>might you use repetitive form when </a:t>
            </a:r>
            <a:r>
              <a:rPr lang="en-US" dirty="0" smtClean="0">
                <a:effectLst>
                  <a:outerShdw blurRad="38100" dist="38100" dir="2700000" algn="tl">
                    <a:srgbClr val="000000">
                      <a:alpha val="43137"/>
                    </a:srgbClr>
                  </a:outerShdw>
                </a:effectLst>
              </a:rPr>
              <a:t>preaching:</a:t>
            </a:r>
          </a:p>
          <a:p>
            <a:pPr algn="ctr"/>
            <a:r>
              <a:rPr lang="en-US" dirty="0" smtClean="0">
                <a:effectLst>
                  <a:outerShdw blurRad="38100" dist="38100" dir="2700000" algn="tl">
                    <a:srgbClr val="000000">
                      <a:alpha val="43137"/>
                    </a:srgbClr>
                  </a:outerShdw>
                </a:effectLst>
              </a:rPr>
              <a:t>1 Cor. 13:1-3</a:t>
            </a:r>
          </a:p>
          <a:p>
            <a:pPr algn="ctr"/>
            <a:r>
              <a:rPr lang="en-US" dirty="0" smtClean="0">
                <a:effectLst>
                  <a:outerShdw blurRad="38100" dist="38100" dir="2700000" algn="tl">
                    <a:srgbClr val="000000">
                      <a:alpha val="43137"/>
                    </a:srgbClr>
                  </a:outerShdw>
                </a:effectLst>
              </a:rPr>
              <a:t>Phil. 4:8-9</a:t>
            </a:r>
          </a:p>
          <a:p>
            <a:pPr algn="ctr"/>
            <a:r>
              <a:rPr lang="en-US" dirty="0" smtClean="0">
                <a:effectLst>
                  <a:outerShdw blurRad="38100" dist="38100" dir="2700000" algn="tl">
                    <a:srgbClr val="000000">
                      <a:alpha val="43137"/>
                    </a:srgbClr>
                  </a:outerShdw>
                </a:effectLst>
              </a:rPr>
              <a:t>1 Tim. 3:16</a:t>
            </a:r>
          </a:p>
          <a:p>
            <a:pPr algn="ctr"/>
            <a:r>
              <a:rPr lang="en-US" dirty="0" smtClean="0">
                <a:effectLst>
                  <a:outerShdw blurRad="38100" dist="38100" dir="2700000" algn="tl">
                    <a:srgbClr val="000000">
                      <a:alpha val="43137"/>
                    </a:srgbClr>
                  </a:outerShdw>
                </a:effectLst>
              </a:rPr>
              <a:t>Psalm 115:9-11</a:t>
            </a:r>
            <a:endParaRPr lang="en-US"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60869836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1371600"/>
          </a:xfrm>
        </p:spPr>
        <p:txBody>
          <a:bodyPr/>
          <a:lstStyle/>
          <a:p>
            <a:pPr>
              <a:defRPr/>
            </a:pPr>
            <a:r>
              <a:rPr lang="en-US" sz="3200" dirty="0" smtClean="0"/>
              <a:t>Formal Appeal of Arrangement on the Macro Level (organization of the whole sermon)</a:t>
            </a:r>
            <a:endParaRPr lang="en-US" sz="3200" dirty="0"/>
          </a:p>
        </p:txBody>
      </p:sp>
      <p:sp>
        <p:nvSpPr>
          <p:cNvPr id="35843" name="Content Placeholder 2"/>
          <p:cNvSpPr>
            <a:spLocks noGrp="1"/>
          </p:cNvSpPr>
          <p:nvPr>
            <p:ph idx="1"/>
          </p:nvPr>
        </p:nvSpPr>
        <p:spPr>
          <a:xfrm>
            <a:off x="1177119" y="2133600"/>
            <a:ext cx="7772400" cy="2819400"/>
          </a:xfrm>
        </p:spPr>
        <p:txBody>
          <a:bodyPr/>
          <a:lstStyle/>
          <a:p>
            <a:r>
              <a:rPr lang="en-US" sz="3600" dirty="0" smtClean="0"/>
              <a:t>Lowry’s “Homiletical Plot.”</a:t>
            </a:r>
          </a:p>
          <a:p>
            <a:r>
              <a:rPr lang="en-US" sz="3600" dirty="0" smtClean="0"/>
              <a:t>Monroe’s “Motivated Sequence.”</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0"/>
          <p:cNvSpPr>
            <a:spLocks noChangeArrowheads="1"/>
          </p:cNvSpPr>
          <p:nvPr/>
        </p:nvSpPr>
        <p:spPr bwMode="auto">
          <a:xfrm>
            <a:off x="0" y="0"/>
            <a:ext cx="9144000" cy="6858000"/>
          </a:xfrm>
          <a:prstGeom prst="rect">
            <a:avLst/>
          </a:prstGeom>
          <a:gradFill rotWithShape="1">
            <a:gsLst>
              <a:gs pos="0">
                <a:srgbClr val="595959"/>
              </a:gs>
              <a:gs pos="50000">
                <a:srgbClr val="C0C0C0"/>
              </a:gs>
              <a:gs pos="100000">
                <a:srgbClr val="595959"/>
              </a:gs>
            </a:gsLst>
            <a:lin ang="5400000" scaled="1"/>
          </a:gradFill>
          <a:ln w="9525">
            <a:solidFill>
              <a:schemeClr val="tx1"/>
            </a:solidFill>
            <a:miter lim="800000"/>
            <a:headEnd/>
            <a:tailEnd/>
          </a:ln>
        </p:spPr>
        <p:txBody>
          <a:bodyPr wrap="none" anchor="ctr"/>
          <a:lstStyle/>
          <a:p>
            <a:endParaRPr lang="en-US"/>
          </a:p>
        </p:txBody>
      </p:sp>
      <p:sp>
        <p:nvSpPr>
          <p:cNvPr id="276482" name="Rectangle 2"/>
          <p:cNvSpPr>
            <a:spLocks noGrp="1" noChangeArrowheads="1"/>
          </p:cNvSpPr>
          <p:nvPr>
            <p:ph type="title"/>
          </p:nvPr>
        </p:nvSpPr>
        <p:spPr>
          <a:xfrm>
            <a:off x="0" y="152400"/>
            <a:ext cx="9144000" cy="1096963"/>
          </a:xfrm>
        </p:spPr>
        <p:txBody>
          <a:bodyPr/>
          <a:lstStyle/>
          <a:p>
            <a:pPr eaLnBrk="1" hangingPunct="1">
              <a:defRPr/>
            </a:pPr>
            <a:r>
              <a:rPr lang="en-US" b="1" smtClean="0">
                <a:solidFill>
                  <a:srgbClr val="FFFF00"/>
                </a:solidFill>
              </a:rPr>
              <a:t>Lowry’s Homiletical Plot</a:t>
            </a:r>
          </a:p>
        </p:txBody>
      </p:sp>
      <p:sp>
        <p:nvSpPr>
          <p:cNvPr id="276485" name="Text Box 5"/>
          <p:cNvSpPr txBox="1">
            <a:spLocks noChangeArrowheads="1"/>
          </p:cNvSpPr>
          <p:nvPr/>
        </p:nvSpPr>
        <p:spPr bwMode="auto">
          <a:xfrm>
            <a:off x="914400" y="1524000"/>
            <a:ext cx="2057400" cy="1108075"/>
          </a:xfrm>
          <a:prstGeom prst="rect">
            <a:avLst/>
          </a:prstGeom>
          <a:noFill/>
          <a:ln w="9525">
            <a:noFill/>
            <a:miter lim="800000"/>
            <a:headEnd/>
            <a:tailEnd/>
          </a:ln>
        </p:spPr>
        <p:txBody>
          <a:bodyPr>
            <a:spAutoFit/>
          </a:bodyPr>
          <a:lstStyle/>
          <a:p>
            <a:pPr algn="ctr">
              <a:spcBef>
                <a:spcPct val="50000"/>
              </a:spcBef>
            </a:pPr>
            <a:r>
              <a:rPr lang="en-US" sz="2200" b="1">
                <a:solidFill>
                  <a:srgbClr val="000000"/>
                </a:solidFill>
              </a:rPr>
              <a:t>1. Upsetting the Equilibrium</a:t>
            </a:r>
          </a:p>
        </p:txBody>
      </p:sp>
      <p:sp>
        <p:nvSpPr>
          <p:cNvPr id="276486" name="Text Box 6"/>
          <p:cNvSpPr txBox="1">
            <a:spLocks noChangeArrowheads="1"/>
          </p:cNvSpPr>
          <p:nvPr/>
        </p:nvSpPr>
        <p:spPr bwMode="auto">
          <a:xfrm>
            <a:off x="6400800" y="3276600"/>
            <a:ext cx="2286000" cy="769938"/>
          </a:xfrm>
          <a:prstGeom prst="rect">
            <a:avLst/>
          </a:prstGeom>
          <a:noFill/>
          <a:ln w="9525">
            <a:noFill/>
            <a:miter lim="800000"/>
            <a:headEnd/>
            <a:tailEnd/>
          </a:ln>
        </p:spPr>
        <p:txBody>
          <a:bodyPr>
            <a:spAutoFit/>
          </a:bodyPr>
          <a:lstStyle/>
          <a:p>
            <a:pPr algn="ctr">
              <a:spcBef>
                <a:spcPct val="50000"/>
              </a:spcBef>
            </a:pPr>
            <a:r>
              <a:rPr lang="en-US" sz="2200" b="1">
                <a:solidFill>
                  <a:srgbClr val="FF0066"/>
                </a:solidFill>
              </a:rPr>
              <a:t>4. Experiencing the Gospel</a:t>
            </a:r>
          </a:p>
        </p:txBody>
      </p:sp>
      <p:sp>
        <p:nvSpPr>
          <p:cNvPr id="276499" name="Freeform 19"/>
          <p:cNvSpPr>
            <a:spLocks/>
          </p:cNvSpPr>
          <p:nvPr/>
        </p:nvSpPr>
        <p:spPr bwMode="auto">
          <a:xfrm>
            <a:off x="1981200" y="2514600"/>
            <a:ext cx="4953000" cy="2819400"/>
          </a:xfrm>
          <a:custGeom>
            <a:avLst/>
            <a:gdLst>
              <a:gd name="T0" fmla="*/ 0 w 3120"/>
              <a:gd name="T1" fmla="*/ 2147483647 h 1776"/>
              <a:gd name="T2" fmla="*/ 2147483647 w 3120"/>
              <a:gd name="T3" fmla="*/ 2147483647 h 1776"/>
              <a:gd name="T4" fmla="*/ 2147483647 w 3120"/>
              <a:gd name="T5" fmla="*/ 2147483647 h 1776"/>
              <a:gd name="T6" fmla="*/ 2147483647 w 3120"/>
              <a:gd name="T7" fmla="*/ 2147483647 h 1776"/>
              <a:gd name="T8" fmla="*/ 2147483647 w 3120"/>
              <a:gd name="T9" fmla="*/ 0 h 1776"/>
              <a:gd name="T10" fmla="*/ 0 60000 65536"/>
              <a:gd name="T11" fmla="*/ 0 60000 65536"/>
              <a:gd name="T12" fmla="*/ 0 60000 65536"/>
              <a:gd name="T13" fmla="*/ 0 60000 65536"/>
              <a:gd name="T14" fmla="*/ 0 60000 65536"/>
              <a:gd name="T15" fmla="*/ 0 w 3120"/>
              <a:gd name="T16" fmla="*/ 0 h 1776"/>
              <a:gd name="T17" fmla="*/ 3120 w 3120"/>
              <a:gd name="T18" fmla="*/ 1776 h 1776"/>
            </a:gdLst>
            <a:ahLst/>
            <a:cxnLst>
              <a:cxn ang="T10">
                <a:pos x="T0" y="T1"/>
              </a:cxn>
              <a:cxn ang="T11">
                <a:pos x="T2" y="T3"/>
              </a:cxn>
              <a:cxn ang="T12">
                <a:pos x="T4" y="T5"/>
              </a:cxn>
              <a:cxn ang="T13">
                <a:pos x="T6" y="T7"/>
              </a:cxn>
              <a:cxn ang="T14">
                <a:pos x="T8" y="T9"/>
              </a:cxn>
            </a:cxnLst>
            <a:rect l="T15" t="T16" r="T17" b="T18"/>
            <a:pathLst>
              <a:path w="3120" h="1776">
                <a:moveTo>
                  <a:pt x="0" y="48"/>
                </a:moveTo>
                <a:cubicBezTo>
                  <a:pt x="880" y="504"/>
                  <a:pt x="1760" y="960"/>
                  <a:pt x="2016" y="1248"/>
                </a:cubicBezTo>
                <a:cubicBezTo>
                  <a:pt x="2272" y="1536"/>
                  <a:pt x="1696" y="1776"/>
                  <a:pt x="1536" y="1776"/>
                </a:cubicBezTo>
                <a:cubicBezTo>
                  <a:pt x="1376" y="1776"/>
                  <a:pt x="792" y="1544"/>
                  <a:pt x="1056" y="1248"/>
                </a:cubicBezTo>
                <a:cubicBezTo>
                  <a:pt x="1320" y="952"/>
                  <a:pt x="2220" y="476"/>
                  <a:pt x="3120" y="0"/>
                </a:cubicBezTo>
              </a:path>
            </a:pathLst>
          </a:custGeom>
          <a:noFill/>
          <a:ln w="50800">
            <a:solidFill>
              <a:srgbClr val="FF0000"/>
            </a:solidFill>
            <a:round/>
            <a:headEnd/>
            <a:tailEnd/>
          </a:ln>
        </p:spPr>
        <p:txBody>
          <a:bodyPr/>
          <a:lstStyle/>
          <a:p>
            <a:endParaRPr lang="en-US"/>
          </a:p>
        </p:txBody>
      </p:sp>
      <p:sp>
        <p:nvSpPr>
          <p:cNvPr id="276487" name="Text Box 7"/>
          <p:cNvSpPr txBox="1">
            <a:spLocks noChangeArrowheads="1"/>
          </p:cNvSpPr>
          <p:nvPr/>
        </p:nvSpPr>
        <p:spPr bwMode="auto">
          <a:xfrm>
            <a:off x="5867400" y="1600200"/>
            <a:ext cx="2819400" cy="762000"/>
          </a:xfrm>
          <a:prstGeom prst="rect">
            <a:avLst/>
          </a:prstGeom>
          <a:noFill/>
          <a:ln w="9525">
            <a:noFill/>
            <a:miter lim="800000"/>
            <a:headEnd/>
            <a:tailEnd/>
          </a:ln>
        </p:spPr>
        <p:txBody>
          <a:bodyPr>
            <a:spAutoFit/>
          </a:bodyPr>
          <a:lstStyle/>
          <a:p>
            <a:pPr algn="ctr">
              <a:spcBef>
                <a:spcPct val="50000"/>
              </a:spcBef>
            </a:pPr>
            <a:r>
              <a:rPr lang="en-US" sz="2200" b="1">
                <a:solidFill>
                  <a:srgbClr val="008000"/>
                </a:solidFill>
              </a:rPr>
              <a:t>5. Anticipating the Consequences</a:t>
            </a:r>
          </a:p>
        </p:txBody>
      </p:sp>
      <p:sp>
        <p:nvSpPr>
          <p:cNvPr id="276489" name="Text Box 9"/>
          <p:cNvSpPr txBox="1">
            <a:spLocks noChangeArrowheads="1"/>
          </p:cNvSpPr>
          <p:nvPr/>
        </p:nvSpPr>
        <p:spPr bwMode="auto">
          <a:xfrm>
            <a:off x="3352800" y="5410200"/>
            <a:ext cx="2057400" cy="1108075"/>
          </a:xfrm>
          <a:prstGeom prst="rect">
            <a:avLst/>
          </a:prstGeom>
          <a:noFill/>
          <a:ln w="9525">
            <a:noFill/>
            <a:miter lim="800000"/>
            <a:headEnd/>
            <a:tailEnd/>
          </a:ln>
        </p:spPr>
        <p:txBody>
          <a:bodyPr>
            <a:spAutoFit/>
          </a:bodyPr>
          <a:lstStyle/>
          <a:p>
            <a:pPr algn="ctr">
              <a:spcBef>
                <a:spcPct val="50000"/>
              </a:spcBef>
            </a:pPr>
            <a:r>
              <a:rPr lang="en-US" sz="2200" b="1">
                <a:solidFill>
                  <a:srgbClr val="FFFF00"/>
                </a:solidFill>
              </a:rPr>
              <a:t>3. Disclosing the Clue to Resolution</a:t>
            </a:r>
          </a:p>
        </p:txBody>
      </p:sp>
      <p:sp>
        <p:nvSpPr>
          <p:cNvPr id="276488" name="Text Box 8"/>
          <p:cNvSpPr txBox="1">
            <a:spLocks noChangeArrowheads="1"/>
          </p:cNvSpPr>
          <p:nvPr/>
        </p:nvSpPr>
        <p:spPr bwMode="auto">
          <a:xfrm>
            <a:off x="3352800" y="2667000"/>
            <a:ext cx="2057400" cy="1108075"/>
          </a:xfrm>
          <a:prstGeom prst="rect">
            <a:avLst/>
          </a:prstGeom>
          <a:noFill/>
          <a:ln w="9525">
            <a:noFill/>
            <a:miter lim="800000"/>
            <a:headEnd/>
            <a:tailEnd/>
          </a:ln>
        </p:spPr>
        <p:txBody>
          <a:bodyPr>
            <a:spAutoFit/>
          </a:bodyPr>
          <a:lstStyle/>
          <a:p>
            <a:pPr algn="ctr">
              <a:spcBef>
                <a:spcPct val="50000"/>
              </a:spcBef>
            </a:pPr>
            <a:r>
              <a:rPr lang="en-US" sz="2200" b="1">
                <a:solidFill>
                  <a:srgbClr val="0000FF"/>
                </a:solidFill>
              </a:rPr>
              <a:t>2. Analyzing the Discrepancy</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6499"/>
                                        </p:tgtEl>
                                        <p:attrNameLst>
                                          <p:attrName>style.visibility</p:attrName>
                                        </p:attrNameLst>
                                      </p:cBhvr>
                                      <p:to>
                                        <p:strVal val="visible"/>
                                      </p:to>
                                    </p:set>
                                    <p:animEffect transition="in" filter="fade">
                                      <p:cBhvr>
                                        <p:cTn id="7" dur="2000"/>
                                        <p:tgtEl>
                                          <p:spTgt spid="27649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6485"/>
                                        </p:tgtEl>
                                        <p:attrNameLst>
                                          <p:attrName>style.visibility</p:attrName>
                                        </p:attrNameLst>
                                      </p:cBhvr>
                                      <p:to>
                                        <p:strVal val="visible"/>
                                      </p:to>
                                    </p:set>
                                    <p:anim calcmode="lin" valueType="num">
                                      <p:cBhvr additive="base">
                                        <p:cTn id="12" dur="500" fill="hold"/>
                                        <p:tgtEl>
                                          <p:spTgt spid="276485"/>
                                        </p:tgtEl>
                                        <p:attrNameLst>
                                          <p:attrName>ppt_x</p:attrName>
                                        </p:attrNameLst>
                                      </p:cBhvr>
                                      <p:tavLst>
                                        <p:tav tm="0">
                                          <p:val>
                                            <p:strVal val="#ppt_x"/>
                                          </p:val>
                                        </p:tav>
                                        <p:tav tm="100000">
                                          <p:val>
                                            <p:strVal val="#ppt_x"/>
                                          </p:val>
                                        </p:tav>
                                      </p:tavLst>
                                    </p:anim>
                                    <p:anim calcmode="lin" valueType="num">
                                      <p:cBhvr additive="base">
                                        <p:cTn id="13" dur="500" fill="hold"/>
                                        <p:tgtEl>
                                          <p:spTgt spid="27648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76488"/>
                                        </p:tgtEl>
                                        <p:attrNameLst>
                                          <p:attrName>style.visibility</p:attrName>
                                        </p:attrNameLst>
                                      </p:cBhvr>
                                      <p:to>
                                        <p:strVal val="visible"/>
                                      </p:to>
                                    </p:set>
                                    <p:anim calcmode="lin" valueType="num">
                                      <p:cBhvr additive="base">
                                        <p:cTn id="18" dur="500" fill="hold"/>
                                        <p:tgtEl>
                                          <p:spTgt spid="276488"/>
                                        </p:tgtEl>
                                        <p:attrNameLst>
                                          <p:attrName>ppt_x</p:attrName>
                                        </p:attrNameLst>
                                      </p:cBhvr>
                                      <p:tavLst>
                                        <p:tav tm="0">
                                          <p:val>
                                            <p:strVal val="#ppt_x"/>
                                          </p:val>
                                        </p:tav>
                                        <p:tav tm="100000">
                                          <p:val>
                                            <p:strVal val="#ppt_x"/>
                                          </p:val>
                                        </p:tav>
                                      </p:tavLst>
                                    </p:anim>
                                    <p:anim calcmode="lin" valueType="num">
                                      <p:cBhvr additive="base">
                                        <p:cTn id="19" dur="500" fill="hold"/>
                                        <p:tgtEl>
                                          <p:spTgt spid="27648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76489"/>
                                        </p:tgtEl>
                                        <p:attrNameLst>
                                          <p:attrName>style.visibility</p:attrName>
                                        </p:attrNameLst>
                                      </p:cBhvr>
                                      <p:to>
                                        <p:strVal val="visible"/>
                                      </p:to>
                                    </p:set>
                                    <p:anim calcmode="lin" valueType="num">
                                      <p:cBhvr additive="base">
                                        <p:cTn id="24" dur="500" fill="hold"/>
                                        <p:tgtEl>
                                          <p:spTgt spid="276489"/>
                                        </p:tgtEl>
                                        <p:attrNameLst>
                                          <p:attrName>ppt_x</p:attrName>
                                        </p:attrNameLst>
                                      </p:cBhvr>
                                      <p:tavLst>
                                        <p:tav tm="0">
                                          <p:val>
                                            <p:strVal val="#ppt_x"/>
                                          </p:val>
                                        </p:tav>
                                        <p:tav tm="100000">
                                          <p:val>
                                            <p:strVal val="#ppt_x"/>
                                          </p:val>
                                        </p:tav>
                                      </p:tavLst>
                                    </p:anim>
                                    <p:anim calcmode="lin" valueType="num">
                                      <p:cBhvr additive="base">
                                        <p:cTn id="25" dur="500" fill="hold"/>
                                        <p:tgtEl>
                                          <p:spTgt spid="27648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76486"/>
                                        </p:tgtEl>
                                        <p:attrNameLst>
                                          <p:attrName>style.visibility</p:attrName>
                                        </p:attrNameLst>
                                      </p:cBhvr>
                                      <p:to>
                                        <p:strVal val="visible"/>
                                      </p:to>
                                    </p:set>
                                    <p:anim calcmode="lin" valueType="num">
                                      <p:cBhvr additive="base">
                                        <p:cTn id="30" dur="500" fill="hold"/>
                                        <p:tgtEl>
                                          <p:spTgt spid="276486"/>
                                        </p:tgtEl>
                                        <p:attrNameLst>
                                          <p:attrName>ppt_x</p:attrName>
                                        </p:attrNameLst>
                                      </p:cBhvr>
                                      <p:tavLst>
                                        <p:tav tm="0">
                                          <p:val>
                                            <p:strVal val="#ppt_x"/>
                                          </p:val>
                                        </p:tav>
                                        <p:tav tm="100000">
                                          <p:val>
                                            <p:strVal val="#ppt_x"/>
                                          </p:val>
                                        </p:tav>
                                      </p:tavLst>
                                    </p:anim>
                                    <p:anim calcmode="lin" valueType="num">
                                      <p:cBhvr additive="base">
                                        <p:cTn id="31" dur="500" fill="hold"/>
                                        <p:tgtEl>
                                          <p:spTgt spid="27648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76487"/>
                                        </p:tgtEl>
                                        <p:attrNameLst>
                                          <p:attrName>style.visibility</p:attrName>
                                        </p:attrNameLst>
                                      </p:cBhvr>
                                      <p:to>
                                        <p:strVal val="visible"/>
                                      </p:to>
                                    </p:set>
                                    <p:anim calcmode="lin" valueType="num">
                                      <p:cBhvr additive="base">
                                        <p:cTn id="36" dur="500" fill="hold"/>
                                        <p:tgtEl>
                                          <p:spTgt spid="276487"/>
                                        </p:tgtEl>
                                        <p:attrNameLst>
                                          <p:attrName>ppt_x</p:attrName>
                                        </p:attrNameLst>
                                      </p:cBhvr>
                                      <p:tavLst>
                                        <p:tav tm="0">
                                          <p:val>
                                            <p:strVal val="#ppt_x"/>
                                          </p:val>
                                        </p:tav>
                                        <p:tav tm="100000">
                                          <p:val>
                                            <p:strVal val="#ppt_x"/>
                                          </p:val>
                                        </p:tav>
                                      </p:tavLst>
                                    </p:anim>
                                    <p:anim calcmode="lin" valueType="num">
                                      <p:cBhvr additive="base">
                                        <p:cTn id="37" dur="500" fill="hold"/>
                                        <p:tgtEl>
                                          <p:spTgt spid="2764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5" grpId="0"/>
      <p:bldP spid="276486" grpId="0"/>
      <p:bldP spid="276499" grpId="0" animBg="1"/>
      <p:bldP spid="276487" grpId="0"/>
      <p:bldP spid="276489" grpId="0"/>
      <p:bldP spid="27648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0" y="152400"/>
            <a:ext cx="9144000" cy="1096963"/>
          </a:xfrm>
        </p:spPr>
        <p:txBody>
          <a:bodyPr/>
          <a:lstStyle/>
          <a:p>
            <a:r>
              <a:rPr lang="en-US" sz="4000" b="1" dirty="0">
                <a:solidFill>
                  <a:schemeClr val="tx2">
                    <a:lumMod val="75000"/>
                  </a:schemeClr>
                </a:solidFill>
                <a:effectLst>
                  <a:outerShdw blurRad="38100" dist="38100" dir="2700000" algn="tl">
                    <a:srgbClr val="000000">
                      <a:alpha val="43137"/>
                    </a:srgbClr>
                  </a:outerShdw>
                </a:effectLst>
              </a:rPr>
              <a:t>Monroe’s </a:t>
            </a:r>
            <a:r>
              <a:rPr lang="en-US" sz="4000" b="1" dirty="0" smtClean="0">
                <a:solidFill>
                  <a:schemeClr val="tx2">
                    <a:lumMod val="75000"/>
                  </a:schemeClr>
                </a:solidFill>
                <a:effectLst>
                  <a:outerShdw blurRad="38100" dist="38100" dir="2700000" algn="tl">
                    <a:srgbClr val="000000">
                      <a:alpha val="43137"/>
                    </a:srgbClr>
                  </a:outerShdw>
                </a:effectLst>
              </a:rPr>
              <a:t>“Motivated Sequence”</a:t>
            </a:r>
            <a:endParaRPr lang="en-US" sz="4000" b="1" dirty="0">
              <a:solidFill>
                <a:schemeClr val="tx2">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647700" y="1447800"/>
            <a:ext cx="7848600" cy="5293757"/>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US" sz="2600" dirty="0" smtClean="0">
                <a:solidFill>
                  <a:prstClr val="black"/>
                </a:solidFill>
                <a:latin typeface="Calibri"/>
              </a:rPr>
              <a:t>Alan Monroe was a teacher of public speaking at Purdue Univ. in the mid 20</a:t>
            </a:r>
            <a:r>
              <a:rPr lang="en-US" sz="2600" baseline="30000" dirty="0" smtClean="0">
                <a:solidFill>
                  <a:prstClr val="black"/>
                </a:solidFill>
                <a:latin typeface="Calibri"/>
              </a:rPr>
              <a:t>th</a:t>
            </a:r>
            <a:r>
              <a:rPr lang="en-US" sz="2600" dirty="0" smtClean="0">
                <a:solidFill>
                  <a:prstClr val="black"/>
                </a:solidFill>
                <a:latin typeface="Calibri"/>
              </a:rPr>
              <a:t> century.</a:t>
            </a:r>
          </a:p>
          <a:p>
            <a:pPr marL="285750" indent="-285750" eaLnBrk="1" fontAlgn="auto" hangingPunct="1">
              <a:spcBef>
                <a:spcPts val="0"/>
              </a:spcBef>
              <a:spcAft>
                <a:spcPts val="0"/>
              </a:spcAft>
              <a:buFont typeface="Arial" panose="020B0604020202020204" pitchFamily="34" charset="0"/>
              <a:buChar char="•"/>
            </a:pPr>
            <a:r>
              <a:rPr lang="en-US" sz="2600" dirty="0" smtClean="0">
                <a:solidFill>
                  <a:prstClr val="black"/>
                </a:solidFill>
                <a:latin typeface="Calibri"/>
              </a:rPr>
              <a:t>He developed a way to organize persuasive speeches (sales talks) based on audience psychology.</a:t>
            </a:r>
          </a:p>
          <a:p>
            <a:pPr marL="285750" indent="-285750" eaLnBrk="1" fontAlgn="auto" hangingPunct="1">
              <a:spcBef>
                <a:spcPts val="0"/>
              </a:spcBef>
              <a:spcAft>
                <a:spcPts val="0"/>
              </a:spcAft>
              <a:buFont typeface="Arial" panose="020B0604020202020204" pitchFamily="34" charset="0"/>
              <a:buChar char="•"/>
            </a:pPr>
            <a:r>
              <a:rPr lang="en-US" sz="2600" dirty="0" smtClean="0">
                <a:solidFill>
                  <a:prstClr val="black"/>
                </a:solidFill>
                <a:latin typeface="Calibri"/>
              </a:rPr>
              <a:t>His method is “plot-like” in its rhetorical effect. That is, it takes a listener through an experience like listening to a story with its introduction of conflict, tension/complications, and resolution. In this way, it is similar to the Homiletical Plot.</a:t>
            </a:r>
          </a:p>
          <a:p>
            <a:pPr marL="285750" indent="-285750" eaLnBrk="1" fontAlgn="auto" hangingPunct="1">
              <a:spcBef>
                <a:spcPts val="0"/>
              </a:spcBef>
              <a:spcAft>
                <a:spcPts val="0"/>
              </a:spcAft>
              <a:buFont typeface="Arial" panose="020B0604020202020204" pitchFamily="34" charset="0"/>
              <a:buChar char="•"/>
            </a:pPr>
            <a:r>
              <a:rPr lang="en-US" sz="2600" dirty="0" smtClean="0">
                <a:solidFill>
                  <a:prstClr val="black"/>
                </a:solidFill>
                <a:latin typeface="Calibri"/>
              </a:rPr>
              <a:t>His method is applicable to homiletics as modified by Haddon Robinson, “Preaching as Listeners Like It.” 15 points extra credit for listening to this lecture. Begin at minute 8, end with Q and A.</a:t>
            </a:r>
            <a:endParaRPr lang="en-US" sz="2600" dirty="0">
              <a:solidFill>
                <a:prstClr val="black"/>
              </a:solidFill>
              <a:latin typeface="Calibri"/>
            </a:endParaRPr>
          </a:p>
        </p:txBody>
      </p:sp>
    </p:spTree>
    <p:extLst>
      <p:ext uri="{BB962C8B-B14F-4D97-AF65-F5344CB8AC3E}">
        <p14:creationId xmlns:p14="http://schemas.microsoft.com/office/powerpoint/2010/main" val="9033769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0" y="152400"/>
            <a:ext cx="9144000" cy="1096963"/>
          </a:xfrm>
        </p:spPr>
        <p:txBody>
          <a:bodyPr/>
          <a:lstStyle/>
          <a:p>
            <a:pPr eaLnBrk="1" hangingPunct="1">
              <a:defRPr/>
            </a:pPr>
            <a:r>
              <a:rPr lang="en-US" sz="4000" b="1" smtClean="0">
                <a:solidFill>
                  <a:srgbClr val="FFFF00"/>
                </a:solidFill>
              </a:rPr>
              <a:t>Monroe’s Motivated Sequence</a:t>
            </a:r>
          </a:p>
        </p:txBody>
      </p:sp>
      <p:grpSp>
        <p:nvGrpSpPr>
          <p:cNvPr id="37891" name="Group 10"/>
          <p:cNvGrpSpPr>
            <a:grpSpLocks/>
          </p:cNvGrpSpPr>
          <p:nvPr/>
        </p:nvGrpSpPr>
        <p:grpSpPr bwMode="auto">
          <a:xfrm>
            <a:off x="381000" y="1447800"/>
            <a:ext cx="8382000" cy="5334000"/>
            <a:chOff x="240" y="912"/>
            <a:chExt cx="5280" cy="3360"/>
          </a:xfrm>
        </p:grpSpPr>
        <p:sp>
          <p:nvSpPr>
            <p:cNvPr id="37912" name="Rectangle 5"/>
            <p:cNvSpPr>
              <a:spLocks noChangeArrowheads="1"/>
            </p:cNvSpPr>
            <p:nvPr/>
          </p:nvSpPr>
          <p:spPr bwMode="auto">
            <a:xfrm>
              <a:off x="240" y="1584"/>
              <a:ext cx="5280" cy="672"/>
            </a:xfrm>
            <a:prstGeom prst="rect">
              <a:avLst/>
            </a:prstGeom>
            <a:solidFill>
              <a:schemeClr val="tx1"/>
            </a:solidFill>
            <a:ln w="25400">
              <a:solidFill>
                <a:srgbClr val="000000"/>
              </a:solidFill>
              <a:miter lim="800000"/>
              <a:headEnd/>
              <a:tailEnd/>
            </a:ln>
          </p:spPr>
          <p:txBody>
            <a:bodyPr wrap="none" anchor="ctr"/>
            <a:lstStyle/>
            <a:p>
              <a:endParaRPr lang="en-US"/>
            </a:p>
          </p:txBody>
        </p:sp>
        <p:sp>
          <p:nvSpPr>
            <p:cNvPr id="37913" name="Rectangle 6"/>
            <p:cNvSpPr>
              <a:spLocks noChangeArrowheads="1"/>
            </p:cNvSpPr>
            <p:nvPr/>
          </p:nvSpPr>
          <p:spPr bwMode="auto">
            <a:xfrm>
              <a:off x="240" y="2256"/>
              <a:ext cx="5280" cy="672"/>
            </a:xfrm>
            <a:prstGeom prst="rect">
              <a:avLst/>
            </a:prstGeom>
            <a:solidFill>
              <a:schemeClr val="tx1"/>
            </a:solidFill>
            <a:ln w="25400">
              <a:solidFill>
                <a:srgbClr val="000000"/>
              </a:solidFill>
              <a:miter lim="800000"/>
              <a:headEnd/>
              <a:tailEnd/>
            </a:ln>
          </p:spPr>
          <p:txBody>
            <a:bodyPr wrap="none" anchor="ctr"/>
            <a:lstStyle/>
            <a:p>
              <a:endParaRPr lang="en-US"/>
            </a:p>
          </p:txBody>
        </p:sp>
        <p:sp>
          <p:nvSpPr>
            <p:cNvPr id="37914" name="Rectangle 7"/>
            <p:cNvSpPr>
              <a:spLocks noChangeArrowheads="1"/>
            </p:cNvSpPr>
            <p:nvPr/>
          </p:nvSpPr>
          <p:spPr bwMode="auto">
            <a:xfrm>
              <a:off x="240" y="2928"/>
              <a:ext cx="5280" cy="672"/>
            </a:xfrm>
            <a:prstGeom prst="rect">
              <a:avLst/>
            </a:prstGeom>
            <a:solidFill>
              <a:schemeClr val="tx1"/>
            </a:solidFill>
            <a:ln w="25400">
              <a:solidFill>
                <a:srgbClr val="000000"/>
              </a:solidFill>
              <a:miter lim="800000"/>
              <a:headEnd/>
              <a:tailEnd/>
            </a:ln>
          </p:spPr>
          <p:txBody>
            <a:bodyPr wrap="none" anchor="ctr"/>
            <a:lstStyle/>
            <a:p>
              <a:endParaRPr lang="en-US"/>
            </a:p>
          </p:txBody>
        </p:sp>
        <p:sp>
          <p:nvSpPr>
            <p:cNvPr id="37915" name="Rectangle 8"/>
            <p:cNvSpPr>
              <a:spLocks noChangeArrowheads="1"/>
            </p:cNvSpPr>
            <p:nvPr/>
          </p:nvSpPr>
          <p:spPr bwMode="auto">
            <a:xfrm>
              <a:off x="240" y="3600"/>
              <a:ext cx="5280" cy="672"/>
            </a:xfrm>
            <a:prstGeom prst="rect">
              <a:avLst/>
            </a:prstGeom>
            <a:solidFill>
              <a:schemeClr val="tx1"/>
            </a:solidFill>
            <a:ln w="25400">
              <a:solidFill>
                <a:srgbClr val="000000"/>
              </a:solidFill>
              <a:miter lim="800000"/>
              <a:headEnd/>
              <a:tailEnd/>
            </a:ln>
          </p:spPr>
          <p:txBody>
            <a:bodyPr wrap="none" anchor="ctr"/>
            <a:lstStyle/>
            <a:p>
              <a:endParaRPr lang="en-US"/>
            </a:p>
          </p:txBody>
        </p:sp>
        <p:sp>
          <p:nvSpPr>
            <p:cNvPr id="37916" name="Rectangle 9"/>
            <p:cNvSpPr>
              <a:spLocks noChangeArrowheads="1"/>
            </p:cNvSpPr>
            <p:nvPr/>
          </p:nvSpPr>
          <p:spPr bwMode="auto">
            <a:xfrm>
              <a:off x="240" y="912"/>
              <a:ext cx="5280" cy="672"/>
            </a:xfrm>
            <a:prstGeom prst="rect">
              <a:avLst/>
            </a:prstGeom>
            <a:solidFill>
              <a:schemeClr val="tx1"/>
            </a:solidFill>
            <a:ln w="25400">
              <a:solidFill>
                <a:srgbClr val="000000"/>
              </a:solidFill>
              <a:miter lim="800000"/>
              <a:headEnd/>
              <a:tailEnd/>
            </a:ln>
          </p:spPr>
          <p:txBody>
            <a:bodyPr wrap="none" anchor="ctr"/>
            <a:lstStyle/>
            <a:p>
              <a:endParaRPr lang="en-US"/>
            </a:p>
          </p:txBody>
        </p:sp>
      </p:grpSp>
      <p:sp>
        <p:nvSpPr>
          <p:cNvPr id="271371" name="Text Box 11"/>
          <p:cNvSpPr txBox="1">
            <a:spLocks noChangeArrowheads="1"/>
          </p:cNvSpPr>
          <p:nvPr/>
        </p:nvSpPr>
        <p:spPr bwMode="auto">
          <a:xfrm>
            <a:off x="685800" y="1600200"/>
            <a:ext cx="2057400" cy="779463"/>
          </a:xfrm>
          <a:prstGeom prst="rect">
            <a:avLst/>
          </a:prstGeom>
          <a:noFill/>
          <a:ln w="9525">
            <a:noFill/>
            <a:miter lim="800000"/>
            <a:headEnd/>
            <a:tailEnd/>
          </a:ln>
        </p:spPr>
        <p:txBody>
          <a:bodyPr>
            <a:spAutoFit/>
          </a:bodyPr>
          <a:lstStyle/>
          <a:p>
            <a:pPr>
              <a:spcBef>
                <a:spcPct val="50000"/>
              </a:spcBef>
            </a:pPr>
            <a:r>
              <a:rPr lang="en-US" b="1">
                <a:solidFill>
                  <a:srgbClr val="FF0000"/>
                </a:solidFill>
              </a:rPr>
              <a:t>Step 1: </a:t>
            </a:r>
            <a:r>
              <a:rPr lang="en-US" b="1" i="1">
                <a:solidFill>
                  <a:srgbClr val="FF0000"/>
                </a:solidFill>
              </a:rPr>
              <a:t>Attention</a:t>
            </a:r>
          </a:p>
          <a:p>
            <a:pPr>
              <a:spcBef>
                <a:spcPct val="50000"/>
              </a:spcBef>
            </a:pPr>
            <a:r>
              <a:rPr lang="en-US" b="1">
                <a:solidFill>
                  <a:srgbClr val="000000"/>
                </a:solidFill>
              </a:rPr>
              <a:t>Getting attention</a:t>
            </a:r>
          </a:p>
        </p:txBody>
      </p:sp>
      <p:sp>
        <p:nvSpPr>
          <p:cNvPr id="271372" name="Text Box 12"/>
          <p:cNvSpPr txBox="1">
            <a:spLocks noChangeArrowheads="1"/>
          </p:cNvSpPr>
          <p:nvPr/>
        </p:nvSpPr>
        <p:spPr bwMode="auto">
          <a:xfrm>
            <a:off x="685800" y="2517775"/>
            <a:ext cx="3200400" cy="1054100"/>
          </a:xfrm>
          <a:prstGeom prst="rect">
            <a:avLst/>
          </a:prstGeom>
          <a:noFill/>
          <a:ln w="9525">
            <a:noFill/>
            <a:miter lim="800000"/>
            <a:headEnd/>
            <a:tailEnd/>
          </a:ln>
        </p:spPr>
        <p:txBody>
          <a:bodyPr>
            <a:spAutoFit/>
          </a:bodyPr>
          <a:lstStyle/>
          <a:p>
            <a:pPr>
              <a:spcBef>
                <a:spcPct val="50000"/>
              </a:spcBef>
            </a:pPr>
            <a:r>
              <a:rPr lang="en-US" b="1">
                <a:solidFill>
                  <a:srgbClr val="FF0000"/>
                </a:solidFill>
              </a:rPr>
              <a:t>Step 2: </a:t>
            </a:r>
            <a:r>
              <a:rPr lang="en-US" b="1" i="1">
                <a:solidFill>
                  <a:srgbClr val="FF0000"/>
                </a:solidFill>
              </a:rPr>
              <a:t>Need</a:t>
            </a:r>
          </a:p>
          <a:p>
            <a:pPr>
              <a:spcBef>
                <a:spcPct val="50000"/>
              </a:spcBef>
            </a:pPr>
            <a:r>
              <a:rPr lang="en-US" b="1">
                <a:solidFill>
                  <a:srgbClr val="000000"/>
                </a:solidFill>
              </a:rPr>
              <a:t>Showing the need: describing the problem</a:t>
            </a:r>
          </a:p>
        </p:txBody>
      </p:sp>
      <p:sp>
        <p:nvSpPr>
          <p:cNvPr id="271374" name="Text Box 14"/>
          <p:cNvSpPr txBox="1">
            <a:spLocks noChangeArrowheads="1"/>
          </p:cNvSpPr>
          <p:nvPr/>
        </p:nvSpPr>
        <p:spPr bwMode="auto">
          <a:xfrm>
            <a:off x="685800" y="3581400"/>
            <a:ext cx="3200400" cy="1054100"/>
          </a:xfrm>
          <a:prstGeom prst="rect">
            <a:avLst/>
          </a:prstGeom>
          <a:noFill/>
          <a:ln w="9525">
            <a:noFill/>
            <a:miter lim="800000"/>
            <a:headEnd/>
            <a:tailEnd/>
          </a:ln>
        </p:spPr>
        <p:txBody>
          <a:bodyPr>
            <a:spAutoFit/>
          </a:bodyPr>
          <a:lstStyle/>
          <a:p>
            <a:pPr>
              <a:spcBef>
                <a:spcPct val="50000"/>
              </a:spcBef>
            </a:pPr>
            <a:r>
              <a:rPr lang="en-US" b="1">
                <a:solidFill>
                  <a:srgbClr val="FF0000"/>
                </a:solidFill>
              </a:rPr>
              <a:t>Step 3: </a:t>
            </a:r>
            <a:r>
              <a:rPr lang="en-US" b="1" i="1">
                <a:solidFill>
                  <a:srgbClr val="FF0000"/>
                </a:solidFill>
              </a:rPr>
              <a:t>Satisfaction</a:t>
            </a:r>
          </a:p>
          <a:p>
            <a:pPr>
              <a:spcBef>
                <a:spcPct val="50000"/>
              </a:spcBef>
            </a:pPr>
            <a:r>
              <a:rPr lang="en-US" b="1">
                <a:solidFill>
                  <a:srgbClr val="000000"/>
                </a:solidFill>
              </a:rPr>
              <a:t>Satisfying the need: presenting the solution</a:t>
            </a:r>
          </a:p>
        </p:txBody>
      </p:sp>
      <p:sp>
        <p:nvSpPr>
          <p:cNvPr id="271375" name="Text Box 15"/>
          <p:cNvSpPr txBox="1">
            <a:spLocks noChangeArrowheads="1"/>
          </p:cNvSpPr>
          <p:nvPr/>
        </p:nvSpPr>
        <p:spPr bwMode="auto">
          <a:xfrm>
            <a:off x="685800" y="4783138"/>
            <a:ext cx="3200400" cy="779462"/>
          </a:xfrm>
          <a:prstGeom prst="rect">
            <a:avLst/>
          </a:prstGeom>
          <a:noFill/>
          <a:ln w="9525">
            <a:noFill/>
            <a:miter lim="800000"/>
            <a:headEnd/>
            <a:tailEnd/>
          </a:ln>
        </p:spPr>
        <p:txBody>
          <a:bodyPr>
            <a:spAutoFit/>
          </a:bodyPr>
          <a:lstStyle/>
          <a:p>
            <a:pPr>
              <a:spcBef>
                <a:spcPct val="50000"/>
              </a:spcBef>
            </a:pPr>
            <a:r>
              <a:rPr lang="en-US" b="1">
                <a:solidFill>
                  <a:srgbClr val="FF0000"/>
                </a:solidFill>
              </a:rPr>
              <a:t>Step 4: </a:t>
            </a:r>
            <a:r>
              <a:rPr lang="en-US" b="1" i="1">
                <a:solidFill>
                  <a:srgbClr val="FF0000"/>
                </a:solidFill>
              </a:rPr>
              <a:t>Visualization</a:t>
            </a:r>
          </a:p>
          <a:p>
            <a:pPr>
              <a:spcBef>
                <a:spcPct val="50000"/>
              </a:spcBef>
            </a:pPr>
            <a:r>
              <a:rPr lang="en-US" b="1">
                <a:solidFill>
                  <a:srgbClr val="000000"/>
                </a:solidFill>
              </a:rPr>
              <a:t>Visualizing the results</a:t>
            </a:r>
          </a:p>
        </p:txBody>
      </p:sp>
      <p:sp>
        <p:nvSpPr>
          <p:cNvPr id="271376" name="Text Box 16"/>
          <p:cNvSpPr txBox="1">
            <a:spLocks noChangeArrowheads="1"/>
          </p:cNvSpPr>
          <p:nvPr/>
        </p:nvSpPr>
        <p:spPr bwMode="auto">
          <a:xfrm>
            <a:off x="685800" y="5727700"/>
            <a:ext cx="3200400" cy="1054100"/>
          </a:xfrm>
          <a:prstGeom prst="rect">
            <a:avLst/>
          </a:prstGeom>
          <a:noFill/>
          <a:ln w="9525">
            <a:noFill/>
            <a:miter lim="800000"/>
            <a:headEnd/>
            <a:tailEnd/>
          </a:ln>
        </p:spPr>
        <p:txBody>
          <a:bodyPr>
            <a:spAutoFit/>
          </a:bodyPr>
          <a:lstStyle/>
          <a:p>
            <a:pPr>
              <a:spcBef>
                <a:spcPct val="50000"/>
              </a:spcBef>
            </a:pPr>
            <a:r>
              <a:rPr lang="en-US" b="1">
                <a:solidFill>
                  <a:srgbClr val="FF0000"/>
                </a:solidFill>
              </a:rPr>
              <a:t>Step 5: </a:t>
            </a:r>
            <a:r>
              <a:rPr lang="en-US" b="1" i="1">
                <a:solidFill>
                  <a:srgbClr val="FF0000"/>
                </a:solidFill>
              </a:rPr>
              <a:t>Action</a:t>
            </a:r>
          </a:p>
          <a:p>
            <a:pPr>
              <a:spcBef>
                <a:spcPct val="50000"/>
              </a:spcBef>
            </a:pPr>
            <a:r>
              <a:rPr lang="en-US" b="1">
                <a:solidFill>
                  <a:srgbClr val="000000"/>
                </a:solidFill>
              </a:rPr>
              <a:t>Requesting action or approval</a:t>
            </a:r>
          </a:p>
        </p:txBody>
      </p:sp>
      <p:sp>
        <p:nvSpPr>
          <p:cNvPr id="271377" name="Text Box 17"/>
          <p:cNvSpPr txBox="1">
            <a:spLocks noChangeArrowheads="1"/>
          </p:cNvSpPr>
          <p:nvPr/>
        </p:nvSpPr>
        <p:spPr bwMode="auto">
          <a:xfrm>
            <a:off x="6172200" y="1663644"/>
            <a:ext cx="2057400" cy="784830"/>
          </a:xfrm>
          <a:prstGeom prst="rect">
            <a:avLst/>
          </a:prstGeom>
          <a:noFill/>
          <a:ln w="9525">
            <a:noFill/>
            <a:miter lim="800000"/>
            <a:headEnd/>
            <a:tailEnd/>
          </a:ln>
        </p:spPr>
        <p:txBody>
          <a:bodyPr>
            <a:spAutoFit/>
          </a:bodyPr>
          <a:lstStyle/>
          <a:p>
            <a:pPr algn="ctr">
              <a:spcBef>
                <a:spcPct val="50000"/>
              </a:spcBef>
            </a:pPr>
            <a:r>
              <a:rPr lang="en-US" b="1" i="1" dirty="0" smtClean="0">
                <a:solidFill>
                  <a:srgbClr val="000000"/>
                </a:solidFill>
              </a:rPr>
              <a:t>Rhetorical Effect</a:t>
            </a:r>
            <a:endParaRPr lang="en-US" b="1" i="1" dirty="0">
              <a:solidFill>
                <a:srgbClr val="000000"/>
              </a:solidFill>
            </a:endParaRPr>
          </a:p>
          <a:p>
            <a:pPr algn="ctr">
              <a:spcBef>
                <a:spcPct val="50000"/>
              </a:spcBef>
            </a:pPr>
            <a:r>
              <a:rPr lang="en-US" b="1" dirty="0">
                <a:solidFill>
                  <a:srgbClr val="000000"/>
                </a:solidFill>
              </a:rPr>
              <a:t>I want to </a:t>
            </a:r>
            <a:r>
              <a:rPr lang="en-US" b="1" dirty="0" smtClean="0">
                <a:solidFill>
                  <a:srgbClr val="000000"/>
                </a:solidFill>
              </a:rPr>
              <a:t>listen.</a:t>
            </a:r>
            <a:endParaRPr lang="en-US" b="1" dirty="0">
              <a:solidFill>
                <a:srgbClr val="000000"/>
              </a:solidFill>
            </a:endParaRPr>
          </a:p>
        </p:txBody>
      </p:sp>
      <p:sp>
        <p:nvSpPr>
          <p:cNvPr id="271378" name="Text Box 18"/>
          <p:cNvSpPr txBox="1">
            <a:spLocks noChangeArrowheads="1"/>
          </p:cNvSpPr>
          <p:nvPr/>
        </p:nvSpPr>
        <p:spPr bwMode="auto">
          <a:xfrm>
            <a:off x="6172200" y="2589213"/>
            <a:ext cx="2057400" cy="915987"/>
          </a:xfrm>
          <a:prstGeom prst="rect">
            <a:avLst/>
          </a:prstGeom>
          <a:noFill/>
          <a:ln w="9525">
            <a:noFill/>
            <a:miter lim="800000"/>
            <a:headEnd/>
            <a:tailEnd/>
          </a:ln>
        </p:spPr>
        <p:txBody>
          <a:bodyPr>
            <a:spAutoFit/>
          </a:bodyPr>
          <a:lstStyle/>
          <a:p>
            <a:pPr algn="ctr">
              <a:spcBef>
                <a:spcPct val="50000"/>
              </a:spcBef>
            </a:pPr>
            <a:r>
              <a:rPr lang="en-US" b="1" dirty="0">
                <a:solidFill>
                  <a:srgbClr val="000000"/>
                </a:solidFill>
              </a:rPr>
              <a:t>Something needs to be </a:t>
            </a:r>
            <a:r>
              <a:rPr lang="en-US" b="1" dirty="0" smtClean="0">
                <a:solidFill>
                  <a:srgbClr val="000000"/>
                </a:solidFill>
              </a:rPr>
              <a:t>done!</a:t>
            </a:r>
            <a:endParaRPr lang="en-US" b="1" dirty="0">
              <a:solidFill>
                <a:srgbClr val="000000"/>
              </a:solidFill>
            </a:endParaRPr>
          </a:p>
        </p:txBody>
      </p:sp>
      <p:sp>
        <p:nvSpPr>
          <p:cNvPr id="271379" name="Text Box 19"/>
          <p:cNvSpPr txBox="1">
            <a:spLocks noChangeArrowheads="1"/>
          </p:cNvSpPr>
          <p:nvPr/>
        </p:nvSpPr>
        <p:spPr bwMode="auto">
          <a:xfrm>
            <a:off x="6172200" y="3657600"/>
            <a:ext cx="2057400" cy="923330"/>
          </a:xfrm>
          <a:prstGeom prst="rect">
            <a:avLst/>
          </a:prstGeom>
          <a:noFill/>
          <a:ln w="9525">
            <a:noFill/>
            <a:miter lim="800000"/>
            <a:headEnd/>
            <a:tailEnd/>
          </a:ln>
        </p:spPr>
        <p:txBody>
          <a:bodyPr>
            <a:spAutoFit/>
          </a:bodyPr>
          <a:lstStyle/>
          <a:p>
            <a:pPr algn="ctr">
              <a:spcBef>
                <a:spcPct val="50000"/>
              </a:spcBef>
            </a:pPr>
            <a:r>
              <a:rPr lang="en-US" b="1" dirty="0" smtClean="0">
                <a:solidFill>
                  <a:srgbClr val="000000"/>
                </a:solidFill>
              </a:rPr>
              <a:t>I understand what to do to </a:t>
            </a:r>
            <a:r>
              <a:rPr lang="en-US" b="1" dirty="0">
                <a:solidFill>
                  <a:srgbClr val="000000"/>
                </a:solidFill>
              </a:rPr>
              <a:t>satisfy the need.</a:t>
            </a:r>
          </a:p>
        </p:txBody>
      </p:sp>
      <p:sp>
        <p:nvSpPr>
          <p:cNvPr id="271380" name="Text Box 20"/>
          <p:cNvSpPr txBox="1">
            <a:spLocks noChangeArrowheads="1"/>
          </p:cNvSpPr>
          <p:nvPr/>
        </p:nvSpPr>
        <p:spPr bwMode="auto">
          <a:xfrm>
            <a:off x="5867400" y="4648200"/>
            <a:ext cx="2667000" cy="923330"/>
          </a:xfrm>
          <a:prstGeom prst="rect">
            <a:avLst/>
          </a:prstGeom>
          <a:noFill/>
          <a:ln w="9525">
            <a:noFill/>
            <a:miter lim="800000"/>
            <a:headEnd/>
            <a:tailEnd/>
          </a:ln>
        </p:spPr>
        <p:txBody>
          <a:bodyPr wrap="square">
            <a:spAutoFit/>
          </a:bodyPr>
          <a:lstStyle/>
          <a:p>
            <a:pPr algn="ctr">
              <a:spcBef>
                <a:spcPct val="50000"/>
              </a:spcBef>
            </a:pPr>
            <a:r>
              <a:rPr lang="en-US" b="1" dirty="0">
                <a:solidFill>
                  <a:srgbClr val="000000"/>
                </a:solidFill>
              </a:rPr>
              <a:t>I can see myself enjoying the benefits of such </a:t>
            </a:r>
            <a:r>
              <a:rPr lang="en-US" b="1" dirty="0" smtClean="0">
                <a:solidFill>
                  <a:srgbClr val="000000"/>
                </a:solidFill>
              </a:rPr>
              <a:t>an action.</a:t>
            </a:r>
            <a:endParaRPr lang="en-US" b="1" dirty="0">
              <a:solidFill>
                <a:srgbClr val="000000"/>
              </a:solidFill>
            </a:endParaRPr>
          </a:p>
        </p:txBody>
      </p:sp>
      <p:sp>
        <p:nvSpPr>
          <p:cNvPr id="271381" name="Text Box 21"/>
          <p:cNvSpPr txBox="1">
            <a:spLocks noChangeArrowheads="1"/>
          </p:cNvSpPr>
          <p:nvPr/>
        </p:nvSpPr>
        <p:spPr bwMode="auto">
          <a:xfrm>
            <a:off x="6172200" y="5942013"/>
            <a:ext cx="2057400" cy="366712"/>
          </a:xfrm>
          <a:prstGeom prst="rect">
            <a:avLst/>
          </a:prstGeom>
          <a:noFill/>
          <a:ln w="9525">
            <a:noFill/>
            <a:miter lim="800000"/>
            <a:headEnd/>
            <a:tailEnd/>
          </a:ln>
        </p:spPr>
        <p:txBody>
          <a:bodyPr>
            <a:spAutoFit/>
          </a:bodyPr>
          <a:lstStyle/>
          <a:p>
            <a:pPr algn="ctr">
              <a:spcBef>
                <a:spcPct val="50000"/>
              </a:spcBef>
            </a:pPr>
            <a:r>
              <a:rPr lang="en-US" b="1" dirty="0">
                <a:solidFill>
                  <a:srgbClr val="000000"/>
                </a:solidFill>
              </a:rPr>
              <a:t>I </a:t>
            </a:r>
            <a:r>
              <a:rPr lang="en-US" b="1" i="1" dirty="0">
                <a:solidFill>
                  <a:srgbClr val="000000"/>
                </a:solidFill>
              </a:rPr>
              <a:t>will</a:t>
            </a:r>
            <a:r>
              <a:rPr lang="en-US" b="1" dirty="0">
                <a:solidFill>
                  <a:srgbClr val="000000"/>
                </a:solidFill>
              </a:rPr>
              <a:t> do this.</a:t>
            </a:r>
          </a:p>
        </p:txBody>
      </p:sp>
      <p:sp>
        <p:nvSpPr>
          <p:cNvPr id="271385" name="AutoShape 25"/>
          <p:cNvSpPr>
            <a:spLocks noChangeArrowheads="1"/>
          </p:cNvSpPr>
          <p:nvPr/>
        </p:nvSpPr>
        <p:spPr bwMode="auto">
          <a:xfrm>
            <a:off x="8305800" y="4724400"/>
            <a:ext cx="457200" cy="990600"/>
          </a:xfrm>
          <a:prstGeom prst="downArrow">
            <a:avLst>
              <a:gd name="adj1" fmla="val 50000"/>
              <a:gd name="adj2" fmla="val 54167"/>
            </a:avLst>
          </a:prstGeom>
          <a:gradFill rotWithShape="1">
            <a:gsLst>
              <a:gs pos="0">
                <a:schemeClr val="accent1">
                  <a:alpha val="3999"/>
                </a:schemeClr>
              </a:gs>
              <a:gs pos="100000">
                <a:schemeClr val="accent1">
                  <a:gamma/>
                  <a:shade val="46275"/>
                  <a:invGamma/>
                </a:schemeClr>
              </a:gs>
            </a:gsLst>
            <a:lin ang="5400000" scaled="1"/>
          </a:gradFill>
          <a:ln w="9525">
            <a:solidFill>
              <a:schemeClr val="tx1"/>
            </a:solidFill>
            <a:miter lim="800000"/>
            <a:headEnd/>
            <a:tailEnd/>
          </a:ln>
          <a:effectLst/>
        </p:spPr>
        <p:txBody>
          <a:bodyPr vert="eaVert" wrap="none" anchor="ctr"/>
          <a:lstStyle/>
          <a:p>
            <a:pPr>
              <a:defRPr/>
            </a:pPr>
            <a:endParaRPr lang="en-US"/>
          </a:p>
        </p:txBody>
      </p:sp>
      <p:sp>
        <p:nvSpPr>
          <p:cNvPr id="271382" name="AutoShape 22"/>
          <p:cNvSpPr>
            <a:spLocks noChangeArrowheads="1"/>
          </p:cNvSpPr>
          <p:nvPr/>
        </p:nvSpPr>
        <p:spPr bwMode="auto">
          <a:xfrm>
            <a:off x="8305800" y="1476375"/>
            <a:ext cx="457200" cy="1038225"/>
          </a:xfrm>
          <a:prstGeom prst="downArrow">
            <a:avLst>
              <a:gd name="adj1" fmla="val 50000"/>
              <a:gd name="adj2" fmla="val 56771"/>
            </a:avLst>
          </a:prstGeom>
          <a:gradFill rotWithShape="1">
            <a:gsLst>
              <a:gs pos="0">
                <a:schemeClr val="accent1">
                  <a:alpha val="3999"/>
                </a:schemeClr>
              </a:gs>
              <a:gs pos="100000">
                <a:schemeClr val="accent1">
                  <a:gamma/>
                  <a:shade val="46275"/>
                  <a:invGamma/>
                </a:schemeClr>
              </a:gs>
            </a:gsLst>
            <a:lin ang="5400000" scaled="1"/>
          </a:gradFill>
          <a:ln w="9525">
            <a:solidFill>
              <a:schemeClr val="tx1"/>
            </a:solidFill>
            <a:miter lim="800000"/>
            <a:headEnd/>
            <a:tailEnd/>
          </a:ln>
          <a:effectLst/>
        </p:spPr>
        <p:txBody>
          <a:bodyPr vert="eaVert" wrap="none" anchor="ctr"/>
          <a:lstStyle/>
          <a:p>
            <a:pPr>
              <a:defRPr/>
            </a:pPr>
            <a:endParaRPr lang="en-US"/>
          </a:p>
        </p:txBody>
      </p:sp>
      <p:sp>
        <p:nvSpPr>
          <p:cNvPr id="271386" name="AutoShape 26"/>
          <p:cNvSpPr>
            <a:spLocks noChangeArrowheads="1"/>
          </p:cNvSpPr>
          <p:nvPr/>
        </p:nvSpPr>
        <p:spPr bwMode="auto">
          <a:xfrm>
            <a:off x="8305800" y="2590800"/>
            <a:ext cx="457200" cy="990600"/>
          </a:xfrm>
          <a:prstGeom prst="downArrow">
            <a:avLst>
              <a:gd name="adj1" fmla="val 50000"/>
              <a:gd name="adj2" fmla="val 54167"/>
            </a:avLst>
          </a:prstGeom>
          <a:gradFill rotWithShape="1">
            <a:gsLst>
              <a:gs pos="0">
                <a:schemeClr val="accent1">
                  <a:alpha val="3999"/>
                </a:schemeClr>
              </a:gs>
              <a:gs pos="100000">
                <a:schemeClr val="accent1">
                  <a:gamma/>
                  <a:shade val="46275"/>
                  <a:invGamma/>
                </a:schemeClr>
              </a:gs>
            </a:gsLst>
            <a:lin ang="5400000" scaled="1"/>
          </a:gradFill>
          <a:ln w="9525">
            <a:solidFill>
              <a:schemeClr val="tx1"/>
            </a:solidFill>
            <a:miter lim="800000"/>
            <a:headEnd/>
            <a:tailEnd/>
          </a:ln>
          <a:effectLst/>
        </p:spPr>
        <p:txBody>
          <a:bodyPr vert="eaVert" wrap="none" anchor="ctr"/>
          <a:lstStyle/>
          <a:p>
            <a:pPr>
              <a:defRPr/>
            </a:pPr>
            <a:endParaRPr lang="en-US"/>
          </a:p>
        </p:txBody>
      </p:sp>
      <p:sp>
        <p:nvSpPr>
          <p:cNvPr id="271387" name="AutoShape 27"/>
          <p:cNvSpPr>
            <a:spLocks noChangeArrowheads="1"/>
          </p:cNvSpPr>
          <p:nvPr/>
        </p:nvSpPr>
        <p:spPr bwMode="auto">
          <a:xfrm>
            <a:off x="8305800" y="3657600"/>
            <a:ext cx="457200" cy="990600"/>
          </a:xfrm>
          <a:prstGeom prst="downArrow">
            <a:avLst>
              <a:gd name="adj1" fmla="val 50000"/>
              <a:gd name="adj2" fmla="val 54167"/>
            </a:avLst>
          </a:prstGeom>
          <a:gradFill rotWithShape="1">
            <a:gsLst>
              <a:gs pos="0">
                <a:schemeClr val="accent1">
                  <a:alpha val="3999"/>
                </a:schemeClr>
              </a:gs>
              <a:gs pos="100000">
                <a:schemeClr val="accent1">
                  <a:gamma/>
                  <a:shade val="46275"/>
                  <a:invGamma/>
                </a:schemeClr>
              </a:gs>
            </a:gsLst>
            <a:lin ang="5400000" scaled="1"/>
          </a:gradFill>
          <a:ln w="9525">
            <a:solidFill>
              <a:schemeClr val="tx1"/>
            </a:solidFill>
            <a:miter lim="800000"/>
            <a:headEnd/>
            <a:tailEnd/>
          </a:ln>
          <a:effectLst/>
        </p:spPr>
        <p:txBody>
          <a:bodyPr vert="eaVert" wrap="none" anchor="ctr"/>
          <a:lstStyle/>
          <a:p>
            <a:pPr>
              <a:defRPr/>
            </a:pPr>
            <a:endParaRPr lang="en-US"/>
          </a:p>
        </p:txBody>
      </p:sp>
      <p:sp>
        <p:nvSpPr>
          <p:cNvPr id="37906" name="Text Box 28"/>
          <p:cNvSpPr txBox="1">
            <a:spLocks noChangeArrowheads="1"/>
          </p:cNvSpPr>
          <p:nvPr/>
        </p:nvSpPr>
        <p:spPr bwMode="auto">
          <a:xfrm>
            <a:off x="5410200" y="6507163"/>
            <a:ext cx="3581400" cy="274637"/>
          </a:xfrm>
          <a:prstGeom prst="rect">
            <a:avLst/>
          </a:prstGeom>
          <a:noFill/>
          <a:ln w="9525">
            <a:noFill/>
            <a:miter lim="800000"/>
            <a:headEnd/>
            <a:tailEnd/>
          </a:ln>
        </p:spPr>
        <p:txBody>
          <a:bodyPr>
            <a:spAutoFit/>
          </a:bodyPr>
          <a:lstStyle/>
          <a:p>
            <a:pPr>
              <a:spcBef>
                <a:spcPct val="50000"/>
              </a:spcBef>
            </a:pPr>
            <a:r>
              <a:rPr lang="en-US" sz="1200">
                <a:solidFill>
                  <a:srgbClr val="000000"/>
                </a:solidFill>
              </a:rPr>
              <a:t>Copyright 1990 Scott, Foresman and Company</a:t>
            </a:r>
          </a:p>
        </p:txBody>
      </p:sp>
      <p:pic>
        <p:nvPicPr>
          <p:cNvPr id="271391" name="Picture 31" descr="MCj03206820000[1]"/>
          <p:cNvPicPr>
            <a:picLocks noChangeAspect="1" noChangeArrowheads="1"/>
          </p:cNvPicPr>
          <p:nvPr/>
        </p:nvPicPr>
        <p:blipFill>
          <a:blip r:embed="rId2" cstate="print"/>
          <a:srcRect/>
          <a:stretch>
            <a:fillRect/>
          </a:stretch>
        </p:blipFill>
        <p:spPr bwMode="auto">
          <a:xfrm>
            <a:off x="4276725" y="1524000"/>
            <a:ext cx="635000" cy="906463"/>
          </a:xfrm>
          <a:prstGeom prst="rect">
            <a:avLst/>
          </a:prstGeom>
          <a:noFill/>
          <a:ln w="9525">
            <a:noFill/>
            <a:miter lim="800000"/>
            <a:headEnd/>
            <a:tailEnd/>
          </a:ln>
        </p:spPr>
      </p:pic>
      <p:pic>
        <p:nvPicPr>
          <p:cNvPr id="271393" name="Picture 33" descr="MCIN01000_0000[1]"/>
          <p:cNvPicPr>
            <a:picLocks noChangeAspect="1" noChangeArrowheads="1"/>
          </p:cNvPicPr>
          <p:nvPr/>
        </p:nvPicPr>
        <p:blipFill>
          <a:blip r:embed="rId3" cstate="print"/>
          <a:srcRect/>
          <a:stretch>
            <a:fillRect/>
          </a:stretch>
        </p:blipFill>
        <p:spPr bwMode="auto">
          <a:xfrm>
            <a:off x="4081463" y="2557463"/>
            <a:ext cx="1143000" cy="971550"/>
          </a:xfrm>
          <a:prstGeom prst="rect">
            <a:avLst/>
          </a:prstGeom>
          <a:noFill/>
          <a:ln w="9525">
            <a:noFill/>
            <a:miter lim="800000"/>
            <a:headEnd/>
            <a:tailEnd/>
          </a:ln>
        </p:spPr>
      </p:pic>
      <p:pic>
        <p:nvPicPr>
          <p:cNvPr id="271394" name="Picture 34" descr="MCj04080260000[1]"/>
          <p:cNvPicPr>
            <a:picLocks noChangeAspect="1" noChangeArrowheads="1"/>
          </p:cNvPicPr>
          <p:nvPr/>
        </p:nvPicPr>
        <p:blipFill>
          <a:blip r:embed="rId4" cstate="print"/>
          <a:srcRect/>
          <a:stretch>
            <a:fillRect/>
          </a:stretch>
        </p:blipFill>
        <p:spPr bwMode="auto">
          <a:xfrm>
            <a:off x="4114800" y="3619500"/>
            <a:ext cx="1143000" cy="952500"/>
          </a:xfrm>
          <a:prstGeom prst="rect">
            <a:avLst/>
          </a:prstGeom>
          <a:noFill/>
          <a:ln w="9525">
            <a:noFill/>
            <a:miter lim="800000"/>
            <a:headEnd/>
            <a:tailEnd/>
          </a:ln>
        </p:spPr>
      </p:pic>
      <p:pic>
        <p:nvPicPr>
          <p:cNvPr id="271396" name="Picture 36" descr="MCj03392400000[1]"/>
          <p:cNvPicPr>
            <a:picLocks noChangeAspect="1" noChangeArrowheads="1"/>
          </p:cNvPicPr>
          <p:nvPr/>
        </p:nvPicPr>
        <p:blipFill>
          <a:blip r:embed="rId5" cstate="print"/>
          <a:srcRect/>
          <a:stretch>
            <a:fillRect/>
          </a:stretch>
        </p:blipFill>
        <p:spPr bwMode="auto">
          <a:xfrm>
            <a:off x="4191000" y="5797550"/>
            <a:ext cx="906463" cy="908050"/>
          </a:xfrm>
          <a:prstGeom prst="rect">
            <a:avLst/>
          </a:prstGeom>
          <a:noFill/>
          <a:ln w="9525">
            <a:noFill/>
            <a:miter lim="800000"/>
            <a:headEnd/>
            <a:tailEnd/>
          </a:ln>
        </p:spPr>
      </p:pic>
      <p:pic>
        <p:nvPicPr>
          <p:cNvPr id="271398" name="Picture 38" descr="MCj03258320000[1]"/>
          <p:cNvPicPr>
            <a:picLocks noChangeAspect="1" noChangeArrowheads="1"/>
          </p:cNvPicPr>
          <p:nvPr/>
        </p:nvPicPr>
        <p:blipFill>
          <a:blip r:embed="rId6" cstate="print"/>
          <a:srcRect/>
          <a:stretch>
            <a:fillRect/>
          </a:stretch>
        </p:blipFill>
        <p:spPr bwMode="auto">
          <a:xfrm>
            <a:off x="4191000" y="4724400"/>
            <a:ext cx="914400" cy="914400"/>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271377"/>
                                        </p:tgtEl>
                                        <p:attrNameLst>
                                          <p:attrName>style.visibility</p:attrName>
                                        </p:attrNameLst>
                                      </p:cBhvr>
                                      <p:to>
                                        <p:strVal val="visible"/>
                                      </p:to>
                                    </p:set>
                                    <p:anim calcmode="lin" valueType="num">
                                      <p:cBhvr>
                                        <p:cTn id="7" dur="500" fill="hold"/>
                                        <p:tgtEl>
                                          <p:spTgt spid="271377"/>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71377"/>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71377"/>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71377"/>
                                        </p:tgtEl>
                                        <p:attrNameLst>
                                          <p:attrName>ppt_y</p:attrName>
                                        </p:attrNameLst>
                                      </p:cBhvr>
                                      <p:tavLst>
                                        <p:tav tm="0">
                                          <p:val>
                                            <p:strVal val="#ppt_y"/>
                                          </p:val>
                                        </p:tav>
                                        <p:tav tm="100000">
                                          <p:val>
                                            <p:strVal val="#ppt_y"/>
                                          </p:val>
                                        </p:tav>
                                      </p:tavLst>
                                    </p:anim>
                                  </p:childTnLst>
                                </p:cTn>
                              </p:par>
                              <p:par>
                                <p:cTn id="11" presetID="39" presetClass="entr" presetSubtype="0" accel="100000" fill="hold" grpId="0" nodeType="withEffect">
                                  <p:stCondLst>
                                    <p:cond delay="0"/>
                                  </p:stCondLst>
                                  <p:childTnLst>
                                    <p:set>
                                      <p:cBhvr>
                                        <p:cTn id="12" dur="1" fill="hold">
                                          <p:stCondLst>
                                            <p:cond delay="0"/>
                                          </p:stCondLst>
                                        </p:cTn>
                                        <p:tgtEl>
                                          <p:spTgt spid="271371"/>
                                        </p:tgtEl>
                                        <p:attrNameLst>
                                          <p:attrName>style.visibility</p:attrName>
                                        </p:attrNameLst>
                                      </p:cBhvr>
                                      <p:to>
                                        <p:strVal val="visible"/>
                                      </p:to>
                                    </p:set>
                                    <p:anim calcmode="lin" valueType="num">
                                      <p:cBhvr>
                                        <p:cTn id="13" dur="500" fill="hold"/>
                                        <p:tgtEl>
                                          <p:spTgt spid="271371"/>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271371"/>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271371"/>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271371"/>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0"/>
                                  </p:stCondLst>
                                  <p:childTnLst>
                                    <p:set>
                                      <p:cBhvr>
                                        <p:cTn id="18" dur="1" fill="hold">
                                          <p:stCondLst>
                                            <p:cond delay="0"/>
                                          </p:stCondLst>
                                        </p:cTn>
                                        <p:tgtEl>
                                          <p:spTgt spid="271382"/>
                                        </p:tgtEl>
                                        <p:attrNameLst>
                                          <p:attrName>style.visibility</p:attrName>
                                        </p:attrNameLst>
                                      </p:cBhvr>
                                      <p:to>
                                        <p:strVal val="visible"/>
                                      </p:to>
                                    </p:set>
                                    <p:anim calcmode="lin" valueType="num">
                                      <p:cBhvr>
                                        <p:cTn id="19" dur="500" fill="hold"/>
                                        <p:tgtEl>
                                          <p:spTgt spid="271382"/>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271382"/>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271382"/>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271382"/>
                                        </p:tgtEl>
                                        <p:attrNameLst>
                                          <p:attrName>ppt_y</p:attrName>
                                        </p:attrNameLst>
                                      </p:cBhvr>
                                      <p:tavLst>
                                        <p:tav tm="0">
                                          <p:val>
                                            <p:strVal val="#ppt_y"/>
                                          </p:val>
                                        </p:tav>
                                        <p:tav tm="100000">
                                          <p:val>
                                            <p:strVal val="#ppt_y"/>
                                          </p:val>
                                        </p:tav>
                                      </p:tavLst>
                                    </p:anim>
                                  </p:childTnLst>
                                </p:cTn>
                              </p:par>
                              <p:par>
                                <p:cTn id="23" presetID="39" presetClass="entr" presetSubtype="0" accel="100000" fill="hold" nodeType="withEffect">
                                  <p:stCondLst>
                                    <p:cond delay="0"/>
                                  </p:stCondLst>
                                  <p:childTnLst>
                                    <p:set>
                                      <p:cBhvr>
                                        <p:cTn id="24" dur="1" fill="hold">
                                          <p:stCondLst>
                                            <p:cond delay="0"/>
                                          </p:stCondLst>
                                        </p:cTn>
                                        <p:tgtEl>
                                          <p:spTgt spid="271391"/>
                                        </p:tgtEl>
                                        <p:attrNameLst>
                                          <p:attrName>style.visibility</p:attrName>
                                        </p:attrNameLst>
                                      </p:cBhvr>
                                      <p:to>
                                        <p:strVal val="visible"/>
                                      </p:to>
                                    </p:set>
                                    <p:anim calcmode="lin" valueType="num">
                                      <p:cBhvr>
                                        <p:cTn id="25" dur="500" fill="hold"/>
                                        <p:tgtEl>
                                          <p:spTgt spid="271391"/>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271391"/>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271391"/>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271391"/>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9" presetClass="entr" presetSubtype="0" accel="100000" fill="hold" grpId="0" nodeType="clickEffect">
                                  <p:stCondLst>
                                    <p:cond delay="0"/>
                                  </p:stCondLst>
                                  <p:childTnLst>
                                    <p:set>
                                      <p:cBhvr>
                                        <p:cTn id="32" dur="1" fill="hold">
                                          <p:stCondLst>
                                            <p:cond delay="0"/>
                                          </p:stCondLst>
                                        </p:cTn>
                                        <p:tgtEl>
                                          <p:spTgt spid="271372"/>
                                        </p:tgtEl>
                                        <p:attrNameLst>
                                          <p:attrName>style.visibility</p:attrName>
                                        </p:attrNameLst>
                                      </p:cBhvr>
                                      <p:to>
                                        <p:strVal val="visible"/>
                                      </p:to>
                                    </p:set>
                                    <p:anim calcmode="lin" valueType="num">
                                      <p:cBhvr>
                                        <p:cTn id="33" dur="500" fill="hold"/>
                                        <p:tgtEl>
                                          <p:spTgt spid="271372"/>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271372"/>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271372"/>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271372"/>
                                        </p:tgtEl>
                                        <p:attrNameLst>
                                          <p:attrName>ppt_y</p:attrName>
                                        </p:attrNameLst>
                                      </p:cBhvr>
                                      <p:tavLst>
                                        <p:tav tm="0">
                                          <p:val>
                                            <p:strVal val="#ppt_y"/>
                                          </p:val>
                                        </p:tav>
                                        <p:tav tm="100000">
                                          <p:val>
                                            <p:strVal val="#ppt_y"/>
                                          </p:val>
                                        </p:tav>
                                      </p:tavLst>
                                    </p:anim>
                                  </p:childTnLst>
                                </p:cTn>
                              </p:par>
                              <p:par>
                                <p:cTn id="37" presetID="39" presetClass="entr" presetSubtype="0" accel="100000" fill="hold" grpId="0" nodeType="withEffect">
                                  <p:stCondLst>
                                    <p:cond delay="0"/>
                                  </p:stCondLst>
                                  <p:childTnLst>
                                    <p:set>
                                      <p:cBhvr>
                                        <p:cTn id="38" dur="1" fill="hold">
                                          <p:stCondLst>
                                            <p:cond delay="0"/>
                                          </p:stCondLst>
                                        </p:cTn>
                                        <p:tgtEl>
                                          <p:spTgt spid="271378"/>
                                        </p:tgtEl>
                                        <p:attrNameLst>
                                          <p:attrName>style.visibility</p:attrName>
                                        </p:attrNameLst>
                                      </p:cBhvr>
                                      <p:to>
                                        <p:strVal val="visible"/>
                                      </p:to>
                                    </p:set>
                                    <p:anim calcmode="lin" valueType="num">
                                      <p:cBhvr>
                                        <p:cTn id="39" dur="500" fill="hold"/>
                                        <p:tgtEl>
                                          <p:spTgt spid="271378"/>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271378"/>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271378"/>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271378"/>
                                        </p:tgtEl>
                                        <p:attrNameLst>
                                          <p:attrName>ppt_y</p:attrName>
                                        </p:attrNameLst>
                                      </p:cBhvr>
                                      <p:tavLst>
                                        <p:tav tm="0">
                                          <p:val>
                                            <p:strVal val="#ppt_y"/>
                                          </p:val>
                                        </p:tav>
                                        <p:tav tm="100000">
                                          <p:val>
                                            <p:strVal val="#ppt_y"/>
                                          </p:val>
                                        </p:tav>
                                      </p:tavLst>
                                    </p:anim>
                                  </p:childTnLst>
                                </p:cTn>
                              </p:par>
                              <p:par>
                                <p:cTn id="43" presetID="39" presetClass="entr" presetSubtype="0" accel="100000" fill="hold" grpId="0" nodeType="withEffect">
                                  <p:stCondLst>
                                    <p:cond delay="0"/>
                                  </p:stCondLst>
                                  <p:childTnLst>
                                    <p:set>
                                      <p:cBhvr>
                                        <p:cTn id="44" dur="1" fill="hold">
                                          <p:stCondLst>
                                            <p:cond delay="0"/>
                                          </p:stCondLst>
                                        </p:cTn>
                                        <p:tgtEl>
                                          <p:spTgt spid="271386"/>
                                        </p:tgtEl>
                                        <p:attrNameLst>
                                          <p:attrName>style.visibility</p:attrName>
                                        </p:attrNameLst>
                                      </p:cBhvr>
                                      <p:to>
                                        <p:strVal val="visible"/>
                                      </p:to>
                                    </p:set>
                                    <p:anim calcmode="lin" valueType="num">
                                      <p:cBhvr>
                                        <p:cTn id="45" dur="500" fill="hold"/>
                                        <p:tgtEl>
                                          <p:spTgt spid="271386"/>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271386"/>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271386"/>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271386"/>
                                        </p:tgtEl>
                                        <p:attrNameLst>
                                          <p:attrName>ppt_y</p:attrName>
                                        </p:attrNameLst>
                                      </p:cBhvr>
                                      <p:tavLst>
                                        <p:tav tm="0">
                                          <p:val>
                                            <p:strVal val="#ppt_y"/>
                                          </p:val>
                                        </p:tav>
                                        <p:tav tm="100000">
                                          <p:val>
                                            <p:strVal val="#ppt_y"/>
                                          </p:val>
                                        </p:tav>
                                      </p:tavLst>
                                    </p:anim>
                                  </p:childTnLst>
                                </p:cTn>
                              </p:par>
                              <p:par>
                                <p:cTn id="49" presetID="39" presetClass="entr" presetSubtype="0" accel="100000" fill="hold" nodeType="withEffect">
                                  <p:stCondLst>
                                    <p:cond delay="0"/>
                                  </p:stCondLst>
                                  <p:childTnLst>
                                    <p:set>
                                      <p:cBhvr>
                                        <p:cTn id="50" dur="1" fill="hold">
                                          <p:stCondLst>
                                            <p:cond delay="0"/>
                                          </p:stCondLst>
                                        </p:cTn>
                                        <p:tgtEl>
                                          <p:spTgt spid="271393"/>
                                        </p:tgtEl>
                                        <p:attrNameLst>
                                          <p:attrName>style.visibility</p:attrName>
                                        </p:attrNameLst>
                                      </p:cBhvr>
                                      <p:to>
                                        <p:strVal val="visible"/>
                                      </p:to>
                                    </p:set>
                                    <p:anim calcmode="lin" valueType="num">
                                      <p:cBhvr>
                                        <p:cTn id="51" dur="500" fill="hold"/>
                                        <p:tgtEl>
                                          <p:spTgt spid="271393"/>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271393"/>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271393"/>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271393"/>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9" presetClass="entr" presetSubtype="0" accel="100000" fill="hold" grpId="0" nodeType="clickEffect">
                                  <p:stCondLst>
                                    <p:cond delay="0"/>
                                  </p:stCondLst>
                                  <p:childTnLst>
                                    <p:set>
                                      <p:cBhvr>
                                        <p:cTn id="58" dur="1" fill="hold">
                                          <p:stCondLst>
                                            <p:cond delay="0"/>
                                          </p:stCondLst>
                                        </p:cTn>
                                        <p:tgtEl>
                                          <p:spTgt spid="271374"/>
                                        </p:tgtEl>
                                        <p:attrNameLst>
                                          <p:attrName>style.visibility</p:attrName>
                                        </p:attrNameLst>
                                      </p:cBhvr>
                                      <p:to>
                                        <p:strVal val="visible"/>
                                      </p:to>
                                    </p:set>
                                    <p:anim calcmode="lin" valueType="num">
                                      <p:cBhvr>
                                        <p:cTn id="59" dur="500" fill="hold"/>
                                        <p:tgtEl>
                                          <p:spTgt spid="271374"/>
                                        </p:tgtEl>
                                        <p:attrNameLst>
                                          <p:attrName>ppt_h</p:attrName>
                                        </p:attrNameLst>
                                      </p:cBhvr>
                                      <p:tavLst>
                                        <p:tav tm="0">
                                          <p:val>
                                            <p:strVal val="#ppt_h/20"/>
                                          </p:val>
                                        </p:tav>
                                        <p:tav tm="50000">
                                          <p:val>
                                            <p:strVal val="#ppt_h/20"/>
                                          </p:val>
                                        </p:tav>
                                        <p:tav tm="100000">
                                          <p:val>
                                            <p:strVal val="#ppt_h"/>
                                          </p:val>
                                        </p:tav>
                                      </p:tavLst>
                                    </p:anim>
                                    <p:anim calcmode="lin" valueType="num">
                                      <p:cBhvr>
                                        <p:cTn id="60" dur="500" fill="hold"/>
                                        <p:tgtEl>
                                          <p:spTgt spid="271374"/>
                                        </p:tgtEl>
                                        <p:attrNameLst>
                                          <p:attrName>ppt_w</p:attrName>
                                        </p:attrNameLst>
                                      </p:cBhvr>
                                      <p:tavLst>
                                        <p:tav tm="0">
                                          <p:val>
                                            <p:strVal val="#ppt_w+.3"/>
                                          </p:val>
                                        </p:tav>
                                        <p:tav tm="50000">
                                          <p:val>
                                            <p:strVal val="#ppt_w+.3"/>
                                          </p:val>
                                        </p:tav>
                                        <p:tav tm="100000">
                                          <p:val>
                                            <p:strVal val="#ppt_w"/>
                                          </p:val>
                                        </p:tav>
                                      </p:tavLst>
                                    </p:anim>
                                    <p:anim calcmode="lin" valueType="num">
                                      <p:cBhvr>
                                        <p:cTn id="61" dur="500" fill="hold"/>
                                        <p:tgtEl>
                                          <p:spTgt spid="271374"/>
                                        </p:tgtEl>
                                        <p:attrNameLst>
                                          <p:attrName>ppt_x</p:attrName>
                                        </p:attrNameLst>
                                      </p:cBhvr>
                                      <p:tavLst>
                                        <p:tav tm="0">
                                          <p:val>
                                            <p:strVal val="#ppt_x-.3"/>
                                          </p:val>
                                        </p:tav>
                                        <p:tav tm="50000">
                                          <p:val>
                                            <p:strVal val="#ppt_x"/>
                                          </p:val>
                                        </p:tav>
                                        <p:tav tm="100000">
                                          <p:val>
                                            <p:strVal val="#ppt_x"/>
                                          </p:val>
                                        </p:tav>
                                      </p:tavLst>
                                    </p:anim>
                                    <p:anim calcmode="lin" valueType="num">
                                      <p:cBhvr>
                                        <p:cTn id="62" dur="500" fill="hold"/>
                                        <p:tgtEl>
                                          <p:spTgt spid="271374"/>
                                        </p:tgtEl>
                                        <p:attrNameLst>
                                          <p:attrName>ppt_y</p:attrName>
                                        </p:attrNameLst>
                                      </p:cBhvr>
                                      <p:tavLst>
                                        <p:tav tm="0">
                                          <p:val>
                                            <p:strVal val="#ppt_y"/>
                                          </p:val>
                                        </p:tav>
                                        <p:tav tm="100000">
                                          <p:val>
                                            <p:strVal val="#ppt_y"/>
                                          </p:val>
                                        </p:tav>
                                      </p:tavLst>
                                    </p:anim>
                                  </p:childTnLst>
                                </p:cTn>
                              </p:par>
                              <p:par>
                                <p:cTn id="63" presetID="39" presetClass="entr" presetSubtype="0" accel="100000" fill="hold" grpId="0" nodeType="withEffect">
                                  <p:stCondLst>
                                    <p:cond delay="0"/>
                                  </p:stCondLst>
                                  <p:childTnLst>
                                    <p:set>
                                      <p:cBhvr>
                                        <p:cTn id="64" dur="1" fill="hold">
                                          <p:stCondLst>
                                            <p:cond delay="0"/>
                                          </p:stCondLst>
                                        </p:cTn>
                                        <p:tgtEl>
                                          <p:spTgt spid="271379"/>
                                        </p:tgtEl>
                                        <p:attrNameLst>
                                          <p:attrName>style.visibility</p:attrName>
                                        </p:attrNameLst>
                                      </p:cBhvr>
                                      <p:to>
                                        <p:strVal val="visible"/>
                                      </p:to>
                                    </p:set>
                                    <p:anim calcmode="lin" valueType="num">
                                      <p:cBhvr>
                                        <p:cTn id="65" dur="500" fill="hold"/>
                                        <p:tgtEl>
                                          <p:spTgt spid="271379"/>
                                        </p:tgtEl>
                                        <p:attrNameLst>
                                          <p:attrName>ppt_h</p:attrName>
                                        </p:attrNameLst>
                                      </p:cBhvr>
                                      <p:tavLst>
                                        <p:tav tm="0">
                                          <p:val>
                                            <p:strVal val="#ppt_h/20"/>
                                          </p:val>
                                        </p:tav>
                                        <p:tav tm="50000">
                                          <p:val>
                                            <p:strVal val="#ppt_h/20"/>
                                          </p:val>
                                        </p:tav>
                                        <p:tav tm="100000">
                                          <p:val>
                                            <p:strVal val="#ppt_h"/>
                                          </p:val>
                                        </p:tav>
                                      </p:tavLst>
                                    </p:anim>
                                    <p:anim calcmode="lin" valueType="num">
                                      <p:cBhvr>
                                        <p:cTn id="66" dur="500" fill="hold"/>
                                        <p:tgtEl>
                                          <p:spTgt spid="271379"/>
                                        </p:tgtEl>
                                        <p:attrNameLst>
                                          <p:attrName>ppt_w</p:attrName>
                                        </p:attrNameLst>
                                      </p:cBhvr>
                                      <p:tavLst>
                                        <p:tav tm="0">
                                          <p:val>
                                            <p:strVal val="#ppt_w+.3"/>
                                          </p:val>
                                        </p:tav>
                                        <p:tav tm="50000">
                                          <p:val>
                                            <p:strVal val="#ppt_w+.3"/>
                                          </p:val>
                                        </p:tav>
                                        <p:tav tm="100000">
                                          <p:val>
                                            <p:strVal val="#ppt_w"/>
                                          </p:val>
                                        </p:tav>
                                      </p:tavLst>
                                    </p:anim>
                                    <p:anim calcmode="lin" valueType="num">
                                      <p:cBhvr>
                                        <p:cTn id="67" dur="500" fill="hold"/>
                                        <p:tgtEl>
                                          <p:spTgt spid="271379"/>
                                        </p:tgtEl>
                                        <p:attrNameLst>
                                          <p:attrName>ppt_x</p:attrName>
                                        </p:attrNameLst>
                                      </p:cBhvr>
                                      <p:tavLst>
                                        <p:tav tm="0">
                                          <p:val>
                                            <p:strVal val="#ppt_x-.3"/>
                                          </p:val>
                                        </p:tav>
                                        <p:tav tm="50000">
                                          <p:val>
                                            <p:strVal val="#ppt_x"/>
                                          </p:val>
                                        </p:tav>
                                        <p:tav tm="100000">
                                          <p:val>
                                            <p:strVal val="#ppt_x"/>
                                          </p:val>
                                        </p:tav>
                                      </p:tavLst>
                                    </p:anim>
                                    <p:anim calcmode="lin" valueType="num">
                                      <p:cBhvr>
                                        <p:cTn id="68" dur="500" fill="hold"/>
                                        <p:tgtEl>
                                          <p:spTgt spid="271379"/>
                                        </p:tgtEl>
                                        <p:attrNameLst>
                                          <p:attrName>ppt_y</p:attrName>
                                        </p:attrNameLst>
                                      </p:cBhvr>
                                      <p:tavLst>
                                        <p:tav tm="0">
                                          <p:val>
                                            <p:strVal val="#ppt_y"/>
                                          </p:val>
                                        </p:tav>
                                        <p:tav tm="100000">
                                          <p:val>
                                            <p:strVal val="#ppt_y"/>
                                          </p:val>
                                        </p:tav>
                                      </p:tavLst>
                                    </p:anim>
                                  </p:childTnLst>
                                </p:cTn>
                              </p:par>
                              <p:par>
                                <p:cTn id="69" presetID="39" presetClass="entr" presetSubtype="0" accel="100000" fill="hold" grpId="0" nodeType="withEffect">
                                  <p:stCondLst>
                                    <p:cond delay="0"/>
                                  </p:stCondLst>
                                  <p:childTnLst>
                                    <p:set>
                                      <p:cBhvr>
                                        <p:cTn id="70" dur="1" fill="hold">
                                          <p:stCondLst>
                                            <p:cond delay="0"/>
                                          </p:stCondLst>
                                        </p:cTn>
                                        <p:tgtEl>
                                          <p:spTgt spid="271387"/>
                                        </p:tgtEl>
                                        <p:attrNameLst>
                                          <p:attrName>style.visibility</p:attrName>
                                        </p:attrNameLst>
                                      </p:cBhvr>
                                      <p:to>
                                        <p:strVal val="visible"/>
                                      </p:to>
                                    </p:set>
                                    <p:anim calcmode="lin" valueType="num">
                                      <p:cBhvr>
                                        <p:cTn id="71" dur="500" fill="hold"/>
                                        <p:tgtEl>
                                          <p:spTgt spid="271387"/>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271387"/>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271387"/>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271387"/>
                                        </p:tgtEl>
                                        <p:attrNameLst>
                                          <p:attrName>ppt_y</p:attrName>
                                        </p:attrNameLst>
                                      </p:cBhvr>
                                      <p:tavLst>
                                        <p:tav tm="0">
                                          <p:val>
                                            <p:strVal val="#ppt_y"/>
                                          </p:val>
                                        </p:tav>
                                        <p:tav tm="100000">
                                          <p:val>
                                            <p:strVal val="#ppt_y"/>
                                          </p:val>
                                        </p:tav>
                                      </p:tavLst>
                                    </p:anim>
                                  </p:childTnLst>
                                </p:cTn>
                              </p:par>
                              <p:par>
                                <p:cTn id="75" presetID="39" presetClass="entr" presetSubtype="0" accel="100000" fill="hold" nodeType="withEffect">
                                  <p:stCondLst>
                                    <p:cond delay="0"/>
                                  </p:stCondLst>
                                  <p:childTnLst>
                                    <p:set>
                                      <p:cBhvr>
                                        <p:cTn id="76" dur="1" fill="hold">
                                          <p:stCondLst>
                                            <p:cond delay="0"/>
                                          </p:stCondLst>
                                        </p:cTn>
                                        <p:tgtEl>
                                          <p:spTgt spid="271394"/>
                                        </p:tgtEl>
                                        <p:attrNameLst>
                                          <p:attrName>style.visibility</p:attrName>
                                        </p:attrNameLst>
                                      </p:cBhvr>
                                      <p:to>
                                        <p:strVal val="visible"/>
                                      </p:to>
                                    </p:set>
                                    <p:anim calcmode="lin" valueType="num">
                                      <p:cBhvr>
                                        <p:cTn id="77" dur="500" fill="hold"/>
                                        <p:tgtEl>
                                          <p:spTgt spid="271394"/>
                                        </p:tgtEl>
                                        <p:attrNameLst>
                                          <p:attrName>ppt_h</p:attrName>
                                        </p:attrNameLst>
                                      </p:cBhvr>
                                      <p:tavLst>
                                        <p:tav tm="0">
                                          <p:val>
                                            <p:strVal val="#ppt_h/20"/>
                                          </p:val>
                                        </p:tav>
                                        <p:tav tm="50000">
                                          <p:val>
                                            <p:strVal val="#ppt_h/20"/>
                                          </p:val>
                                        </p:tav>
                                        <p:tav tm="100000">
                                          <p:val>
                                            <p:strVal val="#ppt_h"/>
                                          </p:val>
                                        </p:tav>
                                      </p:tavLst>
                                    </p:anim>
                                    <p:anim calcmode="lin" valueType="num">
                                      <p:cBhvr>
                                        <p:cTn id="78" dur="500" fill="hold"/>
                                        <p:tgtEl>
                                          <p:spTgt spid="271394"/>
                                        </p:tgtEl>
                                        <p:attrNameLst>
                                          <p:attrName>ppt_w</p:attrName>
                                        </p:attrNameLst>
                                      </p:cBhvr>
                                      <p:tavLst>
                                        <p:tav tm="0">
                                          <p:val>
                                            <p:strVal val="#ppt_w+.3"/>
                                          </p:val>
                                        </p:tav>
                                        <p:tav tm="50000">
                                          <p:val>
                                            <p:strVal val="#ppt_w+.3"/>
                                          </p:val>
                                        </p:tav>
                                        <p:tav tm="100000">
                                          <p:val>
                                            <p:strVal val="#ppt_w"/>
                                          </p:val>
                                        </p:tav>
                                      </p:tavLst>
                                    </p:anim>
                                    <p:anim calcmode="lin" valueType="num">
                                      <p:cBhvr>
                                        <p:cTn id="79" dur="500" fill="hold"/>
                                        <p:tgtEl>
                                          <p:spTgt spid="271394"/>
                                        </p:tgtEl>
                                        <p:attrNameLst>
                                          <p:attrName>ppt_x</p:attrName>
                                        </p:attrNameLst>
                                      </p:cBhvr>
                                      <p:tavLst>
                                        <p:tav tm="0">
                                          <p:val>
                                            <p:strVal val="#ppt_x-.3"/>
                                          </p:val>
                                        </p:tav>
                                        <p:tav tm="50000">
                                          <p:val>
                                            <p:strVal val="#ppt_x"/>
                                          </p:val>
                                        </p:tav>
                                        <p:tav tm="100000">
                                          <p:val>
                                            <p:strVal val="#ppt_x"/>
                                          </p:val>
                                        </p:tav>
                                      </p:tavLst>
                                    </p:anim>
                                    <p:anim calcmode="lin" valueType="num">
                                      <p:cBhvr>
                                        <p:cTn id="80" dur="500" fill="hold"/>
                                        <p:tgtEl>
                                          <p:spTgt spid="271394"/>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39" presetClass="entr" presetSubtype="0" accel="100000" fill="hold" grpId="0" nodeType="clickEffect">
                                  <p:stCondLst>
                                    <p:cond delay="0"/>
                                  </p:stCondLst>
                                  <p:childTnLst>
                                    <p:set>
                                      <p:cBhvr>
                                        <p:cTn id="84" dur="1" fill="hold">
                                          <p:stCondLst>
                                            <p:cond delay="0"/>
                                          </p:stCondLst>
                                        </p:cTn>
                                        <p:tgtEl>
                                          <p:spTgt spid="271375"/>
                                        </p:tgtEl>
                                        <p:attrNameLst>
                                          <p:attrName>style.visibility</p:attrName>
                                        </p:attrNameLst>
                                      </p:cBhvr>
                                      <p:to>
                                        <p:strVal val="visible"/>
                                      </p:to>
                                    </p:set>
                                    <p:anim calcmode="lin" valueType="num">
                                      <p:cBhvr>
                                        <p:cTn id="85" dur="500" fill="hold"/>
                                        <p:tgtEl>
                                          <p:spTgt spid="271375"/>
                                        </p:tgtEl>
                                        <p:attrNameLst>
                                          <p:attrName>ppt_h</p:attrName>
                                        </p:attrNameLst>
                                      </p:cBhvr>
                                      <p:tavLst>
                                        <p:tav tm="0">
                                          <p:val>
                                            <p:strVal val="#ppt_h/20"/>
                                          </p:val>
                                        </p:tav>
                                        <p:tav tm="50000">
                                          <p:val>
                                            <p:strVal val="#ppt_h/20"/>
                                          </p:val>
                                        </p:tav>
                                        <p:tav tm="100000">
                                          <p:val>
                                            <p:strVal val="#ppt_h"/>
                                          </p:val>
                                        </p:tav>
                                      </p:tavLst>
                                    </p:anim>
                                    <p:anim calcmode="lin" valueType="num">
                                      <p:cBhvr>
                                        <p:cTn id="86" dur="500" fill="hold"/>
                                        <p:tgtEl>
                                          <p:spTgt spid="271375"/>
                                        </p:tgtEl>
                                        <p:attrNameLst>
                                          <p:attrName>ppt_w</p:attrName>
                                        </p:attrNameLst>
                                      </p:cBhvr>
                                      <p:tavLst>
                                        <p:tav tm="0">
                                          <p:val>
                                            <p:strVal val="#ppt_w+.3"/>
                                          </p:val>
                                        </p:tav>
                                        <p:tav tm="50000">
                                          <p:val>
                                            <p:strVal val="#ppt_w+.3"/>
                                          </p:val>
                                        </p:tav>
                                        <p:tav tm="100000">
                                          <p:val>
                                            <p:strVal val="#ppt_w"/>
                                          </p:val>
                                        </p:tav>
                                      </p:tavLst>
                                    </p:anim>
                                    <p:anim calcmode="lin" valueType="num">
                                      <p:cBhvr>
                                        <p:cTn id="87" dur="500" fill="hold"/>
                                        <p:tgtEl>
                                          <p:spTgt spid="271375"/>
                                        </p:tgtEl>
                                        <p:attrNameLst>
                                          <p:attrName>ppt_x</p:attrName>
                                        </p:attrNameLst>
                                      </p:cBhvr>
                                      <p:tavLst>
                                        <p:tav tm="0">
                                          <p:val>
                                            <p:strVal val="#ppt_x-.3"/>
                                          </p:val>
                                        </p:tav>
                                        <p:tav tm="50000">
                                          <p:val>
                                            <p:strVal val="#ppt_x"/>
                                          </p:val>
                                        </p:tav>
                                        <p:tav tm="100000">
                                          <p:val>
                                            <p:strVal val="#ppt_x"/>
                                          </p:val>
                                        </p:tav>
                                      </p:tavLst>
                                    </p:anim>
                                    <p:anim calcmode="lin" valueType="num">
                                      <p:cBhvr>
                                        <p:cTn id="88" dur="500" fill="hold"/>
                                        <p:tgtEl>
                                          <p:spTgt spid="271375"/>
                                        </p:tgtEl>
                                        <p:attrNameLst>
                                          <p:attrName>ppt_y</p:attrName>
                                        </p:attrNameLst>
                                      </p:cBhvr>
                                      <p:tavLst>
                                        <p:tav tm="0">
                                          <p:val>
                                            <p:strVal val="#ppt_y"/>
                                          </p:val>
                                        </p:tav>
                                        <p:tav tm="100000">
                                          <p:val>
                                            <p:strVal val="#ppt_y"/>
                                          </p:val>
                                        </p:tav>
                                      </p:tavLst>
                                    </p:anim>
                                  </p:childTnLst>
                                </p:cTn>
                              </p:par>
                              <p:par>
                                <p:cTn id="89" presetID="39" presetClass="entr" presetSubtype="0" accel="100000" fill="hold" grpId="0" nodeType="withEffect">
                                  <p:stCondLst>
                                    <p:cond delay="0"/>
                                  </p:stCondLst>
                                  <p:childTnLst>
                                    <p:set>
                                      <p:cBhvr>
                                        <p:cTn id="90" dur="1" fill="hold">
                                          <p:stCondLst>
                                            <p:cond delay="0"/>
                                          </p:stCondLst>
                                        </p:cTn>
                                        <p:tgtEl>
                                          <p:spTgt spid="271380"/>
                                        </p:tgtEl>
                                        <p:attrNameLst>
                                          <p:attrName>style.visibility</p:attrName>
                                        </p:attrNameLst>
                                      </p:cBhvr>
                                      <p:to>
                                        <p:strVal val="visible"/>
                                      </p:to>
                                    </p:set>
                                    <p:anim calcmode="lin" valueType="num">
                                      <p:cBhvr>
                                        <p:cTn id="91" dur="500" fill="hold"/>
                                        <p:tgtEl>
                                          <p:spTgt spid="271380"/>
                                        </p:tgtEl>
                                        <p:attrNameLst>
                                          <p:attrName>ppt_h</p:attrName>
                                        </p:attrNameLst>
                                      </p:cBhvr>
                                      <p:tavLst>
                                        <p:tav tm="0">
                                          <p:val>
                                            <p:strVal val="#ppt_h/20"/>
                                          </p:val>
                                        </p:tav>
                                        <p:tav tm="50000">
                                          <p:val>
                                            <p:strVal val="#ppt_h/20"/>
                                          </p:val>
                                        </p:tav>
                                        <p:tav tm="100000">
                                          <p:val>
                                            <p:strVal val="#ppt_h"/>
                                          </p:val>
                                        </p:tav>
                                      </p:tavLst>
                                    </p:anim>
                                    <p:anim calcmode="lin" valueType="num">
                                      <p:cBhvr>
                                        <p:cTn id="92" dur="500" fill="hold"/>
                                        <p:tgtEl>
                                          <p:spTgt spid="271380"/>
                                        </p:tgtEl>
                                        <p:attrNameLst>
                                          <p:attrName>ppt_w</p:attrName>
                                        </p:attrNameLst>
                                      </p:cBhvr>
                                      <p:tavLst>
                                        <p:tav tm="0">
                                          <p:val>
                                            <p:strVal val="#ppt_w+.3"/>
                                          </p:val>
                                        </p:tav>
                                        <p:tav tm="50000">
                                          <p:val>
                                            <p:strVal val="#ppt_w+.3"/>
                                          </p:val>
                                        </p:tav>
                                        <p:tav tm="100000">
                                          <p:val>
                                            <p:strVal val="#ppt_w"/>
                                          </p:val>
                                        </p:tav>
                                      </p:tavLst>
                                    </p:anim>
                                    <p:anim calcmode="lin" valueType="num">
                                      <p:cBhvr>
                                        <p:cTn id="93" dur="500" fill="hold"/>
                                        <p:tgtEl>
                                          <p:spTgt spid="271380"/>
                                        </p:tgtEl>
                                        <p:attrNameLst>
                                          <p:attrName>ppt_x</p:attrName>
                                        </p:attrNameLst>
                                      </p:cBhvr>
                                      <p:tavLst>
                                        <p:tav tm="0">
                                          <p:val>
                                            <p:strVal val="#ppt_x-.3"/>
                                          </p:val>
                                        </p:tav>
                                        <p:tav tm="50000">
                                          <p:val>
                                            <p:strVal val="#ppt_x"/>
                                          </p:val>
                                        </p:tav>
                                        <p:tav tm="100000">
                                          <p:val>
                                            <p:strVal val="#ppt_x"/>
                                          </p:val>
                                        </p:tav>
                                      </p:tavLst>
                                    </p:anim>
                                    <p:anim calcmode="lin" valueType="num">
                                      <p:cBhvr>
                                        <p:cTn id="94" dur="500" fill="hold"/>
                                        <p:tgtEl>
                                          <p:spTgt spid="271380"/>
                                        </p:tgtEl>
                                        <p:attrNameLst>
                                          <p:attrName>ppt_y</p:attrName>
                                        </p:attrNameLst>
                                      </p:cBhvr>
                                      <p:tavLst>
                                        <p:tav tm="0">
                                          <p:val>
                                            <p:strVal val="#ppt_y"/>
                                          </p:val>
                                        </p:tav>
                                        <p:tav tm="100000">
                                          <p:val>
                                            <p:strVal val="#ppt_y"/>
                                          </p:val>
                                        </p:tav>
                                      </p:tavLst>
                                    </p:anim>
                                  </p:childTnLst>
                                </p:cTn>
                              </p:par>
                              <p:par>
                                <p:cTn id="95" presetID="39" presetClass="entr" presetSubtype="0" accel="100000" fill="hold" grpId="0" nodeType="withEffect">
                                  <p:stCondLst>
                                    <p:cond delay="0"/>
                                  </p:stCondLst>
                                  <p:childTnLst>
                                    <p:set>
                                      <p:cBhvr>
                                        <p:cTn id="96" dur="1" fill="hold">
                                          <p:stCondLst>
                                            <p:cond delay="0"/>
                                          </p:stCondLst>
                                        </p:cTn>
                                        <p:tgtEl>
                                          <p:spTgt spid="271385"/>
                                        </p:tgtEl>
                                        <p:attrNameLst>
                                          <p:attrName>style.visibility</p:attrName>
                                        </p:attrNameLst>
                                      </p:cBhvr>
                                      <p:to>
                                        <p:strVal val="visible"/>
                                      </p:to>
                                    </p:set>
                                    <p:anim calcmode="lin" valueType="num">
                                      <p:cBhvr>
                                        <p:cTn id="97" dur="500" fill="hold"/>
                                        <p:tgtEl>
                                          <p:spTgt spid="271385"/>
                                        </p:tgtEl>
                                        <p:attrNameLst>
                                          <p:attrName>ppt_h</p:attrName>
                                        </p:attrNameLst>
                                      </p:cBhvr>
                                      <p:tavLst>
                                        <p:tav tm="0">
                                          <p:val>
                                            <p:strVal val="#ppt_h/20"/>
                                          </p:val>
                                        </p:tav>
                                        <p:tav tm="50000">
                                          <p:val>
                                            <p:strVal val="#ppt_h/20"/>
                                          </p:val>
                                        </p:tav>
                                        <p:tav tm="100000">
                                          <p:val>
                                            <p:strVal val="#ppt_h"/>
                                          </p:val>
                                        </p:tav>
                                      </p:tavLst>
                                    </p:anim>
                                    <p:anim calcmode="lin" valueType="num">
                                      <p:cBhvr>
                                        <p:cTn id="98" dur="500" fill="hold"/>
                                        <p:tgtEl>
                                          <p:spTgt spid="271385"/>
                                        </p:tgtEl>
                                        <p:attrNameLst>
                                          <p:attrName>ppt_w</p:attrName>
                                        </p:attrNameLst>
                                      </p:cBhvr>
                                      <p:tavLst>
                                        <p:tav tm="0">
                                          <p:val>
                                            <p:strVal val="#ppt_w+.3"/>
                                          </p:val>
                                        </p:tav>
                                        <p:tav tm="50000">
                                          <p:val>
                                            <p:strVal val="#ppt_w+.3"/>
                                          </p:val>
                                        </p:tav>
                                        <p:tav tm="100000">
                                          <p:val>
                                            <p:strVal val="#ppt_w"/>
                                          </p:val>
                                        </p:tav>
                                      </p:tavLst>
                                    </p:anim>
                                    <p:anim calcmode="lin" valueType="num">
                                      <p:cBhvr>
                                        <p:cTn id="99" dur="500" fill="hold"/>
                                        <p:tgtEl>
                                          <p:spTgt spid="271385"/>
                                        </p:tgtEl>
                                        <p:attrNameLst>
                                          <p:attrName>ppt_x</p:attrName>
                                        </p:attrNameLst>
                                      </p:cBhvr>
                                      <p:tavLst>
                                        <p:tav tm="0">
                                          <p:val>
                                            <p:strVal val="#ppt_x-.3"/>
                                          </p:val>
                                        </p:tav>
                                        <p:tav tm="50000">
                                          <p:val>
                                            <p:strVal val="#ppt_x"/>
                                          </p:val>
                                        </p:tav>
                                        <p:tav tm="100000">
                                          <p:val>
                                            <p:strVal val="#ppt_x"/>
                                          </p:val>
                                        </p:tav>
                                      </p:tavLst>
                                    </p:anim>
                                    <p:anim calcmode="lin" valueType="num">
                                      <p:cBhvr>
                                        <p:cTn id="100" dur="500" fill="hold"/>
                                        <p:tgtEl>
                                          <p:spTgt spid="271385"/>
                                        </p:tgtEl>
                                        <p:attrNameLst>
                                          <p:attrName>ppt_y</p:attrName>
                                        </p:attrNameLst>
                                      </p:cBhvr>
                                      <p:tavLst>
                                        <p:tav tm="0">
                                          <p:val>
                                            <p:strVal val="#ppt_y"/>
                                          </p:val>
                                        </p:tav>
                                        <p:tav tm="100000">
                                          <p:val>
                                            <p:strVal val="#ppt_y"/>
                                          </p:val>
                                        </p:tav>
                                      </p:tavLst>
                                    </p:anim>
                                  </p:childTnLst>
                                </p:cTn>
                              </p:par>
                              <p:par>
                                <p:cTn id="101" presetID="39" presetClass="entr" presetSubtype="0" accel="100000" fill="hold" nodeType="withEffect">
                                  <p:stCondLst>
                                    <p:cond delay="0"/>
                                  </p:stCondLst>
                                  <p:childTnLst>
                                    <p:set>
                                      <p:cBhvr>
                                        <p:cTn id="102" dur="1" fill="hold">
                                          <p:stCondLst>
                                            <p:cond delay="0"/>
                                          </p:stCondLst>
                                        </p:cTn>
                                        <p:tgtEl>
                                          <p:spTgt spid="271398"/>
                                        </p:tgtEl>
                                        <p:attrNameLst>
                                          <p:attrName>style.visibility</p:attrName>
                                        </p:attrNameLst>
                                      </p:cBhvr>
                                      <p:to>
                                        <p:strVal val="visible"/>
                                      </p:to>
                                    </p:set>
                                    <p:anim calcmode="lin" valueType="num">
                                      <p:cBhvr>
                                        <p:cTn id="103" dur="500" fill="hold"/>
                                        <p:tgtEl>
                                          <p:spTgt spid="271398"/>
                                        </p:tgtEl>
                                        <p:attrNameLst>
                                          <p:attrName>ppt_h</p:attrName>
                                        </p:attrNameLst>
                                      </p:cBhvr>
                                      <p:tavLst>
                                        <p:tav tm="0">
                                          <p:val>
                                            <p:strVal val="#ppt_h/20"/>
                                          </p:val>
                                        </p:tav>
                                        <p:tav tm="50000">
                                          <p:val>
                                            <p:strVal val="#ppt_h/20"/>
                                          </p:val>
                                        </p:tav>
                                        <p:tav tm="100000">
                                          <p:val>
                                            <p:strVal val="#ppt_h"/>
                                          </p:val>
                                        </p:tav>
                                      </p:tavLst>
                                    </p:anim>
                                    <p:anim calcmode="lin" valueType="num">
                                      <p:cBhvr>
                                        <p:cTn id="104" dur="500" fill="hold"/>
                                        <p:tgtEl>
                                          <p:spTgt spid="271398"/>
                                        </p:tgtEl>
                                        <p:attrNameLst>
                                          <p:attrName>ppt_w</p:attrName>
                                        </p:attrNameLst>
                                      </p:cBhvr>
                                      <p:tavLst>
                                        <p:tav tm="0">
                                          <p:val>
                                            <p:strVal val="#ppt_w+.3"/>
                                          </p:val>
                                        </p:tav>
                                        <p:tav tm="50000">
                                          <p:val>
                                            <p:strVal val="#ppt_w+.3"/>
                                          </p:val>
                                        </p:tav>
                                        <p:tav tm="100000">
                                          <p:val>
                                            <p:strVal val="#ppt_w"/>
                                          </p:val>
                                        </p:tav>
                                      </p:tavLst>
                                    </p:anim>
                                    <p:anim calcmode="lin" valueType="num">
                                      <p:cBhvr>
                                        <p:cTn id="105" dur="500" fill="hold"/>
                                        <p:tgtEl>
                                          <p:spTgt spid="271398"/>
                                        </p:tgtEl>
                                        <p:attrNameLst>
                                          <p:attrName>ppt_x</p:attrName>
                                        </p:attrNameLst>
                                      </p:cBhvr>
                                      <p:tavLst>
                                        <p:tav tm="0">
                                          <p:val>
                                            <p:strVal val="#ppt_x-.3"/>
                                          </p:val>
                                        </p:tav>
                                        <p:tav tm="50000">
                                          <p:val>
                                            <p:strVal val="#ppt_x"/>
                                          </p:val>
                                        </p:tav>
                                        <p:tav tm="100000">
                                          <p:val>
                                            <p:strVal val="#ppt_x"/>
                                          </p:val>
                                        </p:tav>
                                      </p:tavLst>
                                    </p:anim>
                                    <p:anim calcmode="lin" valueType="num">
                                      <p:cBhvr>
                                        <p:cTn id="106" dur="500" fill="hold"/>
                                        <p:tgtEl>
                                          <p:spTgt spid="271398"/>
                                        </p:tgtEl>
                                        <p:attrNameLst>
                                          <p:attrName>ppt_y</p:attrName>
                                        </p:attrNameLst>
                                      </p:cBhvr>
                                      <p:tavLst>
                                        <p:tav tm="0">
                                          <p:val>
                                            <p:strVal val="#ppt_y"/>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39" presetClass="entr" presetSubtype="0" accel="100000" fill="hold" grpId="0" nodeType="clickEffect">
                                  <p:stCondLst>
                                    <p:cond delay="0"/>
                                  </p:stCondLst>
                                  <p:childTnLst>
                                    <p:set>
                                      <p:cBhvr>
                                        <p:cTn id="110" dur="1" fill="hold">
                                          <p:stCondLst>
                                            <p:cond delay="0"/>
                                          </p:stCondLst>
                                        </p:cTn>
                                        <p:tgtEl>
                                          <p:spTgt spid="271376"/>
                                        </p:tgtEl>
                                        <p:attrNameLst>
                                          <p:attrName>style.visibility</p:attrName>
                                        </p:attrNameLst>
                                      </p:cBhvr>
                                      <p:to>
                                        <p:strVal val="visible"/>
                                      </p:to>
                                    </p:set>
                                    <p:anim calcmode="lin" valueType="num">
                                      <p:cBhvr>
                                        <p:cTn id="111" dur="500" fill="hold"/>
                                        <p:tgtEl>
                                          <p:spTgt spid="271376"/>
                                        </p:tgtEl>
                                        <p:attrNameLst>
                                          <p:attrName>ppt_h</p:attrName>
                                        </p:attrNameLst>
                                      </p:cBhvr>
                                      <p:tavLst>
                                        <p:tav tm="0">
                                          <p:val>
                                            <p:strVal val="#ppt_h/20"/>
                                          </p:val>
                                        </p:tav>
                                        <p:tav tm="50000">
                                          <p:val>
                                            <p:strVal val="#ppt_h/20"/>
                                          </p:val>
                                        </p:tav>
                                        <p:tav tm="100000">
                                          <p:val>
                                            <p:strVal val="#ppt_h"/>
                                          </p:val>
                                        </p:tav>
                                      </p:tavLst>
                                    </p:anim>
                                    <p:anim calcmode="lin" valueType="num">
                                      <p:cBhvr>
                                        <p:cTn id="112" dur="500" fill="hold"/>
                                        <p:tgtEl>
                                          <p:spTgt spid="271376"/>
                                        </p:tgtEl>
                                        <p:attrNameLst>
                                          <p:attrName>ppt_w</p:attrName>
                                        </p:attrNameLst>
                                      </p:cBhvr>
                                      <p:tavLst>
                                        <p:tav tm="0">
                                          <p:val>
                                            <p:strVal val="#ppt_w+.3"/>
                                          </p:val>
                                        </p:tav>
                                        <p:tav tm="50000">
                                          <p:val>
                                            <p:strVal val="#ppt_w+.3"/>
                                          </p:val>
                                        </p:tav>
                                        <p:tav tm="100000">
                                          <p:val>
                                            <p:strVal val="#ppt_w"/>
                                          </p:val>
                                        </p:tav>
                                      </p:tavLst>
                                    </p:anim>
                                    <p:anim calcmode="lin" valueType="num">
                                      <p:cBhvr>
                                        <p:cTn id="113" dur="500" fill="hold"/>
                                        <p:tgtEl>
                                          <p:spTgt spid="271376"/>
                                        </p:tgtEl>
                                        <p:attrNameLst>
                                          <p:attrName>ppt_x</p:attrName>
                                        </p:attrNameLst>
                                      </p:cBhvr>
                                      <p:tavLst>
                                        <p:tav tm="0">
                                          <p:val>
                                            <p:strVal val="#ppt_x-.3"/>
                                          </p:val>
                                        </p:tav>
                                        <p:tav tm="50000">
                                          <p:val>
                                            <p:strVal val="#ppt_x"/>
                                          </p:val>
                                        </p:tav>
                                        <p:tav tm="100000">
                                          <p:val>
                                            <p:strVal val="#ppt_x"/>
                                          </p:val>
                                        </p:tav>
                                      </p:tavLst>
                                    </p:anim>
                                    <p:anim calcmode="lin" valueType="num">
                                      <p:cBhvr>
                                        <p:cTn id="114" dur="500" fill="hold"/>
                                        <p:tgtEl>
                                          <p:spTgt spid="271376"/>
                                        </p:tgtEl>
                                        <p:attrNameLst>
                                          <p:attrName>ppt_y</p:attrName>
                                        </p:attrNameLst>
                                      </p:cBhvr>
                                      <p:tavLst>
                                        <p:tav tm="0">
                                          <p:val>
                                            <p:strVal val="#ppt_y"/>
                                          </p:val>
                                        </p:tav>
                                        <p:tav tm="100000">
                                          <p:val>
                                            <p:strVal val="#ppt_y"/>
                                          </p:val>
                                        </p:tav>
                                      </p:tavLst>
                                    </p:anim>
                                  </p:childTnLst>
                                </p:cTn>
                              </p:par>
                              <p:par>
                                <p:cTn id="115" presetID="39" presetClass="entr" presetSubtype="0" accel="100000" fill="hold" grpId="0" nodeType="withEffect">
                                  <p:stCondLst>
                                    <p:cond delay="0"/>
                                  </p:stCondLst>
                                  <p:childTnLst>
                                    <p:set>
                                      <p:cBhvr>
                                        <p:cTn id="116" dur="1" fill="hold">
                                          <p:stCondLst>
                                            <p:cond delay="0"/>
                                          </p:stCondLst>
                                        </p:cTn>
                                        <p:tgtEl>
                                          <p:spTgt spid="271381"/>
                                        </p:tgtEl>
                                        <p:attrNameLst>
                                          <p:attrName>style.visibility</p:attrName>
                                        </p:attrNameLst>
                                      </p:cBhvr>
                                      <p:to>
                                        <p:strVal val="visible"/>
                                      </p:to>
                                    </p:set>
                                    <p:anim calcmode="lin" valueType="num">
                                      <p:cBhvr>
                                        <p:cTn id="117" dur="500" fill="hold"/>
                                        <p:tgtEl>
                                          <p:spTgt spid="271381"/>
                                        </p:tgtEl>
                                        <p:attrNameLst>
                                          <p:attrName>ppt_h</p:attrName>
                                        </p:attrNameLst>
                                      </p:cBhvr>
                                      <p:tavLst>
                                        <p:tav tm="0">
                                          <p:val>
                                            <p:strVal val="#ppt_h/20"/>
                                          </p:val>
                                        </p:tav>
                                        <p:tav tm="50000">
                                          <p:val>
                                            <p:strVal val="#ppt_h/20"/>
                                          </p:val>
                                        </p:tav>
                                        <p:tav tm="100000">
                                          <p:val>
                                            <p:strVal val="#ppt_h"/>
                                          </p:val>
                                        </p:tav>
                                      </p:tavLst>
                                    </p:anim>
                                    <p:anim calcmode="lin" valueType="num">
                                      <p:cBhvr>
                                        <p:cTn id="118" dur="500" fill="hold"/>
                                        <p:tgtEl>
                                          <p:spTgt spid="271381"/>
                                        </p:tgtEl>
                                        <p:attrNameLst>
                                          <p:attrName>ppt_w</p:attrName>
                                        </p:attrNameLst>
                                      </p:cBhvr>
                                      <p:tavLst>
                                        <p:tav tm="0">
                                          <p:val>
                                            <p:strVal val="#ppt_w+.3"/>
                                          </p:val>
                                        </p:tav>
                                        <p:tav tm="50000">
                                          <p:val>
                                            <p:strVal val="#ppt_w+.3"/>
                                          </p:val>
                                        </p:tav>
                                        <p:tav tm="100000">
                                          <p:val>
                                            <p:strVal val="#ppt_w"/>
                                          </p:val>
                                        </p:tav>
                                      </p:tavLst>
                                    </p:anim>
                                    <p:anim calcmode="lin" valueType="num">
                                      <p:cBhvr>
                                        <p:cTn id="119" dur="500" fill="hold"/>
                                        <p:tgtEl>
                                          <p:spTgt spid="271381"/>
                                        </p:tgtEl>
                                        <p:attrNameLst>
                                          <p:attrName>ppt_x</p:attrName>
                                        </p:attrNameLst>
                                      </p:cBhvr>
                                      <p:tavLst>
                                        <p:tav tm="0">
                                          <p:val>
                                            <p:strVal val="#ppt_x-.3"/>
                                          </p:val>
                                        </p:tav>
                                        <p:tav tm="50000">
                                          <p:val>
                                            <p:strVal val="#ppt_x"/>
                                          </p:val>
                                        </p:tav>
                                        <p:tav tm="100000">
                                          <p:val>
                                            <p:strVal val="#ppt_x"/>
                                          </p:val>
                                        </p:tav>
                                      </p:tavLst>
                                    </p:anim>
                                    <p:anim calcmode="lin" valueType="num">
                                      <p:cBhvr>
                                        <p:cTn id="120" dur="500" fill="hold"/>
                                        <p:tgtEl>
                                          <p:spTgt spid="271381"/>
                                        </p:tgtEl>
                                        <p:attrNameLst>
                                          <p:attrName>ppt_y</p:attrName>
                                        </p:attrNameLst>
                                      </p:cBhvr>
                                      <p:tavLst>
                                        <p:tav tm="0">
                                          <p:val>
                                            <p:strVal val="#ppt_y"/>
                                          </p:val>
                                        </p:tav>
                                        <p:tav tm="100000">
                                          <p:val>
                                            <p:strVal val="#ppt_y"/>
                                          </p:val>
                                        </p:tav>
                                      </p:tavLst>
                                    </p:anim>
                                  </p:childTnLst>
                                </p:cTn>
                              </p:par>
                              <p:par>
                                <p:cTn id="121" presetID="39" presetClass="entr" presetSubtype="0" accel="100000" fill="hold" nodeType="withEffect">
                                  <p:stCondLst>
                                    <p:cond delay="0"/>
                                  </p:stCondLst>
                                  <p:childTnLst>
                                    <p:set>
                                      <p:cBhvr>
                                        <p:cTn id="122" dur="1" fill="hold">
                                          <p:stCondLst>
                                            <p:cond delay="0"/>
                                          </p:stCondLst>
                                        </p:cTn>
                                        <p:tgtEl>
                                          <p:spTgt spid="271396"/>
                                        </p:tgtEl>
                                        <p:attrNameLst>
                                          <p:attrName>style.visibility</p:attrName>
                                        </p:attrNameLst>
                                      </p:cBhvr>
                                      <p:to>
                                        <p:strVal val="visible"/>
                                      </p:to>
                                    </p:set>
                                    <p:anim calcmode="lin" valueType="num">
                                      <p:cBhvr>
                                        <p:cTn id="123" dur="500" fill="hold"/>
                                        <p:tgtEl>
                                          <p:spTgt spid="271396"/>
                                        </p:tgtEl>
                                        <p:attrNameLst>
                                          <p:attrName>ppt_h</p:attrName>
                                        </p:attrNameLst>
                                      </p:cBhvr>
                                      <p:tavLst>
                                        <p:tav tm="0">
                                          <p:val>
                                            <p:strVal val="#ppt_h/20"/>
                                          </p:val>
                                        </p:tav>
                                        <p:tav tm="50000">
                                          <p:val>
                                            <p:strVal val="#ppt_h/20"/>
                                          </p:val>
                                        </p:tav>
                                        <p:tav tm="100000">
                                          <p:val>
                                            <p:strVal val="#ppt_h"/>
                                          </p:val>
                                        </p:tav>
                                      </p:tavLst>
                                    </p:anim>
                                    <p:anim calcmode="lin" valueType="num">
                                      <p:cBhvr>
                                        <p:cTn id="124" dur="500" fill="hold"/>
                                        <p:tgtEl>
                                          <p:spTgt spid="271396"/>
                                        </p:tgtEl>
                                        <p:attrNameLst>
                                          <p:attrName>ppt_w</p:attrName>
                                        </p:attrNameLst>
                                      </p:cBhvr>
                                      <p:tavLst>
                                        <p:tav tm="0">
                                          <p:val>
                                            <p:strVal val="#ppt_w+.3"/>
                                          </p:val>
                                        </p:tav>
                                        <p:tav tm="50000">
                                          <p:val>
                                            <p:strVal val="#ppt_w+.3"/>
                                          </p:val>
                                        </p:tav>
                                        <p:tav tm="100000">
                                          <p:val>
                                            <p:strVal val="#ppt_w"/>
                                          </p:val>
                                        </p:tav>
                                      </p:tavLst>
                                    </p:anim>
                                    <p:anim calcmode="lin" valueType="num">
                                      <p:cBhvr>
                                        <p:cTn id="125" dur="500" fill="hold"/>
                                        <p:tgtEl>
                                          <p:spTgt spid="271396"/>
                                        </p:tgtEl>
                                        <p:attrNameLst>
                                          <p:attrName>ppt_x</p:attrName>
                                        </p:attrNameLst>
                                      </p:cBhvr>
                                      <p:tavLst>
                                        <p:tav tm="0">
                                          <p:val>
                                            <p:strVal val="#ppt_x-.3"/>
                                          </p:val>
                                        </p:tav>
                                        <p:tav tm="50000">
                                          <p:val>
                                            <p:strVal val="#ppt_x"/>
                                          </p:val>
                                        </p:tav>
                                        <p:tav tm="100000">
                                          <p:val>
                                            <p:strVal val="#ppt_x"/>
                                          </p:val>
                                        </p:tav>
                                      </p:tavLst>
                                    </p:anim>
                                    <p:anim calcmode="lin" valueType="num">
                                      <p:cBhvr>
                                        <p:cTn id="126" dur="500" fill="hold"/>
                                        <p:tgtEl>
                                          <p:spTgt spid="2713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71" grpId="0"/>
      <p:bldP spid="271372" grpId="0"/>
      <p:bldP spid="271374" grpId="0"/>
      <p:bldP spid="271375" grpId="0"/>
      <p:bldP spid="271376" grpId="0"/>
      <p:bldP spid="271377" grpId="0"/>
      <p:bldP spid="271378" grpId="0"/>
      <p:bldP spid="271379" grpId="0"/>
      <p:bldP spid="271380" grpId="0"/>
      <p:bldP spid="271381" grpId="0"/>
      <p:bldP spid="271385" grpId="0" animBg="1"/>
      <p:bldP spid="271382" grpId="0" animBg="1"/>
      <p:bldP spid="271386" grpId="0" animBg="1"/>
      <p:bldP spid="271387"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gradFill rotWithShape="1">
          <a:gsLst>
            <a:gs pos="0">
              <a:srgbClr val="000000"/>
            </a:gs>
            <a:gs pos="39999">
              <a:srgbClr val="0A128C"/>
            </a:gs>
            <a:gs pos="70000">
              <a:srgbClr val="181CC7"/>
            </a:gs>
            <a:gs pos="88000">
              <a:srgbClr val="7005D4"/>
            </a:gs>
            <a:gs pos="100000">
              <a:srgbClr val="8C3D91"/>
            </a:gs>
          </a:gsLst>
          <a:lin ang="10800000" scaled="1"/>
        </a:gradFill>
        <a:effectLst/>
      </p:bgPr>
    </p:bg>
    <p:spTree>
      <p:nvGrpSpPr>
        <p:cNvPr id="1" name=""/>
        <p:cNvGrpSpPr/>
        <p:nvPr/>
      </p:nvGrpSpPr>
      <p:grpSpPr>
        <a:xfrm>
          <a:off x="0" y="0"/>
          <a:ext cx="0" cy="0"/>
          <a:chOff x="0" y="0"/>
          <a:chExt cx="0" cy="0"/>
        </a:xfrm>
      </p:grpSpPr>
      <p:pic>
        <p:nvPicPr>
          <p:cNvPr id="40966" name="Picture 6" descr="http://www.zondervan.com/images/contributor/medium/ortbergj.jpg"/>
          <p:cNvPicPr>
            <a:picLocks noChangeAspect="1" noChangeArrowheads="1"/>
          </p:cNvPicPr>
          <p:nvPr/>
        </p:nvPicPr>
        <p:blipFill>
          <a:blip r:embed="rId2" cstate="print"/>
          <a:srcRect/>
          <a:stretch>
            <a:fillRect/>
          </a:stretch>
        </p:blipFill>
        <p:spPr bwMode="auto">
          <a:xfrm>
            <a:off x="6096000" y="304800"/>
            <a:ext cx="2800350" cy="4200525"/>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349186" name="Rectangle 2"/>
          <p:cNvSpPr>
            <a:spLocks noGrp="1" noChangeArrowheads="1"/>
          </p:cNvSpPr>
          <p:nvPr>
            <p:ph type="title"/>
          </p:nvPr>
        </p:nvSpPr>
        <p:spPr>
          <a:xfrm>
            <a:off x="304800" y="0"/>
            <a:ext cx="8382000" cy="1676400"/>
          </a:xfrm>
        </p:spPr>
        <p:txBody>
          <a:bodyPr/>
          <a:lstStyle/>
          <a:p>
            <a:pPr eaLnBrk="1" hangingPunct="1">
              <a:defRPr/>
            </a:pPr>
            <a:r>
              <a:rPr lang="en-US" sz="3600" dirty="0" smtClean="0"/>
              <a:t>Case Study: John Ortberg</a:t>
            </a:r>
            <a:br>
              <a:rPr lang="en-US" sz="3600" dirty="0" smtClean="0"/>
            </a:br>
            <a:r>
              <a:rPr lang="en-US" sz="3600" dirty="0" smtClean="0"/>
              <a:t>“Developing Compassionate Hearts”</a:t>
            </a:r>
            <a:endParaRPr lang="en-US" sz="4000" dirty="0" smtClean="0"/>
          </a:p>
        </p:txBody>
      </p:sp>
      <p:sp>
        <p:nvSpPr>
          <p:cNvPr id="349188" name="Text Box 4"/>
          <p:cNvSpPr txBox="1">
            <a:spLocks noChangeArrowheads="1"/>
          </p:cNvSpPr>
          <p:nvPr/>
        </p:nvSpPr>
        <p:spPr bwMode="auto">
          <a:xfrm>
            <a:off x="685800" y="1676400"/>
            <a:ext cx="8001000" cy="4708981"/>
          </a:xfrm>
          <a:prstGeom prst="rect">
            <a:avLst/>
          </a:prstGeom>
          <a:noFill/>
          <a:ln w="9525">
            <a:noFill/>
            <a:miter lim="800000"/>
            <a:headEnd/>
            <a:tailEnd/>
          </a:ln>
        </p:spPr>
        <p:txBody>
          <a:bodyPr wrap="square">
            <a:spAutoFit/>
          </a:bodyPr>
          <a:lstStyle/>
          <a:p>
            <a:pPr>
              <a:spcBef>
                <a:spcPct val="50000"/>
              </a:spcBef>
              <a:defRPr/>
            </a:pPr>
            <a:r>
              <a:rPr lang="en-US" sz="2400" b="1" dirty="0" smtClean="0">
                <a:solidFill>
                  <a:srgbClr val="FFFF00"/>
                </a:solidFill>
                <a:effectLst>
                  <a:outerShdw blurRad="38100" dist="38100" dir="2700000" algn="tl">
                    <a:srgbClr val="000000">
                      <a:alpha val="43137"/>
                    </a:srgbClr>
                  </a:outerShdw>
                </a:effectLst>
              </a:rPr>
              <a:t>Motivated Sequence: </a:t>
            </a:r>
          </a:p>
          <a:p>
            <a:pPr marL="800100" lvl="1" indent="-342900">
              <a:spcBef>
                <a:spcPct val="50000"/>
              </a:spcBef>
              <a:buFont typeface="Arial" panose="020B0604020202020204" pitchFamily="34" charset="0"/>
              <a:buChar char="•"/>
              <a:defRPr/>
            </a:pPr>
            <a:r>
              <a:rPr lang="en-US" sz="2400" b="1" dirty="0" smtClean="0">
                <a:effectLst>
                  <a:outerShdw blurRad="38100" dist="38100" dir="2700000" algn="tl">
                    <a:srgbClr val="000000">
                      <a:alpha val="43137"/>
                    </a:srgbClr>
                  </a:outerShdw>
                </a:effectLst>
              </a:rPr>
              <a:t>Can you identify the five stages?</a:t>
            </a:r>
          </a:p>
          <a:p>
            <a:pPr>
              <a:spcBef>
                <a:spcPct val="50000"/>
              </a:spcBef>
              <a:defRPr/>
            </a:pPr>
            <a:r>
              <a:rPr lang="en-US" sz="2400" b="1" dirty="0" smtClean="0">
                <a:solidFill>
                  <a:srgbClr val="FFFF00"/>
                </a:solidFill>
                <a:effectLst>
                  <a:outerShdw blurRad="38100" dist="38100" dir="2700000" algn="tl">
                    <a:srgbClr val="000000">
                      <a:alpha val="43137"/>
                    </a:srgbClr>
                  </a:outerShdw>
                </a:effectLst>
              </a:rPr>
              <a:t>Form</a:t>
            </a:r>
            <a:r>
              <a:rPr lang="en-US" sz="2400" b="1" dirty="0">
                <a:solidFill>
                  <a:srgbClr val="FFFF00"/>
                </a:solidFill>
                <a:effectLst>
                  <a:outerShdw blurRad="38100" dist="38100" dir="2700000" algn="tl">
                    <a:srgbClr val="000000">
                      <a:alpha val="43137"/>
                    </a:srgbClr>
                  </a:outerShdw>
                </a:effectLst>
              </a:rPr>
              <a:t>:</a:t>
            </a:r>
          </a:p>
          <a:p>
            <a:pPr marL="892175" lvl="1" indent="-434975">
              <a:spcBef>
                <a:spcPct val="50000"/>
              </a:spcBef>
              <a:buFontTx/>
              <a:buChar char="•"/>
              <a:defRPr/>
            </a:pPr>
            <a:r>
              <a:rPr lang="en-US" sz="2400" b="1" dirty="0">
                <a:effectLst>
                  <a:outerShdw blurRad="38100" dist="38100" dir="2700000" algn="tl">
                    <a:srgbClr val="000000">
                      <a:alpha val="43137"/>
                    </a:srgbClr>
                  </a:outerShdw>
                </a:effectLst>
              </a:rPr>
              <a:t>How does </a:t>
            </a:r>
            <a:r>
              <a:rPr lang="en-US" sz="2400" b="1" dirty="0" err="1">
                <a:effectLst>
                  <a:outerShdw blurRad="38100" dist="38100" dir="2700000" algn="tl">
                    <a:srgbClr val="000000">
                      <a:alpha val="43137"/>
                    </a:srgbClr>
                  </a:outerShdw>
                </a:effectLst>
              </a:rPr>
              <a:t>Ortberg</a:t>
            </a:r>
            <a:r>
              <a:rPr lang="en-US" sz="2400" b="1" dirty="0">
                <a:effectLst>
                  <a:outerShdw blurRad="38100" dist="38100" dir="2700000" algn="tl">
                    <a:srgbClr val="000000">
                      <a:alpha val="43137"/>
                    </a:srgbClr>
                  </a:outerShdw>
                </a:effectLst>
              </a:rPr>
              <a:t> begin (what mood)? What does this contribute to his persuasion?</a:t>
            </a:r>
          </a:p>
          <a:p>
            <a:pPr marL="892175" lvl="1" indent="-434975">
              <a:spcBef>
                <a:spcPct val="50000"/>
              </a:spcBef>
              <a:buFontTx/>
              <a:buChar char="•"/>
              <a:defRPr/>
            </a:pPr>
            <a:r>
              <a:rPr lang="en-US" sz="2400" b="1" dirty="0">
                <a:effectLst>
                  <a:outerShdw blurRad="38100" dist="38100" dir="2700000" algn="tl">
                    <a:srgbClr val="000000">
                      <a:alpha val="43137"/>
                    </a:srgbClr>
                  </a:outerShdw>
                </a:effectLst>
              </a:rPr>
              <a:t>What happens next? Next? What does this ordering of audience experience contribute to his persuasion?</a:t>
            </a:r>
          </a:p>
          <a:p>
            <a:pPr marL="892175" lvl="1" indent="-434975">
              <a:spcBef>
                <a:spcPct val="50000"/>
              </a:spcBef>
              <a:buFontTx/>
              <a:buChar char="•"/>
              <a:defRPr/>
            </a:pPr>
            <a:r>
              <a:rPr lang="en-US" sz="2400" b="1" dirty="0">
                <a:effectLst>
                  <a:outerShdw blurRad="38100" dist="38100" dir="2700000" algn="tl">
                    <a:srgbClr val="000000">
                      <a:alpha val="43137"/>
                    </a:srgbClr>
                  </a:outerShdw>
                </a:effectLst>
              </a:rPr>
              <a:t>How does the preacher juxtapose humor and seriousness? To what effect?</a:t>
            </a:r>
          </a:p>
        </p:txBody>
      </p:sp>
    </p:spTree>
    <p:extLst>
      <p:ext uri="{BB962C8B-B14F-4D97-AF65-F5344CB8AC3E}">
        <p14:creationId xmlns:p14="http://schemas.microsoft.com/office/powerpoint/2010/main" val="259969590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491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349188"/>
                                        </p:tgtEl>
                                        <p:attrNameLst>
                                          <p:attrName>style.visibility</p:attrName>
                                        </p:attrNameLst>
                                      </p:cBhvr>
                                      <p:to>
                                        <p:strVal val="visible"/>
                                      </p:to>
                                    </p:set>
                                    <p:animEffect transition="in" filter="checkerboard(across)">
                                      <p:cBhvr>
                                        <p:cTn id="11" dur="500"/>
                                        <p:tgtEl>
                                          <p:spTgt spid="349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6" grpId="0" autoUpdateAnimBg="0"/>
      <p:bldP spid="349188"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descr="Latin_dictionary"/>
          <p:cNvPicPr>
            <a:picLocks noGrp="1" noChangeAspect="1" noChangeArrowheads="1"/>
          </p:cNvPicPr>
          <p:nvPr>
            <p:ph idx="1"/>
          </p:nvPr>
        </p:nvPicPr>
        <p:blipFill>
          <a:blip r:embed="rId2" cstate="print"/>
          <a:srcRect/>
          <a:stretch>
            <a:fillRect/>
          </a:stretch>
        </p:blipFill>
        <p:spPr>
          <a:xfrm>
            <a:off x="0" y="0"/>
            <a:ext cx="9144000" cy="6908800"/>
          </a:xfrm>
          <a:noFill/>
        </p:spPr>
      </p:pic>
      <p:sp>
        <p:nvSpPr>
          <p:cNvPr id="280578" name="Rectangle 2"/>
          <p:cNvSpPr>
            <a:spLocks noGrp="1" noChangeArrowheads="1"/>
          </p:cNvSpPr>
          <p:nvPr>
            <p:ph type="title"/>
          </p:nvPr>
        </p:nvSpPr>
        <p:spPr>
          <a:xfrm>
            <a:off x="381000" y="990600"/>
            <a:ext cx="8229600" cy="2286000"/>
          </a:xfrm>
        </p:spPr>
        <p:txBody>
          <a:bodyPr/>
          <a:lstStyle/>
          <a:p>
            <a:pPr eaLnBrk="1" hangingPunct="1">
              <a:defRPr/>
            </a:pPr>
            <a:r>
              <a:rPr lang="en-US" sz="4000" b="1" dirty="0" smtClean="0"/>
              <a:t>The Pathetic Appeal of Language:</a:t>
            </a:r>
            <a:br>
              <a:rPr lang="en-US" sz="4000" b="1" dirty="0" smtClean="0"/>
            </a:br>
            <a:r>
              <a:rPr lang="en-US" sz="4000" b="1" dirty="0" smtClean="0"/>
              <a:t>How Can We Prompt Attitudes and Feelings?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14400" y="1752600"/>
            <a:ext cx="8229600" cy="4114800"/>
          </a:xfrm>
        </p:spPr>
        <p:txBody>
          <a:bodyPr/>
          <a:lstStyle/>
          <a:p>
            <a:pPr marL="0" indent="0" algn="ctr">
              <a:buNone/>
            </a:pPr>
            <a:r>
              <a:rPr lang="en-US" dirty="0">
                <a:effectLst/>
              </a:rPr>
              <a:t>It is not enough to know what we ought to say; we must also say it as we ought; much help is thus afforded toward producing the right impression of a speech.</a:t>
            </a:r>
          </a:p>
          <a:p>
            <a:pPr algn="ctr"/>
            <a:r>
              <a:rPr lang="en-US" sz="2800" dirty="0">
                <a:effectLst/>
              </a:rPr>
              <a:t>Aristotle,</a:t>
            </a:r>
            <a:r>
              <a:rPr lang="en-US" sz="2800" i="1" dirty="0">
                <a:effectLst/>
              </a:rPr>
              <a:t> Rhetoric, 1403b</a:t>
            </a:r>
            <a:endParaRPr lang="en-US" sz="2800" dirty="0">
              <a:effectLst/>
            </a:endParaRPr>
          </a:p>
          <a:p>
            <a:pPr marL="0" indent="0" algn="ctr">
              <a:buNone/>
            </a:pPr>
            <a:endParaRPr lang="en-US" dirty="0">
              <a:effectLst/>
            </a:endParaRPr>
          </a:p>
          <a:p>
            <a:pPr marL="0" indent="0" algn="ctr">
              <a:buNone/>
            </a:pPr>
            <a:r>
              <a:rPr lang="en-US" dirty="0">
                <a:effectLst/>
              </a:rPr>
              <a:t>The truth must dazzle.</a:t>
            </a:r>
          </a:p>
          <a:p>
            <a:pPr algn="ctr"/>
            <a:r>
              <a:rPr lang="en-US" sz="2800" dirty="0">
                <a:effectLst/>
              </a:rPr>
              <a:t>Emily Dickenson</a:t>
            </a:r>
          </a:p>
          <a:p>
            <a:endParaRPr lang="en-US" dirty="0"/>
          </a:p>
        </p:txBody>
      </p:sp>
    </p:spTree>
    <p:extLst>
      <p:ext uri="{BB962C8B-B14F-4D97-AF65-F5344CB8AC3E}">
        <p14:creationId xmlns:p14="http://schemas.microsoft.com/office/powerpoint/2010/main" val="28176303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MPj03826740000[1]"/>
          <p:cNvPicPr>
            <a:picLocks noChangeAspect="1" noChangeArrowheads="1"/>
          </p:cNvPicPr>
          <p:nvPr/>
        </p:nvPicPr>
        <p:blipFill>
          <a:blip r:embed="rId2" cstate="print">
            <a:lum bright="-48000"/>
          </a:blip>
          <a:srcRect t="20238" b="15477"/>
          <a:stretch>
            <a:fillRect/>
          </a:stretch>
        </p:blipFill>
        <p:spPr bwMode="auto">
          <a:xfrm>
            <a:off x="0" y="0"/>
            <a:ext cx="9144000" cy="6858000"/>
          </a:xfrm>
          <a:prstGeom prst="rect">
            <a:avLst/>
          </a:prstGeom>
          <a:noFill/>
          <a:ln w="9525">
            <a:noFill/>
            <a:miter lim="800000"/>
            <a:headEnd/>
            <a:tailEnd/>
          </a:ln>
        </p:spPr>
      </p:pic>
      <p:sp>
        <p:nvSpPr>
          <p:cNvPr id="262146" name="Rectangle 2"/>
          <p:cNvSpPr>
            <a:spLocks noGrp="1" noChangeArrowheads="1"/>
          </p:cNvSpPr>
          <p:nvPr>
            <p:ph type="title"/>
          </p:nvPr>
        </p:nvSpPr>
        <p:spPr>
          <a:xfrm>
            <a:off x="609600" y="2209800"/>
            <a:ext cx="7777163" cy="1096963"/>
          </a:xfrm>
        </p:spPr>
        <p:txBody>
          <a:bodyPr/>
          <a:lstStyle/>
          <a:p>
            <a:pPr eaLnBrk="1" hangingPunct="1">
              <a:defRPr/>
            </a:pPr>
            <a:r>
              <a:rPr lang="en-US" sz="5400" b="1" smtClean="0">
                <a:solidFill>
                  <a:schemeClr val="tx1"/>
                </a:solidFill>
              </a:rPr>
              <a:t>What motivates our actions and beliefs?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Vivid Language: Give it a try with a “</a:t>
            </a:r>
            <a:r>
              <a:rPr lang="en-US" dirty="0" err="1" smtClean="0"/>
              <a:t>cinquain</a:t>
            </a:r>
            <a:r>
              <a:rPr lang="en-US" dirty="0" smtClean="0"/>
              <a:t>”</a:t>
            </a:r>
            <a:endParaRPr lang="en-US" dirty="0"/>
          </a:p>
        </p:txBody>
      </p:sp>
      <p:sp>
        <p:nvSpPr>
          <p:cNvPr id="3" name="Content Placeholder 2"/>
          <p:cNvSpPr>
            <a:spLocks noGrp="1"/>
          </p:cNvSpPr>
          <p:nvPr>
            <p:ph idx="1"/>
          </p:nvPr>
        </p:nvSpPr>
        <p:spPr/>
        <p:txBody>
          <a:bodyPr/>
          <a:lstStyle/>
          <a:p>
            <a:pPr marL="0" indent="0" algn="ctr">
              <a:buNone/>
            </a:pPr>
            <a:r>
              <a:rPr lang="en-US" dirty="0">
                <a:effectLst/>
              </a:rPr>
              <a:t>Baseball:</a:t>
            </a:r>
          </a:p>
          <a:p>
            <a:pPr marL="0" indent="0" algn="ctr">
              <a:buNone/>
            </a:pPr>
            <a:r>
              <a:rPr lang="en-US" dirty="0">
                <a:effectLst/>
              </a:rPr>
              <a:t>The bat smashes</a:t>
            </a:r>
          </a:p>
          <a:p>
            <a:pPr marL="0" indent="0" algn="ctr">
              <a:buNone/>
            </a:pPr>
            <a:r>
              <a:rPr lang="en-US" dirty="0">
                <a:effectLst/>
              </a:rPr>
              <a:t>The pitch, projecting it</a:t>
            </a:r>
          </a:p>
          <a:p>
            <a:pPr marL="0" indent="0" algn="ctr">
              <a:buNone/>
            </a:pPr>
            <a:r>
              <a:rPr lang="en-US" dirty="0">
                <a:effectLst/>
              </a:rPr>
              <a:t>High over the fence, fans, and cheers.</a:t>
            </a:r>
          </a:p>
          <a:p>
            <a:pPr marL="0" indent="0" algn="ctr">
              <a:buNone/>
            </a:pPr>
            <a:r>
              <a:rPr lang="en-US" dirty="0">
                <a:effectLst/>
              </a:rPr>
              <a:t>Homerun!</a:t>
            </a:r>
          </a:p>
          <a:p>
            <a:endParaRPr lang="en-US" dirty="0"/>
          </a:p>
        </p:txBody>
      </p:sp>
    </p:spTree>
    <p:extLst>
      <p:ext uri="{BB962C8B-B14F-4D97-AF65-F5344CB8AC3E}">
        <p14:creationId xmlns:p14="http://schemas.microsoft.com/office/powerpoint/2010/main" val="188003406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Vivid Language Can Create “Presence”</a:t>
            </a:r>
            <a:endParaRPr lang="en-US" dirty="0"/>
          </a:p>
        </p:txBody>
      </p:sp>
      <p:sp>
        <p:nvSpPr>
          <p:cNvPr id="3" name="Content Placeholder 2"/>
          <p:cNvSpPr>
            <a:spLocks noGrp="1"/>
          </p:cNvSpPr>
          <p:nvPr>
            <p:ph idx="1"/>
          </p:nvPr>
        </p:nvSpPr>
        <p:spPr>
          <a:xfrm>
            <a:off x="1219200" y="1676400"/>
            <a:ext cx="7543800" cy="4648200"/>
          </a:xfrm>
        </p:spPr>
        <p:txBody>
          <a:bodyPr/>
          <a:lstStyle/>
          <a:p>
            <a:pPr marL="0" indent="0">
              <a:buNone/>
            </a:pPr>
            <a:r>
              <a:rPr lang="en-US" sz="2400" dirty="0">
                <a:effectLst/>
              </a:rPr>
              <a:t>An ancient Chinese story describes a powerful king who sees an ox being led to slaughter. Perhaps the ox senses what is about to happen for it trembles like a puppy. Moved with pity, the king orders the handlers to locate a sheep to be used in its place. Later the king is challenged for being stingy—slaughtering a sheep instead of an ox. He defends himself by confessing that he did so because he could see the ox but not the sheep</a:t>
            </a:r>
            <a:r>
              <a:rPr lang="en-US" sz="2400" dirty="0" smtClean="0">
                <a:effectLst/>
              </a:rPr>
              <a:t>.</a:t>
            </a:r>
          </a:p>
          <a:p>
            <a:pPr marL="0" indent="0">
              <a:buNone/>
            </a:pPr>
            <a:endParaRPr lang="en-US" sz="2400" dirty="0">
              <a:effectLst/>
            </a:endParaRPr>
          </a:p>
          <a:p>
            <a:pPr marL="0" indent="0">
              <a:buNone/>
            </a:pPr>
            <a:r>
              <a:rPr lang="en-US" sz="2400" dirty="0" smtClean="0">
                <a:effectLst/>
              </a:rPr>
              <a:t>That’s what vivid language can do also. It stirs the affections.</a:t>
            </a:r>
            <a:endParaRPr lang="en-US" sz="2400" dirty="0">
              <a:effectLst/>
            </a:endParaRPr>
          </a:p>
          <a:p>
            <a:pPr marL="0" indent="0">
              <a:buNone/>
            </a:pPr>
            <a:r>
              <a:rPr lang="en-US" sz="2400" dirty="0">
                <a:effectLst/>
              </a:rPr>
              <a:t> </a:t>
            </a:r>
          </a:p>
          <a:p>
            <a:endParaRPr lang="en-US" dirty="0"/>
          </a:p>
        </p:txBody>
      </p:sp>
    </p:spTree>
    <p:extLst>
      <p:ext uri="{BB962C8B-B14F-4D97-AF65-F5344CB8AC3E}">
        <p14:creationId xmlns:p14="http://schemas.microsoft.com/office/powerpoint/2010/main" val="87036588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772400" cy="1447800"/>
          </a:xfrm>
        </p:spPr>
        <p:txBody>
          <a:bodyPr/>
          <a:lstStyle/>
          <a:p>
            <a:r>
              <a:rPr lang="en-US" sz="3600" dirty="0" smtClean="0"/>
              <a:t>Vivid Language has “Vivacity”</a:t>
            </a:r>
            <a:br>
              <a:rPr lang="en-US" sz="3600" dirty="0" smtClean="0"/>
            </a:br>
            <a:r>
              <a:rPr lang="en-US" sz="2800" dirty="0" smtClean="0"/>
              <a:t>George Campbell</a:t>
            </a:r>
            <a:br>
              <a:rPr lang="en-US" sz="2800" dirty="0" smtClean="0"/>
            </a:br>
            <a:r>
              <a:rPr lang="en-US" sz="2800" i="1" dirty="0" smtClean="0"/>
              <a:t>Philosophy of Rhetoric</a:t>
            </a:r>
            <a:endParaRPr lang="en-US" i="1" dirty="0"/>
          </a:p>
        </p:txBody>
      </p:sp>
      <p:sp>
        <p:nvSpPr>
          <p:cNvPr id="3" name="Content Placeholder 2"/>
          <p:cNvSpPr>
            <a:spLocks noGrp="1"/>
          </p:cNvSpPr>
          <p:nvPr>
            <p:ph idx="1"/>
          </p:nvPr>
        </p:nvSpPr>
        <p:spPr>
          <a:xfrm>
            <a:off x="1219200" y="1752600"/>
            <a:ext cx="7772400" cy="4114800"/>
          </a:xfrm>
        </p:spPr>
        <p:txBody>
          <a:bodyPr/>
          <a:lstStyle/>
          <a:p>
            <a:r>
              <a:rPr lang="en-US" sz="2800" b="1" dirty="0" smtClean="0">
                <a:effectLst>
                  <a:outerShdw blurRad="38100" dist="38100" dir="2700000" algn="tl">
                    <a:srgbClr val="000000">
                      <a:alpha val="43137"/>
                    </a:srgbClr>
                  </a:outerShdw>
                </a:effectLst>
              </a:rPr>
              <a:t>Language has “vivacity” when it has “liveliness</a:t>
            </a:r>
            <a:r>
              <a:rPr lang="en-US" sz="2800" b="1" dirty="0">
                <a:effectLst>
                  <a:outerShdw blurRad="38100" dist="38100" dir="2700000" algn="tl">
                    <a:srgbClr val="000000">
                      <a:alpha val="43137"/>
                    </a:srgbClr>
                  </a:outerShdw>
                </a:effectLst>
              </a:rPr>
              <a:t>,” “force,” “energy,” “brightness,” “brilliancy,” and “luster.” </a:t>
            </a:r>
            <a:endParaRPr lang="en-US" sz="2800" b="1" dirty="0" smtClean="0">
              <a:effectLst>
                <a:outerShdw blurRad="38100" dist="38100" dir="2700000" algn="tl">
                  <a:srgbClr val="000000">
                    <a:alpha val="43137"/>
                  </a:srgbClr>
                </a:outerShdw>
              </a:effectLst>
            </a:endParaRPr>
          </a:p>
          <a:p>
            <a:r>
              <a:rPr lang="en-US" sz="2800" b="1" dirty="0" smtClean="0">
                <a:effectLst>
                  <a:outerShdw blurRad="38100" dist="38100" dir="2700000" algn="tl">
                    <a:srgbClr val="000000">
                      <a:alpha val="43137"/>
                    </a:srgbClr>
                  </a:outerShdw>
                </a:effectLst>
              </a:rPr>
              <a:t>Ideas </a:t>
            </a:r>
            <a:r>
              <a:rPr lang="en-US" sz="2800" b="1" dirty="0">
                <a:effectLst>
                  <a:outerShdw blurRad="38100" dist="38100" dir="2700000" algn="tl">
                    <a:srgbClr val="000000">
                      <a:alpha val="43137"/>
                    </a:srgbClr>
                  </a:outerShdw>
                </a:effectLst>
              </a:rPr>
              <a:t>which lack vivacity are “faint,” “languid,” and “feeble</a:t>
            </a:r>
            <a:r>
              <a:rPr lang="en-US" sz="2800" b="1" dirty="0" smtClean="0">
                <a:effectLst>
                  <a:outerShdw blurRad="38100" dist="38100" dir="2700000" algn="tl">
                    <a:srgbClr val="000000">
                      <a:alpha val="43137"/>
                    </a:srgbClr>
                  </a:outerShdw>
                </a:effectLst>
              </a:rPr>
              <a:t>.”</a:t>
            </a:r>
          </a:p>
          <a:p>
            <a:r>
              <a:rPr lang="en-US" sz="2800" b="1" dirty="0" smtClean="0">
                <a:effectLst>
                  <a:outerShdw blurRad="38100" dist="38100" dir="2700000" algn="tl">
                    <a:srgbClr val="000000">
                      <a:alpha val="43137"/>
                    </a:srgbClr>
                  </a:outerShdw>
                </a:effectLst>
              </a:rPr>
              <a:t>Vivid language compels attention and wins belief much better than abstract language. Why?</a:t>
            </a:r>
            <a:endParaRPr lang="en-US" sz="2800" b="1" dirty="0"/>
          </a:p>
        </p:txBody>
      </p:sp>
    </p:spTree>
    <p:extLst>
      <p:ext uri="{BB962C8B-B14F-4D97-AF65-F5344CB8AC3E}">
        <p14:creationId xmlns:p14="http://schemas.microsoft.com/office/powerpoint/2010/main" val="135562810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“Vivacity”</a:t>
            </a:r>
            <a:endParaRPr lang="en-US" dirty="0"/>
          </a:p>
        </p:txBody>
      </p:sp>
      <p:sp>
        <p:nvSpPr>
          <p:cNvPr id="5" name="Text Placeholder 4"/>
          <p:cNvSpPr>
            <a:spLocks noGrp="1"/>
          </p:cNvSpPr>
          <p:nvPr>
            <p:ph type="body" idx="1"/>
          </p:nvPr>
        </p:nvSpPr>
        <p:spPr>
          <a:xfrm>
            <a:off x="608012" y="1535113"/>
            <a:ext cx="4040188" cy="639762"/>
          </a:xfrm>
        </p:spPr>
        <p:txBody>
          <a:bodyPr/>
          <a:lstStyle/>
          <a:p>
            <a:r>
              <a:rPr lang="en-US" b="0" dirty="0" smtClean="0"/>
              <a:t>The Operations of the Mind</a:t>
            </a:r>
            <a:endParaRPr lang="en-US" b="0" dirty="0"/>
          </a:p>
        </p:txBody>
      </p:sp>
      <p:graphicFrame>
        <p:nvGraphicFramePr>
          <p:cNvPr id="9" name="Content Placeholder 8"/>
          <p:cNvGraphicFramePr>
            <a:graphicFrameLocks noGrp="1"/>
          </p:cNvGraphicFramePr>
          <p:nvPr>
            <p:ph sz="half" idx="2"/>
            <p:extLst>
              <p:ext uri="{D42A27DB-BD31-4B8C-83A1-F6EECF244321}">
                <p14:modId xmlns:p14="http://schemas.microsoft.com/office/powerpoint/2010/main" val="2712658635"/>
              </p:ext>
            </p:extLst>
          </p:nvPr>
        </p:nvGraphicFramePr>
        <p:xfrm>
          <a:off x="457200" y="2174875"/>
          <a:ext cx="4040188" cy="3951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6"/>
          <p:cNvSpPr>
            <a:spLocks noGrp="1"/>
          </p:cNvSpPr>
          <p:nvPr>
            <p:ph type="body" sz="quarter" idx="3"/>
          </p:nvPr>
        </p:nvSpPr>
        <p:spPr>
          <a:xfrm>
            <a:off x="4797425" y="1535113"/>
            <a:ext cx="4041775" cy="639762"/>
          </a:xfrm>
        </p:spPr>
        <p:txBody>
          <a:bodyPr/>
          <a:lstStyle/>
          <a:p>
            <a:r>
              <a:rPr lang="en-US" b="0" dirty="0"/>
              <a:t>The Operations of the </a:t>
            </a:r>
            <a:r>
              <a:rPr lang="en-US" b="0" dirty="0" smtClean="0"/>
              <a:t>Mind</a:t>
            </a:r>
            <a:endParaRPr lang="en-US" dirty="0"/>
          </a:p>
        </p:txBody>
      </p:sp>
      <p:graphicFrame>
        <p:nvGraphicFramePr>
          <p:cNvPr id="10" name="Content Placeholder 9"/>
          <p:cNvGraphicFramePr>
            <a:graphicFrameLocks noGrp="1"/>
          </p:cNvGraphicFramePr>
          <p:nvPr>
            <p:ph sz="quarter" idx="4"/>
            <p:extLst>
              <p:ext uri="{D42A27DB-BD31-4B8C-83A1-F6EECF244321}">
                <p14:modId xmlns:p14="http://schemas.microsoft.com/office/powerpoint/2010/main" val="3820076357"/>
              </p:ext>
            </p:extLst>
          </p:nvPr>
        </p:nvGraphicFramePr>
        <p:xfrm>
          <a:off x="4797425" y="2174875"/>
          <a:ext cx="4041775" cy="39512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Title 1"/>
          <p:cNvSpPr txBox="1">
            <a:spLocks/>
          </p:cNvSpPr>
          <p:nvPr/>
        </p:nvSpPr>
        <p:spPr bwMode="auto">
          <a:xfrm>
            <a:off x="1143000" y="6400800"/>
            <a:ext cx="7772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1800" b="1" dirty="0" smtClean="0"/>
              <a:t>—George Campbell, </a:t>
            </a:r>
            <a:r>
              <a:rPr lang="en-US" sz="1800" b="1" i="1" dirty="0" smtClean="0"/>
              <a:t>Philosophy of Rhetoric</a:t>
            </a:r>
            <a:endParaRPr lang="en-US" sz="1800" b="1" i="1" dirty="0"/>
          </a:p>
        </p:txBody>
      </p:sp>
    </p:spTree>
    <p:extLst>
      <p:ext uri="{BB962C8B-B14F-4D97-AF65-F5344CB8AC3E}">
        <p14:creationId xmlns:p14="http://schemas.microsoft.com/office/powerpoint/2010/main" val="30396661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10"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“Vivacity”</a:t>
            </a:r>
            <a:endParaRPr lang="en-US" dirty="0"/>
          </a:p>
        </p:txBody>
      </p:sp>
      <p:sp>
        <p:nvSpPr>
          <p:cNvPr id="5" name="Text Placeholder 4"/>
          <p:cNvSpPr>
            <a:spLocks noGrp="1"/>
          </p:cNvSpPr>
          <p:nvPr>
            <p:ph type="body" idx="1"/>
          </p:nvPr>
        </p:nvSpPr>
        <p:spPr/>
        <p:txBody>
          <a:bodyPr/>
          <a:lstStyle/>
          <a:p>
            <a:pPr algn="ctr"/>
            <a:r>
              <a:rPr lang="en-US" b="0" dirty="0" smtClean="0"/>
              <a:t>“Sinners in the Hands of An Angry God”</a:t>
            </a:r>
            <a:endParaRPr lang="en-US" b="0" dirty="0"/>
          </a:p>
        </p:txBody>
      </p:sp>
      <p:graphicFrame>
        <p:nvGraphicFramePr>
          <p:cNvPr id="9" name="Content Placeholder 8"/>
          <p:cNvGraphicFramePr>
            <a:graphicFrameLocks noGrp="1"/>
          </p:cNvGraphicFramePr>
          <p:nvPr>
            <p:ph sz="half" idx="2"/>
            <p:extLst>
              <p:ext uri="{D42A27DB-BD31-4B8C-83A1-F6EECF244321}">
                <p14:modId xmlns:p14="http://schemas.microsoft.com/office/powerpoint/2010/main" val="253289523"/>
              </p:ext>
            </p:extLst>
          </p:nvPr>
        </p:nvGraphicFramePr>
        <p:xfrm>
          <a:off x="457200" y="2174875"/>
          <a:ext cx="4040188" cy="3951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6"/>
          <p:cNvSpPr>
            <a:spLocks noGrp="1"/>
          </p:cNvSpPr>
          <p:nvPr>
            <p:ph type="body" sz="quarter" idx="3"/>
          </p:nvPr>
        </p:nvSpPr>
        <p:spPr/>
        <p:txBody>
          <a:bodyPr/>
          <a:lstStyle/>
          <a:p>
            <a:pPr algn="ctr"/>
            <a:r>
              <a:rPr lang="en-US" b="0" dirty="0" smtClean="0"/>
              <a:t>Jonathan Edwards’ “strategy”</a:t>
            </a:r>
            <a:endParaRPr lang="en-US" dirty="0"/>
          </a:p>
        </p:txBody>
      </p:sp>
      <p:graphicFrame>
        <p:nvGraphicFramePr>
          <p:cNvPr id="10" name="Content Placeholder 9"/>
          <p:cNvGraphicFramePr>
            <a:graphicFrameLocks noGrp="1"/>
          </p:cNvGraphicFramePr>
          <p:nvPr>
            <p:ph sz="quarter" idx="4"/>
            <p:extLst>
              <p:ext uri="{D42A27DB-BD31-4B8C-83A1-F6EECF244321}">
                <p14:modId xmlns:p14="http://schemas.microsoft.com/office/powerpoint/2010/main" val="539658163"/>
              </p:ext>
            </p:extLst>
          </p:nvPr>
        </p:nvGraphicFramePr>
        <p:xfrm>
          <a:off x="4645025" y="2174875"/>
          <a:ext cx="4041775" cy="39512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Title 1"/>
          <p:cNvSpPr txBox="1">
            <a:spLocks/>
          </p:cNvSpPr>
          <p:nvPr/>
        </p:nvSpPr>
        <p:spPr bwMode="auto">
          <a:xfrm>
            <a:off x="1143000" y="6400800"/>
            <a:ext cx="7772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1800" b="1" dirty="0" smtClean="0"/>
              <a:t>—George Campbell, </a:t>
            </a:r>
            <a:r>
              <a:rPr lang="en-US" sz="1800" b="1" i="1" dirty="0" smtClean="0"/>
              <a:t>Philosophy of Rhetoric</a:t>
            </a:r>
            <a:endParaRPr lang="en-US" sz="1800" b="1" i="1" dirty="0"/>
          </a:p>
        </p:txBody>
      </p:sp>
    </p:spTree>
    <p:extLst>
      <p:ext uri="{BB962C8B-B14F-4D97-AF65-F5344CB8AC3E}">
        <p14:creationId xmlns:p14="http://schemas.microsoft.com/office/powerpoint/2010/main" val="23573435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10"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a:xfrm>
            <a:off x="1143000" y="76200"/>
            <a:ext cx="7772400" cy="1295400"/>
          </a:xfrm>
        </p:spPr>
        <p:txBody>
          <a:bodyPr/>
          <a:lstStyle/>
          <a:p>
            <a:pPr eaLnBrk="1" hangingPunct="1">
              <a:defRPr/>
            </a:pPr>
            <a:r>
              <a:rPr lang="en-US" sz="3200" dirty="0" smtClean="0">
                <a:solidFill>
                  <a:srgbClr val="FFFF00"/>
                </a:solidFill>
              </a:rPr>
              <a:t>How Does Language Create Vicarious Experience?</a:t>
            </a:r>
            <a:br>
              <a:rPr lang="en-US" sz="3200" dirty="0" smtClean="0">
                <a:solidFill>
                  <a:srgbClr val="FFFF00"/>
                </a:solidFill>
              </a:rPr>
            </a:br>
            <a:r>
              <a:rPr lang="en-US" sz="3200" dirty="0" smtClean="0">
                <a:solidFill>
                  <a:srgbClr val="FFFF00"/>
                </a:solidFill>
              </a:rPr>
              <a:t>Theological Theory of Language:</a:t>
            </a:r>
          </a:p>
        </p:txBody>
      </p:sp>
      <p:sp>
        <p:nvSpPr>
          <p:cNvPr id="351236" name="Rectangle 4"/>
          <p:cNvSpPr>
            <a:spLocks noChangeArrowheads="1"/>
          </p:cNvSpPr>
          <p:nvPr/>
        </p:nvSpPr>
        <p:spPr bwMode="auto">
          <a:xfrm>
            <a:off x="838200" y="2209800"/>
            <a:ext cx="7848600" cy="3539430"/>
          </a:xfrm>
          <a:prstGeom prst="rect">
            <a:avLst/>
          </a:prstGeom>
          <a:noFill/>
          <a:ln w="9525">
            <a:noFill/>
            <a:miter lim="800000"/>
            <a:headEnd/>
            <a:tailEnd/>
          </a:ln>
          <a:effectLst/>
        </p:spPr>
        <p:txBody>
          <a:bodyPr wrap="square">
            <a:spAutoFit/>
          </a:bodyPr>
          <a:lstStyle/>
          <a:p>
            <a:pPr marL="806450" lvl="1" indent="-442913">
              <a:buFontTx/>
              <a:buChar char="•"/>
              <a:defRPr/>
            </a:pPr>
            <a:r>
              <a:rPr lang="en-US" sz="3200" b="1" dirty="0">
                <a:effectLst>
                  <a:outerShdw blurRad="38100" dist="38100" dir="2700000" algn="tl">
                    <a:srgbClr val="000000"/>
                  </a:outerShdw>
                </a:effectLst>
              </a:rPr>
              <a:t>God’s words do things.</a:t>
            </a:r>
          </a:p>
          <a:p>
            <a:pPr marL="806450" lvl="1" indent="-442913">
              <a:buFontTx/>
              <a:buChar char="•"/>
              <a:defRPr/>
            </a:pPr>
            <a:r>
              <a:rPr lang="en-US" sz="3200" b="1" dirty="0">
                <a:effectLst>
                  <a:outerShdw blurRad="38100" dist="38100" dir="2700000" algn="tl">
                    <a:srgbClr val="000000"/>
                  </a:outerShdw>
                </a:effectLst>
              </a:rPr>
              <a:t>He has delegated some of that power to us to steward in his behalf.</a:t>
            </a:r>
          </a:p>
          <a:p>
            <a:pPr marL="806450" lvl="1" indent="-442913">
              <a:buFontTx/>
              <a:buChar char="•"/>
              <a:defRPr/>
            </a:pPr>
            <a:r>
              <a:rPr lang="en-US" sz="3200" b="1" dirty="0">
                <a:effectLst>
                  <a:outerShdw blurRad="38100" dist="38100" dir="2700000" algn="tl">
                    <a:srgbClr val="000000"/>
                  </a:outerShdw>
                </a:effectLst>
              </a:rPr>
              <a:t>“Naming” suggests authority. When we name, we exert authority over people.</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457200"/>
            <a:ext cx="8305800" cy="3124200"/>
          </a:xfrm>
        </p:spPr>
        <p:txBody>
          <a:bodyPr/>
          <a:lstStyle/>
          <a:p>
            <a:pPr algn="ctr"/>
            <a:r>
              <a:rPr lang="en-US" sz="4000" dirty="0" smtClean="0"/>
              <a:t>Proverbs 18:21</a:t>
            </a:r>
            <a:br>
              <a:rPr lang="en-US" sz="4000" dirty="0" smtClean="0"/>
            </a:br>
            <a:r>
              <a:rPr lang="en-US" sz="4000" dirty="0" smtClean="0"/>
              <a:t>Death and life are in the </a:t>
            </a:r>
            <a:r>
              <a:rPr lang="en-US" sz="4000" dirty="0" smtClean="0">
                <a:solidFill>
                  <a:srgbClr val="FFC000"/>
                </a:solidFill>
                <a:effectLst>
                  <a:outerShdw blurRad="38100" dist="38100" dir="2700000" algn="tl">
                    <a:srgbClr val="000000">
                      <a:alpha val="43137"/>
                    </a:srgbClr>
                  </a:outerShdw>
                </a:effectLst>
              </a:rPr>
              <a:t>power</a:t>
            </a:r>
            <a:r>
              <a:rPr lang="en-US" sz="4000" dirty="0" smtClean="0"/>
              <a:t> of the tongue and those who love it will eat its fruit.</a:t>
            </a:r>
            <a:r>
              <a:rPr lang="en-US" sz="6000" dirty="0" smtClean="0"/>
              <a:t/>
            </a:r>
            <a:br>
              <a:rPr lang="en-US" sz="6000" dirty="0" smtClean="0"/>
            </a:br>
            <a:endParaRPr lang="en-US" sz="4800" dirty="0">
              <a:solidFill>
                <a:srgbClr val="FFC000"/>
              </a:solidFill>
            </a:endParaRPr>
          </a:p>
        </p:txBody>
      </p:sp>
      <p:sp>
        <p:nvSpPr>
          <p:cNvPr id="3" name="Subtitle 2"/>
          <p:cNvSpPr>
            <a:spLocks noGrp="1"/>
          </p:cNvSpPr>
          <p:nvPr>
            <p:ph type="subTitle" idx="1"/>
          </p:nvPr>
        </p:nvSpPr>
        <p:spPr>
          <a:xfrm>
            <a:off x="533400" y="3581400"/>
            <a:ext cx="8077200" cy="2490216"/>
          </a:xfrm>
        </p:spPr>
        <p:txBody>
          <a:bodyPr>
            <a:normAutofit/>
          </a:bodyPr>
          <a:lstStyle/>
          <a:p>
            <a:pPr algn="ctr"/>
            <a:r>
              <a:rPr lang="en-US" sz="4400" dirty="0" err="1">
                <a:solidFill>
                  <a:srgbClr val="FFC000"/>
                </a:solidFill>
                <a:effectLst>
                  <a:outerShdw blurRad="38100" dist="38100" dir="2700000" algn="tl">
                    <a:srgbClr val="000000">
                      <a:alpha val="43137"/>
                    </a:srgbClr>
                  </a:outerShdw>
                </a:effectLst>
              </a:rPr>
              <a:t>Yad</a:t>
            </a:r>
            <a:r>
              <a:rPr lang="en-US" sz="4400" dirty="0">
                <a:solidFill>
                  <a:srgbClr val="FFC000"/>
                </a:solidFill>
                <a:effectLst>
                  <a:outerShdw blurRad="38100" dist="38100" dir="2700000" algn="tl">
                    <a:srgbClr val="000000">
                      <a:alpha val="43137"/>
                    </a:srgbClr>
                  </a:outerShdw>
                </a:effectLst>
              </a:rPr>
              <a:t> </a:t>
            </a:r>
            <a:r>
              <a:rPr lang="en-US" sz="4000" dirty="0">
                <a:solidFill>
                  <a:srgbClr val="FFC000"/>
                </a:solidFill>
                <a:effectLst>
                  <a:outerShdw blurRad="38100" dist="38100" dir="2700000" algn="tl">
                    <a:srgbClr val="000000">
                      <a:alpha val="43137"/>
                    </a:srgbClr>
                  </a:outerShdw>
                </a:effectLst>
              </a:rPr>
              <a:t>(Heb. </a:t>
            </a:r>
            <a:r>
              <a:rPr lang="he-IL" sz="4000" dirty="0">
                <a:solidFill>
                  <a:srgbClr val="FFC000"/>
                </a:solidFill>
                <a:effectLst>
                  <a:outerShdw blurRad="38100" dist="38100" dir="2700000" algn="tl">
                    <a:srgbClr val="000000">
                      <a:alpha val="43137"/>
                    </a:srgbClr>
                  </a:outerShdw>
                </a:effectLst>
              </a:rPr>
              <a:t>יד</a:t>
            </a:r>
            <a:r>
              <a:rPr lang="en-US" sz="4000" dirty="0">
                <a:solidFill>
                  <a:srgbClr val="FFC000"/>
                </a:solidFill>
                <a:effectLst>
                  <a:outerShdw blurRad="38100" dist="38100" dir="2700000" algn="tl">
                    <a:srgbClr val="000000">
                      <a:alpha val="43137"/>
                    </a:srgbClr>
                  </a:outerShdw>
                </a:effectLst>
              </a:rPr>
              <a:t>) “hand”</a:t>
            </a:r>
            <a:endParaRPr lang="en-US" sz="4400" dirty="0">
              <a:solidFill>
                <a:srgbClr val="FFC000"/>
              </a:solidFill>
              <a:effectLst>
                <a:outerShdw blurRad="38100" dist="38100" dir="2700000" algn="tl">
                  <a:srgbClr val="000000">
                    <a:alpha val="43137"/>
                  </a:srgbClr>
                </a:outerShdw>
              </a:effectLst>
            </a:endParaRPr>
          </a:p>
          <a:p>
            <a:pPr algn="ctr"/>
            <a:r>
              <a:rPr lang="en-US" sz="4000" dirty="0" smtClean="0">
                <a:effectLst>
                  <a:outerShdw blurRad="38100" dist="38100" dir="2700000" algn="tl">
                    <a:srgbClr val="000000">
                      <a:alpha val="43137"/>
                    </a:srgbClr>
                  </a:outerShdw>
                </a:effectLst>
              </a:rPr>
              <a:t>Death and life are in the </a:t>
            </a:r>
          </a:p>
          <a:p>
            <a:pPr algn="ctr"/>
            <a:r>
              <a:rPr lang="en-US" sz="4000" dirty="0" smtClean="0">
                <a:solidFill>
                  <a:srgbClr val="FFC000"/>
                </a:solidFill>
                <a:effectLst>
                  <a:outerShdw blurRad="38100" dist="38100" dir="2700000" algn="tl">
                    <a:srgbClr val="000000">
                      <a:alpha val="43137"/>
                    </a:srgbClr>
                  </a:outerShdw>
                </a:effectLst>
              </a:rPr>
              <a:t>“hand”</a:t>
            </a:r>
            <a:r>
              <a:rPr lang="en-US" sz="4000" dirty="0" smtClean="0">
                <a:effectLst>
                  <a:outerShdw blurRad="38100" dist="38100" dir="2700000" algn="tl">
                    <a:srgbClr val="000000">
                      <a:alpha val="43137"/>
                    </a:srgbClr>
                  </a:outerShdw>
                </a:effectLst>
              </a:rPr>
              <a:t> of the tongue.</a:t>
            </a:r>
            <a:endParaRPr 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3271326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p:txBody>
          <a:bodyPr/>
          <a:lstStyle/>
          <a:p>
            <a:pPr eaLnBrk="1" hangingPunct="1">
              <a:defRPr/>
            </a:pPr>
            <a:r>
              <a:rPr lang="en-US" sz="3600" dirty="0" smtClean="0">
                <a:solidFill>
                  <a:srgbClr val="FFFF00"/>
                </a:solidFill>
              </a:rPr>
              <a:t>How Does Language </a:t>
            </a:r>
            <a:r>
              <a:rPr lang="en-US" sz="3200" dirty="0" smtClean="0">
                <a:solidFill>
                  <a:srgbClr val="FFFF00"/>
                </a:solidFill>
              </a:rPr>
              <a:t>Create Vicarious Experience?</a:t>
            </a:r>
            <a:br>
              <a:rPr lang="en-US" sz="3200" dirty="0" smtClean="0">
                <a:solidFill>
                  <a:srgbClr val="FFFF00"/>
                </a:solidFill>
              </a:rPr>
            </a:br>
            <a:r>
              <a:rPr lang="en-US" sz="3200" dirty="0" smtClean="0">
                <a:solidFill>
                  <a:srgbClr val="FFFF00"/>
                </a:solidFill>
              </a:rPr>
              <a:t> Rhetorical Theory of Language</a:t>
            </a:r>
          </a:p>
        </p:txBody>
      </p:sp>
      <p:sp>
        <p:nvSpPr>
          <p:cNvPr id="365571" name="Rectangle 3"/>
          <p:cNvSpPr>
            <a:spLocks noGrp="1" noChangeArrowheads="1"/>
          </p:cNvSpPr>
          <p:nvPr>
            <p:ph idx="1"/>
          </p:nvPr>
        </p:nvSpPr>
        <p:spPr>
          <a:xfrm>
            <a:off x="914400" y="2362200"/>
            <a:ext cx="7772400" cy="4114800"/>
          </a:xfrm>
        </p:spPr>
        <p:txBody>
          <a:bodyPr/>
          <a:lstStyle/>
          <a:p>
            <a:pPr marL="0" indent="0" eaLnBrk="1" hangingPunct="1">
              <a:lnSpc>
                <a:spcPct val="90000"/>
              </a:lnSpc>
              <a:buNone/>
              <a:defRPr/>
            </a:pPr>
            <a:r>
              <a:rPr lang="en-US" b="1" dirty="0" smtClean="0"/>
              <a:t>Language has the power to influence perception.</a:t>
            </a:r>
          </a:p>
          <a:p>
            <a:pPr lvl="1" eaLnBrk="1" hangingPunct="1">
              <a:lnSpc>
                <a:spcPct val="90000"/>
              </a:lnSpc>
              <a:buFont typeface="Wingdings" pitchFamily="2" charset="2"/>
              <a:buNone/>
              <a:defRPr/>
            </a:pPr>
            <a:r>
              <a:rPr lang="en-US" dirty="0" smtClean="0"/>
              <a:t>	</a:t>
            </a:r>
            <a:r>
              <a:rPr lang="en-US" sz="2400" dirty="0" smtClean="0"/>
              <a:t>“A way of seeing is a way of not seeing.” (Kenneth Burke)</a:t>
            </a:r>
          </a:p>
          <a:p>
            <a:pPr lvl="1" eaLnBrk="1" hangingPunct="1">
              <a:lnSpc>
                <a:spcPct val="90000"/>
              </a:lnSpc>
              <a:buNone/>
              <a:defRPr/>
            </a:pPr>
            <a:r>
              <a:rPr lang="en-US" sz="2400" dirty="0" smtClean="0"/>
              <a:t>	“</a:t>
            </a:r>
            <a:r>
              <a:rPr lang="en-US" sz="2400" dirty="0" err="1" smtClean="0"/>
              <a:t>Terministic</a:t>
            </a:r>
            <a:r>
              <a:rPr lang="en-US" sz="2400" dirty="0" smtClean="0"/>
              <a:t> Screens.” (Kenneth Burke)</a:t>
            </a:r>
            <a:r>
              <a:rPr lang="en-US" sz="2400" b="1" dirty="0">
                <a:solidFill>
                  <a:srgbClr val="FFFFFF"/>
                </a:solidFill>
              </a:rPr>
              <a:t> </a:t>
            </a:r>
          </a:p>
          <a:p>
            <a:pPr marL="0" indent="0" eaLnBrk="1" hangingPunct="1">
              <a:lnSpc>
                <a:spcPct val="90000"/>
              </a:lnSpc>
              <a:buNone/>
              <a:defRPr/>
            </a:pPr>
            <a:r>
              <a:rPr lang="en-US" b="1" dirty="0" smtClean="0">
                <a:solidFill>
                  <a:srgbClr val="FFFFFF"/>
                </a:solidFill>
              </a:rPr>
              <a:t>Perception </a:t>
            </a:r>
            <a:r>
              <a:rPr lang="en-US" b="1" dirty="0">
                <a:solidFill>
                  <a:srgbClr val="FFFFFF"/>
                </a:solidFill>
              </a:rPr>
              <a:t>leads to attitude (emotion/feeling), and attitude leads to action.</a:t>
            </a:r>
            <a:endParaRPr lang="en-US" dirty="0"/>
          </a:p>
          <a:p>
            <a:pPr lvl="1" eaLnBrk="1" hangingPunct="1">
              <a:lnSpc>
                <a:spcPct val="90000"/>
              </a:lnSpc>
              <a:buFont typeface="Wingdings" pitchFamily="2" charset="2"/>
              <a:buNone/>
              <a:defRPr/>
            </a:pPr>
            <a:endParaRPr lang="en-US" sz="2400" dirty="0" smtClean="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65571">
                                            <p:txEl>
                                              <p:pRg st="0" end="0"/>
                                            </p:txEl>
                                          </p:spTgt>
                                        </p:tgtEl>
                                        <p:attrNameLst>
                                          <p:attrName>style.visibility</p:attrName>
                                        </p:attrNameLst>
                                      </p:cBhvr>
                                      <p:to>
                                        <p:strVal val="visible"/>
                                      </p:to>
                                    </p:set>
                                    <p:animEffect transition="in" filter="checkerboard(across)">
                                      <p:cBhvr>
                                        <p:cTn id="7" dur="500"/>
                                        <p:tgtEl>
                                          <p:spTgt spid="365571">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65571">
                                            <p:txEl>
                                              <p:pRg st="1" end="1"/>
                                            </p:txEl>
                                          </p:spTgt>
                                        </p:tgtEl>
                                        <p:attrNameLst>
                                          <p:attrName>style.visibility</p:attrName>
                                        </p:attrNameLst>
                                      </p:cBhvr>
                                      <p:to>
                                        <p:strVal val="visible"/>
                                      </p:to>
                                    </p:set>
                                    <p:animEffect transition="in" filter="checkerboard(across)">
                                      <p:cBhvr>
                                        <p:cTn id="10" dur="500"/>
                                        <p:tgtEl>
                                          <p:spTgt spid="365571">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65571">
                                            <p:txEl>
                                              <p:pRg st="2" end="2"/>
                                            </p:txEl>
                                          </p:spTgt>
                                        </p:tgtEl>
                                        <p:attrNameLst>
                                          <p:attrName>style.visibility</p:attrName>
                                        </p:attrNameLst>
                                      </p:cBhvr>
                                      <p:to>
                                        <p:strVal val="visible"/>
                                      </p:to>
                                    </p:set>
                                    <p:animEffect transition="in" filter="checkerboard(across)">
                                      <p:cBhvr>
                                        <p:cTn id="13" dur="500"/>
                                        <p:tgtEl>
                                          <p:spTgt spid="36557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65571">
                                            <p:txEl>
                                              <p:pRg st="3" end="3"/>
                                            </p:txEl>
                                          </p:spTgt>
                                        </p:tgtEl>
                                        <p:attrNameLst>
                                          <p:attrName>style.visibility</p:attrName>
                                        </p:attrNameLst>
                                      </p:cBhvr>
                                      <p:to>
                                        <p:strVal val="visible"/>
                                      </p:to>
                                    </p:set>
                                    <p:animEffect transition="in" filter="checkerboard(across)">
                                      <p:cBhvr>
                                        <p:cTn id="18" dur="500"/>
                                        <p:tgtEl>
                                          <p:spTgt spid="3655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1"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See full size image">
            <a:hlinkClick r:id="rId2"/>
          </p:cNvPr>
          <p:cNvPicPr>
            <a:picLocks noChangeAspect="1" noChangeArrowheads="1"/>
          </p:cNvPicPr>
          <p:nvPr/>
        </p:nvPicPr>
        <p:blipFill>
          <a:blip r:embed="rId3" cstate="print"/>
          <a:srcRect/>
          <a:stretch>
            <a:fillRect/>
          </a:stretch>
        </p:blipFill>
        <p:spPr bwMode="auto">
          <a:xfrm>
            <a:off x="5029200" y="3048000"/>
            <a:ext cx="1244600" cy="1843088"/>
          </a:xfrm>
          <a:prstGeom prst="rect">
            <a:avLst/>
          </a:prstGeom>
          <a:noFill/>
          <a:ln w="9525">
            <a:noFill/>
            <a:miter lim="800000"/>
            <a:headEnd/>
            <a:tailEnd/>
          </a:ln>
        </p:spPr>
      </p:pic>
      <p:pic>
        <p:nvPicPr>
          <p:cNvPr id="46083" name="Picture 4" descr="See full size image">
            <a:hlinkClick r:id="rId2"/>
          </p:cNvPr>
          <p:cNvPicPr>
            <a:picLocks noChangeAspect="1" noChangeArrowheads="1"/>
          </p:cNvPicPr>
          <p:nvPr/>
        </p:nvPicPr>
        <p:blipFill>
          <a:blip r:embed="rId3" cstate="print"/>
          <a:srcRect/>
          <a:stretch>
            <a:fillRect/>
          </a:stretch>
        </p:blipFill>
        <p:spPr bwMode="auto">
          <a:xfrm>
            <a:off x="1524000" y="3048000"/>
            <a:ext cx="1219200" cy="1806575"/>
          </a:xfrm>
          <a:prstGeom prst="rect">
            <a:avLst/>
          </a:prstGeom>
          <a:noFill/>
          <a:ln w="9525">
            <a:noFill/>
            <a:miter lim="800000"/>
            <a:headEnd/>
            <a:tailEnd/>
          </a:ln>
        </p:spPr>
      </p:pic>
      <p:sp>
        <p:nvSpPr>
          <p:cNvPr id="46084" name="Title 1"/>
          <p:cNvSpPr>
            <a:spLocks noGrp="1"/>
          </p:cNvSpPr>
          <p:nvPr>
            <p:ph type="title"/>
          </p:nvPr>
        </p:nvSpPr>
        <p:spPr>
          <a:xfrm>
            <a:off x="533400" y="152400"/>
            <a:ext cx="8229600" cy="868363"/>
          </a:xfrm>
        </p:spPr>
        <p:txBody>
          <a:bodyPr/>
          <a:lstStyle/>
          <a:p>
            <a:pPr eaLnBrk="1" hangingPunct="1"/>
            <a:r>
              <a:rPr lang="en-US" sz="3600" dirty="0" smtClean="0"/>
              <a:t>The power of language to influence perception</a:t>
            </a:r>
          </a:p>
        </p:txBody>
      </p:sp>
      <p:sp>
        <p:nvSpPr>
          <p:cNvPr id="48133" name="Content Placeholder 2"/>
          <p:cNvSpPr>
            <a:spLocks noGrp="1"/>
          </p:cNvSpPr>
          <p:nvPr>
            <p:ph idx="1"/>
          </p:nvPr>
        </p:nvSpPr>
        <p:spPr>
          <a:xfrm>
            <a:off x="533400" y="1143000"/>
            <a:ext cx="8077200" cy="5181600"/>
          </a:xfrm>
          <a:ln>
            <a:solidFill>
              <a:srgbClr val="CC6600"/>
            </a:solidFill>
          </a:ln>
        </p:spPr>
        <p:txBody>
          <a:bodyPr/>
          <a:lstStyle/>
          <a:p>
            <a:pPr eaLnBrk="1" hangingPunct="1">
              <a:buFontTx/>
              <a:buNone/>
            </a:pPr>
            <a:r>
              <a:rPr lang="en-US" dirty="0" smtClean="0"/>
              <a:t>	A researcher labeled two bags, both containing rose petals:</a:t>
            </a:r>
          </a:p>
          <a:p>
            <a:pPr eaLnBrk="1" hangingPunct="1">
              <a:buFontTx/>
              <a:buNone/>
            </a:pPr>
            <a:endParaRPr lang="en-US" dirty="0" smtClean="0"/>
          </a:p>
          <a:p>
            <a:pPr eaLnBrk="1" hangingPunct="1">
              <a:buFontTx/>
              <a:buNone/>
            </a:pPr>
            <a:r>
              <a:rPr lang="en-US" dirty="0" smtClean="0"/>
              <a:t>		Roses		Grass Clippings</a:t>
            </a:r>
          </a:p>
          <a:p>
            <a:pPr eaLnBrk="1" hangingPunct="1">
              <a:buFontTx/>
              <a:buNone/>
            </a:pPr>
            <a:endParaRPr lang="en-US" dirty="0" smtClean="0"/>
          </a:p>
          <a:p>
            <a:pPr eaLnBrk="1" hangingPunct="1">
              <a:buFontTx/>
              <a:buNone/>
            </a:pPr>
            <a:endParaRPr lang="en-US" dirty="0" smtClean="0"/>
          </a:p>
          <a:p>
            <a:pPr eaLnBrk="1" hangingPunct="1">
              <a:buFontTx/>
              <a:buNone/>
            </a:pPr>
            <a:endParaRPr lang="en-US" dirty="0" smtClean="0"/>
          </a:p>
          <a:p>
            <a:pPr eaLnBrk="1" hangingPunct="1">
              <a:buFontTx/>
              <a:buNone/>
            </a:pPr>
            <a:r>
              <a:rPr lang="en-US" dirty="0" smtClean="0"/>
              <a:t>	Then asked subjects to rate the smells. “Roses” won easily.</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33">
                                            <p:txEl>
                                              <p:pRg st="6" end="6"/>
                                            </p:txEl>
                                          </p:spTgt>
                                        </p:tgtEl>
                                        <p:attrNameLst>
                                          <p:attrName>style.visibility</p:attrName>
                                        </p:attrNameLst>
                                      </p:cBhvr>
                                      <p:to>
                                        <p:strVal val="visible"/>
                                      </p:to>
                                    </p:set>
                                    <p:animEffect transition="in" filter="fade">
                                      <p:cBhvr>
                                        <p:cTn id="7" dur="1000"/>
                                        <p:tgtEl>
                                          <p:spTgt spid="4813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The Power of Language to Influence Perception, Attitude and Action:</a:t>
            </a:r>
            <a:endParaRPr lang="en-US" sz="2800" dirty="0"/>
          </a:p>
        </p:txBody>
      </p:sp>
      <p:sp>
        <p:nvSpPr>
          <p:cNvPr id="3" name="Content Placeholder 2"/>
          <p:cNvSpPr>
            <a:spLocks noGrp="1"/>
          </p:cNvSpPr>
          <p:nvPr>
            <p:ph idx="1"/>
          </p:nvPr>
        </p:nvSpPr>
        <p:spPr/>
        <p:txBody>
          <a:bodyPr/>
          <a:lstStyle/>
          <a:p>
            <a:pPr algn="ctr"/>
            <a:r>
              <a:rPr lang="en-US" dirty="0" smtClean="0"/>
              <a:t>Experiment  summarized in instructional  video, “Psycho-Sell” </a:t>
            </a:r>
            <a:r>
              <a:rPr lang="en-US" sz="1800" dirty="0" smtClean="0"/>
              <a:t>(10:38)</a:t>
            </a:r>
            <a:endParaRPr lang="en-US" dirty="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4.static.flickr.com/3498/4043318373_2470e96670.jpg"/>
          <p:cNvPicPr>
            <a:picLocks noChangeAspect="1" noChangeArrowheads="1"/>
          </p:cNvPicPr>
          <p:nvPr/>
        </p:nvPicPr>
        <p:blipFill>
          <a:blip r:embed="rId2" cstate="print"/>
          <a:srcRect/>
          <a:stretch>
            <a:fillRect/>
          </a:stretch>
        </p:blipFill>
        <p:spPr bwMode="auto">
          <a:xfrm>
            <a:off x="3352800" y="0"/>
            <a:ext cx="5638800" cy="6829849"/>
          </a:xfrm>
          <a:prstGeom prst="rect">
            <a:avLst/>
          </a:prstGeom>
          <a:noFill/>
        </p:spPr>
      </p:pic>
      <p:sp>
        <p:nvSpPr>
          <p:cNvPr id="3" name="Title 2"/>
          <p:cNvSpPr>
            <a:spLocks noGrp="1"/>
          </p:cNvSpPr>
          <p:nvPr>
            <p:ph type="title"/>
          </p:nvPr>
        </p:nvSpPr>
        <p:spPr>
          <a:xfrm>
            <a:off x="304800" y="2209800"/>
            <a:ext cx="2895600" cy="2881524"/>
          </a:xfrm>
          <a:ln w="19050">
            <a:solidFill>
              <a:srgbClr val="C00000"/>
            </a:solidFill>
          </a:ln>
        </p:spPr>
        <p:txBody>
          <a:bodyPr/>
          <a:lstStyle/>
          <a:p>
            <a:r>
              <a:rPr lang="en-US" sz="2800" dirty="0" smtClean="0"/>
              <a:t>What is the persuasive goal of the advertiser? How does the ad use pathos to achieve that goal?</a:t>
            </a:r>
            <a:endParaRPr lang="en-US" sz="2800" dirty="0"/>
          </a:p>
        </p:txBody>
      </p:sp>
    </p:spTree>
    <p:extLst>
      <p:ext uri="{BB962C8B-B14F-4D97-AF65-F5344CB8AC3E}">
        <p14:creationId xmlns:p14="http://schemas.microsoft.com/office/powerpoint/2010/main" val="270527284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pPr eaLnBrk="1" hangingPunct="1">
              <a:defRPr/>
            </a:pPr>
            <a:r>
              <a:rPr lang="en-US" smtClean="0">
                <a:solidFill>
                  <a:srgbClr val="FFFF00"/>
                </a:solidFill>
              </a:rPr>
              <a:t>Rhetorical Theory of Language</a:t>
            </a:r>
          </a:p>
        </p:txBody>
      </p:sp>
      <p:sp>
        <p:nvSpPr>
          <p:cNvPr id="366595" name="Rectangle 3"/>
          <p:cNvSpPr>
            <a:spLocks noGrp="1" noChangeArrowheads="1"/>
          </p:cNvSpPr>
          <p:nvPr>
            <p:ph idx="1"/>
          </p:nvPr>
        </p:nvSpPr>
        <p:spPr/>
        <p:txBody>
          <a:bodyPr/>
          <a:lstStyle/>
          <a:p>
            <a:pPr eaLnBrk="1" hangingPunct="1">
              <a:defRPr/>
            </a:pPr>
            <a:r>
              <a:rPr lang="en-US" b="1" dirty="0" smtClean="0"/>
              <a:t>Language has the power to influence perception. Perception leads to attitude, and attitude leads to action.</a:t>
            </a:r>
          </a:p>
          <a:p>
            <a:pPr lvl="1" eaLnBrk="1" hangingPunct="1">
              <a:buClr>
                <a:srgbClr val="FF0000"/>
              </a:buClr>
              <a:buFont typeface="Wingdings" pitchFamily="2" charset="2"/>
              <a:buChar char="Ø"/>
              <a:defRPr/>
            </a:pPr>
            <a:r>
              <a:rPr lang="en-US" sz="3200" b="1" dirty="0" smtClean="0"/>
              <a:t>Labeling influences attitudes  toward self.</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3"/>
          <p:cNvSpPr>
            <a:spLocks noChangeArrowheads="1"/>
          </p:cNvSpPr>
          <p:nvPr/>
        </p:nvSpPr>
        <p:spPr bwMode="auto">
          <a:xfrm>
            <a:off x="0" y="0"/>
            <a:ext cx="9144000" cy="6858000"/>
          </a:xfrm>
          <a:prstGeom prst="rect">
            <a:avLst/>
          </a:prstGeom>
          <a:gradFill rotWithShape="1">
            <a:gsLst>
              <a:gs pos="0">
                <a:srgbClr val="0000FF"/>
              </a:gs>
              <a:gs pos="50000">
                <a:srgbClr val="C6C6FF"/>
              </a:gs>
              <a:gs pos="100000">
                <a:srgbClr val="0000FF"/>
              </a:gs>
            </a:gsLst>
            <a:lin ang="5400000" scaled="1"/>
          </a:gradFill>
          <a:ln w="9525">
            <a:solidFill>
              <a:schemeClr val="tx1"/>
            </a:solidFill>
            <a:miter lim="800000"/>
            <a:headEnd/>
            <a:tailEnd/>
          </a:ln>
        </p:spPr>
        <p:txBody>
          <a:bodyPr wrap="none" anchor="ctr"/>
          <a:lstStyle/>
          <a:p>
            <a:pPr algn="ctr"/>
            <a:r>
              <a:rPr lang="en-US"/>
              <a:t>          </a:t>
            </a:r>
          </a:p>
        </p:txBody>
      </p:sp>
      <p:sp>
        <p:nvSpPr>
          <p:cNvPr id="286722" name="Rectangle 2"/>
          <p:cNvSpPr>
            <a:spLocks noGrp="1" noChangeArrowheads="1"/>
          </p:cNvSpPr>
          <p:nvPr>
            <p:ph type="title"/>
          </p:nvPr>
        </p:nvSpPr>
        <p:spPr>
          <a:xfrm>
            <a:off x="609600" y="503238"/>
            <a:ext cx="8305800" cy="1401762"/>
          </a:xfrm>
        </p:spPr>
        <p:txBody>
          <a:bodyPr/>
          <a:lstStyle/>
          <a:p>
            <a:pPr eaLnBrk="1" hangingPunct="1">
              <a:defRPr/>
            </a:pPr>
            <a:r>
              <a:rPr lang="en-US" sz="3600" b="1" dirty="0" err="1" smtClean="0">
                <a:solidFill>
                  <a:srgbClr val="FFFF00"/>
                </a:solidFill>
              </a:rPr>
              <a:t>Kinch’s</a:t>
            </a:r>
            <a:r>
              <a:rPr lang="en-US" sz="3600" b="1" dirty="0" smtClean="0">
                <a:solidFill>
                  <a:srgbClr val="FFFF00"/>
                </a:solidFill>
              </a:rPr>
              <a:t> Model of How Communication Intersects with Self Concept</a:t>
            </a:r>
          </a:p>
        </p:txBody>
      </p:sp>
      <p:sp>
        <p:nvSpPr>
          <p:cNvPr id="286725" name="Text Box 5"/>
          <p:cNvSpPr txBox="1">
            <a:spLocks noChangeArrowheads="1"/>
          </p:cNvSpPr>
          <p:nvPr/>
        </p:nvSpPr>
        <p:spPr bwMode="auto">
          <a:xfrm>
            <a:off x="2514600" y="2286000"/>
            <a:ext cx="4191000" cy="830997"/>
          </a:xfrm>
          <a:prstGeom prst="rect">
            <a:avLst/>
          </a:prstGeom>
          <a:noFill/>
          <a:ln w="9525">
            <a:noFill/>
            <a:miter lim="800000"/>
            <a:headEnd/>
            <a:tailEnd/>
          </a:ln>
          <a:effectLst/>
        </p:spPr>
        <p:txBody>
          <a:bodyPr>
            <a:spAutoFit/>
          </a:bodyPr>
          <a:lstStyle/>
          <a:p>
            <a:pPr algn="ctr">
              <a:spcBef>
                <a:spcPct val="50000"/>
              </a:spcBef>
              <a:defRPr/>
            </a:pPr>
            <a:r>
              <a:rPr lang="en-US" sz="2400" b="1" dirty="0" smtClean="0">
                <a:solidFill>
                  <a:srgbClr val="000000"/>
                </a:solidFill>
                <a:effectLst>
                  <a:outerShdw blurRad="38100" dist="38100" dir="2700000" algn="tl">
                    <a:srgbClr val="FFFFFF"/>
                  </a:outerShdw>
                </a:effectLst>
              </a:rPr>
              <a:t>Our perception of their responses         </a:t>
            </a:r>
            <a:endParaRPr lang="en-US" sz="2400" b="1" dirty="0">
              <a:solidFill>
                <a:srgbClr val="000000"/>
              </a:solidFill>
              <a:effectLst>
                <a:outerShdw blurRad="38100" dist="38100" dir="2700000" algn="tl">
                  <a:srgbClr val="FFFFFF"/>
                </a:outerShdw>
              </a:effectLst>
            </a:endParaRPr>
          </a:p>
        </p:txBody>
      </p:sp>
      <p:sp>
        <p:nvSpPr>
          <p:cNvPr id="286726" name="Text Box 6"/>
          <p:cNvSpPr txBox="1">
            <a:spLocks noChangeArrowheads="1"/>
          </p:cNvSpPr>
          <p:nvPr/>
        </p:nvSpPr>
        <p:spPr bwMode="auto">
          <a:xfrm>
            <a:off x="5181600" y="3810000"/>
            <a:ext cx="4191000" cy="457200"/>
          </a:xfrm>
          <a:prstGeom prst="rect">
            <a:avLst/>
          </a:prstGeom>
          <a:noFill/>
          <a:ln w="9525">
            <a:noFill/>
            <a:miter lim="800000"/>
            <a:headEnd/>
            <a:tailEnd/>
          </a:ln>
          <a:effectLst/>
        </p:spPr>
        <p:txBody>
          <a:bodyPr>
            <a:spAutoFit/>
          </a:bodyPr>
          <a:lstStyle/>
          <a:p>
            <a:pPr algn="ctr">
              <a:spcBef>
                <a:spcPct val="50000"/>
              </a:spcBef>
              <a:defRPr/>
            </a:pPr>
            <a:r>
              <a:rPr lang="en-US" sz="2400" b="1">
                <a:solidFill>
                  <a:srgbClr val="000000"/>
                </a:solidFill>
                <a:effectLst>
                  <a:outerShdw blurRad="38100" dist="38100" dir="2700000" algn="tl">
                    <a:srgbClr val="FFFFFF"/>
                  </a:outerShdw>
                </a:effectLst>
              </a:rPr>
              <a:t>Our Self Concept</a:t>
            </a:r>
          </a:p>
        </p:txBody>
      </p:sp>
      <p:sp>
        <p:nvSpPr>
          <p:cNvPr id="286727" name="Text Box 7"/>
          <p:cNvSpPr txBox="1">
            <a:spLocks noChangeArrowheads="1"/>
          </p:cNvSpPr>
          <p:nvPr/>
        </p:nvSpPr>
        <p:spPr bwMode="auto">
          <a:xfrm>
            <a:off x="228600" y="3810000"/>
            <a:ext cx="3352800" cy="1200329"/>
          </a:xfrm>
          <a:prstGeom prst="rect">
            <a:avLst/>
          </a:prstGeom>
          <a:noFill/>
          <a:ln w="9525">
            <a:noFill/>
            <a:miter lim="800000"/>
            <a:headEnd/>
            <a:tailEnd/>
          </a:ln>
          <a:effectLst/>
        </p:spPr>
        <p:txBody>
          <a:bodyPr wrap="square">
            <a:spAutoFit/>
          </a:bodyPr>
          <a:lstStyle/>
          <a:p>
            <a:pPr algn="ctr">
              <a:spcBef>
                <a:spcPct val="50000"/>
              </a:spcBef>
              <a:defRPr/>
            </a:pPr>
            <a:r>
              <a:rPr lang="en-US" sz="2400" b="1" dirty="0" smtClean="0">
                <a:solidFill>
                  <a:srgbClr val="000000"/>
                </a:solidFill>
                <a:effectLst>
                  <a:outerShdw blurRad="38100" dist="38100" dir="2700000" algn="tl">
                    <a:srgbClr val="FFFFFF"/>
                  </a:outerShdw>
                </a:effectLst>
              </a:rPr>
              <a:t>Others’ verbal and nonverbal responses toward us</a:t>
            </a:r>
            <a:endParaRPr lang="en-US" sz="2400" b="1" dirty="0">
              <a:solidFill>
                <a:srgbClr val="000000"/>
              </a:solidFill>
              <a:effectLst>
                <a:outerShdw blurRad="38100" dist="38100" dir="2700000" algn="tl">
                  <a:srgbClr val="FFFFFF"/>
                </a:outerShdw>
              </a:effectLst>
            </a:endParaRPr>
          </a:p>
        </p:txBody>
      </p:sp>
      <p:sp>
        <p:nvSpPr>
          <p:cNvPr id="286728" name="Text Box 8"/>
          <p:cNvSpPr txBox="1">
            <a:spLocks noChangeArrowheads="1"/>
          </p:cNvSpPr>
          <p:nvPr/>
        </p:nvSpPr>
        <p:spPr bwMode="auto">
          <a:xfrm>
            <a:off x="2514600" y="5410200"/>
            <a:ext cx="4191000" cy="461665"/>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000000"/>
                </a:solidFill>
                <a:effectLst>
                  <a:outerShdw blurRad="38100" dist="38100" dir="2700000" algn="tl">
                    <a:srgbClr val="FFFFFF"/>
                  </a:outerShdw>
                </a:effectLst>
              </a:rPr>
              <a:t>Our </a:t>
            </a:r>
            <a:r>
              <a:rPr lang="en-US" sz="2400" b="1" dirty="0" smtClean="0">
                <a:solidFill>
                  <a:srgbClr val="000000"/>
                </a:solidFill>
                <a:effectLst>
                  <a:outerShdw blurRad="38100" dist="38100" dir="2700000" algn="tl">
                    <a:srgbClr val="FFFFFF"/>
                  </a:outerShdw>
                </a:effectLst>
              </a:rPr>
              <a:t>Behavior</a:t>
            </a:r>
            <a:endParaRPr lang="en-US" sz="2400" b="1" dirty="0">
              <a:solidFill>
                <a:srgbClr val="000000"/>
              </a:solidFill>
              <a:effectLst>
                <a:outerShdw blurRad="38100" dist="38100" dir="2700000" algn="tl">
                  <a:srgbClr val="FFFFFF"/>
                </a:outerShdw>
              </a:effectLst>
            </a:endParaRPr>
          </a:p>
        </p:txBody>
      </p:sp>
      <p:sp>
        <p:nvSpPr>
          <p:cNvPr id="286729" name="Line 9"/>
          <p:cNvSpPr>
            <a:spLocks noChangeShapeType="1"/>
          </p:cNvSpPr>
          <p:nvPr/>
        </p:nvSpPr>
        <p:spPr bwMode="auto">
          <a:xfrm flipV="1">
            <a:off x="1905000" y="2895600"/>
            <a:ext cx="1066800" cy="762000"/>
          </a:xfrm>
          <a:prstGeom prst="line">
            <a:avLst/>
          </a:prstGeom>
          <a:noFill/>
          <a:ln w="63500">
            <a:solidFill>
              <a:srgbClr val="FFFF00"/>
            </a:solidFill>
            <a:round/>
            <a:headEnd/>
            <a:tailEnd type="triangle" w="lg" len="lg"/>
          </a:ln>
        </p:spPr>
        <p:txBody>
          <a:bodyPr/>
          <a:lstStyle/>
          <a:p>
            <a:endParaRPr lang="en-US"/>
          </a:p>
        </p:txBody>
      </p:sp>
      <p:sp>
        <p:nvSpPr>
          <p:cNvPr id="286730" name="Line 10"/>
          <p:cNvSpPr>
            <a:spLocks noChangeShapeType="1"/>
          </p:cNvSpPr>
          <p:nvPr/>
        </p:nvSpPr>
        <p:spPr bwMode="auto">
          <a:xfrm flipH="1" flipV="1">
            <a:off x="2590800" y="4648200"/>
            <a:ext cx="914400" cy="685800"/>
          </a:xfrm>
          <a:prstGeom prst="line">
            <a:avLst/>
          </a:prstGeom>
          <a:noFill/>
          <a:ln w="63500">
            <a:solidFill>
              <a:srgbClr val="FFFF00"/>
            </a:solidFill>
            <a:round/>
            <a:headEnd/>
            <a:tailEnd type="triangle" w="lg" len="lg"/>
          </a:ln>
        </p:spPr>
        <p:txBody>
          <a:bodyPr/>
          <a:lstStyle/>
          <a:p>
            <a:endParaRPr lang="en-US"/>
          </a:p>
        </p:txBody>
      </p:sp>
      <p:sp>
        <p:nvSpPr>
          <p:cNvPr id="286731" name="Line 11"/>
          <p:cNvSpPr>
            <a:spLocks noChangeShapeType="1"/>
          </p:cNvSpPr>
          <p:nvPr/>
        </p:nvSpPr>
        <p:spPr bwMode="auto">
          <a:xfrm flipH="1">
            <a:off x="5486400" y="4419600"/>
            <a:ext cx="1447800" cy="838200"/>
          </a:xfrm>
          <a:prstGeom prst="line">
            <a:avLst/>
          </a:prstGeom>
          <a:noFill/>
          <a:ln w="63500">
            <a:solidFill>
              <a:srgbClr val="FFFF00"/>
            </a:solidFill>
            <a:round/>
            <a:headEnd/>
            <a:tailEnd type="triangle" w="lg" len="lg"/>
          </a:ln>
        </p:spPr>
        <p:txBody>
          <a:bodyPr/>
          <a:lstStyle/>
          <a:p>
            <a:endParaRPr lang="en-US"/>
          </a:p>
        </p:txBody>
      </p:sp>
      <p:sp>
        <p:nvSpPr>
          <p:cNvPr id="286732" name="Line 12"/>
          <p:cNvSpPr>
            <a:spLocks noChangeShapeType="1"/>
          </p:cNvSpPr>
          <p:nvPr/>
        </p:nvSpPr>
        <p:spPr bwMode="auto">
          <a:xfrm>
            <a:off x="6172200" y="2971800"/>
            <a:ext cx="1066800" cy="762000"/>
          </a:xfrm>
          <a:prstGeom prst="line">
            <a:avLst/>
          </a:prstGeom>
          <a:noFill/>
          <a:ln w="63500">
            <a:solidFill>
              <a:srgbClr val="FFFF00"/>
            </a:solidFill>
            <a:round/>
            <a:headEnd/>
            <a:tailEnd type="triangle" w="lg" len="lg"/>
          </a:ln>
        </p:spPr>
        <p:txBody>
          <a:bodyPr/>
          <a:lstStyle/>
          <a:p>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86725"/>
                                        </p:tgtEl>
                                        <p:attrNameLst>
                                          <p:attrName>style.visibility</p:attrName>
                                        </p:attrNameLst>
                                      </p:cBhvr>
                                      <p:to>
                                        <p:strVal val="visible"/>
                                      </p:to>
                                    </p:set>
                                    <p:anim calcmode="lin" valueType="num">
                                      <p:cBhvr>
                                        <p:cTn id="7" dur="500" fill="hold"/>
                                        <p:tgtEl>
                                          <p:spTgt spid="286725"/>
                                        </p:tgtEl>
                                        <p:attrNameLst>
                                          <p:attrName>ppt_w</p:attrName>
                                        </p:attrNameLst>
                                      </p:cBhvr>
                                      <p:tavLst>
                                        <p:tav tm="0">
                                          <p:val>
                                            <p:strVal val="#ppt_w*0.05"/>
                                          </p:val>
                                        </p:tav>
                                        <p:tav tm="100000">
                                          <p:val>
                                            <p:strVal val="#ppt_w"/>
                                          </p:val>
                                        </p:tav>
                                      </p:tavLst>
                                    </p:anim>
                                    <p:anim calcmode="lin" valueType="num">
                                      <p:cBhvr>
                                        <p:cTn id="8" dur="500" fill="hold"/>
                                        <p:tgtEl>
                                          <p:spTgt spid="286725"/>
                                        </p:tgtEl>
                                        <p:attrNameLst>
                                          <p:attrName>ppt_h</p:attrName>
                                        </p:attrNameLst>
                                      </p:cBhvr>
                                      <p:tavLst>
                                        <p:tav tm="0">
                                          <p:val>
                                            <p:strVal val="#ppt_h"/>
                                          </p:val>
                                        </p:tav>
                                        <p:tav tm="100000">
                                          <p:val>
                                            <p:strVal val="#ppt_h"/>
                                          </p:val>
                                        </p:tav>
                                      </p:tavLst>
                                    </p:anim>
                                    <p:anim calcmode="lin" valueType="num">
                                      <p:cBhvr>
                                        <p:cTn id="9" dur="500" fill="hold"/>
                                        <p:tgtEl>
                                          <p:spTgt spid="286725"/>
                                        </p:tgtEl>
                                        <p:attrNameLst>
                                          <p:attrName>ppt_x</p:attrName>
                                        </p:attrNameLst>
                                      </p:cBhvr>
                                      <p:tavLst>
                                        <p:tav tm="0">
                                          <p:val>
                                            <p:strVal val="#ppt_x-.2"/>
                                          </p:val>
                                        </p:tav>
                                        <p:tav tm="100000">
                                          <p:val>
                                            <p:strVal val="#ppt_x"/>
                                          </p:val>
                                        </p:tav>
                                      </p:tavLst>
                                    </p:anim>
                                    <p:anim calcmode="lin" valueType="num">
                                      <p:cBhvr>
                                        <p:cTn id="10" dur="500" fill="hold"/>
                                        <p:tgtEl>
                                          <p:spTgt spid="286725"/>
                                        </p:tgtEl>
                                        <p:attrNameLst>
                                          <p:attrName>ppt_y</p:attrName>
                                        </p:attrNameLst>
                                      </p:cBhvr>
                                      <p:tavLst>
                                        <p:tav tm="0">
                                          <p:val>
                                            <p:strVal val="#ppt_y"/>
                                          </p:val>
                                        </p:tav>
                                        <p:tav tm="100000">
                                          <p:val>
                                            <p:strVal val="#ppt_y"/>
                                          </p:val>
                                        </p:tav>
                                      </p:tavLst>
                                    </p:anim>
                                    <p:animEffect transition="in" filter="fade">
                                      <p:cBhvr>
                                        <p:cTn id="11" dur="500"/>
                                        <p:tgtEl>
                                          <p:spTgt spid="286725"/>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286732"/>
                                        </p:tgtEl>
                                        <p:attrNameLst>
                                          <p:attrName>style.visibility</p:attrName>
                                        </p:attrNameLst>
                                      </p:cBhvr>
                                      <p:to>
                                        <p:strVal val="visible"/>
                                      </p:to>
                                    </p:set>
                                    <p:anim calcmode="lin" valueType="num">
                                      <p:cBhvr>
                                        <p:cTn id="16" dur="500" fill="hold"/>
                                        <p:tgtEl>
                                          <p:spTgt spid="286732"/>
                                        </p:tgtEl>
                                        <p:attrNameLst>
                                          <p:attrName>ppt_w</p:attrName>
                                        </p:attrNameLst>
                                      </p:cBhvr>
                                      <p:tavLst>
                                        <p:tav tm="0">
                                          <p:val>
                                            <p:strVal val="#ppt_w*0.05"/>
                                          </p:val>
                                        </p:tav>
                                        <p:tav tm="100000">
                                          <p:val>
                                            <p:strVal val="#ppt_w"/>
                                          </p:val>
                                        </p:tav>
                                      </p:tavLst>
                                    </p:anim>
                                    <p:anim calcmode="lin" valueType="num">
                                      <p:cBhvr>
                                        <p:cTn id="17" dur="500" fill="hold"/>
                                        <p:tgtEl>
                                          <p:spTgt spid="286732"/>
                                        </p:tgtEl>
                                        <p:attrNameLst>
                                          <p:attrName>ppt_h</p:attrName>
                                        </p:attrNameLst>
                                      </p:cBhvr>
                                      <p:tavLst>
                                        <p:tav tm="0">
                                          <p:val>
                                            <p:strVal val="#ppt_h"/>
                                          </p:val>
                                        </p:tav>
                                        <p:tav tm="100000">
                                          <p:val>
                                            <p:strVal val="#ppt_h"/>
                                          </p:val>
                                        </p:tav>
                                      </p:tavLst>
                                    </p:anim>
                                    <p:anim calcmode="lin" valueType="num">
                                      <p:cBhvr>
                                        <p:cTn id="18" dur="500" fill="hold"/>
                                        <p:tgtEl>
                                          <p:spTgt spid="286732"/>
                                        </p:tgtEl>
                                        <p:attrNameLst>
                                          <p:attrName>ppt_x</p:attrName>
                                        </p:attrNameLst>
                                      </p:cBhvr>
                                      <p:tavLst>
                                        <p:tav tm="0">
                                          <p:val>
                                            <p:strVal val="#ppt_x-.2"/>
                                          </p:val>
                                        </p:tav>
                                        <p:tav tm="100000">
                                          <p:val>
                                            <p:strVal val="#ppt_x"/>
                                          </p:val>
                                        </p:tav>
                                      </p:tavLst>
                                    </p:anim>
                                    <p:anim calcmode="lin" valueType="num">
                                      <p:cBhvr>
                                        <p:cTn id="19" dur="500" fill="hold"/>
                                        <p:tgtEl>
                                          <p:spTgt spid="286732"/>
                                        </p:tgtEl>
                                        <p:attrNameLst>
                                          <p:attrName>ppt_y</p:attrName>
                                        </p:attrNameLst>
                                      </p:cBhvr>
                                      <p:tavLst>
                                        <p:tav tm="0">
                                          <p:val>
                                            <p:strVal val="#ppt_y"/>
                                          </p:val>
                                        </p:tav>
                                        <p:tav tm="100000">
                                          <p:val>
                                            <p:strVal val="#ppt_y"/>
                                          </p:val>
                                        </p:tav>
                                      </p:tavLst>
                                    </p:anim>
                                    <p:animEffect transition="in" filter="fade">
                                      <p:cBhvr>
                                        <p:cTn id="20" dur="500"/>
                                        <p:tgtEl>
                                          <p:spTgt spid="286732"/>
                                        </p:tgtEl>
                                      </p:cBhvr>
                                    </p:animEffect>
                                  </p:childTnLst>
                                </p:cTn>
                              </p:par>
                              <p:par>
                                <p:cTn id="21" presetID="54" presetClass="entr" presetSubtype="0" accel="100000" fill="hold" grpId="0" nodeType="withEffect">
                                  <p:stCondLst>
                                    <p:cond delay="0"/>
                                  </p:stCondLst>
                                  <p:childTnLst>
                                    <p:set>
                                      <p:cBhvr>
                                        <p:cTn id="22" dur="1" fill="hold">
                                          <p:stCondLst>
                                            <p:cond delay="0"/>
                                          </p:stCondLst>
                                        </p:cTn>
                                        <p:tgtEl>
                                          <p:spTgt spid="286726"/>
                                        </p:tgtEl>
                                        <p:attrNameLst>
                                          <p:attrName>style.visibility</p:attrName>
                                        </p:attrNameLst>
                                      </p:cBhvr>
                                      <p:to>
                                        <p:strVal val="visible"/>
                                      </p:to>
                                    </p:set>
                                    <p:anim calcmode="lin" valueType="num">
                                      <p:cBhvr>
                                        <p:cTn id="23" dur="500" fill="hold"/>
                                        <p:tgtEl>
                                          <p:spTgt spid="286726"/>
                                        </p:tgtEl>
                                        <p:attrNameLst>
                                          <p:attrName>ppt_w</p:attrName>
                                        </p:attrNameLst>
                                      </p:cBhvr>
                                      <p:tavLst>
                                        <p:tav tm="0">
                                          <p:val>
                                            <p:strVal val="#ppt_w*0.05"/>
                                          </p:val>
                                        </p:tav>
                                        <p:tav tm="100000">
                                          <p:val>
                                            <p:strVal val="#ppt_w"/>
                                          </p:val>
                                        </p:tav>
                                      </p:tavLst>
                                    </p:anim>
                                    <p:anim calcmode="lin" valueType="num">
                                      <p:cBhvr>
                                        <p:cTn id="24" dur="500" fill="hold"/>
                                        <p:tgtEl>
                                          <p:spTgt spid="286726"/>
                                        </p:tgtEl>
                                        <p:attrNameLst>
                                          <p:attrName>ppt_h</p:attrName>
                                        </p:attrNameLst>
                                      </p:cBhvr>
                                      <p:tavLst>
                                        <p:tav tm="0">
                                          <p:val>
                                            <p:strVal val="#ppt_h"/>
                                          </p:val>
                                        </p:tav>
                                        <p:tav tm="100000">
                                          <p:val>
                                            <p:strVal val="#ppt_h"/>
                                          </p:val>
                                        </p:tav>
                                      </p:tavLst>
                                    </p:anim>
                                    <p:anim calcmode="lin" valueType="num">
                                      <p:cBhvr>
                                        <p:cTn id="25" dur="500" fill="hold"/>
                                        <p:tgtEl>
                                          <p:spTgt spid="286726"/>
                                        </p:tgtEl>
                                        <p:attrNameLst>
                                          <p:attrName>ppt_x</p:attrName>
                                        </p:attrNameLst>
                                      </p:cBhvr>
                                      <p:tavLst>
                                        <p:tav tm="0">
                                          <p:val>
                                            <p:strVal val="#ppt_x-.2"/>
                                          </p:val>
                                        </p:tav>
                                        <p:tav tm="100000">
                                          <p:val>
                                            <p:strVal val="#ppt_x"/>
                                          </p:val>
                                        </p:tav>
                                      </p:tavLst>
                                    </p:anim>
                                    <p:anim calcmode="lin" valueType="num">
                                      <p:cBhvr>
                                        <p:cTn id="26" dur="500" fill="hold"/>
                                        <p:tgtEl>
                                          <p:spTgt spid="286726"/>
                                        </p:tgtEl>
                                        <p:attrNameLst>
                                          <p:attrName>ppt_y</p:attrName>
                                        </p:attrNameLst>
                                      </p:cBhvr>
                                      <p:tavLst>
                                        <p:tav tm="0">
                                          <p:val>
                                            <p:strVal val="#ppt_y"/>
                                          </p:val>
                                        </p:tav>
                                        <p:tav tm="100000">
                                          <p:val>
                                            <p:strVal val="#ppt_y"/>
                                          </p:val>
                                        </p:tav>
                                      </p:tavLst>
                                    </p:anim>
                                    <p:animEffect transition="in" filter="fade">
                                      <p:cBhvr>
                                        <p:cTn id="27" dur="500"/>
                                        <p:tgtEl>
                                          <p:spTgt spid="286726"/>
                                        </p:tgtEl>
                                      </p:cBhvr>
                                    </p:animEffect>
                                  </p:childTnLst>
                                </p:cTn>
                              </p:par>
                            </p:childTnLst>
                          </p:cTn>
                        </p:par>
                      </p:childTnLst>
                    </p:cTn>
                  </p:par>
                  <p:par>
                    <p:cTn id="28" fill="hold">
                      <p:stCondLst>
                        <p:cond delay="indefinite"/>
                      </p:stCondLst>
                      <p:childTnLst>
                        <p:par>
                          <p:cTn id="29" fill="hold">
                            <p:stCondLst>
                              <p:cond delay="0"/>
                            </p:stCondLst>
                            <p:childTnLst>
                              <p:par>
                                <p:cTn id="30" presetID="54" presetClass="entr" presetSubtype="0" accel="100000" fill="hold" grpId="0" nodeType="clickEffect">
                                  <p:stCondLst>
                                    <p:cond delay="0"/>
                                  </p:stCondLst>
                                  <p:childTnLst>
                                    <p:set>
                                      <p:cBhvr>
                                        <p:cTn id="31" dur="1" fill="hold">
                                          <p:stCondLst>
                                            <p:cond delay="0"/>
                                          </p:stCondLst>
                                        </p:cTn>
                                        <p:tgtEl>
                                          <p:spTgt spid="286731"/>
                                        </p:tgtEl>
                                        <p:attrNameLst>
                                          <p:attrName>style.visibility</p:attrName>
                                        </p:attrNameLst>
                                      </p:cBhvr>
                                      <p:to>
                                        <p:strVal val="visible"/>
                                      </p:to>
                                    </p:set>
                                    <p:anim calcmode="lin" valueType="num">
                                      <p:cBhvr>
                                        <p:cTn id="32" dur="500" fill="hold"/>
                                        <p:tgtEl>
                                          <p:spTgt spid="286731"/>
                                        </p:tgtEl>
                                        <p:attrNameLst>
                                          <p:attrName>ppt_w</p:attrName>
                                        </p:attrNameLst>
                                      </p:cBhvr>
                                      <p:tavLst>
                                        <p:tav tm="0">
                                          <p:val>
                                            <p:strVal val="#ppt_w*0.05"/>
                                          </p:val>
                                        </p:tav>
                                        <p:tav tm="100000">
                                          <p:val>
                                            <p:strVal val="#ppt_w"/>
                                          </p:val>
                                        </p:tav>
                                      </p:tavLst>
                                    </p:anim>
                                    <p:anim calcmode="lin" valueType="num">
                                      <p:cBhvr>
                                        <p:cTn id="33" dur="500" fill="hold"/>
                                        <p:tgtEl>
                                          <p:spTgt spid="286731"/>
                                        </p:tgtEl>
                                        <p:attrNameLst>
                                          <p:attrName>ppt_h</p:attrName>
                                        </p:attrNameLst>
                                      </p:cBhvr>
                                      <p:tavLst>
                                        <p:tav tm="0">
                                          <p:val>
                                            <p:strVal val="#ppt_h"/>
                                          </p:val>
                                        </p:tav>
                                        <p:tav tm="100000">
                                          <p:val>
                                            <p:strVal val="#ppt_h"/>
                                          </p:val>
                                        </p:tav>
                                      </p:tavLst>
                                    </p:anim>
                                    <p:anim calcmode="lin" valueType="num">
                                      <p:cBhvr>
                                        <p:cTn id="34" dur="500" fill="hold"/>
                                        <p:tgtEl>
                                          <p:spTgt spid="286731"/>
                                        </p:tgtEl>
                                        <p:attrNameLst>
                                          <p:attrName>ppt_x</p:attrName>
                                        </p:attrNameLst>
                                      </p:cBhvr>
                                      <p:tavLst>
                                        <p:tav tm="0">
                                          <p:val>
                                            <p:strVal val="#ppt_x-.2"/>
                                          </p:val>
                                        </p:tav>
                                        <p:tav tm="100000">
                                          <p:val>
                                            <p:strVal val="#ppt_x"/>
                                          </p:val>
                                        </p:tav>
                                      </p:tavLst>
                                    </p:anim>
                                    <p:anim calcmode="lin" valueType="num">
                                      <p:cBhvr>
                                        <p:cTn id="35" dur="500" fill="hold"/>
                                        <p:tgtEl>
                                          <p:spTgt spid="286731"/>
                                        </p:tgtEl>
                                        <p:attrNameLst>
                                          <p:attrName>ppt_y</p:attrName>
                                        </p:attrNameLst>
                                      </p:cBhvr>
                                      <p:tavLst>
                                        <p:tav tm="0">
                                          <p:val>
                                            <p:strVal val="#ppt_y"/>
                                          </p:val>
                                        </p:tav>
                                        <p:tav tm="100000">
                                          <p:val>
                                            <p:strVal val="#ppt_y"/>
                                          </p:val>
                                        </p:tav>
                                      </p:tavLst>
                                    </p:anim>
                                    <p:animEffect transition="in" filter="fade">
                                      <p:cBhvr>
                                        <p:cTn id="36" dur="500"/>
                                        <p:tgtEl>
                                          <p:spTgt spid="286731"/>
                                        </p:tgtEl>
                                      </p:cBhvr>
                                    </p:animEffect>
                                  </p:childTnLst>
                                </p:cTn>
                              </p:par>
                              <p:par>
                                <p:cTn id="37" presetID="54" presetClass="entr" presetSubtype="0" accel="100000" fill="hold" grpId="0" nodeType="withEffect">
                                  <p:stCondLst>
                                    <p:cond delay="0"/>
                                  </p:stCondLst>
                                  <p:childTnLst>
                                    <p:set>
                                      <p:cBhvr>
                                        <p:cTn id="38" dur="1" fill="hold">
                                          <p:stCondLst>
                                            <p:cond delay="0"/>
                                          </p:stCondLst>
                                        </p:cTn>
                                        <p:tgtEl>
                                          <p:spTgt spid="286728"/>
                                        </p:tgtEl>
                                        <p:attrNameLst>
                                          <p:attrName>style.visibility</p:attrName>
                                        </p:attrNameLst>
                                      </p:cBhvr>
                                      <p:to>
                                        <p:strVal val="visible"/>
                                      </p:to>
                                    </p:set>
                                    <p:anim calcmode="lin" valueType="num">
                                      <p:cBhvr>
                                        <p:cTn id="39" dur="500" fill="hold"/>
                                        <p:tgtEl>
                                          <p:spTgt spid="286728"/>
                                        </p:tgtEl>
                                        <p:attrNameLst>
                                          <p:attrName>ppt_w</p:attrName>
                                        </p:attrNameLst>
                                      </p:cBhvr>
                                      <p:tavLst>
                                        <p:tav tm="0">
                                          <p:val>
                                            <p:strVal val="#ppt_w*0.05"/>
                                          </p:val>
                                        </p:tav>
                                        <p:tav tm="100000">
                                          <p:val>
                                            <p:strVal val="#ppt_w"/>
                                          </p:val>
                                        </p:tav>
                                      </p:tavLst>
                                    </p:anim>
                                    <p:anim calcmode="lin" valueType="num">
                                      <p:cBhvr>
                                        <p:cTn id="40" dur="500" fill="hold"/>
                                        <p:tgtEl>
                                          <p:spTgt spid="286728"/>
                                        </p:tgtEl>
                                        <p:attrNameLst>
                                          <p:attrName>ppt_h</p:attrName>
                                        </p:attrNameLst>
                                      </p:cBhvr>
                                      <p:tavLst>
                                        <p:tav tm="0">
                                          <p:val>
                                            <p:strVal val="#ppt_h"/>
                                          </p:val>
                                        </p:tav>
                                        <p:tav tm="100000">
                                          <p:val>
                                            <p:strVal val="#ppt_h"/>
                                          </p:val>
                                        </p:tav>
                                      </p:tavLst>
                                    </p:anim>
                                    <p:anim calcmode="lin" valueType="num">
                                      <p:cBhvr>
                                        <p:cTn id="41" dur="500" fill="hold"/>
                                        <p:tgtEl>
                                          <p:spTgt spid="286728"/>
                                        </p:tgtEl>
                                        <p:attrNameLst>
                                          <p:attrName>ppt_x</p:attrName>
                                        </p:attrNameLst>
                                      </p:cBhvr>
                                      <p:tavLst>
                                        <p:tav tm="0">
                                          <p:val>
                                            <p:strVal val="#ppt_x-.2"/>
                                          </p:val>
                                        </p:tav>
                                        <p:tav tm="100000">
                                          <p:val>
                                            <p:strVal val="#ppt_x"/>
                                          </p:val>
                                        </p:tav>
                                      </p:tavLst>
                                    </p:anim>
                                    <p:anim calcmode="lin" valueType="num">
                                      <p:cBhvr>
                                        <p:cTn id="42" dur="500" fill="hold"/>
                                        <p:tgtEl>
                                          <p:spTgt spid="286728"/>
                                        </p:tgtEl>
                                        <p:attrNameLst>
                                          <p:attrName>ppt_y</p:attrName>
                                        </p:attrNameLst>
                                      </p:cBhvr>
                                      <p:tavLst>
                                        <p:tav tm="0">
                                          <p:val>
                                            <p:strVal val="#ppt_y"/>
                                          </p:val>
                                        </p:tav>
                                        <p:tav tm="100000">
                                          <p:val>
                                            <p:strVal val="#ppt_y"/>
                                          </p:val>
                                        </p:tav>
                                      </p:tavLst>
                                    </p:anim>
                                    <p:animEffect transition="in" filter="fade">
                                      <p:cBhvr>
                                        <p:cTn id="43" dur="500"/>
                                        <p:tgtEl>
                                          <p:spTgt spid="286728"/>
                                        </p:tgtEl>
                                      </p:cBhvr>
                                    </p:animEffect>
                                  </p:childTnLst>
                                </p:cTn>
                              </p:par>
                            </p:childTnLst>
                          </p:cTn>
                        </p:par>
                      </p:childTnLst>
                    </p:cTn>
                  </p:par>
                  <p:par>
                    <p:cTn id="44" fill="hold">
                      <p:stCondLst>
                        <p:cond delay="indefinite"/>
                      </p:stCondLst>
                      <p:childTnLst>
                        <p:par>
                          <p:cTn id="45" fill="hold">
                            <p:stCondLst>
                              <p:cond delay="0"/>
                            </p:stCondLst>
                            <p:childTnLst>
                              <p:par>
                                <p:cTn id="46" presetID="54" presetClass="entr" presetSubtype="0" accel="100000" fill="hold" grpId="0" nodeType="clickEffect">
                                  <p:stCondLst>
                                    <p:cond delay="0"/>
                                  </p:stCondLst>
                                  <p:childTnLst>
                                    <p:set>
                                      <p:cBhvr>
                                        <p:cTn id="47" dur="1" fill="hold">
                                          <p:stCondLst>
                                            <p:cond delay="0"/>
                                          </p:stCondLst>
                                        </p:cTn>
                                        <p:tgtEl>
                                          <p:spTgt spid="286730"/>
                                        </p:tgtEl>
                                        <p:attrNameLst>
                                          <p:attrName>style.visibility</p:attrName>
                                        </p:attrNameLst>
                                      </p:cBhvr>
                                      <p:to>
                                        <p:strVal val="visible"/>
                                      </p:to>
                                    </p:set>
                                    <p:anim calcmode="lin" valueType="num">
                                      <p:cBhvr>
                                        <p:cTn id="48" dur="500" fill="hold"/>
                                        <p:tgtEl>
                                          <p:spTgt spid="286730"/>
                                        </p:tgtEl>
                                        <p:attrNameLst>
                                          <p:attrName>ppt_w</p:attrName>
                                        </p:attrNameLst>
                                      </p:cBhvr>
                                      <p:tavLst>
                                        <p:tav tm="0">
                                          <p:val>
                                            <p:strVal val="#ppt_w*0.05"/>
                                          </p:val>
                                        </p:tav>
                                        <p:tav tm="100000">
                                          <p:val>
                                            <p:strVal val="#ppt_w"/>
                                          </p:val>
                                        </p:tav>
                                      </p:tavLst>
                                    </p:anim>
                                    <p:anim calcmode="lin" valueType="num">
                                      <p:cBhvr>
                                        <p:cTn id="49" dur="500" fill="hold"/>
                                        <p:tgtEl>
                                          <p:spTgt spid="286730"/>
                                        </p:tgtEl>
                                        <p:attrNameLst>
                                          <p:attrName>ppt_h</p:attrName>
                                        </p:attrNameLst>
                                      </p:cBhvr>
                                      <p:tavLst>
                                        <p:tav tm="0">
                                          <p:val>
                                            <p:strVal val="#ppt_h"/>
                                          </p:val>
                                        </p:tav>
                                        <p:tav tm="100000">
                                          <p:val>
                                            <p:strVal val="#ppt_h"/>
                                          </p:val>
                                        </p:tav>
                                      </p:tavLst>
                                    </p:anim>
                                    <p:anim calcmode="lin" valueType="num">
                                      <p:cBhvr>
                                        <p:cTn id="50" dur="500" fill="hold"/>
                                        <p:tgtEl>
                                          <p:spTgt spid="286730"/>
                                        </p:tgtEl>
                                        <p:attrNameLst>
                                          <p:attrName>ppt_x</p:attrName>
                                        </p:attrNameLst>
                                      </p:cBhvr>
                                      <p:tavLst>
                                        <p:tav tm="0">
                                          <p:val>
                                            <p:strVal val="#ppt_x-.2"/>
                                          </p:val>
                                        </p:tav>
                                        <p:tav tm="100000">
                                          <p:val>
                                            <p:strVal val="#ppt_x"/>
                                          </p:val>
                                        </p:tav>
                                      </p:tavLst>
                                    </p:anim>
                                    <p:anim calcmode="lin" valueType="num">
                                      <p:cBhvr>
                                        <p:cTn id="51" dur="500" fill="hold"/>
                                        <p:tgtEl>
                                          <p:spTgt spid="286730"/>
                                        </p:tgtEl>
                                        <p:attrNameLst>
                                          <p:attrName>ppt_y</p:attrName>
                                        </p:attrNameLst>
                                      </p:cBhvr>
                                      <p:tavLst>
                                        <p:tav tm="0">
                                          <p:val>
                                            <p:strVal val="#ppt_y"/>
                                          </p:val>
                                        </p:tav>
                                        <p:tav tm="100000">
                                          <p:val>
                                            <p:strVal val="#ppt_y"/>
                                          </p:val>
                                        </p:tav>
                                      </p:tavLst>
                                    </p:anim>
                                    <p:animEffect transition="in" filter="fade">
                                      <p:cBhvr>
                                        <p:cTn id="52" dur="500"/>
                                        <p:tgtEl>
                                          <p:spTgt spid="286730"/>
                                        </p:tgtEl>
                                      </p:cBhvr>
                                    </p:animEffect>
                                  </p:childTnLst>
                                </p:cTn>
                              </p:par>
                              <p:par>
                                <p:cTn id="53" presetID="54" presetClass="entr" presetSubtype="0" accel="100000" fill="hold" grpId="0" nodeType="withEffect">
                                  <p:stCondLst>
                                    <p:cond delay="0"/>
                                  </p:stCondLst>
                                  <p:childTnLst>
                                    <p:set>
                                      <p:cBhvr>
                                        <p:cTn id="54" dur="1" fill="hold">
                                          <p:stCondLst>
                                            <p:cond delay="0"/>
                                          </p:stCondLst>
                                        </p:cTn>
                                        <p:tgtEl>
                                          <p:spTgt spid="286727"/>
                                        </p:tgtEl>
                                        <p:attrNameLst>
                                          <p:attrName>style.visibility</p:attrName>
                                        </p:attrNameLst>
                                      </p:cBhvr>
                                      <p:to>
                                        <p:strVal val="visible"/>
                                      </p:to>
                                    </p:set>
                                    <p:anim calcmode="lin" valueType="num">
                                      <p:cBhvr>
                                        <p:cTn id="55" dur="500" fill="hold"/>
                                        <p:tgtEl>
                                          <p:spTgt spid="286727"/>
                                        </p:tgtEl>
                                        <p:attrNameLst>
                                          <p:attrName>ppt_w</p:attrName>
                                        </p:attrNameLst>
                                      </p:cBhvr>
                                      <p:tavLst>
                                        <p:tav tm="0">
                                          <p:val>
                                            <p:strVal val="#ppt_w*0.05"/>
                                          </p:val>
                                        </p:tav>
                                        <p:tav tm="100000">
                                          <p:val>
                                            <p:strVal val="#ppt_w"/>
                                          </p:val>
                                        </p:tav>
                                      </p:tavLst>
                                    </p:anim>
                                    <p:anim calcmode="lin" valueType="num">
                                      <p:cBhvr>
                                        <p:cTn id="56" dur="500" fill="hold"/>
                                        <p:tgtEl>
                                          <p:spTgt spid="286727"/>
                                        </p:tgtEl>
                                        <p:attrNameLst>
                                          <p:attrName>ppt_h</p:attrName>
                                        </p:attrNameLst>
                                      </p:cBhvr>
                                      <p:tavLst>
                                        <p:tav tm="0">
                                          <p:val>
                                            <p:strVal val="#ppt_h"/>
                                          </p:val>
                                        </p:tav>
                                        <p:tav tm="100000">
                                          <p:val>
                                            <p:strVal val="#ppt_h"/>
                                          </p:val>
                                        </p:tav>
                                      </p:tavLst>
                                    </p:anim>
                                    <p:anim calcmode="lin" valueType="num">
                                      <p:cBhvr>
                                        <p:cTn id="57" dur="500" fill="hold"/>
                                        <p:tgtEl>
                                          <p:spTgt spid="286727"/>
                                        </p:tgtEl>
                                        <p:attrNameLst>
                                          <p:attrName>ppt_x</p:attrName>
                                        </p:attrNameLst>
                                      </p:cBhvr>
                                      <p:tavLst>
                                        <p:tav tm="0">
                                          <p:val>
                                            <p:strVal val="#ppt_x-.2"/>
                                          </p:val>
                                        </p:tav>
                                        <p:tav tm="100000">
                                          <p:val>
                                            <p:strVal val="#ppt_x"/>
                                          </p:val>
                                        </p:tav>
                                      </p:tavLst>
                                    </p:anim>
                                    <p:anim calcmode="lin" valueType="num">
                                      <p:cBhvr>
                                        <p:cTn id="58" dur="500" fill="hold"/>
                                        <p:tgtEl>
                                          <p:spTgt spid="286727"/>
                                        </p:tgtEl>
                                        <p:attrNameLst>
                                          <p:attrName>ppt_y</p:attrName>
                                        </p:attrNameLst>
                                      </p:cBhvr>
                                      <p:tavLst>
                                        <p:tav tm="0">
                                          <p:val>
                                            <p:strVal val="#ppt_y"/>
                                          </p:val>
                                        </p:tav>
                                        <p:tav tm="100000">
                                          <p:val>
                                            <p:strVal val="#ppt_y"/>
                                          </p:val>
                                        </p:tav>
                                      </p:tavLst>
                                    </p:anim>
                                    <p:animEffect transition="in" filter="fade">
                                      <p:cBhvr>
                                        <p:cTn id="59" dur="500"/>
                                        <p:tgtEl>
                                          <p:spTgt spid="286727"/>
                                        </p:tgtEl>
                                      </p:cBhvr>
                                    </p:animEffect>
                                  </p:childTnLst>
                                </p:cTn>
                              </p:par>
                            </p:childTnLst>
                          </p:cTn>
                        </p:par>
                      </p:childTnLst>
                    </p:cTn>
                  </p:par>
                  <p:par>
                    <p:cTn id="60" fill="hold">
                      <p:stCondLst>
                        <p:cond delay="indefinite"/>
                      </p:stCondLst>
                      <p:childTnLst>
                        <p:par>
                          <p:cTn id="61" fill="hold">
                            <p:stCondLst>
                              <p:cond delay="0"/>
                            </p:stCondLst>
                            <p:childTnLst>
                              <p:par>
                                <p:cTn id="62" presetID="54" presetClass="entr" presetSubtype="0" accel="100000" fill="hold" grpId="0" nodeType="clickEffect">
                                  <p:stCondLst>
                                    <p:cond delay="0"/>
                                  </p:stCondLst>
                                  <p:childTnLst>
                                    <p:set>
                                      <p:cBhvr>
                                        <p:cTn id="63" dur="1" fill="hold">
                                          <p:stCondLst>
                                            <p:cond delay="0"/>
                                          </p:stCondLst>
                                        </p:cTn>
                                        <p:tgtEl>
                                          <p:spTgt spid="286729"/>
                                        </p:tgtEl>
                                        <p:attrNameLst>
                                          <p:attrName>style.visibility</p:attrName>
                                        </p:attrNameLst>
                                      </p:cBhvr>
                                      <p:to>
                                        <p:strVal val="visible"/>
                                      </p:to>
                                    </p:set>
                                    <p:anim calcmode="lin" valueType="num">
                                      <p:cBhvr>
                                        <p:cTn id="64" dur="500" fill="hold"/>
                                        <p:tgtEl>
                                          <p:spTgt spid="286729"/>
                                        </p:tgtEl>
                                        <p:attrNameLst>
                                          <p:attrName>ppt_w</p:attrName>
                                        </p:attrNameLst>
                                      </p:cBhvr>
                                      <p:tavLst>
                                        <p:tav tm="0">
                                          <p:val>
                                            <p:strVal val="#ppt_w*0.05"/>
                                          </p:val>
                                        </p:tav>
                                        <p:tav tm="100000">
                                          <p:val>
                                            <p:strVal val="#ppt_w"/>
                                          </p:val>
                                        </p:tav>
                                      </p:tavLst>
                                    </p:anim>
                                    <p:anim calcmode="lin" valueType="num">
                                      <p:cBhvr>
                                        <p:cTn id="65" dur="500" fill="hold"/>
                                        <p:tgtEl>
                                          <p:spTgt spid="286729"/>
                                        </p:tgtEl>
                                        <p:attrNameLst>
                                          <p:attrName>ppt_h</p:attrName>
                                        </p:attrNameLst>
                                      </p:cBhvr>
                                      <p:tavLst>
                                        <p:tav tm="0">
                                          <p:val>
                                            <p:strVal val="#ppt_h"/>
                                          </p:val>
                                        </p:tav>
                                        <p:tav tm="100000">
                                          <p:val>
                                            <p:strVal val="#ppt_h"/>
                                          </p:val>
                                        </p:tav>
                                      </p:tavLst>
                                    </p:anim>
                                    <p:anim calcmode="lin" valueType="num">
                                      <p:cBhvr>
                                        <p:cTn id="66" dur="500" fill="hold"/>
                                        <p:tgtEl>
                                          <p:spTgt spid="286729"/>
                                        </p:tgtEl>
                                        <p:attrNameLst>
                                          <p:attrName>ppt_x</p:attrName>
                                        </p:attrNameLst>
                                      </p:cBhvr>
                                      <p:tavLst>
                                        <p:tav tm="0">
                                          <p:val>
                                            <p:strVal val="#ppt_x-.2"/>
                                          </p:val>
                                        </p:tav>
                                        <p:tav tm="100000">
                                          <p:val>
                                            <p:strVal val="#ppt_x"/>
                                          </p:val>
                                        </p:tav>
                                      </p:tavLst>
                                    </p:anim>
                                    <p:anim calcmode="lin" valueType="num">
                                      <p:cBhvr>
                                        <p:cTn id="67" dur="500" fill="hold"/>
                                        <p:tgtEl>
                                          <p:spTgt spid="286729"/>
                                        </p:tgtEl>
                                        <p:attrNameLst>
                                          <p:attrName>ppt_y</p:attrName>
                                        </p:attrNameLst>
                                      </p:cBhvr>
                                      <p:tavLst>
                                        <p:tav tm="0">
                                          <p:val>
                                            <p:strVal val="#ppt_y"/>
                                          </p:val>
                                        </p:tav>
                                        <p:tav tm="100000">
                                          <p:val>
                                            <p:strVal val="#ppt_y"/>
                                          </p:val>
                                        </p:tav>
                                      </p:tavLst>
                                    </p:anim>
                                    <p:animEffect transition="in" filter="fade">
                                      <p:cBhvr>
                                        <p:cTn id="68" dur="500"/>
                                        <p:tgtEl>
                                          <p:spTgt spid="286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5" grpId="0"/>
      <p:bldP spid="286726" grpId="0"/>
      <p:bldP spid="286727" grpId="0"/>
      <p:bldP spid="286728" grpId="0"/>
      <p:bldP spid="286729" grpId="0" animBg="1"/>
      <p:bldP spid="286730" grpId="0" animBg="1"/>
      <p:bldP spid="286731" grpId="0" animBg="1"/>
      <p:bldP spid="28673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762000" y="1600200"/>
            <a:ext cx="8001000" cy="4495800"/>
          </a:xfrm>
        </p:spPr>
        <p:txBody>
          <a:bodyPr/>
          <a:lstStyle/>
          <a:p>
            <a:pPr>
              <a:buFontTx/>
              <a:buNone/>
            </a:pPr>
            <a:r>
              <a:rPr lang="en-US" sz="3600" dirty="0"/>
              <a:t>"Since the parents are seen as </a:t>
            </a:r>
            <a:r>
              <a:rPr lang="en-US" sz="3600" dirty="0" smtClean="0"/>
              <a:t>godlike </a:t>
            </a:r>
            <a:r>
              <a:rPr lang="en-US" sz="3600" dirty="0"/>
              <a:t>authorities by the young child, she [or he] seldom doubts that the parents' feedback is true.“</a:t>
            </a:r>
          </a:p>
          <a:p>
            <a:pPr>
              <a:buFontTx/>
              <a:buNone/>
            </a:pPr>
            <a:endParaRPr lang="en-US" dirty="0"/>
          </a:p>
          <a:p>
            <a:pPr>
              <a:buFontTx/>
              <a:buNone/>
            </a:pPr>
            <a:r>
              <a:rPr lang="en-US" sz="2400" dirty="0" err="1"/>
              <a:t>Trenholm</a:t>
            </a:r>
            <a:r>
              <a:rPr lang="en-US" sz="2400" dirty="0"/>
              <a:t> and Jensen, </a:t>
            </a:r>
            <a:r>
              <a:rPr lang="en-US" sz="2400" i="1" dirty="0"/>
              <a:t>Interpersonal Communication</a:t>
            </a:r>
            <a:r>
              <a:rPr lang="en-US" sz="2400" dirty="0"/>
              <a:t>, 2nd ed. (Wadsworth: 1992) 127.</a:t>
            </a:r>
          </a:p>
        </p:txBody>
      </p:sp>
    </p:spTree>
    <p:extLst>
      <p:ext uri="{BB962C8B-B14F-4D97-AF65-F5344CB8AC3E}">
        <p14:creationId xmlns:p14="http://schemas.microsoft.com/office/powerpoint/2010/main" val="13449396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MPj01780120000[1]"/>
          <p:cNvPicPr>
            <a:picLocks noChangeAspect="1" noChangeArrowheads="1"/>
          </p:cNvPicPr>
          <p:nvPr/>
        </p:nvPicPr>
        <p:blipFill>
          <a:blip r:embed="rId2" cstate="print">
            <a:lum bright="6000"/>
          </a:blip>
          <a:srcRect/>
          <a:stretch>
            <a:fillRect/>
          </a:stretch>
        </p:blipFill>
        <p:spPr bwMode="auto">
          <a:xfrm>
            <a:off x="0" y="0"/>
            <a:ext cx="9144000" cy="6858000"/>
          </a:xfrm>
          <a:prstGeom prst="rect">
            <a:avLst/>
          </a:prstGeom>
          <a:noFill/>
          <a:ln w="9525">
            <a:noFill/>
            <a:miter lim="800000"/>
            <a:headEnd/>
            <a:tailEnd/>
          </a:ln>
        </p:spPr>
      </p:pic>
      <p:sp>
        <p:nvSpPr>
          <p:cNvPr id="284674" name="Rectangle 2"/>
          <p:cNvSpPr>
            <a:spLocks noGrp="1" noChangeArrowheads="1"/>
          </p:cNvSpPr>
          <p:nvPr>
            <p:ph idx="1"/>
          </p:nvPr>
        </p:nvSpPr>
        <p:spPr>
          <a:xfrm>
            <a:off x="3276600" y="762000"/>
            <a:ext cx="5105400" cy="2209800"/>
          </a:xfrm>
        </p:spPr>
        <p:txBody>
          <a:bodyPr/>
          <a:lstStyle/>
          <a:p>
            <a:pPr eaLnBrk="1" hangingPunct="1">
              <a:lnSpc>
                <a:spcPct val="90000"/>
              </a:lnSpc>
              <a:buFont typeface="Wingdings" pitchFamily="2" charset="2"/>
              <a:buNone/>
              <a:defRPr/>
            </a:pPr>
            <a:r>
              <a:rPr lang="en-US" sz="4400" b="1" i="1" dirty="0" smtClean="0"/>
              <a:t>Call a man a thief, and he will steal.</a:t>
            </a:r>
          </a:p>
          <a:p>
            <a:pPr eaLnBrk="1" hangingPunct="1">
              <a:lnSpc>
                <a:spcPct val="90000"/>
              </a:lnSpc>
              <a:buFont typeface="Wingdings" pitchFamily="2" charset="2"/>
              <a:buNone/>
              <a:defRPr/>
            </a:pPr>
            <a:r>
              <a:rPr lang="en-US" sz="2400" dirty="0" smtClean="0"/>
              <a:t>		</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pPr eaLnBrk="1" hangingPunct="1">
              <a:defRPr/>
            </a:pPr>
            <a:r>
              <a:rPr lang="en-US" smtClean="0">
                <a:solidFill>
                  <a:srgbClr val="FFFF00"/>
                </a:solidFill>
              </a:rPr>
              <a:t>Rhetorical Theory of Language</a:t>
            </a:r>
          </a:p>
        </p:txBody>
      </p:sp>
      <p:sp>
        <p:nvSpPr>
          <p:cNvPr id="366595" name="Rectangle 3"/>
          <p:cNvSpPr>
            <a:spLocks noGrp="1" noChangeArrowheads="1"/>
          </p:cNvSpPr>
          <p:nvPr>
            <p:ph idx="1"/>
          </p:nvPr>
        </p:nvSpPr>
        <p:spPr/>
        <p:txBody>
          <a:bodyPr/>
          <a:lstStyle/>
          <a:p>
            <a:pPr eaLnBrk="1" hangingPunct="1">
              <a:defRPr/>
            </a:pPr>
            <a:r>
              <a:rPr lang="en-US" b="1" dirty="0" smtClean="0"/>
              <a:t>Language has the power to influence perception. Perception leads to attitude, and attitude leads to action.</a:t>
            </a:r>
          </a:p>
          <a:p>
            <a:pPr lvl="1" eaLnBrk="1" hangingPunct="1">
              <a:buClr>
                <a:srgbClr val="FF0000"/>
              </a:buClr>
              <a:buFont typeface="Wingdings" pitchFamily="2" charset="2"/>
              <a:buChar char="Ø"/>
              <a:defRPr/>
            </a:pPr>
            <a:r>
              <a:rPr lang="en-US" sz="3200" b="1" dirty="0" smtClean="0"/>
              <a:t>Labeling influences attitudes  toward </a:t>
            </a:r>
            <a:r>
              <a:rPr lang="en-US" sz="3200" b="1" i="1" dirty="0" smtClean="0"/>
              <a:t>self.</a:t>
            </a:r>
          </a:p>
          <a:p>
            <a:pPr lvl="1" eaLnBrk="1" hangingPunct="1">
              <a:buClr>
                <a:srgbClr val="FF0000"/>
              </a:buClr>
              <a:buFont typeface="Wingdings" pitchFamily="2" charset="2"/>
              <a:buChar char="Ø"/>
              <a:defRPr/>
            </a:pPr>
            <a:r>
              <a:rPr lang="en-US" sz="3200" b="1" dirty="0">
                <a:latin typeface="Tahoma" pitchFamily="34" charset="0"/>
              </a:rPr>
              <a:t>Labeling influences attitudes toward other </a:t>
            </a:r>
            <a:r>
              <a:rPr lang="en-US" sz="3200" b="1" dirty="0" smtClean="0">
                <a:latin typeface="Tahoma" pitchFamily="34" charset="0"/>
              </a:rPr>
              <a:t>people, objects, or  events.</a:t>
            </a:r>
            <a:endParaRPr lang="en-US" sz="3200" b="1" dirty="0">
              <a:latin typeface="Tahoma" pitchFamily="34" charset="0"/>
            </a:endParaRPr>
          </a:p>
          <a:p>
            <a:pPr lvl="1" eaLnBrk="1" hangingPunct="1">
              <a:buClr>
                <a:srgbClr val="FF0000"/>
              </a:buClr>
              <a:buFont typeface="Wingdings" pitchFamily="2" charset="2"/>
              <a:buChar char="Ø"/>
              <a:defRPr/>
            </a:pPr>
            <a:endParaRPr lang="en-US" sz="2400" dirty="0" smtClean="0"/>
          </a:p>
        </p:txBody>
      </p:sp>
    </p:spTree>
    <p:extLst>
      <p:ext uri="{BB962C8B-B14F-4D97-AF65-F5344CB8AC3E}">
        <p14:creationId xmlns:p14="http://schemas.microsoft.com/office/powerpoint/2010/main" val="394302477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ce.imageg.net/graphics/product_images/pACE2-938508reg.jpg"/>
          <p:cNvPicPr>
            <a:picLocks noChangeAspect="1" noChangeArrowheads="1"/>
          </p:cNvPicPr>
          <p:nvPr/>
        </p:nvPicPr>
        <p:blipFill>
          <a:blip r:embed="rId2" cstate="print"/>
          <a:srcRect t="14545" b="16364"/>
          <a:stretch>
            <a:fillRect/>
          </a:stretch>
        </p:blipFill>
        <p:spPr bwMode="auto">
          <a:xfrm>
            <a:off x="457200" y="304800"/>
            <a:ext cx="2867526" cy="1981200"/>
          </a:xfrm>
          <a:prstGeom prst="rect">
            <a:avLst/>
          </a:prstGeom>
          <a:noFill/>
          <a:scene3d>
            <a:camera prst="orthographicFront"/>
            <a:lightRig rig="threePt" dir="t"/>
          </a:scene3d>
          <a:sp3d>
            <a:bevelT/>
          </a:sp3d>
        </p:spPr>
      </p:pic>
      <p:pic>
        <p:nvPicPr>
          <p:cNvPr id="1030" name="Picture 6" descr="http://www.resource-depot.co.uk/golf-drivers/images/callaway-big-bertha-460-driver.gif"/>
          <p:cNvPicPr>
            <a:picLocks noChangeAspect="1" noChangeArrowheads="1"/>
          </p:cNvPicPr>
          <p:nvPr/>
        </p:nvPicPr>
        <p:blipFill>
          <a:blip r:embed="rId3" cstate="print"/>
          <a:srcRect/>
          <a:stretch>
            <a:fillRect/>
          </a:stretch>
        </p:blipFill>
        <p:spPr bwMode="auto">
          <a:xfrm>
            <a:off x="1676400" y="1752600"/>
            <a:ext cx="3419475" cy="29337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32" name="Picture 8" descr="http://scharch.org/Ray_Baer/Weapon,%20Germany%20-Big%20Bertha.JPG"/>
          <p:cNvPicPr>
            <a:picLocks noChangeAspect="1" noChangeArrowheads="1"/>
          </p:cNvPicPr>
          <p:nvPr/>
        </p:nvPicPr>
        <p:blipFill>
          <a:blip r:embed="rId4" cstate="print"/>
          <a:srcRect/>
          <a:stretch>
            <a:fillRect/>
          </a:stretch>
        </p:blipFill>
        <p:spPr bwMode="auto">
          <a:xfrm>
            <a:off x="3657600" y="3429000"/>
            <a:ext cx="5048250" cy="301888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28" name="Picture 4" descr="http://z.hubpages.com/u/307941_f260.jpg"/>
          <p:cNvPicPr>
            <a:picLocks noChangeAspect="1" noChangeArrowheads="1"/>
          </p:cNvPicPr>
          <p:nvPr/>
        </p:nvPicPr>
        <p:blipFill>
          <a:blip r:embed="rId5" cstate="print"/>
          <a:srcRect/>
          <a:stretch>
            <a:fillRect/>
          </a:stretch>
        </p:blipFill>
        <p:spPr bwMode="auto">
          <a:xfrm>
            <a:off x="4800600" y="228600"/>
            <a:ext cx="3056768" cy="28098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00073630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10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fade">
                                      <p:cBhvr>
                                        <p:cTn id="17" dur="1000"/>
                                        <p:tgtEl>
                                          <p:spTgt spid="10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13000">
              <a:schemeClr val="accent1">
                <a:shade val="30000"/>
                <a:satMod val="115000"/>
                <a:alpha val="49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38914" name="Picture 2" descr="http://ecx.images-amazon.com/images/I/51dp2TwzJdL._SL500_AA280_.jpg"/>
          <p:cNvPicPr>
            <a:picLocks noChangeAspect="1" noChangeArrowheads="1"/>
          </p:cNvPicPr>
          <p:nvPr/>
        </p:nvPicPr>
        <p:blipFill>
          <a:blip r:embed="rId3" cstate="print">
            <a:duotone>
              <a:prstClr val="black"/>
              <a:srgbClr val="D9C3A5">
                <a:tint val="50000"/>
                <a:satMod val="180000"/>
              </a:srgbClr>
            </a:duotone>
          </a:blip>
          <a:srcRect t="14286" b="13136"/>
          <a:stretch>
            <a:fillRect/>
          </a:stretch>
        </p:blipFill>
        <p:spPr bwMode="auto">
          <a:xfrm>
            <a:off x="0" y="0"/>
            <a:ext cx="9144000" cy="6858000"/>
          </a:xfrm>
          <a:prstGeom prst="rect">
            <a:avLst/>
          </a:prstGeom>
          <a:noFill/>
        </p:spPr>
      </p:pic>
      <p:sp>
        <p:nvSpPr>
          <p:cNvPr id="288770" name="Rectangle 2"/>
          <p:cNvSpPr>
            <a:spLocks noGrp="1" noChangeArrowheads="1"/>
          </p:cNvSpPr>
          <p:nvPr>
            <p:ph type="title"/>
          </p:nvPr>
        </p:nvSpPr>
        <p:spPr>
          <a:xfrm>
            <a:off x="0" y="152401"/>
            <a:ext cx="9144000" cy="914400"/>
          </a:xfrm>
        </p:spPr>
        <p:txBody>
          <a:bodyPr/>
          <a:lstStyle/>
          <a:p>
            <a:pPr eaLnBrk="1" hangingPunct="1"/>
            <a:r>
              <a:rPr lang="en-US" sz="4000" b="1" dirty="0" smtClean="0">
                <a:solidFill>
                  <a:srgbClr val="FFFF00"/>
                </a:solidFill>
                <a:effectLst>
                  <a:outerShdw blurRad="38100" dist="38100" dir="2700000" algn="tl">
                    <a:srgbClr val="000000">
                      <a:alpha val="43137"/>
                    </a:srgbClr>
                  </a:outerShdw>
                </a:effectLst>
              </a:rPr>
              <a:t>The Impact of “Labeling”</a:t>
            </a:r>
          </a:p>
        </p:txBody>
      </p:sp>
      <p:sp>
        <p:nvSpPr>
          <p:cNvPr id="288771" name="Rectangle 3"/>
          <p:cNvSpPr>
            <a:spLocks noGrp="1" noChangeArrowheads="1"/>
          </p:cNvSpPr>
          <p:nvPr>
            <p:ph idx="1"/>
          </p:nvPr>
        </p:nvSpPr>
        <p:spPr>
          <a:xfrm>
            <a:off x="304800" y="969818"/>
            <a:ext cx="8534400" cy="5867400"/>
          </a:xfrm>
          <a:solidFill>
            <a:schemeClr val="accent5">
              <a:lumMod val="10000"/>
              <a:alpha val="35000"/>
            </a:schemeClr>
          </a:solidFill>
        </p:spPr>
        <p:txBody>
          <a:bodyPr/>
          <a:lstStyle/>
          <a:p>
            <a:pPr marL="457200" lvl="1" indent="0" eaLnBrk="1" hangingPunct="1">
              <a:lnSpc>
                <a:spcPct val="90000"/>
              </a:lnSpc>
              <a:buClr>
                <a:srgbClr val="FF0000"/>
              </a:buClr>
              <a:buNone/>
              <a:defRPr/>
            </a:pPr>
            <a:r>
              <a:rPr lang="en-US" sz="2400" b="1" dirty="0" smtClean="0">
                <a:solidFill>
                  <a:schemeClr val="bg1"/>
                </a:solidFill>
              </a:rPr>
              <a:t>In 1966, Rosenthall randomly divided laboratory rats into two groups. He labeled them </a:t>
            </a:r>
            <a:r>
              <a:rPr lang="en-US" sz="2400" b="1" dirty="0" smtClean="0">
                <a:solidFill>
                  <a:schemeClr val="bg1"/>
                </a:solidFill>
                <a:effectLst>
                  <a:outerShdw blurRad="38100" dist="38100" dir="2700000" algn="tl">
                    <a:srgbClr val="000000">
                      <a:alpha val="43137"/>
                    </a:srgbClr>
                  </a:outerShdw>
                </a:effectLst>
                <a:latin typeface="Tahoma"/>
              </a:rPr>
              <a:t>“</a:t>
            </a:r>
            <a:r>
              <a:rPr lang="en-US" sz="2400" b="1" dirty="0" smtClean="0">
                <a:solidFill>
                  <a:schemeClr val="bg1"/>
                </a:solidFill>
                <a:effectLst>
                  <a:outerShdw blurRad="38100" dist="38100" dir="2700000" algn="tl">
                    <a:srgbClr val="000000">
                      <a:alpha val="43137"/>
                    </a:srgbClr>
                  </a:outerShdw>
                </a:effectLst>
              </a:rPr>
              <a:t>Maze Bright</a:t>
            </a:r>
            <a:r>
              <a:rPr lang="en-US" sz="2400" b="1" dirty="0" smtClean="0">
                <a:solidFill>
                  <a:schemeClr val="bg1"/>
                </a:solidFill>
                <a:effectLst>
                  <a:outerShdw blurRad="38100" dist="38100" dir="2700000" algn="tl">
                    <a:srgbClr val="000000">
                      <a:alpha val="43137"/>
                    </a:srgbClr>
                  </a:outerShdw>
                </a:effectLst>
                <a:latin typeface="Tahoma"/>
              </a:rPr>
              <a:t>”</a:t>
            </a:r>
            <a:r>
              <a:rPr lang="en-US" sz="2400" b="1" dirty="0" smtClean="0">
                <a:solidFill>
                  <a:schemeClr val="bg1"/>
                </a:solidFill>
              </a:rPr>
              <a:t> and </a:t>
            </a:r>
            <a:r>
              <a:rPr lang="en-US" sz="2400" dirty="0" smtClean="0">
                <a:solidFill>
                  <a:schemeClr val="bg1"/>
                </a:solidFill>
                <a:effectLst>
                  <a:outerShdw blurRad="38100" dist="38100" dir="2700000" algn="tl">
                    <a:srgbClr val="FFFFFF"/>
                  </a:outerShdw>
                </a:effectLst>
                <a:latin typeface="Tahoma"/>
              </a:rPr>
              <a:t>“</a:t>
            </a:r>
            <a:r>
              <a:rPr lang="en-US" sz="2400" dirty="0" smtClean="0">
                <a:solidFill>
                  <a:schemeClr val="bg1"/>
                </a:solidFill>
                <a:effectLst>
                  <a:outerShdw blurRad="38100" dist="38100" dir="2700000" algn="tl">
                    <a:srgbClr val="FFFFFF"/>
                  </a:outerShdw>
                </a:effectLst>
              </a:rPr>
              <a:t>Maze Dull.</a:t>
            </a:r>
            <a:r>
              <a:rPr lang="en-US" sz="2400" dirty="0" smtClean="0">
                <a:solidFill>
                  <a:schemeClr val="bg1"/>
                </a:solidFill>
                <a:effectLst>
                  <a:outerShdw blurRad="38100" dist="38100" dir="2700000" algn="tl">
                    <a:srgbClr val="FFFFFF"/>
                  </a:outerShdw>
                </a:effectLst>
                <a:latin typeface="Tahoma"/>
              </a:rPr>
              <a:t>”</a:t>
            </a:r>
            <a:r>
              <a:rPr lang="en-US" sz="2400" b="1" dirty="0" smtClean="0">
                <a:solidFill>
                  <a:schemeClr val="bg1"/>
                </a:solidFill>
              </a:rPr>
              <a:t> He had his students condition the rats to run a maze. After hundreds of trials, not one rat in the </a:t>
            </a:r>
            <a:r>
              <a:rPr lang="en-US" sz="2400" dirty="0" smtClean="0">
                <a:solidFill>
                  <a:schemeClr val="bg1"/>
                </a:solidFill>
                <a:effectLst>
                  <a:outerShdw blurRad="38100" dist="38100" dir="2700000" algn="tl">
                    <a:srgbClr val="FFFFFF"/>
                  </a:outerShdw>
                </a:effectLst>
                <a:latin typeface="Tahoma"/>
              </a:rPr>
              <a:t>“</a:t>
            </a:r>
            <a:r>
              <a:rPr lang="en-US" sz="2400" dirty="0" smtClean="0">
                <a:solidFill>
                  <a:schemeClr val="bg1"/>
                </a:solidFill>
                <a:effectLst>
                  <a:outerShdw blurRad="38100" dist="38100" dir="2700000" algn="tl">
                    <a:srgbClr val="FFFFFF"/>
                  </a:outerShdw>
                </a:effectLst>
              </a:rPr>
              <a:t>Dull</a:t>
            </a:r>
            <a:r>
              <a:rPr lang="en-US" sz="2400" dirty="0" smtClean="0">
                <a:solidFill>
                  <a:schemeClr val="bg1"/>
                </a:solidFill>
                <a:effectLst>
                  <a:outerShdw blurRad="38100" dist="38100" dir="2700000" algn="tl">
                    <a:srgbClr val="FFFFFF"/>
                  </a:outerShdw>
                </a:effectLst>
                <a:latin typeface="Tahoma"/>
              </a:rPr>
              <a:t>”</a:t>
            </a:r>
            <a:r>
              <a:rPr lang="en-US" sz="2400" b="1" dirty="0" smtClean="0">
                <a:solidFill>
                  <a:schemeClr val="bg1"/>
                </a:solidFill>
              </a:rPr>
              <a:t> category ran as fast as the slowest </a:t>
            </a:r>
            <a:r>
              <a:rPr lang="en-US" sz="2400" b="1" dirty="0" smtClean="0">
                <a:solidFill>
                  <a:schemeClr val="bg1"/>
                </a:solidFill>
                <a:effectLst>
                  <a:outerShdw blurRad="38100" dist="38100" dir="2700000" algn="tl">
                    <a:srgbClr val="000000">
                      <a:alpha val="43137"/>
                    </a:srgbClr>
                  </a:outerShdw>
                </a:effectLst>
                <a:latin typeface="Tahoma"/>
              </a:rPr>
              <a:t>“</a:t>
            </a:r>
            <a:r>
              <a:rPr lang="en-US" sz="2400" b="1" dirty="0" smtClean="0">
                <a:solidFill>
                  <a:schemeClr val="bg1"/>
                </a:solidFill>
                <a:effectLst>
                  <a:outerShdw blurRad="38100" dist="38100" dir="2700000" algn="tl">
                    <a:srgbClr val="000000">
                      <a:alpha val="43137"/>
                    </a:srgbClr>
                  </a:outerShdw>
                </a:effectLst>
              </a:rPr>
              <a:t>Bright</a:t>
            </a:r>
            <a:r>
              <a:rPr lang="en-US" sz="2400" b="1" dirty="0" smtClean="0">
                <a:solidFill>
                  <a:schemeClr val="bg1"/>
                </a:solidFill>
                <a:effectLst>
                  <a:outerShdw blurRad="38100" dist="38100" dir="2700000" algn="tl">
                    <a:srgbClr val="000000">
                      <a:alpha val="43137"/>
                    </a:srgbClr>
                  </a:outerShdw>
                </a:effectLst>
                <a:latin typeface="Tahoma"/>
              </a:rPr>
              <a:t>”</a:t>
            </a:r>
            <a:r>
              <a:rPr lang="en-US" sz="2400" b="1" dirty="0" smtClean="0">
                <a:solidFill>
                  <a:schemeClr val="bg1"/>
                </a:solidFill>
                <a:effectLst>
                  <a:outerShdw blurRad="38100" dist="38100" dir="2700000" algn="tl">
                    <a:srgbClr val="000000">
                      <a:alpha val="43137"/>
                    </a:srgbClr>
                  </a:outerShdw>
                </a:effectLst>
              </a:rPr>
              <a:t> </a:t>
            </a:r>
            <a:r>
              <a:rPr lang="en-US" sz="2400" b="1" dirty="0" smtClean="0">
                <a:solidFill>
                  <a:schemeClr val="bg1"/>
                </a:solidFill>
              </a:rPr>
              <a:t>rat. Why? The students expected more from the</a:t>
            </a:r>
            <a:r>
              <a:rPr lang="en-US" sz="2400" b="1" dirty="0" smtClean="0">
                <a:solidFill>
                  <a:schemeClr val="bg1"/>
                </a:solidFill>
                <a:effectLst>
                  <a:outerShdw blurRad="38100" dist="38100" dir="2700000" algn="tl">
                    <a:srgbClr val="000000">
                      <a:alpha val="43137"/>
                    </a:srgbClr>
                  </a:outerShdw>
                </a:effectLst>
              </a:rPr>
              <a:t> </a:t>
            </a:r>
            <a:r>
              <a:rPr lang="en-US" sz="2400" b="1" dirty="0" smtClean="0">
                <a:solidFill>
                  <a:schemeClr val="bg1"/>
                </a:solidFill>
                <a:effectLst>
                  <a:outerShdw blurRad="38100" dist="38100" dir="2700000" algn="tl">
                    <a:srgbClr val="000000">
                      <a:alpha val="43137"/>
                    </a:srgbClr>
                  </a:outerShdw>
                </a:effectLst>
                <a:latin typeface="Tahoma"/>
              </a:rPr>
              <a:t>“</a:t>
            </a:r>
            <a:r>
              <a:rPr lang="en-US" sz="2400" b="1" dirty="0" smtClean="0">
                <a:solidFill>
                  <a:schemeClr val="bg1"/>
                </a:solidFill>
                <a:effectLst>
                  <a:outerShdw blurRad="38100" dist="38100" dir="2700000" algn="tl">
                    <a:srgbClr val="000000">
                      <a:alpha val="43137"/>
                    </a:srgbClr>
                  </a:outerShdw>
                </a:effectLst>
              </a:rPr>
              <a:t>Bright</a:t>
            </a:r>
            <a:r>
              <a:rPr lang="en-US" sz="2400" b="1" dirty="0" smtClean="0">
                <a:solidFill>
                  <a:schemeClr val="bg1"/>
                </a:solidFill>
                <a:effectLst>
                  <a:outerShdw blurRad="38100" dist="38100" dir="2700000" algn="tl">
                    <a:srgbClr val="000000">
                      <a:alpha val="43137"/>
                    </a:srgbClr>
                  </a:outerShdw>
                </a:effectLst>
                <a:latin typeface="Tahoma"/>
              </a:rPr>
              <a:t>”</a:t>
            </a:r>
            <a:r>
              <a:rPr lang="en-US" sz="2400" b="1" dirty="0" smtClean="0">
                <a:solidFill>
                  <a:schemeClr val="bg1"/>
                </a:solidFill>
                <a:effectLst>
                  <a:outerShdw blurRad="38100" dist="38100" dir="2700000" algn="tl">
                    <a:srgbClr val="000000">
                      <a:alpha val="43137"/>
                    </a:srgbClr>
                  </a:outerShdw>
                </a:effectLst>
              </a:rPr>
              <a:t> </a:t>
            </a:r>
            <a:r>
              <a:rPr lang="en-US" sz="2400" b="1" dirty="0" smtClean="0">
                <a:solidFill>
                  <a:schemeClr val="bg1"/>
                </a:solidFill>
              </a:rPr>
              <a:t>rats. They petted them, coaxed them, and spent more time with them.</a:t>
            </a:r>
          </a:p>
          <a:p>
            <a:pPr marL="457200" lvl="1" indent="0" eaLnBrk="1" hangingPunct="1">
              <a:lnSpc>
                <a:spcPct val="90000"/>
              </a:lnSpc>
              <a:buClr>
                <a:srgbClr val="FF0000"/>
              </a:buClr>
              <a:buNone/>
              <a:defRPr/>
            </a:pPr>
            <a:r>
              <a:rPr lang="en-US" sz="2400" b="1" dirty="0" smtClean="0">
                <a:solidFill>
                  <a:schemeClr val="bg1"/>
                </a:solidFill>
              </a:rPr>
              <a:t>In 1968, Rosenthall and Jacobsen conducted a similar experiment.  This time with school children! Some were randomly labeled as</a:t>
            </a:r>
            <a:r>
              <a:rPr lang="en-US" sz="2400" b="1" dirty="0" smtClean="0">
                <a:solidFill>
                  <a:schemeClr val="bg1"/>
                </a:solidFill>
                <a:effectLst>
                  <a:outerShdw blurRad="38100" dist="38100" dir="2700000" algn="tl">
                    <a:srgbClr val="000000">
                      <a:alpha val="43137"/>
                    </a:srgbClr>
                  </a:outerShdw>
                </a:effectLst>
              </a:rPr>
              <a:t> </a:t>
            </a:r>
            <a:r>
              <a:rPr lang="en-US" sz="2400" b="1" dirty="0" smtClean="0">
                <a:solidFill>
                  <a:schemeClr val="bg1"/>
                </a:solidFill>
                <a:effectLst>
                  <a:outerShdw blurRad="38100" dist="38100" dir="2700000" algn="tl">
                    <a:srgbClr val="000000">
                      <a:alpha val="43137"/>
                    </a:srgbClr>
                  </a:outerShdw>
                </a:effectLst>
                <a:latin typeface="Tahoma"/>
              </a:rPr>
              <a:t>“</a:t>
            </a:r>
            <a:r>
              <a:rPr lang="en-US" sz="2400" b="1" dirty="0" smtClean="0">
                <a:solidFill>
                  <a:schemeClr val="bg1"/>
                </a:solidFill>
                <a:effectLst>
                  <a:outerShdw blurRad="38100" dist="38100" dir="2700000" algn="tl">
                    <a:srgbClr val="000000">
                      <a:alpha val="43137"/>
                    </a:srgbClr>
                  </a:outerShdw>
                </a:effectLst>
              </a:rPr>
              <a:t>High Scorers</a:t>
            </a:r>
            <a:r>
              <a:rPr lang="en-US" sz="2400" b="1" dirty="0" smtClean="0">
                <a:solidFill>
                  <a:schemeClr val="bg1"/>
                </a:solidFill>
                <a:effectLst>
                  <a:outerShdw blurRad="38100" dist="38100" dir="2700000" algn="tl">
                    <a:srgbClr val="000000">
                      <a:alpha val="43137"/>
                    </a:srgbClr>
                  </a:outerShdw>
                </a:effectLst>
                <a:latin typeface="Tahoma"/>
              </a:rPr>
              <a:t>”</a:t>
            </a:r>
            <a:r>
              <a:rPr lang="en-US" sz="2400" b="1" dirty="0" smtClean="0">
                <a:solidFill>
                  <a:schemeClr val="bg1"/>
                </a:solidFill>
              </a:rPr>
              <a:t> on intelligence tests. By the end of the year, these students achieved sharp increases on IQ tests. Why?  The teachers reacted to the labels. They expected more of these students and treated them accordingly.</a:t>
            </a:r>
          </a:p>
          <a:p>
            <a:pPr marL="990600" lvl="1" indent="-533400" algn="r" eaLnBrk="1" hangingPunct="1">
              <a:lnSpc>
                <a:spcPct val="90000"/>
              </a:lnSpc>
              <a:buClr>
                <a:srgbClr val="FF0000"/>
              </a:buClr>
              <a:buFont typeface="Wingdings" pitchFamily="2" charset="2"/>
              <a:buNone/>
              <a:defRPr/>
            </a:pPr>
            <a:r>
              <a:rPr lang="en-US" sz="1600" b="1" dirty="0" smtClean="0">
                <a:solidFill>
                  <a:schemeClr val="bg1"/>
                </a:solidFill>
              </a:rPr>
              <a:t>	Cited in </a:t>
            </a:r>
            <a:r>
              <a:rPr lang="en-US" sz="1600" b="1" i="1" dirty="0" smtClean="0">
                <a:solidFill>
                  <a:schemeClr val="bg1"/>
                </a:solidFill>
              </a:rPr>
              <a:t>Principles of Human Communication, </a:t>
            </a:r>
            <a:r>
              <a:rPr lang="en-US" sz="1600" b="1" dirty="0" smtClean="0">
                <a:solidFill>
                  <a:schemeClr val="bg1"/>
                </a:solidFill>
              </a:rPr>
              <a:t>2</a:t>
            </a:r>
            <a:r>
              <a:rPr lang="en-US" sz="1600" b="1" baseline="30000" dirty="0" smtClean="0">
                <a:solidFill>
                  <a:schemeClr val="bg1"/>
                </a:solidFill>
              </a:rPr>
              <a:t>nd</a:t>
            </a:r>
            <a:r>
              <a:rPr lang="en-US" sz="1600" b="1" dirty="0" smtClean="0">
                <a:solidFill>
                  <a:schemeClr val="bg1"/>
                </a:solidFill>
              </a:rPr>
              <a:t> edition.  Brummett, Putnam, and Crable, eds.  (Kendall/Hunt, 1984) 94.</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771">
                                            <p:txEl>
                                              <p:pRg st="0" end="0"/>
                                            </p:txEl>
                                          </p:spTgt>
                                        </p:tgtEl>
                                        <p:attrNameLst>
                                          <p:attrName>style.visibility</p:attrName>
                                        </p:attrNameLst>
                                      </p:cBhvr>
                                      <p:to>
                                        <p:strVal val="visible"/>
                                      </p:to>
                                    </p:set>
                                    <p:animEffect transition="in" filter="fade">
                                      <p:cBhvr>
                                        <p:cTn id="7" dur="1000"/>
                                        <p:tgtEl>
                                          <p:spTgt spid="2887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8771">
                                            <p:txEl>
                                              <p:pRg st="1" end="1"/>
                                            </p:txEl>
                                          </p:spTgt>
                                        </p:tgtEl>
                                        <p:attrNameLst>
                                          <p:attrName>style.visibility</p:attrName>
                                        </p:attrNameLst>
                                      </p:cBhvr>
                                      <p:to>
                                        <p:strVal val="visible"/>
                                      </p:to>
                                    </p:set>
                                    <p:animEffect transition="in" filter="fade">
                                      <p:cBhvr>
                                        <p:cTn id="12" dur="2000"/>
                                        <p:tgtEl>
                                          <p:spTgt spid="288771">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88771">
                                            <p:txEl>
                                              <p:pRg st="2" end="2"/>
                                            </p:txEl>
                                          </p:spTgt>
                                        </p:tgtEl>
                                        <p:attrNameLst>
                                          <p:attrName>style.visibility</p:attrName>
                                        </p:attrNameLst>
                                      </p:cBhvr>
                                      <p:to>
                                        <p:strVal val="visible"/>
                                      </p:to>
                                    </p:set>
                                    <p:animEffect transition="in" filter="fade">
                                      <p:cBhvr>
                                        <p:cTn id="15" dur="2000"/>
                                        <p:tgtEl>
                                          <p:spTgt spid="2887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a:xfrm>
            <a:off x="457200" y="381000"/>
            <a:ext cx="8229600" cy="1066800"/>
          </a:xfrm>
        </p:spPr>
        <p:txBody>
          <a:bodyPr/>
          <a:lstStyle/>
          <a:p>
            <a:pPr eaLnBrk="1" hangingPunct="1">
              <a:defRPr/>
            </a:pPr>
            <a:r>
              <a:rPr lang="en-US" sz="3600" dirty="0" smtClean="0">
                <a:solidFill>
                  <a:srgbClr val="FFFF00"/>
                </a:solidFill>
              </a:rPr>
              <a:t>Even Metaphors Influence Perception</a:t>
            </a:r>
            <a:endParaRPr lang="en-US" dirty="0" smtClean="0">
              <a:solidFill>
                <a:srgbClr val="FFFF00"/>
              </a:solidFill>
            </a:endParaRPr>
          </a:p>
        </p:txBody>
      </p:sp>
      <p:sp>
        <p:nvSpPr>
          <p:cNvPr id="414723" name="Rectangle 3"/>
          <p:cNvSpPr>
            <a:spLocks noGrp="1" noChangeArrowheads="1"/>
          </p:cNvSpPr>
          <p:nvPr>
            <p:ph idx="1"/>
          </p:nvPr>
        </p:nvSpPr>
        <p:spPr>
          <a:xfrm>
            <a:off x="914400" y="1600200"/>
            <a:ext cx="7772400" cy="4495800"/>
          </a:xfrm>
        </p:spPr>
        <p:txBody>
          <a:bodyPr/>
          <a:lstStyle/>
          <a:p>
            <a:pPr eaLnBrk="1" hangingPunct="1">
              <a:defRPr/>
            </a:pPr>
            <a:r>
              <a:rPr lang="en-US" sz="2400" dirty="0" err="1" smtClean="0"/>
              <a:t>Lakoff</a:t>
            </a:r>
            <a:r>
              <a:rPr lang="en-US" sz="2400" dirty="0" smtClean="0"/>
              <a:t> and Johnson wrote </a:t>
            </a:r>
            <a:r>
              <a:rPr lang="en-US" sz="2400" i="1" dirty="0" smtClean="0"/>
              <a:t>Metaphors We Live By</a:t>
            </a:r>
            <a:r>
              <a:rPr lang="en-US" sz="2400" dirty="0" smtClean="0"/>
              <a:t> in the 1980s to argue that the way we talk about things influences our beliefs, attitudes, and actions (Univ. of Chicago Press).</a:t>
            </a:r>
          </a:p>
          <a:p>
            <a:pPr eaLnBrk="1" hangingPunct="1">
              <a:defRPr/>
            </a:pPr>
            <a:r>
              <a:rPr lang="en-US" sz="2400" dirty="0" smtClean="0"/>
              <a:t>In particular, our often unnoticed metaphors influence us because “the essence of metaphor is understanding and experiencing one kind of thing in terms of another” (p. 5).</a:t>
            </a:r>
          </a:p>
          <a:p>
            <a:pPr eaLnBrk="1" hangingPunct="1">
              <a:defRPr/>
            </a:pPr>
            <a:r>
              <a:rPr lang="en-US" sz="2400" dirty="0" smtClean="0"/>
              <a:t>For example: </a:t>
            </a:r>
            <a:r>
              <a:rPr lang="en-US" sz="2400" dirty="0"/>
              <a:t>argument as “war.”</a:t>
            </a:r>
          </a:p>
          <a:p>
            <a:pPr eaLnBrk="1" hangingPunct="1">
              <a:defRPr/>
            </a:pPr>
            <a:r>
              <a:rPr lang="en-US" sz="2400" dirty="0" smtClean="0"/>
              <a:t>For example: see Arthurs’ short paper on the “Gangster Image” in a speech by FDR.</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8" name="Rectangle 4"/>
          <p:cNvSpPr>
            <a:spLocks noGrp="1" noChangeArrowheads="1"/>
          </p:cNvSpPr>
          <p:nvPr>
            <p:ph type="title"/>
          </p:nvPr>
        </p:nvSpPr>
        <p:spPr>
          <a:xfrm>
            <a:off x="457200" y="381000"/>
            <a:ext cx="8229600" cy="990600"/>
          </a:xfrm>
        </p:spPr>
        <p:txBody>
          <a:bodyPr/>
          <a:lstStyle/>
          <a:p>
            <a:pPr eaLnBrk="1" hangingPunct="1">
              <a:defRPr/>
            </a:pPr>
            <a:r>
              <a:rPr lang="en-US" smtClean="0">
                <a:solidFill>
                  <a:srgbClr val="FFFF00"/>
                </a:solidFill>
              </a:rPr>
              <a:t>Argument as “War”</a:t>
            </a:r>
          </a:p>
        </p:txBody>
      </p:sp>
      <p:sp>
        <p:nvSpPr>
          <p:cNvPr id="415747" name="Rectangle 3"/>
          <p:cNvSpPr>
            <a:spLocks noGrp="1" noChangeArrowheads="1"/>
          </p:cNvSpPr>
          <p:nvPr>
            <p:ph idx="1"/>
          </p:nvPr>
        </p:nvSpPr>
        <p:spPr>
          <a:xfrm>
            <a:off x="838200" y="1600200"/>
            <a:ext cx="8229600" cy="4572000"/>
          </a:xfrm>
        </p:spPr>
        <p:txBody>
          <a:bodyPr/>
          <a:lstStyle/>
          <a:p>
            <a:pPr eaLnBrk="1" hangingPunct="1">
              <a:defRPr/>
            </a:pPr>
            <a:r>
              <a:rPr lang="en-US" dirty="0" smtClean="0"/>
              <a:t>“I’ve never won an argument with him.”</a:t>
            </a:r>
          </a:p>
          <a:p>
            <a:pPr eaLnBrk="1" hangingPunct="1">
              <a:defRPr/>
            </a:pPr>
            <a:r>
              <a:rPr lang="en-US" dirty="0" smtClean="0"/>
              <a:t>“She attacked every weak point.”</a:t>
            </a:r>
          </a:p>
          <a:p>
            <a:pPr eaLnBrk="1" hangingPunct="1">
              <a:defRPr/>
            </a:pPr>
            <a:r>
              <a:rPr lang="en-US" dirty="0" smtClean="0"/>
              <a:t>“They marshalled their best arguments.”</a:t>
            </a:r>
          </a:p>
          <a:p>
            <a:pPr eaLnBrk="1" hangingPunct="1">
              <a:defRPr/>
            </a:pPr>
            <a:r>
              <a:rPr lang="en-US" dirty="0" smtClean="0"/>
              <a:t>“She shot down all my best ideas.”</a:t>
            </a:r>
          </a:p>
          <a:p>
            <a:pPr eaLnBrk="1" hangingPunct="1">
              <a:buFont typeface="Wingdings" pitchFamily="2" charset="2"/>
              <a:buNone/>
              <a:defRPr/>
            </a:pPr>
            <a:endParaRPr lang="en-US" dirty="0" smtClean="0"/>
          </a:p>
          <a:p>
            <a:pPr marL="0" indent="0" eaLnBrk="1" hangingPunct="1">
              <a:buNone/>
              <a:defRPr/>
            </a:pPr>
            <a:r>
              <a:rPr lang="en-US" dirty="0" smtClean="0"/>
              <a:t>What if we saw argument as “dance” (and used appropriate labels that guide perception that way) ? Can you “win” a dance with your partner?</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15747">
                                            <p:txEl>
                                              <p:pRg st="0" end="0"/>
                                            </p:txEl>
                                          </p:spTgt>
                                        </p:tgtEl>
                                        <p:attrNameLst>
                                          <p:attrName>style.visibility</p:attrName>
                                        </p:attrNameLst>
                                      </p:cBhvr>
                                      <p:to>
                                        <p:strVal val="visible"/>
                                      </p:to>
                                    </p:set>
                                    <p:animEffect transition="in" filter="checkerboard(across)">
                                      <p:cBhvr>
                                        <p:cTn id="7" dur="500"/>
                                        <p:tgtEl>
                                          <p:spTgt spid="415747">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415747">
                                            <p:txEl>
                                              <p:pRg st="1" end="1"/>
                                            </p:txEl>
                                          </p:spTgt>
                                        </p:tgtEl>
                                        <p:attrNameLst>
                                          <p:attrName>style.visibility</p:attrName>
                                        </p:attrNameLst>
                                      </p:cBhvr>
                                      <p:to>
                                        <p:strVal val="visible"/>
                                      </p:to>
                                    </p:set>
                                    <p:animEffect transition="in" filter="checkerboard(across)">
                                      <p:cBhvr>
                                        <p:cTn id="10" dur="500"/>
                                        <p:tgtEl>
                                          <p:spTgt spid="415747">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415747">
                                            <p:txEl>
                                              <p:pRg st="2" end="2"/>
                                            </p:txEl>
                                          </p:spTgt>
                                        </p:tgtEl>
                                        <p:attrNameLst>
                                          <p:attrName>style.visibility</p:attrName>
                                        </p:attrNameLst>
                                      </p:cBhvr>
                                      <p:to>
                                        <p:strVal val="visible"/>
                                      </p:to>
                                    </p:set>
                                    <p:animEffect transition="in" filter="checkerboard(across)">
                                      <p:cBhvr>
                                        <p:cTn id="13" dur="500"/>
                                        <p:tgtEl>
                                          <p:spTgt spid="415747">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415747">
                                            <p:txEl>
                                              <p:pRg st="3" end="3"/>
                                            </p:txEl>
                                          </p:spTgt>
                                        </p:tgtEl>
                                        <p:attrNameLst>
                                          <p:attrName>style.visibility</p:attrName>
                                        </p:attrNameLst>
                                      </p:cBhvr>
                                      <p:to>
                                        <p:strVal val="visible"/>
                                      </p:to>
                                    </p:set>
                                    <p:animEffect transition="in" filter="checkerboard(across)">
                                      <p:cBhvr>
                                        <p:cTn id="16" dur="500"/>
                                        <p:tgtEl>
                                          <p:spTgt spid="41574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415747">
                                            <p:txEl>
                                              <p:pRg st="5" end="5"/>
                                            </p:txEl>
                                          </p:spTgt>
                                        </p:tgtEl>
                                        <p:attrNameLst>
                                          <p:attrName>style.visibility</p:attrName>
                                        </p:attrNameLst>
                                      </p:cBhvr>
                                      <p:to>
                                        <p:strVal val="visible"/>
                                      </p:to>
                                    </p:set>
                                    <p:animEffect transition="in" filter="checkerboard(across)">
                                      <p:cBhvr>
                                        <p:cTn id="21" dur="500"/>
                                        <p:tgtEl>
                                          <p:spTgt spid="4157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FFFF00"/>
                </a:solidFill>
              </a:rPr>
              <a:t>Metaphor in the Bible: </a:t>
            </a:r>
            <a:br>
              <a:rPr lang="en-US" sz="4000" dirty="0" smtClean="0">
                <a:solidFill>
                  <a:srgbClr val="FFFF00"/>
                </a:solidFill>
              </a:rPr>
            </a:br>
            <a:r>
              <a:rPr lang="en-US" sz="2800" dirty="0" smtClean="0">
                <a:solidFill>
                  <a:srgbClr val="FFFF00"/>
                </a:solidFill>
              </a:rPr>
              <a:t>a primary way we understand God and his covenant</a:t>
            </a:r>
            <a:endParaRPr lang="en-US" sz="4000" dirty="0">
              <a:solidFill>
                <a:srgbClr val="FFFF00"/>
              </a:solidFill>
            </a:endParaRPr>
          </a:p>
        </p:txBody>
      </p:sp>
      <p:sp>
        <p:nvSpPr>
          <p:cNvPr id="3" name="Content Placeholder 2"/>
          <p:cNvSpPr>
            <a:spLocks noGrp="1"/>
          </p:cNvSpPr>
          <p:nvPr>
            <p:ph idx="1"/>
          </p:nvPr>
        </p:nvSpPr>
        <p:spPr>
          <a:xfrm>
            <a:off x="762000" y="1600200"/>
            <a:ext cx="8153400" cy="4876800"/>
          </a:xfrm>
        </p:spPr>
        <p:txBody>
          <a:bodyPr/>
          <a:lstStyle/>
          <a:p>
            <a:r>
              <a:rPr lang="en-US" sz="2800" dirty="0" smtClean="0">
                <a:effectLst/>
              </a:rPr>
              <a:t>A </a:t>
            </a:r>
            <a:r>
              <a:rPr lang="en-US" sz="2800" dirty="0">
                <a:effectLst/>
              </a:rPr>
              <a:t>shoot shall come out of the stump of </a:t>
            </a:r>
            <a:r>
              <a:rPr lang="en-US" sz="2800" dirty="0" smtClean="0">
                <a:effectLst/>
              </a:rPr>
              <a:t>Jesse.</a:t>
            </a:r>
          </a:p>
          <a:p>
            <a:r>
              <a:rPr lang="en-US" sz="2800" dirty="0" smtClean="0">
                <a:effectLst/>
              </a:rPr>
              <a:t>Enter </a:t>
            </a:r>
            <a:r>
              <a:rPr lang="en-US" sz="2800" dirty="0">
                <a:effectLst/>
              </a:rPr>
              <a:t>in through the narrow </a:t>
            </a:r>
            <a:r>
              <a:rPr lang="en-US" sz="2800" dirty="0" smtClean="0">
                <a:effectLst/>
              </a:rPr>
              <a:t>gate.</a:t>
            </a:r>
          </a:p>
          <a:p>
            <a:r>
              <a:rPr lang="en-US" sz="2800" dirty="0" smtClean="0">
                <a:effectLst/>
              </a:rPr>
              <a:t>No </a:t>
            </a:r>
            <a:r>
              <a:rPr lang="en-US" sz="2800" dirty="0">
                <a:effectLst/>
              </a:rPr>
              <a:t>one can serve two </a:t>
            </a:r>
            <a:r>
              <a:rPr lang="en-US" sz="2800" dirty="0" smtClean="0">
                <a:effectLst/>
              </a:rPr>
              <a:t>masters.</a:t>
            </a:r>
          </a:p>
          <a:p>
            <a:r>
              <a:rPr lang="en-US" sz="2800" dirty="0">
                <a:effectLst/>
              </a:rPr>
              <a:t>I</a:t>
            </a:r>
            <a:r>
              <a:rPr lang="en-US" sz="2800" dirty="0" smtClean="0">
                <a:effectLst/>
              </a:rPr>
              <a:t>f </a:t>
            </a:r>
            <a:r>
              <a:rPr lang="en-US" sz="2800" dirty="0">
                <a:effectLst/>
              </a:rPr>
              <a:t>you forget God, </a:t>
            </a:r>
            <a:r>
              <a:rPr lang="en-US" sz="2800" dirty="0" smtClean="0">
                <a:effectLst/>
              </a:rPr>
              <a:t>the </a:t>
            </a:r>
            <a:r>
              <a:rPr lang="en-US" sz="2800" dirty="0">
                <a:effectLst/>
              </a:rPr>
              <a:t>heavens over your head shall be bronze, and the earthy under you shall be </a:t>
            </a:r>
            <a:r>
              <a:rPr lang="en-US" sz="2800" dirty="0" smtClean="0">
                <a:effectLst/>
              </a:rPr>
              <a:t>iron.</a:t>
            </a:r>
          </a:p>
          <a:p>
            <a:r>
              <a:rPr lang="en-US" sz="2800" dirty="0" smtClean="0">
                <a:effectLst/>
              </a:rPr>
              <a:t>I </a:t>
            </a:r>
            <a:r>
              <a:rPr lang="en-US" sz="2800" dirty="0">
                <a:effectLst/>
              </a:rPr>
              <a:t>am the potter, you are the </a:t>
            </a:r>
            <a:r>
              <a:rPr lang="en-US" sz="2800" dirty="0" smtClean="0">
                <a:effectLst/>
              </a:rPr>
              <a:t>clay.</a:t>
            </a:r>
          </a:p>
          <a:p>
            <a:r>
              <a:rPr lang="en-US" sz="2800" dirty="0" smtClean="0">
                <a:effectLst/>
              </a:rPr>
              <a:t>All </a:t>
            </a:r>
            <a:r>
              <a:rPr lang="en-US" sz="2800" dirty="0">
                <a:effectLst/>
              </a:rPr>
              <a:t>flesh is </a:t>
            </a:r>
            <a:r>
              <a:rPr lang="en-US" sz="2800" dirty="0" smtClean="0">
                <a:effectLst/>
              </a:rPr>
              <a:t>grass.</a:t>
            </a:r>
          </a:p>
          <a:p>
            <a:r>
              <a:rPr lang="en-US" sz="2800" dirty="0" smtClean="0">
                <a:effectLst/>
              </a:rPr>
              <a:t>Who </a:t>
            </a:r>
            <a:r>
              <a:rPr lang="en-US" sz="2800" dirty="0">
                <a:effectLst/>
              </a:rPr>
              <a:t>can endure the day of his coming, for he is like a refiner’s fire</a:t>
            </a:r>
            <a:r>
              <a:rPr lang="en-US" sz="2800" dirty="0" smtClean="0">
                <a:effectLst/>
              </a:rPr>
              <a:t>. </a:t>
            </a:r>
            <a:endParaRPr lang="en-US" sz="2800" dirty="0"/>
          </a:p>
        </p:txBody>
      </p:sp>
    </p:spTree>
    <p:extLst>
      <p:ext uri="{BB962C8B-B14F-4D97-AF65-F5344CB8AC3E}">
        <p14:creationId xmlns:p14="http://schemas.microsoft.com/office/powerpoint/2010/main" val="143109223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04813" y="46038"/>
            <a:ext cx="8510587" cy="1325562"/>
          </a:xfrm>
        </p:spPr>
        <p:txBody>
          <a:bodyPr/>
          <a:lstStyle/>
          <a:p>
            <a:pPr eaLnBrk="1" hangingPunct="1"/>
            <a:r>
              <a:rPr lang="en-US" sz="4800" b="1" i="1" smtClean="0">
                <a:solidFill>
                  <a:schemeClr val="tx1"/>
                </a:solidFill>
                <a:latin typeface="Franklin Gothic Heavy" pitchFamily="34" charset="0"/>
              </a:rPr>
              <a:t>Maslow’s Hierarchy</a:t>
            </a:r>
            <a:endParaRPr lang="en-US" sz="4800" b="1" smtClean="0">
              <a:solidFill>
                <a:schemeClr val="tx1"/>
              </a:solidFill>
              <a:latin typeface="Franklin Gothic Heavy" pitchFamily="34" charset="0"/>
            </a:endParaRPr>
          </a:p>
        </p:txBody>
      </p:sp>
      <p:sp>
        <p:nvSpPr>
          <p:cNvPr id="18435" name="AutoShape 3"/>
          <p:cNvSpPr>
            <a:spLocks noChangeArrowheads="1"/>
          </p:cNvSpPr>
          <p:nvPr/>
        </p:nvSpPr>
        <p:spPr bwMode="auto">
          <a:xfrm>
            <a:off x="1066800" y="1447800"/>
            <a:ext cx="7086600" cy="5029200"/>
          </a:xfrm>
          <a:prstGeom prst="triangle">
            <a:avLst>
              <a:gd name="adj" fmla="val 50000"/>
            </a:avLst>
          </a:prstGeom>
          <a:gradFill rotWithShape="1">
            <a:gsLst>
              <a:gs pos="0">
                <a:srgbClr val="767647"/>
              </a:gs>
              <a:gs pos="50000">
                <a:srgbClr val="FFFF99"/>
              </a:gs>
              <a:gs pos="100000">
                <a:srgbClr val="767647"/>
              </a:gs>
            </a:gsLst>
            <a:lin ang="5400000" scaled="1"/>
          </a:gradFill>
          <a:ln w="38100" cap="sq">
            <a:solidFill>
              <a:schemeClr val="bg2"/>
            </a:solidFill>
            <a:miter lim="800000"/>
            <a:headEnd type="none" w="sm" len="sm"/>
            <a:tailEnd type="none" w="sm" len="sm"/>
          </a:ln>
        </p:spPr>
        <p:txBody>
          <a:bodyPr wrap="none" anchor="ctr"/>
          <a:lstStyle/>
          <a:p>
            <a:endParaRPr lang="en-US"/>
          </a:p>
        </p:txBody>
      </p:sp>
      <p:sp>
        <p:nvSpPr>
          <p:cNvPr id="18436" name="Line 5"/>
          <p:cNvSpPr>
            <a:spLocks noChangeShapeType="1"/>
          </p:cNvSpPr>
          <p:nvPr/>
        </p:nvSpPr>
        <p:spPr bwMode="auto">
          <a:xfrm>
            <a:off x="3352800" y="3352800"/>
            <a:ext cx="2514600" cy="0"/>
          </a:xfrm>
          <a:prstGeom prst="line">
            <a:avLst/>
          </a:prstGeom>
          <a:noFill/>
          <a:ln w="38100" cap="sq">
            <a:solidFill>
              <a:schemeClr val="bg2"/>
            </a:solidFill>
            <a:round/>
            <a:headEnd type="none" w="sm" len="sm"/>
            <a:tailEnd type="none" w="sm" len="sm"/>
          </a:ln>
        </p:spPr>
        <p:txBody>
          <a:bodyPr wrap="none"/>
          <a:lstStyle/>
          <a:p>
            <a:endParaRPr lang="en-US"/>
          </a:p>
        </p:txBody>
      </p:sp>
      <p:sp>
        <p:nvSpPr>
          <p:cNvPr id="18437" name="Line 6"/>
          <p:cNvSpPr>
            <a:spLocks noChangeShapeType="1"/>
          </p:cNvSpPr>
          <p:nvPr/>
        </p:nvSpPr>
        <p:spPr bwMode="auto">
          <a:xfrm>
            <a:off x="2743200" y="4114800"/>
            <a:ext cx="3733800" cy="0"/>
          </a:xfrm>
          <a:prstGeom prst="line">
            <a:avLst/>
          </a:prstGeom>
          <a:noFill/>
          <a:ln w="38100" cap="sq">
            <a:solidFill>
              <a:schemeClr val="bg2"/>
            </a:solidFill>
            <a:round/>
            <a:headEnd type="none" w="sm" len="sm"/>
            <a:tailEnd type="none" w="sm" len="sm"/>
          </a:ln>
        </p:spPr>
        <p:txBody>
          <a:bodyPr wrap="none"/>
          <a:lstStyle/>
          <a:p>
            <a:endParaRPr lang="en-US"/>
          </a:p>
        </p:txBody>
      </p:sp>
      <p:sp>
        <p:nvSpPr>
          <p:cNvPr id="18438" name="Line 7"/>
          <p:cNvSpPr>
            <a:spLocks noChangeShapeType="1"/>
          </p:cNvSpPr>
          <p:nvPr/>
        </p:nvSpPr>
        <p:spPr bwMode="auto">
          <a:xfrm>
            <a:off x="2133600" y="5029200"/>
            <a:ext cx="4953000" cy="0"/>
          </a:xfrm>
          <a:prstGeom prst="line">
            <a:avLst/>
          </a:prstGeom>
          <a:noFill/>
          <a:ln w="38100" cap="sq">
            <a:solidFill>
              <a:schemeClr val="bg2"/>
            </a:solidFill>
            <a:round/>
            <a:headEnd type="none" w="sm" len="sm"/>
            <a:tailEnd type="none" w="sm" len="sm"/>
          </a:ln>
        </p:spPr>
        <p:txBody>
          <a:bodyPr wrap="none"/>
          <a:lstStyle/>
          <a:p>
            <a:endParaRPr lang="en-US"/>
          </a:p>
        </p:txBody>
      </p:sp>
      <p:sp>
        <p:nvSpPr>
          <p:cNvPr id="263178" name="Text Box 10"/>
          <p:cNvSpPr txBox="1">
            <a:spLocks noChangeArrowheads="1"/>
          </p:cNvSpPr>
          <p:nvPr/>
        </p:nvSpPr>
        <p:spPr bwMode="auto">
          <a:xfrm>
            <a:off x="3448050" y="2833688"/>
            <a:ext cx="2362200" cy="396875"/>
          </a:xfrm>
          <a:prstGeom prst="rect">
            <a:avLst/>
          </a:prstGeom>
          <a:noFill/>
          <a:ln w="12700" cap="sq">
            <a:noFill/>
            <a:miter lim="800000"/>
            <a:headEnd type="none" w="sm" len="sm"/>
            <a:tailEnd type="none" w="sm" len="sm"/>
          </a:ln>
        </p:spPr>
        <p:txBody>
          <a:bodyPr>
            <a:spAutoFit/>
          </a:bodyPr>
          <a:lstStyle/>
          <a:p>
            <a:pPr algn="ctr">
              <a:spcBef>
                <a:spcPct val="50000"/>
              </a:spcBef>
            </a:pPr>
            <a:r>
              <a:rPr lang="en-US" sz="2000" b="1" dirty="0">
                <a:solidFill>
                  <a:srgbClr val="000000"/>
                </a:solidFill>
                <a:latin typeface="Garamond" pitchFamily="18" charset="0"/>
              </a:rPr>
              <a:t>Self-Actualization</a:t>
            </a:r>
          </a:p>
        </p:txBody>
      </p:sp>
      <p:sp>
        <p:nvSpPr>
          <p:cNvPr id="263179" name="Text Box 11"/>
          <p:cNvSpPr txBox="1">
            <a:spLocks noChangeArrowheads="1"/>
          </p:cNvSpPr>
          <p:nvPr/>
        </p:nvSpPr>
        <p:spPr bwMode="auto">
          <a:xfrm>
            <a:off x="3328988" y="3562350"/>
            <a:ext cx="2362200" cy="396875"/>
          </a:xfrm>
          <a:prstGeom prst="rect">
            <a:avLst/>
          </a:prstGeom>
          <a:noFill/>
          <a:ln w="12700" cap="sq">
            <a:noFill/>
            <a:miter lim="800000"/>
            <a:headEnd type="none" w="sm" len="sm"/>
            <a:tailEnd type="none" w="sm" len="sm"/>
          </a:ln>
        </p:spPr>
        <p:txBody>
          <a:bodyPr>
            <a:spAutoFit/>
          </a:bodyPr>
          <a:lstStyle/>
          <a:p>
            <a:pPr algn="ctr">
              <a:spcBef>
                <a:spcPct val="50000"/>
              </a:spcBef>
            </a:pPr>
            <a:r>
              <a:rPr lang="en-US" sz="2000" b="1">
                <a:solidFill>
                  <a:srgbClr val="000000"/>
                </a:solidFill>
                <a:latin typeface="Garamond" pitchFamily="18" charset="0"/>
              </a:rPr>
              <a:t>Esteem</a:t>
            </a:r>
          </a:p>
        </p:txBody>
      </p:sp>
      <p:sp>
        <p:nvSpPr>
          <p:cNvPr id="263180" name="Text Box 12"/>
          <p:cNvSpPr txBox="1">
            <a:spLocks noChangeArrowheads="1"/>
          </p:cNvSpPr>
          <p:nvPr/>
        </p:nvSpPr>
        <p:spPr bwMode="auto">
          <a:xfrm>
            <a:off x="3200400" y="4191000"/>
            <a:ext cx="2590800" cy="701675"/>
          </a:xfrm>
          <a:prstGeom prst="rect">
            <a:avLst/>
          </a:prstGeom>
          <a:noFill/>
          <a:ln w="12700" cap="sq">
            <a:noFill/>
            <a:miter lim="800000"/>
            <a:headEnd type="none" w="sm" len="sm"/>
            <a:tailEnd type="none" w="sm" len="sm"/>
          </a:ln>
        </p:spPr>
        <p:txBody>
          <a:bodyPr>
            <a:spAutoFit/>
          </a:bodyPr>
          <a:lstStyle/>
          <a:p>
            <a:pPr algn="ctr">
              <a:spcBef>
                <a:spcPct val="50000"/>
              </a:spcBef>
            </a:pPr>
            <a:r>
              <a:rPr lang="en-US" sz="2000" b="1">
                <a:solidFill>
                  <a:srgbClr val="000000"/>
                </a:solidFill>
                <a:latin typeface="Garamond" pitchFamily="18" charset="0"/>
              </a:rPr>
              <a:t>Love and Belongingness</a:t>
            </a:r>
          </a:p>
        </p:txBody>
      </p:sp>
      <p:sp>
        <p:nvSpPr>
          <p:cNvPr id="263181" name="Text Box 13"/>
          <p:cNvSpPr txBox="1">
            <a:spLocks noChangeArrowheads="1"/>
          </p:cNvSpPr>
          <p:nvPr/>
        </p:nvSpPr>
        <p:spPr bwMode="auto">
          <a:xfrm>
            <a:off x="2438400" y="5257800"/>
            <a:ext cx="4114800" cy="396875"/>
          </a:xfrm>
          <a:prstGeom prst="rect">
            <a:avLst/>
          </a:prstGeom>
          <a:noFill/>
          <a:ln w="12700" cap="sq">
            <a:noFill/>
            <a:miter lim="800000"/>
            <a:headEnd type="none" w="sm" len="sm"/>
            <a:tailEnd type="none" w="sm" len="sm"/>
          </a:ln>
        </p:spPr>
        <p:txBody>
          <a:bodyPr>
            <a:spAutoFit/>
          </a:bodyPr>
          <a:lstStyle/>
          <a:p>
            <a:pPr algn="ctr">
              <a:spcBef>
                <a:spcPct val="50000"/>
              </a:spcBef>
            </a:pPr>
            <a:r>
              <a:rPr lang="en-US" sz="2000" b="1" dirty="0">
                <a:solidFill>
                  <a:srgbClr val="000000"/>
                </a:solidFill>
                <a:latin typeface="Garamond" pitchFamily="18" charset="0"/>
              </a:rPr>
              <a:t>Safety</a:t>
            </a:r>
          </a:p>
        </p:txBody>
      </p:sp>
      <p:sp>
        <p:nvSpPr>
          <p:cNvPr id="263182" name="Text Box 14"/>
          <p:cNvSpPr txBox="1">
            <a:spLocks noChangeArrowheads="1"/>
          </p:cNvSpPr>
          <p:nvPr/>
        </p:nvSpPr>
        <p:spPr bwMode="auto">
          <a:xfrm>
            <a:off x="2514600" y="5943600"/>
            <a:ext cx="4114800" cy="396875"/>
          </a:xfrm>
          <a:prstGeom prst="rect">
            <a:avLst/>
          </a:prstGeom>
          <a:noFill/>
          <a:ln w="12700" cap="sq">
            <a:noFill/>
            <a:miter lim="800000"/>
            <a:headEnd type="none" w="sm" len="sm"/>
            <a:tailEnd type="none" w="sm" len="sm"/>
          </a:ln>
        </p:spPr>
        <p:txBody>
          <a:bodyPr>
            <a:spAutoFit/>
          </a:bodyPr>
          <a:lstStyle/>
          <a:p>
            <a:pPr algn="ctr">
              <a:spcBef>
                <a:spcPct val="50000"/>
              </a:spcBef>
            </a:pPr>
            <a:r>
              <a:rPr lang="en-US" sz="2000" b="1" dirty="0" smtClean="0">
                <a:solidFill>
                  <a:srgbClr val="000000"/>
                </a:solidFill>
                <a:latin typeface="Garamond" pitchFamily="18" charset="0"/>
              </a:rPr>
              <a:t>Physical Survival</a:t>
            </a:r>
            <a:endParaRPr lang="en-US" sz="2000" b="1" dirty="0">
              <a:solidFill>
                <a:srgbClr val="000000"/>
              </a:solidFill>
              <a:latin typeface="Garamond" pitchFamily="18" charset="0"/>
            </a:endParaRPr>
          </a:p>
        </p:txBody>
      </p:sp>
      <p:sp>
        <p:nvSpPr>
          <p:cNvPr id="18444" name="Line 7"/>
          <p:cNvSpPr>
            <a:spLocks noChangeShapeType="1"/>
          </p:cNvSpPr>
          <p:nvPr/>
        </p:nvSpPr>
        <p:spPr bwMode="auto">
          <a:xfrm flipV="1">
            <a:off x="1524000" y="5791200"/>
            <a:ext cx="6096000" cy="76200"/>
          </a:xfrm>
          <a:prstGeom prst="line">
            <a:avLst/>
          </a:prstGeom>
          <a:noFill/>
          <a:ln w="38100" cap="sq">
            <a:solidFill>
              <a:schemeClr val="bg2"/>
            </a:solidFill>
            <a:round/>
            <a:headEnd type="none" w="sm" len="sm"/>
            <a:tailEnd type="none" w="sm" len="sm"/>
          </a:ln>
        </p:spPr>
        <p:txBody>
          <a:bodyPr wrap="none"/>
          <a:lstStyle/>
          <a:p>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3182"/>
                                        </p:tgtEl>
                                        <p:attrNameLst>
                                          <p:attrName>style.visibility</p:attrName>
                                        </p:attrNameLst>
                                      </p:cBhvr>
                                      <p:to>
                                        <p:strVal val="visible"/>
                                      </p:to>
                                    </p:set>
                                    <p:animEffect transition="in" filter="fade">
                                      <p:cBhvr>
                                        <p:cTn id="7" dur="500"/>
                                        <p:tgtEl>
                                          <p:spTgt spid="263182"/>
                                        </p:tgtEl>
                                      </p:cBhvr>
                                    </p:animEffect>
                                    <p:anim calcmode="lin" valueType="num">
                                      <p:cBhvr>
                                        <p:cTn id="8" dur="500" fill="hold"/>
                                        <p:tgtEl>
                                          <p:spTgt spid="263182"/>
                                        </p:tgtEl>
                                        <p:attrNameLst>
                                          <p:attrName>ppt_x</p:attrName>
                                        </p:attrNameLst>
                                      </p:cBhvr>
                                      <p:tavLst>
                                        <p:tav tm="0">
                                          <p:val>
                                            <p:strVal val="#ppt_x"/>
                                          </p:val>
                                        </p:tav>
                                        <p:tav tm="100000">
                                          <p:val>
                                            <p:strVal val="#ppt_x"/>
                                          </p:val>
                                        </p:tav>
                                      </p:tavLst>
                                    </p:anim>
                                    <p:anim calcmode="lin" valueType="num">
                                      <p:cBhvr>
                                        <p:cTn id="9" dur="500" fill="hold"/>
                                        <p:tgtEl>
                                          <p:spTgt spid="26318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3181"/>
                                        </p:tgtEl>
                                        <p:attrNameLst>
                                          <p:attrName>style.visibility</p:attrName>
                                        </p:attrNameLst>
                                      </p:cBhvr>
                                      <p:to>
                                        <p:strVal val="visible"/>
                                      </p:to>
                                    </p:set>
                                    <p:animEffect transition="in" filter="fade">
                                      <p:cBhvr>
                                        <p:cTn id="14" dur="500"/>
                                        <p:tgtEl>
                                          <p:spTgt spid="263181"/>
                                        </p:tgtEl>
                                      </p:cBhvr>
                                    </p:animEffect>
                                    <p:anim calcmode="lin" valueType="num">
                                      <p:cBhvr>
                                        <p:cTn id="15" dur="500" fill="hold"/>
                                        <p:tgtEl>
                                          <p:spTgt spid="263181"/>
                                        </p:tgtEl>
                                        <p:attrNameLst>
                                          <p:attrName>ppt_x</p:attrName>
                                        </p:attrNameLst>
                                      </p:cBhvr>
                                      <p:tavLst>
                                        <p:tav tm="0">
                                          <p:val>
                                            <p:strVal val="#ppt_x"/>
                                          </p:val>
                                        </p:tav>
                                        <p:tav tm="100000">
                                          <p:val>
                                            <p:strVal val="#ppt_x"/>
                                          </p:val>
                                        </p:tav>
                                      </p:tavLst>
                                    </p:anim>
                                    <p:anim calcmode="lin" valueType="num">
                                      <p:cBhvr>
                                        <p:cTn id="16" dur="500" fill="hold"/>
                                        <p:tgtEl>
                                          <p:spTgt spid="26318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3180"/>
                                        </p:tgtEl>
                                        <p:attrNameLst>
                                          <p:attrName>style.visibility</p:attrName>
                                        </p:attrNameLst>
                                      </p:cBhvr>
                                      <p:to>
                                        <p:strVal val="visible"/>
                                      </p:to>
                                    </p:set>
                                    <p:animEffect transition="in" filter="fade">
                                      <p:cBhvr>
                                        <p:cTn id="21" dur="500"/>
                                        <p:tgtEl>
                                          <p:spTgt spid="263180"/>
                                        </p:tgtEl>
                                      </p:cBhvr>
                                    </p:animEffect>
                                    <p:anim calcmode="lin" valueType="num">
                                      <p:cBhvr>
                                        <p:cTn id="22" dur="500" fill="hold"/>
                                        <p:tgtEl>
                                          <p:spTgt spid="263180"/>
                                        </p:tgtEl>
                                        <p:attrNameLst>
                                          <p:attrName>ppt_x</p:attrName>
                                        </p:attrNameLst>
                                      </p:cBhvr>
                                      <p:tavLst>
                                        <p:tav tm="0">
                                          <p:val>
                                            <p:strVal val="#ppt_x"/>
                                          </p:val>
                                        </p:tav>
                                        <p:tav tm="100000">
                                          <p:val>
                                            <p:strVal val="#ppt_x"/>
                                          </p:val>
                                        </p:tav>
                                      </p:tavLst>
                                    </p:anim>
                                    <p:anim calcmode="lin" valueType="num">
                                      <p:cBhvr>
                                        <p:cTn id="23" dur="500" fill="hold"/>
                                        <p:tgtEl>
                                          <p:spTgt spid="26318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63179"/>
                                        </p:tgtEl>
                                        <p:attrNameLst>
                                          <p:attrName>style.visibility</p:attrName>
                                        </p:attrNameLst>
                                      </p:cBhvr>
                                      <p:to>
                                        <p:strVal val="visible"/>
                                      </p:to>
                                    </p:set>
                                    <p:animEffect transition="in" filter="fade">
                                      <p:cBhvr>
                                        <p:cTn id="28" dur="500"/>
                                        <p:tgtEl>
                                          <p:spTgt spid="263179"/>
                                        </p:tgtEl>
                                      </p:cBhvr>
                                    </p:animEffect>
                                    <p:anim calcmode="lin" valueType="num">
                                      <p:cBhvr>
                                        <p:cTn id="29" dur="500" fill="hold"/>
                                        <p:tgtEl>
                                          <p:spTgt spid="263179"/>
                                        </p:tgtEl>
                                        <p:attrNameLst>
                                          <p:attrName>ppt_x</p:attrName>
                                        </p:attrNameLst>
                                      </p:cBhvr>
                                      <p:tavLst>
                                        <p:tav tm="0">
                                          <p:val>
                                            <p:strVal val="#ppt_x"/>
                                          </p:val>
                                        </p:tav>
                                        <p:tav tm="100000">
                                          <p:val>
                                            <p:strVal val="#ppt_x"/>
                                          </p:val>
                                        </p:tav>
                                      </p:tavLst>
                                    </p:anim>
                                    <p:anim calcmode="lin" valueType="num">
                                      <p:cBhvr>
                                        <p:cTn id="30" dur="500" fill="hold"/>
                                        <p:tgtEl>
                                          <p:spTgt spid="26317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63178"/>
                                        </p:tgtEl>
                                        <p:attrNameLst>
                                          <p:attrName>style.visibility</p:attrName>
                                        </p:attrNameLst>
                                      </p:cBhvr>
                                      <p:to>
                                        <p:strVal val="visible"/>
                                      </p:to>
                                    </p:set>
                                    <p:animEffect transition="in" filter="fade">
                                      <p:cBhvr>
                                        <p:cTn id="35" dur="500"/>
                                        <p:tgtEl>
                                          <p:spTgt spid="263178"/>
                                        </p:tgtEl>
                                      </p:cBhvr>
                                    </p:animEffect>
                                    <p:anim calcmode="lin" valueType="num">
                                      <p:cBhvr>
                                        <p:cTn id="36" dur="500" fill="hold"/>
                                        <p:tgtEl>
                                          <p:spTgt spid="263178"/>
                                        </p:tgtEl>
                                        <p:attrNameLst>
                                          <p:attrName>ppt_x</p:attrName>
                                        </p:attrNameLst>
                                      </p:cBhvr>
                                      <p:tavLst>
                                        <p:tav tm="0">
                                          <p:val>
                                            <p:strVal val="#ppt_x"/>
                                          </p:val>
                                        </p:tav>
                                        <p:tav tm="100000">
                                          <p:val>
                                            <p:strVal val="#ppt_x"/>
                                          </p:val>
                                        </p:tav>
                                      </p:tavLst>
                                    </p:anim>
                                    <p:anim calcmode="lin" valueType="num">
                                      <p:cBhvr>
                                        <p:cTn id="37" dur="500" fill="hold"/>
                                        <p:tgtEl>
                                          <p:spTgt spid="2631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8" grpId="0"/>
      <p:bldP spid="263179" grpId="0"/>
      <p:bldP spid="263180" grpId="0"/>
      <p:bldP spid="263181" grpId="0"/>
      <p:bldP spid="26318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6" descr="MPj04118020000[1]"/>
          <p:cNvPicPr>
            <a:picLocks noChangeAspect="1" noChangeArrowheads="1"/>
          </p:cNvPicPr>
          <p:nvPr/>
        </p:nvPicPr>
        <p:blipFill>
          <a:blip r:embed="rId2" cstate="print"/>
          <a:srcRect t="8791" b="12088"/>
          <a:stretch>
            <a:fillRect/>
          </a:stretch>
        </p:blipFill>
        <p:spPr bwMode="auto">
          <a:xfrm>
            <a:off x="0" y="1588"/>
            <a:ext cx="9144000" cy="6932612"/>
          </a:xfrm>
          <a:prstGeom prst="rect">
            <a:avLst/>
          </a:prstGeom>
          <a:noFill/>
          <a:ln w="9525">
            <a:noFill/>
            <a:miter lim="800000"/>
            <a:headEnd/>
            <a:tailEnd/>
          </a:ln>
        </p:spPr>
      </p:pic>
      <p:sp>
        <p:nvSpPr>
          <p:cNvPr id="289794" name="Rectangle 2"/>
          <p:cNvSpPr>
            <a:spLocks noGrp="1" noChangeArrowheads="1"/>
          </p:cNvSpPr>
          <p:nvPr>
            <p:ph type="title"/>
          </p:nvPr>
        </p:nvSpPr>
        <p:spPr>
          <a:xfrm>
            <a:off x="838200" y="762000"/>
            <a:ext cx="8001000" cy="3733800"/>
          </a:xfrm>
        </p:spPr>
        <p:txBody>
          <a:bodyPr/>
          <a:lstStyle/>
          <a:p>
            <a:pPr eaLnBrk="1" hangingPunct="1">
              <a:defRPr/>
            </a:pPr>
            <a:r>
              <a:rPr lang="en-US" b="1" dirty="0" smtClean="0">
                <a:solidFill>
                  <a:srgbClr val="FFFF00"/>
                </a:solidFill>
              </a:rPr>
              <a:t>The Pathetic Appeal of Non Verbal Communication</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990600"/>
          </a:xfrm>
        </p:spPr>
        <p:txBody>
          <a:bodyPr/>
          <a:lstStyle/>
          <a:p>
            <a:r>
              <a:rPr lang="en-US" b="1" dirty="0" smtClean="0"/>
              <a:t>Cicero on Delivery:</a:t>
            </a:r>
            <a:endParaRPr lang="en-US" dirty="0"/>
          </a:p>
        </p:txBody>
      </p:sp>
      <p:sp>
        <p:nvSpPr>
          <p:cNvPr id="3" name="Content Placeholder 2"/>
          <p:cNvSpPr>
            <a:spLocks noGrp="1"/>
          </p:cNvSpPr>
          <p:nvPr>
            <p:ph idx="1"/>
          </p:nvPr>
        </p:nvSpPr>
        <p:spPr>
          <a:xfrm>
            <a:off x="990600" y="1371600"/>
            <a:ext cx="7924800" cy="5486400"/>
          </a:xfrm>
        </p:spPr>
        <p:txBody>
          <a:bodyPr/>
          <a:lstStyle/>
          <a:p>
            <a:pPr marL="0" indent="0">
              <a:buNone/>
            </a:pPr>
            <a:r>
              <a:rPr lang="en-US" dirty="0" smtClean="0"/>
              <a:t>All these parts of oratory succeed according as they are delivered. Delivery, I say, has the sole and supreme power in oratory; without it, a speaker of the highest mental capacity can be held in no esteem; while one of moderate abilities, with this qualification, may surpass even those of highest talent.   </a:t>
            </a:r>
          </a:p>
          <a:p>
            <a:pPr algn="r">
              <a:buNone/>
            </a:pPr>
            <a:r>
              <a:rPr lang="en-US" sz="2800" i="1" dirty="0" smtClean="0"/>
              <a:t>On Oratory</a:t>
            </a:r>
            <a:r>
              <a:rPr lang="en-US" sz="2800" dirty="0" smtClean="0"/>
              <a:t>, Book III, </a:t>
            </a:r>
            <a:r>
              <a:rPr lang="en-US" sz="2800" dirty="0" err="1" smtClean="0"/>
              <a:t>ch</a:t>
            </a:r>
            <a:r>
              <a:rPr lang="en-US" sz="2800" dirty="0" smtClean="0"/>
              <a:t>. 56.</a:t>
            </a:r>
            <a:endParaRPr lang="en-US" sz="2800" dirty="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2" name="Rectangle 2"/>
          <p:cNvSpPr>
            <a:spLocks noGrp="1" noChangeArrowheads="1"/>
          </p:cNvSpPr>
          <p:nvPr>
            <p:ph type="body" idx="1"/>
          </p:nvPr>
        </p:nvSpPr>
        <p:spPr>
          <a:xfrm>
            <a:off x="228600" y="914400"/>
            <a:ext cx="8915400" cy="5486400"/>
          </a:xfrm>
        </p:spPr>
        <p:txBody>
          <a:bodyPr/>
          <a:lstStyle/>
          <a:p>
            <a:pPr eaLnBrk="1" hangingPunct="1">
              <a:lnSpc>
                <a:spcPct val="90000"/>
              </a:lnSpc>
              <a:buFont typeface="Wingdings" pitchFamily="2" charset="2"/>
              <a:buNone/>
              <a:defRPr/>
            </a:pPr>
            <a:r>
              <a:rPr lang="en-US" sz="2400" b="1" dirty="0" smtClean="0"/>
              <a:t>	</a:t>
            </a:r>
            <a:r>
              <a:rPr lang="en-US" sz="2200" b="1" dirty="0" smtClean="0"/>
              <a:t>Allen H. Monroe found that audience members think of effective public speaking more in terms of delivery than content. In a study of student responses to speeches, he discovered that the first six characteristics they associated with an ineffective speaker were related to delivery:</a:t>
            </a:r>
          </a:p>
          <a:p>
            <a:pPr lvl="1" algn="ctr" eaLnBrk="1" hangingPunct="1">
              <a:lnSpc>
                <a:spcPct val="90000"/>
              </a:lnSpc>
              <a:buFont typeface="Wingdings" pitchFamily="2" charset="2"/>
              <a:buNone/>
              <a:defRPr/>
            </a:pPr>
            <a:r>
              <a:rPr lang="en-US" sz="2000" b="1" dirty="0" smtClean="0"/>
              <a:t>Monotonous voice		Stiffness</a:t>
            </a:r>
          </a:p>
          <a:p>
            <a:pPr lvl="1" algn="ctr" eaLnBrk="1" hangingPunct="1">
              <a:lnSpc>
                <a:spcPct val="90000"/>
              </a:lnSpc>
              <a:buFont typeface="Wingdings" pitchFamily="2" charset="2"/>
              <a:buNone/>
              <a:defRPr/>
            </a:pPr>
            <a:r>
              <a:rPr lang="en-US" sz="2000" b="1" dirty="0" smtClean="0"/>
              <a:t>Lack of eye contact		Fidgeting</a:t>
            </a:r>
          </a:p>
          <a:p>
            <a:pPr lvl="1" algn="ctr" eaLnBrk="1" hangingPunct="1">
              <a:lnSpc>
                <a:spcPct val="90000"/>
              </a:lnSpc>
              <a:buFont typeface="Wingdings" pitchFamily="2" charset="2"/>
              <a:buNone/>
              <a:defRPr/>
            </a:pPr>
            <a:r>
              <a:rPr lang="en-US" sz="2000" b="1" dirty="0" smtClean="0"/>
              <a:t>Lack of enthusiasm		Weak voice</a:t>
            </a:r>
          </a:p>
          <a:p>
            <a:pPr lvl="1" algn="ctr" eaLnBrk="1" hangingPunct="1">
              <a:lnSpc>
                <a:spcPct val="90000"/>
              </a:lnSpc>
              <a:buFont typeface="Wingdings" pitchFamily="2" charset="2"/>
              <a:buNone/>
              <a:defRPr/>
            </a:pPr>
            <a:endParaRPr lang="en-US" sz="2000" b="1" dirty="0" smtClean="0"/>
          </a:p>
          <a:p>
            <a:pPr eaLnBrk="1" hangingPunct="1">
              <a:lnSpc>
                <a:spcPct val="90000"/>
              </a:lnSpc>
              <a:buFont typeface="Wingdings" pitchFamily="2" charset="2"/>
              <a:buNone/>
              <a:defRPr/>
            </a:pPr>
            <a:r>
              <a:rPr lang="en-US" sz="2200" b="1" dirty="0" smtClean="0"/>
              <a:t>	The student audience liked direct eye contact, alertness, enthusiasm, a pleasant voice, and physical movement.  Another student study discovered that for persuasive speeches, delivery was almost three times as important for effectiveness as content.</a:t>
            </a:r>
          </a:p>
          <a:p>
            <a:pPr eaLnBrk="1" hangingPunct="1">
              <a:lnSpc>
                <a:spcPct val="90000"/>
              </a:lnSpc>
              <a:buFont typeface="Wingdings" pitchFamily="2" charset="2"/>
              <a:buNone/>
              <a:defRPr/>
            </a:pPr>
            <a:r>
              <a:rPr lang="en-US" sz="1400" b="1" dirty="0" smtClean="0"/>
              <a:t>	</a:t>
            </a:r>
          </a:p>
          <a:p>
            <a:pPr eaLnBrk="1" hangingPunct="1">
              <a:lnSpc>
                <a:spcPct val="90000"/>
              </a:lnSpc>
              <a:buFont typeface="Wingdings" pitchFamily="2" charset="2"/>
              <a:buNone/>
              <a:defRPr/>
            </a:pPr>
            <a:r>
              <a:rPr lang="en-US" sz="1400" b="1" dirty="0" smtClean="0"/>
              <a:t>		From </a:t>
            </a:r>
            <a:r>
              <a:rPr lang="en-US" sz="1400" b="1" dirty="0" err="1" smtClean="0"/>
              <a:t>Beeke</a:t>
            </a:r>
            <a:r>
              <a:rPr lang="en-US" sz="1400" b="1" dirty="0" smtClean="0"/>
              <a:t> and </a:t>
            </a:r>
            <a:r>
              <a:rPr lang="en-US" sz="1400" b="1" dirty="0" err="1" smtClean="0"/>
              <a:t>Beeke</a:t>
            </a:r>
            <a:r>
              <a:rPr lang="en-US" sz="1400" b="1" dirty="0" smtClean="0"/>
              <a:t>, </a:t>
            </a:r>
            <a:r>
              <a:rPr lang="en-US" sz="1400" b="1" i="1" dirty="0" smtClean="0"/>
              <a:t>Public Speaking: An Audience Centered Approach,</a:t>
            </a:r>
            <a:r>
              <a:rPr lang="en-US" sz="1400" b="1" dirty="0" smtClean="0"/>
              <a:t> 223</a:t>
            </a:r>
            <a:endParaRPr lang="en-US" sz="1400" i="1" dirty="0" smtClean="0"/>
          </a:p>
        </p:txBody>
      </p:sp>
      <p:sp>
        <p:nvSpPr>
          <p:cNvPr id="291843" name="Rectangle 3"/>
          <p:cNvSpPr>
            <a:spLocks noGrp="1" noChangeArrowheads="1"/>
          </p:cNvSpPr>
          <p:nvPr>
            <p:ph type="title"/>
          </p:nvPr>
        </p:nvSpPr>
        <p:spPr>
          <a:xfrm>
            <a:off x="-76200" y="-106363"/>
            <a:ext cx="9144000" cy="1096963"/>
          </a:xfrm>
        </p:spPr>
        <p:txBody>
          <a:bodyPr anchorCtr="0"/>
          <a:lstStyle/>
          <a:p>
            <a:pPr eaLnBrk="1" hangingPunct="1">
              <a:defRPr/>
            </a:pPr>
            <a:r>
              <a:rPr lang="en-US" b="1" smtClean="0">
                <a:solidFill>
                  <a:srgbClr val="FFFF00"/>
                </a:solidFill>
              </a:rPr>
              <a:t>Significance of Delivery</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1842">
                                            <p:txEl>
                                              <p:pRg st="0" end="0"/>
                                            </p:txEl>
                                          </p:spTgt>
                                        </p:tgtEl>
                                        <p:attrNameLst>
                                          <p:attrName>style.visibility</p:attrName>
                                        </p:attrNameLst>
                                      </p:cBhvr>
                                      <p:to>
                                        <p:strVal val="visible"/>
                                      </p:to>
                                    </p:set>
                                    <p:animEffect transition="in" filter="fade">
                                      <p:cBhvr>
                                        <p:cTn id="7" dur="2000"/>
                                        <p:tgtEl>
                                          <p:spTgt spid="29184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1842">
                                            <p:txEl>
                                              <p:pRg st="1" end="1"/>
                                            </p:txEl>
                                          </p:spTgt>
                                        </p:tgtEl>
                                        <p:attrNameLst>
                                          <p:attrName>style.visibility</p:attrName>
                                        </p:attrNameLst>
                                      </p:cBhvr>
                                      <p:to>
                                        <p:strVal val="visible"/>
                                      </p:to>
                                    </p:set>
                                    <p:animEffect transition="in" filter="fade">
                                      <p:cBhvr>
                                        <p:cTn id="10" dur="2000"/>
                                        <p:tgtEl>
                                          <p:spTgt spid="29184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1842">
                                            <p:txEl>
                                              <p:pRg st="2" end="2"/>
                                            </p:txEl>
                                          </p:spTgt>
                                        </p:tgtEl>
                                        <p:attrNameLst>
                                          <p:attrName>style.visibility</p:attrName>
                                        </p:attrNameLst>
                                      </p:cBhvr>
                                      <p:to>
                                        <p:strVal val="visible"/>
                                      </p:to>
                                    </p:set>
                                    <p:animEffect transition="in" filter="fade">
                                      <p:cBhvr>
                                        <p:cTn id="13" dur="2000"/>
                                        <p:tgtEl>
                                          <p:spTgt spid="29184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1842">
                                            <p:txEl>
                                              <p:pRg st="3" end="3"/>
                                            </p:txEl>
                                          </p:spTgt>
                                        </p:tgtEl>
                                        <p:attrNameLst>
                                          <p:attrName>style.visibility</p:attrName>
                                        </p:attrNameLst>
                                      </p:cBhvr>
                                      <p:to>
                                        <p:strVal val="visible"/>
                                      </p:to>
                                    </p:set>
                                    <p:animEffect transition="in" filter="fade">
                                      <p:cBhvr>
                                        <p:cTn id="16" dur="2000"/>
                                        <p:tgtEl>
                                          <p:spTgt spid="29184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1842">
                                            <p:txEl>
                                              <p:pRg st="5" end="5"/>
                                            </p:txEl>
                                          </p:spTgt>
                                        </p:tgtEl>
                                        <p:attrNameLst>
                                          <p:attrName>style.visibility</p:attrName>
                                        </p:attrNameLst>
                                      </p:cBhvr>
                                      <p:to>
                                        <p:strVal val="visible"/>
                                      </p:to>
                                    </p:set>
                                    <p:animEffect transition="in" filter="fade">
                                      <p:cBhvr>
                                        <p:cTn id="21" dur="2000"/>
                                        <p:tgtEl>
                                          <p:spTgt spid="291842">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1842">
                                            <p:txEl>
                                              <p:pRg st="6" end="6"/>
                                            </p:txEl>
                                          </p:spTgt>
                                        </p:tgtEl>
                                        <p:attrNameLst>
                                          <p:attrName>style.visibility</p:attrName>
                                        </p:attrNameLst>
                                      </p:cBhvr>
                                      <p:to>
                                        <p:strVal val="visible"/>
                                      </p:to>
                                    </p:set>
                                    <p:animEffect transition="in" filter="fade">
                                      <p:cBhvr>
                                        <p:cTn id="24" dur="2000"/>
                                        <p:tgtEl>
                                          <p:spTgt spid="291842">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91842">
                                            <p:txEl>
                                              <p:pRg st="7" end="7"/>
                                            </p:txEl>
                                          </p:spTgt>
                                        </p:tgtEl>
                                        <p:attrNameLst>
                                          <p:attrName>style.visibility</p:attrName>
                                        </p:attrNameLst>
                                      </p:cBhvr>
                                      <p:to>
                                        <p:strVal val="visible"/>
                                      </p:to>
                                    </p:set>
                                    <p:animEffect transition="in" filter="fade">
                                      <p:cBhvr>
                                        <p:cTn id="27" dur="2000"/>
                                        <p:tgtEl>
                                          <p:spTgt spid="29184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2"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idx="1"/>
          </p:nvPr>
        </p:nvSpPr>
        <p:spPr>
          <a:xfrm>
            <a:off x="914400" y="457200"/>
            <a:ext cx="8001000" cy="6096000"/>
          </a:xfrm>
        </p:spPr>
        <p:txBody>
          <a:bodyPr/>
          <a:lstStyle/>
          <a:p>
            <a:pPr marL="0" indent="0" eaLnBrk="1" hangingPunct="1">
              <a:lnSpc>
                <a:spcPct val="90000"/>
              </a:lnSpc>
              <a:buNone/>
              <a:defRPr/>
            </a:pPr>
            <a:r>
              <a:rPr lang="en-US" sz="2800" b="1" dirty="0" smtClean="0">
                <a:effectLst>
                  <a:outerShdw blurRad="38100" dist="38100" dir="2700000" algn="tl">
                    <a:srgbClr val="000000">
                      <a:alpha val="43137"/>
                    </a:srgbClr>
                  </a:outerShdw>
                </a:effectLst>
              </a:rPr>
              <a:t>The fact is </a:t>
            </a:r>
            <a:r>
              <a:rPr lang="en-US" sz="2800" b="1" i="1" dirty="0" smtClean="0">
                <a:effectLst>
                  <a:outerShdw blurRad="38100" dist="38100" dir="2700000" algn="tl">
                    <a:srgbClr val="000000">
                      <a:alpha val="43137"/>
                    </a:srgbClr>
                  </a:outerShdw>
                </a:effectLst>
              </a:rPr>
              <a:t>ordinary people listen for a preacher’s feelings as much as his ideas, perhaps more. </a:t>
            </a:r>
            <a:r>
              <a:rPr lang="en-US" sz="2800" b="1" dirty="0" smtClean="0">
                <a:effectLst>
                  <a:outerShdw blurRad="38100" dist="38100" dir="2700000" algn="tl">
                    <a:srgbClr val="000000">
                      <a:alpha val="43137"/>
                    </a:srgbClr>
                  </a:outerShdw>
                </a:effectLst>
              </a:rPr>
              <a:t>That is simply part of the power of the spoken word . . . it reveals the character of the speaker. A preacher’s tone, inflections, and force are all signs pointing into the hidden realms of character. Whatever excites or depresses a preacher usually reveals a small but significant bit of character.</a:t>
            </a:r>
            <a:endParaRPr lang="en-US" sz="2400" b="1" dirty="0" smtClean="0">
              <a:effectLst>
                <a:outerShdw blurRad="38100" dist="38100" dir="2700000" algn="tl">
                  <a:srgbClr val="000000">
                    <a:alpha val="43137"/>
                  </a:srgbClr>
                </a:outerShdw>
              </a:effectLst>
            </a:endParaRPr>
          </a:p>
          <a:p>
            <a:pPr eaLnBrk="1" hangingPunct="1">
              <a:lnSpc>
                <a:spcPct val="90000"/>
              </a:lnSpc>
              <a:buFont typeface="Wingdings" pitchFamily="2" charset="2"/>
              <a:buNone/>
              <a:defRPr/>
            </a:pPr>
            <a:r>
              <a:rPr lang="en-US" sz="2400" b="1" dirty="0" smtClean="0">
                <a:effectLst>
                  <a:outerShdw blurRad="38100" dist="38100" dir="2700000" algn="tl">
                    <a:srgbClr val="000000">
                      <a:alpha val="43137"/>
                    </a:srgbClr>
                  </a:outerShdw>
                </a:effectLst>
              </a:rPr>
              <a:t>	</a:t>
            </a:r>
          </a:p>
          <a:p>
            <a:pPr eaLnBrk="1" hangingPunct="1">
              <a:lnSpc>
                <a:spcPct val="90000"/>
              </a:lnSpc>
              <a:buFont typeface="Wingdings" pitchFamily="2" charset="2"/>
              <a:buNone/>
              <a:defRPr/>
            </a:pPr>
            <a:r>
              <a:rPr lang="en-US" sz="2400" b="1" dirty="0" smtClean="0">
                <a:effectLst>
                  <a:outerShdw blurRad="38100" dist="38100" dir="2700000" algn="tl">
                    <a:srgbClr val="000000">
                      <a:alpha val="43137"/>
                    </a:srgbClr>
                  </a:outerShdw>
                </a:effectLst>
              </a:rPr>
              <a:t>	</a:t>
            </a:r>
            <a:r>
              <a:rPr lang="en-US" sz="1800" b="1" dirty="0" smtClean="0">
                <a:effectLst>
                  <a:outerShdw blurRad="38100" dist="38100" dir="2700000" algn="tl">
                    <a:srgbClr val="000000">
                      <a:alpha val="43137"/>
                    </a:srgbClr>
                  </a:outerShdw>
                </a:effectLst>
              </a:rPr>
              <a:t>		</a:t>
            </a:r>
          </a:p>
          <a:p>
            <a:pPr algn="r" eaLnBrk="1" hangingPunct="1">
              <a:lnSpc>
                <a:spcPct val="90000"/>
              </a:lnSpc>
              <a:buFont typeface="Wingdings" pitchFamily="2" charset="2"/>
              <a:buNone/>
              <a:defRPr/>
            </a:pPr>
            <a:r>
              <a:rPr lang="en-US" sz="1600" b="1"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Bruce Shelley, “The BIG Idea and Biblical Theology’s Grand Theme,” in </a:t>
            </a:r>
            <a:r>
              <a:rPr lang="en-US" sz="2000" b="1" i="1" dirty="0" smtClean="0">
                <a:effectLst>
                  <a:outerShdw blurRad="38100" dist="38100" dir="2700000" algn="tl">
                    <a:srgbClr val="000000">
                      <a:alpha val="43137"/>
                    </a:srgbClr>
                  </a:outerShdw>
                </a:effectLst>
              </a:rPr>
              <a:t>The Big Idea of Biblical Preaching, </a:t>
            </a:r>
            <a:r>
              <a:rPr lang="en-US" sz="2000" b="1" dirty="0" smtClean="0">
                <a:effectLst>
                  <a:outerShdw blurRad="38100" dist="38100" dir="2700000" algn="tl">
                    <a:srgbClr val="000000">
                      <a:alpha val="43137"/>
                    </a:srgbClr>
                  </a:outerShdw>
                </a:effectLst>
              </a:rPr>
              <a:t>Willhite and Gibson, eds. p.102.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FFFF00"/>
                </a:solidFill>
              </a:rPr>
              <a:t>Why Is Delivery So Significant in Persuasion and Leadership?</a:t>
            </a:r>
            <a:endParaRPr lang="en-US" sz="3200" dirty="0">
              <a:solidFill>
                <a:srgbClr val="FFFF00"/>
              </a:solidFill>
            </a:endParaRPr>
          </a:p>
        </p:txBody>
      </p:sp>
      <p:sp>
        <p:nvSpPr>
          <p:cNvPr id="3" name="Content Placeholder 2"/>
          <p:cNvSpPr>
            <a:spLocks noGrp="1"/>
          </p:cNvSpPr>
          <p:nvPr>
            <p:ph idx="1"/>
          </p:nvPr>
        </p:nvSpPr>
        <p:spPr>
          <a:xfrm>
            <a:off x="914400" y="1981200"/>
            <a:ext cx="5715000" cy="3276600"/>
          </a:xfrm>
        </p:spPr>
        <p:txBody>
          <a:bodyPr/>
          <a:lstStyle/>
          <a:p>
            <a:pPr marL="0" indent="0">
              <a:buNone/>
            </a:pPr>
            <a:r>
              <a:rPr lang="en-US" dirty="0" smtClean="0"/>
              <a:t>Carol Kinsey </a:t>
            </a:r>
            <a:r>
              <a:rPr lang="en-US" dirty="0" err="1" smtClean="0"/>
              <a:t>Goman</a:t>
            </a:r>
            <a:r>
              <a:rPr lang="en-US" dirty="0" smtClean="0"/>
              <a:t>, </a:t>
            </a:r>
            <a:r>
              <a:rPr lang="en-US" i="1" dirty="0" smtClean="0"/>
              <a:t>The Silent Language of Leaders</a:t>
            </a:r>
            <a:r>
              <a:rPr lang="en-US" dirty="0" smtClean="0"/>
              <a:t>, says we are “wired for body language.” That is, we are wired to give it and interpret it intuitively in the limbic system of the brain.</a:t>
            </a:r>
            <a:endParaRPr lang="en-US" i="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2061550"/>
            <a:ext cx="1988457" cy="2978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559842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381000" y="274638"/>
            <a:ext cx="7924800" cy="1096962"/>
          </a:xfrm>
        </p:spPr>
        <p:txBody>
          <a:bodyPr/>
          <a:lstStyle/>
          <a:p>
            <a:pPr eaLnBrk="1" hangingPunct="1">
              <a:defRPr/>
            </a:pPr>
            <a:r>
              <a:rPr lang="en-US" sz="3600" b="1" smtClean="0">
                <a:solidFill>
                  <a:srgbClr val="FFFF00"/>
                </a:solidFill>
              </a:rPr>
              <a:t>How Does Delivery Function in Persuasion?</a:t>
            </a:r>
          </a:p>
        </p:txBody>
      </p:sp>
      <p:sp>
        <p:nvSpPr>
          <p:cNvPr id="293891" name="Rectangle 3"/>
          <p:cNvSpPr>
            <a:spLocks noChangeArrowheads="1"/>
          </p:cNvSpPr>
          <p:nvPr/>
        </p:nvSpPr>
        <p:spPr bwMode="auto">
          <a:xfrm>
            <a:off x="76200" y="2286000"/>
            <a:ext cx="8305800" cy="3200400"/>
          </a:xfrm>
          <a:prstGeom prst="rect">
            <a:avLst/>
          </a:prstGeom>
          <a:noFill/>
          <a:ln w="9525">
            <a:noFill/>
            <a:miter lim="800000"/>
            <a:headEnd/>
            <a:tailEnd/>
          </a:ln>
          <a:effectLst/>
        </p:spPr>
        <p:txBody>
          <a:bodyPr/>
          <a:lstStyle/>
          <a:p>
            <a:pPr marL="990600" lvl="1" indent="-533400" eaLnBrk="1" hangingPunct="1">
              <a:spcBef>
                <a:spcPct val="20000"/>
              </a:spcBef>
              <a:buClr>
                <a:srgbClr val="FF0000"/>
              </a:buClr>
              <a:buFont typeface="Wingdings" pitchFamily="2" charset="2"/>
              <a:buChar char="Ø"/>
              <a:defRPr/>
            </a:pPr>
            <a:r>
              <a:rPr lang="en-US" sz="3600" b="1" dirty="0" smtClean="0">
                <a:solidFill>
                  <a:srgbClr val="FFFFFF"/>
                </a:solidFill>
                <a:effectLst>
                  <a:outerShdw blurRad="38100" dist="38100" dir="2700000" algn="tl">
                    <a:srgbClr val="000000"/>
                  </a:outerShdw>
                </a:effectLst>
                <a:latin typeface="Tahoma" pitchFamily="34" charset="0"/>
              </a:rPr>
              <a:t>Inseparable from ethos. We instantly “read” people.</a:t>
            </a:r>
            <a:endParaRPr lang="en-US" sz="3600" b="1" dirty="0">
              <a:solidFill>
                <a:srgbClr val="FFFFFF"/>
              </a:solidFill>
              <a:effectLst>
                <a:outerShdw blurRad="38100" dist="38100" dir="2700000" algn="tl">
                  <a:srgbClr val="000000"/>
                </a:outerShdw>
              </a:effectLst>
              <a:latin typeface="Tahoma" pitchFamily="34"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93891">
                                            <p:txEl>
                                              <p:pRg st="0" end="0"/>
                                            </p:txEl>
                                          </p:spTgt>
                                        </p:tgtEl>
                                        <p:attrNameLst>
                                          <p:attrName>style.visibility</p:attrName>
                                        </p:attrNameLst>
                                      </p:cBhvr>
                                      <p:to>
                                        <p:strVal val="visible"/>
                                      </p:to>
                                    </p:set>
                                    <p:anim calcmode="lin" valueType="num">
                                      <p:cBhvr>
                                        <p:cTn id="7" dur="500" fill="hold"/>
                                        <p:tgtEl>
                                          <p:spTgt spid="29389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9389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9389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9389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8077200" cy="1066800"/>
          </a:xfrm>
        </p:spPr>
        <p:txBody>
          <a:bodyPr/>
          <a:lstStyle/>
          <a:p>
            <a:r>
              <a:rPr lang="en-US" dirty="0" smtClean="0"/>
              <a:t>We Instantly Read People</a:t>
            </a:r>
            <a:endParaRPr lang="en-US" dirty="0"/>
          </a:p>
        </p:txBody>
      </p:sp>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838200" y="2057400"/>
            <a:ext cx="2215966"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half" idx="2"/>
          </p:nvPr>
        </p:nvSpPr>
        <p:spPr>
          <a:xfrm>
            <a:off x="3581400" y="1447800"/>
            <a:ext cx="5105400" cy="5029200"/>
          </a:xfrm>
        </p:spPr>
        <p:txBody>
          <a:bodyPr/>
          <a:lstStyle/>
          <a:p>
            <a:r>
              <a:rPr lang="en-US" sz="3200" dirty="0" smtClean="0"/>
              <a:t>This “reading” is done subconsciously.</a:t>
            </a:r>
          </a:p>
          <a:p>
            <a:r>
              <a:rPr lang="en-US" sz="3200" dirty="0"/>
              <a:t>We assign meaning to body movement and vocal tone.</a:t>
            </a:r>
          </a:p>
          <a:p>
            <a:r>
              <a:rPr lang="en-US" sz="3200" dirty="0" smtClean="0"/>
              <a:t>This “reading” is done very quickly.</a:t>
            </a:r>
          </a:p>
          <a:p>
            <a:r>
              <a:rPr lang="en-US" sz="3200" dirty="0" smtClean="0"/>
              <a:t>Note, our delivery affects US too. Take a posture of confidence. </a:t>
            </a:r>
          </a:p>
          <a:p>
            <a:endParaRPr lang="en-US" dirty="0"/>
          </a:p>
        </p:txBody>
      </p:sp>
    </p:spTree>
    <p:extLst>
      <p:ext uri="{BB962C8B-B14F-4D97-AF65-F5344CB8AC3E}">
        <p14:creationId xmlns:p14="http://schemas.microsoft.com/office/powerpoint/2010/main" val="43707973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500"/>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 calcmode="lin" valueType="num">
                                      <p:cBhvr additive="base">
                                        <p:cTn id="1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additive="base">
                                        <p:cTn id="2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additive="base">
                                        <p:cTn id="2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a:xfrm>
            <a:off x="990600" y="304800"/>
            <a:ext cx="7537450" cy="1524000"/>
          </a:xfrm>
        </p:spPr>
        <p:txBody>
          <a:bodyPr/>
          <a:lstStyle/>
          <a:p>
            <a:pPr eaLnBrk="1" hangingPunct="1">
              <a:defRPr/>
            </a:pPr>
            <a:r>
              <a:rPr lang="en-US" sz="2800" dirty="0" smtClean="0"/>
              <a:t>“Half a Minute: Predicting Teacher Evaluations from Thin Slices of Nonverbal and Physical Attractiveness”</a:t>
            </a:r>
          </a:p>
        </p:txBody>
      </p:sp>
      <p:sp>
        <p:nvSpPr>
          <p:cNvPr id="309251" name="Rectangle 3"/>
          <p:cNvSpPr>
            <a:spLocks noGrp="1" noChangeArrowheads="1"/>
          </p:cNvSpPr>
          <p:nvPr>
            <p:ph idx="1"/>
          </p:nvPr>
        </p:nvSpPr>
        <p:spPr>
          <a:xfrm>
            <a:off x="838200" y="2057400"/>
            <a:ext cx="7537450" cy="4267200"/>
          </a:xfrm>
        </p:spPr>
        <p:txBody>
          <a:bodyPr/>
          <a:lstStyle/>
          <a:p>
            <a:pPr eaLnBrk="1" hangingPunct="1">
              <a:defRPr/>
            </a:pPr>
            <a:r>
              <a:rPr lang="en-US" sz="2800" dirty="0" smtClean="0">
                <a:latin typeface="Arial" pitchFamily="34" charset="0"/>
              </a:rPr>
              <a:t>Study done at Harvard in the mid 90s.</a:t>
            </a:r>
          </a:p>
          <a:p>
            <a:pPr eaLnBrk="1" hangingPunct="1">
              <a:defRPr/>
            </a:pPr>
            <a:r>
              <a:rPr lang="en-US" sz="2800" dirty="0" smtClean="0">
                <a:latin typeface="Arial" pitchFamily="34" charset="0"/>
              </a:rPr>
              <a:t>Students shown 30 second clips of teachers teaching and asked to evaluate the teacher for qualities such as “attentive,” “dominant,” “professional,” and “likeable.” Note: Sound turned off or scrambled.</a:t>
            </a:r>
          </a:p>
          <a:p>
            <a:pPr eaLnBrk="1" hangingPunct="1">
              <a:defRPr/>
            </a:pPr>
            <a:r>
              <a:rPr lang="en-US" sz="2800" dirty="0" smtClean="0">
                <a:latin typeface="Arial" pitchFamily="34" charset="0"/>
              </a:rPr>
              <a:t>Same teachers had been evaluated with end-of-semester evaluations.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9251">
                                            <p:txEl>
                                              <p:pRg st="0" end="0"/>
                                            </p:txEl>
                                          </p:spTgt>
                                        </p:tgtEl>
                                        <p:attrNameLst>
                                          <p:attrName>style.visibility</p:attrName>
                                        </p:attrNameLst>
                                      </p:cBhvr>
                                      <p:to>
                                        <p:strVal val="visible"/>
                                      </p:to>
                                    </p:set>
                                    <p:animEffect transition="in" filter="checkerboard(across)">
                                      <p:cBhvr>
                                        <p:cTn id="7" dur="500"/>
                                        <p:tgtEl>
                                          <p:spTgt spid="3092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09251">
                                            <p:txEl>
                                              <p:pRg st="1" end="1"/>
                                            </p:txEl>
                                          </p:spTgt>
                                        </p:tgtEl>
                                        <p:attrNameLst>
                                          <p:attrName>style.visibility</p:attrName>
                                        </p:attrNameLst>
                                      </p:cBhvr>
                                      <p:to>
                                        <p:strVal val="visible"/>
                                      </p:to>
                                    </p:set>
                                    <p:animEffect transition="in" filter="checkerboard(across)">
                                      <p:cBhvr>
                                        <p:cTn id="12" dur="500"/>
                                        <p:tgtEl>
                                          <p:spTgt spid="3092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09251">
                                            <p:txEl>
                                              <p:pRg st="2" end="2"/>
                                            </p:txEl>
                                          </p:spTgt>
                                        </p:tgtEl>
                                        <p:attrNameLst>
                                          <p:attrName>style.visibility</p:attrName>
                                        </p:attrNameLst>
                                      </p:cBhvr>
                                      <p:to>
                                        <p:strVal val="visible"/>
                                      </p:to>
                                    </p:set>
                                    <p:animEffect transition="in" filter="checkerboard(across)">
                                      <p:cBhvr>
                                        <p:cTn id="17" dur="500"/>
                                        <p:tgtEl>
                                          <p:spTgt spid="3092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1"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a:xfrm>
            <a:off x="914400" y="381000"/>
            <a:ext cx="7537450" cy="1524000"/>
          </a:xfrm>
        </p:spPr>
        <p:txBody>
          <a:bodyPr/>
          <a:lstStyle/>
          <a:p>
            <a:pPr eaLnBrk="1" hangingPunct="1">
              <a:defRPr/>
            </a:pPr>
            <a:r>
              <a:rPr lang="en-US" sz="2800" dirty="0" smtClean="0"/>
              <a:t>“Half a Minute: Predicting Teacher Evaluations from Thin Slices of Nonverbal and Physical Attractiveness”</a:t>
            </a:r>
          </a:p>
        </p:txBody>
      </p:sp>
      <p:sp>
        <p:nvSpPr>
          <p:cNvPr id="310275" name="Rectangle 3"/>
          <p:cNvSpPr>
            <a:spLocks noGrp="1" noChangeArrowheads="1"/>
          </p:cNvSpPr>
          <p:nvPr>
            <p:ph idx="1"/>
          </p:nvPr>
        </p:nvSpPr>
        <p:spPr>
          <a:xfrm>
            <a:off x="838200" y="2209800"/>
            <a:ext cx="7308850" cy="4114800"/>
          </a:xfrm>
        </p:spPr>
        <p:txBody>
          <a:bodyPr/>
          <a:lstStyle/>
          <a:p>
            <a:pPr eaLnBrk="1" hangingPunct="1">
              <a:buFont typeface="Wingdings" pitchFamily="2" charset="2"/>
              <a:buNone/>
              <a:defRPr/>
            </a:pPr>
            <a:r>
              <a:rPr lang="en-US" sz="2800" dirty="0" smtClean="0">
                <a:latin typeface="Arial" pitchFamily="34" charset="0"/>
              </a:rPr>
              <a:t>How well did the two evaluations match?</a:t>
            </a:r>
          </a:p>
          <a:p>
            <a:pPr lvl="1" eaLnBrk="1" hangingPunct="1">
              <a:defRPr/>
            </a:pPr>
            <a:r>
              <a:rPr lang="en-US" sz="2400" dirty="0" smtClean="0">
                <a:latin typeface="Arial" pitchFamily="34" charset="0"/>
              </a:rPr>
              <a:t>“Remarkably well.”</a:t>
            </a:r>
          </a:p>
          <a:p>
            <a:pPr lvl="1" eaLnBrk="1" hangingPunct="1">
              <a:defRPr/>
            </a:pPr>
            <a:r>
              <a:rPr lang="en-US" sz="2400" dirty="0" smtClean="0">
                <a:latin typeface="Arial" pitchFamily="34" charset="0"/>
              </a:rPr>
              <a:t>Note: The researchers repeated their experiment with thinner and thinner slices of video, getting down to 2 second clips. The results showed only slightly less correlation.</a:t>
            </a:r>
          </a:p>
          <a:p>
            <a:pPr lvl="1" eaLnBrk="1" hangingPunct="1">
              <a:defRPr/>
            </a:pPr>
            <a:endParaRPr lang="en-US" sz="2400" dirty="0" smtClean="0">
              <a:latin typeface="Arial" pitchFamily="34" charset="0"/>
            </a:endParaRPr>
          </a:p>
          <a:p>
            <a:pPr lvl="1" eaLnBrk="1" hangingPunct="1">
              <a:buFont typeface="Wingdings" pitchFamily="2" charset="2"/>
              <a:buNone/>
              <a:defRPr/>
            </a:pPr>
            <a:r>
              <a:rPr lang="en-US" sz="2400" dirty="0" smtClean="0">
                <a:latin typeface="Arial" pitchFamily="34" charset="0"/>
              </a:rPr>
              <a:t>Reported in “First Impressions,” </a:t>
            </a:r>
            <a:r>
              <a:rPr lang="en-US" sz="2400" i="1" dirty="0" smtClean="0">
                <a:latin typeface="Arial" pitchFamily="34" charset="0"/>
              </a:rPr>
              <a:t>Boston Globe Magazine</a:t>
            </a:r>
            <a:r>
              <a:rPr lang="en-US" sz="2400" dirty="0" smtClean="0">
                <a:latin typeface="Arial" pitchFamily="34" charset="0"/>
              </a:rPr>
              <a:t> 30 (July 1995): 10-11.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10275">
                                            <p:txEl>
                                              <p:pRg st="1" end="1"/>
                                            </p:txEl>
                                          </p:spTgt>
                                        </p:tgtEl>
                                        <p:attrNameLst>
                                          <p:attrName>style.visibility</p:attrName>
                                        </p:attrNameLst>
                                      </p:cBhvr>
                                      <p:to>
                                        <p:strVal val="visible"/>
                                      </p:to>
                                    </p:set>
                                    <p:animEffect transition="in" filter="checkerboard(across)">
                                      <p:cBhvr>
                                        <p:cTn id="7" dur="500"/>
                                        <p:tgtEl>
                                          <p:spTgt spid="31027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10275">
                                            <p:txEl>
                                              <p:pRg st="2" end="2"/>
                                            </p:txEl>
                                          </p:spTgt>
                                        </p:tgtEl>
                                        <p:attrNameLst>
                                          <p:attrName>style.visibility</p:attrName>
                                        </p:attrNameLst>
                                      </p:cBhvr>
                                      <p:to>
                                        <p:strVal val="visible"/>
                                      </p:to>
                                    </p:set>
                                    <p:animEffect transition="in" filter="checkerboard(across)">
                                      <p:cBhvr>
                                        <p:cTn id="12" dur="500"/>
                                        <p:tgtEl>
                                          <p:spTgt spid="310275">
                                            <p:txEl>
                                              <p:pRg st="2" end="2"/>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10275">
                                            <p:txEl>
                                              <p:pRg st="4" end="4"/>
                                            </p:txEl>
                                          </p:spTgt>
                                        </p:tgtEl>
                                        <p:attrNameLst>
                                          <p:attrName>style.visibility</p:attrName>
                                        </p:attrNameLst>
                                      </p:cBhvr>
                                      <p:to>
                                        <p:strVal val="visible"/>
                                      </p:to>
                                    </p:set>
                                    <p:animEffect transition="in" filter="checkerboard(across)">
                                      <p:cBhvr>
                                        <p:cTn id="15" dur="500"/>
                                        <p:tgtEl>
                                          <p:spTgt spid="3102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381000" y="274638"/>
            <a:ext cx="7924800" cy="1096962"/>
          </a:xfrm>
        </p:spPr>
        <p:txBody>
          <a:bodyPr/>
          <a:lstStyle/>
          <a:p>
            <a:pPr eaLnBrk="1" hangingPunct="1">
              <a:defRPr/>
            </a:pPr>
            <a:r>
              <a:rPr lang="en-US" sz="3600" b="1" dirty="0" smtClean="0">
                <a:solidFill>
                  <a:srgbClr val="FFFF00"/>
                </a:solidFill>
              </a:rPr>
              <a:t>How Does Delivery Function in Persuasion?</a:t>
            </a:r>
          </a:p>
        </p:txBody>
      </p:sp>
      <p:sp>
        <p:nvSpPr>
          <p:cNvPr id="293891" name="Rectangle 3"/>
          <p:cNvSpPr>
            <a:spLocks noChangeArrowheads="1"/>
          </p:cNvSpPr>
          <p:nvPr/>
        </p:nvSpPr>
        <p:spPr bwMode="auto">
          <a:xfrm>
            <a:off x="381000" y="2286000"/>
            <a:ext cx="8229600" cy="3200400"/>
          </a:xfrm>
          <a:prstGeom prst="rect">
            <a:avLst/>
          </a:prstGeom>
          <a:noFill/>
          <a:ln w="9525">
            <a:noFill/>
            <a:miter lim="800000"/>
            <a:headEnd/>
            <a:tailEnd/>
          </a:ln>
          <a:effectLst/>
        </p:spPr>
        <p:txBody>
          <a:bodyPr/>
          <a:lstStyle/>
          <a:p>
            <a:pPr marL="990600" lvl="1" indent="-533400" eaLnBrk="1" hangingPunct="1">
              <a:spcBef>
                <a:spcPct val="20000"/>
              </a:spcBef>
              <a:buClr>
                <a:srgbClr val="FF0000"/>
              </a:buClr>
              <a:buFont typeface="Wingdings" pitchFamily="2" charset="2"/>
              <a:buChar char="Ø"/>
              <a:defRPr/>
            </a:pPr>
            <a:r>
              <a:rPr lang="en-US" sz="3600" b="1" dirty="0" smtClean="0">
                <a:solidFill>
                  <a:schemeClr val="accent3"/>
                </a:solidFill>
                <a:effectLst>
                  <a:outerShdw blurRad="38100" dist="38100" dir="2700000" algn="tl">
                    <a:srgbClr val="000000"/>
                  </a:outerShdw>
                </a:effectLst>
                <a:latin typeface="Tahoma" pitchFamily="34" charset="0"/>
              </a:rPr>
              <a:t>Inseparable from ethos</a:t>
            </a:r>
            <a:endParaRPr lang="en-US" sz="3600" b="1" dirty="0">
              <a:solidFill>
                <a:schemeClr val="accent3"/>
              </a:solidFill>
              <a:effectLst>
                <a:outerShdw blurRad="38100" dist="38100" dir="2700000" algn="tl">
                  <a:srgbClr val="000000"/>
                </a:outerShdw>
              </a:effectLst>
              <a:latin typeface="Tahoma" pitchFamily="34" charset="0"/>
            </a:endParaRPr>
          </a:p>
          <a:p>
            <a:pPr marL="990600" lvl="1" indent="-533400" eaLnBrk="1" hangingPunct="1">
              <a:spcBef>
                <a:spcPct val="20000"/>
              </a:spcBef>
              <a:buClr>
                <a:srgbClr val="FF0000"/>
              </a:buClr>
              <a:buFont typeface="Wingdings" pitchFamily="2" charset="2"/>
              <a:buChar char="Ø"/>
              <a:defRPr/>
            </a:pPr>
            <a:r>
              <a:rPr lang="en-US" sz="3600" b="1" dirty="0">
                <a:solidFill>
                  <a:srgbClr val="FFFFFF"/>
                </a:solidFill>
                <a:effectLst>
                  <a:outerShdw blurRad="38100" dist="38100" dir="2700000" algn="tl">
                    <a:srgbClr val="000000"/>
                  </a:outerShdw>
                </a:effectLst>
                <a:latin typeface="Tahoma" pitchFamily="34" charset="0"/>
              </a:rPr>
              <a:t>Reveals attitudes</a:t>
            </a:r>
          </a:p>
        </p:txBody>
      </p:sp>
    </p:spTree>
    <p:extLst>
      <p:ext uri="{BB962C8B-B14F-4D97-AF65-F5344CB8AC3E}">
        <p14:creationId xmlns:p14="http://schemas.microsoft.com/office/powerpoint/2010/main" val="17970022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93891">
                                            <p:txEl>
                                              <p:pRg st="0" end="0"/>
                                            </p:txEl>
                                          </p:spTgt>
                                        </p:tgtEl>
                                        <p:attrNameLst>
                                          <p:attrName>style.visibility</p:attrName>
                                        </p:attrNameLst>
                                      </p:cBhvr>
                                      <p:to>
                                        <p:strVal val="visible"/>
                                      </p:to>
                                    </p:set>
                                    <p:anim calcmode="lin" valueType="num">
                                      <p:cBhvr>
                                        <p:cTn id="7" dur="500" fill="hold"/>
                                        <p:tgtEl>
                                          <p:spTgt spid="29389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9389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9389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938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93891">
                                            <p:txEl>
                                              <p:pRg st="1" end="1"/>
                                            </p:txEl>
                                          </p:spTgt>
                                        </p:tgtEl>
                                        <p:attrNameLst>
                                          <p:attrName>style.visibility</p:attrName>
                                        </p:attrNameLst>
                                      </p:cBhvr>
                                      <p:to>
                                        <p:strVal val="visible"/>
                                      </p:to>
                                    </p:set>
                                    <p:anim calcmode="lin" valueType="num">
                                      <p:cBhvr>
                                        <p:cTn id="15" dur="500" fill="hold"/>
                                        <p:tgtEl>
                                          <p:spTgt spid="29389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9389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9389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9389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9" name="Rectangle 3"/>
          <p:cNvSpPr>
            <a:spLocks noGrp="1" noChangeArrowheads="1"/>
          </p:cNvSpPr>
          <p:nvPr>
            <p:ph idx="1"/>
          </p:nvPr>
        </p:nvSpPr>
        <p:spPr>
          <a:xfrm>
            <a:off x="990600" y="1676400"/>
            <a:ext cx="7772400" cy="2743200"/>
          </a:xfrm>
        </p:spPr>
        <p:txBody>
          <a:bodyPr/>
          <a:lstStyle/>
          <a:p>
            <a:pPr eaLnBrk="1" hangingPunct="1">
              <a:defRPr/>
            </a:pPr>
            <a:r>
              <a:rPr lang="en-US" sz="3600" dirty="0" smtClean="0"/>
              <a:t>Is Maslow biblically defensible?</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42019">
                                            <p:txEl>
                                              <p:pRg st="0" end="0"/>
                                            </p:txEl>
                                          </p:spTgt>
                                        </p:tgtEl>
                                        <p:attrNameLst>
                                          <p:attrName>style.visibility</p:attrName>
                                        </p:attrNameLst>
                                      </p:cBhvr>
                                      <p:to>
                                        <p:strVal val="visible"/>
                                      </p:to>
                                    </p:set>
                                    <p:animEffect transition="in" filter="fade">
                                      <p:cBhvr>
                                        <p:cTn id="7" dur="1000"/>
                                        <p:tgtEl>
                                          <p:spTgt spid="342019">
                                            <p:txEl>
                                              <p:pRg st="0" end="0"/>
                                            </p:txEl>
                                          </p:spTgt>
                                        </p:tgtEl>
                                      </p:cBhvr>
                                    </p:animEffect>
                                    <p:anim calcmode="lin" valueType="num">
                                      <p:cBhvr>
                                        <p:cTn id="8" dur="1000" fill="hold"/>
                                        <p:tgtEl>
                                          <p:spTgt spid="342019">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42019">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42019">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6" descr="MPj04117830000[1]"/>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7000"/>
                    </a14:imgEffect>
                  </a14:imgLayer>
                </a14:imgProps>
              </a:ext>
            </a:extLst>
          </a:blip>
          <a:srcRect l="9016"/>
          <a:stretch>
            <a:fillRect/>
          </a:stretch>
        </p:blipFill>
        <p:spPr bwMode="auto">
          <a:xfrm>
            <a:off x="-228600" y="-98425"/>
            <a:ext cx="9601200" cy="7032625"/>
          </a:xfrm>
          <a:prstGeom prst="rect">
            <a:avLst/>
          </a:prstGeom>
          <a:noFill/>
          <a:ln w="9525">
            <a:noFill/>
            <a:miter lim="800000"/>
            <a:headEnd/>
            <a:tailEnd/>
          </a:ln>
        </p:spPr>
      </p:pic>
      <p:sp>
        <p:nvSpPr>
          <p:cNvPr id="294917" name="Rectangle 5"/>
          <p:cNvSpPr>
            <a:spLocks noGrp="1" noChangeArrowheads="1"/>
          </p:cNvSpPr>
          <p:nvPr>
            <p:ph type="title"/>
          </p:nvPr>
        </p:nvSpPr>
        <p:spPr>
          <a:xfrm>
            <a:off x="-76200" y="228600"/>
            <a:ext cx="9296400" cy="1371600"/>
          </a:xfrm>
        </p:spPr>
        <p:txBody>
          <a:bodyPr/>
          <a:lstStyle/>
          <a:p>
            <a:pPr eaLnBrk="1" hangingPunct="1">
              <a:defRPr/>
            </a:pPr>
            <a:r>
              <a:rPr lang="en-US" sz="3600" b="1" smtClean="0">
                <a:solidFill>
                  <a:srgbClr val="FFFF00"/>
                </a:solidFill>
              </a:rPr>
              <a:t>Communication scholars estimate:</a:t>
            </a:r>
            <a:br>
              <a:rPr lang="en-US" sz="3600" b="1" smtClean="0">
                <a:solidFill>
                  <a:srgbClr val="FFFF00"/>
                </a:solidFill>
              </a:rPr>
            </a:br>
            <a:endParaRPr lang="en-US" sz="3600" b="1" smtClean="0">
              <a:solidFill>
                <a:srgbClr val="FFFF00"/>
              </a:solidFill>
            </a:endParaRPr>
          </a:p>
        </p:txBody>
      </p:sp>
      <p:sp>
        <p:nvSpPr>
          <p:cNvPr id="294914" name="Rectangle 2"/>
          <p:cNvSpPr>
            <a:spLocks noGrp="1" noChangeArrowheads="1"/>
          </p:cNvSpPr>
          <p:nvPr>
            <p:ph type="body" idx="4294967295"/>
          </p:nvPr>
        </p:nvSpPr>
        <p:spPr>
          <a:xfrm>
            <a:off x="838200" y="1295400"/>
            <a:ext cx="8305800" cy="6324600"/>
          </a:xfrm>
        </p:spPr>
        <p:txBody>
          <a:bodyPr/>
          <a:lstStyle/>
          <a:p>
            <a:pPr eaLnBrk="1" hangingPunct="1">
              <a:lnSpc>
                <a:spcPct val="90000"/>
              </a:lnSpc>
              <a:buClr>
                <a:srgbClr val="FF0000"/>
              </a:buClr>
              <a:buSzTx/>
              <a:buFont typeface="Wingdings" pitchFamily="2" charset="2"/>
              <a:buChar char="Ø"/>
              <a:defRPr/>
            </a:pPr>
            <a:r>
              <a:rPr lang="en-US" sz="3000" b="1" smtClean="0"/>
              <a:t>65% of all “social meaning” is   communicated non-verbally.</a:t>
            </a:r>
          </a:p>
          <a:p>
            <a:pPr eaLnBrk="1" hangingPunct="1">
              <a:lnSpc>
                <a:spcPct val="90000"/>
              </a:lnSpc>
              <a:buClr>
                <a:srgbClr val="FF0000"/>
              </a:buClr>
              <a:buSzTx/>
              <a:buFont typeface="Wingdings" pitchFamily="2" charset="2"/>
              <a:buNone/>
              <a:defRPr/>
            </a:pPr>
            <a:endParaRPr lang="en-US" sz="3000" b="1" smtClean="0"/>
          </a:p>
          <a:p>
            <a:pPr eaLnBrk="1" hangingPunct="1">
              <a:lnSpc>
                <a:spcPct val="90000"/>
              </a:lnSpc>
              <a:buClr>
                <a:srgbClr val="FF0000"/>
              </a:buClr>
              <a:buSzTx/>
              <a:buFont typeface="Wingdings" pitchFamily="2" charset="2"/>
              <a:buChar char="Ø"/>
              <a:defRPr/>
            </a:pPr>
            <a:r>
              <a:rPr lang="en-US" sz="3000" b="1" smtClean="0"/>
              <a:t>93% of all “emotional meaning” comes through the non-verbal channel.</a:t>
            </a:r>
          </a:p>
          <a:p>
            <a:pPr eaLnBrk="1" hangingPunct="1">
              <a:lnSpc>
                <a:spcPct val="90000"/>
              </a:lnSpc>
              <a:buSzTx/>
              <a:buFont typeface="Wingdings" pitchFamily="2" charset="2"/>
              <a:buNone/>
              <a:defRPr/>
            </a:pPr>
            <a:endParaRPr lang="en-US" sz="3000" b="1" smtClean="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294914">
                                            <p:txEl>
                                              <p:pRg st="0" end="0"/>
                                            </p:txEl>
                                          </p:spTgt>
                                        </p:tgtEl>
                                        <p:attrNameLst>
                                          <p:attrName>style.visibility</p:attrName>
                                        </p:attrNameLst>
                                      </p:cBhvr>
                                      <p:to>
                                        <p:strVal val="visible"/>
                                      </p:to>
                                    </p:set>
                                    <p:anim calcmode="lin" valueType="num">
                                      <p:cBhvr>
                                        <p:cTn id="7" dur="500" fill="hold"/>
                                        <p:tgtEl>
                                          <p:spTgt spid="294914">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94914">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94914">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949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94914">
                                            <p:txEl>
                                              <p:pRg st="2" end="2"/>
                                            </p:txEl>
                                          </p:spTgt>
                                        </p:tgtEl>
                                        <p:attrNameLst>
                                          <p:attrName>style.visibility</p:attrName>
                                        </p:attrNameLst>
                                      </p:cBhvr>
                                      <p:to>
                                        <p:strVal val="visible"/>
                                      </p:to>
                                    </p:set>
                                    <p:anim calcmode="lin" valueType="num">
                                      <p:cBhvr>
                                        <p:cTn id="15" dur="500" fill="hold"/>
                                        <p:tgtEl>
                                          <p:spTgt spid="294914">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94914">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94914">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9491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4"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p:txBody>
          <a:bodyPr/>
          <a:lstStyle/>
          <a:p>
            <a:pPr eaLnBrk="1" hangingPunct="1">
              <a:defRPr/>
            </a:pPr>
            <a:r>
              <a:rPr lang="en-US" sz="3600" b="1" smtClean="0">
                <a:solidFill>
                  <a:srgbClr val="FFFF00"/>
                </a:solidFill>
              </a:rPr>
              <a:t>How Does Delivery Function in Persuasion?</a:t>
            </a:r>
          </a:p>
        </p:txBody>
      </p:sp>
      <p:sp>
        <p:nvSpPr>
          <p:cNvPr id="295939" name="Rectangle 3"/>
          <p:cNvSpPr>
            <a:spLocks noChangeArrowheads="1"/>
          </p:cNvSpPr>
          <p:nvPr/>
        </p:nvSpPr>
        <p:spPr bwMode="auto">
          <a:xfrm>
            <a:off x="76200" y="1676400"/>
            <a:ext cx="6019800" cy="4800600"/>
          </a:xfrm>
          <a:prstGeom prst="rect">
            <a:avLst/>
          </a:prstGeom>
          <a:noFill/>
          <a:ln w="9525">
            <a:noFill/>
            <a:miter lim="800000"/>
            <a:headEnd/>
            <a:tailEnd/>
          </a:ln>
          <a:effectLst/>
        </p:spPr>
        <p:txBody>
          <a:bodyPr/>
          <a:lstStyle/>
          <a:p>
            <a:pPr marL="990600" lvl="1" indent="-533400" eaLnBrk="1" hangingPunct="1">
              <a:spcBef>
                <a:spcPct val="20000"/>
              </a:spcBef>
              <a:buClr>
                <a:srgbClr val="FF0000"/>
              </a:buClr>
              <a:buFont typeface="Wingdings" pitchFamily="2" charset="2"/>
              <a:buChar char="Ø"/>
              <a:defRPr/>
            </a:pPr>
            <a:r>
              <a:rPr lang="en-US" sz="3600" b="1" dirty="0" smtClean="0">
                <a:solidFill>
                  <a:srgbClr val="969696"/>
                </a:solidFill>
                <a:effectLst>
                  <a:outerShdw blurRad="38100" dist="38100" dir="2700000" algn="tl">
                    <a:srgbClr val="000000"/>
                  </a:outerShdw>
                </a:effectLst>
                <a:latin typeface="Tahoma" pitchFamily="34" charset="0"/>
              </a:rPr>
              <a:t>Inseparable from ethos</a:t>
            </a:r>
            <a:r>
              <a:rPr lang="en-US" sz="3600" b="1" dirty="0">
                <a:solidFill>
                  <a:srgbClr val="969696"/>
                </a:solidFill>
                <a:effectLst>
                  <a:outerShdw blurRad="38100" dist="38100" dir="2700000" algn="tl">
                    <a:srgbClr val="000000"/>
                  </a:outerShdw>
                </a:effectLst>
                <a:latin typeface="Tahoma" pitchFamily="34" charset="0"/>
              </a:rPr>
              <a:t>.</a:t>
            </a:r>
          </a:p>
          <a:p>
            <a:pPr marL="990600" lvl="1" indent="-533400" eaLnBrk="1" hangingPunct="1">
              <a:spcBef>
                <a:spcPct val="20000"/>
              </a:spcBef>
              <a:buClr>
                <a:srgbClr val="FF0000"/>
              </a:buClr>
              <a:buFont typeface="Wingdings" pitchFamily="2" charset="2"/>
              <a:buChar char="Ø"/>
              <a:defRPr/>
            </a:pPr>
            <a:r>
              <a:rPr lang="en-US" sz="3600" b="1" dirty="0">
                <a:solidFill>
                  <a:srgbClr val="969696"/>
                </a:solidFill>
                <a:effectLst>
                  <a:outerShdw blurRad="38100" dist="38100" dir="2700000" algn="tl">
                    <a:srgbClr val="000000"/>
                  </a:outerShdw>
                </a:effectLst>
                <a:latin typeface="Tahoma" pitchFamily="34" charset="0"/>
              </a:rPr>
              <a:t>Reveals attitudes.</a:t>
            </a:r>
          </a:p>
          <a:p>
            <a:pPr marL="990600" lvl="1" indent="-533400" eaLnBrk="1" hangingPunct="1">
              <a:spcBef>
                <a:spcPct val="20000"/>
              </a:spcBef>
              <a:buClr>
                <a:srgbClr val="FF0000"/>
              </a:buClr>
              <a:buFont typeface="Wingdings" pitchFamily="2" charset="2"/>
              <a:buChar char="Ø"/>
              <a:defRPr/>
            </a:pPr>
            <a:r>
              <a:rPr lang="en-US" sz="3600" b="1" dirty="0">
                <a:solidFill>
                  <a:srgbClr val="FFFFFF"/>
                </a:solidFill>
                <a:effectLst>
                  <a:outerShdw blurRad="38100" dist="38100" dir="2700000" algn="tl">
                    <a:srgbClr val="000000"/>
                  </a:outerShdw>
                </a:effectLst>
                <a:latin typeface="Tahoma" pitchFamily="34" charset="0"/>
              </a:rPr>
              <a:t>Prompts </a:t>
            </a:r>
            <a:r>
              <a:rPr lang="en-US" sz="3600" b="1" dirty="0" smtClean="0">
                <a:solidFill>
                  <a:srgbClr val="FFFFFF"/>
                </a:solidFill>
                <a:effectLst>
                  <a:outerShdw blurRad="38100" dist="38100" dir="2700000" algn="tl">
                    <a:srgbClr val="000000"/>
                  </a:outerShdw>
                </a:effectLst>
                <a:latin typeface="Tahoma" pitchFamily="34" charset="0"/>
              </a:rPr>
              <a:t>empathy.</a:t>
            </a:r>
          </a:p>
          <a:p>
            <a:pPr marL="1447800" lvl="2" indent="-533400" eaLnBrk="1" hangingPunct="1">
              <a:spcBef>
                <a:spcPct val="20000"/>
              </a:spcBef>
              <a:buClr>
                <a:srgbClr val="FF0000"/>
              </a:buClr>
              <a:buFont typeface="Wingdings" pitchFamily="2" charset="2"/>
              <a:buChar char="Ø"/>
              <a:defRPr/>
            </a:pPr>
            <a:r>
              <a:rPr lang="en-US" sz="3200" b="1" dirty="0" smtClean="0">
                <a:solidFill>
                  <a:srgbClr val="FFFFFF"/>
                </a:solidFill>
                <a:effectLst>
                  <a:outerShdw blurRad="38100" dist="38100" dir="2700000" algn="tl">
                    <a:srgbClr val="000000"/>
                  </a:outerShdw>
                </a:effectLst>
                <a:latin typeface="Tahoma" pitchFamily="34" charset="0"/>
              </a:rPr>
              <a:t>“Mirror neurons.”</a:t>
            </a:r>
          </a:p>
          <a:p>
            <a:pPr marL="1447800" lvl="2" indent="-533400" eaLnBrk="1" hangingPunct="1">
              <a:spcBef>
                <a:spcPct val="20000"/>
              </a:spcBef>
              <a:buClr>
                <a:srgbClr val="FF0000"/>
              </a:buClr>
              <a:buFont typeface="Wingdings" pitchFamily="2" charset="2"/>
              <a:buChar char="Ø"/>
              <a:defRPr/>
            </a:pPr>
            <a:r>
              <a:rPr lang="en-US" sz="3200" b="1" dirty="0" smtClean="0">
                <a:solidFill>
                  <a:srgbClr val="FFFFFF"/>
                </a:solidFill>
                <a:effectLst>
                  <a:outerShdw blurRad="38100" dist="38100" dir="2700000" algn="tl">
                    <a:srgbClr val="000000"/>
                  </a:outerShdw>
                </a:effectLst>
                <a:latin typeface="Tahoma" pitchFamily="34" charset="0"/>
              </a:rPr>
              <a:t>We sync brain patterns when listening (better than   when reading).</a:t>
            </a:r>
            <a:endParaRPr lang="en-US" sz="3200" b="1" dirty="0">
              <a:solidFill>
                <a:srgbClr val="FFFFFF"/>
              </a:solidFill>
              <a:effectLst>
                <a:outerShdw blurRad="38100" dist="38100" dir="2700000" algn="tl">
                  <a:srgbClr val="000000"/>
                </a:outerShdw>
              </a:effectLst>
              <a:latin typeface="Tahoma"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195389"/>
            <a:ext cx="2522913" cy="3762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95939">
                                            <p:txEl>
                                              <p:pRg st="2" end="2"/>
                                            </p:txEl>
                                          </p:spTgt>
                                        </p:tgtEl>
                                        <p:attrNameLst>
                                          <p:attrName>style.visibility</p:attrName>
                                        </p:attrNameLst>
                                      </p:cBhvr>
                                      <p:to>
                                        <p:strVal val="visible"/>
                                      </p:to>
                                    </p:set>
                                    <p:anim calcmode="lin" valueType="num">
                                      <p:cBhvr>
                                        <p:cTn id="7" dur="500" fill="hold"/>
                                        <p:tgtEl>
                                          <p:spTgt spid="29593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9593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9593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959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95939">
                                            <p:txEl>
                                              <p:pRg st="3" end="3"/>
                                            </p:txEl>
                                          </p:spTgt>
                                        </p:tgtEl>
                                        <p:attrNameLst>
                                          <p:attrName>style.visibility</p:attrName>
                                        </p:attrNameLst>
                                      </p:cBhvr>
                                      <p:to>
                                        <p:strVal val="visible"/>
                                      </p:to>
                                    </p:set>
                                    <p:anim calcmode="lin" valueType="num">
                                      <p:cBhvr>
                                        <p:cTn id="15" dur="500" fill="hold"/>
                                        <p:tgtEl>
                                          <p:spTgt spid="29593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9593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9593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95939">
                                            <p:txEl>
                                              <p:pRg st="3" end="3"/>
                                            </p:txEl>
                                          </p:spTgt>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500"/>
                                        <p:tgtEl>
                                          <p:spTgt spid="4098"/>
                                        </p:tgtEl>
                                      </p:cBhvr>
                                    </p:animEffect>
                                  </p:childTnLst>
                                </p:cTn>
                              </p:par>
                            </p:childTnLst>
                          </p:cTn>
                        </p:par>
                      </p:childTnLst>
                    </p:cTn>
                  </p:par>
                  <p:par>
                    <p:cTn id="22" fill="hold">
                      <p:stCondLst>
                        <p:cond delay="indefinite"/>
                      </p:stCondLst>
                      <p:childTnLst>
                        <p:par>
                          <p:cTn id="23" fill="hold">
                            <p:stCondLst>
                              <p:cond delay="0"/>
                            </p:stCondLst>
                            <p:childTnLst>
                              <p:par>
                                <p:cTn id="24" presetID="39" presetClass="entr" presetSubtype="0" accel="100000" fill="hold" nodeType="clickEffect">
                                  <p:stCondLst>
                                    <p:cond delay="0"/>
                                  </p:stCondLst>
                                  <p:childTnLst>
                                    <p:set>
                                      <p:cBhvr>
                                        <p:cTn id="25" dur="1" fill="hold">
                                          <p:stCondLst>
                                            <p:cond delay="0"/>
                                          </p:stCondLst>
                                        </p:cTn>
                                        <p:tgtEl>
                                          <p:spTgt spid="295939">
                                            <p:txEl>
                                              <p:pRg st="4" end="4"/>
                                            </p:txEl>
                                          </p:spTgt>
                                        </p:tgtEl>
                                        <p:attrNameLst>
                                          <p:attrName>style.visibility</p:attrName>
                                        </p:attrNameLst>
                                      </p:cBhvr>
                                      <p:to>
                                        <p:strVal val="visible"/>
                                      </p:to>
                                    </p:set>
                                    <p:anim calcmode="lin" valueType="num">
                                      <p:cBhvr>
                                        <p:cTn id="26" dur="500" fill="hold"/>
                                        <p:tgtEl>
                                          <p:spTgt spid="29593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7" dur="500" fill="hold"/>
                                        <p:tgtEl>
                                          <p:spTgt spid="29593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8" dur="500" fill="hold"/>
                                        <p:tgtEl>
                                          <p:spTgt spid="29593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29" dur="500" fill="hold"/>
                                        <p:tgtEl>
                                          <p:spTgt spid="29593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493" name="Picture 5" descr="  © not advert"/>
          <p:cNvPicPr>
            <a:picLocks noChangeAspect="1" noChangeArrowheads="1"/>
          </p:cNvPicPr>
          <p:nvPr/>
        </p:nvPicPr>
        <p:blipFill>
          <a:blip r:embed="rId2" cstate="print"/>
          <a:srcRect/>
          <a:stretch>
            <a:fillRect/>
          </a:stretch>
        </p:blipFill>
        <p:spPr bwMode="auto">
          <a:xfrm>
            <a:off x="838200" y="0"/>
            <a:ext cx="7239000" cy="6633507"/>
          </a:xfrm>
          <a:prstGeom prst="rect">
            <a:avLst/>
          </a:prstGeom>
          <a:ln>
            <a:noFill/>
          </a:ln>
          <a:effectLst>
            <a:softEdge rad="112500"/>
          </a:effectLst>
        </p:spPr>
      </p:pic>
      <p:sp>
        <p:nvSpPr>
          <p:cNvPr id="290818" name="Rectangle 2"/>
          <p:cNvSpPr>
            <a:spLocks noGrp="1" noChangeArrowheads="1"/>
          </p:cNvSpPr>
          <p:nvPr>
            <p:ph idx="1"/>
          </p:nvPr>
        </p:nvSpPr>
        <p:spPr>
          <a:xfrm>
            <a:off x="3810000" y="1600200"/>
            <a:ext cx="5105400" cy="5638800"/>
          </a:xfrm>
        </p:spPr>
        <p:txBody>
          <a:bodyPr/>
          <a:lstStyle/>
          <a:p>
            <a:pPr algn="r" eaLnBrk="1" hangingPunct="1">
              <a:lnSpc>
                <a:spcPct val="90000"/>
              </a:lnSpc>
              <a:buFont typeface="Wingdings" pitchFamily="2" charset="2"/>
              <a:buNone/>
              <a:defRPr/>
            </a:pPr>
            <a:r>
              <a:rPr lang="en-US" sz="3000" b="1" dirty="0" smtClean="0"/>
              <a:t>	</a:t>
            </a:r>
            <a:endParaRPr lang="en-US" b="1" dirty="0" smtClean="0">
              <a:solidFill>
                <a:srgbClr val="000000"/>
              </a:solidFill>
              <a:effectLst>
                <a:outerShdw blurRad="38100" dist="38100" dir="2700000" algn="tl">
                  <a:srgbClr val="FFFFFF"/>
                </a:outerShdw>
              </a:effectLst>
            </a:endParaRPr>
          </a:p>
          <a:p>
            <a:pPr algn="r" eaLnBrk="1" hangingPunct="1">
              <a:lnSpc>
                <a:spcPct val="90000"/>
              </a:lnSpc>
              <a:buFont typeface="Wingdings" pitchFamily="2" charset="2"/>
              <a:buNone/>
              <a:defRPr/>
            </a:pPr>
            <a:r>
              <a:rPr lang="en-US" b="1" dirty="0" smtClean="0">
                <a:solidFill>
                  <a:srgbClr val="000000"/>
                </a:solidFill>
                <a:effectLst>
                  <a:outerShdw blurRad="38100" dist="38100" dir="2700000" algn="tl">
                    <a:srgbClr val="FFFFFF"/>
                  </a:outerShdw>
                </a:effectLst>
              </a:rPr>
              <a:t>	</a:t>
            </a:r>
            <a:r>
              <a:rPr lang="en-US" b="1" dirty="0" smtClean="0">
                <a:solidFill>
                  <a:schemeClr val="bg1"/>
                </a:solidFill>
                <a:effectLst>
                  <a:outerShdw blurRad="38100" dist="38100" dir="2700000" algn="tl">
                    <a:srgbClr val="000000">
                      <a:alpha val="43137"/>
                    </a:srgbClr>
                  </a:outerShdw>
                </a:effectLst>
              </a:rPr>
              <a:t>There is obviously a contagion among the passions.</a:t>
            </a:r>
          </a:p>
          <a:p>
            <a:pPr eaLnBrk="1" hangingPunct="1">
              <a:lnSpc>
                <a:spcPct val="90000"/>
              </a:lnSpc>
              <a:buFont typeface="Wingdings" pitchFamily="2" charset="2"/>
              <a:buNone/>
              <a:defRPr/>
            </a:pPr>
            <a:endParaRPr lang="en-US" sz="4000" b="1" dirty="0" smtClean="0">
              <a:solidFill>
                <a:schemeClr val="bg1"/>
              </a:solidFill>
              <a:effectLst>
                <a:outerShdw blurRad="38100" dist="38100" dir="2700000" algn="tl">
                  <a:srgbClr val="000000">
                    <a:alpha val="43137"/>
                  </a:srgbClr>
                </a:outerShdw>
              </a:effectLst>
            </a:endParaRPr>
          </a:p>
          <a:p>
            <a:pPr algn="r" eaLnBrk="1" hangingPunct="1">
              <a:lnSpc>
                <a:spcPct val="90000"/>
              </a:lnSpc>
              <a:buFont typeface="Wingdings" pitchFamily="2" charset="2"/>
              <a:buNone/>
              <a:defRPr/>
            </a:pPr>
            <a:r>
              <a:rPr lang="en-US" sz="1800" b="1" dirty="0" smtClean="0">
                <a:solidFill>
                  <a:schemeClr val="bg1"/>
                </a:solidFill>
                <a:effectLst>
                  <a:outerShdw blurRad="38100" dist="38100" dir="2700000" algn="tl">
                    <a:srgbClr val="000000">
                      <a:alpha val="43137"/>
                    </a:srgbClr>
                  </a:outerShdw>
                </a:effectLst>
              </a:rPr>
              <a:t>	Hugh Blair, </a:t>
            </a:r>
            <a:r>
              <a:rPr lang="en-US" sz="1800" b="1" i="1" dirty="0" smtClean="0">
                <a:solidFill>
                  <a:schemeClr val="bg1"/>
                </a:solidFill>
                <a:effectLst>
                  <a:outerShdw blurRad="38100" dist="38100" dir="2700000" algn="tl">
                    <a:srgbClr val="000000">
                      <a:alpha val="43137"/>
                    </a:srgbClr>
                  </a:outerShdw>
                </a:effectLst>
              </a:rPr>
              <a:t>Lectures on Rhetoric and Belles Lettres.</a:t>
            </a:r>
            <a:endParaRPr lang="en-US" sz="1800" dirty="0" smtClean="0">
              <a:solidFill>
                <a:schemeClr val="bg1"/>
              </a:solidFill>
              <a:effectLst>
                <a:outerShdw blurRad="38100" dist="38100" dir="2700000" algn="tl">
                  <a:srgbClr val="000000">
                    <a:alpha val="43137"/>
                  </a:srgbClr>
                </a:outerShdw>
              </a:effectLst>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381000" y="274638"/>
            <a:ext cx="7924800" cy="1096962"/>
          </a:xfrm>
        </p:spPr>
        <p:txBody>
          <a:bodyPr/>
          <a:lstStyle/>
          <a:p>
            <a:pPr eaLnBrk="1" hangingPunct="1">
              <a:defRPr/>
            </a:pPr>
            <a:r>
              <a:rPr lang="en-US" sz="3600" b="1" smtClean="0">
                <a:solidFill>
                  <a:srgbClr val="FFFF00"/>
                </a:solidFill>
              </a:rPr>
              <a:t>How Does Delivery Function in Persuasion?</a:t>
            </a:r>
          </a:p>
        </p:txBody>
      </p:sp>
      <p:sp>
        <p:nvSpPr>
          <p:cNvPr id="299011" name="Rectangle 3"/>
          <p:cNvSpPr>
            <a:spLocks noChangeArrowheads="1"/>
          </p:cNvSpPr>
          <p:nvPr/>
        </p:nvSpPr>
        <p:spPr bwMode="auto">
          <a:xfrm>
            <a:off x="76200" y="1676400"/>
            <a:ext cx="8763000" cy="4800600"/>
          </a:xfrm>
          <a:prstGeom prst="rect">
            <a:avLst/>
          </a:prstGeom>
          <a:noFill/>
          <a:ln w="9525">
            <a:noFill/>
            <a:miter lim="800000"/>
            <a:headEnd/>
            <a:tailEnd/>
          </a:ln>
          <a:effectLst/>
        </p:spPr>
        <p:txBody>
          <a:bodyPr/>
          <a:lstStyle/>
          <a:p>
            <a:pPr marL="990600" lvl="1" indent="-533400" eaLnBrk="1" hangingPunct="1">
              <a:spcBef>
                <a:spcPct val="20000"/>
              </a:spcBef>
              <a:buClr>
                <a:srgbClr val="FF0000"/>
              </a:buClr>
              <a:buFont typeface="Wingdings" pitchFamily="2" charset="2"/>
              <a:buChar char="Ø"/>
              <a:defRPr/>
            </a:pPr>
            <a:r>
              <a:rPr lang="en-US" sz="3600" b="1" dirty="0" smtClean="0">
                <a:solidFill>
                  <a:srgbClr val="969696"/>
                </a:solidFill>
                <a:effectLst>
                  <a:outerShdw blurRad="38100" dist="38100" dir="2700000" algn="tl">
                    <a:srgbClr val="000000"/>
                  </a:outerShdw>
                </a:effectLst>
                <a:latin typeface="Tahoma" pitchFamily="34" charset="0"/>
              </a:rPr>
              <a:t>Inseparable from ethos</a:t>
            </a:r>
            <a:endParaRPr lang="en-US" sz="3600" b="1" dirty="0">
              <a:solidFill>
                <a:srgbClr val="969696"/>
              </a:solidFill>
              <a:effectLst>
                <a:outerShdw blurRad="38100" dist="38100" dir="2700000" algn="tl">
                  <a:srgbClr val="000000"/>
                </a:outerShdw>
              </a:effectLst>
              <a:latin typeface="Tahoma" pitchFamily="34" charset="0"/>
            </a:endParaRPr>
          </a:p>
          <a:p>
            <a:pPr marL="990600" lvl="1" indent="-533400" eaLnBrk="1" hangingPunct="1">
              <a:spcBef>
                <a:spcPct val="20000"/>
              </a:spcBef>
              <a:buClr>
                <a:srgbClr val="FF0000"/>
              </a:buClr>
              <a:buFont typeface="Wingdings" pitchFamily="2" charset="2"/>
              <a:buChar char="Ø"/>
              <a:defRPr/>
            </a:pPr>
            <a:r>
              <a:rPr lang="en-US" sz="3600" b="1" dirty="0">
                <a:solidFill>
                  <a:srgbClr val="969696"/>
                </a:solidFill>
                <a:effectLst>
                  <a:outerShdw blurRad="38100" dist="38100" dir="2700000" algn="tl">
                    <a:srgbClr val="000000"/>
                  </a:outerShdw>
                </a:effectLst>
                <a:latin typeface="Tahoma" pitchFamily="34" charset="0"/>
              </a:rPr>
              <a:t>Reveals attitudes</a:t>
            </a:r>
          </a:p>
          <a:p>
            <a:pPr marL="990600" lvl="1" indent="-533400" eaLnBrk="1" hangingPunct="1">
              <a:spcBef>
                <a:spcPct val="20000"/>
              </a:spcBef>
              <a:buClr>
                <a:srgbClr val="FF0000"/>
              </a:buClr>
              <a:buFont typeface="Wingdings" pitchFamily="2" charset="2"/>
              <a:buChar char="Ø"/>
              <a:defRPr/>
            </a:pPr>
            <a:r>
              <a:rPr lang="en-US" sz="3600" b="1" dirty="0">
                <a:solidFill>
                  <a:srgbClr val="969696"/>
                </a:solidFill>
                <a:effectLst>
                  <a:outerShdw blurRad="38100" dist="38100" dir="2700000" algn="tl">
                    <a:srgbClr val="000000"/>
                  </a:outerShdw>
                </a:effectLst>
                <a:latin typeface="Tahoma" pitchFamily="34" charset="0"/>
              </a:rPr>
              <a:t>Prompts </a:t>
            </a:r>
            <a:r>
              <a:rPr lang="en-US" sz="3600" b="1" dirty="0" smtClean="0">
                <a:solidFill>
                  <a:srgbClr val="969696"/>
                </a:solidFill>
                <a:effectLst>
                  <a:outerShdw blurRad="38100" dist="38100" dir="2700000" algn="tl">
                    <a:srgbClr val="000000"/>
                  </a:outerShdw>
                </a:effectLst>
                <a:latin typeface="Tahoma" pitchFamily="34" charset="0"/>
              </a:rPr>
              <a:t>empathy</a:t>
            </a:r>
            <a:endParaRPr lang="en-US" sz="3600" b="1" dirty="0">
              <a:solidFill>
                <a:srgbClr val="969696"/>
              </a:solidFill>
              <a:effectLst>
                <a:outerShdw blurRad="38100" dist="38100" dir="2700000" algn="tl">
                  <a:srgbClr val="000000"/>
                </a:outerShdw>
              </a:effectLst>
              <a:latin typeface="Tahoma" pitchFamily="34" charset="0"/>
            </a:endParaRPr>
          </a:p>
          <a:p>
            <a:pPr marL="990600" lvl="1" indent="-533400" eaLnBrk="1" hangingPunct="1">
              <a:spcBef>
                <a:spcPct val="20000"/>
              </a:spcBef>
              <a:buClr>
                <a:srgbClr val="FF0000"/>
              </a:buClr>
              <a:buFont typeface="Wingdings" pitchFamily="2" charset="2"/>
              <a:buChar char="Ø"/>
              <a:defRPr/>
            </a:pPr>
            <a:r>
              <a:rPr lang="en-US" sz="3600" b="1" dirty="0">
                <a:solidFill>
                  <a:srgbClr val="FFFFFF"/>
                </a:solidFill>
                <a:effectLst>
                  <a:outerShdw blurRad="38100" dist="38100" dir="2700000" algn="tl">
                    <a:srgbClr val="000000"/>
                  </a:outerShdw>
                </a:effectLst>
                <a:latin typeface="Tahoma" pitchFamily="34" charset="0"/>
              </a:rPr>
              <a:t>Complements and substitutes for the verbal message</a:t>
            </a:r>
            <a:r>
              <a:rPr lang="en-US" sz="3600" b="1" dirty="0" smtClean="0">
                <a:solidFill>
                  <a:srgbClr val="FFFFFF"/>
                </a:solidFill>
                <a:effectLst>
                  <a:outerShdw blurRad="38100" dist="38100" dir="2700000" algn="tl">
                    <a:srgbClr val="000000"/>
                  </a:outerShdw>
                </a:effectLst>
                <a:latin typeface="Tahoma" pitchFamily="34" charset="0"/>
              </a:rPr>
              <a:t>. </a:t>
            </a:r>
            <a:endParaRPr lang="en-US" sz="3600" b="1" dirty="0">
              <a:solidFill>
                <a:srgbClr val="FFFFFF"/>
              </a:solidFill>
              <a:effectLst>
                <a:outerShdw blurRad="38100" dist="38100" dir="2700000" algn="tl">
                  <a:srgbClr val="000000"/>
                </a:outerShdw>
              </a:effectLst>
              <a:latin typeface="Tahoma" pitchFamily="34"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99011">
                                            <p:txEl>
                                              <p:pRg st="3" end="3"/>
                                            </p:txEl>
                                          </p:spTgt>
                                        </p:tgtEl>
                                        <p:attrNameLst>
                                          <p:attrName>style.visibility</p:attrName>
                                        </p:attrNameLst>
                                      </p:cBhvr>
                                      <p:to>
                                        <p:strVal val="visible"/>
                                      </p:to>
                                    </p:set>
                                    <p:anim calcmode="lin" valueType="num">
                                      <p:cBhvr>
                                        <p:cTn id="7" dur="500" fill="hold"/>
                                        <p:tgtEl>
                                          <p:spTgt spid="29901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9901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9901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9901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p:txBody>
          <a:bodyPr/>
          <a:lstStyle/>
          <a:p>
            <a:pPr eaLnBrk="1" hangingPunct="1">
              <a:defRPr/>
            </a:pPr>
            <a:r>
              <a:rPr lang="en-US" sz="2600" b="1" smtClean="0">
                <a:solidFill>
                  <a:srgbClr val="FFFF00"/>
                </a:solidFill>
              </a:rPr>
              <a:t>When a verbal message conflicts with the non-verbal message, how do we decide what the speaker means?</a:t>
            </a:r>
          </a:p>
        </p:txBody>
      </p:sp>
      <p:graphicFrame>
        <p:nvGraphicFramePr>
          <p:cNvPr id="8" name="Object 9"/>
          <p:cNvGraphicFramePr>
            <a:graphicFrameLocks noGrp="1" noChangeAspect="1"/>
          </p:cNvGraphicFramePr>
          <p:nvPr>
            <p:ph idx="1"/>
          </p:nvPr>
        </p:nvGraphicFramePr>
        <p:xfrm>
          <a:off x="362512" y="782746"/>
          <a:ext cx="8090504" cy="5832172"/>
        </p:xfrm>
        <a:graphic>
          <a:graphicData uri="http://schemas.openxmlformats.org/drawingml/2006/chart">
            <c:chart xmlns:c="http://schemas.openxmlformats.org/drawingml/2006/chart" xmlns:r="http://schemas.openxmlformats.org/officeDocument/2006/relationships" r:id="rId2"/>
          </a:graphicData>
        </a:graphic>
      </p:graphicFrame>
      <p:sp>
        <p:nvSpPr>
          <p:cNvPr id="300043" name="Text Box 11"/>
          <p:cNvSpPr txBox="1">
            <a:spLocks noChangeArrowheads="1"/>
          </p:cNvSpPr>
          <p:nvPr/>
        </p:nvSpPr>
        <p:spPr bwMode="auto">
          <a:xfrm>
            <a:off x="5029200" y="2743200"/>
            <a:ext cx="3048000" cy="427038"/>
          </a:xfrm>
          <a:prstGeom prst="rect">
            <a:avLst/>
          </a:prstGeom>
          <a:noFill/>
          <a:ln w="9525">
            <a:noFill/>
            <a:miter lim="800000"/>
            <a:headEnd/>
            <a:tailEnd/>
          </a:ln>
          <a:effectLst/>
        </p:spPr>
        <p:txBody>
          <a:bodyPr>
            <a:spAutoFit/>
          </a:bodyPr>
          <a:lstStyle/>
          <a:p>
            <a:pPr>
              <a:spcBef>
                <a:spcPct val="50000"/>
              </a:spcBef>
              <a:defRPr/>
            </a:pPr>
            <a:r>
              <a:rPr lang="en-US" sz="2200" b="1">
                <a:effectLst>
                  <a:outerShdw blurRad="38100" dist="38100" dir="2700000" algn="tl">
                    <a:srgbClr val="000000"/>
                  </a:outerShdw>
                </a:effectLst>
              </a:rPr>
              <a:t>38% VOICE</a:t>
            </a:r>
          </a:p>
        </p:txBody>
      </p:sp>
      <p:sp>
        <p:nvSpPr>
          <p:cNvPr id="300044" name="Text Box 12"/>
          <p:cNvSpPr txBox="1">
            <a:spLocks noChangeArrowheads="1"/>
          </p:cNvSpPr>
          <p:nvPr/>
        </p:nvSpPr>
        <p:spPr bwMode="auto">
          <a:xfrm>
            <a:off x="5376863" y="3595688"/>
            <a:ext cx="3048000" cy="930275"/>
          </a:xfrm>
          <a:prstGeom prst="rect">
            <a:avLst/>
          </a:prstGeom>
          <a:noFill/>
          <a:ln w="9525">
            <a:noFill/>
            <a:miter lim="800000"/>
            <a:headEnd/>
            <a:tailEnd/>
          </a:ln>
          <a:effectLst/>
        </p:spPr>
        <p:txBody>
          <a:bodyPr>
            <a:spAutoFit/>
          </a:bodyPr>
          <a:lstStyle/>
          <a:p>
            <a:pPr>
              <a:spcBef>
                <a:spcPct val="50000"/>
              </a:spcBef>
              <a:defRPr/>
            </a:pPr>
            <a:r>
              <a:rPr lang="en-US" sz="2200" b="1">
                <a:effectLst>
                  <a:outerShdw blurRad="38100" dist="38100" dir="2700000" algn="tl">
                    <a:srgbClr val="000000"/>
                  </a:outerShdw>
                </a:effectLst>
              </a:rPr>
              <a:t>7% </a:t>
            </a:r>
          </a:p>
          <a:p>
            <a:pPr>
              <a:spcBef>
                <a:spcPct val="50000"/>
              </a:spcBef>
              <a:defRPr/>
            </a:pPr>
            <a:r>
              <a:rPr lang="en-US" sz="2200" b="1">
                <a:effectLst>
                  <a:outerShdw blurRad="38100" dist="38100" dir="2700000" algn="tl">
                    <a:srgbClr val="000000"/>
                  </a:outerShdw>
                </a:effectLst>
              </a:rPr>
              <a:t>WORDS</a:t>
            </a:r>
          </a:p>
        </p:txBody>
      </p:sp>
      <p:sp>
        <p:nvSpPr>
          <p:cNvPr id="300045" name="Text Box 13"/>
          <p:cNvSpPr txBox="1">
            <a:spLocks noChangeArrowheads="1"/>
          </p:cNvSpPr>
          <p:nvPr/>
        </p:nvSpPr>
        <p:spPr bwMode="auto">
          <a:xfrm>
            <a:off x="2057400" y="2743200"/>
            <a:ext cx="3048000" cy="762000"/>
          </a:xfrm>
          <a:prstGeom prst="rect">
            <a:avLst/>
          </a:prstGeom>
          <a:noFill/>
          <a:ln w="9525">
            <a:noFill/>
            <a:miter lim="800000"/>
            <a:headEnd/>
            <a:tailEnd/>
          </a:ln>
        </p:spPr>
        <p:txBody>
          <a:bodyPr>
            <a:spAutoFit/>
          </a:bodyPr>
          <a:lstStyle/>
          <a:p>
            <a:pPr>
              <a:spcBef>
                <a:spcPct val="50000"/>
              </a:spcBef>
            </a:pPr>
            <a:r>
              <a:rPr lang="en-US" sz="2200" b="1">
                <a:solidFill>
                  <a:srgbClr val="000000"/>
                </a:solidFill>
              </a:rPr>
              <a:t>55% FACIAL EXPRESSIONS</a:t>
            </a:r>
          </a:p>
        </p:txBody>
      </p:sp>
      <p:sp>
        <p:nvSpPr>
          <p:cNvPr id="1031" name="Text Box 14"/>
          <p:cNvSpPr txBox="1">
            <a:spLocks noChangeArrowheads="1"/>
          </p:cNvSpPr>
          <p:nvPr/>
        </p:nvSpPr>
        <p:spPr bwMode="auto">
          <a:xfrm>
            <a:off x="304800" y="5715000"/>
            <a:ext cx="8686800" cy="641350"/>
          </a:xfrm>
          <a:prstGeom prst="rect">
            <a:avLst/>
          </a:prstGeom>
          <a:noFill/>
          <a:ln w="9525">
            <a:noFill/>
            <a:miter lim="800000"/>
            <a:headEnd/>
            <a:tailEnd/>
          </a:ln>
        </p:spPr>
        <p:txBody>
          <a:bodyPr>
            <a:spAutoFit/>
          </a:bodyPr>
          <a:lstStyle/>
          <a:p>
            <a:pPr>
              <a:spcBef>
                <a:spcPct val="50000"/>
              </a:spcBef>
            </a:pPr>
            <a:r>
              <a:rPr lang="en-US" b="1"/>
              <a:t>Source:  Albert Mehrabian, “Communication Without Words,” </a:t>
            </a:r>
            <a:r>
              <a:rPr lang="en-US" b="1" i="1"/>
              <a:t>Psychology Today</a:t>
            </a:r>
            <a:r>
              <a:rPr lang="en-US" b="1"/>
              <a:t> 2 (September 1968), 53.</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0045"/>
                                        </p:tgtEl>
                                        <p:attrNameLst>
                                          <p:attrName>style.visibility</p:attrName>
                                        </p:attrNameLst>
                                      </p:cBhvr>
                                      <p:to>
                                        <p:strVal val="visible"/>
                                      </p:to>
                                    </p:set>
                                    <p:anim calcmode="lin" valueType="num">
                                      <p:cBhvr additive="base">
                                        <p:cTn id="13" dur="500" fill="hold"/>
                                        <p:tgtEl>
                                          <p:spTgt spid="300045"/>
                                        </p:tgtEl>
                                        <p:attrNameLst>
                                          <p:attrName>ppt_x</p:attrName>
                                        </p:attrNameLst>
                                      </p:cBhvr>
                                      <p:tavLst>
                                        <p:tav tm="0">
                                          <p:val>
                                            <p:strVal val="#ppt_x"/>
                                          </p:val>
                                        </p:tav>
                                        <p:tav tm="100000">
                                          <p:val>
                                            <p:strVal val="#ppt_x"/>
                                          </p:val>
                                        </p:tav>
                                      </p:tavLst>
                                    </p:anim>
                                    <p:anim calcmode="lin" valueType="num">
                                      <p:cBhvr additive="base">
                                        <p:cTn id="14" dur="500" fill="hold"/>
                                        <p:tgtEl>
                                          <p:spTgt spid="30004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0043"/>
                                        </p:tgtEl>
                                        <p:attrNameLst>
                                          <p:attrName>style.visibility</p:attrName>
                                        </p:attrNameLst>
                                      </p:cBhvr>
                                      <p:to>
                                        <p:strVal val="visible"/>
                                      </p:to>
                                    </p:set>
                                    <p:anim calcmode="lin" valueType="num">
                                      <p:cBhvr additive="base">
                                        <p:cTn id="19" dur="500" fill="hold"/>
                                        <p:tgtEl>
                                          <p:spTgt spid="300043"/>
                                        </p:tgtEl>
                                        <p:attrNameLst>
                                          <p:attrName>ppt_x</p:attrName>
                                        </p:attrNameLst>
                                      </p:cBhvr>
                                      <p:tavLst>
                                        <p:tav tm="0">
                                          <p:val>
                                            <p:strVal val="#ppt_x"/>
                                          </p:val>
                                        </p:tav>
                                        <p:tav tm="100000">
                                          <p:val>
                                            <p:strVal val="#ppt_x"/>
                                          </p:val>
                                        </p:tav>
                                      </p:tavLst>
                                    </p:anim>
                                    <p:anim calcmode="lin" valueType="num">
                                      <p:cBhvr additive="base">
                                        <p:cTn id="20" dur="500" fill="hold"/>
                                        <p:tgtEl>
                                          <p:spTgt spid="3000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0044"/>
                                        </p:tgtEl>
                                        <p:attrNameLst>
                                          <p:attrName>style.visibility</p:attrName>
                                        </p:attrNameLst>
                                      </p:cBhvr>
                                      <p:to>
                                        <p:strVal val="visible"/>
                                      </p:to>
                                    </p:set>
                                    <p:anim calcmode="lin" valueType="num">
                                      <p:cBhvr additive="base">
                                        <p:cTn id="25" dur="500" fill="hold"/>
                                        <p:tgtEl>
                                          <p:spTgt spid="300044"/>
                                        </p:tgtEl>
                                        <p:attrNameLst>
                                          <p:attrName>ppt_x</p:attrName>
                                        </p:attrNameLst>
                                      </p:cBhvr>
                                      <p:tavLst>
                                        <p:tav tm="0">
                                          <p:val>
                                            <p:strVal val="#ppt_x"/>
                                          </p:val>
                                        </p:tav>
                                        <p:tav tm="100000">
                                          <p:val>
                                            <p:strVal val="#ppt_x"/>
                                          </p:val>
                                        </p:tav>
                                      </p:tavLst>
                                    </p:anim>
                                    <p:anim calcmode="lin" valueType="num">
                                      <p:cBhvr additive="base">
                                        <p:cTn id="26" dur="500" fill="hold"/>
                                        <p:tgtEl>
                                          <p:spTgt spid="3000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300043" grpId="0"/>
      <p:bldP spid="300044" grpId="0"/>
      <p:bldP spid="30004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381000" y="274638"/>
            <a:ext cx="7924800" cy="1096962"/>
          </a:xfrm>
        </p:spPr>
        <p:txBody>
          <a:bodyPr/>
          <a:lstStyle/>
          <a:p>
            <a:pPr eaLnBrk="1" hangingPunct="1">
              <a:defRPr/>
            </a:pPr>
            <a:r>
              <a:rPr lang="en-US" sz="3600" b="1" smtClean="0">
                <a:solidFill>
                  <a:srgbClr val="FFFF00"/>
                </a:solidFill>
              </a:rPr>
              <a:t>How Does Delivery Function in Persuasion?</a:t>
            </a:r>
          </a:p>
        </p:txBody>
      </p:sp>
      <p:sp>
        <p:nvSpPr>
          <p:cNvPr id="302083" name="Rectangle 3"/>
          <p:cNvSpPr>
            <a:spLocks noChangeArrowheads="1"/>
          </p:cNvSpPr>
          <p:nvPr/>
        </p:nvSpPr>
        <p:spPr bwMode="auto">
          <a:xfrm>
            <a:off x="76200" y="1676400"/>
            <a:ext cx="8763000" cy="4800600"/>
          </a:xfrm>
          <a:prstGeom prst="rect">
            <a:avLst/>
          </a:prstGeom>
          <a:noFill/>
          <a:ln w="9525">
            <a:noFill/>
            <a:miter lim="800000"/>
            <a:headEnd/>
            <a:tailEnd/>
          </a:ln>
          <a:effectLst/>
        </p:spPr>
        <p:txBody>
          <a:bodyPr/>
          <a:lstStyle/>
          <a:p>
            <a:pPr marL="990600" lvl="1" indent="-533400" eaLnBrk="1" hangingPunct="1">
              <a:spcBef>
                <a:spcPct val="20000"/>
              </a:spcBef>
              <a:buClr>
                <a:srgbClr val="FF0000"/>
              </a:buClr>
              <a:buFont typeface="Wingdings" pitchFamily="2" charset="2"/>
              <a:buChar char="Ø"/>
              <a:defRPr/>
            </a:pPr>
            <a:r>
              <a:rPr lang="en-US" sz="3600" b="1" dirty="0" smtClean="0">
                <a:solidFill>
                  <a:srgbClr val="969696"/>
                </a:solidFill>
                <a:effectLst>
                  <a:outerShdw blurRad="38100" dist="38100" dir="2700000" algn="tl">
                    <a:srgbClr val="000000"/>
                  </a:outerShdw>
                </a:effectLst>
                <a:latin typeface="Tahoma" pitchFamily="34" charset="0"/>
              </a:rPr>
              <a:t>Inseparable from ethos</a:t>
            </a:r>
            <a:endParaRPr lang="en-US" sz="3600" b="1" dirty="0">
              <a:solidFill>
                <a:srgbClr val="969696"/>
              </a:solidFill>
              <a:effectLst>
                <a:outerShdw blurRad="38100" dist="38100" dir="2700000" algn="tl">
                  <a:srgbClr val="000000"/>
                </a:outerShdw>
              </a:effectLst>
              <a:latin typeface="Tahoma" pitchFamily="34" charset="0"/>
            </a:endParaRPr>
          </a:p>
          <a:p>
            <a:pPr marL="990600" lvl="1" indent="-533400" eaLnBrk="1" hangingPunct="1">
              <a:spcBef>
                <a:spcPct val="20000"/>
              </a:spcBef>
              <a:buClr>
                <a:srgbClr val="FF0000"/>
              </a:buClr>
              <a:buFont typeface="Wingdings" pitchFamily="2" charset="2"/>
              <a:buChar char="Ø"/>
              <a:defRPr/>
            </a:pPr>
            <a:r>
              <a:rPr lang="en-US" sz="3600" b="1" dirty="0">
                <a:solidFill>
                  <a:srgbClr val="969696"/>
                </a:solidFill>
                <a:effectLst>
                  <a:outerShdw blurRad="38100" dist="38100" dir="2700000" algn="tl">
                    <a:srgbClr val="000000"/>
                  </a:outerShdw>
                </a:effectLst>
                <a:latin typeface="Tahoma" pitchFamily="34" charset="0"/>
              </a:rPr>
              <a:t>Reveals attitudes</a:t>
            </a:r>
          </a:p>
          <a:p>
            <a:pPr marL="990600" lvl="1" indent="-533400" eaLnBrk="1" hangingPunct="1">
              <a:spcBef>
                <a:spcPct val="20000"/>
              </a:spcBef>
              <a:buClr>
                <a:srgbClr val="FF0000"/>
              </a:buClr>
              <a:buFont typeface="Wingdings" pitchFamily="2" charset="2"/>
              <a:buChar char="Ø"/>
              <a:defRPr/>
            </a:pPr>
            <a:r>
              <a:rPr lang="en-US" sz="3600" b="1" dirty="0">
                <a:solidFill>
                  <a:srgbClr val="969696"/>
                </a:solidFill>
                <a:effectLst>
                  <a:outerShdw blurRad="38100" dist="38100" dir="2700000" algn="tl">
                    <a:srgbClr val="000000"/>
                  </a:outerShdw>
                </a:effectLst>
                <a:latin typeface="Tahoma" pitchFamily="34" charset="0"/>
              </a:rPr>
              <a:t>Prompts </a:t>
            </a:r>
            <a:r>
              <a:rPr lang="en-US" sz="3600" b="1" dirty="0" smtClean="0">
                <a:solidFill>
                  <a:srgbClr val="969696"/>
                </a:solidFill>
                <a:effectLst>
                  <a:outerShdw blurRad="38100" dist="38100" dir="2700000" algn="tl">
                    <a:srgbClr val="000000"/>
                  </a:outerShdw>
                </a:effectLst>
                <a:latin typeface="Tahoma" pitchFamily="34" charset="0"/>
              </a:rPr>
              <a:t>empathy</a:t>
            </a:r>
            <a:endParaRPr lang="en-US" sz="3600" b="1" dirty="0">
              <a:solidFill>
                <a:srgbClr val="969696"/>
              </a:solidFill>
              <a:effectLst>
                <a:outerShdw blurRad="38100" dist="38100" dir="2700000" algn="tl">
                  <a:srgbClr val="000000"/>
                </a:outerShdw>
              </a:effectLst>
              <a:latin typeface="Tahoma" pitchFamily="34" charset="0"/>
            </a:endParaRPr>
          </a:p>
          <a:p>
            <a:pPr marL="990600" lvl="1" indent="-533400" eaLnBrk="1" hangingPunct="1">
              <a:spcBef>
                <a:spcPct val="20000"/>
              </a:spcBef>
              <a:buClr>
                <a:srgbClr val="FF0000"/>
              </a:buClr>
              <a:buFont typeface="Wingdings" pitchFamily="2" charset="2"/>
              <a:buChar char="Ø"/>
              <a:defRPr/>
            </a:pPr>
            <a:r>
              <a:rPr lang="en-US" sz="3600" b="1" dirty="0">
                <a:solidFill>
                  <a:srgbClr val="969696"/>
                </a:solidFill>
                <a:effectLst>
                  <a:outerShdw blurRad="38100" dist="38100" dir="2700000" algn="tl">
                    <a:srgbClr val="000000"/>
                  </a:outerShdw>
                </a:effectLst>
                <a:latin typeface="Tahoma" pitchFamily="34" charset="0"/>
              </a:rPr>
              <a:t>Complements and substitutes for the verbal message.</a:t>
            </a:r>
          </a:p>
          <a:p>
            <a:pPr marL="990600" lvl="1" indent="-533400" eaLnBrk="1" hangingPunct="1">
              <a:spcBef>
                <a:spcPct val="20000"/>
              </a:spcBef>
              <a:buClr>
                <a:srgbClr val="FF0000"/>
              </a:buClr>
              <a:buFont typeface="Wingdings" pitchFamily="2" charset="2"/>
              <a:buChar char="Ø"/>
              <a:defRPr/>
            </a:pPr>
            <a:r>
              <a:rPr lang="en-US" sz="3600" b="1" dirty="0">
                <a:solidFill>
                  <a:srgbClr val="FFFFFF"/>
                </a:solidFill>
                <a:effectLst>
                  <a:outerShdw blurRad="38100" dist="38100" dir="2700000" algn="tl">
                    <a:srgbClr val="000000"/>
                  </a:outerShdw>
                </a:effectLst>
                <a:latin typeface="Tahoma" pitchFamily="34" charset="0"/>
              </a:rPr>
              <a:t>Gains and maintains attention.</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302083">
                                            <p:txEl>
                                              <p:pRg st="4" end="4"/>
                                            </p:txEl>
                                          </p:spTgt>
                                        </p:tgtEl>
                                        <p:attrNameLst>
                                          <p:attrName>style.visibility</p:attrName>
                                        </p:attrNameLst>
                                      </p:cBhvr>
                                      <p:to>
                                        <p:strVal val="visible"/>
                                      </p:to>
                                    </p:set>
                                    <p:anim calcmode="lin" valueType="num">
                                      <p:cBhvr>
                                        <p:cTn id="7" dur="500" fill="hold"/>
                                        <p:tgtEl>
                                          <p:spTgt spid="30208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0208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0208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0208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MCj02330340000[1]"/>
          <p:cNvPicPr>
            <a:picLocks noChangeAspect="1" noChangeArrowheads="1"/>
          </p:cNvPicPr>
          <p:nvPr/>
        </p:nvPicPr>
        <p:blipFill>
          <a:blip r:embed="rId2" cstate="print">
            <a:lum bright="-56000" contrast="-70000"/>
            <a:grayscl/>
          </a:blip>
          <a:srcRect t="3334"/>
          <a:stretch>
            <a:fillRect/>
          </a:stretch>
        </p:blipFill>
        <p:spPr bwMode="auto">
          <a:xfrm>
            <a:off x="0" y="0"/>
            <a:ext cx="9296400" cy="6972300"/>
          </a:xfrm>
          <a:prstGeom prst="rect">
            <a:avLst/>
          </a:prstGeom>
          <a:noFill/>
          <a:ln w="9525">
            <a:noFill/>
            <a:miter lim="800000"/>
            <a:headEnd/>
            <a:tailEnd/>
          </a:ln>
        </p:spPr>
      </p:pic>
      <p:sp>
        <p:nvSpPr>
          <p:cNvPr id="303107" name="Rectangle 3"/>
          <p:cNvSpPr>
            <a:spLocks noGrp="1" noChangeArrowheads="1"/>
          </p:cNvSpPr>
          <p:nvPr>
            <p:ph type="title"/>
          </p:nvPr>
        </p:nvSpPr>
        <p:spPr>
          <a:xfrm>
            <a:off x="-76200" y="-106363"/>
            <a:ext cx="9144000" cy="1096963"/>
          </a:xfrm>
        </p:spPr>
        <p:txBody>
          <a:bodyPr/>
          <a:lstStyle/>
          <a:p>
            <a:pPr eaLnBrk="1" hangingPunct="1">
              <a:defRPr/>
            </a:pPr>
            <a:r>
              <a:rPr lang="en-US" b="1" smtClean="0">
                <a:solidFill>
                  <a:srgbClr val="FFFF00"/>
                </a:solidFill>
              </a:rPr>
              <a:t>Attention and Delivery</a:t>
            </a:r>
          </a:p>
        </p:txBody>
      </p:sp>
      <p:sp>
        <p:nvSpPr>
          <p:cNvPr id="303106" name="Rectangle 2"/>
          <p:cNvSpPr>
            <a:spLocks noGrp="1" noChangeArrowheads="1"/>
          </p:cNvSpPr>
          <p:nvPr>
            <p:ph idx="1"/>
          </p:nvPr>
        </p:nvSpPr>
        <p:spPr>
          <a:xfrm>
            <a:off x="533400" y="914400"/>
            <a:ext cx="8077200" cy="5486400"/>
          </a:xfrm>
        </p:spPr>
        <p:txBody>
          <a:bodyPr/>
          <a:lstStyle/>
          <a:p>
            <a:pPr eaLnBrk="1" hangingPunct="1">
              <a:lnSpc>
                <a:spcPct val="90000"/>
              </a:lnSpc>
              <a:buFont typeface="Wingdings" pitchFamily="2" charset="2"/>
              <a:buNone/>
              <a:defRPr/>
            </a:pPr>
            <a:r>
              <a:rPr lang="en-US" sz="2400" b="1" smtClean="0"/>
              <a:t>	</a:t>
            </a:r>
            <a:r>
              <a:rPr lang="en-US" sz="2200" b="1" smtClean="0"/>
              <a:t>Men will not cast away their dearest pleasures upon a drowsy request of someone who does not seem to mean what he says.  </a:t>
            </a:r>
          </a:p>
          <a:p>
            <a:pPr eaLnBrk="1" hangingPunct="1">
              <a:lnSpc>
                <a:spcPct val="90000"/>
              </a:lnSpc>
              <a:buFont typeface="Wingdings" pitchFamily="2" charset="2"/>
              <a:buNone/>
              <a:defRPr/>
            </a:pPr>
            <a:endParaRPr lang="en-US" sz="2200" b="1" smtClean="0"/>
          </a:p>
          <a:p>
            <a:pPr eaLnBrk="1" hangingPunct="1">
              <a:lnSpc>
                <a:spcPct val="90000"/>
              </a:lnSpc>
              <a:buFont typeface="Wingdings" pitchFamily="2" charset="2"/>
              <a:buNone/>
              <a:defRPr/>
            </a:pPr>
            <a:r>
              <a:rPr lang="en-US" sz="2200" b="1" smtClean="0"/>
              <a:t>	The very tone of speech and pronouncement of the preaching is important. The best matters will not move people unless they are delivered movingly. So speak mutually and personally to your audience. The lack of such a familiar tone and expression is a great defect in most of our preaching. A man who has a monotone is like a schoolboy saying his lesson; few will be moved by what he says. Be aroused to the work of the Lord, and speak to your people as though their very lives were at stake.</a:t>
            </a:r>
          </a:p>
          <a:p>
            <a:pPr eaLnBrk="1" hangingPunct="1">
              <a:lnSpc>
                <a:spcPct val="90000"/>
              </a:lnSpc>
              <a:buFont typeface="Wingdings" pitchFamily="2" charset="2"/>
              <a:buNone/>
              <a:defRPr/>
            </a:pPr>
            <a:endParaRPr lang="en-US" sz="2200" b="1" smtClean="0"/>
          </a:p>
          <a:p>
            <a:pPr eaLnBrk="1" hangingPunct="1">
              <a:lnSpc>
                <a:spcPct val="90000"/>
              </a:lnSpc>
              <a:buFont typeface="Wingdings" pitchFamily="2" charset="2"/>
              <a:buNone/>
              <a:defRPr/>
            </a:pPr>
            <a:r>
              <a:rPr lang="en-US" sz="1400" b="1" smtClean="0"/>
              <a:t>	Richard Baxter, </a:t>
            </a:r>
            <a:r>
              <a:rPr lang="en-US" sz="1400" b="1" i="1" smtClean="0"/>
              <a:t>The Reformed Pastor: A Pattern for Personal Growth and Ministry.  </a:t>
            </a:r>
            <a:r>
              <a:rPr lang="en-US" sz="1400" b="1" smtClean="0"/>
              <a:t>(Portland:  Multnomah, n.d.), 97.</a:t>
            </a:r>
            <a:endParaRPr lang="en-US" sz="1400" u="sng" smtClean="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3106">
                                            <p:txEl>
                                              <p:pRg st="0" end="0"/>
                                            </p:txEl>
                                          </p:spTgt>
                                        </p:tgtEl>
                                        <p:attrNameLst>
                                          <p:attrName>style.visibility</p:attrName>
                                        </p:attrNameLst>
                                      </p:cBhvr>
                                      <p:to>
                                        <p:strVal val="visible"/>
                                      </p:to>
                                    </p:set>
                                    <p:animEffect transition="in" filter="fade">
                                      <p:cBhvr>
                                        <p:cTn id="7" dur="2000"/>
                                        <p:tgtEl>
                                          <p:spTgt spid="30310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3106">
                                            <p:txEl>
                                              <p:pRg st="2" end="2"/>
                                            </p:txEl>
                                          </p:spTgt>
                                        </p:tgtEl>
                                        <p:attrNameLst>
                                          <p:attrName>style.visibility</p:attrName>
                                        </p:attrNameLst>
                                      </p:cBhvr>
                                      <p:to>
                                        <p:strVal val="visible"/>
                                      </p:to>
                                    </p:set>
                                    <p:animEffect transition="in" filter="fade">
                                      <p:cBhvr>
                                        <p:cTn id="10" dur="2000"/>
                                        <p:tgtEl>
                                          <p:spTgt spid="303106">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3106">
                                            <p:txEl>
                                              <p:pRg st="4" end="4"/>
                                            </p:txEl>
                                          </p:spTgt>
                                        </p:tgtEl>
                                        <p:attrNameLst>
                                          <p:attrName>style.visibility</p:attrName>
                                        </p:attrNameLst>
                                      </p:cBhvr>
                                      <p:to>
                                        <p:strVal val="visible"/>
                                      </p:to>
                                    </p:set>
                                    <p:animEffect transition="in" filter="fade">
                                      <p:cBhvr>
                                        <p:cTn id="13" dur="2000"/>
                                        <p:tgtEl>
                                          <p:spTgt spid="303106">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3107"/>
                                        </p:tgtEl>
                                        <p:attrNameLst>
                                          <p:attrName>style.visibility</p:attrName>
                                        </p:attrNameLst>
                                      </p:cBhvr>
                                      <p:to>
                                        <p:strVal val="visible"/>
                                      </p:to>
                                    </p:set>
                                    <p:animEffect transition="in" filter="fade">
                                      <p:cBhvr>
                                        <p:cTn id="16" dur="2000"/>
                                        <p:tgtEl>
                                          <p:spTgt spid="303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7" grpId="0"/>
      <p:bldP spid="303106"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a:xfrm>
            <a:off x="381000" y="274638"/>
            <a:ext cx="7924800" cy="1096962"/>
          </a:xfrm>
        </p:spPr>
        <p:txBody>
          <a:bodyPr/>
          <a:lstStyle/>
          <a:p>
            <a:pPr eaLnBrk="1" hangingPunct="1">
              <a:defRPr/>
            </a:pPr>
            <a:r>
              <a:rPr lang="en-US" sz="3600" b="1" smtClean="0">
                <a:solidFill>
                  <a:srgbClr val="FFFF00"/>
                </a:solidFill>
              </a:rPr>
              <a:t>How Does Delivery Function in Persuasion?</a:t>
            </a:r>
          </a:p>
        </p:txBody>
      </p:sp>
      <p:sp>
        <p:nvSpPr>
          <p:cNvPr id="304131" name="Rectangle 3"/>
          <p:cNvSpPr>
            <a:spLocks noChangeArrowheads="1"/>
          </p:cNvSpPr>
          <p:nvPr/>
        </p:nvSpPr>
        <p:spPr bwMode="auto">
          <a:xfrm>
            <a:off x="76200" y="1295400"/>
            <a:ext cx="8763000" cy="4800600"/>
          </a:xfrm>
          <a:prstGeom prst="rect">
            <a:avLst/>
          </a:prstGeom>
          <a:noFill/>
          <a:ln w="9525">
            <a:noFill/>
            <a:miter lim="800000"/>
            <a:headEnd/>
            <a:tailEnd/>
          </a:ln>
          <a:effectLst/>
        </p:spPr>
        <p:txBody>
          <a:bodyPr/>
          <a:lstStyle/>
          <a:p>
            <a:pPr marL="990600" lvl="1" indent="-533400" eaLnBrk="1" hangingPunct="1">
              <a:spcBef>
                <a:spcPct val="20000"/>
              </a:spcBef>
              <a:buClr>
                <a:srgbClr val="FF0000"/>
              </a:buClr>
              <a:buFont typeface="Wingdings" pitchFamily="2" charset="2"/>
              <a:buChar char="Ø"/>
              <a:defRPr/>
            </a:pPr>
            <a:r>
              <a:rPr lang="en-US" sz="3600" b="1" dirty="0" smtClean="0">
                <a:solidFill>
                  <a:srgbClr val="969696"/>
                </a:solidFill>
                <a:effectLst>
                  <a:outerShdw blurRad="38100" dist="38100" dir="2700000" algn="tl">
                    <a:srgbClr val="000000"/>
                  </a:outerShdw>
                </a:effectLst>
                <a:latin typeface="Tahoma" pitchFamily="34" charset="0"/>
              </a:rPr>
              <a:t>Inseparable from ethos</a:t>
            </a:r>
            <a:endParaRPr lang="en-US" sz="3600" b="1" dirty="0">
              <a:solidFill>
                <a:srgbClr val="969696"/>
              </a:solidFill>
              <a:effectLst>
                <a:outerShdw blurRad="38100" dist="38100" dir="2700000" algn="tl">
                  <a:srgbClr val="000000"/>
                </a:outerShdw>
              </a:effectLst>
              <a:latin typeface="Tahoma" pitchFamily="34" charset="0"/>
            </a:endParaRPr>
          </a:p>
          <a:p>
            <a:pPr marL="990600" lvl="1" indent="-533400" eaLnBrk="1" hangingPunct="1">
              <a:spcBef>
                <a:spcPct val="20000"/>
              </a:spcBef>
              <a:buClr>
                <a:srgbClr val="FF0000"/>
              </a:buClr>
              <a:buFont typeface="Wingdings" pitchFamily="2" charset="2"/>
              <a:buChar char="Ø"/>
              <a:defRPr/>
            </a:pPr>
            <a:r>
              <a:rPr lang="en-US" sz="3600" b="1" dirty="0">
                <a:solidFill>
                  <a:srgbClr val="969696"/>
                </a:solidFill>
                <a:effectLst>
                  <a:outerShdw blurRad="38100" dist="38100" dir="2700000" algn="tl">
                    <a:srgbClr val="000000"/>
                  </a:outerShdw>
                </a:effectLst>
                <a:latin typeface="Tahoma" pitchFamily="34" charset="0"/>
              </a:rPr>
              <a:t>Reveals attitudes</a:t>
            </a:r>
          </a:p>
          <a:p>
            <a:pPr marL="990600" lvl="1" indent="-533400" eaLnBrk="1" hangingPunct="1">
              <a:spcBef>
                <a:spcPct val="20000"/>
              </a:spcBef>
              <a:buClr>
                <a:srgbClr val="FF0000"/>
              </a:buClr>
              <a:buFont typeface="Wingdings" pitchFamily="2" charset="2"/>
              <a:buChar char="Ø"/>
              <a:defRPr/>
            </a:pPr>
            <a:r>
              <a:rPr lang="en-US" sz="3600" b="1" dirty="0">
                <a:solidFill>
                  <a:srgbClr val="969696"/>
                </a:solidFill>
                <a:effectLst>
                  <a:outerShdw blurRad="38100" dist="38100" dir="2700000" algn="tl">
                    <a:srgbClr val="000000"/>
                  </a:outerShdw>
                </a:effectLst>
                <a:latin typeface="Tahoma" pitchFamily="34" charset="0"/>
              </a:rPr>
              <a:t>Prompts </a:t>
            </a:r>
            <a:r>
              <a:rPr lang="en-US" sz="3600" b="1" dirty="0" smtClean="0">
                <a:solidFill>
                  <a:srgbClr val="969696"/>
                </a:solidFill>
                <a:effectLst>
                  <a:outerShdw blurRad="38100" dist="38100" dir="2700000" algn="tl">
                    <a:srgbClr val="000000"/>
                  </a:outerShdw>
                </a:effectLst>
                <a:latin typeface="Tahoma" pitchFamily="34" charset="0"/>
              </a:rPr>
              <a:t>empathy</a:t>
            </a:r>
            <a:endParaRPr lang="en-US" sz="3600" b="1" dirty="0">
              <a:solidFill>
                <a:srgbClr val="969696"/>
              </a:solidFill>
              <a:effectLst>
                <a:outerShdw blurRad="38100" dist="38100" dir="2700000" algn="tl">
                  <a:srgbClr val="000000"/>
                </a:outerShdw>
              </a:effectLst>
              <a:latin typeface="Tahoma" pitchFamily="34" charset="0"/>
            </a:endParaRPr>
          </a:p>
          <a:p>
            <a:pPr marL="990600" lvl="1" indent="-533400" eaLnBrk="1" hangingPunct="1">
              <a:spcBef>
                <a:spcPct val="20000"/>
              </a:spcBef>
              <a:buClr>
                <a:srgbClr val="FF0000"/>
              </a:buClr>
              <a:buFont typeface="Wingdings" pitchFamily="2" charset="2"/>
              <a:buChar char="Ø"/>
              <a:defRPr/>
            </a:pPr>
            <a:r>
              <a:rPr lang="en-US" sz="3600" b="1" dirty="0">
                <a:solidFill>
                  <a:srgbClr val="969696"/>
                </a:solidFill>
                <a:effectLst>
                  <a:outerShdw blurRad="38100" dist="38100" dir="2700000" algn="tl">
                    <a:srgbClr val="000000"/>
                  </a:outerShdw>
                </a:effectLst>
                <a:latin typeface="Tahoma" pitchFamily="34" charset="0"/>
              </a:rPr>
              <a:t>Complements and substitutes for the verbal </a:t>
            </a:r>
            <a:r>
              <a:rPr lang="en-US" sz="3600" b="1" dirty="0" smtClean="0">
                <a:solidFill>
                  <a:srgbClr val="969696"/>
                </a:solidFill>
                <a:effectLst>
                  <a:outerShdw blurRad="38100" dist="38100" dir="2700000" algn="tl">
                    <a:srgbClr val="000000"/>
                  </a:outerShdw>
                </a:effectLst>
                <a:latin typeface="Tahoma" pitchFamily="34" charset="0"/>
              </a:rPr>
              <a:t>message</a:t>
            </a:r>
            <a:endParaRPr lang="en-US" sz="3600" b="1" dirty="0">
              <a:solidFill>
                <a:srgbClr val="969696"/>
              </a:solidFill>
              <a:effectLst>
                <a:outerShdw blurRad="38100" dist="38100" dir="2700000" algn="tl">
                  <a:srgbClr val="000000"/>
                </a:outerShdw>
              </a:effectLst>
              <a:latin typeface="Tahoma" pitchFamily="34" charset="0"/>
            </a:endParaRPr>
          </a:p>
          <a:p>
            <a:pPr marL="990600" lvl="1" indent="-533400" eaLnBrk="1" hangingPunct="1">
              <a:spcBef>
                <a:spcPct val="20000"/>
              </a:spcBef>
              <a:buClr>
                <a:srgbClr val="FF0000"/>
              </a:buClr>
              <a:buFont typeface="Wingdings" pitchFamily="2" charset="2"/>
              <a:buChar char="Ø"/>
              <a:defRPr/>
            </a:pPr>
            <a:r>
              <a:rPr lang="en-US" sz="3600" b="1" dirty="0">
                <a:solidFill>
                  <a:srgbClr val="969696"/>
                </a:solidFill>
                <a:effectLst>
                  <a:outerShdw blurRad="38100" dist="38100" dir="2700000" algn="tl">
                    <a:srgbClr val="000000"/>
                  </a:outerShdw>
                </a:effectLst>
                <a:latin typeface="Tahoma" pitchFamily="34" charset="0"/>
              </a:rPr>
              <a:t>Gains and maintains </a:t>
            </a:r>
            <a:r>
              <a:rPr lang="en-US" sz="3600" b="1" dirty="0" smtClean="0">
                <a:solidFill>
                  <a:srgbClr val="969696"/>
                </a:solidFill>
                <a:effectLst>
                  <a:outerShdw blurRad="38100" dist="38100" dir="2700000" algn="tl">
                    <a:srgbClr val="000000"/>
                  </a:outerShdw>
                </a:effectLst>
                <a:latin typeface="Tahoma" pitchFamily="34" charset="0"/>
              </a:rPr>
              <a:t>attention</a:t>
            </a:r>
            <a:endParaRPr lang="en-US" sz="3600" b="1" dirty="0">
              <a:solidFill>
                <a:srgbClr val="969696"/>
              </a:solidFill>
              <a:effectLst>
                <a:outerShdw blurRad="38100" dist="38100" dir="2700000" algn="tl">
                  <a:srgbClr val="000000"/>
                </a:outerShdw>
              </a:effectLst>
              <a:latin typeface="Tahoma" pitchFamily="34" charset="0"/>
            </a:endParaRPr>
          </a:p>
          <a:p>
            <a:pPr marL="990600" lvl="1" indent="-533400" eaLnBrk="1" hangingPunct="1">
              <a:spcBef>
                <a:spcPct val="20000"/>
              </a:spcBef>
              <a:buClr>
                <a:srgbClr val="FF0000"/>
              </a:buClr>
              <a:buFont typeface="Wingdings" pitchFamily="2" charset="2"/>
              <a:buChar char="Ø"/>
              <a:defRPr/>
            </a:pPr>
            <a:r>
              <a:rPr lang="en-US" sz="3600" b="1" dirty="0">
                <a:solidFill>
                  <a:srgbClr val="FFFFFF"/>
                </a:solidFill>
                <a:effectLst>
                  <a:outerShdw blurRad="38100" dist="38100" dir="2700000" algn="tl">
                    <a:srgbClr val="000000"/>
                  </a:outerShdw>
                </a:effectLst>
                <a:latin typeface="Tahoma" pitchFamily="34" charset="0"/>
              </a:rPr>
              <a:t>Enhances </a:t>
            </a:r>
            <a:r>
              <a:rPr lang="en-US" sz="3600" b="1" dirty="0" smtClean="0">
                <a:solidFill>
                  <a:srgbClr val="FFFFFF"/>
                </a:solidFill>
                <a:effectLst>
                  <a:outerShdw blurRad="38100" dist="38100" dir="2700000" algn="tl">
                    <a:srgbClr val="000000"/>
                  </a:outerShdw>
                </a:effectLst>
                <a:latin typeface="Tahoma" pitchFamily="34" charset="0"/>
              </a:rPr>
              <a:t>retention</a:t>
            </a:r>
            <a:endParaRPr lang="en-US" sz="3600" b="1" dirty="0">
              <a:solidFill>
                <a:srgbClr val="FFFFFF"/>
              </a:solidFill>
              <a:effectLst>
                <a:outerShdw blurRad="38100" dist="38100" dir="2700000" algn="tl">
                  <a:srgbClr val="000000"/>
                </a:outerShdw>
              </a:effectLst>
              <a:latin typeface="Tahoma" pitchFamily="34"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304131">
                                            <p:txEl>
                                              <p:pRg st="5" end="5"/>
                                            </p:txEl>
                                          </p:spTgt>
                                        </p:tgtEl>
                                        <p:attrNameLst>
                                          <p:attrName>style.visibility</p:attrName>
                                        </p:attrNameLst>
                                      </p:cBhvr>
                                      <p:to>
                                        <p:strVal val="visible"/>
                                      </p:to>
                                    </p:set>
                                    <p:anim calcmode="lin" valueType="num">
                                      <p:cBhvr>
                                        <p:cTn id="7" dur="500" fill="hold"/>
                                        <p:tgtEl>
                                          <p:spTgt spid="304131">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04131">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04131">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0413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206320790"/>
              </p:ext>
            </p:extLst>
          </p:nvPr>
        </p:nvGraphicFramePr>
        <p:xfrm>
          <a:off x="0" y="198"/>
          <a:ext cx="9144000" cy="6857207"/>
        </p:xfrm>
        <a:graphic>
          <a:graphicData uri="http://schemas.openxmlformats.org/presentationml/2006/ole">
            <mc:AlternateContent xmlns:mc="http://schemas.openxmlformats.org/markup-compatibility/2006">
              <mc:Choice xmlns:v="urn:schemas-microsoft-com:vml" Requires="v">
                <p:oleObj spid="_x0000_s2094" name="Presentation" r:id="rId4" imgW="4570378" imgH="3427437" progId="PowerPoint.Show.8">
                  <p:embed/>
                </p:oleObj>
              </mc:Choice>
              <mc:Fallback>
                <p:oleObj name="Presentation" r:id="rId4" imgW="4570378" imgH="3427437" progId="PowerPoint.Show.8">
                  <p:embed/>
                  <p:pic>
                    <p:nvPicPr>
                      <p:cNvPr id="0" name=""/>
                      <p:cNvPicPr/>
                      <p:nvPr/>
                    </p:nvPicPr>
                    <p:blipFill>
                      <a:blip r:embed="rId5"/>
                      <a:stretch>
                        <a:fillRect/>
                      </a:stretch>
                    </p:blipFill>
                    <p:spPr>
                      <a:xfrm>
                        <a:off x="0" y="198"/>
                        <a:ext cx="9144000" cy="6857207"/>
                      </a:xfrm>
                      <a:prstGeom prst="rect">
                        <a:avLst/>
                      </a:prstGeom>
                    </p:spPr>
                  </p:pic>
                </p:oleObj>
              </mc:Fallback>
            </mc:AlternateContent>
          </a:graphicData>
        </a:graphic>
      </p:graphicFrame>
    </p:spTree>
    <p:extLst>
      <p:ext uri="{BB962C8B-B14F-4D97-AF65-F5344CB8AC3E}">
        <p14:creationId xmlns:p14="http://schemas.microsoft.com/office/powerpoint/2010/main" val="425126480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04800"/>
            <a:ext cx="7772400" cy="1143000"/>
          </a:xfrm>
        </p:spPr>
        <p:txBody>
          <a:bodyPr/>
          <a:lstStyle/>
          <a:p>
            <a:r>
              <a:rPr lang="en-US" sz="3200" dirty="0" smtClean="0">
                <a:solidFill>
                  <a:srgbClr val="FFFF00"/>
                </a:solidFill>
              </a:rPr>
              <a:t>Two General Qualities of Effective Delivery for Persuasion and Leadership</a:t>
            </a:r>
            <a:endParaRPr lang="en-US" sz="3600" dirty="0">
              <a:solidFill>
                <a:srgbClr val="FFFF00"/>
              </a:solidFill>
            </a:endParaRPr>
          </a:p>
        </p:txBody>
      </p:sp>
      <p:sp>
        <p:nvSpPr>
          <p:cNvPr id="3" name="Content Placeholder 2"/>
          <p:cNvSpPr>
            <a:spLocks noGrp="1"/>
          </p:cNvSpPr>
          <p:nvPr>
            <p:ph idx="1"/>
          </p:nvPr>
        </p:nvSpPr>
        <p:spPr>
          <a:xfrm>
            <a:off x="457200" y="2286000"/>
            <a:ext cx="8229600" cy="3810000"/>
          </a:xfrm>
        </p:spPr>
        <p:txBody>
          <a:bodyPr/>
          <a:lstStyle/>
          <a:p>
            <a:pPr algn="ctr"/>
            <a:r>
              <a:rPr lang="en-US" sz="4000" dirty="0" smtClean="0"/>
              <a:t>Passion.</a:t>
            </a:r>
          </a:p>
          <a:p>
            <a:pPr algn="ctr"/>
            <a:r>
              <a:rPr lang="en-US" sz="4000" dirty="0" smtClean="0"/>
              <a:t>Sincerity.</a:t>
            </a:r>
            <a:endParaRPr lang="en-US" sz="4000" dirty="0"/>
          </a:p>
        </p:txBody>
      </p:sp>
    </p:spTree>
    <p:extLst>
      <p:ext uri="{BB962C8B-B14F-4D97-AF65-F5344CB8AC3E}">
        <p14:creationId xmlns:p14="http://schemas.microsoft.com/office/powerpoint/2010/main" val="155673242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1676400"/>
          </a:xfrm>
        </p:spPr>
        <p:txBody>
          <a:bodyPr/>
          <a:lstStyle/>
          <a:p>
            <a:r>
              <a:rPr lang="en-US" sz="3600" dirty="0" smtClean="0"/>
              <a:t>Pathos in the Bible</a:t>
            </a:r>
            <a:br>
              <a:rPr lang="en-US" sz="3600" dirty="0" smtClean="0"/>
            </a:br>
            <a:r>
              <a:rPr lang="en-US" sz="2800" dirty="0" smtClean="0"/>
              <a:t>What </a:t>
            </a:r>
            <a:r>
              <a:rPr lang="en-US" sz="2800" dirty="0"/>
              <a:t>do these verses suggest about a “theology of pathos”? What motivated Paul as a minister</a:t>
            </a:r>
            <a:r>
              <a:rPr lang="en-US" sz="2800" dirty="0" smtClean="0"/>
              <a:t>?</a:t>
            </a:r>
            <a:endParaRPr lang="en-US" dirty="0"/>
          </a:p>
        </p:txBody>
      </p:sp>
      <p:sp>
        <p:nvSpPr>
          <p:cNvPr id="3" name="Content Placeholder 2"/>
          <p:cNvSpPr>
            <a:spLocks noGrp="1"/>
          </p:cNvSpPr>
          <p:nvPr>
            <p:ph sz="half" idx="1"/>
          </p:nvPr>
        </p:nvSpPr>
        <p:spPr>
          <a:xfrm>
            <a:off x="838200" y="2209800"/>
            <a:ext cx="3810000" cy="4419600"/>
          </a:xfrm>
        </p:spPr>
        <p:txBody>
          <a:bodyPr/>
          <a:lstStyle/>
          <a:p>
            <a:r>
              <a:rPr lang="en-US" sz="2800" dirty="0" smtClean="0"/>
              <a:t>2 Cor. 1:3-5</a:t>
            </a:r>
          </a:p>
          <a:p>
            <a:r>
              <a:rPr lang="en-US" sz="2800" dirty="0" smtClean="0"/>
              <a:t>2 Cor. 2:11</a:t>
            </a:r>
          </a:p>
          <a:p>
            <a:r>
              <a:rPr lang="en-US" sz="2800" dirty="0" smtClean="0"/>
              <a:t>2 Cor. 2:12-13</a:t>
            </a:r>
          </a:p>
          <a:p>
            <a:r>
              <a:rPr lang="en-US" dirty="0" smtClean="0"/>
              <a:t>2 </a:t>
            </a:r>
            <a:r>
              <a:rPr lang="en-US" dirty="0"/>
              <a:t>Cor. 5:14</a:t>
            </a:r>
          </a:p>
          <a:p>
            <a:endParaRPr lang="en-US" sz="2800" dirty="0" smtClean="0"/>
          </a:p>
        </p:txBody>
      </p:sp>
      <p:sp>
        <p:nvSpPr>
          <p:cNvPr id="4" name="Content Placeholder 3"/>
          <p:cNvSpPr>
            <a:spLocks noGrp="1"/>
          </p:cNvSpPr>
          <p:nvPr>
            <p:ph sz="half" idx="2"/>
          </p:nvPr>
        </p:nvSpPr>
        <p:spPr>
          <a:xfrm>
            <a:off x="4800600" y="2209800"/>
            <a:ext cx="3886200" cy="4114800"/>
          </a:xfrm>
        </p:spPr>
        <p:txBody>
          <a:bodyPr/>
          <a:lstStyle/>
          <a:p>
            <a:r>
              <a:rPr lang="en-US" dirty="0"/>
              <a:t>Phil. 2:16</a:t>
            </a:r>
          </a:p>
          <a:p>
            <a:r>
              <a:rPr lang="en-US" dirty="0" smtClean="0"/>
              <a:t>Phil</a:t>
            </a:r>
            <a:r>
              <a:rPr lang="en-US" dirty="0"/>
              <a:t>. </a:t>
            </a:r>
            <a:r>
              <a:rPr lang="en-US" dirty="0" smtClean="0"/>
              <a:t>4:1</a:t>
            </a:r>
          </a:p>
          <a:p>
            <a:r>
              <a:rPr lang="en-US" dirty="0" smtClean="0"/>
              <a:t>Col</a:t>
            </a:r>
            <a:r>
              <a:rPr lang="en-US" dirty="0"/>
              <a:t>. 3:23-24</a:t>
            </a:r>
          </a:p>
          <a:p>
            <a:r>
              <a:rPr lang="en-US" dirty="0"/>
              <a:t>1 Thess. 2:19-20</a:t>
            </a:r>
          </a:p>
          <a:p>
            <a:pPr marL="0" indent="0">
              <a:buNone/>
            </a:pPr>
            <a:endParaRPr lang="en-US" dirty="0"/>
          </a:p>
        </p:txBody>
      </p:sp>
    </p:spTree>
    <p:extLst>
      <p:ext uri="{BB962C8B-B14F-4D97-AF65-F5344CB8AC3E}">
        <p14:creationId xmlns:p14="http://schemas.microsoft.com/office/powerpoint/2010/main" val="174539620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02" name="Rectangle 2"/>
          <p:cNvSpPr>
            <a:spLocks noGrp="1" noChangeArrowheads="1"/>
          </p:cNvSpPr>
          <p:nvPr>
            <p:ph idx="1"/>
          </p:nvPr>
        </p:nvSpPr>
        <p:spPr>
          <a:xfrm>
            <a:off x="838200" y="1587690"/>
            <a:ext cx="8077200" cy="5257800"/>
          </a:xfrm>
          <a:solidFill>
            <a:srgbClr val="333333">
              <a:alpha val="30196"/>
            </a:srgbClr>
          </a:solidFill>
        </p:spPr>
        <p:txBody>
          <a:bodyPr/>
          <a:lstStyle/>
          <a:p>
            <a:pPr eaLnBrk="1" hangingPunct="1">
              <a:lnSpc>
                <a:spcPct val="90000"/>
              </a:lnSpc>
              <a:buFont typeface="Wingdings" pitchFamily="2" charset="2"/>
              <a:buNone/>
              <a:defRPr/>
            </a:pPr>
            <a:r>
              <a:rPr lang="en-US" sz="2200" b="1" dirty="0" smtClean="0"/>
              <a:t>	</a:t>
            </a:r>
            <a:r>
              <a:rPr lang="en-US" sz="3600" b="1" dirty="0" smtClean="0">
                <a:solidFill>
                  <a:srgbClr val="FFFFFF"/>
                </a:solidFill>
              </a:rPr>
              <a:t>The chief requisite, then, for moving the feelings of others is . . . that we ourselves be moved, for the assumption of grief, and anger, and indignation, will be often ridiculous, if we adapt merely our words and looks, and not our minds, to those passions.</a:t>
            </a:r>
          </a:p>
          <a:p>
            <a:pPr eaLnBrk="1" hangingPunct="1">
              <a:lnSpc>
                <a:spcPct val="90000"/>
              </a:lnSpc>
              <a:buFont typeface="Wingdings" pitchFamily="2" charset="2"/>
              <a:buNone/>
              <a:defRPr/>
            </a:pPr>
            <a:r>
              <a:rPr lang="en-US" sz="2000" b="1" dirty="0" smtClean="0">
                <a:solidFill>
                  <a:srgbClr val="FFFFFF"/>
                </a:solidFill>
              </a:rPr>
              <a:t>					Quintilian, </a:t>
            </a:r>
            <a:r>
              <a:rPr lang="en-US" sz="2000" b="1" i="1" dirty="0" smtClean="0">
                <a:solidFill>
                  <a:srgbClr val="FFFFFF"/>
                </a:solidFill>
              </a:rPr>
              <a:t>Institutes of Oratory</a:t>
            </a:r>
            <a:endParaRPr lang="en-US" sz="2000" u="sng" dirty="0" smtClean="0">
              <a:solidFill>
                <a:srgbClr val="FFFFFF"/>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MCj03362230000[1]"/>
          <p:cNvPicPr>
            <a:picLocks noChangeAspect="1" noChangeArrowheads="1"/>
          </p:cNvPicPr>
          <p:nvPr/>
        </p:nvPicPr>
        <p:blipFill>
          <a:blip r:embed="rId2" cstate="print">
            <a:lum bright="-48000" contrast="30000"/>
            <a:grayscl/>
          </a:blip>
          <a:srcRect/>
          <a:stretch>
            <a:fillRect/>
          </a:stretch>
        </p:blipFill>
        <p:spPr bwMode="auto">
          <a:xfrm>
            <a:off x="0" y="-228600"/>
            <a:ext cx="9144000" cy="7086600"/>
          </a:xfrm>
          <a:prstGeom prst="rect">
            <a:avLst/>
          </a:prstGeom>
          <a:noFill/>
          <a:ln w="9525">
            <a:noFill/>
            <a:miter lim="800000"/>
            <a:headEnd/>
            <a:tailEnd/>
          </a:ln>
        </p:spPr>
      </p:pic>
      <p:sp>
        <p:nvSpPr>
          <p:cNvPr id="308226" name="Rectangle 2"/>
          <p:cNvSpPr>
            <a:spLocks noGrp="1" noChangeArrowheads="1"/>
          </p:cNvSpPr>
          <p:nvPr>
            <p:ph idx="1"/>
          </p:nvPr>
        </p:nvSpPr>
        <p:spPr>
          <a:xfrm>
            <a:off x="457200" y="304800"/>
            <a:ext cx="8077200" cy="5486400"/>
          </a:xfrm>
        </p:spPr>
        <p:txBody>
          <a:bodyPr/>
          <a:lstStyle/>
          <a:p>
            <a:pPr eaLnBrk="1" hangingPunct="1">
              <a:lnSpc>
                <a:spcPct val="90000"/>
              </a:lnSpc>
              <a:buFont typeface="Wingdings" pitchFamily="2" charset="2"/>
              <a:buNone/>
              <a:defRPr/>
            </a:pPr>
            <a:r>
              <a:rPr lang="en-US" sz="3600" b="1" smtClean="0"/>
              <a:t>	Write as if you were dying.  At the same time, assume you write for an audience consisting solely of terminal patients.  That is, after all, the case.  What would you begin writing if you knew you would die soon?  What could you say to a dying person that would not enrage by its triviality?</a:t>
            </a:r>
          </a:p>
          <a:p>
            <a:pPr eaLnBrk="1" hangingPunct="1">
              <a:lnSpc>
                <a:spcPct val="90000"/>
              </a:lnSpc>
              <a:buFont typeface="Wingdings" pitchFamily="2" charset="2"/>
              <a:buNone/>
              <a:defRPr/>
            </a:pPr>
            <a:endParaRPr lang="en-US" sz="3600" b="1" smtClean="0"/>
          </a:p>
          <a:p>
            <a:pPr eaLnBrk="1" hangingPunct="1">
              <a:lnSpc>
                <a:spcPct val="90000"/>
              </a:lnSpc>
              <a:buFont typeface="Wingdings" pitchFamily="2" charset="2"/>
              <a:buNone/>
              <a:defRPr/>
            </a:pPr>
            <a:r>
              <a:rPr lang="en-US" sz="2000" b="1" smtClean="0"/>
              <a:t>	Annie Dillard, </a:t>
            </a:r>
            <a:r>
              <a:rPr lang="en-US" sz="2000" b="1" i="1" smtClean="0"/>
              <a:t>The Writing Life </a:t>
            </a:r>
            <a:r>
              <a:rPr lang="en-US" sz="2000" b="1" smtClean="0"/>
              <a:t>(New York:  Harper and Row, 1989), 68.</a:t>
            </a:r>
            <a:endParaRPr lang="en-US" sz="2000" u="sng" smtClean="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8226">
                                            <p:txEl>
                                              <p:pRg st="0" end="0"/>
                                            </p:txEl>
                                          </p:spTgt>
                                        </p:tgtEl>
                                        <p:attrNameLst>
                                          <p:attrName>style.visibility</p:attrName>
                                        </p:attrNameLst>
                                      </p:cBhvr>
                                      <p:to>
                                        <p:strVal val="visible"/>
                                      </p:to>
                                    </p:set>
                                    <p:animEffect transition="in" filter="fade">
                                      <p:cBhvr>
                                        <p:cTn id="7" dur="2000"/>
                                        <p:tgtEl>
                                          <p:spTgt spid="30822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8226">
                                            <p:txEl>
                                              <p:pRg st="2" end="2"/>
                                            </p:txEl>
                                          </p:spTgt>
                                        </p:tgtEl>
                                        <p:attrNameLst>
                                          <p:attrName>style.visibility</p:attrName>
                                        </p:attrNameLst>
                                      </p:cBhvr>
                                      <p:to>
                                        <p:strVal val="visible"/>
                                      </p:to>
                                    </p:set>
                                    <p:animEffect transition="in" filter="fade">
                                      <p:cBhvr>
                                        <p:cTn id="10" dur="2000"/>
                                        <p:tgtEl>
                                          <p:spTgt spid="3082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6"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ChangeArrowheads="1"/>
          </p:cNvSpPr>
          <p:nvPr>
            <p:ph type="title"/>
          </p:nvPr>
        </p:nvSpPr>
        <p:spPr/>
        <p:txBody>
          <a:bodyPr/>
          <a:lstStyle/>
          <a:p>
            <a:pPr eaLnBrk="1" hangingPunct="1">
              <a:defRPr/>
            </a:pPr>
            <a:r>
              <a:rPr lang="en-US" dirty="0" smtClean="0"/>
              <a:t>Passion and Sincerity:</a:t>
            </a:r>
          </a:p>
        </p:txBody>
      </p:sp>
      <p:sp>
        <p:nvSpPr>
          <p:cNvPr id="80899" name="Rectangle 3"/>
          <p:cNvSpPr>
            <a:spLocks noGrp="1" noChangeArrowheads="1"/>
          </p:cNvSpPr>
          <p:nvPr>
            <p:ph idx="1"/>
          </p:nvPr>
        </p:nvSpPr>
        <p:spPr/>
        <p:txBody>
          <a:bodyPr/>
          <a:lstStyle/>
          <a:p>
            <a:pPr eaLnBrk="1" hangingPunct="1">
              <a:buFontTx/>
              <a:buNone/>
              <a:defRPr/>
            </a:pPr>
            <a:r>
              <a:rPr lang="en-US" smtClean="0"/>
              <a:t>The writer seeks to change blood into ink; the preacher seeks to change ink into blood.</a:t>
            </a:r>
          </a:p>
          <a:p>
            <a:pPr eaLnBrk="1" hangingPunct="1">
              <a:buFontTx/>
              <a:buNone/>
              <a:defRPr/>
            </a:pPr>
            <a:endParaRPr lang="en-US" sz="2000" smtClean="0"/>
          </a:p>
          <a:p>
            <a:pPr eaLnBrk="1" hangingPunct="1">
              <a:buFontTx/>
              <a:buNone/>
              <a:defRPr/>
            </a:pPr>
            <a:r>
              <a:rPr lang="en-US" sz="2000" smtClean="0"/>
              <a:t>							Charles Bartow</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a:xfrm>
            <a:off x="685800" y="533400"/>
            <a:ext cx="7793038" cy="1295400"/>
          </a:xfrm>
        </p:spPr>
        <p:txBody>
          <a:bodyPr/>
          <a:lstStyle/>
          <a:p>
            <a:pPr eaLnBrk="1" hangingPunct="1">
              <a:defRPr/>
            </a:pPr>
            <a:r>
              <a:rPr lang="en-US" sz="3200" smtClean="0"/>
              <a:t>Matching our perceptions of our delivery with the listeners’ perception:</a:t>
            </a:r>
          </a:p>
        </p:txBody>
      </p:sp>
      <p:sp>
        <p:nvSpPr>
          <p:cNvPr id="371715" name="Rectangle 3"/>
          <p:cNvSpPr>
            <a:spLocks noGrp="1" noChangeArrowheads="1"/>
          </p:cNvSpPr>
          <p:nvPr>
            <p:ph type="body" sz="half" idx="1"/>
          </p:nvPr>
        </p:nvSpPr>
        <p:spPr>
          <a:xfrm>
            <a:off x="914400" y="2133600"/>
            <a:ext cx="7772400" cy="1143000"/>
          </a:xfrm>
        </p:spPr>
        <p:txBody>
          <a:bodyPr/>
          <a:lstStyle/>
          <a:p>
            <a:pPr eaLnBrk="1" hangingPunct="1">
              <a:buFont typeface="Wingdings" pitchFamily="2" charset="2"/>
              <a:buNone/>
              <a:defRPr/>
            </a:pPr>
            <a:r>
              <a:rPr lang="en-US" sz="2800" smtClean="0"/>
              <a:t>Which of the following words best describes your pastor’s preaching?</a:t>
            </a:r>
          </a:p>
        </p:txBody>
      </p:sp>
      <p:graphicFrame>
        <p:nvGraphicFramePr>
          <p:cNvPr id="371716" name="Group 4"/>
          <p:cNvGraphicFramePr>
            <a:graphicFrameLocks noGrp="1"/>
          </p:cNvGraphicFramePr>
          <p:nvPr>
            <p:ph sz="half" idx="2"/>
            <p:extLst>
              <p:ext uri="{D42A27DB-BD31-4B8C-83A1-F6EECF244321}">
                <p14:modId xmlns:p14="http://schemas.microsoft.com/office/powerpoint/2010/main" val="120001982"/>
              </p:ext>
            </p:extLst>
          </p:nvPr>
        </p:nvGraphicFramePr>
        <p:xfrm>
          <a:off x="914400" y="3581400"/>
          <a:ext cx="7924800" cy="1981200"/>
        </p:xfrm>
        <a:graphic>
          <a:graphicData uri="http://schemas.openxmlformats.org/drawingml/2006/table">
            <a:tbl>
              <a:tblPr/>
              <a:tblGrid>
                <a:gridCol w="2822941"/>
                <a:gridCol w="2511059"/>
                <a:gridCol w="2590800"/>
              </a:tblGrid>
              <a:tr h="8794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1" i="0" u="none" strike="noStrike" cap="none" normalizeH="0" baseline="0" dirty="0" smtClean="0">
                          <a:ln>
                            <a:noFill/>
                          </a:ln>
                          <a:solidFill>
                            <a:srgbClr val="FFFF66"/>
                          </a:solidFill>
                          <a:effectLst>
                            <a:outerShdw blurRad="38100" dist="38100" dir="2700000" algn="tl">
                              <a:srgbClr val="000000">
                                <a:alpha val="43137"/>
                              </a:srgbClr>
                            </a:outerShdw>
                          </a:effectLst>
                          <a:latin typeface="Tahoma" pitchFamily="34" charset="0"/>
                        </a:rPr>
                        <a:t>Pastors’ Response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1" i="0" u="none" strike="noStrike" cap="none" normalizeH="0" baseline="0" dirty="0" smtClean="0">
                          <a:ln>
                            <a:noFill/>
                          </a:ln>
                          <a:solidFill>
                            <a:schemeClr val="accent2">
                              <a:lumMod val="40000"/>
                              <a:lumOff val="60000"/>
                            </a:schemeClr>
                          </a:solidFill>
                          <a:effectLst/>
                          <a:latin typeface="Tahoma" pitchFamily="34" charset="0"/>
                        </a:rPr>
                        <a:t>Congregations’ Response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83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“Energetic”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1" i="0" u="none" strike="noStrike" cap="none" normalizeH="0" baseline="0" dirty="0" smtClean="0">
                          <a:ln>
                            <a:noFill/>
                          </a:ln>
                          <a:solidFill>
                            <a:srgbClr val="FFFF66"/>
                          </a:solidFill>
                          <a:effectLst/>
                          <a:latin typeface="Tahoma" pitchFamily="34" charset="0"/>
                        </a:rPr>
                        <a:t>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1" i="0" u="none" strike="noStrike" cap="none" normalizeH="0" baseline="0" dirty="0" smtClean="0">
                          <a:ln>
                            <a:noFill/>
                          </a:ln>
                          <a:solidFill>
                            <a:schemeClr val="accent2">
                              <a:lumMod val="40000"/>
                              <a:lumOff val="60000"/>
                            </a:schemeClr>
                          </a:solidFill>
                          <a:effectLst/>
                          <a:latin typeface="Tahoma" pitchFamily="34" charset="0"/>
                        </a:rPr>
                        <a:t>29%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“Conversational”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1" i="0" u="none" strike="noStrike" cap="none" normalizeH="0" baseline="0" dirty="0" smtClean="0">
                          <a:ln>
                            <a:noFill/>
                          </a:ln>
                          <a:solidFill>
                            <a:srgbClr val="FFFF66"/>
                          </a:solidFill>
                          <a:effectLst/>
                          <a:latin typeface="Tahoma" pitchFamily="34" charset="0"/>
                        </a:rPr>
                        <a:t>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1" i="0" u="none" strike="noStrike" cap="none" normalizeH="0" baseline="0" dirty="0" smtClean="0">
                          <a:ln>
                            <a:noFill/>
                          </a:ln>
                          <a:solidFill>
                            <a:schemeClr val="accent2">
                              <a:lumMod val="40000"/>
                              <a:lumOff val="60000"/>
                            </a:schemeClr>
                          </a:solidFill>
                          <a:effectLst/>
                          <a:latin typeface="Tahoma" pitchFamily="34" charset="0"/>
                        </a:rPr>
                        <a:t>22%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81000"/>
            <a:ext cx="7772400" cy="1143000"/>
          </a:xfrm>
        </p:spPr>
        <p:txBody>
          <a:bodyPr/>
          <a:lstStyle/>
          <a:p>
            <a:r>
              <a:rPr lang="en-US" sz="3200" dirty="0" smtClean="0">
                <a:solidFill>
                  <a:srgbClr val="FFFF00"/>
                </a:solidFill>
              </a:rPr>
              <a:t>Some Specific Delivery Skills Related to  Persuasion and Leadership</a:t>
            </a:r>
            <a:endParaRPr lang="en-US" sz="3200" dirty="0">
              <a:solidFill>
                <a:srgbClr val="FFFF00"/>
              </a:solidFill>
            </a:endParaRPr>
          </a:p>
        </p:txBody>
      </p:sp>
      <p:sp>
        <p:nvSpPr>
          <p:cNvPr id="3" name="Content Placeholder 2"/>
          <p:cNvSpPr>
            <a:spLocks noGrp="1"/>
          </p:cNvSpPr>
          <p:nvPr>
            <p:ph idx="1"/>
          </p:nvPr>
        </p:nvSpPr>
        <p:spPr>
          <a:xfrm>
            <a:off x="990600" y="2667000"/>
            <a:ext cx="7696200" cy="3429000"/>
          </a:xfrm>
        </p:spPr>
        <p:txBody>
          <a:bodyPr/>
          <a:lstStyle/>
          <a:p>
            <a:r>
              <a:rPr lang="en-US" sz="3600" dirty="0" smtClean="0"/>
              <a:t>Bodily Action that reveals passion and sincerity.</a:t>
            </a:r>
          </a:p>
          <a:p>
            <a:pPr lvl="1"/>
            <a:r>
              <a:rPr lang="en-US" sz="3200" dirty="0" smtClean="0"/>
              <a:t>Posture, gestures, facial expression, proxemics, eye contact.</a:t>
            </a:r>
          </a:p>
        </p:txBody>
      </p:sp>
    </p:spTree>
    <p:extLst>
      <p:ext uri="{BB962C8B-B14F-4D97-AF65-F5344CB8AC3E}">
        <p14:creationId xmlns:p14="http://schemas.microsoft.com/office/powerpoint/2010/main" val="156657754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eye-ch14-9">
            <a:hlinkClick r:id="rId2"/>
          </p:cNvPr>
          <p:cNvPicPr>
            <a:picLocks noChangeAspect="1" noChangeArrowheads="1"/>
          </p:cNvPicPr>
          <p:nvPr/>
        </p:nvPicPr>
        <p:blipFill>
          <a:blip r:embed="rId3" cstate="print"/>
          <a:srcRect/>
          <a:stretch>
            <a:fillRect/>
          </a:stretch>
        </p:blipFill>
        <p:spPr bwMode="auto">
          <a:xfrm>
            <a:off x="6934200" y="4419600"/>
            <a:ext cx="1350963" cy="1905000"/>
          </a:xfrm>
          <a:prstGeom prst="rect">
            <a:avLst/>
          </a:prstGeom>
          <a:noFill/>
          <a:ln w="9525">
            <a:noFill/>
            <a:miter lim="800000"/>
            <a:headEnd/>
            <a:tailEnd/>
          </a:ln>
        </p:spPr>
      </p:pic>
      <p:sp>
        <p:nvSpPr>
          <p:cNvPr id="379907" name="Rectangle 3"/>
          <p:cNvSpPr>
            <a:spLocks noGrp="1" noChangeArrowheads="1"/>
          </p:cNvSpPr>
          <p:nvPr>
            <p:ph type="title"/>
          </p:nvPr>
        </p:nvSpPr>
        <p:spPr/>
        <p:txBody>
          <a:bodyPr/>
          <a:lstStyle/>
          <a:p>
            <a:pPr eaLnBrk="1" hangingPunct="1">
              <a:defRPr/>
            </a:pPr>
            <a:r>
              <a:rPr lang="en-US" sz="4000" dirty="0" smtClean="0"/>
              <a:t>Rhetorical Functions of Eye Contact:</a:t>
            </a:r>
          </a:p>
        </p:txBody>
      </p:sp>
      <p:sp>
        <p:nvSpPr>
          <p:cNvPr id="379908" name="Rectangle 4"/>
          <p:cNvSpPr>
            <a:spLocks noGrp="1" noChangeArrowheads="1"/>
          </p:cNvSpPr>
          <p:nvPr>
            <p:ph type="body" sz="half" idx="1"/>
          </p:nvPr>
        </p:nvSpPr>
        <p:spPr>
          <a:xfrm>
            <a:off x="1295400" y="1905000"/>
            <a:ext cx="3811588" cy="4114800"/>
          </a:xfrm>
        </p:spPr>
        <p:txBody>
          <a:bodyPr/>
          <a:lstStyle/>
          <a:p>
            <a:pPr eaLnBrk="1" hangingPunct="1"/>
            <a:r>
              <a:rPr lang="en-US" sz="2800" smtClean="0"/>
              <a:t>Maintain attention.</a:t>
            </a:r>
          </a:p>
          <a:p>
            <a:pPr eaLnBrk="1" hangingPunct="1"/>
            <a:r>
              <a:rPr lang="en-US" sz="2800" smtClean="0"/>
              <a:t>Monitor feedback.</a:t>
            </a:r>
          </a:p>
          <a:p>
            <a:pPr eaLnBrk="1" hangingPunct="1"/>
            <a:r>
              <a:rPr lang="en-US" sz="2800" smtClean="0"/>
              <a:t>Compensate for physical distance.</a:t>
            </a:r>
          </a:p>
          <a:p>
            <a:pPr eaLnBrk="1" hangingPunct="1"/>
            <a:r>
              <a:rPr lang="en-US" sz="2800" smtClean="0"/>
              <a:t>Signal the nature of a relationship.</a:t>
            </a:r>
          </a:p>
          <a:p>
            <a:pPr eaLnBrk="1" hangingPunct="1"/>
            <a:r>
              <a:rPr lang="en-US" sz="2800" smtClean="0"/>
              <a:t>Encourage dialogue.</a:t>
            </a:r>
          </a:p>
        </p:txBody>
      </p:sp>
      <p:pic>
        <p:nvPicPr>
          <p:cNvPr id="70661" name="Picture 5" descr="sleep-mask">
            <a:hlinkClick r:id="rId4"/>
          </p:cNvPr>
          <p:cNvPicPr>
            <a:picLocks noGrp="1" noChangeAspect="1" noChangeArrowheads="1"/>
          </p:cNvPicPr>
          <p:nvPr>
            <p:ph sz="quarter" idx="2"/>
          </p:nvPr>
        </p:nvPicPr>
        <p:blipFill>
          <a:blip r:embed="rId5" cstate="print"/>
          <a:srcRect/>
          <a:stretch>
            <a:fillRect/>
          </a:stretch>
        </p:blipFill>
        <p:spPr>
          <a:xfrm>
            <a:off x="6818313" y="2173288"/>
            <a:ext cx="1214437" cy="1420812"/>
          </a:xfrm>
        </p:spPr>
      </p:pic>
      <p:pic>
        <p:nvPicPr>
          <p:cNvPr id="70662" name="Picture 6" descr="eye%2520SM5K">
            <a:hlinkClick r:id="rId6"/>
          </p:cNvPr>
          <p:cNvPicPr>
            <a:picLocks noGrp="1" noChangeAspect="1" noChangeArrowheads="1"/>
          </p:cNvPicPr>
          <p:nvPr>
            <p:ph sz="quarter" idx="3"/>
          </p:nvPr>
        </p:nvPicPr>
        <p:blipFill>
          <a:blip r:embed="rId7" cstate="print"/>
          <a:srcRect/>
          <a:stretch>
            <a:fillRect/>
          </a:stretch>
        </p:blipFill>
        <p:spPr>
          <a:xfrm>
            <a:off x="5675313" y="3087688"/>
            <a:ext cx="1387475" cy="1401762"/>
          </a:xfr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79908">
                                            <p:txEl>
                                              <p:pRg st="0" end="0"/>
                                            </p:txEl>
                                          </p:spTgt>
                                        </p:tgtEl>
                                        <p:attrNameLst>
                                          <p:attrName>style.visibility</p:attrName>
                                        </p:attrNameLst>
                                      </p:cBhvr>
                                      <p:to>
                                        <p:strVal val="visible"/>
                                      </p:to>
                                    </p:set>
                                    <p:animEffect transition="in" filter="checkerboard(across)">
                                      <p:cBhvr>
                                        <p:cTn id="7" dur="500"/>
                                        <p:tgtEl>
                                          <p:spTgt spid="3799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79908">
                                            <p:txEl>
                                              <p:pRg st="1" end="1"/>
                                            </p:txEl>
                                          </p:spTgt>
                                        </p:tgtEl>
                                        <p:attrNameLst>
                                          <p:attrName>style.visibility</p:attrName>
                                        </p:attrNameLst>
                                      </p:cBhvr>
                                      <p:to>
                                        <p:strVal val="visible"/>
                                      </p:to>
                                    </p:set>
                                    <p:animEffect transition="in" filter="checkerboard(across)">
                                      <p:cBhvr>
                                        <p:cTn id="12" dur="500"/>
                                        <p:tgtEl>
                                          <p:spTgt spid="3799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79908">
                                            <p:txEl>
                                              <p:pRg st="2" end="2"/>
                                            </p:txEl>
                                          </p:spTgt>
                                        </p:tgtEl>
                                        <p:attrNameLst>
                                          <p:attrName>style.visibility</p:attrName>
                                        </p:attrNameLst>
                                      </p:cBhvr>
                                      <p:to>
                                        <p:strVal val="visible"/>
                                      </p:to>
                                    </p:set>
                                    <p:animEffect transition="in" filter="checkerboard(across)">
                                      <p:cBhvr>
                                        <p:cTn id="17" dur="500"/>
                                        <p:tgtEl>
                                          <p:spTgt spid="37990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79908">
                                            <p:txEl>
                                              <p:pRg st="3" end="3"/>
                                            </p:txEl>
                                          </p:spTgt>
                                        </p:tgtEl>
                                        <p:attrNameLst>
                                          <p:attrName>style.visibility</p:attrName>
                                        </p:attrNameLst>
                                      </p:cBhvr>
                                      <p:to>
                                        <p:strVal val="visible"/>
                                      </p:to>
                                    </p:set>
                                    <p:animEffect transition="in" filter="checkerboard(across)">
                                      <p:cBhvr>
                                        <p:cTn id="22" dur="500"/>
                                        <p:tgtEl>
                                          <p:spTgt spid="37990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79908">
                                            <p:txEl>
                                              <p:pRg st="4" end="4"/>
                                            </p:txEl>
                                          </p:spTgt>
                                        </p:tgtEl>
                                        <p:attrNameLst>
                                          <p:attrName>style.visibility</p:attrName>
                                        </p:attrNameLst>
                                      </p:cBhvr>
                                      <p:to>
                                        <p:strVal val="visible"/>
                                      </p:to>
                                    </p:set>
                                    <p:animEffect transition="in" filter="checkerboard(across)">
                                      <p:cBhvr>
                                        <p:cTn id="27" dur="500"/>
                                        <p:tgtEl>
                                          <p:spTgt spid="37990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8"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p:txBody>
          <a:bodyPr/>
          <a:lstStyle/>
          <a:p>
            <a:pPr eaLnBrk="1" hangingPunct="1">
              <a:defRPr/>
            </a:pPr>
            <a:r>
              <a:rPr lang="en-US" smtClean="0"/>
              <a:t>The Power of Eye Contact:</a:t>
            </a:r>
          </a:p>
        </p:txBody>
      </p:sp>
      <p:sp>
        <p:nvSpPr>
          <p:cNvPr id="386051" name="Rectangle 3"/>
          <p:cNvSpPr>
            <a:spLocks noGrp="1" noChangeArrowheads="1"/>
          </p:cNvSpPr>
          <p:nvPr>
            <p:ph type="body" idx="1"/>
          </p:nvPr>
        </p:nvSpPr>
        <p:spPr/>
        <p:txBody>
          <a:bodyPr/>
          <a:lstStyle/>
          <a:p>
            <a:pPr eaLnBrk="1" hangingPunct="1">
              <a:buFontTx/>
              <a:buNone/>
            </a:pPr>
            <a:r>
              <a:rPr lang="en-US" b="1" smtClean="0"/>
              <a:t>Drink to me only with thine eyes, and I will pledge with mine.</a:t>
            </a:r>
          </a:p>
          <a:p>
            <a:pPr eaLnBrk="1" hangingPunct="1">
              <a:buFontTx/>
              <a:buNone/>
            </a:pPr>
            <a:r>
              <a:rPr lang="en-US" sz="2800" smtClean="0"/>
              <a:t>					Ben Jonson</a:t>
            </a:r>
          </a:p>
          <a:p>
            <a:pPr eaLnBrk="1" hangingPunct="1">
              <a:buFontTx/>
              <a:buNone/>
            </a:pPr>
            <a:endParaRPr lang="en-US" sz="2800" smtClean="0"/>
          </a:p>
          <a:p>
            <a:pPr eaLnBrk="1" hangingPunct="1">
              <a:buFontTx/>
              <a:buNone/>
            </a:pPr>
            <a:r>
              <a:rPr lang="en-US" b="1" smtClean="0"/>
              <a:t>The Lord turned and looked straight at Peter. Peter remembered . . . went outside and wept bitterly.</a:t>
            </a:r>
          </a:p>
          <a:p>
            <a:pPr eaLnBrk="1" hangingPunct="1">
              <a:buFontTx/>
              <a:buNone/>
            </a:pPr>
            <a:r>
              <a:rPr lang="en-US" sz="2800" smtClean="0"/>
              <a:t>					Luke 22:61-62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86051">
                                            <p:txEl>
                                              <p:pRg st="0" end="0"/>
                                            </p:txEl>
                                          </p:spTgt>
                                        </p:tgtEl>
                                        <p:attrNameLst>
                                          <p:attrName>style.visibility</p:attrName>
                                        </p:attrNameLst>
                                      </p:cBhvr>
                                      <p:to>
                                        <p:strVal val="visible"/>
                                      </p:to>
                                    </p:set>
                                    <p:animEffect transition="in" filter="checkerboard(across)">
                                      <p:cBhvr>
                                        <p:cTn id="7" dur="500"/>
                                        <p:tgtEl>
                                          <p:spTgt spid="386051">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86051">
                                            <p:txEl>
                                              <p:pRg st="1" end="1"/>
                                            </p:txEl>
                                          </p:spTgt>
                                        </p:tgtEl>
                                        <p:attrNameLst>
                                          <p:attrName>style.visibility</p:attrName>
                                        </p:attrNameLst>
                                      </p:cBhvr>
                                      <p:to>
                                        <p:strVal val="visible"/>
                                      </p:to>
                                    </p:set>
                                    <p:animEffect transition="in" filter="checkerboard(across)">
                                      <p:cBhvr>
                                        <p:cTn id="10" dur="500"/>
                                        <p:tgtEl>
                                          <p:spTgt spid="38605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86051">
                                            <p:txEl>
                                              <p:pRg st="3" end="3"/>
                                            </p:txEl>
                                          </p:spTgt>
                                        </p:tgtEl>
                                        <p:attrNameLst>
                                          <p:attrName>style.visibility</p:attrName>
                                        </p:attrNameLst>
                                      </p:cBhvr>
                                      <p:to>
                                        <p:strVal val="visible"/>
                                      </p:to>
                                    </p:set>
                                    <p:animEffect transition="in" filter="checkerboard(across)">
                                      <p:cBhvr>
                                        <p:cTn id="15" dur="500"/>
                                        <p:tgtEl>
                                          <p:spTgt spid="386051">
                                            <p:txEl>
                                              <p:pRg st="3" end="3"/>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86051">
                                            <p:txEl>
                                              <p:pRg st="4" end="4"/>
                                            </p:txEl>
                                          </p:spTgt>
                                        </p:tgtEl>
                                        <p:attrNameLst>
                                          <p:attrName>style.visibility</p:attrName>
                                        </p:attrNameLst>
                                      </p:cBhvr>
                                      <p:to>
                                        <p:strVal val="visible"/>
                                      </p:to>
                                    </p:set>
                                    <p:animEffect transition="in" filter="checkerboard(across)">
                                      <p:cBhvr>
                                        <p:cTn id="18" dur="500"/>
                                        <p:tgtEl>
                                          <p:spTgt spid="3860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FFFF00"/>
                </a:solidFill>
              </a:rPr>
              <a:t>Delivery Skills Related to  Persuasion and Leadership</a:t>
            </a:r>
            <a:endParaRPr lang="en-US" sz="4000" dirty="0">
              <a:solidFill>
                <a:srgbClr val="FFFF00"/>
              </a:solidFill>
            </a:endParaRPr>
          </a:p>
        </p:txBody>
      </p:sp>
      <p:sp>
        <p:nvSpPr>
          <p:cNvPr id="3" name="Content Placeholder 2"/>
          <p:cNvSpPr>
            <a:spLocks noGrp="1"/>
          </p:cNvSpPr>
          <p:nvPr>
            <p:ph idx="1"/>
          </p:nvPr>
        </p:nvSpPr>
        <p:spPr>
          <a:xfrm>
            <a:off x="457200" y="1828800"/>
            <a:ext cx="8229600" cy="4267200"/>
          </a:xfrm>
        </p:spPr>
        <p:txBody>
          <a:bodyPr/>
          <a:lstStyle/>
          <a:p>
            <a:r>
              <a:rPr lang="en-US" sz="3600" dirty="0" smtClean="0"/>
              <a:t>Bodily Action that reveals passion and sincerity.</a:t>
            </a:r>
          </a:p>
          <a:p>
            <a:pPr lvl="1"/>
            <a:r>
              <a:rPr lang="en-US" sz="3200" dirty="0" smtClean="0"/>
              <a:t>Posture, gestures, facial expression, proxemics, eye contact.</a:t>
            </a:r>
          </a:p>
          <a:p>
            <a:r>
              <a:rPr lang="en-US" sz="3600" dirty="0" smtClean="0"/>
              <a:t>Vocal </a:t>
            </a:r>
            <a:r>
              <a:rPr lang="en-US" sz="3600" dirty="0"/>
              <a:t>Variety that reveals passion and sincerity.</a:t>
            </a:r>
          </a:p>
          <a:p>
            <a:pPr lvl="1"/>
            <a:r>
              <a:rPr lang="en-US" sz="3200" dirty="0"/>
              <a:t>P  </a:t>
            </a:r>
            <a:r>
              <a:rPr lang="en-US" sz="3200" dirty="0" err="1"/>
              <a:t>P</a:t>
            </a:r>
            <a:r>
              <a:rPr lang="en-US" sz="3200" dirty="0"/>
              <a:t>  </a:t>
            </a:r>
            <a:r>
              <a:rPr lang="en-US" sz="3200" dirty="0" err="1"/>
              <a:t>P</a:t>
            </a:r>
            <a:r>
              <a:rPr lang="en-US" sz="3200" dirty="0"/>
              <a:t>  </a:t>
            </a:r>
            <a:r>
              <a:rPr lang="en-US" sz="3200" dirty="0" err="1"/>
              <a:t>P</a:t>
            </a:r>
            <a:r>
              <a:rPr lang="en-US" sz="3200" dirty="0"/>
              <a:t>  </a:t>
            </a:r>
            <a:r>
              <a:rPr lang="en-US" sz="3200" dirty="0" err="1"/>
              <a:t>P</a:t>
            </a:r>
            <a:endParaRPr lang="en-US" sz="3200" dirty="0"/>
          </a:p>
          <a:p>
            <a:endParaRPr lang="en-US" dirty="0"/>
          </a:p>
        </p:txBody>
      </p:sp>
    </p:spTree>
    <p:extLst>
      <p:ext uri="{BB962C8B-B14F-4D97-AF65-F5344CB8AC3E}">
        <p14:creationId xmlns:p14="http://schemas.microsoft.com/office/powerpoint/2010/main" val="408367301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p:txBody>
          <a:bodyPr/>
          <a:lstStyle/>
          <a:p>
            <a:pPr eaLnBrk="1" hangingPunct="1">
              <a:defRPr/>
            </a:pPr>
            <a:r>
              <a:rPr lang="en-US" dirty="0" smtClean="0"/>
              <a:t>Rhetorical Functions of Silence:</a:t>
            </a:r>
          </a:p>
        </p:txBody>
      </p:sp>
      <p:sp>
        <p:nvSpPr>
          <p:cNvPr id="380931" name="Rectangle 3"/>
          <p:cNvSpPr>
            <a:spLocks noGrp="1" noChangeArrowheads="1"/>
          </p:cNvSpPr>
          <p:nvPr>
            <p:ph type="body" idx="1"/>
          </p:nvPr>
        </p:nvSpPr>
        <p:spPr/>
        <p:txBody>
          <a:bodyPr/>
          <a:lstStyle/>
          <a:p>
            <a:pPr eaLnBrk="1" hangingPunct="1"/>
            <a:r>
              <a:rPr lang="en-US" smtClean="0"/>
              <a:t>Gain attention, esp. when unexpected.</a:t>
            </a:r>
          </a:p>
          <a:p>
            <a:pPr eaLnBrk="1" hangingPunct="1"/>
            <a:r>
              <a:rPr lang="en-US" smtClean="0"/>
              <a:t>Show interest in audience feedback.</a:t>
            </a:r>
          </a:p>
          <a:p>
            <a:pPr eaLnBrk="1" hangingPunct="1"/>
            <a:r>
              <a:rPr lang="en-US" smtClean="0"/>
              <a:t>Can show respect for audience, event, place.</a:t>
            </a:r>
          </a:p>
          <a:p>
            <a:pPr eaLnBrk="1" hangingPunct="1"/>
            <a:r>
              <a:rPr lang="en-US" smtClean="0"/>
              <a:t>Encourage interaction.</a:t>
            </a:r>
          </a:p>
          <a:p>
            <a:pPr eaLnBrk="1" hangingPunct="1"/>
            <a:r>
              <a:rPr lang="en-US" smtClean="0"/>
              <a:t>Creates uncertainty or mystery.</a:t>
            </a:r>
          </a:p>
          <a:p>
            <a:pPr eaLnBrk="1" hangingPunct="1"/>
            <a:r>
              <a:rPr lang="en-US" smtClean="0"/>
              <a:t>Allows time for self-persuasion.</a:t>
            </a:r>
          </a:p>
        </p:txBody>
      </p:sp>
      <p:pic>
        <p:nvPicPr>
          <p:cNvPr id="72708" name="Picture 4" descr="shh">
            <a:hlinkClick r:id="rId2"/>
          </p:cNvPr>
          <p:cNvPicPr>
            <a:picLocks noChangeAspect="1" noChangeArrowheads="1"/>
          </p:cNvPicPr>
          <p:nvPr/>
        </p:nvPicPr>
        <p:blipFill>
          <a:blip r:embed="rId3" cstate="print"/>
          <a:srcRect/>
          <a:stretch>
            <a:fillRect/>
          </a:stretch>
        </p:blipFill>
        <p:spPr bwMode="auto">
          <a:xfrm>
            <a:off x="7467600" y="3962400"/>
            <a:ext cx="1452563" cy="1539875"/>
          </a:xfrm>
          <a:prstGeom prst="rect">
            <a:avLst/>
          </a:prstGeom>
          <a:noFill/>
          <a:ln w="9525">
            <a:noFill/>
            <a:miter lim="800000"/>
            <a:headEnd/>
            <a:tailEnd/>
          </a:ln>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80931">
                                            <p:txEl>
                                              <p:pRg st="0" end="0"/>
                                            </p:txEl>
                                          </p:spTgt>
                                        </p:tgtEl>
                                        <p:attrNameLst>
                                          <p:attrName>style.visibility</p:attrName>
                                        </p:attrNameLst>
                                      </p:cBhvr>
                                      <p:to>
                                        <p:strVal val="visible"/>
                                      </p:to>
                                    </p:set>
                                    <p:animEffect transition="in" filter="checkerboard(across)">
                                      <p:cBhvr>
                                        <p:cTn id="7" dur="500"/>
                                        <p:tgtEl>
                                          <p:spTgt spid="3809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80931">
                                            <p:txEl>
                                              <p:pRg st="1" end="1"/>
                                            </p:txEl>
                                          </p:spTgt>
                                        </p:tgtEl>
                                        <p:attrNameLst>
                                          <p:attrName>style.visibility</p:attrName>
                                        </p:attrNameLst>
                                      </p:cBhvr>
                                      <p:to>
                                        <p:strVal val="visible"/>
                                      </p:to>
                                    </p:set>
                                    <p:animEffect transition="in" filter="checkerboard(across)">
                                      <p:cBhvr>
                                        <p:cTn id="12" dur="500"/>
                                        <p:tgtEl>
                                          <p:spTgt spid="3809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80931">
                                            <p:txEl>
                                              <p:pRg st="2" end="2"/>
                                            </p:txEl>
                                          </p:spTgt>
                                        </p:tgtEl>
                                        <p:attrNameLst>
                                          <p:attrName>style.visibility</p:attrName>
                                        </p:attrNameLst>
                                      </p:cBhvr>
                                      <p:to>
                                        <p:strVal val="visible"/>
                                      </p:to>
                                    </p:set>
                                    <p:animEffect transition="in" filter="checkerboard(across)">
                                      <p:cBhvr>
                                        <p:cTn id="17" dur="500"/>
                                        <p:tgtEl>
                                          <p:spTgt spid="3809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80931">
                                            <p:txEl>
                                              <p:pRg st="3" end="3"/>
                                            </p:txEl>
                                          </p:spTgt>
                                        </p:tgtEl>
                                        <p:attrNameLst>
                                          <p:attrName>style.visibility</p:attrName>
                                        </p:attrNameLst>
                                      </p:cBhvr>
                                      <p:to>
                                        <p:strVal val="visible"/>
                                      </p:to>
                                    </p:set>
                                    <p:animEffect transition="in" filter="checkerboard(across)">
                                      <p:cBhvr>
                                        <p:cTn id="22" dur="500"/>
                                        <p:tgtEl>
                                          <p:spTgt spid="3809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80931">
                                            <p:txEl>
                                              <p:pRg st="4" end="4"/>
                                            </p:txEl>
                                          </p:spTgt>
                                        </p:tgtEl>
                                        <p:attrNameLst>
                                          <p:attrName>style.visibility</p:attrName>
                                        </p:attrNameLst>
                                      </p:cBhvr>
                                      <p:to>
                                        <p:strVal val="visible"/>
                                      </p:to>
                                    </p:set>
                                    <p:animEffect transition="in" filter="checkerboard(across)">
                                      <p:cBhvr>
                                        <p:cTn id="27" dur="500"/>
                                        <p:tgtEl>
                                          <p:spTgt spid="38093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80931">
                                            <p:txEl>
                                              <p:pRg st="5" end="5"/>
                                            </p:txEl>
                                          </p:spTgt>
                                        </p:tgtEl>
                                        <p:attrNameLst>
                                          <p:attrName>style.visibility</p:attrName>
                                        </p:attrNameLst>
                                      </p:cBhvr>
                                      <p:to>
                                        <p:strVal val="visible"/>
                                      </p:to>
                                    </p:set>
                                    <p:animEffect transition="in" filter="checkerboard(across)">
                                      <p:cBhvr>
                                        <p:cTn id="32" dur="500"/>
                                        <p:tgtEl>
                                          <p:spTgt spid="3809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1"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1066800" y="0"/>
            <a:ext cx="7772400" cy="1371600"/>
          </a:xfrm>
        </p:spPr>
        <p:txBody>
          <a:bodyPr/>
          <a:lstStyle/>
          <a:p>
            <a:pPr eaLnBrk="1" hangingPunct="1">
              <a:defRPr/>
            </a:pPr>
            <a:r>
              <a:rPr lang="en-US" dirty="0" smtClean="0"/>
              <a:t>How to Improve Delivery</a:t>
            </a:r>
          </a:p>
        </p:txBody>
      </p:sp>
      <p:sp>
        <p:nvSpPr>
          <p:cNvPr id="387075" name="Rectangle 3"/>
          <p:cNvSpPr>
            <a:spLocks noGrp="1" noChangeArrowheads="1"/>
          </p:cNvSpPr>
          <p:nvPr>
            <p:ph type="body" idx="1"/>
          </p:nvPr>
        </p:nvSpPr>
        <p:spPr>
          <a:xfrm>
            <a:off x="838200" y="1219200"/>
            <a:ext cx="8305800" cy="4303713"/>
          </a:xfrm>
        </p:spPr>
        <p:txBody>
          <a:bodyPr/>
          <a:lstStyle/>
          <a:p>
            <a:pPr eaLnBrk="1" hangingPunct="1">
              <a:defRPr/>
            </a:pPr>
            <a:r>
              <a:rPr lang="en-US" b="1" dirty="0" smtClean="0">
                <a:effectLst>
                  <a:outerShdw blurRad="38100" dist="38100" dir="2700000" algn="tl">
                    <a:srgbClr val="000000"/>
                  </a:outerShdw>
                </a:effectLst>
              </a:rPr>
              <a:t>Watch yourself on video.</a:t>
            </a:r>
          </a:p>
          <a:p>
            <a:pPr eaLnBrk="1" hangingPunct="1">
              <a:defRPr/>
            </a:pPr>
            <a:r>
              <a:rPr lang="en-US" b="1" dirty="0" smtClean="0">
                <a:effectLst>
                  <a:outerShdw blurRad="38100" dist="38100" dir="2700000" algn="tl">
                    <a:srgbClr val="000000"/>
                  </a:outerShdw>
                </a:effectLst>
              </a:rPr>
              <a:t>Listen to yourself on audio.</a:t>
            </a:r>
          </a:p>
          <a:p>
            <a:pPr eaLnBrk="1" hangingPunct="1">
              <a:defRPr/>
            </a:pPr>
            <a:r>
              <a:rPr lang="en-US" b="1" dirty="0" smtClean="0">
                <a:effectLst>
                  <a:outerShdw blurRad="38100" dist="38100" dir="2700000" algn="tl">
                    <a:srgbClr val="000000"/>
                  </a:outerShdw>
                </a:effectLst>
              </a:rPr>
              <a:t>Observe (but </a:t>
            </a:r>
            <a:r>
              <a:rPr lang="en-US" b="1" i="1" dirty="0" smtClean="0">
                <a:effectLst>
                  <a:outerShdw blurRad="38100" dist="38100" dir="2700000" algn="tl">
                    <a:srgbClr val="000000"/>
                  </a:outerShdw>
                </a:effectLst>
              </a:rPr>
              <a:t>don’t imitate</a:t>
            </a:r>
            <a:r>
              <a:rPr lang="en-US" b="1" dirty="0" smtClean="0">
                <a:effectLst>
                  <a:outerShdw blurRad="38100" dist="38100" dir="2700000" algn="tl">
                    <a:srgbClr val="000000"/>
                  </a:outerShdw>
                </a:effectLst>
              </a:rPr>
              <a:t>) good speakers.</a:t>
            </a:r>
          </a:p>
          <a:p>
            <a:pPr eaLnBrk="1" hangingPunct="1">
              <a:defRPr/>
            </a:pPr>
            <a:r>
              <a:rPr lang="en-US" b="1" dirty="0" smtClean="0">
                <a:effectLst>
                  <a:outerShdw blurRad="38100" dist="38100" dir="2700000" algn="tl">
                    <a:srgbClr val="000000"/>
                  </a:outerShdw>
                </a:effectLst>
              </a:rPr>
              <a:t>Ask for feedback from someone who loves you.</a:t>
            </a:r>
          </a:p>
          <a:p>
            <a:pPr eaLnBrk="1" hangingPunct="1">
              <a:defRPr/>
            </a:pPr>
            <a:r>
              <a:rPr lang="en-US" b="1" dirty="0" smtClean="0">
                <a:effectLst>
                  <a:outerShdw blurRad="38100" dist="38100" dir="2700000" algn="tl">
                    <a:srgbClr val="000000"/>
                  </a:outerShdw>
                </a:effectLst>
              </a:rPr>
              <a:t>Practice out loud.</a:t>
            </a:r>
          </a:p>
          <a:p>
            <a:pPr eaLnBrk="1" hangingPunct="1">
              <a:defRPr/>
            </a:pPr>
            <a:r>
              <a:rPr lang="en-US" b="1" dirty="0" smtClean="0">
                <a:effectLst>
                  <a:outerShdw blurRad="38100" dist="38100" dir="2700000" algn="tl">
                    <a:srgbClr val="000000"/>
                  </a:outerShdw>
                </a:effectLst>
              </a:rPr>
              <a:t>Pray and ask God to transform the inner person. Remember: “Out of the heart, the mouth speaks.”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87075">
                                            <p:txEl>
                                              <p:pRg st="0" end="0"/>
                                            </p:txEl>
                                          </p:spTgt>
                                        </p:tgtEl>
                                        <p:attrNameLst>
                                          <p:attrName>style.visibility</p:attrName>
                                        </p:attrNameLst>
                                      </p:cBhvr>
                                      <p:to>
                                        <p:strVal val="visible"/>
                                      </p:to>
                                    </p:set>
                                    <p:animEffect transition="in" filter="checkerboard(across)">
                                      <p:cBhvr>
                                        <p:cTn id="7" dur="500"/>
                                        <p:tgtEl>
                                          <p:spTgt spid="387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87075">
                                            <p:txEl>
                                              <p:pRg st="1" end="1"/>
                                            </p:txEl>
                                          </p:spTgt>
                                        </p:tgtEl>
                                        <p:attrNameLst>
                                          <p:attrName>style.visibility</p:attrName>
                                        </p:attrNameLst>
                                      </p:cBhvr>
                                      <p:to>
                                        <p:strVal val="visible"/>
                                      </p:to>
                                    </p:set>
                                    <p:animEffect transition="in" filter="checkerboard(across)">
                                      <p:cBhvr>
                                        <p:cTn id="12" dur="500"/>
                                        <p:tgtEl>
                                          <p:spTgt spid="387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87075">
                                            <p:txEl>
                                              <p:pRg st="2" end="2"/>
                                            </p:txEl>
                                          </p:spTgt>
                                        </p:tgtEl>
                                        <p:attrNameLst>
                                          <p:attrName>style.visibility</p:attrName>
                                        </p:attrNameLst>
                                      </p:cBhvr>
                                      <p:to>
                                        <p:strVal val="visible"/>
                                      </p:to>
                                    </p:set>
                                    <p:animEffect transition="in" filter="checkerboard(across)">
                                      <p:cBhvr>
                                        <p:cTn id="17" dur="500"/>
                                        <p:tgtEl>
                                          <p:spTgt spid="387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87075">
                                            <p:txEl>
                                              <p:pRg st="3" end="3"/>
                                            </p:txEl>
                                          </p:spTgt>
                                        </p:tgtEl>
                                        <p:attrNameLst>
                                          <p:attrName>style.visibility</p:attrName>
                                        </p:attrNameLst>
                                      </p:cBhvr>
                                      <p:to>
                                        <p:strVal val="visible"/>
                                      </p:to>
                                    </p:set>
                                    <p:animEffect transition="in" filter="checkerboard(across)">
                                      <p:cBhvr>
                                        <p:cTn id="22" dur="500"/>
                                        <p:tgtEl>
                                          <p:spTgt spid="3870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87075">
                                            <p:txEl>
                                              <p:pRg st="4" end="4"/>
                                            </p:txEl>
                                          </p:spTgt>
                                        </p:tgtEl>
                                        <p:attrNameLst>
                                          <p:attrName>style.visibility</p:attrName>
                                        </p:attrNameLst>
                                      </p:cBhvr>
                                      <p:to>
                                        <p:strVal val="visible"/>
                                      </p:to>
                                    </p:set>
                                    <p:animEffect transition="in" filter="checkerboard(across)">
                                      <p:cBhvr>
                                        <p:cTn id="27" dur="500"/>
                                        <p:tgtEl>
                                          <p:spTgt spid="38707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87075">
                                            <p:txEl>
                                              <p:pRg st="5" end="5"/>
                                            </p:txEl>
                                          </p:spTgt>
                                        </p:tgtEl>
                                        <p:attrNameLst>
                                          <p:attrName>style.visibility</p:attrName>
                                        </p:attrNameLst>
                                      </p:cBhvr>
                                      <p:to>
                                        <p:strVal val="visible"/>
                                      </p:to>
                                    </p:set>
                                    <p:animEffect transition="in" filter="checkerboard(across)">
                                      <p:cBhvr>
                                        <p:cTn id="32" dur="500"/>
                                        <p:tgtEl>
                                          <p:spTgt spid="3870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7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1447800"/>
          </a:xfrm>
        </p:spPr>
        <p:txBody>
          <a:bodyPr/>
          <a:lstStyle/>
          <a:p>
            <a:r>
              <a:rPr lang="en-US" sz="4000" dirty="0" smtClean="0"/>
              <a:t>The Bible addresses emotions as part of the “Heart”</a:t>
            </a:r>
            <a:endParaRPr lang="en-US" sz="4000" dirty="0"/>
          </a:p>
        </p:txBody>
      </p:sp>
      <p:sp>
        <p:nvSpPr>
          <p:cNvPr id="3" name="Content Placeholder 2"/>
          <p:cNvSpPr>
            <a:spLocks noGrp="1"/>
          </p:cNvSpPr>
          <p:nvPr>
            <p:ph idx="1"/>
          </p:nvPr>
        </p:nvSpPr>
        <p:spPr/>
        <p:txBody>
          <a:bodyPr/>
          <a:lstStyle/>
          <a:p>
            <a:pPr marL="0" indent="0">
              <a:buNone/>
            </a:pPr>
            <a:r>
              <a:rPr lang="en-US" dirty="0"/>
              <a:t>Whatever captures the heart’s trust and love also controls the feelings and behavior. What the heart most wants the mind finds reasonable, the emotions find valuable, and the will finds doable</a:t>
            </a:r>
            <a:r>
              <a:rPr lang="en-US" dirty="0" smtClean="0"/>
              <a:t>. It is all-important, then, that preaching move the heart to stop trusting and loving other things more than God.</a:t>
            </a:r>
          </a:p>
          <a:p>
            <a:pPr marL="0" indent="0" algn="r">
              <a:buNone/>
            </a:pPr>
            <a:r>
              <a:rPr lang="en-US" sz="2400" dirty="0" smtClean="0"/>
              <a:t>Timothy Keller, </a:t>
            </a:r>
            <a:r>
              <a:rPr lang="en-US" sz="2400" i="1" dirty="0" smtClean="0"/>
              <a:t>Preaching</a:t>
            </a:r>
            <a:r>
              <a:rPr lang="en-US" sz="2400" dirty="0" smtClean="0"/>
              <a:t>, 159.</a:t>
            </a:r>
            <a:endParaRPr lang="en-US" dirty="0"/>
          </a:p>
          <a:p>
            <a:pPr marL="0" indent="0">
              <a:buNone/>
            </a:pPr>
            <a:endParaRPr lang="en-US" dirty="0"/>
          </a:p>
        </p:txBody>
      </p:sp>
    </p:spTree>
    <p:extLst>
      <p:ext uri="{BB962C8B-B14F-4D97-AF65-F5344CB8AC3E}">
        <p14:creationId xmlns:p14="http://schemas.microsoft.com/office/powerpoint/2010/main" val="42688828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Exercise</a:t>
            </a:r>
            <a:endParaRPr lang="en-US" sz="4000" dirty="0"/>
          </a:p>
        </p:txBody>
      </p:sp>
      <p:sp>
        <p:nvSpPr>
          <p:cNvPr id="3" name="Content Placeholder 2"/>
          <p:cNvSpPr>
            <a:spLocks noGrp="1"/>
          </p:cNvSpPr>
          <p:nvPr>
            <p:ph idx="1"/>
          </p:nvPr>
        </p:nvSpPr>
        <p:spPr/>
        <p:txBody>
          <a:bodyPr/>
          <a:lstStyle/>
          <a:p>
            <a:r>
              <a:rPr lang="en-US" sz="3600" dirty="0" smtClean="0"/>
              <a:t>Read</a:t>
            </a:r>
            <a:r>
              <a:rPr lang="en-US" dirty="0" smtClean="0"/>
              <a:t> aloud the </a:t>
            </a:r>
            <a:r>
              <a:rPr lang="en-US" smtClean="0"/>
              <a:t>passage Dr</a:t>
            </a:r>
            <a:r>
              <a:rPr lang="en-US" dirty="0" smtClean="0"/>
              <a:t>. Arthurs hands out.</a:t>
            </a:r>
          </a:p>
          <a:p>
            <a:r>
              <a:rPr lang="en-US" dirty="0" smtClean="0"/>
              <a:t>Receive feedback from the class.</a:t>
            </a:r>
          </a:p>
          <a:p>
            <a:r>
              <a:rPr lang="en-US" dirty="0" smtClean="0"/>
              <a:t>Read again, incorporating that feedback.</a:t>
            </a:r>
          </a:p>
          <a:p>
            <a:pPr marL="0" indent="0">
              <a:buNone/>
            </a:pPr>
            <a:endParaRPr lang="en-US" dirty="0"/>
          </a:p>
        </p:txBody>
      </p:sp>
    </p:spTree>
    <p:extLst>
      <p:ext uri="{BB962C8B-B14F-4D97-AF65-F5344CB8AC3E}">
        <p14:creationId xmlns:p14="http://schemas.microsoft.com/office/powerpoint/2010/main" val="318328904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32746427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smtClean="0">
                <a:solidFill>
                  <a:srgbClr val="FFFFFF"/>
                </a:solidFill>
                <a:latin typeface="Arial" charset="0"/>
                <a:ea typeface="ＭＳ Ｐゴシック" charset="0"/>
              </a:rPr>
              <a:t>Preaching (Homiletics) link </a:t>
            </a:r>
            <a:r>
              <a:rPr lang="en-US" sz="2400" b="1" dirty="0">
                <a:solidFill>
                  <a:srgbClr val="FFFFFF"/>
                </a:solidFill>
                <a:latin typeface="Arial" charset="0"/>
                <a:ea typeface="ＭＳ Ｐゴシック" charset="0"/>
              </a:rPr>
              <a:t>at </a:t>
            </a:r>
            <a:r>
              <a:rPr lang="en-US" sz="2400" b="1" dirty="0" err="1" smtClean="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4497891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mpany Handbook">
  <a:themeElements>
    <a:clrScheme name="Company Handbook 1">
      <a:dk1>
        <a:srgbClr val="00354E"/>
      </a:dk1>
      <a:lt1>
        <a:srgbClr val="EAEAEA"/>
      </a:lt1>
      <a:dk2>
        <a:srgbClr val="006699"/>
      </a:dk2>
      <a:lt2>
        <a:srgbClr val="CCECFF"/>
      </a:lt2>
      <a:accent1>
        <a:srgbClr val="006699"/>
      </a:accent1>
      <a:accent2>
        <a:srgbClr val="6699FF"/>
      </a:accent2>
      <a:accent3>
        <a:srgbClr val="AAB8CA"/>
      </a:accent3>
      <a:accent4>
        <a:srgbClr val="C8C8C8"/>
      </a:accent4>
      <a:accent5>
        <a:srgbClr val="AAB8CA"/>
      </a:accent5>
      <a:accent6>
        <a:srgbClr val="5C8AE7"/>
      </a:accent6>
      <a:hlink>
        <a:srgbClr val="CCCCFF"/>
      </a:hlink>
      <a:folHlink>
        <a:srgbClr val="5E6FD4"/>
      </a:folHlink>
    </a:clrScheme>
    <a:fontScheme name="Company Handbook">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ompany Handbook 1">
        <a:dk1>
          <a:srgbClr val="00354E"/>
        </a:dk1>
        <a:lt1>
          <a:srgbClr val="EAEAEA"/>
        </a:lt1>
        <a:dk2>
          <a:srgbClr val="006699"/>
        </a:dk2>
        <a:lt2>
          <a:srgbClr val="CCECFF"/>
        </a:lt2>
        <a:accent1>
          <a:srgbClr val="006699"/>
        </a:accent1>
        <a:accent2>
          <a:srgbClr val="6699FF"/>
        </a:accent2>
        <a:accent3>
          <a:srgbClr val="AAB8CA"/>
        </a:accent3>
        <a:accent4>
          <a:srgbClr val="C8C8C8"/>
        </a:accent4>
        <a:accent5>
          <a:srgbClr val="AAB8CA"/>
        </a:accent5>
        <a:accent6>
          <a:srgbClr val="5C8AE7"/>
        </a:accent6>
        <a:hlink>
          <a:srgbClr val="CCCCFF"/>
        </a:hlink>
        <a:folHlink>
          <a:srgbClr val="5E6FD4"/>
        </a:folHlink>
      </a:clrScheme>
      <a:clrMap bg1="dk2" tx1="lt1" bg2="dk1" tx2="lt2" accent1="accent1" accent2="accent2" accent3="accent3" accent4="accent4" accent5="accent5" accent6="accent6" hlink="hlink" folHlink="folHlink"/>
    </a:extraClrScheme>
    <a:extraClrScheme>
      <a:clrScheme name="Company Handbook 2">
        <a:dk1>
          <a:srgbClr val="000080"/>
        </a:dk1>
        <a:lt1>
          <a:srgbClr val="FFFFFF"/>
        </a:lt1>
        <a:dk2>
          <a:srgbClr val="3366CC"/>
        </a:dk2>
        <a:lt2>
          <a:srgbClr val="7A7C93"/>
        </a:lt2>
        <a:accent1>
          <a:srgbClr val="006699"/>
        </a:accent1>
        <a:accent2>
          <a:srgbClr val="6699FF"/>
        </a:accent2>
        <a:accent3>
          <a:srgbClr val="FFFFFF"/>
        </a:accent3>
        <a:accent4>
          <a:srgbClr val="00006C"/>
        </a:accent4>
        <a:accent5>
          <a:srgbClr val="AAB8CA"/>
        </a:accent5>
        <a:accent6>
          <a:srgbClr val="5C8AE7"/>
        </a:accent6>
        <a:hlink>
          <a:srgbClr val="9933FF"/>
        </a:hlink>
        <a:folHlink>
          <a:srgbClr val="CCCCFF"/>
        </a:folHlink>
      </a:clrScheme>
      <a:clrMap bg1="lt1" tx1="dk1" bg2="lt2" tx2="dk2" accent1="accent1" accent2="accent2" accent3="accent3" accent4="accent4" accent5="accent5" accent6="accent6" hlink="hlink" folHlink="folHlink"/>
    </a:extraClrScheme>
    <a:extraClrScheme>
      <a:clrScheme name="Company Handbook 3">
        <a:dk1>
          <a:srgbClr val="000000"/>
        </a:dk1>
        <a:lt1>
          <a:srgbClr val="FFFFFF"/>
        </a:lt1>
        <a:dk2>
          <a:srgbClr val="000000"/>
        </a:dk2>
        <a:lt2>
          <a:srgbClr val="868686"/>
        </a:lt2>
        <a:accent1>
          <a:srgbClr val="969696"/>
        </a:accent1>
        <a:accent2>
          <a:srgbClr val="CBCBCB"/>
        </a:accent2>
        <a:accent3>
          <a:srgbClr val="FFFFFF"/>
        </a:accent3>
        <a:accent4>
          <a:srgbClr val="000000"/>
        </a:accent4>
        <a:accent5>
          <a:srgbClr val="C9C9C9"/>
        </a:accent5>
        <a:accent6>
          <a:srgbClr val="B8B8B8"/>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Company Handbook 4">
        <a:dk1>
          <a:srgbClr val="660066"/>
        </a:dk1>
        <a:lt1>
          <a:srgbClr val="EAEAEA"/>
        </a:lt1>
        <a:dk2>
          <a:srgbClr val="3366CC"/>
        </a:dk2>
        <a:lt2>
          <a:srgbClr val="7A7C93"/>
        </a:lt2>
        <a:accent1>
          <a:srgbClr val="00CCCC"/>
        </a:accent1>
        <a:accent2>
          <a:srgbClr val="CC66FF"/>
        </a:accent2>
        <a:accent3>
          <a:srgbClr val="F3F3F3"/>
        </a:accent3>
        <a:accent4>
          <a:srgbClr val="560056"/>
        </a:accent4>
        <a:accent5>
          <a:srgbClr val="AAE2E2"/>
        </a:accent5>
        <a:accent6>
          <a:srgbClr val="B95CE7"/>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Company Handbook 5">
        <a:dk1>
          <a:srgbClr val="00354E"/>
        </a:dk1>
        <a:lt1>
          <a:srgbClr val="EAEAEA"/>
        </a:lt1>
        <a:dk2>
          <a:srgbClr val="6D67AA"/>
        </a:dk2>
        <a:lt2>
          <a:srgbClr val="CCCCFF"/>
        </a:lt2>
        <a:accent1>
          <a:srgbClr val="6600CC"/>
        </a:accent1>
        <a:accent2>
          <a:srgbClr val="9999FF"/>
        </a:accent2>
        <a:accent3>
          <a:srgbClr val="BAB8D2"/>
        </a:accent3>
        <a:accent4>
          <a:srgbClr val="C8C8C8"/>
        </a:accent4>
        <a:accent5>
          <a:srgbClr val="B8AAE2"/>
        </a:accent5>
        <a:accent6>
          <a:srgbClr val="8A8AE7"/>
        </a:accent6>
        <a:hlink>
          <a:srgbClr val="CCCCFF"/>
        </a:hlink>
        <a:folHlink>
          <a:srgbClr val="9D70B8"/>
        </a:folHlink>
      </a:clrScheme>
      <a:clrMap bg1="dk2" tx1="lt1" bg2="dk1" tx2="lt2" accent1="accent1" accent2="accent2" accent3="accent3" accent4="accent4" accent5="accent5" accent6="accent6" hlink="hlink" folHlink="folHlink"/>
    </a:extraClrScheme>
    <a:extraClrScheme>
      <a:clrScheme name="Company Handbook 6">
        <a:dk1>
          <a:srgbClr val="003366"/>
        </a:dk1>
        <a:lt1>
          <a:srgbClr val="EAEAEA"/>
        </a:lt1>
        <a:dk2>
          <a:srgbClr val="009999"/>
        </a:dk2>
        <a:lt2>
          <a:srgbClr val="FFFFFF"/>
        </a:lt2>
        <a:accent1>
          <a:srgbClr val="008080"/>
        </a:accent1>
        <a:accent2>
          <a:srgbClr val="00CCCC"/>
        </a:accent2>
        <a:accent3>
          <a:srgbClr val="AACACA"/>
        </a:accent3>
        <a:accent4>
          <a:srgbClr val="C8C8C8"/>
        </a:accent4>
        <a:accent5>
          <a:srgbClr val="AAC0C0"/>
        </a:accent5>
        <a:accent6>
          <a:srgbClr val="00B9B9"/>
        </a:accent6>
        <a:hlink>
          <a:srgbClr val="A7DDE1"/>
        </a:hlink>
        <a:folHlink>
          <a:srgbClr val="FF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9F41511826D644A6D8753A3A584289" ma:contentTypeVersion="4" ma:contentTypeDescription="Create a new document." ma:contentTypeScope="" ma:versionID="2f4b478003c1d2ec0a3c6e5744901d69">
  <xsd:schema xmlns:xsd="http://www.w3.org/2001/XMLSchema" xmlns:xs="http://www.w3.org/2001/XMLSchema" xmlns:p="http://schemas.microsoft.com/office/2006/metadata/properties" xmlns:ns1="http://schemas.microsoft.com/sharepoint/v3" xmlns:ns3="70e58c30-3d67-42d5-941a-8749cdc8c880" targetNamespace="http://schemas.microsoft.com/office/2006/metadata/properties" ma:root="true" ma:fieldsID="00216bdd6e395df4107e63df4aee2270" ns1:_="" ns3:_="">
    <xsd:import namespace="http://schemas.microsoft.com/sharepoint/v3"/>
    <xsd:import namespace="70e58c30-3d67-42d5-941a-8749cdc8c880"/>
    <xsd:element name="properties">
      <xsd:complexType>
        <xsd:sequence>
          <xsd:element name="documentManagement">
            <xsd:complexType>
              <xsd:all>
                <xsd:element ref="ns3:SharedWithUsers" minOccurs="0"/>
                <xsd:element ref="ns1:IMAddress" minOccurs="0"/>
                <xsd:element ref="ns3:SharingHintHash"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IMAddress" ma:index="9" nillable="true" ma:displayName="IM Address" ma:description="" ma:internalName="IMAddres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e58c30-3d67-42d5-941a-8749cdc8c88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0" nillable="true" ma:displayName="Sharing Hint Hash" ma:description="" ma:internalName="SharingHintHash" ma:readOnly="true">
      <xsd:simpleType>
        <xsd:restriction base="dms:Text"/>
      </xsd:simple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MAddres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27F98E-8B48-4D98-B64A-3EA111D983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0e58c30-3d67-42d5-941a-8749cdc8c8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81BF8E-0DBD-42A2-8099-D9BFDDFA0EF8}">
  <ds:schemaRefs>
    <ds:schemaRef ds:uri="http://purl.org/dc/terms/"/>
    <ds:schemaRef ds:uri="http://schemas.microsoft.com/office/2006/metadata/properties"/>
    <ds:schemaRef ds:uri="http://schemas.microsoft.com/office/2006/documentManagement/types"/>
    <ds:schemaRef ds:uri="http://purl.org/dc/dcmitype/"/>
    <ds:schemaRef ds:uri="http://www.w3.org/XML/1998/namespace"/>
    <ds:schemaRef ds:uri="70e58c30-3d67-42d5-941a-8749cdc8c880"/>
    <ds:schemaRef ds:uri="http://schemas.microsoft.com/sharepoint/v3"/>
    <ds:schemaRef ds:uri="http://schemas.microsoft.com/office/infopath/2007/PartnerControl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3A7CA4C9-C6FE-47D0-BAE2-40AB424521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2747</TotalTime>
  <Words>3875</Words>
  <Application>Microsoft Macintosh PowerPoint</Application>
  <PresentationFormat>On-screen Show (4:3)</PresentationFormat>
  <Paragraphs>482</Paragraphs>
  <Slides>92</Slides>
  <Notes>2</Notes>
  <HiddenSlides>0</HiddenSlides>
  <MMClips>0</MMClips>
  <ScaleCrop>false</ScaleCrop>
  <HeadingPairs>
    <vt:vector size="6" baseType="variant">
      <vt:variant>
        <vt:lpstr>Theme</vt:lpstr>
      </vt:variant>
      <vt:variant>
        <vt:i4>8</vt:i4>
      </vt:variant>
      <vt:variant>
        <vt:lpstr>Embedded OLE Servers</vt:lpstr>
      </vt:variant>
      <vt:variant>
        <vt:i4>2</vt:i4>
      </vt:variant>
      <vt:variant>
        <vt:lpstr>Slide Titles</vt:lpstr>
      </vt:variant>
      <vt:variant>
        <vt:i4>92</vt:i4>
      </vt:variant>
    </vt:vector>
  </HeadingPairs>
  <TitlesOfParts>
    <vt:vector size="102" baseType="lpstr">
      <vt:lpstr>Default Design</vt:lpstr>
      <vt:lpstr>Curtain Call</vt:lpstr>
      <vt:lpstr>Company Handbook</vt:lpstr>
      <vt:lpstr>Apex</vt:lpstr>
      <vt:lpstr>Office Theme</vt:lpstr>
      <vt:lpstr>1_Office Theme</vt:lpstr>
      <vt:lpstr>2_Office Theme</vt:lpstr>
      <vt:lpstr>1_Orbit</vt:lpstr>
      <vt:lpstr>Packager Shell Object</vt:lpstr>
      <vt:lpstr>Presentation</vt:lpstr>
      <vt:lpstr>Preaching,  Persuasion, and Leadership</vt:lpstr>
      <vt:lpstr>Cicero on Pathos</vt:lpstr>
      <vt:lpstr>What is Pathos?</vt:lpstr>
      <vt:lpstr>What motivates our actions and beliefs?</vt:lpstr>
      <vt:lpstr>What is the persuasive goal of the advertiser? How does the ad use pathos to achieve that goal?</vt:lpstr>
      <vt:lpstr>Maslow’s Hierarchy</vt:lpstr>
      <vt:lpstr>PowerPoint Presentation</vt:lpstr>
      <vt:lpstr>Pathos in the Bible What do these verses suggest about a “theology of pathos”? What motivated Paul as a minister?</vt:lpstr>
      <vt:lpstr>The Bible addresses emotions as part of the “Heart”</vt:lpstr>
      <vt:lpstr>PowerPoint Presentation</vt:lpstr>
      <vt:lpstr>Need to address the Heart Os Guinness Fool’s Talk: Recovering the Christian Art of Persuasion (41-42)</vt:lpstr>
      <vt:lpstr>Continued</vt:lpstr>
      <vt:lpstr>Jonathan Edwards on Preaching and the Affections:</vt:lpstr>
      <vt:lpstr>Two Specific Pathetic Appeals: Humor and Fear</vt:lpstr>
      <vt:lpstr>Two Specific Pathetic Appeals: Humor and Fear</vt:lpstr>
      <vt:lpstr>Two Specific Pathetic Appeals: Humor and Fear</vt:lpstr>
      <vt:lpstr>Case Study: John Ortberg “Doing Justice” Preaching Today # 253, tracks 25-29</vt:lpstr>
      <vt:lpstr>Two Specific Pathetic  Appeals: Humor and Fear</vt:lpstr>
      <vt:lpstr>Daisy Spot</vt:lpstr>
      <vt:lpstr>Case Study: “Daisy Spot”</vt:lpstr>
      <vt:lpstr>The Pathetic Appeal of Arrangement: How can we use “form” to use the power of pathos?</vt:lpstr>
      <vt:lpstr>Kenneth Burke’s Theory of Form</vt:lpstr>
      <vt:lpstr>How Does Form Function in Persuasion?</vt:lpstr>
      <vt:lpstr>Types of Form</vt:lpstr>
      <vt:lpstr>Repetitive Form: Arthurs on the deceptiveness of chasing the “American Dream”</vt:lpstr>
      <vt:lpstr>Case Study: Repetitive and Qualitative Form Arthurs, “Cover or Be Covered” Psalm 32</vt:lpstr>
      <vt:lpstr>PowerPoint Presentation</vt:lpstr>
      <vt:lpstr>PowerPoint Presentation</vt:lpstr>
      <vt:lpstr>PowerPoint Presentation</vt:lpstr>
      <vt:lpstr>Case Study: Repetitive Form in “Amen,” Rev. S. M. Lockridge</vt:lpstr>
      <vt:lpstr>Case Study: Repetitive Form in “Building on the Right Foundation,” Tony Evans</vt:lpstr>
      <vt:lpstr>Exercise</vt:lpstr>
      <vt:lpstr>Formal Appeal of Arrangement on the Macro Level (organization of the whole sermon)</vt:lpstr>
      <vt:lpstr>Lowry’s Homiletical Plot</vt:lpstr>
      <vt:lpstr>Monroe’s “Motivated Sequence”</vt:lpstr>
      <vt:lpstr>Monroe’s Motivated Sequence</vt:lpstr>
      <vt:lpstr>Case Study: John Ortberg “Developing Compassionate Hearts”</vt:lpstr>
      <vt:lpstr>The Pathetic Appeal of Language: How Can We Prompt Attitudes and Feelings?</vt:lpstr>
      <vt:lpstr>PowerPoint Presentation</vt:lpstr>
      <vt:lpstr>Vivid Language: Give it a try with a “cinquain”</vt:lpstr>
      <vt:lpstr>Vivid Language Can Create “Presence”</vt:lpstr>
      <vt:lpstr>Vivid Language has “Vivacity” George Campbell Philosophy of Rhetoric</vt:lpstr>
      <vt:lpstr>“Vivacity”</vt:lpstr>
      <vt:lpstr>“Vivacity”</vt:lpstr>
      <vt:lpstr>How Does Language Create Vicarious Experience? Theological Theory of Language:</vt:lpstr>
      <vt:lpstr>Proverbs 18:21 Death and life are in the power of the tongue and those who love it will eat its fruit. </vt:lpstr>
      <vt:lpstr>How Does Language Create Vicarious Experience?  Rhetorical Theory of Language</vt:lpstr>
      <vt:lpstr>The power of language to influence perception</vt:lpstr>
      <vt:lpstr>The Power of Language to Influence Perception, Attitude and Action:</vt:lpstr>
      <vt:lpstr>Rhetorical Theory of Language</vt:lpstr>
      <vt:lpstr>Kinch’s Model of How Communication Intersects with Self Concept</vt:lpstr>
      <vt:lpstr>PowerPoint Presentation</vt:lpstr>
      <vt:lpstr>PowerPoint Presentation</vt:lpstr>
      <vt:lpstr>Rhetorical Theory of Language</vt:lpstr>
      <vt:lpstr>PowerPoint Presentation</vt:lpstr>
      <vt:lpstr>The Impact of “Labeling”</vt:lpstr>
      <vt:lpstr>Even Metaphors Influence Perception</vt:lpstr>
      <vt:lpstr>Argument as “War”</vt:lpstr>
      <vt:lpstr>Metaphor in the Bible:  a primary way we understand God and his covenant</vt:lpstr>
      <vt:lpstr>The Pathetic Appeal of Non Verbal Communication</vt:lpstr>
      <vt:lpstr>Cicero on Delivery:</vt:lpstr>
      <vt:lpstr>Significance of Delivery</vt:lpstr>
      <vt:lpstr>PowerPoint Presentation</vt:lpstr>
      <vt:lpstr>Why Is Delivery So Significant in Persuasion and Leadership?</vt:lpstr>
      <vt:lpstr>How Does Delivery Function in Persuasion?</vt:lpstr>
      <vt:lpstr>We Instantly Read People</vt:lpstr>
      <vt:lpstr>“Half a Minute: Predicting Teacher Evaluations from Thin Slices of Nonverbal and Physical Attractiveness”</vt:lpstr>
      <vt:lpstr>“Half a Minute: Predicting Teacher Evaluations from Thin Slices of Nonverbal and Physical Attractiveness”</vt:lpstr>
      <vt:lpstr>How Does Delivery Function in Persuasion?</vt:lpstr>
      <vt:lpstr>Communication scholars estimate: </vt:lpstr>
      <vt:lpstr>How Does Delivery Function in Persuasion?</vt:lpstr>
      <vt:lpstr>PowerPoint Presentation</vt:lpstr>
      <vt:lpstr>How Does Delivery Function in Persuasion?</vt:lpstr>
      <vt:lpstr>When a verbal message conflicts with the non-verbal message, how do we decide what the speaker means?</vt:lpstr>
      <vt:lpstr>How Does Delivery Function in Persuasion?</vt:lpstr>
      <vt:lpstr>Attention and Delivery</vt:lpstr>
      <vt:lpstr>How Does Delivery Function in Persuasion?</vt:lpstr>
      <vt:lpstr>PowerPoint Presentation</vt:lpstr>
      <vt:lpstr>Two General Qualities of Effective Delivery for Persuasion and Leadership</vt:lpstr>
      <vt:lpstr>PowerPoint Presentation</vt:lpstr>
      <vt:lpstr>PowerPoint Presentation</vt:lpstr>
      <vt:lpstr>Passion and Sincerity:</vt:lpstr>
      <vt:lpstr>Matching our perceptions of our delivery with the listeners’ perception:</vt:lpstr>
      <vt:lpstr>Some Specific Delivery Skills Related to  Persuasion and Leadership</vt:lpstr>
      <vt:lpstr>Rhetorical Functions of Eye Contact:</vt:lpstr>
      <vt:lpstr>The Power of Eye Contact:</vt:lpstr>
      <vt:lpstr>Delivery Skills Related to  Persuasion and Leadership</vt:lpstr>
      <vt:lpstr>Rhetorical Functions of Silence:</vt:lpstr>
      <vt:lpstr>How to Improve Delivery</vt:lpstr>
      <vt:lpstr>Exercise</vt:lpstr>
      <vt:lpstr>Black</vt:lpstr>
      <vt:lpstr>Preaching (Homiletics) link at BibleStudyDownloads.org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Rick Griffith</cp:lastModifiedBy>
  <cp:revision>134</cp:revision>
  <dcterms:created xsi:type="dcterms:W3CDTF">2006-10-17T07:00:26Z</dcterms:created>
  <dcterms:modified xsi:type="dcterms:W3CDTF">2016-03-30T08:43:25Z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MyDocuments">
    <vt:bool>true</vt:bool>
  </property>
  <property fmtid="{D5CDD505-2E9C-101B-9397-08002B2CF9AE}" pid="3" name="ContentTypeId">
    <vt:lpwstr>0x010100419F41511826D644A6D8753A3A584289</vt:lpwstr>
  </property>
</Properties>
</file>