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22" r:id="rId3"/>
  </p:sldMasterIdLst>
  <p:notesMasterIdLst>
    <p:notesMasterId r:id="rId42"/>
  </p:notesMasterIdLst>
  <p:handoutMasterIdLst>
    <p:handoutMasterId r:id="rId43"/>
  </p:handoutMasterIdLst>
  <p:sldIdLst>
    <p:sldId id="256" r:id="rId4"/>
    <p:sldId id="377" r:id="rId5"/>
    <p:sldId id="257" r:id="rId6"/>
    <p:sldId id="332" r:id="rId7"/>
    <p:sldId id="333" r:id="rId8"/>
    <p:sldId id="263" r:id="rId9"/>
    <p:sldId id="336" r:id="rId10"/>
    <p:sldId id="370" r:id="rId11"/>
    <p:sldId id="260" r:id="rId12"/>
    <p:sldId id="268" r:id="rId13"/>
    <p:sldId id="369" r:id="rId14"/>
    <p:sldId id="366" r:id="rId15"/>
    <p:sldId id="307" r:id="rId16"/>
    <p:sldId id="269" r:id="rId17"/>
    <p:sldId id="270" r:id="rId18"/>
    <p:sldId id="344" r:id="rId19"/>
    <p:sldId id="371" r:id="rId20"/>
    <p:sldId id="372" r:id="rId21"/>
    <p:sldId id="373" r:id="rId22"/>
    <p:sldId id="345" r:id="rId23"/>
    <p:sldId id="346" r:id="rId24"/>
    <p:sldId id="302" r:id="rId25"/>
    <p:sldId id="364" r:id="rId26"/>
    <p:sldId id="365" r:id="rId27"/>
    <p:sldId id="359" r:id="rId28"/>
    <p:sldId id="361" r:id="rId29"/>
    <p:sldId id="362" r:id="rId30"/>
    <p:sldId id="367" r:id="rId31"/>
    <p:sldId id="363" r:id="rId32"/>
    <p:sldId id="360" r:id="rId33"/>
    <p:sldId id="296" r:id="rId34"/>
    <p:sldId id="348" r:id="rId35"/>
    <p:sldId id="374" r:id="rId36"/>
    <p:sldId id="375" r:id="rId37"/>
    <p:sldId id="376" r:id="rId38"/>
    <p:sldId id="267" r:id="rId39"/>
    <p:sldId id="534" r:id="rId40"/>
    <p:sldId id="309"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AE7"/>
    <a:srgbClr val="000000"/>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618" autoAdjust="0"/>
    <p:restoredTop sz="96405" autoAdjust="0"/>
  </p:normalViewPr>
  <p:slideViewPr>
    <p:cSldViewPr>
      <p:cViewPr varScale="1">
        <p:scale>
          <a:sx n="127" d="100"/>
          <a:sy n="127" d="100"/>
        </p:scale>
        <p:origin x="4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9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3309B6E-C303-4BB7-98B6-733ADA957F2C}" type="slidenum">
              <a:rPr lang="en-US"/>
              <a:pPr/>
              <a:t>‹#›</a:t>
            </a:fld>
            <a:endParaRPr lang="en-US"/>
          </a:p>
        </p:txBody>
      </p:sp>
    </p:spTree>
    <p:extLst>
      <p:ext uri="{BB962C8B-B14F-4D97-AF65-F5344CB8AC3E}">
        <p14:creationId xmlns:p14="http://schemas.microsoft.com/office/powerpoint/2010/main" val="2860087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3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3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3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B1317CF-7B96-4BCC-8BB9-2C4E1D56F16F}" type="slidenum">
              <a:rPr lang="en-US"/>
              <a:pPr/>
              <a:t>‹#›</a:t>
            </a:fld>
            <a:endParaRPr lang="en-US"/>
          </a:p>
        </p:txBody>
      </p:sp>
    </p:spTree>
    <p:extLst>
      <p:ext uri="{BB962C8B-B14F-4D97-AF65-F5344CB8AC3E}">
        <p14:creationId xmlns:p14="http://schemas.microsoft.com/office/powerpoint/2010/main" val="414757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Georgia" pitchFamily="18" charset="0"/>
        <a:ea typeface="+mn-ea"/>
        <a:cs typeface="+mn-cs"/>
      </a:defRPr>
    </a:lvl1pPr>
    <a:lvl2pPr marL="457200" algn="l" rtl="0" fontAlgn="base">
      <a:spcBef>
        <a:spcPct val="30000"/>
      </a:spcBef>
      <a:spcAft>
        <a:spcPct val="0"/>
      </a:spcAft>
      <a:defRPr sz="1200" kern="1200">
        <a:solidFill>
          <a:schemeClr val="tx1"/>
        </a:solidFill>
        <a:latin typeface="Georgia" pitchFamily="18" charset="0"/>
        <a:ea typeface="+mn-ea"/>
        <a:cs typeface="+mn-cs"/>
      </a:defRPr>
    </a:lvl2pPr>
    <a:lvl3pPr marL="914400" algn="l" rtl="0" fontAlgn="base">
      <a:spcBef>
        <a:spcPct val="30000"/>
      </a:spcBef>
      <a:spcAft>
        <a:spcPct val="0"/>
      </a:spcAft>
      <a:defRPr sz="1200" kern="1200">
        <a:solidFill>
          <a:schemeClr val="tx1"/>
        </a:solidFill>
        <a:latin typeface="Georgia" pitchFamily="18" charset="0"/>
        <a:ea typeface="+mn-ea"/>
        <a:cs typeface="+mn-cs"/>
      </a:defRPr>
    </a:lvl3pPr>
    <a:lvl4pPr marL="1371600" algn="l" rtl="0" fontAlgn="base">
      <a:spcBef>
        <a:spcPct val="30000"/>
      </a:spcBef>
      <a:spcAft>
        <a:spcPct val="0"/>
      </a:spcAft>
      <a:defRPr sz="1200" kern="1200">
        <a:solidFill>
          <a:schemeClr val="tx1"/>
        </a:solidFill>
        <a:latin typeface="Georgia" pitchFamily="18" charset="0"/>
        <a:ea typeface="+mn-ea"/>
        <a:cs typeface="+mn-cs"/>
      </a:defRPr>
    </a:lvl4pPr>
    <a:lvl5pPr marL="1828800" algn="l" rtl="0" fontAlgn="base">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EAA7B-3FCB-43FB-A496-D458FAEDE271}" type="slidenum">
              <a:rPr lang="en-US"/>
              <a:pPr/>
              <a:t>33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E8A0C-4BB6-4098-98ED-CB29D93AA4BB}" type="slidenum">
              <a:rPr lang="en-US"/>
              <a:pPr/>
              <a:t>34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3991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73943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848254B-A30C-41F2-A105-57F40F766FBF}"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F8AC8-73E5-4626-83EC-CF6F89CA85D5}"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86F61-5CDC-4C2F-AC46-881D01F7E89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254B-A30C-41F2-A105-57F40F766FBF}"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9667-AD44-4E69-98F9-08D5A7780B1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7973-3CEA-49A5-8FBB-C2CCD2DC940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64E3-570A-4FBA-99F4-BE9EE12777C3}"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E69C-596A-4C7F-8F61-94152492C20E}"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1AD0A-A088-4B03-AB5E-940FE3013D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4A0BA-5C25-4310-981D-65B85E86055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20B-7CA4-4B49-8AAE-9A0A508D2E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9667-AD44-4E69-98F9-08D5A7780B18}"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638D-D328-4910-AE38-B6B29E5F3F47}"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F8AC8-73E5-4626-83EC-CF6F89CA85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86F61-5CDC-4C2F-AC46-881D01F7E89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6463729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7777267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59428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508726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543837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958283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319961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7973-3CEA-49A5-8FBB-C2CCD2DC94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3868766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506495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299873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7531976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64E3-570A-4FBA-99F4-BE9EE12777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E69C-596A-4C7F-8F61-94152492C20E}"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1AD0A-A088-4B03-AB5E-940FE3013D8F}"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4A0BA-5C25-4310-981D-65B85E8605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20B-7CA4-4B49-8AAE-9A0A508D2E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638D-D328-4910-AE38-B6B29E5F3F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8793E78-D503-4BA4-883B-5754E7CDAC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793E78-D503-4BA4-883B-5754E7CDAC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28456902"/>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85800" y="609601"/>
            <a:ext cx="7772400" cy="2514599"/>
          </a:xfrm>
        </p:spPr>
        <p:txBody>
          <a:bodyPr/>
          <a:lstStyle/>
          <a:p>
            <a:r>
              <a:rPr lang="en-US" dirty="0"/>
              <a:t>Preaching with Variety, Session 3:</a:t>
            </a:r>
            <a:br>
              <a:rPr lang="en-US" dirty="0"/>
            </a:br>
            <a:r>
              <a:rPr lang="en-US" dirty="0"/>
              <a:t>Preaching the Psalms</a:t>
            </a:r>
            <a:endParaRPr lang="en-US" sz="3600" b="1" dirty="0"/>
          </a:p>
        </p:txBody>
      </p:sp>
      <p:sp>
        <p:nvSpPr>
          <p:cNvPr id="4" name="Rectangle 3">
            <a:extLst>
              <a:ext uri="{FF2B5EF4-FFF2-40B4-BE49-F238E27FC236}">
                <a16:creationId xmlns:a16="http://schemas.microsoft.com/office/drawing/2014/main" id="{063015AE-3D10-7944-90C0-3EC0D701F248}"/>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1" hangingPunct="1">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Singapore Bible College Seminar by Dr. Jeffrey Arthurs in July 2014</a:t>
            </a:r>
          </a:p>
          <a:p>
            <a:pPr algn="ctr" defTabSz="914300" eaLnBrk="1" hangingPunct="1">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Preaching Professor at Gordon-Conwell Theological Seminary</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b="1" kern="0" dirty="0">
                <a:solidFill>
                  <a:srgbClr val="FFFFFF"/>
                </a:solidFill>
                <a:effectLst>
                  <a:outerShdw blurRad="38100" dist="38100" dir="2700000" algn="tl">
                    <a:srgbClr val="000000"/>
                  </a:outerShdw>
                </a:effectLst>
                <a:latin typeface="Garamond" pitchFamily="18" charset="0"/>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2286000"/>
            <a:ext cx="5181600" cy="3962400"/>
          </a:xfrm>
        </p:spPr>
        <p:txBody>
          <a:bodyPr>
            <a:normAutofit fontScale="92500" lnSpcReduction="20000"/>
          </a:bodyPr>
          <a:lstStyle/>
          <a:p>
            <a:pPr algn="ctr">
              <a:buFontTx/>
              <a:buNone/>
            </a:pPr>
            <a:r>
              <a:rPr lang="en-US" dirty="0"/>
              <a:t>	</a:t>
            </a:r>
            <a:r>
              <a:rPr lang="en-US" sz="3500" dirty="0"/>
              <a:t>“Poetry is the most condensed and concentrated form of literature, saying most in the fewest number of words.”</a:t>
            </a:r>
          </a:p>
          <a:p>
            <a:pPr algn="r">
              <a:buFontTx/>
              <a:buNone/>
            </a:pPr>
            <a:r>
              <a:rPr lang="en-US" sz="3900" dirty="0"/>
              <a:t>	</a:t>
            </a:r>
            <a:r>
              <a:rPr lang="en-US" sz="2600" dirty="0"/>
              <a:t>- Laurence Perrine, </a:t>
            </a:r>
          </a:p>
          <a:p>
            <a:pPr algn="r">
              <a:buFontTx/>
              <a:buNone/>
            </a:pPr>
            <a:r>
              <a:rPr lang="en-US" sz="2600" i="1" dirty="0"/>
              <a:t>Sound and Sense: An Introduction to Poetry </a:t>
            </a:r>
          </a:p>
        </p:txBody>
      </p:sp>
      <p:sp>
        <p:nvSpPr>
          <p:cNvPr id="69634" name="Rectangle 2"/>
          <p:cNvSpPr>
            <a:spLocks noGrp="1" noChangeArrowheads="1"/>
          </p:cNvSpPr>
          <p:nvPr>
            <p:ph type="title"/>
          </p:nvPr>
        </p:nvSpPr>
        <p:spPr/>
        <p:txBody>
          <a:bodyPr/>
          <a:lstStyle/>
          <a:p>
            <a:endParaRPr lang="en-US"/>
          </a:p>
        </p:txBody>
      </p:sp>
      <p:pic>
        <p:nvPicPr>
          <p:cNvPr id="69637" name="Picture 5" descr="per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54635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idx="1"/>
          </p:nvPr>
        </p:nvSpPr>
        <p:spPr/>
        <p:txBody>
          <a:bodyPr>
            <a:normAutofit/>
          </a:bodyPr>
          <a:lstStyle/>
          <a:p>
            <a:pPr marL="585788" indent="-585788"/>
            <a:r>
              <a:rPr lang="en-US" sz="3200" dirty="0"/>
              <a:t>Short. Concentrated and compressed.</a:t>
            </a:r>
          </a:p>
          <a:p>
            <a:pPr marL="585788" indent="-585788"/>
            <a:r>
              <a:rPr lang="en-US" sz="3200" dirty="0"/>
              <a:t>Dominated by images, figurative language.</a:t>
            </a:r>
          </a:p>
          <a:p>
            <a:pPr marL="585788" indent="-585788">
              <a:buNone/>
            </a:pPr>
            <a:endParaRPr lang="en-US" sz="3200" dirty="0"/>
          </a:p>
          <a:p>
            <a:pPr marL="585788" indent="-585788">
              <a:buFontTx/>
              <a:buNone/>
            </a:pPr>
            <a:r>
              <a:rPr lang="en-US" sz="3200" dirty="0"/>
              <a:t>Note the concentrated images in Psalm 32.</a:t>
            </a:r>
          </a:p>
        </p:txBody>
      </p:sp>
      <p:sp>
        <p:nvSpPr>
          <p:cNvPr id="237570" name="Rectangle 2"/>
          <p:cNvSpPr>
            <a:spLocks noGrp="1" noChangeArrowheads="1"/>
          </p:cNvSpPr>
          <p:nvPr>
            <p:ph type="title"/>
          </p:nvPr>
        </p:nvSpPr>
        <p:spPr>
          <a:xfrm>
            <a:off x="0" y="570156"/>
            <a:ext cx="9144000" cy="1054250"/>
          </a:xfrm>
        </p:spPr>
        <p:txBody>
          <a:bodyPr/>
          <a:lstStyle/>
          <a:p>
            <a:r>
              <a:rPr lang="en-US" dirty="0"/>
              <a:t>The Psalms as </a:t>
            </a:r>
            <a:r>
              <a:rPr lang="en-US" i="1" dirty="0"/>
              <a:t>Lyric</a:t>
            </a:r>
            <a:r>
              <a:rPr lang="en-US" dirty="0"/>
              <a:t> Poetry</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dissolve">
                                      <p:cBhvr>
                                        <p:cTn id="7" dur="500"/>
                                        <p:tgtEl>
                                          <p:spTgt spid="237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Effect transition="in" filter="dissolve">
                                      <p:cBhvr>
                                        <p:cTn id="12" dur="500"/>
                                        <p:tgtEl>
                                          <p:spTgt spid="237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7571">
                                            <p:txEl>
                                              <p:pRg st="3" end="3"/>
                                            </p:txEl>
                                          </p:spTgt>
                                        </p:tgtEl>
                                        <p:attrNameLst>
                                          <p:attrName>style.visibility</p:attrName>
                                        </p:attrNameLst>
                                      </p:cBhvr>
                                      <p:to>
                                        <p:strVal val="visible"/>
                                      </p:to>
                                    </p:set>
                                    <p:animEffect transition="in" filter="dissolve">
                                      <p:cBhvr>
                                        <p:cTn id="17" dur="500"/>
                                        <p:tgtEl>
                                          <p:spTgt spid="237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a:xfrm>
            <a:off x="699247" y="2248347"/>
            <a:ext cx="7987553" cy="3877815"/>
          </a:xfrm>
        </p:spPr>
        <p:txBody>
          <a:bodyPr>
            <a:normAutofit fontScale="85000" lnSpcReduction="10000"/>
          </a:bodyPr>
          <a:lstStyle/>
          <a:p>
            <a:pPr marL="536575" indent="-536575"/>
            <a:r>
              <a:rPr lang="en-US" sz="3200" dirty="0"/>
              <a:t>Short. Concentrated and compressed.</a:t>
            </a:r>
          </a:p>
          <a:p>
            <a:pPr marL="536575" indent="-536575"/>
            <a:r>
              <a:rPr lang="en-US" sz="3200" dirty="0"/>
              <a:t>Dominated by images, figurative language.</a:t>
            </a:r>
          </a:p>
          <a:p>
            <a:pPr marL="536575" indent="-536575"/>
            <a:r>
              <a:rPr lang="en-US" sz="3200" dirty="0"/>
              <a:t>Often intended to be sung.</a:t>
            </a:r>
          </a:p>
          <a:p>
            <a:pPr marL="536575" indent="-536575"/>
            <a:r>
              <a:rPr lang="en-US" sz="3200" dirty="0"/>
              <a:t>Personal—expresses the thoughts and feelings of a speaker.</a:t>
            </a:r>
          </a:p>
          <a:p>
            <a:pPr marL="536575" indent="-536575"/>
            <a:r>
              <a:rPr lang="en-US" sz="3200" dirty="0"/>
              <a:t>Presents a sequence of ideas or a series of emotions.</a:t>
            </a:r>
          </a:p>
          <a:p>
            <a:pPr marL="536575" indent="-536575"/>
            <a:r>
              <a:rPr lang="en-US" sz="3200" dirty="0"/>
              <a:t>Dominated by the intricate system of parallelism.</a:t>
            </a:r>
          </a:p>
          <a:p>
            <a:pPr marL="536575" indent="-536575">
              <a:buFontTx/>
              <a:buNone/>
            </a:pPr>
            <a:endParaRPr lang="en-US" dirty="0"/>
          </a:p>
        </p:txBody>
      </p:sp>
      <p:sp>
        <p:nvSpPr>
          <p:cNvPr id="231426" name="Rectangle 2"/>
          <p:cNvSpPr>
            <a:spLocks noGrp="1" noChangeArrowheads="1"/>
          </p:cNvSpPr>
          <p:nvPr>
            <p:ph type="title"/>
          </p:nvPr>
        </p:nvSpPr>
        <p:spPr>
          <a:xfrm>
            <a:off x="0" y="570156"/>
            <a:ext cx="9144000" cy="1054250"/>
          </a:xfrm>
        </p:spPr>
        <p:txBody>
          <a:bodyPr/>
          <a:lstStyle/>
          <a:p>
            <a:r>
              <a:rPr lang="en-US" dirty="0"/>
              <a:t>The Psalms as </a:t>
            </a:r>
            <a:r>
              <a:rPr lang="en-US" i="1" dirty="0"/>
              <a:t>Lyric</a:t>
            </a:r>
            <a:r>
              <a:rPr lang="en-US" dirty="0"/>
              <a:t> Poetry</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427">
                                            <p:txEl>
                                              <p:pRg st="2" end="2"/>
                                            </p:txEl>
                                          </p:spTgt>
                                        </p:tgtEl>
                                        <p:attrNameLst>
                                          <p:attrName>style.visibility</p:attrName>
                                        </p:attrNameLst>
                                      </p:cBhvr>
                                      <p:to>
                                        <p:strVal val="visible"/>
                                      </p:to>
                                    </p:set>
                                    <p:animEffect transition="in" filter="fade">
                                      <p:cBhvr>
                                        <p:cTn id="7" dur="500"/>
                                        <p:tgtEl>
                                          <p:spTgt spid="2314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427">
                                            <p:txEl>
                                              <p:pRg st="3" end="3"/>
                                            </p:txEl>
                                          </p:spTgt>
                                        </p:tgtEl>
                                        <p:attrNameLst>
                                          <p:attrName>style.visibility</p:attrName>
                                        </p:attrNameLst>
                                      </p:cBhvr>
                                      <p:to>
                                        <p:strVal val="visible"/>
                                      </p:to>
                                    </p:set>
                                    <p:animEffect transition="in" filter="fade">
                                      <p:cBhvr>
                                        <p:cTn id="12" dur="500"/>
                                        <p:tgtEl>
                                          <p:spTgt spid="2314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animEffect transition="in" filter="fade">
                                      <p:cBhvr>
                                        <p:cTn id="17" dur="500"/>
                                        <p:tgtEl>
                                          <p:spTgt spid="2314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427">
                                            <p:txEl>
                                              <p:pRg st="5" end="5"/>
                                            </p:txEl>
                                          </p:spTgt>
                                        </p:tgtEl>
                                        <p:attrNameLst>
                                          <p:attrName>style.visibility</p:attrName>
                                        </p:attrNameLst>
                                      </p:cBhvr>
                                      <p:to>
                                        <p:strVal val="visible"/>
                                      </p:to>
                                    </p:set>
                                    <p:animEffect transition="in" filter="fade">
                                      <p:cBhvr>
                                        <p:cTn id="22"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57200" y="2438400"/>
            <a:ext cx="8153400" cy="3429000"/>
          </a:xfrm>
        </p:spPr>
        <p:txBody>
          <a:bodyPr>
            <a:normAutofit fontScale="92500" lnSpcReduction="20000"/>
          </a:bodyPr>
          <a:lstStyle/>
          <a:p>
            <a:pPr marL="585788" indent="-585788"/>
            <a:r>
              <a:rPr lang="en-US" sz="3200" dirty="0"/>
              <a:t>Requires more participation of the listener than a propositional statement; forces the reader to ponder and meditate on a statement.</a:t>
            </a:r>
          </a:p>
          <a:p>
            <a:pPr marL="585788" indent="-585788"/>
            <a:r>
              <a:rPr lang="en-US" sz="3200" dirty="0"/>
              <a:t>Lodges in memory.</a:t>
            </a:r>
          </a:p>
          <a:p>
            <a:pPr marL="585788" indent="-585788"/>
            <a:r>
              <a:rPr lang="en-US" sz="3200" dirty="0"/>
              <a:t>Reinforces and heightens emotional impact. </a:t>
            </a:r>
          </a:p>
          <a:p>
            <a:pPr marL="585788" indent="-585788"/>
            <a:r>
              <a:rPr lang="en-US" sz="3200" dirty="0"/>
              <a:t>Intensification of parallelism.</a:t>
            </a:r>
          </a:p>
        </p:txBody>
      </p:sp>
      <p:sp>
        <p:nvSpPr>
          <p:cNvPr id="115714" name="Rectangle 2"/>
          <p:cNvSpPr>
            <a:spLocks noGrp="1" noChangeArrowheads="1"/>
          </p:cNvSpPr>
          <p:nvPr>
            <p:ph type="title"/>
          </p:nvPr>
        </p:nvSpPr>
        <p:spPr>
          <a:xfrm>
            <a:off x="228600" y="90488"/>
            <a:ext cx="8610600" cy="1509712"/>
          </a:xfrm>
        </p:spPr>
        <p:txBody>
          <a:bodyPr/>
          <a:lstStyle/>
          <a:p>
            <a:r>
              <a:rPr lang="en-US" sz="4000" b="1" i="1" dirty="0"/>
              <a:t>What are the rhetorical effects of lyric poetry?</a:t>
            </a:r>
            <a:endParaRPr lang="en-US" sz="1400"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fade">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fade">
                                      <p:cBhvr>
                                        <p:cTn id="22" dur="5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57200" y="2133600"/>
            <a:ext cx="8305800" cy="4343400"/>
          </a:xfrm>
        </p:spPr>
        <p:txBody>
          <a:bodyPr>
            <a:normAutofit lnSpcReduction="10000"/>
          </a:bodyPr>
          <a:lstStyle/>
          <a:p>
            <a:pPr marL="609600" indent="-609600">
              <a:buFontTx/>
              <a:buNone/>
            </a:pPr>
            <a:r>
              <a:rPr lang="en-US" sz="2800" b="1" dirty="0"/>
              <a:t>1. Slow down. Appreciate the language.</a:t>
            </a:r>
          </a:p>
          <a:p>
            <a:pPr marL="609600" indent="-609600">
              <a:buFontTx/>
              <a:buNone/>
            </a:pPr>
            <a:r>
              <a:rPr lang="en-US" sz="2800" dirty="0"/>
              <a:t>	“Lyric poetry demands that it be studied in its original language. Reading poetry in translation is like looking at a black-and-white picture of a sunset. The general patterns of the poet’s communication may be recognizable, but much of its brilliance and evocative power is lost. Even a good translation is a poor substitute for the original poetic text.”</a:t>
            </a:r>
          </a:p>
          <a:p>
            <a:pPr marL="609600" indent="-609600">
              <a:buFontTx/>
              <a:buNone/>
            </a:pPr>
            <a:r>
              <a:rPr lang="en-US" sz="2000" dirty="0"/>
              <a:t>	Daniel J. Estes, “The Hermeneutics of Biblical Lyric Poetry,” </a:t>
            </a:r>
            <a:r>
              <a:rPr lang="en-US" sz="2000" i="1" dirty="0" err="1"/>
              <a:t>BibSac</a:t>
            </a:r>
            <a:r>
              <a:rPr lang="en-US" sz="2000" dirty="0"/>
              <a:t> 152 (1995).</a:t>
            </a:r>
          </a:p>
        </p:txBody>
      </p:sp>
      <p:sp>
        <p:nvSpPr>
          <p:cNvPr id="70658" name="Rectangle 2"/>
          <p:cNvSpPr>
            <a:spLocks noGrp="1" noChangeArrowheads="1"/>
          </p:cNvSpPr>
          <p:nvPr>
            <p:ph type="title"/>
          </p:nvPr>
        </p:nvSpPr>
        <p:spPr>
          <a:xfrm>
            <a:off x="688490" y="228600"/>
            <a:ext cx="7756263" cy="1066800"/>
          </a:xfrm>
        </p:spPr>
        <p:txBody>
          <a:bodyPr/>
          <a:lstStyle/>
          <a:p>
            <a:r>
              <a:rPr lang="en-US" sz="4400" dirty="0"/>
              <a:t>How to Study Psalms as Lyric Poetry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dissolve">
                                      <p:cBhvr>
                                        <p:cTn id="7" dur="500"/>
                                        <p:tgtEl>
                                          <p:spTgt spid="7065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dissolve">
                                      <p:cBhvr>
                                        <p:cTn id="10"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2209800"/>
            <a:ext cx="8153400" cy="3962400"/>
          </a:xfrm>
        </p:spPr>
        <p:txBody>
          <a:bodyPr>
            <a:normAutofit/>
          </a:bodyPr>
          <a:lstStyle/>
          <a:p>
            <a:pPr>
              <a:lnSpc>
                <a:spcPct val="90000"/>
              </a:lnSpc>
              <a:buFontTx/>
              <a:buNone/>
            </a:pPr>
            <a:r>
              <a:rPr lang="en-US" sz="2800" b="1" dirty="0"/>
              <a:t>1. Slow down. Appreciate the language. </a:t>
            </a:r>
          </a:p>
          <a:p>
            <a:pPr>
              <a:lnSpc>
                <a:spcPct val="90000"/>
              </a:lnSpc>
              <a:buFontTx/>
              <a:buNone/>
            </a:pPr>
            <a:endParaRPr lang="en-US" sz="2800" b="1" dirty="0"/>
          </a:p>
          <a:p>
            <a:pPr>
              <a:lnSpc>
                <a:spcPct val="90000"/>
              </a:lnSpc>
              <a:buFontTx/>
              <a:buNone/>
            </a:pPr>
            <a:r>
              <a:rPr lang="en-US" sz="2800" b="1" dirty="0"/>
              <a:t>2. Discern structure.</a:t>
            </a:r>
          </a:p>
        </p:txBody>
      </p:sp>
      <p:sp>
        <p:nvSpPr>
          <p:cNvPr id="71682" name="Rectangle 2"/>
          <p:cNvSpPr>
            <a:spLocks noGrp="1" noChangeArrowheads="1"/>
          </p:cNvSpPr>
          <p:nvPr>
            <p:ph type="title"/>
          </p:nvPr>
        </p:nvSpPr>
        <p:spPr/>
        <p:txBody>
          <a:bodyPr/>
          <a:lstStyle/>
          <a:p>
            <a:r>
              <a:rPr lang="en-US" sz="4400" dirty="0"/>
              <a:t>How to Study Psalms as Lyric Poetry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Effect transition="in" filter="fade">
                                      <p:cBhvr>
                                        <p:cTn id="7"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a:xfrm>
            <a:off x="457200" y="2209800"/>
            <a:ext cx="8153400" cy="3962400"/>
          </a:xfrm>
        </p:spPr>
        <p:txBody>
          <a:bodyPr/>
          <a:lstStyle/>
          <a:p>
            <a:pPr algn="ctr">
              <a:lnSpc>
                <a:spcPct val="90000"/>
              </a:lnSpc>
              <a:buFontTx/>
              <a:buNone/>
            </a:pPr>
            <a:r>
              <a:rPr lang="en-US" sz="2800" b="1" dirty="0"/>
              <a:t>Small Structures:</a:t>
            </a:r>
          </a:p>
          <a:p>
            <a:pPr algn="ctr">
              <a:lnSpc>
                <a:spcPct val="90000"/>
              </a:lnSpc>
              <a:buFontTx/>
              <a:buNone/>
            </a:pPr>
            <a:endParaRPr lang="en-US" sz="2800" b="1" dirty="0"/>
          </a:p>
          <a:p>
            <a:pPr algn="ctr">
              <a:lnSpc>
                <a:spcPct val="90000"/>
              </a:lnSpc>
              <a:buFontTx/>
              <a:buNone/>
            </a:pPr>
            <a:r>
              <a:rPr lang="en-US" sz="2800" b="1" dirty="0"/>
              <a:t>Synonymous parallelism</a:t>
            </a:r>
          </a:p>
          <a:p>
            <a:pPr algn="ctr">
              <a:lnSpc>
                <a:spcPct val="90000"/>
              </a:lnSpc>
              <a:buFontTx/>
              <a:buNone/>
            </a:pPr>
            <a:r>
              <a:rPr lang="en-US" sz="2800" b="1" dirty="0"/>
              <a:t>Antithetic parallelism</a:t>
            </a:r>
          </a:p>
          <a:p>
            <a:pPr algn="ctr">
              <a:lnSpc>
                <a:spcPct val="90000"/>
              </a:lnSpc>
              <a:buFontTx/>
              <a:buNone/>
            </a:pPr>
            <a:r>
              <a:rPr lang="en-US" sz="2800" b="1" dirty="0"/>
              <a:t>Synthetic parallelism</a:t>
            </a:r>
          </a:p>
          <a:p>
            <a:pPr algn="ctr">
              <a:lnSpc>
                <a:spcPct val="90000"/>
              </a:lnSpc>
              <a:buFontTx/>
              <a:buNone/>
            </a:pPr>
            <a:r>
              <a:rPr lang="en-US" sz="2800" b="1" dirty="0"/>
              <a:t>Chiasmus</a:t>
            </a:r>
          </a:p>
          <a:p>
            <a:pPr algn="ctr">
              <a:lnSpc>
                <a:spcPct val="90000"/>
              </a:lnSpc>
              <a:buFontTx/>
              <a:buNone/>
            </a:pPr>
            <a:r>
              <a:rPr lang="en-US" sz="2800" b="1" dirty="0"/>
              <a:t>Antiphonal Response</a:t>
            </a:r>
            <a:endParaRPr lang="en-US" sz="2800" dirty="0"/>
          </a:p>
        </p:txBody>
      </p:sp>
      <p:sp>
        <p:nvSpPr>
          <p:cNvPr id="169986" name="Rectangle 2"/>
          <p:cNvSpPr>
            <a:spLocks noGrp="1" noChangeArrowheads="1"/>
          </p:cNvSpPr>
          <p:nvPr>
            <p:ph type="title"/>
          </p:nvPr>
        </p:nvSpPr>
        <p:spPr>
          <a:xfrm>
            <a:off x="688490" y="381000"/>
            <a:ext cx="7756263" cy="1243406"/>
          </a:xfrm>
        </p:spPr>
        <p:txBody>
          <a:bodyPr/>
          <a:lstStyle/>
          <a:p>
            <a:r>
              <a:rPr lang="en-US" sz="4400" dirty="0"/>
              <a:t>How to Study Psalms as Lyric Poetry</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8490" y="304800"/>
            <a:ext cx="7756263" cy="1319606"/>
          </a:xfrm>
        </p:spPr>
        <p:txBody>
          <a:bodyPr/>
          <a:lstStyle/>
          <a:p>
            <a:r>
              <a:rPr lang="en-US" sz="4800" dirty="0">
                <a:solidFill>
                  <a:schemeClr val="accent1"/>
                </a:solidFill>
              </a:rPr>
              <a:t>For Example:</a:t>
            </a:r>
            <a:br>
              <a:rPr lang="en-US" sz="4800" dirty="0">
                <a:solidFill>
                  <a:schemeClr val="accent1"/>
                </a:solidFill>
              </a:rPr>
            </a:br>
            <a:r>
              <a:rPr lang="en-US" sz="4800" dirty="0">
                <a:solidFill>
                  <a:schemeClr val="accent1"/>
                </a:solidFill>
              </a:rPr>
              <a:t>The </a:t>
            </a:r>
            <a:r>
              <a:rPr lang="en-US" sz="4800" i="1" dirty="0" err="1">
                <a:solidFill>
                  <a:schemeClr val="accent1"/>
                </a:solidFill>
              </a:rPr>
              <a:t>qinah</a:t>
            </a:r>
            <a:r>
              <a:rPr lang="en-US" sz="4800" dirty="0">
                <a:solidFill>
                  <a:schemeClr val="accent1"/>
                </a:solidFill>
              </a:rPr>
              <a:t> meter</a:t>
            </a:r>
          </a:p>
        </p:txBody>
      </p:sp>
      <p:sp>
        <p:nvSpPr>
          <p:cNvPr id="40963" name="Rectangle 3"/>
          <p:cNvSpPr>
            <a:spLocks noGrp="1" noChangeArrowheads="1"/>
          </p:cNvSpPr>
          <p:nvPr>
            <p:ph type="body" idx="1"/>
          </p:nvPr>
        </p:nvSpPr>
        <p:spPr/>
        <p:txBody>
          <a:bodyPr>
            <a:normAutofit/>
          </a:bodyPr>
          <a:lstStyle/>
          <a:p>
            <a:pPr>
              <a:buClr>
                <a:schemeClr val="tx1"/>
              </a:buClr>
              <a:buFontTx/>
              <a:buNone/>
            </a:pPr>
            <a:r>
              <a:rPr lang="en-US" sz="2800" dirty="0">
                <a:solidFill>
                  <a:schemeClr val="accent1"/>
                </a:solidFill>
              </a:rPr>
              <a:t>	</a:t>
            </a:r>
            <a:r>
              <a:rPr lang="en-US" sz="2800" dirty="0">
                <a:solidFill>
                  <a:schemeClr val="tx1"/>
                </a:solidFill>
              </a:rPr>
              <a:t>“This hollow, or limping, kind of verse tends to be associated with poems of lament. In the </a:t>
            </a:r>
            <a:r>
              <a:rPr lang="en-US" sz="2800" i="1" dirty="0" err="1">
                <a:solidFill>
                  <a:schemeClr val="tx1"/>
                </a:solidFill>
              </a:rPr>
              <a:t>qinah</a:t>
            </a:r>
            <a:r>
              <a:rPr lang="en-US" sz="2800" dirty="0">
                <a:solidFill>
                  <a:schemeClr val="tx1"/>
                </a:solidFill>
              </a:rPr>
              <a:t> pattern, the first poetic line is at least one word or grammatical unit longer than the second line, thereby giving us the most typical pattern of 3 + 2, but also patterns of 4 + 3 or even 4 + 2.</a:t>
            </a:r>
          </a:p>
        </p:txBody>
      </p:sp>
    </p:spTree>
    <p:extLst>
      <p:ext uri="{BB962C8B-B14F-4D97-AF65-F5344CB8AC3E}">
        <p14:creationId xmlns:p14="http://schemas.microsoft.com/office/powerpoint/2010/main" val="348016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lstStyle/>
          <a:p>
            <a:pPr>
              <a:buClr>
                <a:schemeClr val="tx1"/>
              </a:buClr>
              <a:buFontTx/>
              <a:buNone/>
            </a:pPr>
            <a:r>
              <a:rPr lang="en-US" dirty="0">
                <a:solidFill>
                  <a:schemeClr val="accent1"/>
                </a:solidFill>
              </a:rPr>
              <a:t>	</a:t>
            </a:r>
            <a:r>
              <a:rPr lang="en-US" dirty="0">
                <a:solidFill>
                  <a:schemeClr val="tx1"/>
                </a:solidFill>
              </a:rPr>
              <a:t>“T</a:t>
            </a:r>
            <a:r>
              <a:rPr lang="en-US" sz="2800" dirty="0">
                <a:solidFill>
                  <a:schemeClr val="tx1"/>
                </a:solidFill>
              </a:rPr>
              <a:t>he effect that the missing third element in the second line creates is one of hollowness of a limping gait. It is like waiting for the other shoe to fall, but it never does. This format adds to the dark mood and heavyheartedness that matches the content of the poem.”</a:t>
            </a:r>
          </a:p>
          <a:p>
            <a:pPr algn="r">
              <a:buClr>
                <a:schemeClr val="tx1"/>
              </a:buClr>
              <a:buFontTx/>
              <a:buNone/>
            </a:pPr>
            <a:r>
              <a:rPr lang="en-US" sz="1800" dirty="0">
                <a:solidFill>
                  <a:schemeClr val="tx1"/>
                </a:solidFill>
              </a:rPr>
              <a:t>Walter Kaiser, </a:t>
            </a:r>
            <a:r>
              <a:rPr lang="en-US" sz="1800" i="1" dirty="0">
                <a:solidFill>
                  <a:schemeClr val="tx1"/>
                </a:solidFill>
              </a:rPr>
              <a:t>Preaching and Teaching From the Old  Testament</a:t>
            </a:r>
            <a:endParaRPr lang="en-US" sz="1800" dirty="0">
              <a:solidFill>
                <a:schemeClr val="tx1"/>
              </a:solidFill>
            </a:endParaRPr>
          </a:p>
        </p:txBody>
      </p:sp>
    </p:spTree>
    <p:extLst>
      <p:ext uri="{BB962C8B-B14F-4D97-AF65-F5344CB8AC3E}">
        <p14:creationId xmlns:p14="http://schemas.microsoft.com/office/powerpoint/2010/main" val="43313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800" dirty="0">
                <a:solidFill>
                  <a:schemeClr val="accent1"/>
                </a:solidFill>
              </a:rPr>
              <a:t>Psalm 77:1</a:t>
            </a:r>
          </a:p>
        </p:txBody>
      </p:sp>
      <p:sp>
        <p:nvSpPr>
          <p:cNvPr id="43011" name="Rectangle 3"/>
          <p:cNvSpPr>
            <a:spLocks noGrp="1" noChangeArrowheads="1"/>
          </p:cNvSpPr>
          <p:nvPr>
            <p:ph type="body" idx="1"/>
          </p:nvPr>
        </p:nvSpPr>
        <p:spPr/>
        <p:txBody>
          <a:bodyPr>
            <a:normAutofit/>
          </a:bodyPr>
          <a:lstStyle/>
          <a:p>
            <a:pPr>
              <a:lnSpc>
                <a:spcPct val="90000"/>
              </a:lnSpc>
              <a:buClr>
                <a:schemeClr val="tx1"/>
              </a:buClr>
              <a:buFontTx/>
              <a:buNone/>
            </a:pPr>
            <a:r>
              <a:rPr lang="en-US" sz="3200" dirty="0">
                <a:solidFill>
                  <a:schemeClr val="tx1"/>
                </a:solidFill>
                <a:latin typeface="Times New Roman" pitchFamily="18" charset="0"/>
              </a:rPr>
              <a:t>I-cry    to-God    with-my-voice,</a:t>
            </a:r>
          </a:p>
          <a:p>
            <a:pPr>
              <a:lnSpc>
                <a:spcPct val="90000"/>
              </a:lnSpc>
              <a:buClr>
                <a:schemeClr val="tx1"/>
              </a:buClr>
              <a:buFontTx/>
              <a:buNone/>
            </a:pPr>
            <a:r>
              <a:rPr lang="en-US" sz="3200" dirty="0">
                <a:solidFill>
                  <a:schemeClr val="tx1"/>
                </a:solidFill>
                <a:latin typeface="Times New Roman" pitchFamily="18" charset="0"/>
              </a:rPr>
              <a:t>        to-God     with-my-voice,</a:t>
            </a:r>
          </a:p>
          <a:p>
            <a:pPr>
              <a:lnSpc>
                <a:spcPct val="90000"/>
              </a:lnSpc>
              <a:buClr>
                <a:schemeClr val="tx1"/>
              </a:buClr>
              <a:buFontTx/>
              <a:buNone/>
            </a:pPr>
            <a:r>
              <a:rPr lang="en-US" sz="3200" dirty="0">
                <a:solidFill>
                  <a:schemeClr val="tx1"/>
                </a:solidFill>
                <a:latin typeface="Times New Roman" pitchFamily="18" charset="0"/>
              </a:rPr>
              <a:t>               That-he-may-give-ear   to-me.</a:t>
            </a:r>
            <a:endParaRPr lang="en-US" sz="4000" dirty="0">
              <a:solidFill>
                <a:schemeClr val="tx1"/>
              </a:solidFill>
              <a:latin typeface="Bwhebl" pitchFamily="18" charset="0"/>
            </a:endParaRPr>
          </a:p>
        </p:txBody>
      </p:sp>
    </p:spTree>
    <p:extLst>
      <p:ext uri="{BB962C8B-B14F-4D97-AF65-F5344CB8AC3E}">
        <p14:creationId xmlns:p14="http://schemas.microsoft.com/office/powerpoint/2010/main" val="148425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5"/>
          <p:cNvSpPr>
            <a:spLocks noChangeArrowheads="1" noChangeShapeType="1" noTextEdit="1"/>
          </p:cNvSpPr>
          <p:nvPr/>
        </p:nvSpPr>
        <p:spPr bwMode="auto">
          <a:xfrm>
            <a:off x="2362200" y="571500"/>
            <a:ext cx="44862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2 Timothy 4:1-2</a:t>
            </a:r>
          </a:p>
        </p:txBody>
      </p:sp>
      <p:sp>
        <p:nvSpPr>
          <p:cNvPr id="5123" name="Text Box 12"/>
          <p:cNvSpPr txBox="1">
            <a:spLocks noChangeArrowheads="1"/>
          </p:cNvSpPr>
          <p:nvPr/>
        </p:nvSpPr>
        <p:spPr bwMode="auto">
          <a:xfrm>
            <a:off x="533400" y="1511300"/>
            <a:ext cx="8153400" cy="5035550"/>
          </a:xfrm>
          <a:prstGeom prst="rect">
            <a:avLst/>
          </a:prstGeom>
          <a:noFill/>
          <a:ln w="9525">
            <a:noFill/>
            <a:miter lim="800000"/>
            <a:headEnd/>
            <a:tailEnd/>
          </a:ln>
        </p:spPr>
        <p:txBody>
          <a:bodyPr>
            <a:spAutoFit/>
          </a:bodyPr>
          <a:lstStyle/>
          <a:p>
            <a:pPr eaLnBrk="0" hangingPunct="0">
              <a:spcBef>
                <a:spcPct val="50000"/>
              </a:spcBef>
            </a:pPr>
            <a:r>
              <a:rPr lang="en-US" sz="3600">
                <a:latin typeface="Tahoma" pitchFamily="1" charset="0"/>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a:t>
            </a:r>
          </a:p>
        </p:txBody>
      </p:sp>
      <p:pic>
        <p:nvPicPr>
          <p:cNvPr id="5124" name="Picture 15" descr="MPj03849090000[1]"/>
          <p:cNvPicPr>
            <a:picLocks noChangeAspect="1" noChangeArrowheads="1"/>
          </p:cNvPicPr>
          <p:nvPr/>
        </p:nvPicPr>
        <p:blipFill>
          <a:blip r:embed="rId2" cstate="print"/>
          <a:srcRect/>
          <a:stretch>
            <a:fillRect/>
          </a:stretch>
        </p:blipFill>
        <p:spPr bwMode="auto">
          <a:xfrm>
            <a:off x="7924800" y="381000"/>
            <a:ext cx="762000" cy="760413"/>
          </a:xfrm>
          <a:prstGeom prst="rect">
            <a:avLst/>
          </a:prstGeom>
          <a:noFill/>
          <a:ln w="9525">
            <a:noFill/>
            <a:miter lim="800000"/>
            <a:headEnd/>
            <a:tailEnd/>
          </a:ln>
        </p:spPr>
      </p:pic>
    </p:spTree>
    <p:extLst>
      <p:ext uri="{BB962C8B-B14F-4D97-AF65-F5344CB8AC3E}">
        <p14:creationId xmlns:p14="http://schemas.microsoft.com/office/powerpoint/2010/main" val="18016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a:xfrm>
            <a:off x="457200" y="2209800"/>
            <a:ext cx="8153400" cy="3962400"/>
          </a:xfrm>
        </p:spPr>
        <p:txBody>
          <a:bodyPr/>
          <a:lstStyle/>
          <a:p>
            <a:pPr algn="ctr">
              <a:lnSpc>
                <a:spcPct val="90000"/>
              </a:lnSpc>
              <a:buFontTx/>
              <a:buNone/>
            </a:pPr>
            <a:r>
              <a:rPr lang="en-US" sz="2800" b="1" dirty="0"/>
              <a:t>Large Structures:</a:t>
            </a:r>
          </a:p>
          <a:p>
            <a:pPr algn="ctr">
              <a:lnSpc>
                <a:spcPct val="90000"/>
              </a:lnSpc>
              <a:buFontTx/>
              <a:buNone/>
            </a:pPr>
            <a:endParaRPr lang="en-US" sz="2800" b="1" dirty="0"/>
          </a:p>
          <a:p>
            <a:pPr algn="ctr">
              <a:lnSpc>
                <a:spcPct val="90000"/>
              </a:lnSpc>
              <a:buFontTx/>
              <a:buNone/>
            </a:pPr>
            <a:r>
              <a:rPr lang="en-US" sz="2800" dirty="0"/>
              <a:t>Look for the “emotional outline”—the affective experience the poem re-creates.</a:t>
            </a:r>
          </a:p>
          <a:p>
            <a:pPr algn="ctr">
              <a:lnSpc>
                <a:spcPct val="90000"/>
              </a:lnSpc>
              <a:buFontTx/>
              <a:buNone/>
            </a:pPr>
            <a:endParaRPr lang="en-US" sz="2800" dirty="0"/>
          </a:p>
          <a:p>
            <a:pPr algn="ctr">
              <a:lnSpc>
                <a:spcPct val="90000"/>
              </a:lnSpc>
              <a:buFontTx/>
              <a:buNone/>
            </a:pPr>
            <a:r>
              <a:rPr lang="en-US" sz="2800" dirty="0"/>
              <a:t>Exercise:</a:t>
            </a:r>
          </a:p>
          <a:p>
            <a:pPr algn="ctr">
              <a:lnSpc>
                <a:spcPct val="90000"/>
              </a:lnSpc>
              <a:buFontTx/>
              <a:buNone/>
            </a:pPr>
            <a:r>
              <a:rPr lang="en-US" sz="2800" dirty="0"/>
              <a:t>Graph the emotional topography of Ps. 116</a:t>
            </a:r>
          </a:p>
          <a:p>
            <a:pPr algn="ctr">
              <a:lnSpc>
                <a:spcPct val="90000"/>
              </a:lnSpc>
              <a:buFontTx/>
              <a:buNone/>
            </a:pPr>
            <a:endParaRPr lang="en-US" sz="2800" b="1" dirty="0"/>
          </a:p>
        </p:txBody>
      </p:sp>
      <p:sp>
        <p:nvSpPr>
          <p:cNvPr id="171010" name="Rectangle 2"/>
          <p:cNvSpPr>
            <a:spLocks noGrp="1" noChangeArrowheads="1"/>
          </p:cNvSpPr>
          <p:nvPr>
            <p:ph type="title"/>
          </p:nvPr>
        </p:nvSpPr>
        <p:spPr>
          <a:xfrm>
            <a:off x="688490" y="381000"/>
            <a:ext cx="7756263" cy="1243406"/>
          </a:xfrm>
        </p:spPr>
        <p:txBody>
          <a:bodyPr/>
          <a:lstStyle/>
          <a:p>
            <a:r>
              <a:rPr lang="en-US" sz="4400" dirty="0"/>
              <a:t>How to Study Psalms as Lyric Poetry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1011">
                                            <p:txEl>
                                              <p:pRg st="4" end="4"/>
                                            </p:txEl>
                                          </p:spTgt>
                                        </p:tgtEl>
                                        <p:attrNameLst>
                                          <p:attrName>style.visibility</p:attrName>
                                        </p:attrNameLst>
                                      </p:cBhvr>
                                      <p:to>
                                        <p:strVal val="visible"/>
                                      </p:to>
                                    </p:set>
                                    <p:animEffect transition="in" filter="dissolve">
                                      <p:cBhvr>
                                        <p:cTn id="7" dur="500"/>
                                        <p:tgtEl>
                                          <p:spTgt spid="17101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1011">
                                            <p:txEl>
                                              <p:pRg st="5" end="5"/>
                                            </p:txEl>
                                          </p:spTgt>
                                        </p:tgtEl>
                                        <p:attrNameLst>
                                          <p:attrName>style.visibility</p:attrName>
                                        </p:attrNameLst>
                                      </p:cBhvr>
                                      <p:to>
                                        <p:strVal val="visible"/>
                                      </p:to>
                                    </p:set>
                                    <p:animEffect transition="in" filter="dissolve">
                                      <p:cBhvr>
                                        <p:cTn id="12" dur="500"/>
                                        <p:tgtEl>
                                          <p:spTgt spid="171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p:txBody>
          <a:bodyPr/>
          <a:lstStyle/>
          <a:p>
            <a:pPr>
              <a:buFontTx/>
              <a:buNone/>
            </a:pPr>
            <a:r>
              <a:rPr lang="en-US" b="1" dirty="0"/>
              <a:t>1. Slow down. Appreciate the language. </a:t>
            </a:r>
          </a:p>
          <a:p>
            <a:pPr>
              <a:buFontTx/>
              <a:buNone/>
            </a:pPr>
            <a:r>
              <a:rPr lang="en-US" b="1" dirty="0"/>
              <a:t>2. Discern structure.</a:t>
            </a:r>
          </a:p>
          <a:p>
            <a:pPr>
              <a:buFontTx/>
              <a:buNone/>
            </a:pPr>
            <a:r>
              <a:rPr lang="en-US" b="1" dirty="0"/>
              <a:t>3. Meditate.</a:t>
            </a:r>
          </a:p>
          <a:p>
            <a:pPr lvl="1"/>
            <a:r>
              <a:rPr lang="en-US" b="1" dirty="0"/>
              <a:t>Find a quiet place.</a:t>
            </a:r>
          </a:p>
          <a:p>
            <a:pPr lvl="1"/>
            <a:r>
              <a:rPr lang="en-US" b="1" dirty="0"/>
              <a:t>Try </a:t>
            </a:r>
            <a:r>
              <a:rPr lang="en-US" b="1" dirty="0" err="1"/>
              <a:t>logosomatic</a:t>
            </a:r>
            <a:r>
              <a:rPr lang="en-US" b="1" dirty="0"/>
              <a:t> reading. E.g. Ps. 116.</a:t>
            </a:r>
          </a:p>
          <a:p>
            <a:pPr>
              <a:buFontTx/>
              <a:buNone/>
            </a:pPr>
            <a:r>
              <a:rPr lang="en-US" b="1" dirty="0"/>
              <a:t>4. Read the text aloud or listen to a professional recording:</a:t>
            </a:r>
          </a:p>
          <a:p>
            <a:pPr lvl="2">
              <a:buFontTx/>
              <a:buNone/>
            </a:pPr>
            <a:r>
              <a:rPr lang="en-US" sz="2400" dirty="0"/>
              <a:t>www.biblegateway.com/resources/audio</a:t>
            </a:r>
            <a:endParaRPr lang="en-US" sz="1800" dirty="0"/>
          </a:p>
          <a:p>
            <a:pPr>
              <a:buFontTx/>
              <a:buNone/>
            </a:pPr>
            <a:endParaRPr lang="en-US" dirty="0"/>
          </a:p>
        </p:txBody>
      </p:sp>
      <p:sp>
        <p:nvSpPr>
          <p:cNvPr id="172034" name="Rectangle 2"/>
          <p:cNvSpPr>
            <a:spLocks noGrp="1" noChangeArrowheads="1"/>
          </p:cNvSpPr>
          <p:nvPr>
            <p:ph type="title"/>
          </p:nvPr>
        </p:nvSpPr>
        <p:spPr>
          <a:xfrm>
            <a:off x="688490" y="570156"/>
            <a:ext cx="7756263" cy="1054250"/>
          </a:xfrm>
        </p:spPr>
        <p:txBody>
          <a:bodyPr/>
          <a:lstStyle/>
          <a:p>
            <a:r>
              <a:rPr lang="en-US" sz="4400" dirty="0"/>
              <a:t>How to Study Psalms as Lyric Poetry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72035">
                                            <p:txEl>
                                              <p:pRg st="2" end="2"/>
                                            </p:txEl>
                                          </p:spTgt>
                                        </p:tgtEl>
                                        <p:attrNameLst>
                                          <p:attrName>style.visibility</p:attrName>
                                        </p:attrNameLst>
                                      </p:cBhvr>
                                      <p:to>
                                        <p:strVal val="visible"/>
                                      </p:to>
                                    </p:set>
                                    <p:anim calcmode="lin" valueType="num">
                                      <p:cBhvr>
                                        <p:cTn id="7" dur="500" fill="hold"/>
                                        <p:tgtEl>
                                          <p:spTgt spid="172035">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172035">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172035">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172035">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17203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72035">
                                            <p:txEl>
                                              <p:pRg st="3" end="3"/>
                                            </p:txEl>
                                          </p:spTgt>
                                        </p:tgtEl>
                                        <p:attrNameLst>
                                          <p:attrName>style.visibility</p:attrName>
                                        </p:attrNameLst>
                                      </p:cBhvr>
                                      <p:to>
                                        <p:strVal val="visible"/>
                                      </p:to>
                                    </p:set>
                                    <p:anim calcmode="lin" valueType="num">
                                      <p:cBhvr>
                                        <p:cTn id="16" dur="500" fill="hold"/>
                                        <p:tgtEl>
                                          <p:spTgt spid="172035">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172035">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172035">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172035">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17203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72035">
                                            <p:txEl>
                                              <p:pRg st="4" end="4"/>
                                            </p:txEl>
                                          </p:spTgt>
                                        </p:tgtEl>
                                        <p:attrNameLst>
                                          <p:attrName>style.visibility</p:attrName>
                                        </p:attrNameLst>
                                      </p:cBhvr>
                                      <p:to>
                                        <p:strVal val="visible"/>
                                      </p:to>
                                    </p:set>
                                    <p:anim calcmode="lin" valueType="num">
                                      <p:cBhvr>
                                        <p:cTn id="25" dur="500" fill="hold"/>
                                        <p:tgtEl>
                                          <p:spTgt spid="172035">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172035">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172035">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172035">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17203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72035">
                                            <p:txEl>
                                              <p:pRg st="5" end="5"/>
                                            </p:txEl>
                                          </p:spTgt>
                                        </p:tgtEl>
                                        <p:attrNameLst>
                                          <p:attrName>style.visibility</p:attrName>
                                        </p:attrNameLst>
                                      </p:cBhvr>
                                      <p:to>
                                        <p:strVal val="visible"/>
                                      </p:to>
                                    </p:set>
                                    <p:anim calcmode="lin" valueType="num">
                                      <p:cBhvr>
                                        <p:cTn id="34" dur="500" fill="hold"/>
                                        <p:tgtEl>
                                          <p:spTgt spid="172035">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172035">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172035">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172035">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172035">
                                            <p:txEl>
                                              <p:pRg st="5" end="5"/>
                                            </p:txEl>
                                          </p:spTgt>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172035">
                                            <p:txEl>
                                              <p:pRg st="6" end="6"/>
                                            </p:txEl>
                                          </p:spTgt>
                                        </p:tgtEl>
                                        <p:attrNameLst>
                                          <p:attrName>style.visibility</p:attrName>
                                        </p:attrNameLst>
                                      </p:cBhvr>
                                      <p:to>
                                        <p:strVal val="visible"/>
                                      </p:to>
                                    </p:set>
                                    <p:anim calcmode="lin" valueType="num">
                                      <p:cBhvr>
                                        <p:cTn id="41" dur="500" fill="hold"/>
                                        <p:tgtEl>
                                          <p:spTgt spid="172035">
                                            <p:txEl>
                                              <p:pRg st="6" end="6"/>
                                            </p:txEl>
                                          </p:spTgt>
                                        </p:tgtEl>
                                        <p:attrNameLst>
                                          <p:attrName>ppt_w</p:attrName>
                                        </p:attrNameLst>
                                      </p:cBhvr>
                                      <p:tavLst>
                                        <p:tav tm="0">
                                          <p:val>
                                            <p:strVal val="#ppt_w*0.05"/>
                                          </p:val>
                                        </p:tav>
                                        <p:tav tm="100000">
                                          <p:val>
                                            <p:strVal val="#ppt_w"/>
                                          </p:val>
                                        </p:tav>
                                      </p:tavLst>
                                    </p:anim>
                                    <p:anim calcmode="lin" valueType="num">
                                      <p:cBhvr>
                                        <p:cTn id="42" dur="500" fill="hold"/>
                                        <p:tgtEl>
                                          <p:spTgt spid="172035">
                                            <p:txEl>
                                              <p:pRg st="6" end="6"/>
                                            </p:txEl>
                                          </p:spTgt>
                                        </p:tgtEl>
                                        <p:attrNameLst>
                                          <p:attrName>ppt_h</p:attrName>
                                        </p:attrNameLst>
                                      </p:cBhvr>
                                      <p:tavLst>
                                        <p:tav tm="0">
                                          <p:val>
                                            <p:strVal val="#ppt_h"/>
                                          </p:val>
                                        </p:tav>
                                        <p:tav tm="100000">
                                          <p:val>
                                            <p:strVal val="#ppt_h"/>
                                          </p:val>
                                        </p:tav>
                                      </p:tavLst>
                                    </p:anim>
                                    <p:anim calcmode="lin" valueType="num">
                                      <p:cBhvr>
                                        <p:cTn id="43" dur="500" fill="hold"/>
                                        <p:tgtEl>
                                          <p:spTgt spid="172035">
                                            <p:txEl>
                                              <p:pRg st="6" end="6"/>
                                            </p:txEl>
                                          </p:spTgt>
                                        </p:tgtEl>
                                        <p:attrNameLst>
                                          <p:attrName>ppt_x</p:attrName>
                                        </p:attrNameLst>
                                      </p:cBhvr>
                                      <p:tavLst>
                                        <p:tav tm="0">
                                          <p:val>
                                            <p:strVal val="#ppt_x-.2"/>
                                          </p:val>
                                        </p:tav>
                                        <p:tav tm="100000">
                                          <p:val>
                                            <p:strVal val="#ppt_x"/>
                                          </p:val>
                                        </p:tav>
                                      </p:tavLst>
                                    </p:anim>
                                    <p:anim calcmode="lin" valueType="num">
                                      <p:cBhvr>
                                        <p:cTn id="44" dur="500" fill="hold"/>
                                        <p:tgtEl>
                                          <p:spTgt spid="172035">
                                            <p:txEl>
                                              <p:pRg st="6" end="6"/>
                                            </p:txEl>
                                          </p:spTgt>
                                        </p:tgtEl>
                                        <p:attrNameLst>
                                          <p:attrName>ppt_y</p:attrName>
                                        </p:attrNameLst>
                                      </p:cBhvr>
                                      <p:tavLst>
                                        <p:tav tm="0">
                                          <p:val>
                                            <p:strVal val="#ppt_y"/>
                                          </p:val>
                                        </p:tav>
                                        <p:tav tm="100000">
                                          <p:val>
                                            <p:strVal val="#ppt_y"/>
                                          </p:val>
                                        </p:tav>
                                      </p:tavLst>
                                    </p:anim>
                                    <p:animEffect transition="in" filter="fade">
                                      <p:cBhvr>
                                        <p:cTn id="45" dur="500"/>
                                        <p:tgtEl>
                                          <p:spTgt spid="172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Rot="1" noChangeArrowheads="1"/>
          </p:cNvSpPr>
          <p:nvPr>
            <p:ph idx="1"/>
          </p:nvPr>
        </p:nvSpPr>
        <p:spPr>
          <a:xfrm>
            <a:off x="457200" y="2590800"/>
            <a:ext cx="8153400" cy="3886200"/>
          </a:xfrm>
        </p:spPr>
        <p:txBody>
          <a:bodyPr/>
          <a:lstStyle/>
          <a:p>
            <a:pPr marL="609600" indent="-609600">
              <a:buFontTx/>
              <a:buAutoNum type="arabicPeriod"/>
            </a:pPr>
            <a:r>
              <a:rPr lang="en-US" sz="2800" dirty="0"/>
              <a:t>Craft your language. “Show” as well as “tell.”</a:t>
            </a:r>
          </a:p>
          <a:p>
            <a:pPr marL="609600" indent="-609600">
              <a:buFontTx/>
              <a:buNone/>
            </a:pPr>
            <a:endParaRPr lang="en-US" dirty="0"/>
          </a:p>
          <a:p>
            <a:pPr marL="609600" indent="-609600" algn="ctr">
              <a:buFont typeface="Wingdings" pitchFamily="2" charset="2"/>
              <a:buNone/>
            </a:pPr>
            <a:r>
              <a:rPr lang="en-US" dirty="0"/>
              <a:t>"Write with verbs and nouns. The adverb signifies the failure to find the right verb; the adjective, failure to find the right noun." </a:t>
            </a:r>
          </a:p>
          <a:p>
            <a:pPr marL="609600" indent="-609600" algn="r">
              <a:buFont typeface="Wingdings" pitchFamily="2" charset="2"/>
              <a:buNone/>
            </a:pPr>
            <a:r>
              <a:rPr lang="en-US" sz="2400" i="1" dirty="0"/>
              <a:t>- Donald Murray</a:t>
            </a:r>
          </a:p>
        </p:txBody>
      </p:sp>
      <p:sp>
        <p:nvSpPr>
          <p:cNvPr id="109570" name="Rectangle 2"/>
          <p:cNvSpPr>
            <a:spLocks noGrp="1" noRot="1" noChangeArrowheads="1"/>
          </p:cNvSpPr>
          <p:nvPr>
            <p:ph type="title"/>
          </p:nvPr>
        </p:nvSpPr>
        <p:spPr/>
        <p:txBody>
          <a:bodyPr/>
          <a:lstStyle/>
          <a:p>
            <a:r>
              <a:rPr lang="en-US" sz="4400" dirty="0">
                <a:solidFill>
                  <a:schemeClr val="accent1"/>
                </a:solidFill>
              </a:rPr>
              <a:t>How to Preach Psalms in a Genre-Sensitive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957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957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957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95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09571">
                                            <p:txEl>
                                              <p:pRg st="2" end="2"/>
                                            </p:txEl>
                                          </p:spTgt>
                                        </p:tgtEl>
                                        <p:attrNameLst>
                                          <p:attrName>style.visibility</p:attrName>
                                        </p:attrNameLst>
                                      </p:cBhvr>
                                      <p:to>
                                        <p:strVal val="visible"/>
                                      </p:to>
                                    </p:set>
                                    <p:anim calcmode="lin" valueType="num">
                                      <p:cBhvr>
                                        <p:cTn id="16" dur="500" fill="hold"/>
                                        <p:tgtEl>
                                          <p:spTgt spid="109571">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109571">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109571">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109571">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109571">
                                            <p:txEl>
                                              <p:pRg st="2" end="2"/>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109571">
                                            <p:txEl>
                                              <p:pRg st="3" end="3"/>
                                            </p:txEl>
                                          </p:spTgt>
                                        </p:tgtEl>
                                        <p:attrNameLst>
                                          <p:attrName>style.visibility</p:attrName>
                                        </p:attrNameLst>
                                      </p:cBhvr>
                                      <p:to>
                                        <p:strVal val="visible"/>
                                      </p:to>
                                    </p:set>
                                    <p:anim calcmode="lin" valueType="num">
                                      <p:cBhvr>
                                        <p:cTn id="23" dur="500" fill="hold"/>
                                        <p:tgtEl>
                                          <p:spTgt spid="109571">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109571">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109571">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109571">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pPr algn="ctr"/>
            <a:r>
              <a:rPr lang="en-US" sz="3600" dirty="0"/>
              <a:t>Haddon Robinson</a:t>
            </a:r>
            <a:br>
              <a:rPr lang="en-US" sz="3600" dirty="0"/>
            </a:br>
            <a:r>
              <a:rPr lang="en-US" sz="3600" dirty="0"/>
              <a:t>Psalm 23</a:t>
            </a:r>
          </a:p>
        </p:txBody>
      </p:sp>
      <p:pic>
        <p:nvPicPr>
          <p:cNvPr id="219141" name="Picture 5" descr="Rob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9" y="2590800"/>
            <a:ext cx="26320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Rot="1" noChangeArrowheads="1"/>
          </p:cNvSpPr>
          <p:nvPr>
            <p:ph idx="1"/>
          </p:nvPr>
        </p:nvSpPr>
        <p:spPr>
          <a:xfrm>
            <a:off x="457200" y="2362200"/>
            <a:ext cx="8153400" cy="4114800"/>
          </a:xfrm>
        </p:spPr>
        <p:txBody>
          <a:bodyPr>
            <a:normAutofit/>
          </a:bodyPr>
          <a:lstStyle/>
          <a:p>
            <a:pPr marL="609600" indent="-609600">
              <a:buFontTx/>
              <a:buAutoNum type="arabicPeriod"/>
            </a:pPr>
            <a:r>
              <a:rPr lang="en-US" sz="2800" dirty="0"/>
              <a:t>Craft your language. “Show” as well as “tell.”</a:t>
            </a:r>
          </a:p>
          <a:p>
            <a:pPr marL="609600" indent="-609600">
              <a:buFontTx/>
              <a:buAutoNum type="arabicPeriod"/>
            </a:pPr>
            <a:r>
              <a:rPr lang="en-US" sz="2800" dirty="0"/>
              <a:t>Use parallelism (for the entire structure or sub-units).</a:t>
            </a:r>
          </a:p>
        </p:txBody>
      </p:sp>
      <p:sp>
        <p:nvSpPr>
          <p:cNvPr id="226306" name="Rectangle 2"/>
          <p:cNvSpPr>
            <a:spLocks noGrp="1" noRot="1" noChangeArrowheads="1"/>
          </p:cNvSpPr>
          <p:nvPr>
            <p:ph type="title"/>
          </p:nvPr>
        </p:nvSpPr>
        <p:spPr/>
        <p:txBody>
          <a:bodyPr/>
          <a:lstStyle/>
          <a:p>
            <a:r>
              <a:rPr lang="en-US" sz="4400" dirty="0">
                <a:solidFill>
                  <a:schemeClr val="accent1"/>
                </a:solidFill>
              </a:rPr>
              <a:t>How to Preach Psalms in a Genre-Sensitive Way</a:t>
            </a:r>
            <a:endParaRPr lang="en-US" sz="4400" dirty="0">
              <a:solidFill>
                <a:srgbClr val="EED41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 calcmode="lin" valueType="num">
                                      <p:cBhvr>
                                        <p:cTn id="7" dur="500" fill="hold"/>
                                        <p:tgtEl>
                                          <p:spTgt spid="226307">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226307">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226307">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226307">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226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9" name="Rectangle 7"/>
          <p:cNvSpPr>
            <a:spLocks noChangeArrowheads="1"/>
          </p:cNvSpPr>
          <p:nvPr/>
        </p:nvSpPr>
        <p:spPr bwMode="auto">
          <a:xfrm>
            <a:off x="457200" y="705536"/>
            <a:ext cx="83820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400" dirty="0"/>
              <a:t>Jeffrey Arthurs</a:t>
            </a:r>
          </a:p>
          <a:p>
            <a:pPr algn="ctr"/>
            <a:r>
              <a:rPr lang="en-US" sz="2400"/>
              <a:t>Psalm 32, “Cover or Be Covered”</a:t>
            </a:r>
          </a:p>
          <a:p>
            <a:pPr algn="ctr"/>
            <a:endParaRPr lang="en-US" sz="2400"/>
          </a:p>
          <a:p>
            <a:r>
              <a:rPr lang="en-US" sz="2400" dirty="0"/>
              <a:t>I have prayed more fervently for the Lions to win the Malaysian Cup than for my pastor, elders, and leaders.</a:t>
            </a:r>
          </a:p>
          <a:p>
            <a:r>
              <a:rPr lang="en-US" sz="2400" dirty="0"/>
              <a:t>I gloated over Chelsea’s demise in the English Premier League.</a:t>
            </a:r>
          </a:p>
          <a:p>
            <a:r>
              <a:rPr lang="en-US" sz="2400" dirty="0"/>
              <a:t>I have complained excessively over the Mass Rapid Transit failures.</a:t>
            </a:r>
          </a:p>
          <a:p>
            <a:r>
              <a:rPr lang="en-US" sz="2400" dirty="0"/>
              <a:t>I pile my plate high in food line even though I can’t finish half of it.</a:t>
            </a:r>
          </a:p>
          <a:p>
            <a:r>
              <a:rPr lang="en-US" sz="2400" dirty="0"/>
              <a:t>I spend more time updating my Facebook status than updating my knowledge of Holy Scripture.</a:t>
            </a:r>
          </a:p>
          <a:p>
            <a:r>
              <a:rPr lang="en-US" sz="2400" i="1" dirty="0"/>
              <a:t>Who will confess?</a:t>
            </a:r>
            <a:endParaRPr lang="en-US" sz="2400" dirty="0"/>
          </a:p>
          <a:p>
            <a:endParaRPr lang="en-US" sz="20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ChangeArrowheads="1"/>
          </p:cNvSpPr>
          <p:nvPr/>
        </p:nvSpPr>
        <p:spPr bwMode="auto">
          <a:xfrm>
            <a:off x="533400" y="225425"/>
            <a:ext cx="83058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t>Zipped into a parking spot in front of someone who got there before I did.</a:t>
            </a:r>
          </a:p>
          <a:p>
            <a:r>
              <a:rPr lang="en-US" sz="2000" dirty="0"/>
              <a:t>Look at myself every time I pass a mirror.</a:t>
            </a:r>
          </a:p>
          <a:p>
            <a:r>
              <a:rPr lang="en-US" sz="2000" dirty="0"/>
              <a:t>I wish other people would shut up so I can tell my story.</a:t>
            </a:r>
          </a:p>
          <a:p>
            <a:r>
              <a:rPr lang="en-US" sz="2000" dirty="0"/>
              <a:t>I have interrupted a slow speaker so I can say what I want to say.</a:t>
            </a:r>
          </a:p>
          <a:p>
            <a:r>
              <a:rPr lang="en-US" sz="2000" dirty="0"/>
              <a:t>I have promoted myself at every opportunity.</a:t>
            </a:r>
          </a:p>
          <a:p>
            <a:r>
              <a:rPr lang="en-US" sz="2000" dirty="0"/>
              <a:t>I have not considered others better than myself.</a:t>
            </a:r>
          </a:p>
          <a:p>
            <a:r>
              <a:rPr lang="en-US" sz="2000" i="1" dirty="0"/>
              <a:t>	Who will confess?</a:t>
            </a:r>
            <a:endParaRPr lang="en-US" sz="2000" dirty="0"/>
          </a:p>
          <a:p>
            <a:r>
              <a:rPr lang="en-US" sz="2000" dirty="0"/>
              <a:t>I have spun the truth to make myself look good.</a:t>
            </a:r>
          </a:p>
          <a:p>
            <a:r>
              <a:rPr lang="en-US" sz="2000" dirty="0"/>
              <a:t>I have blamed others when I was at fault.</a:t>
            </a:r>
          </a:p>
          <a:p>
            <a:r>
              <a:rPr lang="en-US" sz="2000" dirty="0"/>
              <a:t>I have drugged myself with TV or the internet so I wouldn’t have to think about my failings.</a:t>
            </a:r>
          </a:p>
          <a:p>
            <a:r>
              <a:rPr lang="en-US" sz="2000" dirty="0"/>
              <a:t>I have hidden.</a:t>
            </a:r>
          </a:p>
          <a:p>
            <a:r>
              <a:rPr lang="en-US" sz="2000" dirty="0"/>
              <a:t>I have clammed up.</a:t>
            </a:r>
          </a:p>
          <a:p>
            <a:r>
              <a:rPr lang="en-US" sz="2000" dirty="0"/>
              <a:t>I have pretended.</a:t>
            </a:r>
          </a:p>
          <a:p>
            <a:r>
              <a:rPr lang="en-US" sz="2000" dirty="0"/>
              <a:t>I have lied.</a:t>
            </a:r>
          </a:p>
          <a:p>
            <a:r>
              <a:rPr lang="en-US" sz="2000" dirty="0"/>
              <a:t>I have deceived.</a:t>
            </a:r>
          </a:p>
          <a:p>
            <a:r>
              <a:rPr lang="en-US" sz="2000" dirty="0"/>
              <a:t>I have tricked.</a:t>
            </a:r>
          </a:p>
          <a:p>
            <a:r>
              <a:rPr lang="en-US" sz="2000" dirty="0"/>
              <a:t>I have tried to cover my own sin.</a:t>
            </a:r>
          </a:p>
          <a:p>
            <a:r>
              <a:rPr lang="en-US" sz="2000" dirty="0"/>
              <a:t>	</a:t>
            </a:r>
            <a:r>
              <a:rPr lang="en-US" sz="2000" i="1" dirty="0"/>
              <a:t>Who will confess?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Rot="1" noChangeArrowheads="1"/>
          </p:cNvSpPr>
          <p:nvPr>
            <p:ph sz="quarter" idx="13"/>
          </p:nvPr>
        </p:nvSpPr>
        <p:spPr>
          <a:xfrm>
            <a:off x="381000" y="304800"/>
            <a:ext cx="8464550" cy="6248400"/>
          </a:xfrm>
        </p:spPr>
        <p:txBody>
          <a:bodyPr/>
          <a:lstStyle/>
          <a:p>
            <a:pPr>
              <a:lnSpc>
                <a:spcPct val="80000"/>
              </a:lnSpc>
            </a:pPr>
            <a:endParaRPr lang="en-US" sz="1600" dirty="0"/>
          </a:p>
          <a:p>
            <a:pPr>
              <a:lnSpc>
                <a:spcPct val="80000"/>
              </a:lnSpc>
              <a:buFont typeface="Wingdings" pitchFamily="2" charset="2"/>
              <a:buNone/>
            </a:pPr>
            <a:r>
              <a:rPr lang="en-US" sz="2200" dirty="0">
                <a:solidFill>
                  <a:schemeClr val="tx1"/>
                </a:solidFill>
                <a:latin typeface="Times New Roman" pitchFamily="18" charset="0"/>
              </a:rPr>
              <a:t>I have put down my friends.</a:t>
            </a:r>
          </a:p>
          <a:p>
            <a:pPr>
              <a:lnSpc>
                <a:spcPct val="80000"/>
              </a:lnSpc>
              <a:buFont typeface="Wingdings" pitchFamily="2" charset="2"/>
              <a:buNone/>
            </a:pPr>
            <a:r>
              <a:rPr lang="en-US" sz="2200" dirty="0">
                <a:solidFill>
                  <a:schemeClr val="tx1"/>
                </a:solidFill>
                <a:latin typeface="Times New Roman" pitchFamily="18" charset="0"/>
              </a:rPr>
              <a:t>I have cut up those I love.</a:t>
            </a:r>
          </a:p>
          <a:p>
            <a:pPr>
              <a:lnSpc>
                <a:spcPct val="80000"/>
              </a:lnSpc>
              <a:buFont typeface="Wingdings" pitchFamily="2" charset="2"/>
              <a:buNone/>
            </a:pPr>
            <a:r>
              <a:rPr lang="en-US" sz="2200" dirty="0">
                <a:solidFill>
                  <a:schemeClr val="tx1"/>
                </a:solidFill>
                <a:latin typeface="Times New Roman" pitchFamily="18" charset="0"/>
              </a:rPr>
              <a:t>I have blown up at those who matter most to me.</a:t>
            </a:r>
          </a:p>
          <a:p>
            <a:pPr>
              <a:lnSpc>
                <a:spcPct val="80000"/>
              </a:lnSpc>
              <a:buFont typeface="Wingdings" pitchFamily="2" charset="2"/>
              <a:buNone/>
            </a:pPr>
            <a:r>
              <a:rPr lang="en-US" sz="2200" dirty="0">
                <a:solidFill>
                  <a:schemeClr val="tx1"/>
                </a:solidFill>
                <a:latin typeface="Times New Roman" pitchFamily="18" charset="0"/>
              </a:rPr>
              <a:t>I have not prayed.</a:t>
            </a:r>
          </a:p>
          <a:p>
            <a:pPr>
              <a:lnSpc>
                <a:spcPct val="80000"/>
              </a:lnSpc>
              <a:buFont typeface="Wingdings" pitchFamily="2" charset="2"/>
              <a:buNone/>
            </a:pPr>
            <a:r>
              <a:rPr lang="en-US" sz="2200" dirty="0">
                <a:solidFill>
                  <a:schemeClr val="tx1"/>
                </a:solidFill>
                <a:latin typeface="Times New Roman" pitchFamily="18" charset="0"/>
              </a:rPr>
              <a:t>I have not sacrificed.</a:t>
            </a:r>
          </a:p>
          <a:p>
            <a:pPr>
              <a:lnSpc>
                <a:spcPct val="80000"/>
              </a:lnSpc>
              <a:buFont typeface="Wingdings" pitchFamily="2" charset="2"/>
              <a:buNone/>
            </a:pPr>
            <a:r>
              <a:rPr lang="en-US" sz="2200" dirty="0">
                <a:solidFill>
                  <a:schemeClr val="tx1"/>
                </a:solidFill>
                <a:latin typeface="Times New Roman" pitchFamily="18" charset="0"/>
              </a:rPr>
              <a:t>I have not stewarded God’s money.</a:t>
            </a:r>
          </a:p>
          <a:p>
            <a:pPr>
              <a:lnSpc>
                <a:spcPct val="80000"/>
              </a:lnSpc>
              <a:buFont typeface="Wingdings" pitchFamily="2" charset="2"/>
              <a:buNone/>
            </a:pPr>
            <a:r>
              <a:rPr lang="en-US" sz="2200" dirty="0">
                <a:solidFill>
                  <a:schemeClr val="tx1"/>
                </a:solidFill>
                <a:latin typeface="Times New Roman" pitchFamily="18" charset="0"/>
              </a:rPr>
              <a:t>I have acted like it were my money.</a:t>
            </a:r>
          </a:p>
          <a:p>
            <a:pPr>
              <a:lnSpc>
                <a:spcPct val="80000"/>
              </a:lnSpc>
              <a:buFont typeface="Wingdings" pitchFamily="2" charset="2"/>
              <a:buNone/>
            </a:pPr>
            <a:r>
              <a:rPr lang="en-US" sz="2200" dirty="0">
                <a:solidFill>
                  <a:schemeClr val="tx1"/>
                </a:solidFill>
                <a:latin typeface="Times New Roman" pitchFamily="18" charset="0"/>
              </a:rPr>
              <a:t>I have not played my part in the Great Commission.</a:t>
            </a:r>
          </a:p>
          <a:p>
            <a:pPr>
              <a:lnSpc>
                <a:spcPct val="80000"/>
              </a:lnSpc>
              <a:buFont typeface="Wingdings" pitchFamily="2" charset="2"/>
              <a:buNone/>
            </a:pPr>
            <a:r>
              <a:rPr lang="en-US" sz="2200" dirty="0">
                <a:solidFill>
                  <a:schemeClr val="tx1"/>
                </a:solidFill>
                <a:latin typeface="Times New Roman" pitchFamily="18" charset="0"/>
              </a:rPr>
              <a:t>I don’t care much about the Great Commission.</a:t>
            </a:r>
          </a:p>
          <a:p>
            <a:pPr>
              <a:lnSpc>
                <a:spcPct val="80000"/>
              </a:lnSpc>
              <a:buFont typeface="Wingdings" pitchFamily="2" charset="2"/>
              <a:buNone/>
            </a:pPr>
            <a:r>
              <a:rPr lang="en-US" sz="2200" dirty="0">
                <a:solidFill>
                  <a:schemeClr val="tx1"/>
                </a:solidFill>
                <a:latin typeface="Times New Roman" pitchFamily="18" charset="0"/>
              </a:rPr>
              <a:t>I don’t care much about the poor, homeless, prisoners, infirm, illiterate, suffering, widows, and orphans.</a:t>
            </a:r>
          </a:p>
          <a:p>
            <a:pPr>
              <a:lnSpc>
                <a:spcPct val="80000"/>
              </a:lnSpc>
              <a:buFont typeface="Wingdings" pitchFamily="2" charset="2"/>
              <a:buNone/>
            </a:pPr>
            <a:r>
              <a:rPr lang="en-US" sz="2200" dirty="0">
                <a:solidFill>
                  <a:schemeClr val="tx1"/>
                </a:solidFill>
                <a:latin typeface="Times New Roman" pitchFamily="18" charset="0"/>
              </a:rPr>
              <a:t>I do care about myself.</a:t>
            </a:r>
          </a:p>
          <a:p>
            <a:pPr>
              <a:lnSpc>
                <a:spcPct val="80000"/>
              </a:lnSpc>
              <a:buFont typeface="Wingdings" pitchFamily="2" charset="2"/>
              <a:buNone/>
            </a:pPr>
            <a:r>
              <a:rPr lang="en-US" sz="2200" dirty="0">
                <a:solidFill>
                  <a:schemeClr val="tx1"/>
                </a:solidFill>
                <a:latin typeface="Times New Roman" pitchFamily="18" charset="0"/>
              </a:rPr>
              <a:t>I have taken up and set down and taken up and set down my cross.</a:t>
            </a:r>
          </a:p>
          <a:p>
            <a:pPr>
              <a:lnSpc>
                <a:spcPct val="80000"/>
              </a:lnSpc>
              <a:buFont typeface="Wingdings" pitchFamily="2" charset="2"/>
              <a:buNone/>
            </a:pPr>
            <a:r>
              <a:rPr lang="en-US" sz="2200" dirty="0">
                <a:solidFill>
                  <a:schemeClr val="tx1"/>
                </a:solidFill>
                <a:latin typeface="Times New Roman" pitchFamily="18" charset="0"/>
              </a:rPr>
              <a:t>I have not left all to follow him.</a:t>
            </a:r>
          </a:p>
          <a:p>
            <a:pPr>
              <a:lnSpc>
                <a:spcPct val="80000"/>
              </a:lnSpc>
              <a:buFont typeface="Wingdings" pitchFamily="2" charset="2"/>
              <a:buNone/>
            </a:pPr>
            <a:endParaRPr lang="en-US" sz="2200" dirty="0">
              <a:solidFill>
                <a:schemeClr val="tx1"/>
              </a:solidFill>
              <a:latin typeface="Times New Roman" pitchFamily="18" charset="0"/>
            </a:endParaRPr>
          </a:p>
          <a:p>
            <a:pPr>
              <a:lnSpc>
                <a:spcPct val="80000"/>
              </a:lnSpc>
              <a:buFont typeface="Wingdings" pitchFamily="2" charset="2"/>
              <a:buNone/>
            </a:pPr>
            <a:r>
              <a:rPr lang="en-US" sz="2200" dirty="0">
                <a:solidFill>
                  <a:schemeClr val="tx1"/>
                </a:solidFill>
                <a:latin typeface="Times New Roman" pitchFamily="18" charset="0"/>
              </a:rPr>
              <a:t>We sinners sin; we sinners confess.</a:t>
            </a:r>
            <a:endParaRPr lang="en-US" sz="22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Rot="1" noChangeArrowheads="1"/>
          </p:cNvSpPr>
          <p:nvPr>
            <p:ph idx="1"/>
          </p:nvPr>
        </p:nvSpPr>
        <p:spPr>
          <a:xfrm>
            <a:off x="457200" y="2514600"/>
            <a:ext cx="8153400" cy="3962400"/>
          </a:xfrm>
        </p:spPr>
        <p:txBody>
          <a:bodyPr>
            <a:normAutofit/>
          </a:bodyPr>
          <a:lstStyle/>
          <a:p>
            <a:pPr marL="609600" indent="-609600">
              <a:buFontTx/>
              <a:buAutoNum type="arabicPeriod"/>
            </a:pPr>
            <a:r>
              <a:rPr lang="en-US" sz="2800" dirty="0"/>
              <a:t>Craft your language. “Show” as well as “tell.”</a:t>
            </a:r>
          </a:p>
          <a:p>
            <a:pPr marL="609600" indent="-609600">
              <a:buFontTx/>
              <a:buAutoNum type="arabicPeriod"/>
            </a:pPr>
            <a:r>
              <a:rPr lang="en-US" sz="2800" dirty="0"/>
              <a:t>Use parallelism (for entire structure or sub-units).</a:t>
            </a:r>
          </a:p>
          <a:p>
            <a:pPr marL="609600" indent="-609600">
              <a:buFontTx/>
              <a:buAutoNum type="arabicPeriod"/>
            </a:pPr>
            <a:r>
              <a:rPr lang="en-US" sz="2800" dirty="0"/>
              <a:t>Create an emotional outline.</a:t>
            </a:r>
          </a:p>
          <a:p>
            <a:pPr marL="609600" indent="-609600">
              <a:buFontTx/>
              <a:buAutoNum type="arabicPeriod"/>
            </a:pPr>
            <a:r>
              <a:rPr lang="en-US" sz="2800" dirty="0"/>
              <a:t>Match non verbal content to verbal (delivery).</a:t>
            </a:r>
          </a:p>
        </p:txBody>
      </p:sp>
      <p:sp>
        <p:nvSpPr>
          <p:cNvPr id="232450" name="Rectangle 2"/>
          <p:cNvSpPr>
            <a:spLocks noGrp="1" noRot="1" noChangeArrowheads="1"/>
          </p:cNvSpPr>
          <p:nvPr>
            <p:ph type="title"/>
          </p:nvPr>
        </p:nvSpPr>
        <p:spPr/>
        <p:txBody>
          <a:bodyPr/>
          <a:lstStyle/>
          <a:p>
            <a:r>
              <a:rPr lang="en-US" sz="4400" dirty="0"/>
              <a:t>How to Preach Psalms in a Genre-Sensitive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32451">
                                            <p:txEl>
                                              <p:pRg st="2" end="2"/>
                                            </p:txEl>
                                          </p:spTgt>
                                        </p:tgtEl>
                                        <p:attrNameLst>
                                          <p:attrName>style.visibility</p:attrName>
                                        </p:attrNameLst>
                                      </p:cBhvr>
                                      <p:to>
                                        <p:strVal val="visible"/>
                                      </p:to>
                                    </p:set>
                                    <p:anim calcmode="lin" valueType="num">
                                      <p:cBhvr>
                                        <p:cTn id="7" dur="500" fill="hold"/>
                                        <p:tgtEl>
                                          <p:spTgt spid="232451">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232451">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232451">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232451">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232451">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32451">
                                            <p:txEl>
                                              <p:pRg st="3" end="3"/>
                                            </p:txEl>
                                          </p:spTgt>
                                        </p:tgtEl>
                                        <p:attrNameLst>
                                          <p:attrName>style.visibility</p:attrName>
                                        </p:attrNameLst>
                                      </p:cBhvr>
                                      <p:to>
                                        <p:strVal val="visible"/>
                                      </p:to>
                                    </p:set>
                                    <p:anim calcmode="lin" valueType="num">
                                      <p:cBhvr>
                                        <p:cTn id="16" dur="500" fill="hold"/>
                                        <p:tgtEl>
                                          <p:spTgt spid="232451">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232451">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232451">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232451">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232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4" name="Rectangle 10"/>
          <p:cNvSpPr>
            <a:spLocks noGrp="1" noRot="1" noChangeArrowheads="1"/>
          </p:cNvSpPr>
          <p:nvPr>
            <p:ph type="title"/>
          </p:nvPr>
        </p:nvSpPr>
        <p:spPr>
          <a:xfrm>
            <a:off x="688490" y="304800"/>
            <a:ext cx="7756263" cy="1319606"/>
          </a:xfrm>
        </p:spPr>
        <p:txBody>
          <a:bodyPr/>
          <a:lstStyle/>
          <a:p>
            <a:pPr algn="ctr"/>
            <a:r>
              <a:rPr lang="en-US" sz="3600" dirty="0"/>
              <a:t>John </a:t>
            </a:r>
            <a:r>
              <a:rPr lang="en-US" sz="3600" dirty="0" err="1"/>
              <a:t>Ortberg</a:t>
            </a:r>
            <a:br>
              <a:rPr lang="en-US" sz="3600" dirty="0"/>
            </a:br>
            <a:r>
              <a:rPr lang="en-US" sz="3600" dirty="0"/>
              <a:t>“Doing Justice” </a:t>
            </a:r>
            <a:r>
              <a:rPr lang="en-US" sz="2800" dirty="0"/>
              <a:t>(tracks 26-29)</a:t>
            </a:r>
            <a:br>
              <a:rPr lang="en-US" sz="3600" dirty="0"/>
            </a:br>
            <a:r>
              <a:rPr lang="en-US" sz="3600" dirty="0"/>
              <a:t>(Micah 6:6-8)</a:t>
            </a:r>
          </a:p>
        </p:txBody>
      </p:sp>
      <p:pic>
        <p:nvPicPr>
          <p:cNvPr id="4" name="Picture 6" descr="http://www.zondervan.com/images/contributor/medium/ortbergj.jpg"/>
          <p:cNvPicPr>
            <a:picLocks noChangeAspect="1" noChangeArrowheads="1"/>
          </p:cNvPicPr>
          <p:nvPr/>
        </p:nvPicPr>
        <p:blipFill>
          <a:blip r:embed="rId2" cstate="print"/>
          <a:srcRect/>
          <a:stretch>
            <a:fillRect/>
          </a:stretch>
        </p:blipFill>
        <p:spPr bwMode="auto">
          <a:xfrm>
            <a:off x="3048000" y="2209800"/>
            <a:ext cx="2800350" cy="4200525"/>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obliqueTopRight"/>
            <a:lightRig rig="flood" dir="t">
              <a:rot lat="0" lon="0" rev="13800000"/>
            </a:lightRig>
          </a:scene3d>
          <a:sp3d extrusionH="107950" prstMaterial="plastic">
            <a:bevelB/>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8490" y="0"/>
            <a:ext cx="7756263" cy="1752600"/>
          </a:xfrm>
        </p:spPr>
        <p:txBody>
          <a:bodyPr/>
          <a:lstStyle/>
          <a:p>
            <a:r>
              <a:rPr lang="en-US" dirty="0"/>
              <a:t>What is Poetry? </a:t>
            </a:r>
            <a:br>
              <a:rPr lang="en-US" dirty="0"/>
            </a:br>
            <a:r>
              <a:rPr lang="en-US" dirty="0"/>
              <a:t>Try to define 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Rot="1" noChangeArrowheads="1"/>
          </p:cNvSpPr>
          <p:nvPr>
            <p:ph idx="1"/>
          </p:nvPr>
        </p:nvSpPr>
        <p:spPr>
          <a:xfrm>
            <a:off x="457200" y="2514600"/>
            <a:ext cx="8153400" cy="3962400"/>
          </a:xfrm>
        </p:spPr>
        <p:txBody>
          <a:bodyPr>
            <a:normAutofit/>
          </a:bodyPr>
          <a:lstStyle/>
          <a:p>
            <a:pPr marL="609600" indent="-609600">
              <a:buFontTx/>
              <a:buAutoNum type="arabicPeriod"/>
            </a:pPr>
            <a:r>
              <a:rPr lang="en-US" sz="2800" dirty="0"/>
              <a:t>Craft your language. “Show” as well as “tell.”</a:t>
            </a:r>
          </a:p>
          <a:p>
            <a:pPr marL="609600" indent="-609600">
              <a:buFontTx/>
              <a:buAutoNum type="arabicPeriod"/>
            </a:pPr>
            <a:r>
              <a:rPr lang="en-US" sz="2800" dirty="0"/>
              <a:t>Use parallelism (for entire structure or sub-units).</a:t>
            </a:r>
          </a:p>
          <a:p>
            <a:pPr marL="609600" indent="-609600">
              <a:buFontTx/>
              <a:buAutoNum type="arabicPeriod"/>
            </a:pPr>
            <a:r>
              <a:rPr lang="en-US" sz="2800" dirty="0"/>
              <a:t>Create an emotional outline.</a:t>
            </a:r>
          </a:p>
          <a:p>
            <a:pPr marL="609600" indent="-609600">
              <a:buFontTx/>
              <a:buAutoNum type="arabicPeriod"/>
            </a:pPr>
            <a:r>
              <a:rPr lang="en-US" sz="2800" dirty="0"/>
              <a:t>Match non verbal content to verbal (delivery).</a:t>
            </a:r>
          </a:p>
          <a:p>
            <a:pPr marL="609600" indent="-609600">
              <a:buFontTx/>
              <a:buAutoNum type="arabicPeriod"/>
            </a:pPr>
            <a:r>
              <a:rPr lang="en-US" sz="2800" dirty="0"/>
              <a:t>Use music.</a:t>
            </a:r>
          </a:p>
          <a:p>
            <a:pPr marL="609600" indent="-609600">
              <a:buFontTx/>
              <a:buAutoNum type="arabicPeriod"/>
            </a:pPr>
            <a:r>
              <a:rPr lang="en-US" sz="2800" dirty="0"/>
              <a:t>Work in concert with the entire service.</a:t>
            </a:r>
          </a:p>
        </p:txBody>
      </p:sp>
      <p:sp>
        <p:nvSpPr>
          <p:cNvPr id="208898" name="Rectangle 2"/>
          <p:cNvSpPr>
            <a:spLocks noGrp="1" noRot="1" noChangeArrowheads="1"/>
          </p:cNvSpPr>
          <p:nvPr>
            <p:ph type="title"/>
          </p:nvPr>
        </p:nvSpPr>
        <p:spPr>
          <a:xfrm>
            <a:off x="688490" y="381000"/>
            <a:ext cx="7756263" cy="1243406"/>
          </a:xfrm>
        </p:spPr>
        <p:txBody>
          <a:bodyPr/>
          <a:lstStyle/>
          <a:p>
            <a:r>
              <a:rPr lang="en-US" sz="4400" dirty="0">
                <a:solidFill>
                  <a:schemeClr val="accent1"/>
                </a:solidFill>
              </a:rPr>
              <a:t>How to Preach Psalms in a  Genre-Sensitive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8899">
                                            <p:txEl>
                                              <p:pRg st="4" end="4"/>
                                            </p:txEl>
                                          </p:spTgt>
                                        </p:tgtEl>
                                        <p:attrNameLst>
                                          <p:attrName>style.visibility</p:attrName>
                                        </p:attrNameLst>
                                      </p:cBhvr>
                                      <p:to>
                                        <p:strVal val="visible"/>
                                      </p:to>
                                    </p:set>
                                    <p:anim calcmode="lin" valueType="num">
                                      <p:cBhvr>
                                        <p:cTn id="7" dur="500" fill="hold"/>
                                        <p:tgtEl>
                                          <p:spTgt spid="208899">
                                            <p:txEl>
                                              <p:pRg st="4" end="4"/>
                                            </p:txEl>
                                          </p:spTgt>
                                        </p:tgtEl>
                                        <p:attrNameLst>
                                          <p:attrName>ppt_w</p:attrName>
                                        </p:attrNameLst>
                                      </p:cBhvr>
                                      <p:tavLst>
                                        <p:tav tm="0">
                                          <p:val>
                                            <p:strVal val="#ppt_w*0.05"/>
                                          </p:val>
                                        </p:tav>
                                        <p:tav tm="100000">
                                          <p:val>
                                            <p:strVal val="#ppt_w"/>
                                          </p:val>
                                        </p:tav>
                                      </p:tavLst>
                                    </p:anim>
                                    <p:anim calcmode="lin" valueType="num">
                                      <p:cBhvr>
                                        <p:cTn id="8" dur="500" fill="hold"/>
                                        <p:tgtEl>
                                          <p:spTgt spid="208899">
                                            <p:txEl>
                                              <p:pRg st="4" end="4"/>
                                            </p:txEl>
                                          </p:spTgt>
                                        </p:tgtEl>
                                        <p:attrNameLst>
                                          <p:attrName>ppt_h</p:attrName>
                                        </p:attrNameLst>
                                      </p:cBhvr>
                                      <p:tavLst>
                                        <p:tav tm="0">
                                          <p:val>
                                            <p:strVal val="#ppt_h"/>
                                          </p:val>
                                        </p:tav>
                                        <p:tav tm="100000">
                                          <p:val>
                                            <p:strVal val="#ppt_h"/>
                                          </p:val>
                                        </p:tav>
                                      </p:tavLst>
                                    </p:anim>
                                    <p:anim calcmode="lin" valueType="num">
                                      <p:cBhvr>
                                        <p:cTn id="9" dur="500" fill="hold"/>
                                        <p:tgtEl>
                                          <p:spTgt spid="208899">
                                            <p:txEl>
                                              <p:pRg st="4" end="4"/>
                                            </p:txEl>
                                          </p:spTgt>
                                        </p:tgtEl>
                                        <p:attrNameLst>
                                          <p:attrName>ppt_x</p:attrName>
                                        </p:attrNameLst>
                                      </p:cBhvr>
                                      <p:tavLst>
                                        <p:tav tm="0">
                                          <p:val>
                                            <p:strVal val="#ppt_x-.2"/>
                                          </p:val>
                                        </p:tav>
                                        <p:tav tm="100000">
                                          <p:val>
                                            <p:strVal val="#ppt_x"/>
                                          </p:val>
                                        </p:tav>
                                      </p:tavLst>
                                    </p:anim>
                                    <p:anim calcmode="lin" valueType="num">
                                      <p:cBhvr>
                                        <p:cTn id="10" dur="500" fill="hold"/>
                                        <p:tgtEl>
                                          <p:spTgt spid="208899">
                                            <p:txEl>
                                              <p:pRg st="4" end="4"/>
                                            </p:txEl>
                                          </p:spTgt>
                                        </p:tgtEl>
                                        <p:attrNameLst>
                                          <p:attrName>ppt_y</p:attrName>
                                        </p:attrNameLst>
                                      </p:cBhvr>
                                      <p:tavLst>
                                        <p:tav tm="0">
                                          <p:val>
                                            <p:strVal val="#ppt_y"/>
                                          </p:val>
                                        </p:tav>
                                        <p:tav tm="100000">
                                          <p:val>
                                            <p:strVal val="#ppt_y"/>
                                          </p:val>
                                        </p:tav>
                                      </p:tavLst>
                                    </p:anim>
                                    <p:animEffect transition="in" filter="fade">
                                      <p:cBhvr>
                                        <p:cTn id="11" dur="500"/>
                                        <p:tgtEl>
                                          <p:spTgt spid="208899">
                                            <p:txEl>
                                              <p:pRg st="4" end="4"/>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08899">
                                            <p:txEl>
                                              <p:pRg st="5" end="5"/>
                                            </p:txEl>
                                          </p:spTgt>
                                        </p:tgtEl>
                                        <p:attrNameLst>
                                          <p:attrName>style.visibility</p:attrName>
                                        </p:attrNameLst>
                                      </p:cBhvr>
                                      <p:to>
                                        <p:strVal val="visible"/>
                                      </p:to>
                                    </p:set>
                                    <p:anim calcmode="lin" valueType="num">
                                      <p:cBhvr>
                                        <p:cTn id="16" dur="500" fill="hold"/>
                                        <p:tgtEl>
                                          <p:spTgt spid="208899">
                                            <p:txEl>
                                              <p:pRg st="5" end="5"/>
                                            </p:txEl>
                                          </p:spTgt>
                                        </p:tgtEl>
                                        <p:attrNameLst>
                                          <p:attrName>ppt_w</p:attrName>
                                        </p:attrNameLst>
                                      </p:cBhvr>
                                      <p:tavLst>
                                        <p:tav tm="0">
                                          <p:val>
                                            <p:strVal val="#ppt_w*0.05"/>
                                          </p:val>
                                        </p:tav>
                                        <p:tav tm="100000">
                                          <p:val>
                                            <p:strVal val="#ppt_w"/>
                                          </p:val>
                                        </p:tav>
                                      </p:tavLst>
                                    </p:anim>
                                    <p:anim calcmode="lin" valueType="num">
                                      <p:cBhvr>
                                        <p:cTn id="17" dur="500" fill="hold"/>
                                        <p:tgtEl>
                                          <p:spTgt spid="208899">
                                            <p:txEl>
                                              <p:pRg st="5" end="5"/>
                                            </p:txEl>
                                          </p:spTgt>
                                        </p:tgtEl>
                                        <p:attrNameLst>
                                          <p:attrName>ppt_h</p:attrName>
                                        </p:attrNameLst>
                                      </p:cBhvr>
                                      <p:tavLst>
                                        <p:tav tm="0">
                                          <p:val>
                                            <p:strVal val="#ppt_h"/>
                                          </p:val>
                                        </p:tav>
                                        <p:tav tm="100000">
                                          <p:val>
                                            <p:strVal val="#ppt_h"/>
                                          </p:val>
                                        </p:tav>
                                      </p:tavLst>
                                    </p:anim>
                                    <p:anim calcmode="lin" valueType="num">
                                      <p:cBhvr>
                                        <p:cTn id="18" dur="500" fill="hold"/>
                                        <p:tgtEl>
                                          <p:spTgt spid="208899">
                                            <p:txEl>
                                              <p:pRg st="5" end="5"/>
                                            </p:txEl>
                                          </p:spTgt>
                                        </p:tgtEl>
                                        <p:attrNameLst>
                                          <p:attrName>ppt_x</p:attrName>
                                        </p:attrNameLst>
                                      </p:cBhvr>
                                      <p:tavLst>
                                        <p:tav tm="0">
                                          <p:val>
                                            <p:strVal val="#ppt_x-.2"/>
                                          </p:val>
                                        </p:tav>
                                        <p:tav tm="100000">
                                          <p:val>
                                            <p:strVal val="#ppt_x"/>
                                          </p:val>
                                        </p:tav>
                                      </p:tavLst>
                                    </p:anim>
                                    <p:anim calcmode="lin" valueType="num">
                                      <p:cBhvr>
                                        <p:cTn id="19" dur="500" fill="hold"/>
                                        <p:tgtEl>
                                          <p:spTgt spid="208899">
                                            <p:txEl>
                                              <p:pRg st="5" end="5"/>
                                            </p:txEl>
                                          </p:spTgt>
                                        </p:tgtEl>
                                        <p:attrNameLst>
                                          <p:attrName>ppt_y</p:attrName>
                                        </p:attrNameLst>
                                      </p:cBhvr>
                                      <p:tavLst>
                                        <p:tav tm="0">
                                          <p:val>
                                            <p:strVal val="#ppt_y"/>
                                          </p:val>
                                        </p:tav>
                                        <p:tav tm="100000">
                                          <p:val>
                                            <p:strVal val="#ppt_y"/>
                                          </p:val>
                                        </p:tav>
                                      </p:tavLst>
                                    </p:anim>
                                    <p:animEffect transition="in" filter="fade">
                                      <p:cBhvr>
                                        <p:cTn id="20" dur="500"/>
                                        <p:tgtEl>
                                          <p:spTgt spid="208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Rot="1" noChangeArrowheads="1"/>
          </p:cNvSpPr>
          <p:nvPr>
            <p:ph idx="1"/>
          </p:nvPr>
        </p:nvSpPr>
        <p:spPr>
          <a:xfrm>
            <a:off x="301625" y="2286000"/>
            <a:ext cx="8540750" cy="3813175"/>
          </a:xfrm>
        </p:spPr>
        <p:txBody>
          <a:bodyPr>
            <a:normAutofit/>
          </a:bodyPr>
          <a:lstStyle/>
          <a:p>
            <a:r>
              <a:rPr lang="en-US" sz="2800" dirty="0"/>
              <a:t>End the sermon with a response hymn based on your psalm.</a:t>
            </a:r>
          </a:p>
          <a:p>
            <a:r>
              <a:rPr lang="en-US" sz="2800" dirty="0"/>
              <a:t>Begin or end with special music that coordinates with the emotional and ideational content of sermon.</a:t>
            </a:r>
          </a:p>
          <a:p>
            <a:r>
              <a:rPr lang="en-US" sz="2800" dirty="0"/>
              <a:t>Insert congregational song or special music in the </a:t>
            </a:r>
            <a:r>
              <a:rPr lang="en-US" sz="2800" i="1" dirty="0"/>
              <a:t>middle</a:t>
            </a:r>
            <a:r>
              <a:rPr lang="en-US" sz="2800" dirty="0"/>
              <a:t> of the sermon.</a:t>
            </a:r>
          </a:p>
          <a:p>
            <a:r>
              <a:rPr lang="en-US" sz="2800" dirty="0"/>
              <a:t>Use musical background as the text is read.</a:t>
            </a:r>
          </a:p>
        </p:txBody>
      </p:sp>
      <p:sp>
        <p:nvSpPr>
          <p:cNvPr id="99330" name="Rectangle 2"/>
          <p:cNvSpPr>
            <a:spLocks noGrp="1" noRot="1" noChangeArrowheads="1"/>
          </p:cNvSpPr>
          <p:nvPr>
            <p:ph type="title"/>
          </p:nvPr>
        </p:nvSpPr>
        <p:spPr>
          <a:xfrm>
            <a:off x="688490" y="304800"/>
            <a:ext cx="7756263" cy="1319606"/>
          </a:xfrm>
        </p:spPr>
        <p:txBody>
          <a:bodyPr/>
          <a:lstStyle/>
          <a:p>
            <a:r>
              <a:rPr lang="en-US" sz="4000" dirty="0">
                <a:solidFill>
                  <a:schemeClr val="accent1"/>
                </a:solidFill>
              </a:rPr>
              <a:t>Music and the Flow of the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0" end="0"/>
                                            </p:txEl>
                                          </p:spTgt>
                                        </p:tgtEl>
                                        <p:attrNameLst>
                                          <p:attrName>ppt_c</p:attrName>
                                        </p:attrNameLst>
                                      </p:cBhvr>
                                      <p:to>
                                        <a:srgbClr val="E3CD74"/>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1" end="1"/>
                                            </p:txEl>
                                          </p:spTgt>
                                        </p:tgtEl>
                                        <p:attrNameLst>
                                          <p:attrName>ppt_c</p:attrName>
                                        </p:attrNameLst>
                                      </p:cBhvr>
                                      <p:to>
                                        <a:srgbClr val="E3CD74"/>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2" end="2"/>
                                            </p:txEl>
                                          </p:spTgt>
                                        </p:tgtEl>
                                        <p:attrNameLst>
                                          <p:attrName>ppt_c</p:attrName>
                                        </p:attrNameLst>
                                      </p:cBhvr>
                                      <p:to>
                                        <a:srgbClr val="E3CD74"/>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3" end="3"/>
                                            </p:txEl>
                                          </p:spTgt>
                                        </p:tgtEl>
                                        <p:attrNameLst>
                                          <p:attrName>ppt_c</p:attrName>
                                        </p:attrNameLst>
                                      </p:cBhvr>
                                      <p:to>
                                        <a:srgbClr val="E3CD7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Rot="1" noChangeArrowheads="1"/>
          </p:cNvSpPr>
          <p:nvPr>
            <p:ph idx="1"/>
          </p:nvPr>
        </p:nvSpPr>
        <p:spPr>
          <a:xfrm>
            <a:off x="457200" y="2514600"/>
            <a:ext cx="8153400" cy="3962400"/>
          </a:xfrm>
        </p:spPr>
        <p:txBody>
          <a:bodyPr>
            <a:normAutofit fontScale="92500"/>
          </a:bodyPr>
          <a:lstStyle/>
          <a:p>
            <a:pPr marL="609600" indent="-609600">
              <a:buFontTx/>
              <a:buAutoNum type="arabicPeriod"/>
            </a:pPr>
            <a:r>
              <a:rPr lang="en-US" sz="2800" dirty="0"/>
              <a:t>Craft your language. “Show” as well as “tell.”</a:t>
            </a:r>
          </a:p>
          <a:p>
            <a:pPr marL="609600" indent="-609600">
              <a:buFontTx/>
              <a:buAutoNum type="arabicPeriod"/>
            </a:pPr>
            <a:r>
              <a:rPr lang="en-US" sz="2800" dirty="0"/>
              <a:t>Use parallelism (for entire structure or sub-units).</a:t>
            </a:r>
          </a:p>
          <a:p>
            <a:pPr marL="609600" indent="-609600">
              <a:buFontTx/>
              <a:buAutoNum type="arabicPeriod"/>
            </a:pPr>
            <a:r>
              <a:rPr lang="en-US" sz="2800" dirty="0"/>
              <a:t>Create an emotional outline.</a:t>
            </a:r>
          </a:p>
          <a:p>
            <a:pPr marL="609600" indent="-609600">
              <a:buFontTx/>
              <a:buAutoNum type="arabicPeriod"/>
            </a:pPr>
            <a:r>
              <a:rPr lang="en-US" sz="2800" dirty="0"/>
              <a:t>Match non verbal content to verbal (delivery).</a:t>
            </a:r>
          </a:p>
          <a:p>
            <a:pPr marL="609600" indent="-609600">
              <a:buFontTx/>
              <a:buAutoNum type="arabicPeriod"/>
            </a:pPr>
            <a:r>
              <a:rPr lang="en-US" sz="2800" dirty="0"/>
              <a:t>Use music.</a:t>
            </a:r>
          </a:p>
          <a:p>
            <a:pPr marL="609600" indent="-609600">
              <a:buFontTx/>
              <a:buAutoNum type="arabicPeriod"/>
            </a:pPr>
            <a:r>
              <a:rPr lang="en-US" sz="2800" dirty="0"/>
              <a:t>Work in concert with the entire service.</a:t>
            </a:r>
          </a:p>
          <a:p>
            <a:pPr marL="609600" indent="-609600">
              <a:buFontTx/>
              <a:buAutoNum type="arabicPeriod"/>
            </a:pPr>
            <a:r>
              <a:rPr lang="en-US" sz="2800" dirty="0"/>
              <a:t>Use self-disclosure.</a:t>
            </a:r>
          </a:p>
          <a:p>
            <a:pPr marL="609600" indent="-609600">
              <a:buFontTx/>
              <a:buAutoNum type="arabicPeriod"/>
            </a:pPr>
            <a:r>
              <a:rPr lang="en-US" sz="2800" dirty="0"/>
              <a:t>Use actual images.</a:t>
            </a:r>
          </a:p>
        </p:txBody>
      </p:sp>
      <p:sp>
        <p:nvSpPr>
          <p:cNvPr id="174082" name="Rectangle 2"/>
          <p:cNvSpPr>
            <a:spLocks noGrp="1" noRot="1" noChangeArrowheads="1"/>
          </p:cNvSpPr>
          <p:nvPr>
            <p:ph type="title"/>
          </p:nvPr>
        </p:nvSpPr>
        <p:spPr/>
        <p:txBody>
          <a:bodyPr/>
          <a:lstStyle/>
          <a:p>
            <a:r>
              <a:rPr lang="en-US" sz="4400" dirty="0">
                <a:solidFill>
                  <a:schemeClr val="accent1"/>
                </a:solidFill>
              </a:rPr>
              <a:t>How to Preach Psalms in a Genre-Sensitive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74083">
                                            <p:txEl>
                                              <p:pRg st="6" end="6"/>
                                            </p:txEl>
                                          </p:spTgt>
                                        </p:tgtEl>
                                        <p:attrNameLst>
                                          <p:attrName>ppt_c</p:attrName>
                                        </p:attrNameLst>
                                      </p:cBhvr>
                                      <p:to>
                                        <a:srgbClr val="E3CD74"/>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74083">
                                            <p:txEl>
                                              <p:pRg st="7" end="7"/>
                                            </p:txEl>
                                          </p:spTgt>
                                        </p:tgtEl>
                                        <p:attrNameLst>
                                          <p:attrName>ppt_c</p:attrName>
                                        </p:attrNameLst>
                                      </p:cBhvr>
                                      <p:to>
                                        <a:srgbClr val="E3CD7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4800" dirty="0">
                <a:solidFill>
                  <a:schemeClr val="accent1"/>
                </a:solidFill>
                <a:latin typeface="Bookman Old Style" pitchFamily="18" charset="0"/>
              </a:rPr>
              <a:t>Resource List</a:t>
            </a:r>
          </a:p>
        </p:txBody>
      </p:sp>
      <p:sp>
        <p:nvSpPr>
          <p:cNvPr id="130051" name="Rectangle 3"/>
          <p:cNvSpPr>
            <a:spLocks noGrp="1" noChangeArrowheads="1"/>
          </p:cNvSpPr>
          <p:nvPr>
            <p:ph type="body" idx="1"/>
          </p:nvPr>
        </p:nvSpPr>
        <p:spPr>
          <a:xfrm>
            <a:off x="685800" y="2133600"/>
            <a:ext cx="7911353" cy="4381053"/>
          </a:xfrm>
        </p:spPr>
        <p:txBody>
          <a:bodyPr>
            <a:noAutofit/>
          </a:bodyPr>
          <a:lstStyle/>
          <a:p>
            <a:pPr>
              <a:lnSpc>
                <a:spcPct val="80000"/>
              </a:lnSpc>
              <a:buFontTx/>
              <a:buNone/>
            </a:pPr>
            <a:r>
              <a:rPr lang="en-US" sz="1600" dirty="0">
                <a:solidFill>
                  <a:schemeClr val="accent1"/>
                </a:solidFill>
                <a:latin typeface="Bookman Old Style" pitchFamily="18" charset="0"/>
              </a:rPr>
              <a:t>Anderson, Bernhard W. </a:t>
            </a:r>
            <a:r>
              <a:rPr lang="en-US" sz="1600" i="1" dirty="0">
                <a:solidFill>
                  <a:schemeClr val="accent1"/>
                </a:solidFill>
                <a:latin typeface="Bookman Old Style" pitchFamily="18" charset="0"/>
              </a:rPr>
              <a:t>Out of the Depths: The Psalms Speak for Us Today.</a:t>
            </a:r>
            <a:r>
              <a:rPr lang="en-US" sz="1600" dirty="0">
                <a:solidFill>
                  <a:schemeClr val="accent1"/>
                </a:solidFill>
                <a:latin typeface="Bookman Old Style" pitchFamily="18" charset="0"/>
              </a:rPr>
              <a:t> Louisville: Westminster, 2000.</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Billman</a:t>
            </a:r>
            <a:r>
              <a:rPr lang="en-US" sz="1600" dirty="0">
                <a:solidFill>
                  <a:schemeClr val="accent1"/>
                </a:solidFill>
                <a:latin typeface="Bookman Old Style" pitchFamily="18" charset="0"/>
              </a:rPr>
              <a:t>, Kathleen &amp; </a:t>
            </a:r>
            <a:r>
              <a:rPr lang="en-US" sz="1600" dirty="0" err="1">
                <a:solidFill>
                  <a:schemeClr val="accent1"/>
                </a:solidFill>
                <a:latin typeface="Bookman Old Style" pitchFamily="18" charset="0"/>
              </a:rPr>
              <a:t>Migliore</a:t>
            </a:r>
            <a:r>
              <a:rPr lang="en-US" sz="1600" dirty="0">
                <a:solidFill>
                  <a:schemeClr val="accent1"/>
                </a:solidFill>
                <a:latin typeface="Bookman Old Style" pitchFamily="18" charset="0"/>
              </a:rPr>
              <a:t> Daniel Rachel. </a:t>
            </a:r>
            <a:r>
              <a:rPr lang="en-US" sz="1600" i="1" dirty="0">
                <a:solidFill>
                  <a:schemeClr val="accent1"/>
                </a:solidFill>
                <a:latin typeface="Bookman Old Style" pitchFamily="18" charset="0"/>
              </a:rPr>
              <a:t>Cry: Prayer of Lament and Rebirth of Hope,</a:t>
            </a:r>
            <a:r>
              <a:rPr lang="en-US" sz="1600" dirty="0">
                <a:solidFill>
                  <a:schemeClr val="accent1"/>
                </a:solidFill>
                <a:latin typeface="Bookman Old Style" pitchFamily="18" charset="0"/>
              </a:rPr>
              <a:t> Cleveland: United Church Press, 1999.</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Brown, Sally &amp; Patrick Miller. </a:t>
            </a:r>
            <a:r>
              <a:rPr lang="en-US" sz="1600" i="1" dirty="0">
                <a:solidFill>
                  <a:schemeClr val="accent1"/>
                </a:solidFill>
                <a:latin typeface="Bookman Old Style" pitchFamily="18" charset="0"/>
              </a:rPr>
              <a:t>Lament. </a:t>
            </a:r>
            <a:r>
              <a:rPr lang="en-US" sz="1600" dirty="0">
                <a:solidFill>
                  <a:schemeClr val="accent1"/>
                </a:solidFill>
                <a:latin typeface="Bookman Old Style" pitchFamily="18" charset="0"/>
              </a:rPr>
              <a:t>Louisville: Westminster/Knox Press, 2005.</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Brueggemann</a:t>
            </a:r>
            <a:r>
              <a:rPr lang="en-US" sz="1600" dirty="0">
                <a:solidFill>
                  <a:schemeClr val="accent1"/>
                </a:solidFill>
                <a:latin typeface="Bookman Old Style" pitchFamily="18" charset="0"/>
              </a:rPr>
              <a:t>, Walter. </a:t>
            </a:r>
            <a:r>
              <a:rPr lang="en-US" sz="1600" i="1" dirty="0">
                <a:solidFill>
                  <a:schemeClr val="accent1"/>
                </a:solidFill>
                <a:latin typeface="Bookman Old Style" pitchFamily="18" charset="0"/>
              </a:rPr>
              <a:t>The Message of the Psalms.</a:t>
            </a:r>
            <a:r>
              <a:rPr lang="en-US" sz="1600" dirty="0">
                <a:solidFill>
                  <a:schemeClr val="accent1"/>
                </a:solidFill>
                <a:latin typeface="Bookman Old Style" pitchFamily="18" charset="0"/>
              </a:rPr>
              <a:t> Minneapolis: Augsburg, 1984.</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________. </a:t>
            </a:r>
            <a:r>
              <a:rPr lang="en-US" sz="1600" i="1" dirty="0">
                <a:solidFill>
                  <a:schemeClr val="accent1"/>
                </a:solidFill>
                <a:latin typeface="Bookman Old Style" pitchFamily="18" charset="0"/>
              </a:rPr>
              <a:t>The Psalms and the Life of Faith.</a:t>
            </a:r>
            <a:r>
              <a:rPr lang="en-US" sz="1600" dirty="0">
                <a:solidFill>
                  <a:schemeClr val="accent1"/>
                </a:solidFill>
                <a:latin typeface="Bookman Old Style" pitchFamily="18" charset="0"/>
              </a:rPr>
              <a:t> Minneapolis: Fortress, 1995.</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Jinkins</a:t>
            </a:r>
            <a:r>
              <a:rPr lang="en-US" sz="1600" dirty="0">
                <a:solidFill>
                  <a:schemeClr val="accent1"/>
                </a:solidFill>
                <a:latin typeface="Bookman Old Style" pitchFamily="18" charset="0"/>
              </a:rPr>
              <a:t>, Michael. </a:t>
            </a:r>
            <a:r>
              <a:rPr lang="en-US" sz="1600" i="1" dirty="0">
                <a:solidFill>
                  <a:schemeClr val="accent1"/>
                </a:solidFill>
                <a:latin typeface="Bookman Old Style" pitchFamily="18" charset="0"/>
              </a:rPr>
              <a:t>In the House of the Lord. </a:t>
            </a:r>
            <a:r>
              <a:rPr lang="en-US" sz="1600" dirty="0">
                <a:solidFill>
                  <a:schemeClr val="accent1"/>
                </a:solidFill>
                <a:latin typeface="Bookman Old Style" pitchFamily="18" charset="0"/>
              </a:rPr>
              <a:t>Liturgical Press:</a:t>
            </a:r>
            <a:r>
              <a:rPr lang="en-US" sz="1600" i="1" dirty="0">
                <a:solidFill>
                  <a:schemeClr val="accent1"/>
                </a:solidFill>
                <a:latin typeface="Bookman Old Style" pitchFamily="18" charset="0"/>
              </a:rPr>
              <a:t> </a:t>
            </a:r>
            <a:r>
              <a:rPr lang="en-US" sz="1600" dirty="0">
                <a:solidFill>
                  <a:schemeClr val="accent1"/>
                </a:solidFill>
                <a:latin typeface="Bookman Old Style" pitchFamily="18" charset="0"/>
              </a:rPr>
              <a:t>Collegeville, MN, 1998.</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Kaiser, Walter C. </a:t>
            </a:r>
            <a:r>
              <a:rPr lang="en-US" sz="1600" i="1" dirty="0">
                <a:solidFill>
                  <a:schemeClr val="accent1"/>
                </a:solidFill>
                <a:latin typeface="Bookman Old Style" pitchFamily="18" charset="0"/>
              </a:rPr>
              <a:t>Preaching and Teaching from the Old Testament: A Guide for the Church. </a:t>
            </a:r>
            <a:r>
              <a:rPr lang="en-US" sz="1600" dirty="0">
                <a:solidFill>
                  <a:schemeClr val="accent1"/>
                </a:solidFill>
                <a:latin typeface="Bookman Old Style" pitchFamily="18" charset="0"/>
              </a:rPr>
              <a:t>Grand Rapids: Baker, 2003.</a:t>
            </a:r>
          </a:p>
        </p:txBody>
      </p:sp>
    </p:spTree>
    <p:extLst>
      <p:ext uri="{BB962C8B-B14F-4D97-AF65-F5344CB8AC3E}">
        <p14:creationId xmlns:p14="http://schemas.microsoft.com/office/powerpoint/2010/main" val="3938294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800" dirty="0">
                <a:solidFill>
                  <a:schemeClr val="accent1"/>
                </a:solidFill>
                <a:latin typeface="Bookman Old Style" pitchFamily="18" charset="0"/>
              </a:rPr>
              <a:t>Resource List</a:t>
            </a:r>
          </a:p>
        </p:txBody>
      </p:sp>
      <p:sp>
        <p:nvSpPr>
          <p:cNvPr id="132099" name="Rectangle 3"/>
          <p:cNvSpPr>
            <a:spLocks noGrp="1" noChangeArrowheads="1"/>
          </p:cNvSpPr>
          <p:nvPr>
            <p:ph type="body" idx="1"/>
          </p:nvPr>
        </p:nvSpPr>
        <p:spPr>
          <a:xfrm>
            <a:off x="533400" y="2133600"/>
            <a:ext cx="8229600" cy="4495800"/>
          </a:xfrm>
        </p:spPr>
        <p:txBody>
          <a:bodyPr>
            <a:normAutofit lnSpcReduction="10000"/>
          </a:bodyPr>
          <a:lstStyle/>
          <a:p>
            <a:pPr>
              <a:lnSpc>
                <a:spcPct val="80000"/>
              </a:lnSpc>
              <a:buFontTx/>
              <a:buNone/>
            </a:pPr>
            <a:endParaRPr lang="en-US" sz="1600" dirty="0">
              <a:latin typeface="Bookman Old Style" pitchFamily="18" charset="0"/>
            </a:endParaRPr>
          </a:p>
          <a:p>
            <a:pPr>
              <a:lnSpc>
                <a:spcPct val="80000"/>
              </a:lnSpc>
              <a:buFontTx/>
              <a:buNone/>
            </a:pPr>
            <a:r>
              <a:rPr lang="en-US" sz="1800" dirty="0">
                <a:solidFill>
                  <a:schemeClr val="accent1"/>
                </a:solidFill>
                <a:latin typeface="Bookman Old Style" pitchFamily="18" charset="0"/>
              </a:rPr>
              <a:t>Mays, James. </a:t>
            </a:r>
            <a:r>
              <a:rPr lang="en-US" sz="1800" i="1" dirty="0">
                <a:solidFill>
                  <a:schemeClr val="accent1"/>
                </a:solidFill>
                <a:latin typeface="Bookman Old Style" pitchFamily="18" charset="0"/>
              </a:rPr>
              <a:t>Preaching and Teaching Psalms.</a:t>
            </a:r>
            <a:r>
              <a:rPr lang="en-US" sz="1800" dirty="0">
                <a:solidFill>
                  <a:schemeClr val="accent1"/>
                </a:solidFill>
                <a:latin typeface="Bookman Old Style" pitchFamily="18" charset="0"/>
              </a:rPr>
              <a:t> Louisville: Westminster John Knox, 2006.</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McCann, J. Clinton, Jr., and James C. Howell. </a:t>
            </a:r>
            <a:r>
              <a:rPr lang="en-US" sz="1800" i="1" dirty="0">
                <a:solidFill>
                  <a:schemeClr val="accent1"/>
                </a:solidFill>
                <a:latin typeface="Bookman Old Style" pitchFamily="18" charset="0"/>
              </a:rPr>
              <a:t>Preaching the Psalms.</a:t>
            </a:r>
            <a:r>
              <a:rPr lang="en-US" sz="1800" dirty="0">
                <a:solidFill>
                  <a:schemeClr val="accent1"/>
                </a:solidFill>
                <a:latin typeface="Bookman Old Style" pitchFamily="18" charset="0"/>
              </a:rPr>
              <a:t> Nashville: Abingdon Press, 2001.</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Miller, Patrick D., Jr. </a:t>
            </a:r>
            <a:r>
              <a:rPr lang="en-US" sz="1800" i="1" dirty="0">
                <a:solidFill>
                  <a:schemeClr val="accent1"/>
                </a:solidFill>
                <a:latin typeface="Bookman Old Style" pitchFamily="18" charset="0"/>
              </a:rPr>
              <a:t>Interpreting the Psalms.</a:t>
            </a:r>
            <a:r>
              <a:rPr lang="en-US" sz="1800" dirty="0">
                <a:solidFill>
                  <a:schemeClr val="accent1"/>
                </a:solidFill>
                <a:latin typeface="Bookman Old Style" pitchFamily="18" charset="0"/>
              </a:rPr>
              <a:t> Philadelphia: Fortress, 1986.</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Swenson, Kristin. </a:t>
            </a:r>
            <a:r>
              <a:rPr lang="en-US" sz="1800" i="1" dirty="0">
                <a:solidFill>
                  <a:schemeClr val="accent1"/>
                </a:solidFill>
                <a:latin typeface="Bookman Old Style" pitchFamily="18" charset="0"/>
              </a:rPr>
              <a:t>Living Through Pain. </a:t>
            </a:r>
            <a:r>
              <a:rPr lang="en-US" sz="1800" dirty="0">
                <a:solidFill>
                  <a:schemeClr val="accent1"/>
                </a:solidFill>
                <a:latin typeface="Bookman Old Style" pitchFamily="18" charset="0"/>
              </a:rPr>
              <a:t>Waco: Baylor Press, 2005.</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Taylor, Gardner. </a:t>
            </a:r>
            <a:r>
              <a:rPr lang="en-US" sz="1800" i="1" dirty="0">
                <a:solidFill>
                  <a:schemeClr val="accent1"/>
                </a:solidFill>
                <a:latin typeface="Bookman Old Style" pitchFamily="18" charset="0"/>
              </a:rPr>
              <a:t>The Certain Sound of The Trumpet. </a:t>
            </a:r>
            <a:r>
              <a:rPr lang="en-US" sz="1800" dirty="0">
                <a:solidFill>
                  <a:schemeClr val="accent1"/>
                </a:solidFill>
                <a:latin typeface="Bookman Old Style" pitchFamily="18" charset="0"/>
              </a:rPr>
              <a:t>Valley Forge: Judson Press, 1994.</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err="1">
                <a:solidFill>
                  <a:schemeClr val="accent1"/>
                </a:solidFill>
                <a:latin typeface="Bookman Old Style" pitchFamily="18" charset="0"/>
              </a:rPr>
              <a:t>Westermann</a:t>
            </a:r>
            <a:r>
              <a:rPr lang="en-US" sz="1800" dirty="0">
                <a:solidFill>
                  <a:schemeClr val="accent1"/>
                </a:solidFill>
                <a:latin typeface="Bookman Old Style" pitchFamily="18" charset="0"/>
              </a:rPr>
              <a:t>, Claus. </a:t>
            </a:r>
            <a:r>
              <a:rPr lang="en-US" sz="1800" i="1" dirty="0">
                <a:solidFill>
                  <a:schemeClr val="accent1"/>
                </a:solidFill>
                <a:latin typeface="Bookman Old Style" pitchFamily="18" charset="0"/>
              </a:rPr>
              <a:t>The Psalms. </a:t>
            </a:r>
            <a:r>
              <a:rPr lang="en-US" sz="1800" dirty="0">
                <a:solidFill>
                  <a:schemeClr val="accent1"/>
                </a:solidFill>
                <a:latin typeface="Bookman Old Style" pitchFamily="18" charset="0"/>
              </a:rPr>
              <a:t>Minneapolis: Augsburg, 1980.</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________. </a:t>
            </a:r>
            <a:r>
              <a:rPr lang="en-US" sz="1800" i="1" dirty="0">
                <a:solidFill>
                  <a:schemeClr val="accent1"/>
                </a:solidFill>
                <a:latin typeface="Bookman Old Style" pitchFamily="18" charset="0"/>
              </a:rPr>
              <a:t>Praise and Lament In the Psalms. </a:t>
            </a:r>
            <a:r>
              <a:rPr lang="en-US" sz="1800" dirty="0">
                <a:solidFill>
                  <a:schemeClr val="accent1"/>
                </a:solidFill>
                <a:latin typeface="Bookman Old Style" pitchFamily="18" charset="0"/>
              </a:rPr>
              <a:t>Atlanta: Knox  Press, 1981</a:t>
            </a:r>
          </a:p>
        </p:txBody>
      </p:sp>
    </p:spTree>
    <p:extLst>
      <p:ext uri="{BB962C8B-B14F-4D97-AF65-F5344CB8AC3E}">
        <p14:creationId xmlns:p14="http://schemas.microsoft.com/office/powerpoint/2010/main" val="3955396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5"/>
          <p:cNvSpPr>
            <a:spLocks noChangeArrowheads="1" noChangeShapeType="1" noTextEdit="1"/>
          </p:cNvSpPr>
          <p:nvPr/>
        </p:nvSpPr>
        <p:spPr bwMode="auto">
          <a:xfrm>
            <a:off x="2362200" y="571500"/>
            <a:ext cx="44862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2 Timothy 4:1-2</a:t>
            </a:r>
          </a:p>
        </p:txBody>
      </p:sp>
      <p:sp>
        <p:nvSpPr>
          <p:cNvPr id="5123" name="Text Box 12"/>
          <p:cNvSpPr txBox="1">
            <a:spLocks noChangeArrowheads="1"/>
          </p:cNvSpPr>
          <p:nvPr/>
        </p:nvSpPr>
        <p:spPr bwMode="auto">
          <a:xfrm>
            <a:off x="533400" y="1511300"/>
            <a:ext cx="8153400" cy="5035550"/>
          </a:xfrm>
          <a:prstGeom prst="rect">
            <a:avLst/>
          </a:prstGeom>
          <a:noFill/>
          <a:ln w="9525">
            <a:noFill/>
            <a:miter lim="800000"/>
            <a:headEnd/>
            <a:tailEnd/>
          </a:ln>
        </p:spPr>
        <p:txBody>
          <a:bodyPr>
            <a:spAutoFit/>
          </a:bodyPr>
          <a:lstStyle/>
          <a:p>
            <a:pPr eaLnBrk="0" hangingPunct="0">
              <a:spcBef>
                <a:spcPct val="50000"/>
              </a:spcBef>
            </a:pPr>
            <a:r>
              <a:rPr lang="en-US" sz="3600" dirty="0">
                <a:latin typeface="Tahoma" pitchFamily="1" charset="0"/>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a:t>
            </a:r>
          </a:p>
        </p:txBody>
      </p:sp>
      <p:pic>
        <p:nvPicPr>
          <p:cNvPr id="5124" name="Picture 15" descr="MPj03849090000[1]"/>
          <p:cNvPicPr>
            <a:picLocks noChangeAspect="1" noChangeArrowheads="1"/>
          </p:cNvPicPr>
          <p:nvPr/>
        </p:nvPicPr>
        <p:blipFill>
          <a:blip r:embed="rId2" cstate="print"/>
          <a:srcRect/>
          <a:stretch>
            <a:fillRect/>
          </a:stretch>
        </p:blipFill>
        <p:spPr bwMode="auto">
          <a:xfrm>
            <a:off x="7924800" y="381000"/>
            <a:ext cx="762000" cy="760413"/>
          </a:xfrm>
          <a:prstGeom prst="rect">
            <a:avLst/>
          </a:prstGeom>
          <a:noFill/>
          <a:ln w="9525">
            <a:noFill/>
            <a:miter lim="800000"/>
            <a:headEnd/>
            <a:tailEnd/>
          </a:ln>
        </p:spPr>
      </p:pic>
    </p:spTree>
    <p:extLst>
      <p:ext uri="{BB962C8B-B14F-4D97-AF65-F5344CB8AC3E}">
        <p14:creationId xmlns:p14="http://schemas.microsoft.com/office/powerpoint/2010/main" val="23847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4689956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Homepage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1"/>
            <a:ext cx="3345366"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Use this QR Code for Access</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3579541"/>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318942"/>
            <a:ext cx="5357029" cy="5357029"/>
          </a:xfrm>
          <a:prstGeom prst="rect">
            <a:avLst/>
          </a:prstGeom>
        </p:spPr>
      </p:pic>
    </p:spTree>
    <p:extLst>
      <p:ext uri="{BB962C8B-B14F-4D97-AF65-F5344CB8AC3E}">
        <p14:creationId xmlns:p14="http://schemas.microsoft.com/office/powerpoint/2010/main" val="374747317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404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533400" y="2209800"/>
            <a:ext cx="8153400" cy="4114800"/>
          </a:xfrm>
        </p:spPr>
        <p:txBody>
          <a:bodyPr>
            <a:noAutofit/>
          </a:bodyPr>
          <a:lstStyle/>
          <a:p>
            <a:pPr>
              <a:lnSpc>
                <a:spcPct val="90000"/>
              </a:lnSpc>
            </a:pPr>
            <a:r>
              <a:rPr lang="en-US" sz="2600" dirty="0"/>
              <a:t>The intolerable wrestle with words and meanings.</a:t>
            </a:r>
          </a:p>
          <a:p>
            <a:pPr lvl="2">
              <a:lnSpc>
                <a:spcPct val="90000"/>
              </a:lnSpc>
              <a:buFontTx/>
              <a:buNone/>
            </a:pPr>
            <a:r>
              <a:rPr lang="en-US" sz="2600" dirty="0"/>
              <a:t>T. S. Eliot, </a:t>
            </a:r>
            <a:r>
              <a:rPr lang="en-US" sz="2600" i="1" dirty="0"/>
              <a:t>Time</a:t>
            </a:r>
            <a:r>
              <a:rPr lang="en-US" sz="2600" dirty="0"/>
              <a:t> (March 6, 1950).</a:t>
            </a:r>
          </a:p>
          <a:p>
            <a:pPr>
              <a:lnSpc>
                <a:spcPct val="90000"/>
              </a:lnSpc>
            </a:pPr>
            <a:r>
              <a:rPr lang="en-US" sz="2600" dirty="0"/>
              <a:t>A poet is, before anything else, a person who is passionately in love with language.</a:t>
            </a:r>
          </a:p>
          <a:p>
            <a:pPr lvl="2">
              <a:lnSpc>
                <a:spcPct val="90000"/>
              </a:lnSpc>
              <a:buFontTx/>
              <a:buNone/>
            </a:pPr>
            <a:r>
              <a:rPr lang="en-US" sz="2600" dirty="0"/>
              <a:t>W. H. Auden, </a:t>
            </a:r>
            <a:r>
              <a:rPr lang="en-US" sz="2600" i="1" dirty="0"/>
              <a:t>New York</a:t>
            </a:r>
            <a:r>
              <a:rPr lang="en-US" sz="2600" dirty="0"/>
              <a:t> </a:t>
            </a:r>
            <a:r>
              <a:rPr lang="en-US" sz="2600" i="1" dirty="0"/>
              <a:t>Times</a:t>
            </a:r>
            <a:r>
              <a:rPr lang="en-US" sz="2600" dirty="0"/>
              <a:t> (Oct. 9, 1960).</a:t>
            </a:r>
          </a:p>
          <a:p>
            <a:pPr>
              <a:lnSpc>
                <a:spcPct val="90000"/>
              </a:lnSpc>
            </a:pPr>
            <a:r>
              <a:rPr lang="en-US" sz="2600" dirty="0"/>
              <a:t>[Poetry] has the virtue of being able to say twice as much as prose in half the amount of time, and the drawback, if you do not give it your full attention, of seeming to say half as much in twice the time.</a:t>
            </a:r>
          </a:p>
          <a:p>
            <a:pPr lvl="2">
              <a:lnSpc>
                <a:spcPct val="90000"/>
              </a:lnSpc>
              <a:buFontTx/>
              <a:buNone/>
            </a:pPr>
            <a:r>
              <a:rPr lang="en-US" sz="2600" dirty="0"/>
              <a:t>Christopher Fry, </a:t>
            </a:r>
            <a:r>
              <a:rPr lang="en-US" sz="2600" i="1" dirty="0"/>
              <a:t>Time</a:t>
            </a:r>
            <a:r>
              <a:rPr lang="en-US" sz="2600" dirty="0"/>
              <a:t> (April 3, 1950).</a:t>
            </a:r>
          </a:p>
        </p:txBody>
      </p:sp>
      <p:sp>
        <p:nvSpPr>
          <p:cNvPr id="156674" name="Rectangle 2"/>
          <p:cNvSpPr>
            <a:spLocks noGrp="1" noChangeArrowheads="1"/>
          </p:cNvSpPr>
          <p:nvPr>
            <p:ph type="title"/>
          </p:nvPr>
        </p:nvSpPr>
        <p:spPr/>
        <p:txBody>
          <a:bodyPr/>
          <a:lstStyle/>
          <a:p>
            <a:r>
              <a:rPr lang="en-US"/>
              <a:t>Poets on Poetry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2000"/>
                                        <p:tgtEl>
                                          <p:spTgt spid="1566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fade">
                                      <p:cBhvr>
                                        <p:cTn id="10" dur="2000"/>
                                        <p:tgtEl>
                                          <p:spTgt spid="1566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animEffect transition="in" filter="fade">
                                      <p:cBhvr>
                                        <p:cTn id="15" dur="2000"/>
                                        <p:tgtEl>
                                          <p:spTgt spid="1566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6675">
                                            <p:txEl>
                                              <p:pRg st="3" end="3"/>
                                            </p:txEl>
                                          </p:spTgt>
                                        </p:tgtEl>
                                        <p:attrNameLst>
                                          <p:attrName>style.visibility</p:attrName>
                                        </p:attrNameLst>
                                      </p:cBhvr>
                                      <p:to>
                                        <p:strVal val="visible"/>
                                      </p:to>
                                    </p:set>
                                    <p:animEffect transition="in" filter="fade">
                                      <p:cBhvr>
                                        <p:cTn id="18" dur="2000"/>
                                        <p:tgtEl>
                                          <p:spTgt spid="15667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6675">
                                            <p:txEl>
                                              <p:pRg st="4" end="4"/>
                                            </p:txEl>
                                          </p:spTgt>
                                        </p:tgtEl>
                                        <p:attrNameLst>
                                          <p:attrName>style.visibility</p:attrName>
                                        </p:attrNameLst>
                                      </p:cBhvr>
                                      <p:to>
                                        <p:strVal val="visible"/>
                                      </p:to>
                                    </p:set>
                                    <p:animEffect transition="in" filter="fade">
                                      <p:cBhvr>
                                        <p:cTn id="23" dur="2000"/>
                                        <p:tgtEl>
                                          <p:spTgt spid="15667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6675">
                                            <p:txEl>
                                              <p:pRg st="5" end="5"/>
                                            </p:txEl>
                                          </p:spTgt>
                                        </p:tgtEl>
                                        <p:attrNameLst>
                                          <p:attrName>style.visibility</p:attrName>
                                        </p:attrNameLst>
                                      </p:cBhvr>
                                      <p:to>
                                        <p:strVal val="visible"/>
                                      </p:to>
                                    </p:set>
                                    <p:animEffect transition="in" filter="fade">
                                      <p:cBhvr>
                                        <p:cTn id="26" dur="2000"/>
                                        <p:tgtEl>
                                          <p:spTgt spid="156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457200" y="2286000"/>
            <a:ext cx="8229600" cy="4038600"/>
          </a:xfrm>
        </p:spPr>
        <p:txBody>
          <a:bodyPr/>
          <a:lstStyle/>
          <a:p>
            <a:pPr>
              <a:lnSpc>
                <a:spcPct val="90000"/>
              </a:lnSpc>
            </a:pPr>
            <a:r>
              <a:rPr lang="en-US" sz="2600" dirty="0"/>
              <a:t>Poetry is the revelation of a feeling that the poet believes to be interior and personal, [but] which the reader recognizes as his own.</a:t>
            </a:r>
          </a:p>
          <a:p>
            <a:pPr lvl="2">
              <a:lnSpc>
                <a:spcPct val="90000"/>
              </a:lnSpc>
              <a:buFontTx/>
              <a:buNone/>
            </a:pPr>
            <a:r>
              <a:rPr lang="en-US" sz="2600" dirty="0"/>
              <a:t>Salvatore Quasimodo—Nobel Prize winner, 1959—New York Times (May 14, 1960).</a:t>
            </a:r>
          </a:p>
          <a:p>
            <a:pPr>
              <a:lnSpc>
                <a:spcPct val="90000"/>
              </a:lnSpc>
            </a:pPr>
            <a:r>
              <a:rPr lang="en-US" sz="2600" dirty="0"/>
              <a:t>The journal of a sea animal</a:t>
            </a:r>
          </a:p>
          <a:p>
            <a:pPr lvl="1">
              <a:lnSpc>
                <a:spcPct val="90000"/>
              </a:lnSpc>
              <a:buFontTx/>
              <a:buNone/>
            </a:pPr>
            <a:r>
              <a:rPr lang="en-US" sz="2600" dirty="0"/>
              <a:t>living on land</a:t>
            </a:r>
          </a:p>
          <a:p>
            <a:pPr lvl="1">
              <a:lnSpc>
                <a:spcPct val="90000"/>
              </a:lnSpc>
              <a:buFontTx/>
              <a:buNone/>
            </a:pPr>
            <a:r>
              <a:rPr lang="en-US" sz="2600" dirty="0"/>
              <a:t>wanting to fly in the air.</a:t>
            </a:r>
          </a:p>
          <a:p>
            <a:pPr lvl="2">
              <a:lnSpc>
                <a:spcPct val="90000"/>
              </a:lnSpc>
              <a:buFontTx/>
              <a:buNone/>
            </a:pPr>
            <a:r>
              <a:rPr lang="en-US" sz="2600" dirty="0"/>
              <a:t>Carl Sandburg</a:t>
            </a:r>
          </a:p>
          <a:p>
            <a:pPr>
              <a:lnSpc>
                <a:spcPct val="90000"/>
              </a:lnSpc>
            </a:pPr>
            <a:endParaRPr lang="en-US" dirty="0"/>
          </a:p>
        </p:txBody>
      </p:sp>
      <p:sp>
        <p:nvSpPr>
          <p:cNvPr id="157698" name="Rectangle 2"/>
          <p:cNvSpPr>
            <a:spLocks noGrp="1" noChangeArrowheads="1"/>
          </p:cNvSpPr>
          <p:nvPr>
            <p:ph type="title"/>
          </p:nvPr>
        </p:nvSpPr>
        <p:spPr/>
        <p:txBody>
          <a:bodyPr/>
          <a:lstStyle/>
          <a:p>
            <a:r>
              <a:rPr lang="en-US"/>
              <a:t>Poets on Poetry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2000"/>
                                        <p:tgtEl>
                                          <p:spTgt spid="157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699">
                                            <p:txEl>
                                              <p:pRg st="1" end="1"/>
                                            </p:txEl>
                                          </p:spTgt>
                                        </p:tgtEl>
                                        <p:attrNameLst>
                                          <p:attrName>style.visibility</p:attrName>
                                        </p:attrNameLst>
                                      </p:cBhvr>
                                      <p:to>
                                        <p:strVal val="visible"/>
                                      </p:to>
                                    </p:set>
                                    <p:animEffect transition="in" filter="fade">
                                      <p:cBhvr>
                                        <p:cTn id="10" dur="2000"/>
                                        <p:tgtEl>
                                          <p:spTgt spid="1576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animEffect transition="in" filter="fade">
                                      <p:cBhvr>
                                        <p:cTn id="15" dur="2000"/>
                                        <p:tgtEl>
                                          <p:spTgt spid="15769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7699">
                                            <p:txEl>
                                              <p:pRg st="3" end="3"/>
                                            </p:txEl>
                                          </p:spTgt>
                                        </p:tgtEl>
                                        <p:attrNameLst>
                                          <p:attrName>style.visibility</p:attrName>
                                        </p:attrNameLst>
                                      </p:cBhvr>
                                      <p:to>
                                        <p:strVal val="visible"/>
                                      </p:to>
                                    </p:set>
                                    <p:animEffect transition="in" filter="fade">
                                      <p:cBhvr>
                                        <p:cTn id="18" dur="2000"/>
                                        <p:tgtEl>
                                          <p:spTgt spid="15769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7699">
                                            <p:txEl>
                                              <p:pRg st="4" end="4"/>
                                            </p:txEl>
                                          </p:spTgt>
                                        </p:tgtEl>
                                        <p:attrNameLst>
                                          <p:attrName>style.visibility</p:attrName>
                                        </p:attrNameLst>
                                      </p:cBhvr>
                                      <p:to>
                                        <p:strVal val="visible"/>
                                      </p:to>
                                    </p:set>
                                    <p:animEffect transition="in" filter="fade">
                                      <p:cBhvr>
                                        <p:cTn id="21" dur="2000"/>
                                        <p:tgtEl>
                                          <p:spTgt spid="15769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7699">
                                            <p:txEl>
                                              <p:pRg st="5" end="5"/>
                                            </p:txEl>
                                          </p:spTgt>
                                        </p:tgtEl>
                                        <p:attrNameLst>
                                          <p:attrName>style.visibility</p:attrName>
                                        </p:attrNameLst>
                                      </p:cBhvr>
                                      <p:to>
                                        <p:strVal val="visible"/>
                                      </p:to>
                                    </p:set>
                                    <p:animEffect transition="in" filter="fade">
                                      <p:cBhvr>
                                        <p:cTn id="24" dur="2000"/>
                                        <p:tgtEl>
                                          <p:spTgt spid="157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dirty="0"/>
              <a:t>Psalms are a sub-genre of the large genre called “poetry.” Psalms are </a:t>
            </a:r>
            <a:r>
              <a:rPr lang="en-US" sz="3600" i="1" dirty="0"/>
              <a:t>lyric</a:t>
            </a:r>
            <a:r>
              <a:rPr lang="en-US" sz="3600" dirty="0"/>
              <a:t> poetry.</a:t>
            </a:r>
            <a:br>
              <a:rPr lang="en-US" sz="3600" dirty="0"/>
            </a:b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457200" y="2286000"/>
            <a:ext cx="8153400" cy="4267200"/>
          </a:xfrm>
        </p:spPr>
        <p:txBody>
          <a:bodyPr/>
          <a:lstStyle/>
          <a:p>
            <a:pPr marL="533400" indent="-533400">
              <a:lnSpc>
                <a:spcPct val="90000"/>
              </a:lnSpc>
              <a:buFontTx/>
              <a:buNone/>
            </a:pPr>
            <a:r>
              <a:rPr lang="en-US" sz="2800" dirty="0"/>
              <a:t>	The Bible “cannot properly be read except as literature; and the different parts of it as the different sorts of literature they are. Most emphatically the psalms must be read as poems; as lyrics, with all the licenses and all the formalities, the hyperboles, the emotional rather than logical connections, which are proper to lyric poetry.”</a:t>
            </a:r>
          </a:p>
          <a:p>
            <a:pPr marL="1295400" lvl="2" indent="-381000">
              <a:lnSpc>
                <a:spcPct val="90000"/>
              </a:lnSpc>
              <a:buFontTx/>
              <a:buNone/>
            </a:pPr>
            <a:r>
              <a:rPr lang="en-US" sz="2400" dirty="0"/>
              <a:t>C. S. Lewis, </a:t>
            </a:r>
            <a:r>
              <a:rPr lang="en-US" sz="2400" i="1" dirty="0"/>
              <a:t>Reflections on the Psalms</a:t>
            </a:r>
            <a:r>
              <a:rPr lang="en-US" sz="2400" dirty="0"/>
              <a:t> (Harcourt, Brace, and Jovanovich, 1958), 3.</a:t>
            </a:r>
          </a:p>
          <a:p>
            <a:pPr marL="1295400" lvl="2" indent="-381000">
              <a:lnSpc>
                <a:spcPct val="90000"/>
              </a:lnSpc>
              <a:buFontTx/>
              <a:buNone/>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buFontTx/>
              <a:buNone/>
            </a:pPr>
            <a:r>
              <a:rPr lang="en-US" sz="3200" dirty="0"/>
              <a:t>“An understanding of the poetic system is always a precondition to reading the poem well.”</a:t>
            </a:r>
          </a:p>
          <a:p>
            <a:pPr lvl="2">
              <a:lnSpc>
                <a:spcPct val="90000"/>
              </a:lnSpc>
              <a:buFontTx/>
              <a:buNone/>
            </a:pPr>
            <a:r>
              <a:rPr lang="en-US" sz="2400" dirty="0"/>
              <a:t>Robert Alter, “The Characteristics of Ancient Hebrew Poetry,” in </a:t>
            </a:r>
            <a:r>
              <a:rPr lang="en-US" sz="2400" i="1" dirty="0"/>
              <a:t>The Literary Guide to the Bible</a:t>
            </a:r>
            <a:r>
              <a:rPr lang="en-US" sz="2400" dirty="0"/>
              <a:t>, Alter and Kermode, eds. (Harvard Univ. Press, 1987), 612.</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7695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normAutofit/>
          </a:bodyPr>
          <a:lstStyle/>
          <a:p>
            <a:r>
              <a:rPr lang="en-US" sz="2800" dirty="0"/>
              <a:t>Short. Concentrated and compressed.</a:t>
            </a:r>
          </a:p>
        </p:txBody>
      </p:sp>
      <p:sp>
        <p:nvSpPr>
          <p:cNvPr id="61442" name="Rectangle 2"/>
          <p:cNvSpPr>
            <a:spLocks noGrp="1" noChangeArrowheads="1"/>
          </p:cNvSpPr>
          <p:nvPr>
            <p:ph type="title"/>
          </p:nvPr>
        </p:nvSpPr>
        <p:spPr/>
        <p:txBody>
          <a:bodyPr/>
          <a:lstStyle/>
          <a:p>
            <a:r>
              <a:rPr lang="en-US" dirty="0"/>
              <a:t>The Psalms as </a:t>
            </a:r>
            <a:r>
              <a:rPr lang="en-US" i="1" dirty="0"/>
              <a:t>Lyric</a:t>
            </a:r>
            <a:r>
              <a:rPr lang="en-US" dirty="0"/>
              <a:t> Poetry</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2866</TotalTime>
  <Words>2112</Words>
  <Application>Microsoft Macintosh PowerPoint</Application>
  <PresentationFormat>On-screen Show (4:3)</PresentationFormat>
  <Paragraphs>207</Paragraphs>
  <Slides>38</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38</vt:i4>
      </vt:variant>
    </vt:vector>
  </HeadingPairs>
  <TitlesOfParts>
    <vt:vector size="52" baseType="lpstr">
      <vt:lpstr>Arial</vt:lpstr>
      <vt:lpstr>Arial Black</vt:lpstr>
      <vt:lpstr>Book Antiqua</vt:lpstr>
      <vt:lpstr>Bookman Old Style</vt:lpstr>
      <vt:lpstr>Bwhebl</vt:lpstr>
      <vt:lpstr>Garamond</vt:lpstr>
      <vt:lpstr>Georgia</vt:lpstr>
      <vt:lpstr>Tahoma</vt:lpstr>
      <vt:lpstr>Times New Roman</vt:lpstr>
      <vt:lpstr>Trebuchet MS</vt:lpstr>
      <vt:lpstr>Wingdings</vt:lpstr>
      <vt:lpstr>Hardcover</vt:lpstr>
      <vt:lpstr>Slipstream</vt:lpstr>
      <vt:lpstr>Orbit</vt:lpstr>
      <vt:lpstr>Preaching with Variety, Session 3: Preaching the Psalms</vt:lpstr>
      <vt:lpstr>PowerPoint Presentation</vt:lpstr>
      <vt:lpstr>What is Poetry?  Try to define it.</vt:lpstr>
      <vt:lpstr>Poets on Poetry</vt:lpstr>
      <vt:lpstr>Poets on Poetry</vt:lpstr>
      <vt:lpstr>Psalms are a sub-genre of the large genre called “poetry.” Psalms are lyric poetry. </vt:lpstr>
      <vt:lpstr>PowerPoint Presentation</vt:lpstr>
      <vt:lpstr>PowerPoint Presentation</vt:lpstr>
      <vt:lpstr>The Psalms as Lyric Poetry</vt:lpstr>
      <vt:lpstr>PowerPoint Presentation</vt:lpstr>
      <vt:lpstr>The Psalms as Lyric Poetry</vt:lpstr>
      <vt:lpstr>The Psalms as Lyric Poetry</vt:lpstr>
      <vt:lpstr>What are the rhetorical effects of lyric poetry?</vt:lpstr>
      <vt:lpstr>How to Study Psalms as Lyric Poetry </vt:lpstr>
      <vt:lpstr>How to Study Psalms as Lyric Poetry</vt:lpstr>
      <vt:lpstr>How to Study Psalms as Lyric Poetry</vt:lpstr>
      <vt:lpstr>For Example: The qinah meter</vt:lpstr>
      <vt:lpstr>PowerPoint Presentation</vt:lpstr>
      <vt:lpstr>Psalm 77:1</vt:lpstr>
      <vt:lpstr>How to Study Psalms as Lyric Poetry</vt:lpstr>
      <vt:lpstr>How to Study Psalms as Lyric Poetry</vt:lpstr>
      <vt:lpstr>How to Preach Psalms in a Genre-Sensitive Way</vt:lpstr>
      <vt:lpstr>Haddon Robinson Psalm 23</vt:lpstr>
      <vt:lpstr>How to Preach Psalms in a Genre-Sensitive Way</vt:lpstr>
      <vt:lpstr>PowerPoint Presentation</vt:lpstr>
      <vt:lpstr>PowerPoint Presentation</vt:lpstr>
      <vt:lpstr>PowerPoint Presentation</vt:lpstr>
      <vt:lpstr>How to Preach Psalms in a Genre-Sensitive Way</vt:lpstr>
      <vt:lpstr>John Ortberg “Doing Justice” (tracks 26-29) (Micah 6:6-8)</vt:lpstr>
      <vt:lpstr>How to Preach Psalms in a  Genre-Sensitive Way</vt:lpstr>
      <vt:lpstr>Music and the Flow of the Service:</vt:lpstr>
      <vt:lpstr>How to Preach Psalms in a Genre-Sensitive Way</vt:lpstr>
      <vt:lpstr>Resource List</vt:lpstr>
      <vt:lpstr>Resource List</vt:lpstr>
      <vt:lpstr>PowerPoint Presentation</vt:lpstr>
      <vt:lpstr>Black</vt:lpstr>
      <vt:lpstr>Homepage at BibleStudyDownloads.org</vt:lpstr>
      <vt:lpstr>Preaching (Homiletics)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Lyric Poetry</dc:title>
  <dc:creator>Aaron Chan</dc:creator>
  <cp:lastModifiedBy>Rick Griffith</cp:lastModifiedBy>
  <cp:revision>51</cp:revision>
  <cp:lastPrinted>1601-01-01T00:00:00Z</cp:lastPrinted>
  <dcterms:created xsi:type="dcterms:W3CDTF">2005-10-06T18:38:24Z</dcterms:created>
  <dcterms:modified xsi:type="dcterms:W3CDTF">2020-03-17T12:26:04Z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TC010721591033</vt:lpwstr>
  </property>
</Properties>
</file>