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722" r:id="rId2"/>
    <p:sldMasterId id="2147483732" r:id="rId3"/>
    <p:sldMasterId id="2147483742" r:id="rId4"/>
    <p:sldMasterId id="2147483744" r:id="rId5"/>
    <p:sldMasterId id="2147483760" r:id="rId6"/>
    <p:sldMasterId id="2147484237" r:id="rId7"/>
    <p:sldMasterId id="2147484415" r:id="rId8"/>
    <p:sldMasterId id="2147484430" r:id="rId9"/>
    <p:sldMasterId id="2147484443" r:id="rId10"/>
    <p:sldMasterId id="2147484455" r:id="rId11"/>
    <p:sldMasterId id="2147484725" r:id="rId12"/>
  </p:sldMasterIdLst>
  <p:notesMasterIdLst>
    <p:notesMasterId r:id="rId29"/>
  </p:notesMasterIdLst>
  <p:sldIdLst>
    <p:sldId id="273" r:id="rId13"/>
    <p:sldId id="341" r:id="rId14"/>
    <p:sldId id="324" r:id="rId15"/>
    <p:sldId id="348" r:id="rId16"/>
    <p:sldId id="342" r:id="rId17"/>
    <p:sldId id="344" r:id="rId18"/>
    <p:sldId id="347" r:id="rId19"/>
    <p:sldId id="346" r:id="rId20"/>
    <p:sldId id="345" r:id="rId21"/>
    <p:sldId id="333" r:id="rId22"/>
    <p:sldId id="334" r:id="rId23"/>
    <p:sldId id="349" r:id="rId24"/>
    <p:sldId id="339" r:id="rId25"/>
    <p:sldId id="328" r:id="rId26"/>
    <p:sldId id="340" r:id="rId27"/>
    <p:sldId id="350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85" d="100"/>
          <a:sy n="85" d="100"/>
        </p:scale>
        <p:origin x="2944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E6B002-16A8-2349-AD04-84191A389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10DB6F-AD43-C246-A772-12E0B18B261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46430A-13E3-E348-813A-27DC677F299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84ED40-CC11-BE4D-8F50-E0D7C74EA57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54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18C952-72E8-3041-BDC3-28B270BA3596}" type="slidenum">
              <a:rPr lang="en-US" sz="1200" b="1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103A9F-8D34-8B44-B813-75E556597DC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0B2E27-A0BE-474E-8C05-2C8627424DF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1955FF-D831-0E40-BCDE-4B33745B3DA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ECBB20-5EC4-C24C-A891-1B32A169401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B14CCA-D3DD-DE43-A62B-158AB71ABE2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730951-FDAF-FB4A-A616-154EE5AF1263}" type="slidenum">
              <a:rPr lang="en-US" sz="1200" b="1">
                <a:solidFill>
                  <a:srgbClr val="000000"/>
                </a:solidFill>
              </a:rPr>
              <a:pPr eaLnBrk="1" hangingPunct="1"/>
              <a:t>4</a:t>
            </a:fld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47B889-A907-744F-963F-B5EEC4CD84F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F6ADDD-4A00-D141-BD09-935A250D5D77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5F3BF86-E86A-8440-986E-537B786614DB}" type="slidenum">
              <a:rPr lang="en-US" sz="1200">
                <a:solidFill>
                  <a:srgbClr val="1F497D"/>
                </a:solidFill>
                <a:latin typeface="Times New Roman" charset="0"/>
                <a:ea typeface="Osaka" charset="0"/>
                <a:cs typeface="Osaka" charset="0"/>
              </a:rPr>
              <a:pPr algn="r" eaLnBrk="1" hangingPunct="1"/>
              <a:t>8</a:t>
            </a:fld>
            <a:endParaRPr lang="en-US" sz="1200">
              <a:solidFill>
                <a:srgbClr val="1F497D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2AEE55-2500-FE43-BAB7-1D1EC5BFE58A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CB06E-D431-BA41-982C-2554840B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F3F8-B028-B840-BAEF-F1EDEF1B4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31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1C5670-3A43-2F4B-A73F-1E7DF4D39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722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1F9691-5F3F-AB44-8B81-1DDF8E3A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34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1761CC-1784-F341-A97C-615743737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66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AC8F98-A1BD-E246-BE01-D85C8A19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331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7EBD10-C3A6-424E-9025-74B8C3CC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041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809185-2629-F942-A379-987FE71F4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674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952A-B859-8D44-9530-DA20D5853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4989"/>
      </p:ext>
    </p:extLst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8651-6EA2-154D-ADE6-C347647D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7792"/>
      </p:ext>
    </p:extLst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926F-A7B1-224A-8EB9-D83ABAB90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44225"/>
      </p:ext>
    </p:extLst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CCD3-BED9-C042-B53B-DF253AB1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913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E858-17E7-C24F-924F-BEAD67EAA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919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2D9B-C512-EF46-8B04-89637EC6C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18129"/>
      </p:ext>
    </p:extLst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3A17-AEEC-DE4D-9589-89376B985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2274"/>
      </p:ext>
    </p:extLst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C337-2B2C-DC4E-BAAB-C6935271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87471"/>
      </p:ext>
    </p:extLst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4FA1-CEC2-1747-A280-D512CD805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6152"/>
      </p:ext>
    </p:extLst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E406-9049-A44D-964F-75AD603A5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93154"/>
      </p:ext>
    </p:extLst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10B6-079D-9842-9847-299F54333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9376"/>
      </p:ext>
    </p:extLst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65F8-108D-D24A-8ECD-4E041DCF1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92342"/>
      </p:ext>
    </p:extLst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610C6FEA-A50F-544B-923E-DC516B4E1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48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142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115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DA1AC-017A-FB4D-BFC2-6E0C406B4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22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9078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1793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094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994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8501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513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043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615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53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51C4-E90F-9E47-841C-73A4284C9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1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CD7E-E0B4-BC42-B646-2787611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F3AC-E3F7-594D-99F2-D82162FEB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63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FA3F-0974-D940-8359-10C19B0A3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43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8B28-AB95-5D4B-8C80-0444EE130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2E01-8405-7848-9062-8A3F705D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5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E42-07AE-D140-93E3-9DFE21AB8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778E-A2E8-A64C-B75B-2737311A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95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9B4A-CC53-3D47-A72B-21E50ECBE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18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EB6F0-99FE-844A-B260-BD452912F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78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F566C-3C07-EC4D-BD5D-1E81CAD1F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7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6F2D6-014A-914C-82FE-D2A2B8D36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D16B-FB8C-6A4C-B51A-84B45D1D8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1413E-8D87-8E43-87FF-16D28987A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92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F6972-F0B2-E942-BF6B-374AB6F0E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27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7C30-41A2-634A-B138-37D7ED6C0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0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AD43-D991-EE41-885E-EEC2FFCE5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46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B590-D607-9847-A104-2E1225818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F555-AB6E-D74B-82F3-31C5AD159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95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792F9-C4CD-2C47-9C64-067C687F2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31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7F33-029E-6844-B908-FA609B6EF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14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A875D-8CD4-944C-A6B8-F5FBE41F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6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1CC-FE73-8740-9C9B-4BA9E3649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08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EBB1-D338-4846-8574-80314E44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10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1F11-630B-B442-A581-CC236D5B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7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CE4B-D4C1-2545-9580-09234E4EC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6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D1A74-87A5-3442-9CD0-7E046F30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45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4D917-29D7-614B-B01D-35557BFF6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2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B11D-212D-7B4C-9E4B-2944B8668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BE0A6-3CD0-CD4F-BBA3-F4EB7232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2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487A-77B5-9340-B3A6-49F413C93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58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C3D1-7C12-574B-9B52-EF2891901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7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37C7-8FDF-6F41-9F33-09A90182B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28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731E-9EF6-1847-B55E-C63BE0B74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51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7046F-3511-B64F-BBCA-FBAC0CD1F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85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025" y="1371600"/>
            <a:ext cx="6705600" cy="2057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629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4396-1F93-F14E-A891-620F2E70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7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EE2A-4727-A14A-AB8D-8DFF60254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55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0FC0-5E01-304F-B4B4-3CC062CE2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86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09800"/>
            <a:ext cx="3390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209800"/>
            <a:ext cx="3390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20B2-C1C0-C94A-9566-6C5B9C6F6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2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ECE9-A0F1-CF4F-8B94-0417A39AC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0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ACC5-8169-7147-BEA9-1FDC5F8E3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84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E66F-768B-5C45-9230-F20C672F4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08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1055-9CAA-CD48-9BBA-BFA55CD5C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7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035AB-F627-0A45-92D0-62707995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89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F6A60-5816-F640-95F6-CB7BBEA50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13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CCDD-14A4-F443-8E9D-D1C15257E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37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990600"/>
            <a:ext cx="173355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990600"/>
            <a:ext cx="504825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D49-325F-C843-A638-5F7182174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7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6313" y="1903413"/>
            <a:ext cx="464820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257800"/>
            <a:ext cx="6553200" cy="762000"/>
          </a:xfrm>
        </p:spPr>
        <p:txBody>
          <a:bodyPr/>
          <a:lstStyle>
            <a:lvl1pPr marL="0" indent="0" algn="ctr">
              <a:buFont typeface="Trebuchet MS" charset="0"/>
              <a:buNone/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0CF8-4E5F-B74B-B399-CB710965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274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9B53-FE51-7F44-8EC8-D5C3D01AA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30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C9D4A-4954-904A-8EC9-A66ABD965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75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11FA-5052-AF43-A260-6EAEED935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2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97E7-E9CD-6D46-9269-C21F509C3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23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E156-198E-D840-8CAD-B6A2ED34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41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BC8C-4077-C340-A9AB-4664174E4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8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A7F47-208A-3A47-9371-648CCA328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903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4C81-B6B9-D045-A15D-2BB2E5577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89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4DE18-5B83-DC44-ACE6-74AB98433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1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3312-B18A-F24D-A19B-1A69FD5A5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948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13" y="6096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413" y="6096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D4B7-EA53-EA46-B165-D25686D4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16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51BD7-E499-484F-8F07-B90C4922A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8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5F284-A67E-354C-9E73-0F28E39A0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258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DBDD-EDC1-864F-A059-E654FB4A5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E02F-D8AB-8245-8427-9B107C4EB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5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4CF7-F193-0B47-8E5F-8BB26FB45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3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F518-CE38-5E4D-B652-BD367D297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28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599CB-268A-9742-A914-C7BF5349F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34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1E79-CA07-984F-8770-BB010ECF6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2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F0EE-8928-4B4E-9D30-238D00E1F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77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9380-9413-4643-BC78-CA799CE32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08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42CA-F7CC-6D42-AA62-C4FDA74A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3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A6FC-39CE-E941-AEF6-A0C3500F7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54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6301-CACC-8E4B-BFE8-4A68E99D1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494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A8EC-02B6-4B41-9063-6FB7841FD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6E58-B75B-3441-85D5-87902A958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06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69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E94B-BF09-3B41-A25E-99EBDD58A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591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8A52-FF24-F74A-A98B-B0F17AEDA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6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BA48-AC31-5243-8AA3-5FE175015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1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4399-2D4D-3647-8C4E-26988D445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27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0274-FF1C-6548-BABB-7664CFD8D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44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059D-FA47-5A4B-B3A5-C7CBA33B4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591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95731-8A07-A84A-A3CC-A85B173EB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46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57D2-8029-534B-82E7-3A7587533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894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F154-0BC6-7140-AFCF-E64004B28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05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7B04-4047-7048-B411-339DA67A6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8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6177-9BAD-6C42-8FB5-592D5D2E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005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839D8-35C7-0D44-AC88-2D26845CC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60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368D-B5FC-8B45-8F5C-7316146A7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45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0906-1AFC-2243-8328-5CBC0D391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715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FBB85-07B5-9948-B9CF-4FB6E99E6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693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CAEDE8-D27A-7A44-87FA-7DC35652A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01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A952F94-B5DB-0C45-984E-AD1D575B1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85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4CBEDB-24A0-6045-92BA-5933D7CF3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885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FE9A42B-3A36-7449-99ED-817D9254A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530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0744F15-205F-234F-A5D3-6EF9EAD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794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87A0E3-0097-C049-891F-7F7028842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1B79C9-87FF-2443-A789-7EA40DC9F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7" descr="Golden Orchardcontent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5DB66372-C9BB-FA4F-B921-D14429858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98480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984807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984807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984807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2F53E7-A53B-854B-BDD0-14D9143CB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602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7B85B1-BC13-DA44-934C-86060ECB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6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85876C04-E9D7-AA48-9339-19B82EF3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72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2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2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E611E70F-3598-8E4E-815D-2E8A35FFB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09800"/>
            <a:ext cx="693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748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48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48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AD9803D1-A522-1B42-BC5E-19CF0118D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8613" y="6096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413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BCD26D62-B01C-F644-9CFC-93586A84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B7EB3A4-6D2E-4F49-B5D7-710588B34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  <p:sldLayoutId id="2147484682" r:id="rId12"/>
    <p:sldLayoutId id="214748468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9096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097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89098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35846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47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48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49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50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51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52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53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585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114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5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119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131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2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3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4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5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6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7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9139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35895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96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97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98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99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900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9140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9141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42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43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44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5906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909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7ECC078-A961-9246-8CE0-0E61AA1C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5910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1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  <p:sldLayoutId id="2147484694" r:id="rId12"/>
    <p:sldLayoutId id="2147484695" r:id="rId13"/>
    <p:sldLayoutId id="2147484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-105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-105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B2680383-76F3-6245-921A-DD26A2E64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  <p:sldLayoutId id="2147484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22" name="Group 13"/>
          <p:cNvGrpSpPr>
            <a:grpSpLocks/>
          </p:cNvGrpSpPr>
          <p:nvPr/>
        </p:nvGrpSpPr>
        <p:grpSpPr bwMode="auto">
          <a:xfrm>
            <a:off x="0" y="0"/>
            <a:ext cx="9144000" cy="6845300"/>
            <a:chOff x="0" y="0"/>
            <a:chExt cx="5760" cy="4312"/>
          </a:xfrm>
        </p:grpSpPr>
        <p:pic>
          <p:nvPicPr>
            <p:cNvPr id="1331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26" name="Rectangle 11"/>
            <p:cNvSpPr>
              <a:spLocks noChangeArrowheads="1"/>
            </p:cNvSpPr>
            <p:nvPr/>
          </p:nvSpPr>
          <p:spPr bwMode="auto">
            <a:xfrm>
              <a:off x="4032" y="0"/>
              <a:ext cx="1728" cy="4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2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3429000"/>
            <a:ext cx="5715000" cy="24384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Preaching Controversial Subjects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3A2F9-44BB-23F0-BAE0-5635F06E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52400"/>
            <a:ext cx="6477000" cy="3352800"/>
          </a:xfrm>
          <a:effectLst>
            <a:outerShdw blurRad="63500" algn="ctr" rotWithShape="0">
              <a:schemeClr val="tx2">
                <a:alpha val="75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chemeClr val="accent2"/>
                </a:solidFill>
                <a:latin typeface="Copperplate Gothic Light" charset="0"/>
                <a:ea typeface="ヒラギノ角ゴ Pro W3" charset="0"/>
                <a:cs typeface="ヒラギノ角ゴ Pro W3" charset="0"/>
              </a:rPr>
              <a:t>Guidelines on Preaching Controversies</a:t>
            </a:r>
            <a:endParaRPr lang="en-US" sz="6000" b="1">
              <a:solidFill>
                <a:schemeClr val="accent2"/>
              </a:solidFill>
              <a:latin typeface="Copperplate Gothic Light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666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5564188" cy="2819400"/>
          </a:xfrm>
        </p:spPr>
        <p:txBody>
          <a:bodyPr/>
          <a:lstStyle/>
          <a:p>
            <a:pPr marL="458788" indent="-458788" eaLnBrk="1" hangingPunct="1">
              <a:buFont typeface="Wingdings" charset="0"/>
              <a:buChar char="§"/>
              <a:defRPr/>
            </a:pPr>
            <a:r>
              <a:rPr lang="en-US" sz="3600" b="1">
                <a:effectLst>
                  <a:glow rad="177800">
                    <a:srgbClr val="FFFFFF">
                      <a:alpha val="99000"/>
                    </a:srgb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Do your homework</a:t>
            </a:r>
          </a:p>
          <a:p>
            <a:pPr marL="458788" indent="-458788" eaLnBrk="1" hangingPunct="1">
              <a:buFont typeface="Wingdings" charset="0"/>
              <a:buChar char="§"/>
              <a:defRPr/>
            </a:pPr>
            <a:r>
              <a:rPr lang="en-US" sz="3600" b="1">
                <a:effectLst>
                  <a:glow rad="177800">
                    <a:srgbClr val="FFFFFF">
                      <a:alpha val="99000"/>
                    </a:srgb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Present both sides</a:t>
            </a:r>
          </a:p>
          <a:p>
            <a:pPr marL="458788" indent="-458788" eaLnBrk="1" hangingPunct="1">
              <a:buFont typeface="Wingdings" charset="0"/>
              <a:buChar char="§"/>
              <a:defRPr/>
            </a:pPr>
            <a:r>
              <a:rPr lang="en-US" sz="3600" b="1">
                <a:effectLst>
                  <a:glow rad="177800">
                    <a:srgbClr val="FFFFFF">
                      <a:alpha val="99000"/>
                    </a:srgb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Be humble</a:t>
            </a:r>
          </a:p>
          <a:p>
            <a:pPr marL="458788" indent="-458788" eaLnBrk="1" hangingPunct="1">
              <a:buFont typeface="Wingdings" charset="0"/>
              <a:buChar char="§"/>
              <a:defRPr/>
            </a:pPr>
            <a:r>
              <a:rPr lang="en-US" sz="3600" b="1">
                <a:effectLst>
                  <a:glow rad="177800">
                    <a:srgbClr val="FFFFFF">
                      <a:alpha val="99000"/>
                    </a:srgb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Preach the Bible</a:t>
            </a:r>
          </a:p>
        </p:txBody>
      </p:sp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246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6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44675"/>
            <a:ext cx="8305800" cy="1371600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/>
              <a:t>Benefits of Controversial Preaching</a:t>
            </a:r>
          </a:p>
        </p:txBody>
      </p:sp>
      <p:sp>
        <p:nvSpPr>
          <p:cNvPr id="1268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30824"/>
            <a:ext cx="6629400" cy="1295400"/>
          </a:xfrm>
          <a:ln>
            <a:miter lim="800000"/>
            <a:headEnd/>
            <a:tailEnd/>
          </a:ln>
        </p:spPr>
        <p:txBody>
          <a:bodyPr/>
          <a:lstStyle/>
          <a:p>
            <a:pPr marL="360363" indent="-360363" algn="l" eaLnBrk="1" hangingPunct="1">
              <a:buFont typeface="Arial"/>
              <a:buChar char="•"/>
              <a:defRPr/>
            </a:pPr>
            <a:r>
              <a:rPr lang="en-US" b="1" dirty="0">
                <a:effectLst>
                  <a:glow rad="101600">
                    <a:srgbClr val="000000">
                      <a:alpha val="75000"/>
                    </a:srgbClr>
                  </a:glow>
                </a:effectLst>
              </a:rPr>
              <a:t>People grow in understanding</a:t>
            </a:r>
          </a:p>
          <a:p>
            <a:pPr marL="360363" indent="-360363" algn="l" eaLnBrk="1" hangingPunct="1">
              <a:buFont typeface="Arial"/>
              <a:buChar char="•"/>
              <a:defRPr/>
            </a:pPr>
            <a:r>
              <a:rPr lang="en-US" b="1" dirty="0">
                <a:effectLst>
                  <a:glow rad="101600">
                    <a:srgbClr val="000000">
                      <a:alpha val="75000"/>
                    </a:srgbClr>
                  </a:glow>
                </a:effectLst>
              </a:rPr>
              <a:t>People grow in maturity</a:t>
            </a:r>
          </a:p>
          <a:p>
            <a:pPr marL="360363" indent="-360363" algn="l" eaLnBrk="1" hangingPunct="1">
              <a:buFont typeface="Arial"/>
              <a:buChar char="•"/>
              <a:defRPr/>
            </a:pPr>
            <a:r>
              <a:rPr lang="en-US" b="1" dirty="0">
                <a:effectLst>
                  <a:glow rad="101600">
                    <a:srgbClr val="000000">
                      <a:alpha val="75000"/>
                    </a:srgbClr>
                  </a:glow>
                </a:effectLst>
              </a:rPr>
              <a:t>Relevance</a:t>
            </a:r>
          </a:p>
        </p:txBody>
      </p:sp>
      <p:sp>
        <p:nvSpPr>
          <p:cNvPr id="153603" name="Text Box 5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246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8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4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4" descr="single_pers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365625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Why Stay…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995738" y="5356225"/>
            <a:ext cx="3355975" cy="1501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44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Single?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-33340">
            <a:off x="3135313" y="134938"/>
            <a:ext cx="60086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SzPct val="90000"/>
            </a:pPr>
            <a:r>
              <a:rPr lang="en-US" sz="4000">
                <a:solidFill>
                  <a:srgbClr val="000000"/>
                </a:solidFill>
                <a:latin typeface="Helvetica" charset="0"/>
              </a:rPr>
              <a:t>1 Corinthians 7:25-40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5715000" cy="3124200"/>
          </a:xfrm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/>
              <a:t>Dangers of Controversial Preaching</a:t>
            </a: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Trebuchet MS" charset="0"/>
                <a:ea typeface="ＭＳ Ｐゴシック" charset="0"/>
                <a:cs typeface="ＭＳ Ｐゴシック" charset="0"/>
              </a:rPr>
              <a:t>Dogmatism (legalism = conviction without scriptural support)</a:t>
            </a:r>
          </a:p>
        </p:txBody>
      </p:sp>
      <p:sp>
        <p:nvSpPr>
          <p:cNvPr id="1291268" name="Rectangle 4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FFDB45"/>
              </a:buClr>
              <a:buFont typeface="Trebuchet MS" charset="0"/>
              <a:buNone/>
              <a:defRPr/>
            </a:pPr>
            <a:r>
              <a:rPr lang="en-US" sz="4000" b="1" i="1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Trebuchet MS" charset="0"/>
              </a:rPr>
              <a:t>People may leave the church </a:t>
            </a:r>
            <a:br>
              <a:rPr lang="en-US" sz="4000" b="1" i="1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Trebuchet MS" charset="0"/>
              </a:rPr>
            </a:br>
            <a:r>
              <a:rPr lang="en-US" sz="4000" b="1" i="1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Trebuchet MS" charset="0"/>
              </a:rPr>
              <a:t>(but see John 6:66)</a:t>
            </a:r>
          </a:p>
        </p:txBody>
      </p:sp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246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  <p:bldP spid="12912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716280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>
                <a:latin typeface="Verdana" charset="0"/>
                <a:ea typeface="ＭＳ Ｐゴシック" charset="0"/>
                <a:cs typeface="ＭＳ Ｐゴシック" charset="0"/>
              </a:rPr>
              <a:t>Courageous, Controversial Preachers in the Bible</a:t>
            </a:r>
            <a:endParaRPr lang="en-US" sz="6000" b="1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2590800"/>
            <a:ext cx="6629400" cy="3429000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en-US" sz="2800" b="1" i="1" dirty="0">
                <a:solidFill>
                  <a:schemeClr val="accent6">
                    <a:lumMod val="2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Jeremiah: "Leave Jerusalem"</a:t>
            </a:r>
          </a:p>
          <a:p>
            <a:pPr algn="l" eaLnBrk="1" hangingPunct="1">
              <a:defRPr/>
            </a:pPr>
            <a:r>
              <a:rPr lang="en-US" sz="2800" b="1" i="1" dirty="0">
                <a:solidFill>
                  <a:schemeClr val="accent6">
                    <a:lumMod val="2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Paul: "Salvation is by grace"</a:t>
            </a:r>
          </a:p>
          <a:p>
            <a:pPr algn="l" eaLnBrk="1" hangingPunct="1">
              <a:defRPr/>
            </a:pPr>
            <a:r>
              <a:rPr lang="en-US" sz="2800" b="1" i="1" dirty="0">
                <a:solidFill>
                  <a:schemeClr val="accent6">
                    <a:lumMod val="2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Jesus: "You hypocrites!"</a:t>
            </a:r>
          </a:p>
        </p:txBody>
      </p:sp>
      <p:pic>
        <p:nvPicPr>
          <p:cNvPr id="159747" name="Picture 4" descr="proph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387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8" name="Picture 5" descr="Ancient Pr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4241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9" name="Text Box 6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246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at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90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" descr="MasteringPreach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28600"/>
            <a:ext cx="43815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6803" name="Picture 3" descr="MasteringAutho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1219200" cy="2298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6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609600"/>
            <a:ext cx="4267200" cy="17827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Controversy is unavoidable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56805" name="Text Box 5"/>
          <p:cNvSpPr txBox="1">
            <a:spLocks noChangeArrowheads="1"/>
          </p:cNvSpPr>
          <p:nvPr/>
        </p:nvSpPr>
        <p:spPr bwMode="auto">
          <a:xfrm>
            <a:off x="5486400" y="3048000"/>
            <a:ext cx="3352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altLang="ja-JP" sz="2800">
                <a:solidFill>
                  <a:srgbClr val="FFFFFF"/>
                </a:solidFill>
              </a:rPr>
              <a:t>"The path toward relevance… is strewn with controversial topics"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356806" name="Text Box 6"/>
          <p:cNvSpPr txBox="1">
            <a:spLocks noChangeArrowheads="1"/>
          </p:cNvSpPr>
          <p:nvPr/>
        </p:nvSpPr>
        <p:spPr bwMode="auto">
          <a:xfrm>
            <a:off x="5029200" y="5867400"/>
            <a:ext cx="3825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800">
                <a:solidFill>
                  <a:srgbClr val="FFFFFF"/>
                </a:solidFill>
              </a:rPr>
              <a:t>- Stuart Briscoe, 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/>
      <p:bldP spid="1356805" grpId="0"/>
      <p:bldP spid="13568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04800"/>
            <a:ext cx="7312025" cy="990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Singapore</a:t>
            </a:r>
            <a:r>
              <a:rPr lang="fr-FR" altLang="ja-JP" sz="48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 Hot List</a:t>
            </a:r>
            <a:endParaRPr lang="en-US" sz="72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4648200" y="1447800"/>
            <a:ext cx="449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Abortion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Living Wills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Upgrading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R-Rated movies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Kid</a:t>
            </a:r>
            <a:r>
              <a:rPr lang="fr-FR" altLang="ja-JP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'</a:t>
            </a: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s Education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Religious Harmony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Racial Harmony 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Muslim Evangelism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Working Mothers 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Role of Women</a:t>
            </a:r>
          </a:p>
        </p:txBody>
      </p:sp>
      <p:sp>
        <p:nvSpPr>
          <p:cNvPr id="1225733" name="Rectangle 5"/>
          <p:cNvSpPr>
            <a:spLocks noChangeArrowheads="1"/>
          </p:cNvSpPr>
          <p:nvPr/>
        </p:nvSpPr>
        <p:spPr bwMode="auto">
          <a:xfrm>
            <a:off x="1600200" y="1447800"/>
            <a:ext cx="3124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LGBT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Gambling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Sex/Porn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Singleness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Government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Euthanasia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Divorce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Baby Making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Required army</a:t>
            </a:r>
            <a:b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</a:b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   service</a:t>
            </a:r>
          </a:p>
        </p:txBody>
      </p:sp>
      <p:sp>
        <p:nvSpPr>
          <p:cNvPr id="137220" name="Text Box 7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246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2" grpId="0" build="p"/>
      <p:bldP spid="12257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4" descr="single_pers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365625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Why Stay…</a:t>
            </a:r>
            <a:endParaRPr lang="en-US" sz="54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995738" y="5356225"/>
            <a:ext cx="3355975" cy="1501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Single?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-33340">
            <a:off x="3135313" y="134938"/>
            <a:ext cx="60086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SzPct val="90000"/>
            </a:pPr>
            <a:r>
              <a:rPr lang="en-US" sz="4000" b="1">
                <a:solidFill>
                  <a:srgbClr val="000000"/>
                </a:solidFill>
                <a:latin typeface="Helvetica" charset="0"/>
              </a:rPr>
              <a:t>1 Corinthians 7:25-40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1" descr="Article_Por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8332788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35242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glow rad="177800">
                    <a:schemeClr val="tx1"/>
                  </a:glow>
                </a:effectLst>
                <a:latin typeface="Arial" charset="0"/>
                <a:ea typeface="ＭＳ Ｐゴシック" charset="0"/>
              </a:rPr>
              <a:t>Pornography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 descr="Reformation Project LBGT Confer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113"/>
            <a:ext cx="766762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glow rad="177800">
                    <a:schemeClr val="tx1"/>
                  </a:glow>
                </a:effectLst>
                <a:latin typeface="Arial" charset="0"/>
                <a:ea typeface="ＭＳ Ｐゴシック" charset="0"/>
              </a:rPr>
              <a:t>LGBT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 descr="gru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22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AutoShape 3"/>
          <p:cNvSpPr>
            <a:spLocks noChangeArrowheads="1"/>
          </p:cNvSpPr>
          <p:nvPr/>
        </p:nvSpPr>
        <p:spPr bwMode="auto">
          <a:xfrm rot="10800000">
            <a:off x="-304800" y="1600200"/>
            <a:ext cx="4800600" cy="2819400"/>
          </a:xfrm>
          <a:prstGeom prst="wedgeEllipseCallout">
            <a:avLst>
              <a:gd name="adj1" fmla="val -69644"/>
              <a:gd name="adj2" fmla="val 7880"/>
            </a:avLst>
          </a:prstGeom>
          <a:solidFill>
            <a:srgbClr val="F0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9140" name="Rectangle 4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Wayne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Grudem</a:t>
            </a:r>
            <a:r>
              <a:rPr lang="fr-FR" altLang="ja-JP" dirty="0">
                <a:solidFill>
                  <a:schemeClr val="bg1"/>
                </a:solidFill>
                <a:latin typeface="Calibri" charset="0"/>
              </a:rPr>
              <a:t>'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s </a:t>
            </a:r>
            <a:br>
              <a:rPr lang="en-US" dirty="0">
                <a:solidFill>
                  <a:schemeClr val="bg1"/>
                </a:solidFill>
                <a:latin typeface="Calibri" charset="0"/>
              </a:rPr>
            </a:br>
            <a:r>
              <a:rPr lang="en-US" dirty="0">
                <a:solidFill>
                  <a:schemeClr val="bg1"/>
                </a:solidFill>
                <a:latin typeface="Calibri" charset="0"/>
              </a:rPr>
              <a:t>Definition of Prophecy</a:t>
            </a:r>
          </a:p>
        </p:txBody>
      </p:sp>
      <p:sp>
        <p:nvSpPr>
          <p:cNvPr id="145412" name="Rectangle 5"/>
          <p:cNvSpPr>
            <a:spLocks noChangeArrowheads="1"/>
          </p:cNvSpPr>
          <p:nvPr/>
        </p:nvSpPr>
        <p:spPr bwMode="auto">
          <a:xfrm>
            <a:off x="1524000" y="5105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984807"/>
              </a:solidFill>
              <a:latin typeface="Calibri" charset="0"/>
            </a:endParaRPr>
          </a:p>
        </p:txBody>
      </p:sp>
      <p:sp>
        <p:nvSpPr>
          <p:cNvPr id="145413" name="Text Box 6"/>
          <p:cNvSpPr txBox="1">
            <a:spLocks noChangeArrowheads="1"/>
          </p:cNvSpPr>
          <p:nvPr/>
        </p:nvSpPr>
        <p:spPr bwMode="auto">
          <a:xfrm>
            <a:off x="96838" y="1989138"/>
            <a:ext cx="4114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200" b="1">
                <a:solidFill>
                  <a:srgbClr val="000000"/>
                </a:solidFill>
              </a:rPr>
              <a:t>"</a:t>
            </a:r>
            <a:r>
              <a:rPr lang="en-US" sz="3200" b="1">
                <a:solidFill>
                  <a:srgbClr val="000000"/>
                </a:solidFill>
              </a:rPr>
              <a:t>telling something that God has spontaneously brought to mind</a:t>
            </a:r>
            <a:r>
              <a:rPr lang="en-US" altLang="ja-JP" sz="3200" b="1">
                <a:solidFill>
                  <a:srgbClr val="000000"/>
                </a:solidFill>
              </a:rPr>
              <a:t>"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990600" y="5835650"/>
            <a:ext cx="7543800" cy="9461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dirty="0">
                <a:solidFill>
                  <a:srgbClr val="FFFFFF"/>
                </a:solidFill>
              </a:rPr>
              <a:t>"</a:t>
            </a:r>
            <a:r>
              <a:rPr lang="en-US" sz="2800" dirty="0">
                <a:solidFill>
                  <a:srgbClr val="FFFFFF"/>
                </a:solidFill>
              </a:rPr>
              <a:t>Why Christians Can Still Prophesy</a:t>
            </a:r>
            <a:r>
              <a:rPr lang="en-US" altLang="ja-JP" sz="2800" dirty="0">
                <a:solidFill>
                  <a:srgbClr val="FFFFFF"/>
                </a:solidFill>
              </a:rPr>
              <a:t>"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i="1" dirty="0">
                <a:solidFill>
                  <a:srgbClr val="FFFFFF"/>
                </a:solidFill>
              </a:rPr>
              <a:t>Christianity Today</a:t>
            </a:r>
            <a:r>
              <a:rPr lang="en-US" sz="2800" dirty="0">
                <a:solidFill>
                  <a:srgbClr val="FFFFFF"/>
                </a:solidFill>
              </a:rPr>
              <a:t> (16 Sept 1988), 29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7" descr="tonguesdebstow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113" y="0"/>
            <a:ext cx="8991601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Speaking in Tongues</a:t>
            </a:r>
            <a:endParaRPr lang="en-US" b="1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4746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72400" cy="1139825"/>
          </a:xfrm>
          <a:solidFill>
            <a:schemeClr val="bg2"/>
          </a:solidFill>
          <a:effectLst>
            <a:outerShdw blurRad="63500" dist="38099" dir="2700000" algn="ctr" rotWithShape="0">
              <a:srgbClr val="000902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203"/>
                  </a:outerShdw>
                </a:effectLst>
                <a:latin typeface="Geneva" charset="0"/>
              </a:rPr>
              <a:t>1 Timothy 2:11-15</a:t>
            </a:r>
          </a:p>
        </p:txBody>
      </p:sp>
      <p:pic>
        <p:nvPicPr>
          <p:cNvPr id="149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288" y="3276600"/>
            <a:ext cx="25257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black">
          <a:xfrm>
            <a:off x="107950" y="3200400"/>
            <a:ext cx="64500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902">
                <a:alpha val="74998"/>
              </a:srgbClr>
            </a:outerShdw>
          </a:effectLst>
        </p:spPr>
        <p:txBody>
          <a:bodyPr/>
          <a:lstStyle/>
          <a:p>
            <a:pPr marL="3175" indent="-1588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r>
              <a:rPr lang="en-US" sz="28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13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For Adam was formed first, then Eve.  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14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And Adam was not the one deceived; it was the woman who was deceived and became a sinner.  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15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But women {Gr. she} will be saved {or restored} through childbearing— if they continue in faith, love and holiness with propriety.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950" y="1565275"/>
            <a:ext cx="9036050" cy="1576388"/>
          </a:xfrm>
          <a:effectLst>
            <a:outerShdw blurRad="63500" dist="38099" dir="2700000" algn="ctr" rotWithShape="0">
              <a:srgbClr val="000902">
                <a:alpha val="74998"/>
              </a:srgbClr>
            </a:outerShdw>
          </a:effectLst>
        </p:spPr>
        <p:txBody>
          <a:bodyPr/>
          <a:lstStyle/>
          <a:p>
            <a:pPr marL="3175" indent="-1588" eaLnBrk="1" hangingPunct="1">
              <a:buFont typeface="Wingdings" charset="0"/>
              <a:buNone/>
              <a:defRPr/>
            </a:pPr>
            <a:r>
              <a:rPr lang="en-US" sz="2800" b="1" baseline="30000" dirty="0">
                <a:latin typeface="Geneva" charset="0"/>
              </a:rPr>
              <a:t>11</a:t>
            </a:r>
            <a:r>
              <a:rPr lang="en-US" sz="2800" b="1" dirty="0">
                <a:latin typeface="Geneva" charset="0"/>
              </a:rPr>
              <a:t>A woman should learn in quietness and full submission.  </a:t>
            </a:r>
            <a:r>
              <a:rPr lang="en-US" sz="2800" b="1" baseline="30000" dirty="0">
                <a:latin typeface="Geneva" charset="0"/>
              </a:rPr>
              <a:t>12</a:t>
            </a:r>
            <a:r>
              <a:rPr lang="en-US" sz="2800" b="1" dirty="0">
                <a:latin typeface="Geneva" charset="0"/>
              </a:rPr>
              <a:t>I do not permit a woman to teach or to have authority over a man; she must be silent. 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cus">
  <a:themeElements>
    <a:clrScheme name="Discus 1">
      <a:dk1>
        <a:srgbClr val="004080"/>
      </a:dk1>
      <a:lt1>
        <a:srgbClr val="EFEFEF"/>
      </a:lt1>
      <a:dk2>
        <a:srgbClr val="004080"/>
      </a:dk2>
      <a:lt2>
        <a:srgbClr val="808080"/>
      </a:lt2>
      <a:accent1>
        <a:srgbClr val="99CCFF"/>
      </a:accent1>
      <a:accent2>
        <a:srgbClr val="CCCCFF"/>
      </a:accent2>
      <a:accent3>
        <a:srgbClr val="F6F6F6"/>
      </a:accent3>
      <a:accent4>
        <a:srgbClr val="00356C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scu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iscus 1">
        <a:dk1>
          <a:srgbClr val="004080"/>
        </a:dk1>
        <a:lt1>
          <a:srgbClr val="EFEFEF"/>
        </a:lt1>
        <a:dk2>
          <a:srgbClr val="00408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6F6F6"/>
        </a:accent3>
        <a:accent4>
          <a:srgbClr val="00356C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2">
        <a:dk1>
          <a:srgbClr val="004080"/>
        </a:dk1>
        <a:lt1>
          <a:srgbClr val="EFEFEF"/>
        </a:lt1>
        <a:dk2>
          <a:srgbClr val="00408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6F6F6"/>
        </a:accent3>
        <a:accent4>
          <a:srgbClr val="00356C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3">
        <a:dk1>
          <a:srgbClr val="004080"/>
        </a:dk1>
        <a:lt1>
          <a:srgbClr val="FFFFFF"/>
        </a:lt1>
        <a:dk2>
          <a:srgbClr val="00408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356C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ighway">
  <a:themeElements>
    <a:clrScheme name="Highway 1">
      <a:dk1>
        <a:srgbClr val="003366"/>
      </a:dk1>
      <a:lt1>
        <a:srgbClr val="FFFFFF"/>
      </a:lt1>
      <a:dk2>
        <a:srgbClr val="28863C"/>
      </a:dk2>
      <a:lt2>
        <a:srgbClr val="FFFFFF"/>
      </a:lt2>
      <a:accent1>
        <a:srgbClr val="3366CC"/>
      </a:accent1>
      <a:accent2>
        <a:srgbClr val="00B000"/>
      </a:accent2>
      <a:accent3>
        <a:srgbClr val="ACC3A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Highway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Highway 1">
        <a:dk1>
          <a:srgbClr val="003366"/>
        </a:dk1>
        <a:lt1>
          <a:srgbClr val="FFFFFF"/>
        </a:lt1>
        <a:dk2>
          <a:srgbClr val="28863C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CC3A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way 2">
        <a:dk1>
          <a:srgbClr val="777777"/>
        </a:dk1>
        <a:lt1>
          <a:srgbClr val="FFFFFF"/>
        </a:lt1>
        <a:dk2>
          <a:srgbClr val="28863C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ACC3A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ube">
  <a:themeElements>
    <a:clrScheme name="Tube 2">
      <a:dk1>
        <a:srgbClr val="003366"/>
      </a:dk1>
      <a:lt1>
        <a:srgbClr val="FFC118"/>
      </a:lt1>
      <a:dk2>
        <a:srgbClr val="C1080A"/>
      </a:dk2>
      <a:lt2>
        <a:srgbClr val="FFC118"/>
      </a:lt2>
      <a:accent1>
        <a:srgbClr val="3366CC"/>
      </a:accent1>
      <a:accent2>
        <a:srgbClr val="00B000"/>
      </a:accent2>
      <a:accent3>
        <a:srgbClr val="DDAAAA"/>
      </a:accent3>
      <a:accent4>
        <a:srgbClr val="DAA413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Tub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ube 1">
        <a:dk1>
          <a:srgbClr val="5C1F00"/>
        </a:dk1>
        <a:lt1>
          <a:srgbClr val="FFC118"/>
        </a:lt1>
        <a:dk2>
          <a:srgbClr val="C1080A"/>
        </a:dk2>
        <a:lt2>
          <a:srgbClr val="FFC118"/>
        </a:lt2>
        <a:accent1>
          <a:srgbClr val="800000"/>
        </a:accent1>
        <a:accent2>
          <a:srgbClr val="BE7960"/>
        </a:accent2>
        <a:accent3>
          <a:srgbClr val="DDAAAA"/>
        </a:accent3>
        <a:accent4>
          <a:srgbClr val="DAA413"/>
        </a:accent4>
        <a:accent5>
          <a:srgbClr val="C0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be 2">
        <a:dk1>
          <a:srgbClr val="003366"/>
        </a:dk1>
        <a:lt1>
          <a:srgbClr val="FFC118"/>
        </a:lt1>
        <a:dk2>
          <a:srgbClr val="C1080A"/>
        </a:dk2>
        <a:lt2>
          <a:srgbClr val="FFC118"/>
        </a:lt2>
        <a:accent1>
          <a:srgbClr val="3366CC"/>
        </a:accent1>
        <a:accent2>
          <a:srgbClr val="00B000"/>
        </a:accent2>
        <a:accent3>
          <a:srgbClr val="DDAAAA"/>
        </a:accent3>
        <a:accent4>
          <a:srgbClr val="DAA413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Ripple">
  <a:themeElements>
    <a:clrScheme name="">
      <a:dk1>
        <a:srgbClr val="000203"/>
      </a:dk1>
      <a:lt1>
        <a:srgbClr val="FFFFFF"/>
      </a:lt1>
      <a:dk2>
        <a:srgbClr val="C900CB"/>
      </a:dk2>
      <a:lt2>
        <a:srgbClr val="CCECFF"/>
      </a:lt2>
      <a:accent1>
        <a:srgbClr val="0088E4"/>
      </a:accent1>
      <a:accent2>
        <a:srgbClr val="009999"/>
      </a:accent2>
      <a:accent3>
        <a:srgbClr val="E1AAE2"/>
      </a:accent3>
      <a:accent4>
        <a:srgbClr val="DADADA"/>
      </a:accent4>
      <a:accent5>
        <a:srgbClr val="AAC3EF"/>
      </a:accent5>
      <a:accent6>
        <a:srgbClr val="008A8A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2004:Templates:Presentations:Designs:Writing Table</Template>
  <TotalTime>3116</TotalTime>
  <Words>346</Words>
  <Application>Microsoft Macintosh PowerPoint</Application>
  <PresentationFormat>On-screen Show (4:3)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Arial</vt:lpstr>
      <vt:lpstr>Calibri</vt:lpstr>
      <vt:lpstr>Comic Sans MS</vt:lpstr>
      <vt:lpstr>Copperplate Gothic Light</vt:lpstr>
      <vt:lpstr>Geneva</vt:lpstr>
      <vt:lpstr>Helvetica</vt:lpstr>
      <vt:lpstr>Impact</vt:lpstr>
      <vt:lpstr>Times New Roman</vt:lpstr>
      <vt:lpstr>Trebuchet MS</vt:lpstr>
      <vt:lpstr>Verdana</vt:lpstr>
      <vt:lpstr>Wingdings</vt:lpstr>
      <vt:lpstr>Default Design</vt:lpstr>
      <vt:lpstr>Clipboard</vt:lpstr>
      <vt:lpstr>Discus</vt:lpstr>
      <vt:lpstr>Justice</vt:lpstr>
      <vt:lpstr>Highway</vt:lpstr>
      <vt:lpstr>Tube</vt:lpstr>
      <vt:lpstr>16_Blank Presentation</vt:lpstr>
      <vt:lpstr>2_Ripple</vt:lpstr>
      <vt:lpstr>3_Blank Presentation</vt:lpstr>
      <vt:lpstr>3_Office Theme</vt:lpstr>
      <vt:lpstr>7_Blank Presentation</vt:lpstr>
      <vt:lpstr>Orbit</vt:lpstr>
      <vt:lpstr>Preaching Controversial Subjects</vt:lpstr>
      <vt:lpstr>Controversy is unavoidable</vt:lpstr>
      <vt:lpstr>Singapore's Hot List</vt:lpstr>
      <vt:lpstr>Why Stay…</vt:lpstr>
      <vt:lpstr>Pornography</vt:lpstr>
      <vt:lpstr>LGBT</vt:lpstr>
      <vt:lpstr>Wayne Grudem's  Definition of Prophecy</vt:lpstr>
      <vt:lpstr>Speaking in Tongues</vt:lpstr>
      <vt:lpstr>1 Timothy 2:11-15</vt:lpstr>
      <vt:lpstr>Guidelines on Preaching Controversies</vt:lpstr>
      <vt:lpstr>Benefits of Controversial Preaching</vt:lpstr>
      <vt:lpstr>Why Stay…</vt:lpstr>
      <vt:lpstr>Dangers of Controversial Preaching</vt:lpstr>
      <vt:lpstr>Courageous, Controversial Preachers in the Bible</vt:lpstr>
      <vt:lpstr>Black</vt:lpstr>
      <vt:lpstr>Preaching (Homiletics)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100</cp:revision>
  <dcterms:created xsi:type="dcterms:W3CDTF">2004-09-11T01:03:24Z</dcterms:created>
  <dcterms:modified xsi:type="dcterms:W3CDTF">2023-02-15T13:07:21Z</dcterms:modified>
</cp:coreProperties>
</file>