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2" r:id="rId2"/>
    <p:sldMasterId id="2147483720" r:id="rId3"/>
    <p:sldMasterId id="2147483718" r:id="rId4"/>
    <p:sldMasterId id="2147483696" r:id="rId5"/>
    <p:sldMasterId id="2147483686" r:id="rId6"/>
    <p:sldMasterId id="2147483649" r:id="rId7"/>
    <p:sldMasterId id="2147484037" r:id="rId8"/>
    <p:sldMasterId id="2147484751" r:id="rId9"/>
  </p:sldMasterIdLst>
  <p:notesMasterIdLst>
    <p:notesMasterId r:id="rId31"/>
  </p:notesMasterIdLst>
  <p:sldIdLst>
    <p:sldId id="271" r:id="rId10"/>
    <p:sldId id="333" r:id="rId11"/>
    <p:sldId id="340" r:id="rId12"/>
    <p:sldId id="334" r:id="rId13"/>
    <p:sldId id="336" r:id="rId14"/>
    <p:sldId id="328" r:id="rId15"/>
    <p:sldId id="268" r:id="rId16"/>
    <p:sldId id="325" r:id="rId17"/>
    <p:sldId id="324" r:id="rId18"/>
    <p:sldId id="327" r:id="rId19"/>
    <p:sldId id="335" r:id="rId20"/>
    <p:sldId id="330" r:id="rId21"/>
    <p:sldId id="263" r:id="rId22"/>
    <p:sldId id="329" r:id="rId23"/>
    <p:sldId id="292" r:id="rId24"/>
    <p:sldId id="303" r:id="rId25"/>
    <p:sldId id="332" r:id="rId26"/>
    <p:sldId id="331" r:id="rId27"/>
    <p:sldId id="339" r:id="rId28"/>
    <p:sldId id="326" r:id="rId29"/>
    <p:sldId id="33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E6229"/>
    <a:srgbClr val="FFFF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87"/>
  </p:normalViewPr>
  <p:slideViewPr>
    <p:cSldViewPr>
      <p:cViewPr>
        <p:scale>
          <a:sx n="86" d="100"/>
          <a:sy n="86" d="100"/>
        </p:scale>
        <p:origin x="3128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557D90-D3FF-8244-8C5F-176750EF0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0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3CD0A3-F300-2044-B236-934E5ECE185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401810-18A4-AE4C-8FF0-3AA86028C1B3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371CE3-913C-8946-98C9-BEA2DEE0BA5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1E3E8B-BCE6-3944-83BE-7869911637C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502DBA-9E41-AE4C-BA24-A2CE7EBAA22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C5B4D4-454A-F843-9066-0B9DA17FD85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6D90C8-B411-C44D-B024-48406AC8F48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9DC099-879D-2B4C-8D9D-908DBC4B58E9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F5C84C-BA02-6546-8A47-0E6C7B8F124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E40CB6-D926-1B42-9276-29CC1BAD296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DDC062-303D-324C-8D76-44C48260663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0ACC7-388D-F142-8982-DA7DF24899F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61EA75-0D7F-7F47-AD2F-721BB691276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E833F2-6B7E-5F4E-9A90-2F35D1A9F0C2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99AF6C-F8C4-E94F-8DEC-6CF6C67EC13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7C721-D488-EC4D-8E7F-8E5D3DB80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0DA4-FB50-8A46-A354-6212B5227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6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B7EB-D54F-AE41-906A-6E8195D7D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738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88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23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1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4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41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58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14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3C514-B779-0343-9636-516E4A81A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2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78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975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983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76400"/>
            <a:ext cx="5410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5731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352800"/>
            <a:ext cx="5451475" cy="1752600"/>
          </a:xfrm>
        </p:spPr>
        <p:txBody>
          <a:bodyPr lIns="92075" tIns="46038" rIns="92075" bIns="46038" anchor="ctr"/>
          <a:lstStyle>
            <a:lvl1pPr marL="0" indent="0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613200-8159-EA44-A128-5092E348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57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7160-295A-F44F-8B5C-B56BE713B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0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D216B-0D92-6A41-BA6A-F0F550A3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43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0574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A734-EC03-E848-BC72-2B579AE88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3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D8AE-1D4F-3944-8BCD-D14D618A4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1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7CBF-0C08-4441-9879-B30922691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16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A8E1-1B2F-0C42-AEA5-30852AD52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1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9206-6C1E-9243-8DFD-93FEBBA8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3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B5A9-C5A6-FE4A-A3CC-F2E090687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1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6A00C-B1AD-6747-BEDD-C32BDBD19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5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A6F9-54DB-2042-BC77-2C9041EAF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4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990600"/>
            <a:ext cx="207645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607695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4764-2896-4746-BEAE-2805101D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3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/>
        </p:spPr>
        <p:txBody>
          <a:bodyPr/>
          <a:lstStyle>
            <a:lvl1pPr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12700" dist="12700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923C-BA21-574D-8FB8-15CB24662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6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BA78-923E-EB49-AA7B-0F1617367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75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CE58D-0D0E-0948-9C05-A8460A473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1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FEDF9-8D2B-B244-876A-99CF03B85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39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6853E-7E57-6549-B34C-6B1AB3CF8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6DC3C-8E70-A840-A756-ADAE8B985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9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75A2B-1F94-B847-A3C4-F8D09D996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4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C786B-EF9E-5341-9D3D-68514F755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34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13C3-53DA-D04B-9C11-3F986BD21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2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20823-D696-8848-BCE6-DA69C6EB5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43E9A-5EA8-F546-B0CE-EF857C162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38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B8F32-FABD-D744-A7B0-8BBFF2666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85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FDEE-27FE-B84D-A159-A1CFA2080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7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A74A0-5F8C-2047-BAD1-4A72267F3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12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F7AB-D824-9843-A68C-E5D309E4F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4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29DE3-AEE6-3D41-AF37-83E5359DA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4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612F-F7AA-934C-9A9A-6144E526F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2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5BBC-DFFC-4243-BE72-EC6025732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4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BF2BB-38E7-484C-B4FC-17C69F94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8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E075-25A0-5F4C-A0EE-4CB11AE26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89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53FCE-03E5-D741-91F3-118379A6E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65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B977-868B-6A42-9CD3-3DAE8BB73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30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DD3C4-D36B-394E-A45A-1E672BEF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3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7DD9C-CB5D-DE44-910F-3AFB6DD8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79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F9F9-196E-9B4D-B46D-F700556C1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5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495800"/>
            <a:ext cx="7772400" cy="1524000"/>
          </a:xfrm>
          <a:effectLst>
            <a:outerShdw blurRad="635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990600"/>
            <a:ext cx="2362200" cy="2438400"/>
          </a:xfrm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0" indent="0" algn="ctr">
              <a:buFont typeface="Wingdings" pitchFamily="-110" charset="2"/>
              <a:buNone/>
              <a:defRPr>
                <a:latin typeface="Curlz MT" pitchFamily="-11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C4C2-1183-E147-A930-486596A55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85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16382-483F-BE49-A368-AFE35F3E9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60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C9834-24D1-BB4F-927D-993E650F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4C48-322E-1549-B12E-B0B372B72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1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7CF5-D750-F848-8C14-F9AFF4267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71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200DF-4D3E-974F-852E-DC361A4D6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39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4117-4EC9-2B4F-90E4-2F2FA2C57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23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D792-DB15-DF4E-B4C8-AB2FD8611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67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343E-A3D0-9144-BDE7-FF571E04B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59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ADB2-6E38-2A4F-82FB-0F9E35603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15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4F17-6181-4D4E-8A00-D70D565FB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87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4576-A54D-0844-BF04-E70AC4CFD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92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BD00D-682A-224A-BD16-77E08903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685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51B0-6F96-624C-8FFB-E2D28EB22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7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5008-1D93-5D47-A083-628D81A22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7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1DE4-8AF0-8A48-9B4F-D60D4D74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63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3ADF2-F27D-A645-9A1A-A9E2F0B32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408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A62C0-FE7B-414F-8626-D7E3D2B4E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94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F9468-2135-D54F-A30E-0B1A670E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89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2656-ADCF-B440-AEBA-712F0BAAE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896EC-3164-AD4F-B086-603AF8C0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42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96A17-2D38-994B-8236-FCCC2BB74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43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A97D9-6FB0-414E-9095-587EF187F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49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02F2D-DB13-194A-98AE-5DBC1737B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5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44863" y="2457450"/>
            <a:ext cx="5449887" cy="4497388"/>
            <a:chOff x="2107" y="1548"/>
            <a:chExt cx="3433" cy="2833"/>
          </a:xfrm>
          <a:solidFill>
            <a:schemeClr val="accent2">
              <a:lumMod val="5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732" y="2114"/>
              <a:ext cx="808" cy="808"/>
            </a:xfrm>
            <a:prstGeom prst="diamond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061" y="1935"/>
              <a:ext cx="403" cy="1192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0" y="399"/>
                </a:cxn>
                <a:cxn ang="0">
                  <a:pos x="0" y="1191"/>
                </a:cxn>
                <a:cxn ang="0">
                  <a:pos x="402" y="789"/>
                </a:cxn>
                <a:cxn ang="0">
                  <a:pos x="399" y="0"/>
                </a:cxn>
              </a:cxnLst>
              <a:rect l="0" t="0" r="r" b="b"/>
              <a:pathLst>
                <a:path w="403" h="1192">
                  <a:moveTo>
                    <a:pt x="399" y="0"/>
                  </a:moveTo>
                  <a:lnTo>
                    <a:pt x="0" y="399"/>
                  </a:lnTo>
                  <a:lnTo>
                    <a:pt x="0" y="1191"/>
                  </a:lnTo>
                  <a:lnTo>
                    <a:pt x="402" y="789"/>
                  </a:lnTo>
                  <a:lnTo>
                    <a:pt x="399" y="0"/>
                  </a:lnTo>
                </a:path>
              </a:pathLst>
            </a:custGeom>
            <a:grpFill/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18900000">
              <a:off x="2527" y="2630"/>
              <a:ext cx="1254" cy="1254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13500000" flipH="1">
              <a:off x="3812" y="3813"/>
              <a:ext cx="568" cy="568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16200000">
              <a:off x="4423" y="2927"/>
              <a:ext cx="858" cy="852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10800000">
              <a:off x="2107" y="1548"/>
              <a:ext cx="1254" cy="1254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8100000" flipH="1">
              <a:off x="3410" y="2702"/>
              <a:ext cx="568" cy="568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588125" y="5181600"/>
            <a:ext cx="2555875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>
              <a:solidFill>
                <a:srgbClr val="F8F8F8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859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7772400" cy="2438400"/>
          </a:xfrm>
        </p:spPr>
        <p:txBody>
          <a:bodyPr anchor="b"/>
          <a:lstStyle>
            <a:lvl1pPr>
              <a:lnSpc>
                <a:spcPct val="100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860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76800" y="4368800"/>
            <a:ext cx="4259263" cy="74295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91440" tIns="0" rIns="91440" bIns="0" anchor="b">
            <a:spAutoFit/>
          </a:bodyPr>
          <a:lstStyle>
            <a:lvl1pPr marL="0" indent="0">
              <a:spcBef>
                <a:spcPct val="0"/>
              </a:spcBef>
              <a:buClrTx/>
              <a:buSzTx/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BF01-3715-854B-9C1A-9F56237B0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0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5BABB-C0F9-1D42-ACF2-4E1C45FD1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570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353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4751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6880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761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392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657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2963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6615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410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81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5263-62A6-B94E-A906-4B519AA08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36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761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3BDC08-458D-6A4A-8C52-94E774429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026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3317" name="Rectangle 1027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8" name="Group 1028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3319" name="Freeform 1029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20" name="Group 1030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3326" name="Freeform 1031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7" name="Freeform 1032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1" name="Group 1033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3324" name="Freeform 1034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5" name="Freeform 1035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2" name="Freeform 1036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Rectangle 1037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7726" name="Rectangle 1038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7727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4707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4708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470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>
              <a:defRPr/>
            </a:pPr>
            <a:fld id="{A2FCE001-A133-FF4E-A265-2F253737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</p:sldLayoutIdLst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9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pperplate Gothic Light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9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pperplate Gothic Light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9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pperplate Gothic Light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160DFE2-83BE-FE43-8A60-2AD79C2CE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  <p:sldLayoutId id="21474847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1F4F493-1107-9641-8EB3-700F8F1B9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Verdana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6C991CC8-6DC8-D84D-82DF-BF5B671E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49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9pPr>
    </p:titleStyle>
    <p:bodyStyle>
      <a:lvl1pPr marL="396875" indent="-3968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316038" indent="-33972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712913" indent="-2825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08200" indent="-2794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654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226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798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4460C5D-9953-944E-A7B7-211444E7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 rot="6480000" flipH="1">
            <a:off x="730250" y="1489075"/>
            <a:ext cx="901700" cy="901700"/>
          </a:xfrm>
          <a:prstGeom prst="rtTriangle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kumimoji="1" lang="en-US">
              <a:solidFill>
                <a:srgbClr val="F8F8F8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315913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795463"/>
            <a:ext cx="7826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145213"/>
            <a:ext cx="1371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8F8F8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8F8F8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4DA80139-041F-864C-9A89-A2A04EE72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6808" name="Group 8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76809" name="AutoShape 9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76810" name="AutoShape 10"/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76811" name="AutoShape 11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76812" name="AutoShape 12"/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76813" name="AutoShape 13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grpSp>
          <p:nvGrpSpPr>
            <p:cNvPr id="76814" name="Group 14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76816" name="Line 15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7" name="Line 16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8" name="Line 17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9" name="Line 18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5" name="AutoShape 19"/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50" r:id="rId1"/>
  </p:sldLayoutIdLst>
  <p:transition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u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u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056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026" descr="DSS"/>
          <p:cNvPicPr>
            <a:picLocks noChangeAspect="1" noChangeArrowheads="1"/>
          </p:cNvPicPr>
          <p:nvPr/>
        </p:nvPicPr>
        <p:blipFill>
          <a:blip r:embed="rId3" cstate="screen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-42863"/>
            <a:ext cx="5715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1045" descr="DSS"/>
          <p:cNvPicPr>
            <a:picLocks noChangeAspect="1" noChangeArrowheads="1"/>
          </p:cNvPicPr>
          <p:nvPr/>
        </p:nvPicPr>
        <p:blipFill>
          <a:blip r:embed="rId4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2971800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1027" descr="cuneiformwriting"/>
          <p:cNvPicPr>
            <a:picLocks noChangeAspect="1" noChangeArrowheads="1"/>
          </p:cNvPicPr>
          <p:nvPr/>
        </p:nvPicPr>
        <p:blipFill>
          <a:blip r:embed="rId5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704" y="0"/>
            <a:ext cx="3352800" cy="6858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1828800"/>
            <a:ext cx="9372600" cy="3048000"/>
          </a:xfrm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17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Topical Preaching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F50A46-1776-6EE1-B01A-DBD7A9C0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 descr="Bible Acts"/>
          <p:cNvPicPr>
            <a:picLocks noChangeAspect="1" noChangeArrowheads="1"/>
          </p:cNvPicPr>
          <p:nvPr/>
        </p:nvPicPr>
        <p:blipFill>
          <a:blip r:embed="rId3" cstate="screen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833048" cy="352839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Theological</a:t>
            </a:r>
            <a:r>
              <a:rPr lang="en-US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Good to preach systematics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Biographical</a:t>
            </a:r>
            <a:r>
              <a:rPr lang="en-US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Character studies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Procedural</a:t>
            </a:r>
            <a:r>
              <a:rPr lang="en-US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method of doing something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Persuasive</a:t>
            </a:r>
            <a:r>
              <a:rPr lang="en-US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abortion, divorce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Evangelistic</a:t>
            </a:r>
            <a:r>
              <a:rPr lang="en-US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4 spiritual laws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Proverbs</a:t>
            </a:r>
            <a:r>
              <a:rPr lang="en-US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can preach two-line proverbs</a:t>
            </a:r>
          </a:p>
        </p:txBody>
      </p:sp>
      <p:sp>
        <p:nvSpPr>
          <p:cNvPr id="106499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blipFill dpi="0" rotWithShape="0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Advantages of Topical Preaching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500" name="Text Box 6"/>
          <p:cNvSpPr txBox="1">
            <a:spLocks noChangeArrowheads="1"/>
          </p:cNvSpPr>
          <p:nvPr/>
        </p:nvSpPr>
        <p:spPr bwMode="auto">
          <a:xfrm>
            <a:off x="7661275" y="-5715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154-155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6512" y="980728"/>
            <a:ext cx="89154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Allows fuller development than in one text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584" y="5013176"/>
            <a:ext cx="89154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buFont typeface="+mj-lt"/>
              <a:buAutoNum type="alphaUcPeriod" startAt="2"/>
              <a:defRPr/>
            </a:pPr>
            <a:r>
              <a:rPr lang="en-US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Works nicely between series</a:t>
            </a:r>
          </a:p>
          <a:p>
            <a:pPr marL="514350" indent="-514350" eaLnBrk="1" hangingPunct="1">
              <a:buFont typeface="+mj-lt"/>
              <a:buAutoNum type="alphaUcPeriod" startAt="2"/>
              <a:defRPr/>
            </a:pPr>
            <a:r>
              <a:rPr lang="en-US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Gives variety with a change in style</a:t>
            </a:r>
          </a:p>
          <a:p>
            <a:pPr marL="514350" indent="-514350" eaLnBrk="1" hangingPunct="1">
              <a:buFont typeface="+mj-lt"/>
              <a:buAutoNum type="alphaUcPeriod" startAt="2"/>
              <a:defRPr/>
            </a:pPr>
            <a:r>
              <a:rPr lang="en-US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Enables speaking on topics not in Bible</a:t>
            </a:r>
          </a:p>
          <a:p>
            <a:pPr marL="514350" indent="-514350" eaLnBrk="1" hangingPunct="1">
              <a:buFont typeface="+mj-lt"/>
              <a:buAutoNum type="alphaUcPeriod" startAt="2"/>
              <a:defRPr/>
            </a:pP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  <p:bldP spid="6" grpId="0" build="p" autoUpdateAnimBg="0"/>
      <p:bldP spid="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7848600" y="76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6600"/>
                </a:solidFill>
              </a:rPr>
              <a:t>155</a:t>
            </a:r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152400" y="2025650"/>
            <a:ext cx="87058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sz="2800" b="1" u="sng">
                <a:solidFill>
                  <a:srgbClr val="FFFF00"/>
                </a:solidFill>
                <a:cs typeface="Arial" charset="0"/>
              </a:rPr>
              <a:t>Eisegesis</a:t>
            </a:r>
            <a:r>
              <a:rPr lang="en-US" sz="2800" b="1">
                <a:solidFill>
                  <a:srgbClr val="F8F8F8"/>
                </a:solidFill>
                <a:cs typeface="Arial" charset="0"/>
              </a:rPr>
              <a:t>: It can read unintended meanings into texts</a:t>
            </a:r>
          </a:p>
          <a:p>
            <a:pPr eaLnBrk="1" hangingPunct="1">
              <a:buFontTx/>
              <a:buAutoNum type="alphaUcPeriod"/>
            </a:pPr>
            <a:endParaRPr lang="en-US" sz="2800" b="1">
              <a:solidFill>
                <a:srgbClr val="F8F8F8"/>
              </a:solidFill>
              <a:cs typeface="Arial" charset="0"/>
            </a:endParaRPr>
          </a:p>
          <a:p>
            <a:pPr eaLnBrk="1" hangingPunct="1">
              <a:buFontTx/>
              <a:buAutoNum type="alphaUcPeriod"/>
            </a:pPr>
            <a:r>
              <a:rPr lang="en-US" sz="2800" b="1" u="sng">
                <a:solidFill>
                  <a:srgbClr val="FFFF00"/>
                </a:solidFill>
                <a:cs typeface="Arial" charset="0"/>
              </a:rPr>
              <a:t>Wrong Approach to the Bible</a:t>
            </a:r>
            <a:r>
              <a:rPr lang="en-US" sz="2800" b="1">
                <a:solidFill>
                  <a:srgbClr val="F8F8F8"/>
                </a:solidFill>
                <a:cs typeface="Arial" charset="0"/>
              </a:rPr>
              <a:t>: It can see God</a:t>
            </a:r>
            <a:r>
              <a:rPr lang="fr-FR" altLang="ja-JP" sz="2800" b="1">
                <a:solidFill>
                  <a:srgbClr val="F8F8F8"/>
                </a:solidFill>
                <a:cs typeface="Arial" charset="0"/>
              </a:rPr>
              <a:t>'</a:t>
            </a:r>
            <a:r>
              <a:rPr lang="en-US" sz="2800" b="1">
                <a:solidFill>
                  <a:srgbClr val="F8F8F8"/>
                </a:solidFill>
                <a:cs typeface="Arial" charset="0"/>
              </a:rPr>
              <a:t>s Word as answering all questions</a:t>
            </a:r>
          </a:p>
          <a:p>
            <a:pPr eaLnBrk="1" hangingPunct="1">
              <a:buFontTx/>
              <a:buAutoNum type="alphaUcPeriod"/>
            </a:pPr>
            <a:endParaRPr lang="en-US" sz="2800" b="1">
              <a:solidFill>
                <a:srgbClr val="F8F8F8"/>
              </a:solidFill>
              <a:cs typeface="Arial" charset="0"/>
            </a:endParaRPr>
          </a:p>
          <a:p>
            <a:pPr eaLnBrk="1" hangingPunct="1">
              <a:buFontTx/>
              <a:buAutoNum type="alphaUcPeriod"/>
            </a:pPr>
            <a:r>
              <a:rPr lang="en-US" sz="2800" b="1" u="sng">
                <a:solidFill>
                  <a:srgbClr val="FFFF00"/>
                </a:solidFill>
                <a:cs typeface="Arial" charset="0"/>
              </a:rPr>
              <a:t>Imbalance</a:t>
            </a:r>
            <a:r>
              <a:rPr lang="en-US" sz="2800" b="1">
                <a:solidFill>
                  <a:srgbClr val="F8F8F8"/>
                </a:solidFill>
                <a:cs typeface="Arial" charset="0"/>
              </a:rPr>
              <a:t>: It tends to emphasize only the preacher</a:t>
            </a:r>
            <a:r>
              <a:rPr lang="fr-FR" altLang="ja-JP" sz="2800" b="1">
                <a:solidFill>
                  <a:srgbClr val="F8F8F8"/>
                </a:solidFill>
                <a:cs typeface="Arial" charset="0"/>
              </a:rPr>
              <a:t>'</a:t>
            </a:r>
            <a:r>
              <a:rPr lang="en-US" sz="2800" b="1">
                <a:solidFill>
                  <a:srgbClr val="F8F8F8"/>
                </a:solidFill>
                <a:cs typeface="Arial" charset="0"/>
              </a:rPr>
              <a:t>s strengths since few choose to speak on their weaknesses</a:t>
            </a:r>
            <a:endParaRPr lang="en-US" sz="2800" b="1" u="sng">
              <a:solidFill>
                <a:srgbClr val="F8F8F8"/>
              </a:solidFill>
              <a:cs typeface="Arial" charset="0"/>
            </a:endParaRPr>
          </a:p>
        </p:txBody>
      </p:sp>
      <p:pic>
        <p:nvPicPr>
          <p:cNvPr id="108548" name="Picture 9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839200" cy="838200"/>
          </a:xfrm>
          <a:noFill/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Disadvantages of Topical Preaching</a:t>
            </a:r>
            <a:endParaRPr lang="en-US" sz="60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4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001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4000" b="1" i="1">
                <a:latin typeface="Arial" charset="0"/>
                <a:ea typeface="ＭＳ Ｐゴシック" charset="0"/>
                <a:cs typeface="Arial" charset="0"/>
              </a:rPr>
              <a:t>Topical Exposition</a:t>
            </a: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 Process</a:t>
            </a:r>
            <a:endParaRPr lang="en-US" sz="2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40" name="Rectangle 4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Study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44" name="Rectangle 8"/>
          <p:cNvSpPr>
            <a:spLocks noChangeArrowheads="1"/>
          </p:cNvSpPr>
          <p:nvPr/>
        </p:nvSpPr>
        <p:spPr bwMode="auto">
          <a:xfrm>
            <a:off x="1924050" y="4570413"/>
            <a:ext cx="17113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Structures</a:t>
            </a:r>
          </a:p>
        </p:txBody>
      </p:sp>
      <p:sp>
        <p:nvSpPr>
          <p:cNvPr id="1268745" name="Rectangle 9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Preach</a:t>
            </a:r>
          </a:p>
        </p:txBody>
      </p:sp>
      <p:sp>
        <p:nvSpPr>
          <p:cNvPr id="1268746" name="Rectangle 10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</a:t>
            </a:r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2444750" y="3359150"/>
            <a:ext cx="90805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48" name="Rectangle 12"/>
          <p:cNvSpPr>
            <a:spLocks noChangeArrowheads="1"/>
          </p:cNvSpPr>
          <p:nvPr/>
        </p:nvSpPr>
        <p:spPr bwMode="auto">
          <a:xfrm>
            <a:off x="2427288" y="4191000"/>
            <a:ext cx="1077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CPTs</a:t>
            </a:r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51" name="Rectangle 15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CPS</a:t>
            </a:r>
          </a:p>
        </p:txBody>
      </p:sp>
      <p:sp>
        <p:nvSpPr>
          <p:cNvPr id="1268752" name="Rectangle 16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Purpose Bridge</a:t>
            </a:r>
          </a:p>
        </p:txBody>
      </p:sp>
      <p:sp>
        <p:nvSpPr>
          <p:cNvPr id="1268753" name="Rectangle 17"/>
          <p:cNvSpPr>
            <a:spLocks noChangeArrowheads="1"/>
          </p:cNvSpPr>
          <p:nvPr/>
        </p:nvSpPr>
        <p:spPr bwMode="auto">
          <a:xfrm>
            <a:off x="4165600" y="2336800"/>
            <a:ext cx="901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68754" name="Rectangle 18"/>
          <p:cNvSpPr>
            <a:spLocks noChangeArrowheads="1"/>
          </p:cNvSpPr>
          <p:nvPr/>
        </p:nvSpPr>
        <p:spPr bwMode="auto">
          <a:xfrm>
            <a:off x="40767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68755" name="Rectangle 19"/>
          <p:cNvSpPr>
            <a:spLocks noChangeArrowheads="1"/>
          </p:cNvSpPr>
          <p:nvPr/>
        </p:nvSpPr>
        <p:spPr bwMode="auto">
          <a:xfrm>
            <a:off x="39243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Skeleton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68756" name="Rectangle 20"/>
          <p:cNvSpPr>
            <a:spLocks noChangeArrowheads="1"/>
          </p:cNvSpPr>
          <p:nvPr/>
        </p:nvSpPr>
        <p:spPr bwMode="auto">
          <a:xfrm>
            <a:off x="41529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0613" name="AutoShape 21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14" name="AutoShape 22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15" name="AutoShape 23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16" name="AutoShape 24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17" name="AutoShape 25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18" name="AutoShape 26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63" name="Rectangle 27"/>
          <p:cNvSpPr>
            <a:spLocks noChangeArrowheads="1"/>
          </p:cNvSpPr>
          <p:nvPr/>
        </p:nvSpPr>
        <p:spPr bwMode="auto">
          <a:xfrm>
            <a:off x="2189163" y="1884363"/>
            <a:ext cx="117475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TEXTS</a:t>
            </a:r>
          </a:p>
        </p:txBody>
      </p:sp>
      <p:sp>
        <p:nvSpPr>
          <p:cNvPr id="1268764" name="Rectangle 28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8077200" y="-76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84D"/>
                </a:solidFill>
                <a:cs typeface="Arial" charset="0"/>
              </a:rPr>
              <a:t>155a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auto">
          <a:xfrm>
            <a:off x="3810000" y="145415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67" name="Rectangle 31"/>
          <p:cNvSpPr>
            <a:spLocks noChangeArrowheads="1"/>
          </p:cNvSpPr>
          <p:nvPr/>
        </p:nvSpPr>
        <p:spPr bwMode="auto">
          <a:xfrm>
            <a:off x="3824288" y="1606550"/>
            <a:ext cx="15240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Topic</a:t>
            </a:r>
          </a:p>
        </p:txBody>
      </p:sp>
      <p:sp>
        <p:nvSpPr>
          <p:cNvPr id="108576" name="AutoShape 32"/>
          <p:cNvSpPr>
            <a:spLocks noChangeArrowheads="1"/>
          </p:cNvSpPr>
          <p:nvPr/>
        </p:nvSpPr>
        <p:spPr bwMode="auto">
          <a:xfrm rot="234723">
            <a:off x="463550" y="1784350"/>
            <a:ext cx="1665288" cy="4140200"/>
          </a:xfrm>
          <a:prstGeom prst="curvedRightArrow">
            <a:avLst>
              <a:gd name="adj1" fmla="val 32412"/>
              <a:gd name="adj2" fmla="val 64825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2514600" y="3657600"/>
            <a:ext cx="8382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CPT</a:t>
            </a: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 rot="3940204">
            <a:off x="2952751" y="754062"/>
            <a:ext cx="762000" cy="1463675"/>
          </a:xfrm>
          <a:prstGeom prst="curvedRightArrow">
            <a:avLst>
              <a:gd name="adj1" fmla="val 32485"/>
              <a:gd name="adj2" fmla="val 64962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6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ISCBG032"/>
          <p:cNvPicPr>
            <a:picLocks noChangeAspect="1" noChangeArrowheads="1"/>
          </p:cNvPicPr>
          <p:nvPr/>
        </p:nvPicPr>
        <p:blipFill>
          <a:blip r:embed="rId3">
            <a:lum bright="-7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0" y="1828800"/>
            <a:ext cx="937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sz="3200" b="1" u="sng">
                <a:solidFill>
                  <a:schemeClr val="bg1"/>
                </a:solidFill>
                <a:cs typeface="Arial" charset="0"/>
              </a:rPr>
              <a:t>Study</a:t>
            </a:r>
            <a:r>
              <a:rPr lang="en-US" sz="3200" b="1">
                <a:solidFill>
                  <a:schemeClr val="bg1"/>
                </a:solidFill>
                <a:cs typeface="Arial" charset="0"/>
              </a:rPr>
              <a:t> topic &amp; texts, exegeting each text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sz="3200" b="1" u="sng">
                <a:solidFill>
                  <a:schemeClr val="bg1"/>
                </a:solidFill>
                <a:cs typeface="Arial" charset="0"/>
              </a:rPr>
              <a:t>Structure</a:t>
            </a:r>
            <a:r>
              <a:rPr lang="en-US" sz="3200" b="1">
                <a:solidFill>
                  <a:schemeClr val="bg1"/>
                </a:solidFill>
                <a:cs typeface="Arial" charset="0"/>
              </a:rPr>
              <a:t>: get EI of each text, order them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sz="3200" b="1" u="sng">
                <a:solidFill>
                  <a:schemeClr val="bg1"/>
                </a:solidFill>
                <a:cs typeface="Arial" charset="0"/>
              </a:rPr>
              <a:t>CPT</a:t>
            </a:r>
            <a:r>
              <a:rPr lang="en-US" sz="3200" b="1">
                <a:solidFill>
                  <a:schemeClr val="bg1"/>
                </a:solidFill>
                <a:cs typeface="Arial" charset="0"/>
              </a:rPr>
              <a:t>: Combine text CPTs to write overall EI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sz="3200" b="1" u="sng">
                <a:solidFill>
                  <a:schemeClr val="bg1"/>
                </a:solidFill>
                <a:cs typeface="Arial" charset="0"/>
              </a:rPr>
              <a:t>Purpose</a:t>
            </a:r>
            <a:r>
              <a:rPr lang="en-US" sz="3200" b="1">
                <a:solidFill>
                  <a:schemeClr val="bg1"/>
                </a:solidFill>
                <a:cs typeface="Arial" charset="0"/>
              </a:rPr>
              <a:t> from developmental questions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sz="3200" b="1" u="sng">
                <a:solidFill>
                  <a:schemeClr val="bg1"/>
                </a:solidFill>
                <a:cs typeface="Arial" charset="0"/>
              </a:rPr>
              <a:t>CPS</a:t>
            </a:r>
            <a:r>
              <a:rPr lang="en-US" sz="3200" b="1">
                <a:solidFill>
                  <a:schemeClr val="bg1"/>
                </a:solidFill>
                <a:cs typeface="Arial" charset="0"/>
              </a:rPr>
              <a:t>: Convert overall EI to overall MI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sz="3200" b="1" u="sng">
                <a:solidFill>
                  <a:schemeClr val="bg1"/>
                </a:solidFill>
                <a:cs typeface="Arial" charset="0"/>
              </a:rPr>
              <a:t>Structure</a:t>
            </a:r>
            <a:r>
              <a:rPr lang="en-US" sz="3200" b="1">
                <a:solidFill>
                  <a:schemeClr val="bg1"/>
                </a:solidFill>
                <a:cs typeface="Arial" charset="0"/>
              </a:rPr>
              <a:t>: Support with ILLs, APPs, etc.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sz="3200" b="1" u="sng">
                <a:solidFill>
                  <a:schemeClr val="bg1"/>
                </a:solidFill>
                <a:cs typeface="Arial" charset="0"/>
              </a:rPr>
              <a:t>Preach</a:t>
            </a:r>
            <a:r>
              <a:rPr lang="en-US" sz="3200" b="1">
                <a:solidFill>
                  <a:schemeClr val="bg1"/>
                </a:solidFill>
                <a:cs typeface="Arial" charset="0"/>
              </a:rPr>
              <a:t> after manuscripting &amp; practice</a:t>
            </a:r>
          </a:p>
        </p:txBody>
      </p:sp>
      <p:sp>
        <p:nvSpPr>
          <p:cNvPr id="112643" name="Text Box 12"/>
          <p:cNvSpPr txBox="1">
            <a:spLocks noChangeArrowheads="1"/>
          </p:cNvSpPr>
          <p:nvPr/>
        </p:nvSpPr>
        <p:spPr bwMode="auto">
          <a:xfrm>
            <a:off x="8077200" y="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155a</a:t>
            </a:r>
          </a:p>
        </p:txBody>
      </p:sp>
      <p:sp>
        <p:nvSpPr>
          <p:cNvPr id="11264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8080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How to Preach Topically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188" y="981075"/>
            <a:ext cx="5899150" cy="11430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Topical Examples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99928"/>
            <a:ext cx="5999584" cy="3461320"/>
          </a:xfrm>
        </p:spPr>
        <p:txBody>
          <a:bodyPr anchor="t"/>
          <a:lstStyle/>
          <a:p>
            <a:pPr marL="273050" indent="-273050" eaLnBrk="1" hangingPunct="1">
              <a:buClr>
                <a:schemeClr val="tx2"/>
              </a:buClr>
              <a:buFont typeface="Arial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What in the World is God Doing (p. 156)?</a:t>
            </a:r>
          </a:p>
          <a:p>
            <a:pPr marL="273050" indent="-273050" eaLnBrk="1" hangingPunct="1">
              <a:buClr>
                <a:schemeClr val="tx2"/>
              </a:buClr>
              <a:buFont typeface="Arial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Who Moved the Stone (p. 157a)?</a:t>
            </a:r>
          </a:p>
          <a:p>
            <a:pPr marL="273050" indent="-273050" eaLnBrk="1" hangingPunct="1">
              <a:buClr>
                <a:schemeClr val="tx2"/>
              </a:buClr>
              <a:buFont typeface="Arial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Finding Your Mate (p. 157d)</a:t>
            </a:r>
          </a:p>
          <a:p>
            <a:pPr marL="273050" indent="-273050" eaLnBrk="1" hangingPunct="1">
              <a:buClr>
                <a:schemeClr val="tx2"/>
              </a:buClr>
              <a:buFont typeface="Arial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Integrity Factor (p. 157h)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tx2"/>
                </a:solidFill>
              </a:rPr>
              <a:t>156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447800"/>
          </a:xfrm>
          <a:effectLst>
            <a:outerShdw blurRad="50800" dist="35921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>
                <a:latin typeface="Geneva"/>
                <a:ea typeface="MS Pゴシック" charset="0"/>
                <a:cs typeface="Geneva"/>
              </a:rPr>
              <a:t>Answer: The Big Idea!</a:t>
            </a:r>
            <a:endParaRPr lang="en-US" sz="4400">
              <a:latin typeface="Geneva"/>
              <a:ea typeface="MS Pゴシック" charset="0"/>
              <a:cs typeface="Geneva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543800" cy="4267200"/>
          </a:xfrm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dirty="0">
                <a:solidFill>
                  <a:schemeClr val="tx2"/>
                </a:solidFill>
                <a:latin typeface="Geneva"/>
                <a:cs typeface="Geneva"/>
              </a:rPr>
              <a:t>Question: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dirty="0">
                <a:solidFill>
                  <a:schemeClr val="tx2"/>
                </a:solidFill>
                <a:latin typeface="Geneva"/>
                <a:cs typeface="Geneva"/>
              </a:rPr>
              <a:t>What should the listeners bring home from a topical message?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0000"/>
          </a:solidFill>
          <a:effectLst/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Lutzer: </a:t>
            </a:r>
            <a:r>
              <a:rPr lang="en-US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"</a:t>
            </a:r>
            <a:r>
              <a:rPr lang="en-US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Thou Shalt Not Commit Adultery</a:t>
            </a:r>
            <a:r>
              <a:rPr lang="en-US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"</a:t>
            </a:r>
            <a:endParaRPr lang="en-US" dirty="0">
              <a:effectLst>
                <a:glow rad="101600">
                  <a:schemeClr val="bg1">
                    <a:lumMod val="50000"/>
                    <a:alpha val="75000"/>
                  </a:scheme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04800" y="1389063"/>
            <a:ext cx="8382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Arial" pitchFamily="-112" charset="0"/>
              <a:buAutoNum type="arabicPeriod"/>
              <a:defRPr/>
            </a:pP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What do you think was the sermon</a:t>
            </a:r>
            <a:r>
              <a:rPr lang="fr-FR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'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s strongest point?  Why?</a:t>
            </a:r>
          </a:p>
          <a:p>
            <a:pPr marL="457200" indent="-457200">
              <a:lnSpc>
                <a:spcPct val="110000"/>
              </a:lnSpc>
              <a:buFont typeface="Arial" pitchFamily="-112" charset="0"/>
              <a:buAutoNum type="arabicPeriod"/>
              <a:defRPr/>
            </a:pPr>
            <a:endParaRPr lang="en-US" sz="3200" b="1" dirty="0">
              <a:effectLst>
                <a:glow rad="101600">
                  <a:schemeClr val="bg2">
                    <a:lumMod val="50000"/>
                    <a:alpha val="75000"/>
                  </a:schemeClr>
                </a:glow>
              </a:effectLst>
              <a:latin typeface="Arial"/>
              <a:ea typeface="ＭＳ Ｐゴシック" pitchFamily="-112" charset="-128"/>
              <a:cs typeface="Arial"/>
            </a:endParaRPr>
          </a:p>
          <a:p>
            <a:pPr marL="457200" indent="-457200">
              <a:lnSpc>
                <a:spcPct val="110000"/>
              </a:lnSpc>
              <a:buFont typeface="Arial" pitchFamily="-112" charset="0"/>
              <a:buAutoNum type="arabicPeriod"/>
              <a:defRPr/>
            </a:pP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Is it deductive or inductive in structure?</a:t>
            </a:r>
          </a:p>
          <a:p>
            <a:pPr marL="457200" indent="-457200">
              <a:lnSpc>
                <a:spcPct val="110000"/>
              </a:lnSpc>
              <a:buFont typeface="Arial" pitchFamily="-112" charset="0"/>
              <a:buAutoNum type="arabicPeriod"/>
              <a:defRPr/>
            </a:pPr>
            <a:endParaRPr lang="en-US" sz="3200" b="1" dirty="0">
              <a:effectLst>
                <a:glow rad="101600">
                  <a:schemeClr val="bg2">
                    <a:lumMod val="50000"/>
                    <a:alpha val="75000"/>
                  </a:schemeClr>
                </a:glow>
              </a:effectLst>
              <a:latin typeface="Arial"/>
              <a:ea typeface="ＭＳ Ｐゴシック" pitchFamily="-112" charset="-128"/>
              <a:cs typeface="Arial"/>
            </a:endParaRPr>
          </a:p>
          <a:p>
            <a:pPr marL="457200" indent="-457200">
              <a:lnSpc>
                <a:spcPct val="110000"/>
              </a:lnSpc>
              <a:buFont typeface="Arial" pitchFamily="-112" charset="0"/>
              <a:buAutoNum type="arabicPeriod"/>
              <a:defRPr/>
            </a:pP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Is the application simple or cyclical?</a:t>
            </a:r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533400" y="6084888"/>
            <a:ext cx="8382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10000"/>
              </a:lnSpc>
              <a:buFont typeface="Arial" charset="0"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Sermons, 31-43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0000"/>
          </a:solidFill>
          <a:effectLst/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Lutzer: </a:t>
            </a:r>
            <a:r>
              <a:rPr lang="en-US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"</a:t>
            </a:r>
            <a:r>
              <a:rPr lang="en-US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Thou Shalt Not Commit Adultery</a:t>
            </a:r>
            <a:r>
              <a:rPr lang="en-US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"</a:t>
            </a:r>
            <a:endParaRPr lang="en-US" sz="3200" b="1" dirty="0">
              <a:effectLst>
                <a:glow rad="101600">
                  <a:schemeClr val="bg1">
                    <a:lumMod val="50000"/>
                    <a:alpha val="75000"/>
                  </a:scheme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00483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771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FF00"/>
                </a:solidFill>
                <a:cs typeface="Arial" charset="0"/>
              </a:rPr>
              <a:t>Prove It: Why did God say, "Thou shalt not commit adultery"?</a:t>
            </a:r>
          </a:p>
        </p:txBody>
      </p:sp>
      <p:sp>
        <p:nvSpPr>
          <p:cNvPr id="1300484" name="Text Box 4"/>
          <p:cNvSpPr txBox="1">
            <a:spLocks noChangeArrowheads="1"/>
          </p:cNvSpPr>
          <p:nvPr/>
        </p:nvSpPr>
        <p:spPr bwMode="auto">
          <a:xfrm>
            <a:off x="76200" y="1371600"/>
            <a:ext cx="906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8600" indent="-228600">
              <a:lnSpc>
                <a:spcPct val="80000"/>
              </a:lnSpc>
            </a:pP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I.	We should not commit adultery because </a:t>
            </a:r>
            <a:r>
              <a:rPr lang="en-US" sz="2000" b="1" u="sng" dirty="0">
                <a:solidFill>
                  <a:srgbClr val="FFFFFF"/>
                </a:solidFill>
                <a:cs typeface="Arial" charset="0"/>
              </a:rPr>
              <a:t>God says we </a:t>
            </a:r>
            <a:r>
              <a:rPr lang="en-US" sz="2000" b="1" u="sng" dirty="0" err="1">
                <a:solidFill>
                  <a:srgbClr val="FFFFFF"/>
                </a:solidFill>
                <a:cs typeface="Arial" charset="0"/>
              </a:rPr>
              <a:t>shouldn</a:t>
            </a:r>
            <a:r>
              <a:rPr lang="fr-FR" sz="2000" b="1" u="sng" dirty="0">
                <a:solidFill>
                  <a:srgbClr val="FFFFFF"/>
                </a:solidFill>
                <a:cs typeface="Arial" charset="0"/>
              </a:rPr>
              <a:t>'</a:t>
            </a:r>
            <a:r>
              <a:rPr lang="en-US" sz="2000" b="1" u="sng" dirty="0">
                <a:solidFill>
                  <a:srgbClr val="FFFFFF"/>
                </a:solidFill>
                <a:cs typeface="Arial" charset="0"/>
              </a:rPr>
              <a:t>t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.</a:t>
            </a:r>
          </a:p>
        </p:txBody>
      </p:sp>
      <p:sp>
        <p:nvSpPr>
          <p:cNvPr id="1300485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610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A.  We are unable to have sex outside of marriage without guilt and emotional tension (answers "God is unfair" objection)</a:t>
            </a:r>
          </a:p>
        </p:txBody>
      </p:sp>
      <p:sp>
        <p:nvSpPr>
          <p:cNvPr id="1300486" name="Text Box 6"/>
          <p:cNvSpPr txBox="1">
            <a:spLocks noChangeArrowheads="1"/>
          </p:cNvSpPr>
          <p:nvPr/>
        </p:nvSpPr>
        <p:spPr bwMode="auto">
          <a:xfrm>
            <a:off x="533400" y="2493963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B.	Sex is bonding (1 Cor. 6:16).</a:t>
            </a:r>
          </a:p>
        </p:txBody>
      </p:sp>
      <p:sp>
        <p:nvSpPr>
          <p:cNvPr id="1300487" name="Text Box 7"/>
          <p:cNvSpPr txBox="1">
            <a:spLocks noChangeArrowheads="1"/>
          </p:cNvSpPr>
          <p:nvPr/>
        </p:nvSpPr>
        <p:spPr bwMode="auto">
          <a:xfrm>
            <a:off x="533400" y="2951163"/>
            <a:ext cx="8610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C.	Even loving adulterous relationships break five of the ten commandments.</a:t>
            </a:r>
          </a:p>
        </p:txBody>
      </p:sp>
      <p:sp>
        <p:nvSpPr>
          <p:cNvPr id="1300488" name="Text Box 8"/>
          <p:cNvSpPr txBox="1">
            <a:spLocks noChangeArrowheads="1"/>
          </p:cNvSpPr>
          <p:nvPr/>
        </p:nvSpPr>
        <p:spPr bwMode="auto">
          <a:xfrm>
            <a:off x="76200" y="3733800"/>
            <a:ext cx="906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69875" indent="-269875">
              <a:lnSpc>
                <a:spcPct val="80000"/>
              </a:lnSpc>
            </a:pP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II.	We should not commit adultery because of the </a:t>
            </a:r>
            <a:r>
              <a:rPr lang="en-US" sz="2000" b="1" u="sng" dirty="0">
                <a:cs typeface="Arial" charset="0"/>
              </a:rPr>
              <a:t>consequences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.</a:t>
            </a:r>
          </a:p>
        </p:txBody>
      </p:sp>
      <p:sp>
        <p:nvSpPr>
          <p:cNvPr id="1300489" name="Text Box 9"/>
          <p:cNvSpPr txBox="1">
            <a:spLocks noChangeArrowheads="1"/>
          </p:cNvSpPr>
          <p:nvPr/>
        </p:nvSpPr>
        <p:spPr bwMode="auto">
          <a:xfrm>
            <a:off x="533400" y="4114800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A.	Inner destruction, a feeling of guilt, results (Ps. 51:3).</a:t>
            </a:r>
          </a:p>
        </p:txBody>
      </p:sp>
      <p:sp>
        <p:nvSpPr>
          <p:cNvPr id="1300490" name="Text Box 10"/>
          <p:cNvSpPr txBox="1">
            <a:spLocks noChangeArrowheads="1"/>
          </p:cNvSpPr>
          <p:nvPr/>
        </p:nvSpPr>
        <p:spPr bwMode="auto">
          <a:xfrm>
            <a:off x="533400" y="4495800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B.	Outer destruction &amp; hurt comes when the affair is discovered.</a:t>
            </a:r>
          </a:p>
        </p:txBody>
      </p:sp>
      <p:sp>
        <p:nvSpPr>
          <p:cNvPr id="1300491" name="Text Box 11"/>
          <p:cNvSpPr txBox="1">
            <a:spLocks noChangeArrowheads="1"/>
          </p:cNvSpPr>
          <p:nvPr/>
        </p:nvSpPr>
        <p:spPr bwMode="auto">
          <a:xfrm>
            <a:off x="0" y="4953000"/>
            <a:ext cx="9144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09575" indent="-409575">
              <a:lnSpc>
                <a:spcPct val="80000"/>
              </a:lnSpc>
            </a:pP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III.	We should live in sexual purity because there is a </a:t>
            </a:r>
            <a:r>
              <a:rPr lang="en-US" sz="2000" b="1" u="sng" dirty="0">
                <a:solidFill>
                  <a:srgbClr val="FFFFFF"/>
                </a:solidFill>
                <a:cs typeface="Arial" charset="0"/>
              </a:rPr>
              <a:t>compensation that comes from successfully resisting temptation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.</a:t>
            </a:r>
          </a:p>
        </p:txBody>
      </p:sp>
      <p:sp>
        <p:nvSpPr>
          <p:cNvPr id="1300492" name="Text Box 12"/>
          <p:cNvSpPr txBox="1">
            <a:spLocks noChangeArrowheads="1"/>
          </p:cNvSpPr>
          <p:nvPr/>
        </p:nvSpPr>
        <p:spPr bwMode="auto">
          <a:xfrm>
            <a:off x="533400" y="5635625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A.	The sinful eye and hand must be controlled (Matt. 5:29-30).</a:t>
            </a:r>
          </a:p>
        </p:txBody>
      </p:sp>
      <p:sp>
        <p:nvSpPr>
          <p:cNvPr id="1300493" name="Text Box 13"/>
          <p:cNvSpPr txBox="1">
            <a:spLocks noChangeArrowheads="1"/>
          </p:cNvSpPr>
          <p:nvPr/>
        </p:nvSpPr>
        <p:spPr bwMode="auto">
          <a:xfrm>
            <a:off x="533400" y="6016625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B.	"Blessed are the pure in heart, for they will see God" (5:8).</a:t>
            </a:r>
          </a:p>
        </p:txBody>
      </p:sp>
      <p:sp>
        <p:nvSpPr>
          <p:cNvPr id="1300494" name="Text Box 14"/>
          <p:cNvSpPr txBox="1">
            <a:spLocks noChangeArrowheads="1"/>
          </p:cNvSpPr>
          <p:nvPr/>
        </p:nvSpPr>
        <p:spPr bwMode="auto">
          <a:xfrm>
            <a:off x="533400" y="6397625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C.	Sexual temptation [enables us] to prove our love for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0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0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0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0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0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83" grpId="0" build="p" autoUpdateAnimBg="0"/>
      <p:bldP spid="1300484" grpId="0" build="p" autoUpdateAnimBg="0"/>
      <p:bldP spid="1300485" grpId="0" build="p" autoUpdateAnimBg="0"/>
      <p:bldP spid="1300486" grpId="0" build="p" autoUpdateAnimBg="0"/>
      <p:bldP spid="1300487" grpId="0" build="p" autoUpdateAnimBg="0"/>
      <p:bldP spid="1300488" grpId="0" build="p" autoUpdateAnimBg="0"/>
      <p:bldP spid="1300489" grpId="0" build="p" autoUpdateAnimBg="0"/>
      <p:bldP spid="1300490" grpId="0" build="p" autoUpdateAnimBg="0"/>
      <p:bldP spid="1300491" grpId="0" build="p" autoUpdateAnimBg="0"/>
      <p:bldP spid="1300492" grpId="0" build="p" autoUpdateAnimBg="0"/>
      <p:bldP spid="1300493" grpId="0" build="p" autoUpdateAnimBg="0"/>
      <p:bldP spid="130049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0000"/>
          </a:solidFill>
          <a:effectLst/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Lutzer: </a:t>
            </a:r>
            <a:r>
              <a:rPr lang="en-US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"</a:t>
            </a:r>
            <a:r>
              <a:rPr lang="en-US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Thou Shalt Not Commit Adultery</a:t>
            </a:r>
            <a:r>
              <a:rPr lang="en-US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"</a:t>
            </a:r>
            <a:endParaRPr lang="en-US" sz="3200" b="1" dirty="0">
              <a:effectLst>
                <a:glow rad="101600">
                  <a:schemeClr val="bg1">
                    <a:lumMod val="50000"/>
                    <a:alpha val="75000"/>
                  </a:scheme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98436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1581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FFFF00"/>
                </a:solidFill>
                <a:cs typeface="Arial" charset="0"/>
              </a:rPr>
              <a:t>Conclusion</a:t>
            </a:r>
          </a:p>
        </p:txBody>
      </p:sp>
      <p:sp>
        <p:nvSpPr>
          <p:cNvPr id="1298437" name="Text Box 5"/>
          <p:cNvSpPr txBox="1">
            <a:spLocks noChangeArrowheads="1"/>
          </p:cNvSpPr>
          <p:nvPr/>
        </p:nvSpPr>
        <p:spPr bwMode="auto">
          <a:xfrm>
            <a:off x="533400" y="1316038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1.   Repent (ILL: hardhearted adulterous man)</a:t>
            </a:r>
          </a:p>
        </p:txBody>
      </p:sp>
      <p:sp>
        <p:nvSpPr>
          <p:cNvPr id="1298438" name="Text Box 6"/>
          <p:cNvSpPr txBox="1">
            <a:spLocks noChangeArrowheads="1"/>
          </p:cNvSpPr>
          <p:nvPr/>
        </p:nvSpPr>
        <p:spPr bwMode="auto">
          <a:xfrm>
            <a:off x="533400" y="1838325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2.	Tell your spouse (implied)</a:t>
            </a:r>
          </a:p>
        </p:txBody>
      </p:sp>
      <p:sp>
        <p:nvSpPr>
          <p:cNvPr id="1298439" name="Text Box 7"/>
          <p:cNvSpPr txBox="1">
            <a:spLocks noChangeArrowheads="1"/>
          </p:cNvSpPr>
          <p:nvPr/>
        </p:nvSpPr>
        <p:spPr bwMode="auto">
          <a:xfrm>
            <a:off x="533400" y="2360613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3.	David got freedom once he stopped pretending (Ps. 32:1).</a:t>
            </a:r>
          </a:p>
        </p:txBody>
      </p:sp>
      <p:sp>
        <p:nvSpPr>
          <p:cNvPr id="1298441" name="Text Box 9"/>
          <p:cNvSpPr txBox="1">
            <a:spLocks noChangeArrowheads="1"/>
          </p:cNvSpPr>
          <p:nvPr/>
        </p:nvSpPr>
        <p:spPr bwMode="auto">
          <a:xfrm>
            <a:off x="533400" y="2884488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4.	God commanded: </a:t>
            </a:r>
            <a:r>
              <a:rPr lang="en-US" altLang="ja-JP" sz="2000" b="1" dirty="0">
                <a:cs typeface="Arial" charset="0"/>
              </a:rPr>
              <a:t>"Thou shalt not commit adultery."</a:t>
            </a:r>
            <a:endParaRPr lang="en-US" sz="2000" b="1" dirty="0">
              <a:cs typeface="Arial" charset="0"/>
            </a:endParaRPr>
          </a:p>
        </p:txBody>
      </p:sp>
      <p:sp>
        <p:nvSpPr>
          <p:cNvPr id="1298442" name="Text Box 10"/>
          <p:cNvSpPr txBox="1">
            <a:spLocks noChangeArrowheads="1"/>
          </p:cNvSpPr>
          <p:nvPr/>
        </p:nvSpPr>
        <p:spPr bwMode="auto">
          <a:xfrm>
            <a:off x="990600" y="3352800"/>
            <a:ext cx="8153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a.	"We should never be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ashamed</a:t>
            </a:r>
            <a:r>
              <a:rPr lang="en-US" sz="2000" b="1" dirty="0">
                <a:cs typeface="Arial" charset="0"/>
              </a:rPr>
              <a:t> of believing that he knows best" (MP I restated)*</a:t>
            </a:r>
          </a:p>
        </p:txBody>
      </p:sp>
      <p:sp>
        <p:nvSpPr>
          <p:cNvPr id="1298444" name="Text Box 12"/>
          <p:cNvSpPr txBox="1">
            <a:spLocks noChangeArrowheads="1"/>
          </p:cNvSpPr>
          <p:nvPr/>
        </p:nvSpPr>
        <p:spPr bwMode="auto">
          <a:xfrm>
            <a:off x="990600" y="4114800"/>
            <a:ext cx="8153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b.	"And with the command comes the divine enablement to live up to the standard" (MP III restated)</a:t>
            </a:r>
          </a:p>
        </p:txBody>
      </p:sp>
      <p:sp>
        <p:nvSpPr>
          <p:cNvPr id="1298445" name="Text Box 13"/>
          <p:cNvSpPr txBox="1">
            <a:spLocks noChangeArrowheads="1"/>
          </p:cNvSpPr>
          <p:nvPr/>
        </p:nvSpPr>
        <p:spPr bwMode="auto">
          <a:xfrm>
            <a:off x="533400" y="4876800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5.	</a:t>
            </a:r>
            <a:r>
              <a:rPr lang="en-US" altLang="ja-JP" sz="2000" b="1" dirty="0">
                <a:cs typeface="Arial" charset="0"/>
              </a:rPr>
              <a:t>"Blessed are those who are not </a:t>
            </a:r>
            <a:r>
              <a:rPr lang="en-US" altLang="ja-JP" sz="2000" b="1" dirty="0">
                <a:solidFill>
                  <a:srgbClr val="FFFF00"/>
                </a:solidFill>
                <a:cs typeface="Arial" charset="0"/>
              </a:rPr>
              <a:t>ashamed</a:t>
            </a:r>
            <a:r>
              <a:rPr lang="en-US" altLang="ja-JP" sz="2000" b="1" dirty="0">
                <a:cs typeface="Arial" charset="0"/>
              </a:rPr>
              <a:t> to obey his Word."</a:t>
            </a:r>
            <a:endParaRPr lang="en-US" sz="2000" b="1" dirty="0">
              <a:cs typeface="Arial" charset="0"/>
            </a:endParaRPr>
          </a:p>
        </p:txBody>
      </p:sp>
      <p:sp>
        <p:nvSpPr>
          <p:cNvPr id="1298447" name="Text Box 15"/>
          <p:cNvSpPr txBox="1">
            <a:spLocks noChangeArrowheads="1"/>
          </p:cNvSpPr>
          <p:nvPr/>
        </p:nvSpPr>
        <p:spPr bwMode="auto">
          <a:xfrm>
            <a:off x="838200" y="5476875"/>
            <a:ext cx="79248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>
                <a:cs typeface="Arial" charset="0"/>
              </a:rPr>
              <a:t>* Note that MP II on consequences is not mentioned so as to end on a positive note.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9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9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9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36" grpId="0" build="p" autoUpdateAnimBg="0"/>
      <p:bldP spid="1298437" grpId="0" build="p" autoUpdateAnimBg="0"/>
      <p:bldP spid="1298438" grpId="0" build="p" autoUpdateAnimBg="0"/>
      <p:bldP spid="1298439" grpId="0" build="p" autoUpdateAnimBg="0"/>
      <p:bldP spid="1298441" grpId="0" build="p" autoUpdateAnimBg="0"/>
      <p:bldP spid="1298442" grpId="0" build="p" autoUpdateAnimBg="0"/>
      <p:bldP spid="1298444" grpId="0" build="p" autoUpdateAnimBg="0"/>
      <p:bldP spid="1298445" grpId="0" build="p" autoUpdateAnimBg="0"/>
      <p:bldP spid="12984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C039-59DE-8E4F-B16A-1E662087673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90600" y="56560"/>
            <a:ext cx="7772400" cy="24384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What topical message has God put on your heart to preach?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7D91F-ADA2-584D-B7DD-AFECF7A7945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355977" y="4581128"/>
            <a:ext cx="4788024" cy="1296143"/>
          </a:xfrm>
          <a:solidFill>
            <a:schemeClr val="tx2">
              <a:lumMod val="50000"/>
            </a:schemeClr>
          </a:solidFill>
        </p:spPr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Why?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How will you do it?</a:t>
            </a:r>
          </a:p>
        </p:txBody>
      </p:sp>
    </p:spTree>
    <p:extLst>
      <p:ext uri="{BB962C8B-B14F-4D97-AF65-F5344CB8AC3E}">
        <p14:creationId xmlns:p14="http://schemas.microsoft.com/office/powerpoint/2010/main" val="38054628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001000" cy="762000"/>
          </a:xfr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en-US" sz="2800">
                <a:effectLst/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2800" i="1">
                <a:effectLst/>
                <a:latin typeface="Arial" charset="0"/>
                <a:ea typeface="ＭＳ Ｐゴシック" charset="0"/>
                <a:cs typeface="Arial" charset="0"/>
              </a:rPr>
              <a:t>Preparing Expository Sermons</a:t>
            </a:r>
            <a:r>
              <a:rPr lang="en-US" sz="2800">
                <a:effectLst/>
                <a:latin typeface="Arial" charset="0"/>
                <a:ea typeface="ＭＳ Ｐゴシック" charset="0"/>
                <a:cs typeface="Arial" charset="0"/>
              </a:rPr>
              <a:t> Process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 useBgFill="1">
        <p:nvSpPr>
          <p:cNvPr id="134148" name="Rectangle 4"/>
          <p:cNvSpPr>
            <a:spLocks noChangeArrowheads="1"/>
          </p:cNvSpPr>
          <p:nvPr/>
        </p:nvSpPr>
        <p:spPr bwMode="auto">
          <a:xfrm>
            <a:off x="1000125" y="1447800"/>
            <a:ext cx="7305675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Based on Ramesh Richard</a:t>
            </a:r>
            <a:r>
              <a:rPr lang="fr-FR" altLang="ja-JP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 text, 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Study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Preach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</a:t>
            </a: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CPT</a:t>
            </a: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CPS</a:t>
            </a:r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Purpose Bridge</a:t>
            </a:r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4191000" y="2336800"/>
            <a:ext cx="901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Skeleton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4230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4231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4232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4233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4234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4235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34172" name="Rectangle 28"/>
          <p:cNvSpPr>
            <a:spLocks noChangeArrowheads="1"/>
          </p:cNvSpPr>
          <p:nvPr/>
        </p:nvSpPr>
        <p:spPr bwMode="auto">
          <a:xfrm>
            <a:off x="2189163" y="1884363"/>
            <a:ext cx="96996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TEXT</a:t>
            </a:r>
          </a:p>
        </p:txBody>
      </p:sp>
      <p:sp>
        <p:nvSpPr>
          <p:cNvPr id="134173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134174" name="Rectangle 30"/>
          <p:cNvSpPr>
            <a:spLocks noChangeArrowheads="1"/>
          </p:cNvSpPr>
          <p:nvPr/>
        </p:nvSpPr>
        <p:spPr bwMode="auto">
          <a:xfrm>
            <a:off x="519113" y="5486400"/>
            <a:ext cx="14017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Choose Text</a:t>
            </a:r>
          </a:p>
        </p:txBody>
      </p:sp>
      <p:sp>
        <p:nvSpPr>
          <p:cNvPr id="134175" name="Rectangle 31"/>
          <p:cNvSpPr>
            <a:spLocks noChangeArrowheads="1"/>
          </p:cNvSpPr>
          <p:nvPr/>
        </p:nvSpPr>
        <p:spPr bwMode="auto">
          <a:xfrm>
            <a:off x="519113" y="5181600"/>
            <a:ext cx="14144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Analyze Text</a:t>
            </a:r>
          </a:p>
        </p:txBody>
      </p:sp>
      <p:sp>
        <p:nvSpPr>
          <p:cNvPr id="134176" name="Rectangle 32"/>
          <p:cNvSpPr>
            <a:spLocks noChangeArrowheads="1"/>
          </p:cNvSpPr>
          <p:nvPr/>
        </p:nvSpPr>
        <p:spPr bwMode="auto">
          <a:xfrm>
            <a:off x="595313" y="4443413"/>
            <a:ext cx="13700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Exegetical 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Outline</a:t>
            </a:r>
          </a:p>
        </p:txBody>
      </p:sp>
      <p:sp>
        <p:nvSpPr>
          <p:cNvPr id="134177" name="Rectangle 33"/>
          <p:cNvSpPr>
            <a:spLocks noChangeArrowheads="1"/>
          </p:cNvSpPr>
          <p:nvPr/>
        </p:nvSpPr>
        <p:spPr bwMode="auto">
          <a:xfrm>
            <a:off x="671513" y="3757613"/>
            <a:ext cx="1785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Exegetical Idea</a:t>
            </a:r>
          </a:p>
        </p:txBody>
      </p:sp>
      <p:sp>
        <p:nvSpPr>
          <p:cNvPr id="134178" name="Rectangle 34"/>
          <p:cNvSpPr>
            <a:spLocks noChangeArrowheads="1"/>
          </p:cNvSpPr>
          <p:nvPr/>
        </p:nvSpPr>
        <p:spPr bwMode="auto">
          <a:xfrm>
            <a:off x="1281113" y="2690813"/>
            <a:ext cx="1609725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   The Three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Developmental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Questions</a:t>
            </a:r>
          </a:p>
        </p:txBody>
      </p:sp>
      <p:sp>
        <p:nvSpPr>
          <p:cNvPr id="134179" name="Rectangle 35"/>
          <p:cNvSpPr>
            <a:spLocks noChangeArrowheads="1"/>
          </p:cNvSpPr>
          <p:nvPr/>
        </p:nvSpPr>
        <p:spPr bwMode="auto">
          <a:xfrm>
            <a:off x="3338513" y="2157413"/>
            <a:ext cx="2647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Desired Listener Response</a:t>
            </a:r>
          </a:p>
        </p:txBody>
      </p:sp>
      <p:sp>
        <p:nvSpPr>
          <p:cNvPr id="134180" name="Rectangle 36"/>
          <p:cNvSpPr>
            <a:spLocks noChangeArrowheads="1"/>
          </p:cNvSpPr>
          <p:nvPr/>
        </p:nvSpPr>
        <p:spPr bwMode="auto">
          <a:xfrm>
            <a:off x="6843713" y="3757613"/>
            <a:ext cx="17002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Homiletical Idea</a:t>
            </a:r>
          </a:p>
        </p:txBody>
      </p:sp>
      <p:sp>
        <p:nvSpPr>
          <p:cNvPr id="134181" name="Rectangle 37"/>
          <p:cNvSpPr>
            <a:spLocks noChangeArrowheads="1"/>
          </p:cNvSpPr>
          <p:nvPr/>
        </p:nvSpPr>
        <p:spPr bwMode="auto">
          <a:xfrm>
            <a:off x="7339013" y="4191000"/>
            <a:ext cx="1290637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Homiletical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Outline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Clarity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Intro/Concl</a:t>
            </a:r>
          </a:p>
        </p:txBody>
      </p:sp>
      <p:sp>
        <p:nvSpPr>
          <p:cNvPr id="134182" name="Rectangle 38"/>
          <p:cNvSpPr>
            <a:spLocks noChangeArrowheads="1"/>
          </p:cNvSpPr>
          <p:nvPr/>
        </p:nvSpPr>
        <p:spPr bwMode="auto">
          <a:xfrm>
            <a:off x="7377113" y="5281613"/>
            <a:ext cx="10302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Preach</a:t>
            </a:r>
          </a:p>
        </p:txBody>
      </p:sp>
      <p:sp>
        <p:nvSpPr>
          <p:cNvPr id="134183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White text shows 10 steps adapted from Haddon Robinson, </a:t>
            </a:r>
            <a:r>
              <a:rPr 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(notes, 105)</a:t>
            </a:r>
          </a:p>
        </p:txBody>
      </p:sp>
      <p:sp>
        <p:nvSpPr>
          <p:cNvPr id="9424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at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5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C039-59DE-8E4F-B16A-1E662087673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90600" y="56560"/>
            <a:ext cx="7772400" cy="24384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What is the most impactful sermon you have heard in your life?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7D91F-ADA2-584D-B7DD-AFECF7A7945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627783" y="4251285"/>
            <a:ext cx="6516217" cy="1477328"/>
          </a:xfrm>
          <a:solidFill>
            <a:srgbClr val="C00000"/>
          </a:solidFill>
        </p:spPr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How did it change your life?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Was it topical or an exposition of one passage?</a:t>
            </a:r>
          </a:p>
        </p:txBody>
      </p:sp>
    </p:spTree>
    <p:extLst>
      <p:ext uri="{BB962C8B-B14F-4D97-AF65-F5344CB8AC3E}">
        <p14:creationId xmlns:p14="http://schemas.microsoft.com/office/powerpoint/2010/main" val="12969509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8763000" cy="838200"/>
          </a:xfrm>
          <a:gradFill rotWithShape="0">
            <a:gsLst>
              <a:gs pos="0">
                <a:srgbClr val="0E6229"/>
              </a:gs>
              <a:gs pos="100000">
                <a:srgbClr val="0E622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charset="0"/>
                <a:ea typeface="MS Pゴシック" charset="0"/>
                <a:cs typeface="MS Pゴシック" charset="0"/>
              </a:rPr>
              <a:t>What is a Topical Sermon?</a:t>
            </a:r>
            <a:endParaRPr lang="en-US" sz="4400" b="0">
              <a:solidFill>
                <a:srgbClr val="FFFFFF"/>
              </a:solidFill>
              <a:latin typeface="Copperplate Gothic Light" charset="0"/>
              <a:ea typeface="MS Pゴシック" charset="0"/>
              <a:cs typeface="MS Pゴシック" charset="0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05000"/>
            <a:ext cx="8496944" cy="4260304"/>
          </a:xfrm>
          <a:effectLst/>
        </p:spPr>
        <p:txBody>
          <a:bodyPr/>
          <a:lstStyle/>
          <a:p>
            <a:pPr>
              <a:buFont typeface="Wingdings" pitchFamily="-112" charset="2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</a:rPr>
              <a:t>Topical sermons expound a central idea from </a:t>
            </a:r>
            <a:r>
              <a:rPr lang="en-US" sz="5400" b="1" dirty="0">
                <a:solidFill>
                  <a:srgbClr val="FFFF00"/>
                </a:solidFill>
                <a:effectLst>
                  <a:glow rad="165100">
                    <a:schemeClr val="tx1"/>
                  </a:glow>
                </a:effectLst>
              </a:rPr>
              <a:t>more than one main text </a:t>
            </a:r>
            <a:r>
              <a:rPr lang="en-US" sz="54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</a:rPr>
              <a:t>of Scripture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295400" y="2209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-112" charset="2"/>
              <a:buNone/>
              <a:defRPr/>
            </a:pPr>
            <a:endParaRPr lang="en-US" sz="3200">
              <a:latin typeface="Copperplate Gothic Light" pitchFamily="-112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96260" name="Text Box 66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tx2"/>
                </a:solidFill>
              </a:rPr>
              <a:t>154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00" y="476250"/>
            <a:ext cx="9096375" cy="838200"/>
          </a:xfrm>
          <a:solidFill>
            <a:srgbClr val="000090"/>
          </a:solidFill>
          <a:ln>
            <a:solidFill>
              <a:schemeClr val="tx1"/>
            </a:solidFill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charset="0"/>
                <a:ea typeface="MS Pゴシック" charset="0"/>
                <a:cs typeface="MS Pゴシック" charset="0"/>
              </a:rPr>
              <a:t>What is a Topical Exposition?</a:t>
            </a:r>
            <a:endParaRPr lang="en-US" sz="4400" b="0" dirty="0">
              <a:solidFill>
                <a:srgbClr val="FFFFFF"/>
              </a:solidFill>
              <a:latin typeface="Copperplate Gothic Light" charset="0"/>
              <a:ea typeface="MS Pゴシック" charset="0"/>
              <a:cs typeface="MS Pゴシック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3988"/>
            <a:ext cx="9144000" cy="4824412"/>
          </a:xfrm>
          <a:solidFill>
            <a:schemeClr val="tx1"/>
          </a:solidFill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4400" b="1" dirty="0">
                <a:solidFill>
                  <a:srgbClr val="FFFFFF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"The communication of a </a:t>
            </a:r>
            <a:r>
              <a:rPr lang="en-US" sz="4400" b="1" dirty="0">
                <a:solidFill>
                  <a:srgbClr val="FFFF00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biblical concept</a:t>
            </a:r>
            <a:r>
              <a:rPr lang="en-US" sz="4400" b="1" dirty="0">
                <a:solidFill>
                  <a:srgbClr val="FFFFFF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 derived from several different </a:t>
            </a:r>
            <a:r>
              <a:rPr lang="en-US" sz="4400" b="1" dirty="0">
                <a:solidFill>
                  <a:srgbClr val="FFFF00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passages</a:t>
            </a:r>
            <a:r>
              <a:rPr lang="en-US" sz="4400" b="1" dirty="0">
                <a:solidFill>
                  <a:srgbClr val="FFFFFF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 in accordance with the </a:t>
            </a:r>
            <a:r>
              <a:rPr lang="en-US" sz="4400" b="1" dirty="0">
                <a:solidFill>
                  <a:srgbClr val="FFFF00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author</a:t>
            </a:r>
            <a:r>
              <a:rPr lang="fr-FR" sz="4400" b="1" dirty="0">
                <a:solidFill>
                  <a:srgbClr val="FFFF00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'</a:t>
            </a:r>
            <a:r>
              <a:rPr lang="en-US" sz="4400" b="1" dirty="0">
                <a:solidFill>
                  <a:srgbClr val="FFFF00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s purpose</a:t>
            </a:r>
            <a:r>
              <a:rPr lang="en-US" sz="4400" b="1" dirty="0">
                <a:solidFill>
                  <a:srgbClr val="FFFFFF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 and the </a:t>
            </a:r>
            <a:r>
              <a:rPr lang="en-US" sz="4400" b="1" dirty="0">
                <a:solidFill>
                  <a:srgbClr val="FFFF00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subject/complement</a:t>
            </a:r>
            <a:r>
              <a:rPr lang="en-US" sz="4400" b="1" dirty="0">
                <a:solidFill>
                  <a:srgbClr val="FFFFFF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 of each passage presented"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295400" y="2209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-112" charset="2"/>
              <a:buNone/>
              <a:defRPr/>
            </a:pPr>
            <a:endParaRPr lang="en-US" sz="3200">
              <a:latin typeface="Copperplate Gothic Light" pitchFamily="-112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97284" name="Text Box 66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tx2"/>
                </a:solidFill>
              </a:rPr>
              <a:t>154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0" y="6237312"/>
            <a:ext cx="9144000" cy="612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10000"/>
              </a:lnSpc>
              <a:buFont typeface="Arial" charset="0"/>
              <a:buNone/>
              <a:defRPr/>
            </a:pPr>
            <a:r>
              <a:rPr lang="en-US" b="1" i="1" dirty="0">
                <a:cs typeface="Arial" charset="0"/>
              </a:rPr>
              <a:t>Dallas Seminary class notes, 1985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Copperplate Gothic Light" charset="0"/>
                <a:ea typeface="MS Pゴシック" charset="0"/>
                <a:cs typeface="MS Pゴシック" charset="0"/>
              </a:rPr>
              <a:t>Types of Sermons</a:t>
            </a:r>
            <a:endParaRPr lang="en-US">
              <a:solidFill>
                <a:srgbClr val="FFFFFF"/>
              </a:solidFill>
              <a:latin typeface="Copperplate Gothic Light" charset="0"/>
              <a:ea typeface="MS Pゴシック" charset="0"/>
              <a:cs typeface="MS Pゴシック" charset="0"/>
            </a:endParaRPr>
          </a:p>
        </p:txBody>
      </p:sp>
      <p:graphicFrame>
        <p:nvGraphicFramePr>
          <p:cNvPr id="91172" name="Group 36"/>
          <p:cNvGraphicFramePr>
            <a:graphicFrameLocks noGrp="1"/>
          </p:cNvGraphicFramePr>
          <p:nvPr>
            <p:ph type="tbl" idx="1"/>
          </p:nvPr>
        </p:nvGraphicFramePr>
        <p:xfrm>
          <a:off x="228600" y="1371600"/>
          <a:ext cx="8763000" cy="46863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Categories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Types  of Sermons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FF"/>
                        </a:gs>
                        <a:gs pos="50000">
                          <a:srgbClr val="000076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FF"/>
                        </a:gs>
                        <a:gs pos="50000">
                          <a:srgbClr val="000076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FF"/>
                        </a:gs>
                        <a:gs pos="50000">
                          <a:srgbClr val="000076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FF"/>
                        </a:gs>
                        <a:gs pos="50000">
                          <a:srgbClr val="000076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Biblical Content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Biblical 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Sermon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Non-Biblical Sermon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Use </a:t>
                      </a:r>
                      <a:b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</a:b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of Text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Textual or Expository Sermon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Topical-Biblical Sermon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Topical Sermon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Length </a:t>
                      </a:r>
                      <a:b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</a:b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of Text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Textual Unit (Paragraph or Chapter)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Verse or Clause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Many Texts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Non-Textual (No Text)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8332" name="Text Box 66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tx2"/>
                </a:solidFill>
              </a:rPr>
              <a:t>154</a:t>
            </a:r>
          </a:p>
        </p:txBody>
      </p:sp>
      <p:sp>
        <p:nvSpPr>
          <p:cNvPr id="98333" name="Text Box 19"/>
          <p:cNvSpPr txBox="1">
            <a:spLocks noChangeArrowheads="1"/>
          </p:cNvSpPr>
          <p:nvPr/>
        </p:nvSpPr>
        <p:spPr bwMode="auto">
          <a:xfrm>
            <a:off x="0" y="6459538"/>
            <a:ext cx="9180513" cy="4254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buFont typeface="Arial" charset="0"/>
              <a:buNone/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Sidney Greidanus, </a:t>
            </a:r>
            <a:r>
              <a:rPr lang="en-US" sz="2000" b="1" i="1">
                <a:solidFill>
                  <a:srgbClr val="FFFFFF"/>
                </a:solidFill>
                <a:cs typeface="Arial" charset="0"/>
              </a:rPr>
              <a:t>The Modern Preacher and the Ancient Text, 12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51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324600" y="4572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924800" cy="1935163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Topical sermons draw from several books</a:t>
            </a:r>
            <a:endParaRPr lang="en-US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4" name="Picture 6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3581400" y="4572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457200" y="4572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914400" y="23622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096000" y="2286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200400" y="2743200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  <a:latin typeface="Eraser" charset="0"/>
              </a:rPr>
              <a:t>Theme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1981200" y="3048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 rot="10800000">
            <a:off x="5715000" y="3048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 rot="-8762379">
            <a:off x="5410200" y="4191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 rot="-5400000">
            <a:off x="3886200" y="44577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 rot="-2405918">
            <a:off x="2286000" y="4191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 animBg="1"/>
      <p:bldP spid="27660" grpId="0" animBg="1"/>
      <p:bldP spid="27661" grpId="0" animBg="1"/>
      <p:bldP spid="27662" grpId="0" animBg="1"/>
      <p:bldP spid="276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Some Dangers of Topic Preaching</a:t>
            </a:r>
            <a:endParaRPr lang="en-US" sz="40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8713788" y="396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974725"/>
          <a:ext cx="9144000" cy="5767432"/>
        </p:xfrm>
        <a:graphic>
          <a:graphicData uri="http://schemas.openxmlformats.org/drawingml/2006/table">
            <a:tbl>
              <a:tblPr/>
              <a:tblGrid>
                <a:gridCol w="437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Topical Preaching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Expository Preaching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preaches 2 or more texts of Scripture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focuses on a single passage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18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more easily selects what the preacher wants to say from the text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discerning what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God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says through the author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the preacher designs his own outline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the preacher derives his outline from the text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8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time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may not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be available to put verses in their proper context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time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is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available to put verses in context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8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the preacher can be accused of speaking to certain individuals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the speaker is less easily accused of targeting certain subjects or people as he preaches systematically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427038"/>
            <a:ext cx="3352800" cy="5973762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Topical messages have the danger of inserting your own views.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4451" name="Picture 3" descr="MSSConvic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7138">
            <a:off x="-750888" y="306388"/>
            <a:ext cx="6454776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Oval Callout 1"/>
          <p:cNvSpPr>
            <a:spLocks noChangeArrowheads="1"/>
          </p:cNvSpPr>
          <p:nvPr/>
        </p:nvSpPr>
        <p:spPr bwMode="auto">
          <a:xfrm rot="262465">
            <a:off x="1074738" y="347663"/>
            <a:ext cx="5327650" cy="1295400"/>
          </a:xfrm>
          <a:prstGeom prst="wedgeEllipseCallout">
            <a:avLst>
              <a:gd name="adj1" fmla="val 9444"/>
              <a:gd name="adj2" fmla="val 78009"/>
            </a:avLst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Of course, there may be other interpretations.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uro Soccer">
  <a:themeElements>
    <a:clrScheme name="Euro Soccer 2">
      <a:dk1>
        <a:srgbClr val="003300"/>
      </a:dk1>
      <a:lt1>
        <a:srgbClr val="659337"/>
      </a:lt1>
      <a:dk2>
        <a:srgbClr val="F8F8F8"/>
      </a:dk2>
      <a:lt2>
        <a:srgbClr val="000000"/>
      </a:lt2>
      <a:accent1>
        <a:srgbClr val="462DFF"/>
      </a:accent1>
      <a:accent2>
        <a:srgbClr val="4C92AE"/>
      </a:accent2>
      <a:accent3>
        <a:srgbClr val="B8C8AE"/>
      </a:accent3>
      <a:accent4>
        <a:srgbClr val="002A00"/>
      </a:accent4>
      <a:accent5>
        <a:srgbClr val="B0ADFF"/>
      </a:accent5>
      <a:accent6>
        <a:srgbClr val="44849D"/>
      </a:accent6>
      <a:hlink>
        <a:srgbClr val="91C5FF"/>
      </a:hlink>
      <a:folHlink>
        <a:srgbClr val="9E91FF"/>
      </a:folHlink>
    </a:clrScheme>
    <a:fontScheme name="Euro Socce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Euro Soccer 1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 Soccer 2">
        <a:dk1>
          <a:srgbClr val="003300"/>
        </a:dk1>
        <a:lt1>
          <a:srgbClr val="659337"/>
        </a:lt1>
        <a:dk2>
          <a:srgbClr val="F8F8F8"/>
        </a:dk2>
        <a:lt2>
          <a:srgbClr val="000000"/>
        </a:lt2>
        <a:accent1>
          <a:srgbClr val="462DFF"/>
        </a:accent1>
        <a:accent2>
          <a:srgbClr val="4C92AE"/>
        </a:accent2>
        <a:accent3>
          <a:srgbClr val="B8C8AE"/>
        </a:accent3>
        <a:accent4>
          <a:srgbClr val="002A00"/>
        </a:accent4>
        <a:accent5>
          <a:srgbClr val="B0ADFF"/>
        </a:accent5>
        <a:accent6>
          <a:srgbClr val="44849D"/>
        </a:accent6>
        <a:hlink>
          <a:srgbClr val="91C5FF"/>
        </a:hlink>
        <a:folHlink>
          <a:srgbClr val="9E9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 Soccer 3">
        <a:dk1>
          <a:srgbClr val="000000"/>
        </a:dk1>
        <a:lt1>
          <a:srgbClr val="659538"/>
        </a:lt1>
        <a:dk2>
          <a:srgbClr val="FFFFFF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B8C8AE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rble Top">
  <a:themeElements>
    <a:clrScheme name="Marble Top 1">
      <a:dk1>
        <a:srgbClr val="000000"/>
      </a:dk1>
      <a:lt1>
        <a:srgbClr val="CAAF8B"/>
      </a:lt1>
      <a:dk2>
        <a:srgbClr val="000000"/>
      </a:dk2>
      <a:lt2>
        <a:srgbClr val="777777"/>
      </a:lt2>
      <a:accent1>
        <a:srgbClr val="909082"/>
      </a:accent1>
      <a:accent2>
        <a:srgbClr val="809EA8"/>
      </a:accent2>
      <a:accent3>
        <a:srgbClr val="E1D4C4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Marble Top">
      <a:majorFont>
        <a:latin typeface="Copperplate Gothic Light"/>
        <a:ea typeface="MS Pゴシック"/>
        <a:cs typeface="MS Pゴシック"/>
      </a:majorFont>
      <a:minorFont>
        <a:latin typeface="Copperplate Gothic Light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Marble Top 1">
        <a:dk1>
          <a:srgbClr val="000000"/>
        </a:dk1>
        <a:lt1>
          <a:srgbClr val="CAAF8B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E1D4C4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hopping">
  <a:themeElements>
    <a:clrScheme name="Shopping 1">
      <a:dk1>
        <a:srgbClr val="000000"/>
      </a:dk1>
      <a:lt1>
        <a:srgbClr val="FFFF00"/>
      </a:lt1>
      <a:dk2>
        <a:srgbClr val="99080B"/>
      </a:dk2>
      <a:lt2>
        <a:srgbClr val="FFFF00"/>
      </a:lt2>
      <a:accent1>
        <a:srgbClr val="008040"/>
      </a:accent1>
      <a:accent2>
        <a:srgbClr val="A80206"/>
      </a:accent2>
      <a:accent3>
        <a:srgbClr val="CAAAAA"/>
      </a:accent3>
      <a:accent4>
        <a:srgbClr val="DADA00"/>
      </a:accent4>
      <a:accent5>
        <a:srgbClr val="AAC0AF"/>
      </a:accent5>
      <a:accent6>
        <a:srgbClr val="980205"/>
      </a:accent6>
      <a:hlink>
        <a:srgbClr val="009999"/>
      </a:hlink>
      <a:folHlink>
        <a:srgbClr val="99CC00"/>
      </a:folHlink>
    </a:clrScheme>
    <a:fontScheme name="Shopping">
      <a:majorFont>
        <a:latin typeface="Curlz MT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Shopping 1">
        <a:dk1>
          <a:srgbClr val="000000"/>
        </a:dk1>
        <a:lt1>
          <a:srgbClr val="FFFF00"/>
        </a:lt1>
        <a:dk2>
          <a:srgbClr val="99080B"/>
        </a:dk2>
        <a:lt2>
          <a:srgbClr val="FFFF00"/>
        </a:lt2>
        <a:accent1>
          <a:srgbClr val="008040"/>
        </a:accent1>
        <a:accent2>
          <a:srgbClr val="A80206"/>
        </a:accent2>
        <a:accent3>
          <a:srgbClr val="CAAAAA"/>
        </a:accent3>
        <a:accent4>
          <a:srgbClr val="DADA00"/>
        </a:accent4>
        <a:accent5>
          <a:srgbClr val="AAC0AF"/>
        </a:accent5>
        <a:accent6>
          <a:srgbClr val="980205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rainstorming Session">
  <a:themeElements>
    <a:clrScheme name="Brainstorming Session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Brainstorming Se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rainstorming Session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5881</TotalTime>
  <Words>1092</Words>
  <Application>Microsoft Macintosh PowerPoint</Application>
  <PresentationFormat>On-screen Show (4:3)</PresentationFormat>
  <Paragraphs>195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Eraser</vt:lpstr>
      <vt:lpstr>Times</vt:lpstr>
      <vt:lpstr>Arial</vt:lpstr>
      <vt:lpstr>Book Antiqua</vt:lpstr>
      <vt:lpstr>Copperplate Gothic Light</vt:lpstr>
      <vt:lpstr>Curlz MT</vt:lpstr>
      <vt:lpstr>Geneva</vt:lpstr>
      <vt:lpstr>Monotype Sorts</vt:lpstr>
      <vt:lpstr>Times New Roman</vt:lpstr>
      <vt:lpstr>Verdana</vt:lpstr>
      <vt:lpstr>Wingdings</vt:lpstr>
      <vt:lpstr>Blank Presentation</vt:lpstr>
      <vt:lpstr>untitled 1</vt:lpstr>
      <vt:lpstr>Euro Soccer</vt:lpstr>
      <vt:lpstr>Marble Top</vt:lpstr>
      <vt:lpstr>Textured</vt:lpstr>
      <vt:lpstr>Shopping</vt:lpstr>
      <vt:lpstr>Default Design</vt:lpstr>
      <vt:lpstr>Brainstorming Session</vt:lpstr>
      <vt:lpstr>Orbit</vt:lpstr>
      <vt:lpstr>Topical Preaching</vt:lpstr>
      <vt:lpstr>The Preparing Expository Sermons Process</vt:lpstr>
      <vt:lpstr>What is the most impactful sermon you have heard in your life?</vt:lpstr>
      <vt:lpstr>What is a Topical Sermon?</vt:lpstr>
      <vt:lpstr>What is a Topical Exposition?</vt:lpstr>
      <vt:lpstr>Types of Sermons</vt:lpstr>
      <vt:lpstr>Topical sermons draw from several books</vt:lpstr>
      <vt:lpstr>Some Dangers of Topic Preaching</vt:lpstr>
      <vt:lpstr>Topical messages have the danger of inserting your own views.</vt:lpstr>
      <vt:lpstr>Advantages of Topical Preaching</vt:lpstr>
      <vt:lpstr>Disadvantages of Topical Preaching</vt:lpstr>
      <vt:lpstr>The Topical Exposition Process</vt:lpstr>
      <vt:lpstr>How to Preach Topically</vt:lpstr>
      <vt:lpstr>Topical Examples</vt:lpstr>
      <vt:lpstr>Answer: The Big Idea!</vt:lpstr>
      <vt:lpstr>Lutzer: "Thou Shalt Not Commit Adultery"</vt:lpstr>
      <vt:lpstr>Lutzer: "Thou Shalt Not Commit Adultery"</vt:lpstr>
      <vt:lpstr>Lutzer: "Thou Shalt Not Commit Adultery"</vt:lpstr>
      <vt:lpstr>What topical message has God put on your heart to preach?</vt:lpstr>
      <vt:lpstr>Black</vt:lpstr>
      <vt:lpstr>Preaching (Homiletics)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185</cp:revision>
  <dcterms:created xsi:type="dcterms:W3CDTF">2004-09-11T01:03:24Z</dcterms:created>
  <dcterms:modified xsi:type="dcterms:W3CDTF">2023-02-15T13:05:01Z</dcterms:modified>
</cp:coreProperties>
</file>