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885" r:id="rId3"/>
    <p:sldMasterId id="2147483931" r:id="rId4"/>
  </p:sldMasterIdLst>
  <p:notesMasterIdLst>
    <p:notesMasterId r:id="rId34"/>
  </p:notesMasterIdLst>
  <p:sldIdLst>
    <p:sldId id="261" r:id="rId5"/>
    <p:sldId id="300" r:id="rId6"/>
    <p:sldId id="301" r:id="rId7"/>
    <p:sldId id="302" r:id="rId8"/>
    <p:sldId id="275" r:id="rId9"/>
    <p:sldId id="276" r:id="rId10"/>
    <p:sldId id="277" r:id="rId11"/>
    <p:sldId id="269" r:id="rId12"/>
    <p:sldId id="270" r:id="rId13"/>
    <p:sldId id="271" r:id="rId14"/>
    <p:sldId id="273" r:id="rId15"/>
    <p:sldId id="274" r:id="rId16"/>
    <p:sldId id="285" r:id="rId17"/>
    <p:sldId id="286" r:id="rId18"/>
    <p:sldId id="290" r:id="rId19"/>
    <p:sldId id="291" r:id="rId20"/>
    <p:sldId id="303" r:id="rId21"/>
    <p:sldId id="292" r:id="rId22"/>
    <p:sldId id="287" r:id="rId23"/>
    <p:sldId id="288" r:id="rId24"/>
    <p:sldId id="293" r:id="rId25"/>
    <p:sldId id="294" r:id="rId26"/>
    <p:sldId id="299" r:id="rId27"/>
    <p:sldId id="298" r:id="rId28"/>
    <p:sldId id="297" r:id="rId29"/>
    <p:sldId id="296" r:id="rId30"/>
    <p:sldId id="289" r:id="rId31"/>
    <p:sldId id="284" r:id="rId32"/>
    <p:sldId id="305"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7FD"/>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5"/>
    <p:restoredTop sz="87691" autoAdjust="0"/>
  </p:normalViewPr>
  <p:slideViewPr>
    <p:cSldViewPr>
      <p:cViewPr varScale="1">
        <p:scale>
          <a:sx n="121" d="100"/>
          <a:sy n="121" d="100"/>
        </p:scale>
        <p:origin x="17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F75EDA1C-44CE-604C-83B8-C9312A62ACED}" type="slidenum">
              <a:rPr lang="en-US"/>
              <a:pPr>
                <a:defRPr/>
              </a:pPr>
              <a:t>‹#›</a:t>
            </a:fld>
            <a:endParaRPr lang="en-US"/>
          </a:p>
        </p:txBody>
      </p:sp>
    </p:spTree>
    <p:extLst>
      <p:ext uri="{BB962C8B-B14F-4D97-AF65-F5344CB8AC3E}">
        <p14:creationId xmlns:p14="http://schemas.microsoft.com/office/powerpoint/2010/main" val="697992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07B918-E05F-BC4B-AE92-241BFBF86637}" type="slidenum">
              <a:rPr lang="en-US" sz="1200"/>
              <a:pPr/>
              <a:t>1</a:t>
            </a:fld>
            <a:endParaRPr lang="en-US" sz="1200"/>
          </a:p>
        </p:txBody>
      </p:sp>
      <p:sp>
        <p:nvSpPr>
          <p:cNvPr id="54274" name="Rectangle 2"/>
          <p:cNvSpPr>
            <a:spLocks noGrp="1" noRot="1" noChangeAspect="1" noChangeArrowheads="1"/>
          </p:cNvSpPr>
          <p:nvPr>
            <p:ph type="sldImg"/>
          </p:nvPr>
        </p:nvSpPr>
        <p:spPr>
          <a:xfrm>
            <a:off x="1150938" y="692150"/>
            <a:ext cx="4556125" cy="3416300"/>
          </a:xfrm>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6BB7E2-54CB-CF4C-B503-89B320E4084E}" type="slidenum">
              <a:rPr lang="en-US" sz="1200"/>
              <a:pPr/>
              <a:t>12</a:t>
            </a:fld>
            <a:endParaRPr lang="en-US" sz="1200"/>
          </a:p>
        </p:txBody>
      </p:sp>
      <p:sp>
        <p:nvSpPr>
          <p:cNvPr id="72706" name="Rectangle 2"/>
          <p:cNvSpPr>
            <a:spLocks noGrp="1" noRot="1" noChangeAspect="1" noChangeArrowheads="1"/>
          </p:cNvSpPr>
          <p:nvPr>
            <p:ph type="sldImg"/>
          </p:nvPr>
        </p:nvSpPr>
        <p:spPr>
          <a:xfrm>
            <a:off x="1150938" y="692150"/>
            <a:ext cx="4556125" cy="3416300"/>
          </a:xfrm>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dirty="0">
                <a:latin typeface="Times" charset="0"/>
                <a:cs typeface="ＭＳ Ｐゴシック" charset="0"/>
              </a:rPr>
              <a:t>Summary</a:t>
            </a:r>
            <a:r>
              <a:rPr lang="en-US" dirty="0">
                <a:latin typeface="Times" charset="0"/>
                <a:cs typeface="ＭＳ Ｐゴシック" charset="0"/>
              </a:rPr>
              <a:t>: So then, what </a:t>
            </a:r>
            <a:r>
              <a:rPr lang="en-US" i="1" dirty="0">
                <a:latin typeface="Times" charset="0"/>
                <a:cs typeface="ＭＳ Ｐゴシック" charset="0"/>
              </a:rPr>
              <a:t>is</a:t>
            </a:r>
            <a:r>
              <a:rPr lang="en-US" dirty="0">
                <a:latin typeface="Times" charset="0"/>
                <a:cs typeface="ＭＳ Ｐゴシック" charset="0"/>
              </a:rPr>
              <a:t> expository preaching and what is it </a:t>
            </a:r>
            <a:r>
              <a:rPr lang="en-US" i="1" dirty="0">
                <a:latin typeface="Times" charset="0"/>
                <a:cs typeface="ＭＳ Ｐゴシック" charset="0"/>
              </a:rPr>
              <a:t>not</a:t>
            </a:r>
            <a:r>
              <a:rPr lang="en-US" dirty="0">
                <a:latin typeface="Times"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31AD6CD-65D0-304B-B421-B938B3DE06DF}" type="slidenum">
              <a:rPr lang="en-US" sz="1200"/>
              <a:pPr/>
              <a:t>13</a:t>
            </a:fld>
            <a:endParaRPr lang="en-US" sz="1200"/>
          </a:p>
        </p:txBody>
      </p:sp>
      <p:sp>
        <p:nvSpPr>
          <p:cNvPr id="74754" name="Rectangle 2"/>
          <p:cNvSpPr>
            <a:spLocks noGrp="1" noRot="1" noChangeAspect="1" noChangeArrowheads="1"/>
          </p:cNvSpPr>
          <p:nvPr>
            <p:ph type="sldImg"/>
          </p:nvPr>
        </p:nvSpPr>
        <p:spPr>
          <a:xfrm>
            <a:off x="1150938" y="692150"/>
            <a:ext cx="4556125" cy="3416300"/>
          </a:xfrm>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378A8A-135E-8343-B67A-785B4D981795}" type="slidenum">
              <a:rPr lang="en-US" sz="1200"/>
              <a:pPr/>
              <a:t>14</a:t>
            </a:fld>
            <a:endParaRPr lang="en-US" sz="1200"/>
          </a:p>
        </p:txBody>
      </p:sp>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EB3F2AA-5341-F44B-8ED3-7878E8FFDAEB}" type="slidenum">
              <a:rPr lang="en-US" sz="1200"/>
              <a:pPr/>
              <a:t>15</a:t>
            </a:fld>
            <a:endParaRPr lang="en-US" sz="1200"/>
          </a:p>
        </p:txBody>
      </p:sp>
      <p:sp>
        <p:nvSpPr>
          <p:cNvPr id="78850" name="Rectangle 2"/>
          <p:cNvSpPr>
            <a:spLocks noGrp="1" noRot="1" noChangeAspect="1" noChangeArrowheads="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God</a:t>
            </a:r>
            <a:r>
              <a:rPr lang="fr-FR" altLang="ja-JP">
                <a:cs typeface="ＭＳ Ｐゴシック" charset="0"/>
              </a:rPr>
              <a:t>'</a:t>
            </a:r>
            <a:r>
              <a:rPr lang="en-US" altLang="ja-JP">
                <a:latin typeface="Times" charset="0"/>
                <a:cs typeface="ＭＳ Ｐゴシック" charset="0"/>
              </a:rPr>
              <a:t>s Word is much more effective than the best of man</a:t>
            </a:r>
            <a:r>
              <a:rPr lang="fr-FR" altLang="ja-JP">
                <a:cs typeface="ＭＳ Ｐゴシック" charset="0"/>
              </a:rPr>
              <a:t>'</a:t>
            </a:r>
            <a:r>
              <a:rPr lang="en-US" altLang="ja-JP">
                <a:latin typeface="Times" charset="0"/>
                <a:cs typeface="ＭＳ Ｐゴシック" charset="0"/>
              </a:rPr>
              <a:t>s sermons to affect people</a:t>
            </a:r>
            <a:r>
              <a:rPr lang="fr-FR" altLang="ja-JP">
                <a:cs typeface="ＭＳ Ｐゴシック" charset="0"/>
              </a:rPr>
              <a:t>'</a:t>
            </a:r>
            <a:r>
              <a:rPr lang="en-US" altLang="ja-JP">
                <a:latin typeface="Times" charset="0"/>
                <a:cs typeface="ＭＳ Ｐゴシック" charset="0"/>
              </a:rPr>
              <a:t>s will and meet their needs.  </a:t>
            </a:r>
          </a:p>
          <a:p>
            <a:r>
              <a:rPr lang="en-US" altLang="ja-JP">
                <a:cs typeface="ＭＳ Ｐゴシック" charset="0"/>
              </a:rPr>
              <a:t>"</a:t>
            </a:r>
            <a:r>
              <a:rPr lang="en-US" altLang="ja-JP">
                <a:latin typeface="Times" charset="0"/>
                <a:cs typeface="ＭＳ Ｐゴシック" charset="0"/>
              </a:rPr>
              <a:t>The type of preaching that best carries the force of divine authority is expository preaching</a:t>
            </a:r>
            <a:r>
              <a:rPr lang="en-US" altLang="ja-JP">
                <a:cs typeface="ＭＳ Ｐゴシック" charset="0"/>
              </a:rPr>
              <a:t>"</a:t>
            </a:r>
            <a:r>
              <a:rPr lang="en-US" altLang="ja-JP">
                <a:latin typeface="Times" charset="0"/>
                <a:cs typeface="ＭＳ Ｐゴシック" charset="0"/>
              </a:rPr>
              <a:t> (Robinson, 19).</a:t>
            </a:r>
            <a:endParaRPr lang="en-US">
              <a:latin typeface="Times"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1D65F2-2A8F-1D49-ACEC-4B5E18232660}" type="slidenum">
              <a:rPr lang="en-US" sz="1200"/>
              <a:pPr/>
              <a:t>16</a:t>
            </a:fld>
            <a:endParaRPr lang="en-US" sz="1200"/>
          </a:p>
        </p:txBody>
      </p:sp>
      <p:sp>
        <p:nvSpPr>
          <p:cNvPr id="80898" name="Rectangle 2"/>
          <p:cNvSpPr>
            <a:spLocks noGrp="1" noRot="1" noChangeAspect="1" noChangeArrowheads="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Isaiah 55:10-11</a:t>
            </a:r>
          </a:p>
          <a:p>
            <a:r>
              <a:rPr lang="en-US">
                <a:cs typeface="ＭＳ Ｐゴシック" charset="0"/>
              </a:rPr>
              <a:t>----- Meeting Notes (7/5/12 11:23) -----</a:t>
            </a:r>
          </a:p>
          <a:p>
            <a:r>
              <a:rPr lang="en-US">
                <a:cs typeface="ＭＳ Ｐゴシック" charset="0"/>
              </a:rPr>
              <a:t>As water comes from God and blesses the earth, so God</a:t>
            </a:r>
            <a:r>
              <a:rPr lang="fr-FR">
                <a:cs typeface="ＭＳ Ｐゴシック" charset="0"/>
              </a:rPr>
              <a:t>'</a:t>
            </a:r>
            <a:r>
              <a:rPr lang="en-US">
                <a:cs typeface="ＭＳ Ｐゴシック" charset="0"/>
              </a:rPr>
              <a:t>s Word comes from him and blesses his people.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9C0257-E724-824F-A4F8-E46E9112C0A9}" type="slidenum">
              <a:rPr lang="en-US" sz="1200">
                <a:solidFill>
                  <a:srgbClr val="000000"/>
                </a:solidFill>
              </a:rPr>
              <a:pPr/>
              <a:t>17</a:t>
            </a:fld>
            <a:endParaRPr lang="en-US" sz="1200">
              <a:solidFill>
                <a:srgbClr val="000000"/>
              </a:solidFill>
            </a:endParaRPr>
          </a:p>
        </p:txBody>
      </p:sp>
      <p:sp>
        <p:nvSpPr>
          <p:cNvPr id="82946" name="Rectangle 2"/>
          <p:cNvSpPr>
            <a:spLocks noGrp="1" noRot="1" noChangeAspect="1" noChangeArrowheads="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00FB82-A1DB-FA47-AE0A-90B10F2997BA}" type="slidenum">
              <a:rPr lang="en-US" sz="1200"/>
              <a:pPr/>
              <a:t>18</a:t>
            </a:fld>
            <a:endParaRPr lang="en-US" sz="1200"/>
          </a:p>
        </p:txBody>
      </p:sp>
      <p:sp>
        <p:nvSpPr>
          <p:cNvPr id="84994" name="Rectangle 2"/>
          <p:cNvSpPr>
            <a:spLocks noGrp="1" noRot="1" noChangeAspect="1" noChangeArrowheads="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By teaching his people how to get answers from Scripture itself, the pastor frees himself up from always being the authority. </a:t>
            </a:r>
          </a:p>
          <a:p>
            <a:r>
              <a:rPr lang="en-US">
                <a:latin typeface="Times" charset="0"/>
                <a:cs typeface="ＭＳ Ｐゴシック" charset="0"/>
              </a:rPr>
              <a:t> Expository sermons remind people that the final authority is the Bible—not the preacher!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CE47E29-0ACD-064D-9A48-6DA902B5D921}" type="slidenum">
              <a:rPr lang="en-US" sz="1200"/>
              <a:pPr/>
              <a:t>19</a:t>
            </a:fld>
            <a:endParaRPr lang="en-US" sz="1200"/>
          </a:p>
        </p:txBody>
      </p:sp>
      <p:sp>
        <p:nvSpPr>
          <p:cNvPr id="87042" name="Rectangle 2"/>
          <p:cNvSpPr>
            <a:spLocks noGrp="1" noRot="1" noChangeAspect="1" noChangeArrowheads="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9F63EA5-6DAA-AD49-BACC-164C3DAFBBD6}" type="slidenum">
              <a:rPr lang="en-US" sz="1200"/>
              <a:pPr/>
              <a:t>20</a:t>
            </a:fld>
            <a:endParaRPr lang="en-US" sz="1200"/>
          </a:p>
        </p:txBody>
      </p:sp>
      <p:sp>
        <p:nvSpPr>
          <p:cNvPr id="89090"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a:cs typeface="ＭＳ Ｐゴシック" charset="0"/>
              </a:rPr>
              <a:t>If you preach sequentially through the Bible, you will have the divine balance in these four areas:</a:t>
            </a:r>
          </a:p>
          <a:p>
            <a:pPr marL="228600" indent="-228600">
              <a:buFontTx/>
              <a:buAutoNum type="arabicPeriod"/>
              <a:defRPr/>
            </a:pPr>
            <a:r>
              <a:rPr lang="en-US" dirty="0">
                <a:cs typeface="ＭＳ Ｐゴシック" charset="0"/>
              </a:rPr>
              <a:t>Teaching tells people how to walk God</a:t>
            </a:r>
            <a:r>
              <a:rPr lang="fr-FR" dirty="0">
                <a:cs typeface="ＭＳ Ｐゴシック" charset="0"/>
              </a:rPr>
              <a:t>'</a:t>
            </a:r>
            <a:r>
              <a:rPr lang="en-US" dirty="0">
                <a:cs typeface="ＭＳ Ｐゴシック" charset="0"/>
              </a:rPr>
              <a:t>s road</a:t>
            </a:r>
          </a:p>
          <a:p>
            <a:pPr marL="228600" indent="-228600">
              <a:buFontTx/>
              <a:buAutoNum type="arabicPeriod"/>
              <a:defRPr/>
            </a:pPr>
            <a:r>
              <a:rPr lang="en-US" dirty="0">
                <a:cs typeface="ＭＳ Ｐゴシック" charset="0"/>
              </a:rPr>
              <a:t>Rebuking tells them when they get off the path</a:t>
            </a:r>
          </a:p>
          <a:p>
            <a:pPr marL="228600" indent="-228600">
              <a:buFontTx/>
              <a:buAutoNum type="arabicPeriod"/>
              <a:defRPr/>
            </a:pPr>
            <a:r>
              <a:rPr lang="en-US" dirty="0">
                <a:cs typeface="ＭＳ Ｐゴシック" charset="0"/>
              </a:rPr>
              <a:t>Correcting shows how to get back to the right way</a:t>
            </a:r>
          </a:p>
          <a:p>
            <a:pPr marL="228600" indent="-228600">
              <a:buFontTx/>
              <a:buAutoNum type="arabicPeriod"/>
              <a:defRPr/>
            </a:pPr>
            <a:r>
              <a:rPr lang="en-US" dirty="0">
                <a:cs typeface="ＭＳ Ｐゴシック" charset="0"/>
              </a:rPr>
              <a:t>Training in righteousness is the result of the cycle of teaching, rebuking and correcting over and over.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BDAB17-B2F7-604F-86EE-B4E52A84C3C5}" type="slidenum">
              <a:rPr lang="en-US" sz="1200"/>
              <a:pPr/>
              <a:t>21</a:t>
            </a:fld>
            <a:endParaRPr lang="en-US" sz="1200"/>
          </a:p>
        </p:txBody>
      </p:sp>
      <p:sp>
        <p:nvSpPr>
          <p:cNvPr id="91138" name="Rectangle 2"/>
          <p:cNvSpPr>
            <a:spLocks noGrp="1" noRot="1" noChangeAspect="1" noChangeArrowheads="1"/>
          </p:cNvSpPr>
          <p:nvPr>
            <p:ph type="sldImg"/>
          </p:nvPr>
        </p:nvSpPr>
        <p:spPr>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Good expository preaching does not </a:t>
            </a:r>
            <a:r>
              <a:rPr lang="en-US" i="1">
                <a:latin typeface="Times" charset="0"/>
                <a:cs typeface="ＭＳ Ｐゴシック" charset="0"/>
              </a:rPr>
              <a:t>impress</a:t>
            </a:r>
            <a:r>
              <a:rPr lang="en-US">
                <a:latin typeface="Times" charset="0"/>
                <a:cs typeface="ＭＳ Ｐゴシック" charset="0"/>
              </a:rPr>
              <a:t> the congregation; it </a:t>
            </a:r>
            <a:r>
              <a:rPr lang="en-US" i="1">
                <a:latin typeface="Times" charset="0"/>
                <a:cs typeface="ＭＳ Ｐゴシック" charset="0"/>
              </a:rPr>
              <a:t>feeds</a:t>
            </a:r>
            <a:r>
              <a:rPr lang="en-US">
                <a:latin typeface="Times" charset="0"/>
                <a:cs typeface="ＭＳ Ｐゴシック" charset="0"/>
              </a:rPr>
              <a:t>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819E68E-8493-7D46-BC24-6257A52363D8}" type="slidenum">
              <a:rPr lang="en-US" sz="1200"/>
              <a:pPr/>
              <a:t>2</a:t>
            </a:fld>
            <a:endParaRPr lang="en-US" sz="1200"/>
          </a:p>
        </p:txBody>
      </p:sp>
      <p:sp>
        <p:nvSpPr>
          <p:cNvPr id="52226" name="Rectangle 2"/>
          <p:cNvSpPr>
            <a:spLocks noGrp="1" noRot="1" noChangeAspect="1" noChangeArrowheads="1"/>
          </p:cNvSpPr>
          <p:nvPr>
            <p:ph type="sldImg"/>
          </p:nvPr>
        </p:nvSpPr>
        <p:spPr>
          <a:xfrm>
            <a:off x="1150938" y="692150"/>
            <a:ext cx="4556125" cy="3416300"/>
          </a:xfrm>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Welcome &amp; thanks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4A6683-CA72-7944-BB89-98B00DC2764D}" type="slidenum">
              <a:rPr lang="en-US" sz="1200"/>
              <a:pPr/>
              <a:t>22</a:t>
            </a:fld>
            <a:endParaRPr lang="en-US" sz="1200"/>
          </a:p>
        </p:txBody>
      </p:sp>
      <p:sp>
        <p:nvSpPr>
          <p:cNvPr id="93186" name="Rectangle 2"/>
          <p:cNvSpPr>
            <a:spLocks noGrp="1" noRot="1" noChangeAspect="1" noChangeArrowheads="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a:cs typeface="ＭＳ Ｐゴシック" charset="0"/>
              </a:rPr>
              <a:t>"</a:t>
            </a:r>
            <a:r>
              <a:rPr lang="en-US" altLang="ja-JP">
                <a:latin typeface="Times" charset="0"/>
                <a:cs typeface="ＭＳ Ｐゴシック" charset="0"/>
              </a:rPr>
              <a:t>Spiritualizing</a:t>
            </a:r>
            <a:r>
              <a:rPr lang="en-US" altLang="ja-JP">
                <a:cs typeface="ＭＳ Ｐゴシック" charset="0"/>
              </a:rPr>
              <a:t>"</a:t>
            </a:r>
            <a:r>
              <a:rPr lang="en-US" altLang="ja-JP">
                <a:latin typeface="Times" charset="0"/>
                <a:cs typeface="ＭＳ Ｐゴシック" charset="0"/>
              </a:rPr>
              <a:t> (drawing a spiritual lesson while ignoring the actual meaning of a passage) is more difficult to fall into when one preaches from a single text than when the pulpit hits at verses all over the Bible.</a:t>
            </a:r>
            <a:endParaRPr lang="en-US">
              <a:latin typeface="Times"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E33E1F-3373-E249-A994-A12312C0511A}" type="slidenum">
              <a:rPr lang="en-US" sz="1200"/>
              <a:pPr/>
              <a:t>23</a:t>
            </a:fld>
            <a:endParaRPr lang="en-US" sz="1200"/>
          </a:p>
        </p:txBody>
      </p:sp>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In a 10 year period, topical preaching might at best hit a third of the text in these two pages.</a:t>
            </a:r>
          </a:p>
          <a:p>
            <a:r>
              <a:rPr lang="en-US">
                <a:latin typeface="Times" charset="0"/>
                <a:cs typeface="ＭＳ Ｐゴシック" charset="0"/>
              </a:rPr>
              <a:t>Systematic exposition has an advantage in that it enables listeners to see the big picture of each biblical book and cover every passage.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ACDFA8-8706-2449-A9C9-CC1F6C549581}" type="slidenum">
              <a:rPr lang="en-US" sz="1200"/>
              <a:pPr/>
              <a:t>24</a:t>
            </a:fld>
            <a:endParaRPr lang="en-US" sz="1200"/>
          </a:p>
        </p:txBody>
      </p:sp>
      <p:sp>
        <p:nvSpPr>
          <p:cNvPr id="97282" name="Rectangle 2"/>
          <p:cNvSpPr>
            <a:spLocks noGrp="1" noRot="1" noChangeAspect="1" noChangeArrowheads="1"/>
          </p:cNvSpPr>
          <p:nvPr>
            <p:ph type="sldImg"/>
          </p:nvPr>
        </p:nvSpPr>
        <p:spPr>
          <a:solidFill>
            <a:srgbClr val="FFFFFF"/>
          </a:solidFill>
          <a:ln/>
        </p:spPr>
      </p:sp>
      <p:sp>
        <p:nvSpPr>
          <p:cNvPr id="972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a:p>
            <a:r>
              <a:rPr lang="en-US">
                <a:cs typeface="ＭＳ Ｐゴシック" charset="0"/>
              </a:rPr>
              <a:t>It</a:t>
            </a:r>
            <a:r>
              <a:rPr lang="en-US" baseline="0">
                <a:cs typeface="ＭＳ Ｐゴシック" charset="0"/>
              </a:rPr>
              <a:t> is good to wait upon God. But how sad to be switching topics as you study through the week as you wait on God to show you what to say. How much better to wait on Him to reveal the passage you are committed to preach. Then the text is master and you are the slave, obedient to it dictates.</a:t>
            </a:r>
            <a:endParaRPr lang="en-US">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D38BD2F-2442-6246-95E1-54BBAF503D37}" type="slidenum">
              <a:rPr lang="en-US" sz="1200"/>
              <a:pPr/>
              <a:t>25</a:t>
            </a:fld>
            <a:endParaRPr lang="en-US" sz="1200"/>
          </a:p>
        </p:txBody>
      </p:sp>
      <p:sp>
        <p:nvSpPr>
          <p:cNvPr id="99330" name="Rectangle 2"/>
          <p:cNvSpPr>
            <a:spLocks noGrp="1" noRot="1" noChangeAspect="1" noChangeArrowheads="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a:p>
            <a:r>
              <a:rPr lang="en-US">
                <a:cs typeface="ＭＳ Ｐゴシック" charset="0"/>
              </a:rPr>
              <a:t>Who likes to preach on relational problems? Who would volunteer to preach on sex? Most pastors shy away from talking about giving, fearing that some might think they want a raise. Yet in</a:t>
            </a:r>
            <a:r>
              <a:rPr lang="en-US" baseline="0">
                <a:cs typeface="ＭＳ Ｐゴシック" charset="0"/>
              </a:rPr>
              <a:t> sequential exposition, these important topics come up naturally in the course of preaching through a book of Scripture. No one can accuse the speaker of meddling in their lives as this is what the text shows.</a:t>
            </a:r>
            <a:endParaRPr lang="en-US">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A6FBBD-AE7D-C348-8A68-332097C171CE}" type="slidenum">
              <a:rPr lang="en-US" sz="1200"/>
              <a:pPr/>
              <a:t>26</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1B1B05-8C60-B241-85C0-3A69246914D9}" type="slidenum">
              <a:rPr lang="en-US" sz="1200"/>
              <a:pPr/>
              <a:t>27</a:t>
            </a:fld>
            <a:endParaRPr lang="en-US" sz="1200"/>
          </a:p>
        </p:txBody>
      </p:sp>
      <p:sp>
        <p:nvSpPr>
          <p:cNvPr id="103426" name="Rectangle 2"/>
          <p:cNvSpPr>
            <a:spLocks noGrp="1" noRot="1" noChangeAspect="1" noChangeArrowheads="1"/>
          </p:cNvSpPr>
          <p:nvPr>
            <p:ph type="sldImg"/>
          </p:nvPr>
        </p:nvSpPr>
        <p:spPr>
          <a:xfrm>
            <a:off x="1150938" y="692150"/>
            <a:ext cx="4556125" cy="3416300"/>
          </a:xfrm>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CDF3DC4-94F9-264C-BF46-23BC0A5E4C40}" type="slidenum">
              <a:rPr lang="en-US" sz="1200"/>
              <a:pPr/>
              <a:t>28</a:t>
            </a:fld>
            <a:endParaRPr lang="en-US" sz="1200"/>
          </a:p>
        </p:txBody>
      </p:sp>
      <p:sp>
        <p:nvSpPr>
          <p:cNvPr id="105474" name="Rectangle 2"/>
          <p:cNvSpPr>
            <a:spLocks noGrp="1" noRot="1" noChangeAspect="1" noChangeArrowheads="1"/>
          </p:cNvSpPr>
          <p:nvPr>
            <p:ph type="sldImg"/>
          </p:nvPr>
        </p:nvSpPr>
        <p:spPr>
          <a:xfrm>
            <a:off x="1150938" y="692150"/>
            <a:ext cx="4556125" cy="3416300"/>
          </a:xfrm>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715B33-994D-2E41-9B3D-5C6BB5E16577}" type="slidenum">
              <a:rPr lang="en-US" sz="1200"/>
              <a:pPr/>
              <a:t>5</a:t>
            </a:fld>
            <a:endParaRPr lang="en-US" sz="1200"/>
          </a:p>
        </p:txBody>
      </p:sp>
      <p:sp>
        <p:nvSpPr>
          <p:cNvPr id="58370" name="Rectangle 2"/>
          <p:cNvSpPr>
            <a:spLocks noGrp="1" noRot="1" noChangeAspect="1" noChangeArrowheads="1"/>
          </p:cNvSpPr>
          <p:nvPr>
            <p:ph type="sldImg"/>
          </p:nvPr>
        </p:nvSpPr>
        <p:spPr>
          <a:xfrm>
            <a:off x="1150938" y="692150"/>
            <a:ext cx="4556125" cy="34163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04.03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CECA66-80B0-CC4F-9EA2-ACE9FCC58C5E}" type="slidenum">
              <a:rPr lang="en-US" sz="1200"/>
              <a:pPr/>
              <a:t>6</a:t>
            </a:fld>
            <a:endParaRPr lang="en-US" sz="1200"/>
          </a:p>
        </p:txBody>
      </p:sp>
      <p:sp>
        <p:nvSpPr>
          <p:cNvPr id="60418" name="Rectangle 2"/>
          <p:cNvSpPr>
            <a:spLocks noGrp="1" noRot="1" noChangeAspect="1" noChangeArrowheads="1"/>
          </p:cNvSpPr>
          <p:nvPr>
            <p:ph type="sldImg"/>
          </p:nvPr>
        </p:nvSpPr>
        <p:spPr>
          <a:xfrm>
            <a:off x="1150938" y="692150"/>
            <a:ext cx="4556125" cy="341630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B43FBDF-AABE-F144-BA01-13A97AE69FD5}" type="slidenum">
              <a:rPr lang="en-US" sz="1200"/>
              <a:pPr/>
              <a:t>7</a:t>
            </a:fld>
            <a:endParaRPr lang="en-US" sz="1200"/>
          </a:p>
        </p:txBody>
      </p:sp>
      <p:sp>
        <p:nvSpPr>
          <p:cNvPr id="62466" name="Rectangle 2"/>
          <p:cNvSpPr>
            <a:spLocks noGrp="1" noRot="1" noChangeAspect="1" noChangeArrowheads="1"/>
          </p:cNvSpPr>
          <p:nvPr>
            <p:ph type="sldImg"/>
          </p:nvPr>
        </p:nvSpPr>
        <p:spPr>
          <a:xfrm>
            <a:off x="1150938" y="692150"/>
            <a:ext cx="4556125" cy="341630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E.g., 1 Cor 13:1-7</a:t>
            </a:r>
          </a:p>
          <a:p>
            <a:r>
              <a:rPr lang="en-US">
                <a:cs typeface="ＭＳ Ｐゴシック" charset="0"/>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2C24A4-A216-7E40-AEAA-849F56032E7D}" type="slidenum">
              <a:rPr lang="en-US" sz="1200"/>
              <a:pPr/>
              <a:t>8</a:t>
            </a:fld>
            <a:endParaRPr lang="en-US" sz="1200"/>
          </a:p>
        </p:txBody>
      </p:sp>
      <p:sp>
        <p:nvSpPr>
          <p:cNvPr id="64514"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E29E1C-2EB0-DB46-B23F-3FA7EC34F91D}" type="slidenum">
              <a:rPr lang="en-US" sz="1200"/>
              <a:pPr/>
              <a:t>9</a:t>
            </a:fld>
            <a:endParaRPr lang="en-US" sz="1200"/>
          </a:p>
        </p:txBody>
      </p:sp>
      <p:sp>
        <p:nvSpPr>
          <p:cNvPr id="66562" name="Rectangle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cs typeface="ＭＳ Ｐゴシック" charset="0"/>
              </a:rPr>
              <a:t>True exposition expounds the one, central idea of the text called the </a:t>
            </a:r>
            <a:r>
              <a:rPr lang="en-US" i="1">
                <a:latin typeface="Times" charset="0"/>
                <a:cs typeface="ＭＳ Ｐゴシック" charset="0"/>
              </a:rPr>
              <a:t>Big Idea</a:t>
            </a:r>
            <a:r>
              <a:rPr lang="en-US">
                <a:latin typeface="Times" charset="0"/>
                <a:cs typeface="ＭＳ Ｐゴシック" charset="0"/>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4A205C-A39B-CE44-AFE0-B29B6F73B074}" type="slidenum">
              <a:rPr lang="en-US" sz="1200"/>
              <a:pPr/>
              <a:t>10</a:t>
            </a:fld>
            <a:endParaRPr lang="en-US" sz="1200"/>
          </a:p>
        </p:txBody>
      </p:sp>
      <p:sp>
        <p:nvSpPr>
          <p:cNvPr id="68610" name="Rectangle 2"/>
          <p:cNvSpPr>
            <a:spLocks noGrp="1" noRot="1" noChangeAspect="1" noChangeArrowheads="1"/>
          </p:cNvSpPr>
          <p:nvPr>
            <p:ph type="sldImg"/>
          </p:nvPr>
        </p:nvSpPr>
        <p:spPr>
          <a:xfrm>
            <a:off x="1150938" y="692150"/>
            <a:ext cx="4556125" cy="3416300"/>
          </a:xfrm>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4AA993D-86A4-9440-BAD7-23DF85343892}" type="slidenum">
              <a:rPr lang="en-US" sz="1200"/>
              <a:pPr/>
              <a:t>11</a:t>
            </a:fld>
            <a:endParaRPr lang="en-US" sz="1200"/>
          </a:p>
        </p:txBody>
      </p:sp>
      <p:sp>
        <p:nvSpPr>
          <p:cNvPr id="70658" name="Rectangle 2"/>
          <p:cNvSpPr>
            <a:spLocks noGrp="1" noRot="1" noChangeAspect="1" noChangeArrowheads="1"/>
          </p:cNvSpPr>
          <p:nvPr>
            <p:ph type="sldImg"/>
          </p:nvPr>
        </p:nvSpPr>
        <p:spPr>
          <a:xfrm>
            <a:off x="1150938" y="692150"/>
            <a:ext cx="4556125" cy="34163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It relates biblical truth to the listener</a:t>
            </a:r>
            <a:r>
              <a:rPr lang="fr-FR" altLang="ja-JP">
                <a:cs typeface="ＭＳ Ｐゴシック" charset="0"/>
              </a:rPr>
              <a:t>'</a:t>
            </a:r>
            <a:r>
              <a:rPr lang="en-US" altLang="ja-JP">
                <a:latin typeface="Times" charset="0"/>
                <a:cs typeface="ＭＳ Ｐゴシック" charset="0"/>
              </a:rPr>
              <a:t>s life in line with the original purpose, meaning, or function of the text.  </a:t>
            </a:r>
          </a:p>
          <a:p>
            <a:pPr>
              <a:spcBef>
                <a:spcPct val="0"/>
              </a:spcBef>
            </a:pPr>
            <a:r>
              <a:rPr lang="en-US">
                <a:latin typeface="Times" charset="0"/>
                <a:cs typeface="ＭＳ Ｐゴシック" charset="0"/>
              </a:rPr>
              <a:t>Application must first be applied to the preacher</a:t>
            </a:r>
            <a:r>
              <a:rPr lang="fr-FR" altLang="ja-JP">
                <a:cs typeface="ＭＳ Ｐゴシック" charset="0"/>
              </a:rPr>
              <a:t>'</a:t>
            </a:r>
            <a:r>
              <a:rPr lang="en-US" altLang="ja-JP">
                <a:latin typeface="Times" charset="0"/>
                <a:cs typeface="ＭＳ Ｐゴシック" charset="0"/>
              </a:rPr>
              <a:t>s life to be effective exposition</a:t>
            </a:r>
          </a:p>
          <a:p>
            <a:pPr>
              <a:spcBef>
                <a:spcPct val="0"/>
              </a:spcBef>
            </a:pPr>
            <a:r>
              <a:rPr lang="en-US" altLang="ja-JP">
                <a:latin typeface="Times" charset="0"/>
                <a:cs typeface="ＭＳ Ｐゴシック" charset="0"/>
              </a:rPr>
              <a:t>----- Meeting Notes (7/5/12 10:55) -----</a:t>
            </a:r>
          </a:p>
          <a:p>
            <a:pPr>
              <a:spcBef>
                <a:spcPct val="0"/>
              </a:spcBef>
            </a:pPr>
            <a:r>
              <a:rPr lang="en-US" altLang="ja-JP">
                <a:latin typeface="Times" charset="0"/>
                <a:cs typeface="ＭＳ Ｐゴシック" charset="0"/>
              </a:rPr>
              <a:t>Preaching without application is like making a car but forgetting to put the tyres on!  It is "where the rubber meets the road" in this sense, for the sermon will go nowhere without application.</a:t>
            </a:r>
            <a:endParaRPr lang="en-US">
              <a:latin typeface="Times"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5BC07-CE11-9349-9036-E79911E4FF60}" type="slidenum">
              <a:rPr lang="en-US"/>
              <a:pPr>
                <a:defRPr/>
              </a:pPr>
              <a:t>‹#›</a:t>
            </a:fld>
            <a:endParaRPr lang="en-US"/>
          </a:p>
        </p:txBody>
      </p:sp>
    </p:spTree>
    <p:extLst>
      <p:ext uri="{BB962C8B-B14F-4D97-AF65-F5344CB8AC3E}">
        <p14:creationId xmlns:p14="http://schemas.microsoft.com/office/powerpoint/2010/main" val="41707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2EC9B-0935-8A46-AFD0-D6AEF2AD6FCB}" type="slidenum">
              <a:rPr lang="en-US"/>
              <a:pPr>
                <a:defRPr/>
              </a:pPr>
              <a:t>‹#›</a:t>
            </a:fld>
            <a:endParaRPr lang="en-US"/>
          </a:p>
        </p:txBody>
      </p:sp>
    </p:spTree>
    <p:extLst>
      <p:ext uri="{BB962C8B-B14F-4D97-AF65-F5344CB8AC3E}">
        <p14:creationId xmlns:p14="http://schemas.microsoft.com/office/powerpoint/2010/main" val="509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FED244-F1C3-3646-97E1-B2207FEF675B}" type="slidenum">
              <a:rPr lang="en-US"/>
              <a:pPr>
                <a:defRPr/>
              </a:pPr>
              <a:t>‹#›</a:t>
            </a:fld>
            <a:endParaRPr lang="en-US"/>
          </a:p>
        </p:txBody>
      </p:sp>
    </p:spTree>
    <p:extLst>
      <p:ext uri="{BB962C8B-B14F-4D97-AF65-F5344CB8AC3E}">
        <p14:creationId xmlns:p14="http://schemas.microsoft.com/office/powerpoint/2010/main" val="264156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25957" name="Rectangle 5"/>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A917E285-30B4-8E46-88F0-F6CA38A97B8B}" type="slidenum">
              <a:rPr lang="en-US"/>
              <a:pPr>
                <a:defRPr/>
              </a:pPr>
              <a:t>‹#›</a:t>
            </a:fld>
            <a:endParaRPr lang="en-US"/>
          </a:p>
        </p:txBody>
      </p:sp>
    </p:spTree>
    <p:extLst>
      <p:ext uri="{BB962C8B-B14F-4D97-AF65-F5344CB8AC3E}">
        <p14:creationId xmlns:p14="http://schemas.microsoft.com/office/powerpoint/2010/main" val="281557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DB758B4-537D-4C41-90D5-6B2BBF4B95B9}" type="slidenum">
              <a:rPr lang="en-US"/>
              <a:pPr>
                <a:defRPr/>
              </a:pPr>
              <a:t>‹#›</a:t>
            </a:fld>
            <a:endParaRPr lang="en-US"/>
          </a:p>
        </p:txBody>
      </p:sp>
    </p:spTree>
    <p:extLst>
      <p:ext uri="{BB962C8B-B14F-4D97-AF65-F5344CB8AC3E}">
        <p14:creationId xmlns:p14="http://schemas.microsoft.com/office/powerpoint/2010/main" val="158955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38130871-8973-D048-AF3A-B3BC2F0070D2}" type="slidenum">
              <a:rPr lang="en-US"/>
              <a:pPr>
                <a:defRPr/>
              </a:pPr>
              <a:t>‹#›</a:t>
            </a:fld>
            <a:endParaRPr lang="en-US"/>
          </a:p>
        </p:txBody>
      </p:sp>
    </p:spTree>
    <p:extLst>
      <p:ext uri="{BB962C8B-B14F-4D97-AF65-F5344CB8AC3E}">
        <p14:creationId xmlns:p14="http://schemas.microsoft.com/office/powerpoint/2010/main" val="182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015F4B5-78CA-1848-ABF1-08C4CE3D79C1}" type="slidenum">
              <a:rPr lang="en-US"/>
              <a:pPr>
                <a:defRPr/>
              </a:pPr>
              <a:t>‹#›</a:t>
            </a:fld>
            <a:endParaRPr lang="en-US"/>
          </a:p>
        </p:txBody>
      </p:sp>
    </p:spTree>
    <p:extLst>
      <p:ext uri="{BB962C8B-B14F-4D97-AF65-F5344CB8AC3E}">
        <p14:creationId xmlns:p14="http://schemas.microsoft.com/office/powerpoint/2010/main" val="6957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B953C53D-F452-3642-9B73-E1F0F0CB0DC3}" type="slidenum">
              <a:rPr lang="en-US"/>
              <a:pPr>
                <a:defRPr/>
              </a:pPr>
              <a:t>‹#›</a:t>
            </a:fld>
            <a:endParaRPr lang="en-US"/>
          </a:p>
        </p:txBody>
      </p:sp>
    </p:spTree>
    <p:extLst>
      <p:ext uri="{BB962C8B-B14F-4D97-AF65-F5344CB8AC3E}">
        <p14:creationId xmlns:p14="http://schemas.microsoft.com/office/powerpoint/2010/main" val="3554578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F0A6A00-3CE6-1B46-AF42-38F5D9ACF1AD}" type="slidenum">
              <a:rPr lang="en-US"/>
              <a:pPr>
                <a:defRPr/>
              </a:pPr>
              <a:t>‹#›</a:t>
            </a:fld>
            <a:endParaRPr lang="en-US"/>
          </a:p>
        </p:txBody>
      </p:sp>
    </p:spTree>
    <p:extLst>
      <p:ext uri="{BB962C8B-B14F-4D97-AF65-F5344CB8AC3E}">
        <p14:creationId xmlns:p14="http://schemas.microsoft.com/office/powerpoint/2010/main" val="116398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77DB1FC2-043D-5342-8F15-AA304826F35B}" type="slidenum">
              <a:rPr lang="en-US"/>
              <a:pPr>
                <a:defRPr/>
              </a:pPr>
              <a:t>‹#›</a:t>
            </a:fld>
            <a:endParaRPr lang="en-US"/>
          </a:p>
        </p:txBody>
      </p:sp>
    </p:spTree>
    <p:extLst>
      <p:ext uri="{BB962C8B-B14F-4D97-AF65-F5344CB8AC3E}">
        <p14:creationId xmlns:p14="http://schemas.microsoft.com/office/powerpoint/2010/main" val="3243053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D6BBE93-CE82-6744-A0CE-573E13CC85B3}" type="slidenum">
              <a:rPr lang="en-US"/>
              <a:pPr>
                <a:defRPr/>
              </a:pPr>
              <a:t>‹#›</a:t>
            </a:fld>
            <a:endParaRPr lang="en-US"/>
          </a:p>
        </p:txBody>
      </p:sp>
    </p:spTree>
    <p:extLst>
      <p:ext uri="{BB962C8B-B14F-4D97-AF65-F5344CB8AC3E}">
        <p14:creationId xmlns:p14="http://schemas.microsoft.com/office/powerpoint/2010/main" val="183309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79FA8-1BD2-1444-BE9C-A6F9841205D3}" type="slidenum">
              <a:rPr lang="en-US"/>
              <a:pPr>
                <a:defRPr/>
              </a:pPr>
              <a:t>‹#›</a:t>
            </a:fld>
            <a:endParaRPr lang="en-US"/>
          </a:p>
        </p:txBody>
      </p:sp>
    </p:spTree>
    <p:extLst>
      <p:ext uri="{BB962C8B-B14F-4D97-AF65-F5344CB8AC3E}">
        <p14:creationId xmlns:p14="http://schemas.microsoft.com/office/powerpoint/2010/main" val="77138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DE9E719-DCC7-4648-81EA-72B5FC2722BF}" type="slidenum">
              <a:rPr lang="en-US"/>
              <a:pPr>
                <a:defRPr/>
              </a:pPr>
              <a:t>‹#›</a:t>
            </a:fld>
            <a:endParaRPr lang="en-US"/>
          </a:p>
        </p:txBody>
      </p:sp>
    </p:spTree>
    <p:extLst>
      <p:ext uri="{BB962C8B-B14F-4D97-AF65-F5344CB8AC3E}">
        <p14:creationId xmlns:p14="http://schemas.microsoft.com/office/powerpoint/2010/main" val="1910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92422B0-76E3-2D45-8229-BA2BA65A13B3}" type="slidenum">
              <a:rPr lang="en-US"/>
              <a:pPr>
                <a:defRPr/>
              </a:pPr>
              <a:t>‹#›</a:t>
            </a:fld>
            <a:endParaRPr lang="en-US"/>
          </a:p>
        </p:txBody>
      </p:sp>
    </p:spTree>
    <p:extLst>
      <p:ext uri="{BB962C8B-B14F-4D97-AF65-F5344CB8AC3E}">
        <p14:creationId xmlns:p14="http://schemas.microsoft.com/office/powerpoint/2010/main" val="3512677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678AC81-BA22-1C43-8E9B-96E896DB0A20}" type="slidenum">
              <a:rPr lang="en-US"/>
              <a:pPr>
                <a:defRPr/>
              </a:pPr>
              <a:t>‹#›</a:t>
            </a:fld>
            <a:endParaRPr lang="en-US"/>
          </a:p>
        </p:txBody>
      </p:sp>
    </p:spTree>
    <p:extLst>
      <p:ext uri="{BB962C8B-B14F-4D97-AF65-F5344CB8AC3E}">
        <p14:creationId xmlns:p14="http://schemas.microsoft.com/office/powerpoint/2010/main" val="631896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5EC7BB-D550-7049-9500-8E04A6F9139E}" type="slidenum">
              <a:rPr lang="en-US"/>
              <a:pPr>
                <a:defRPr/>
              </a:pPr>
              <a:t>‹#›</a:t>
            </a:fld>
            <a:endParaRPr lang="en-US"/>
          </a:p>
        </p:txBody>
      </p:sp>
    </p:spTree>
    <p:extLst>
      <p:ext uri="{BB962C8B-B14F-4D97-AF65-F5344CB8AC3E}">
        <p14:creationId xmlns:p14="http://schemas.microsoft.com/office/powerpoint/2010/main" val="404085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C6934-E49E-814C-8FB0-EC7973AE67F1}" type="slidenum">
              <a:rPr lang="en-US"/>
              <a:pPr>
                <a:defRPr/>
              </a:pPr>
              <a:t>‹#›</a:t>
            </a:fld>
            <a:endParaRPr lang="en-US"/>
          </a:p>
        </p:txBody>
      </p:sp>
    </p:spTree>
    <p:extLst>
      <p:ext uri="{BB962C8B-B14F-4D97-AF65-F5344CB8AC3E}">
        <p14:creationId xmlns:p14="http://schemas.microsoft.com/office/powerpoint/2010/main" val="108953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A22C0E-21EA-AC42-BFB1-1CA190D275FB}" type="slidenum">
              <a:rPr lang="en-US"/>
              <a:pPr>
                <a:defRPr/>
              </a:pPr>
              <a:t>‹#›</a:t>
            </a:fld>
            <a:endParaRPr lang="en-US"/>
          </a:p>
        </p:txBody>
      </p:sp>
    </p:spTree>
    <p:extLst>
      <p:ext uri="{BB962C8B-B14F-4D97-AF65-F5344CB8AC3E}">
        <p14:creationId xmlns:p14="http://schemas.microsoft.com/office/powerpoint/2010/main" val="2243158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8A065F-D975-5A4C-8E85-61737153A788}" type="slidenum">
              <a:rPr lang="en-US"/>
              <a:pPr>
                <a:defRPr/>
              </a:pPr>
              <a:t>‹#›</a:t>
            </a:fld>
            <a:endParaRPr lang="en-US"/>
          </a:p>
        </p:txBody>
      </p:sp>
    </p:spTree>
    <p:extLst>
      <p:ext uri="{BB962C8B-B14F-4D97-AF65-F5344CB8AC3E}">
        <p14:creationId xmlns:p14="http://schemas.microsoft.com/office/powerpoint/2010/main" val="2542986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1864F0-2E88-E34A-A124-191ADA2774C7}" type="slidenum">
              <a:rPr lang="en-US"/>
              <a:pPr>
                <a:defRPr/>
              </a:pPr>
              <a:t>‹#›</a:t>
            </a:fld>
            <a:endParaRPr lang="en-US"/>
          </a:p>
        </p:txBody>
      </p:sp>
    </p:spTree>
    <p:extLst>
      <p:ext uri="{BB962C8B-B14F-4D97-AF65-F5344CB8AC3E}">
        <p14:creationId xmlns:p14="http://schemas.microsoft.com/office/powerpoint/2010/main" val="3696729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AAB0FE-8154-A647-8F2B-081CA71CDF98}" type="slidenum">
              <a:rPr lang="en-US"/>
              <a:pPr>
                <a:defRPr/>
              </a:pPr>
              <a:t>‹#›</a:t>
            </a:fld>
            <a:endParaRPr lang="en-US"/>
          </a:p>
        </p:txBody>
      </p:sp>
    </p:spTree>
    <p:extLst>
      <p:ext uri="{BB962C8B-B14F-4D97-AF65-F5344CB8AC3E}">
        <p14:creationId xmlns:p14="http://schemas.microsoft.com/office/powerpoint/2010/main" val="204443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AE6DCC-6588-484D-942E-6224775E6A6B}" type="slidenum">
              <a:rPr lang="en-US"/>
              <a:pPr>
                <a:defRPr/>
              </a:pPr>
              <a:t>‹#›</a:t>
            </a:fld>
            <a:endParaRPr lang="en-US"/>
          </a:p>
        </p:txBody>
      </p:sp>
    </p:spTree>
    <p:extLst>
      <p:ext uri="{BB962C8B-B14F-4D97-AF65-F5344CB8AC3E}">
        <p14:creationId xmlns:p14="http://schemas.microsoft.com/office/powerpoint/2010/main" val="25564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6D369-3DDE-2A4F-B7BF-6287C551D3AB}" type="slidenum">
              <a:rPr lang="en-US"/>
              <a:pPr>
                <a:defRPr/>
              </a:pPr>
              <a:t>‹#›</a:t>
            </a:fld>
            <a:endParaRPr lang="en-US"/>
          </a:p>
        </p:txBody>
      </p:sp>
    </p:spTree>
    <p:extLst>
      <p:ext uri="{BB962C8B-B14F-4D97-AF65-F5344CB8AC3E}">
        <p14:creationId xmlns:p14="http://schemas.microsoft.com/office/powerpoint/2010/main" val="3372261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289BC-F277-D041-B1CB-FE605BCAEF99}" type="slidenum">
              <a:rPr lang="en-US"/>
              <a:pPr>
                <a:defRPr/>
              </a:pPr>
              <a:t>‹#›</a:t>
            </a:fld>
            <a:endParaRPr lang="en-US"/>
          </a:p>
        </p:txBody>
      </p:sp>
    </p:spTree>
    <p:extLst>
      <p:ext uri="{BB962C8B-B14F-4D97-AF65-F5344CB8AC3E}">
        <p14:creationId xmlns:p14="http://schemas.microsoft.com/office/powerpoint/2010/main" val="538599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5D3C79-E00B-3A45-BCDE-D9BF1906ABEC}" type="slidenum">
              <a:rPr lang="en-US"/>
              <a:pPr>
                <a:defRPr/>
              </a:pPr>
              <a:t>‹#›</a:t>
            </a:fld>
            <a:endParaRPr lang="en-US"/>
          </a:p>
        </p:txBody>
      </p:sp>
    </p:spTree>
    <p:extLst>
      <p:ext uri="{BB962C8B-B14F-4D97-AF65-F5344CB8AC3E}">
        <p14:creationId xmlns:p14="http://schemas.microsoft.com/office/powerpoint/2010/main" val="1553519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349554-06C0-414B-9B5B-5302F81C276F}" type="slidenum">
              <a:rPr lang="en-US"/>
              <a:pPr>
                <a:defRPr/>
              </a:pPr>
              <a:t>‹#›</a:t>
            </a:fld>
            <a:endParaRPr lang="en-US"/>
          </a:p>
        </p:txBody>
      </p:sp>
    </p:spTree>
    <p:extLst>
      <p:ext uri="{BB962C8B-B14F-4D97-AF65-F5344CB8AC3E}">
        <p14:creationId xmlns:p14="http://schemas.microsoft.com/office/powerpoint/2010/main" val="14592755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6E746F-7A84-FA4C-A7B7-37E35CECD075}" type="slidenum">
              <a:rPr lang="en-US"/>
              <a:pPr>
                <a:defRPr/>
              </a:pPr>
              <a:t>‹#›</a:t>
            </a:fld>
            <a:endParaRPr lang="en-US"/>
          </a:p>
        </p:txBody>
      </p:sp>
    </p:spTree>
    <p:extLst>
      <p:ext uri="{BB962C8B-B14F-4D97-AF65-F5344CB8AC3E}">
        <p14:creationId xmlns:p14="http://schemas.microsoft.com/office/powerpoint/2010/main" val="427679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B42294D-F39B-C149-AE87-2CAE451BBAA1}" type="slidenum">
              <a:rPr lang="en-US"/>
              <a:pPr>
                <a:defRPr/>
              </a:pPr>
              <a:t>‹#›</a:t>
            </a:fld>
            <a:endParaRPr lang="en-US"/>
          </a:p>
        </p:txBody>
      </p:sp>
    </p:spTree>
    <p:extLst>
      <p:ext uri="{BB962C8B-B14F-4D97-AF65-F5344CB8AC3E}">
        <p14:creationId xmlns:p14="http://schemas.microsoft.com/office/powerpoint/2010/main" val="2002662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1A704A1-4202-EC49-836A-1309156B08C6}" type="slidenum">
              <a:rPr lang="en-US"/>
              <a:pPr>
                <a:defRPr/>
              </a:pPr>
              <a:t>‹#›</a:t>
            </a:fld>
            <a:endParaRPr lang="en-US"/>
          </a:p>
        </p:txBody>
      </p:sp>
    </p:spTree>
    <p:extLst>
      <p:ext uri="{BB962C8B-B14F-4D97-AF65-F5344CB8AC3E}">
        <p14:creationId xmlns:p14="http://schemas.microsoft.com/office/powerpoint/2010/main" val="3733482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2B1ABAA-5900-FA48-B25C-1162600138D0}" type="slidenum">
              <a:rPr lang="en-US"/>
              <a:pPr>
                <a:defRPr/>
              </a:pPr>
              <a:t>‹#›</a:t>
            </a:fld>
            <a:endParaRPr lang="en-US"/>
          </a:p>
        </p:txBody>
      </p:sp>
    </p:spTree>
    <p:extLst>
      <p:ext uri="{BB962C8B-B14F-4D97-AF65-F5344CB8AC3E}">
        <p14:creationId xmlns:p14="http://schemas.microsoft.com/office/powerpoint/2010/main" val="350692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9F9F060-8A96-4D4F-BF44-A2CAAB51E430}" type="slidenum">
              <a:rPr lang="en-US"/>
              <a:pPr>
                <a:defRPr/>
              </a:pPr>
              <a:t>‹#›</a:t>
            </a:fld>
            <a:endParaRPr lang="en-US"/>
          </a:p>
        </p:txBody>
      </p:sp>
    </p:spTree>
    <p:extLst>
      <p:ext uri="{BB962C8B-B14F-4D97-AF65-F5344CB8AC3E}">
        <p14:creationId xmlns:p14="http://schemas.microsoft.com/office/powerpoint/2010/main" val="57930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27DA4FE-210C-0A4A-80CB-A7D767B83E9D}" type="slidenum">
              <a:rPr lang="en-US"/>
              <a:pPr>
                <a:defRPr/>
              </a:pPr>
              <a:t>‹#›</a:t>
            </a:fld>
            <a:endParaRPr lang="en-US"/>
          </a:p>
        </p:txBody>
      </p:sp>
    </p:spTree>
    <p:extLst>
      <p:ext uri="{BB962C8B-B14F-4D97-AF65-F5344CB8AC3E}">
        <p14:creationId xmlns:p14="http://schemas.microsoft.com/office/powerpoint/2010/main" val="2749027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A1749119-D8F3-D44C-ADD6-C5E77FB922E9}" type="slidenum">
              <a:rPr lang="en-US"/>
              <a:pPr>
                <a:defRPr/>
              </a:pPr>
              <a:t>‹#›</a:t>
            </a:fld>
            <a:endParaRPr lang="en-US"/>
          </a:p>
        </p:txBody>
      </p:sp>
    </p:spTree>
    <p:extLst>
      <p:ext uri="{BB962C8B-B14F-4D97-AF65-F5344CB8AC3E}">
        <p14:creationId xmlns:p14="http://schemas.microsoft.com/office/powerpoint/2010/main" val="385546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7097A8-29DB-F346-A3E7-110E5F35909F}" type="slidenum">
              <a:rPr lang="en-US"/>
              <a:pPr>
                <a:defRPr/>
              </a:pPr>
              <a:t>‹#›</a:t>
            </a:fld>
            <a:endParaRPr lang="en-US"/>
          </a:p>
        </p:txBody>
      </p:sp>
    </p:spTree>
    <p:extLst>
      <p:ext uri="{BB962C8B-B14F-4D97-AF65-F5344CB8AC3E}">
        <p14:creationId xmlns:p14="http://schemas.microsoft.com/office/powerpoint/2010/main" val="2789337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9F34C62F-6ADB-614C-857F-8D0EBD21257C}" type="slidenum">
              <a:rPr lang="en-US"/>
              <a:pPr>
                <a:defRPr/>
              </a:pPr>
              <a:t>‹#›</a:t>
            </a:fld>
            <a:endParaRPr lang="en-US"/>
          </a:p>
        </p:txBody>
      </p:sp>
    </p:spTree>
    <p:extLst>
      <p:ext uri="{BB962C8B-B14F-4D97-AF65-F5344CB8AC3E}">
        <p14:creationId xmlns:p14="http://schemas.microsoft.com/office/powerpoint/2010/main" val="3281498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8F5B184-AA5D-A244-9A80-5B32A2CEC959}" type="slidenum">
              <a:rPr lang="en-US"/>
              <a:pPr>
                <a:defRPr/>
              </a:pPr>
              <a:t>‹#›</a:t>
            </a:fld>
            <a:endParaRPr lang="en-US"/>
          </a:p>
        </p:txBody>
      </p:sp>
    </p:spTree>
    <p:extLst>
      <p:ext uri="{BB962C8B-B14F-4D97-AF65-F5344CB8AC3E}">
        <p14:creationId xmlns:p14="http://schemas.microsoft.com/office/powerpoint/2010/main" val="1899189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4CC51CE-968C-BA4D-ABD2-213B5C075F36}" type="slidenum">
              <a:rPr lang="en-US"/>
              <a:pPr>
                <a:defRPr/>
              </a:pPr>
              <a:t>‹#›</a:t>
            </a:fld>
            <a:endParaRPr lang="en-US"/>
          </a:p>
        </p:txBody>
      </p:sp>
    </p:spTree>
    <p:extLst>
      <p:ext uri="{BB962C8B-B14F-4D97-AF65-F5344CB8AC3E}">
        <p14:creationId xmlns:p14="http://schemas.microsoft.com/office/powerpoint/2010/main" val="4274938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C197F4FB-F988-9B4F-9A94-5734F6E44CE5}" type="slidenum">
              <a:rPr lang="en-US"/>
              <a:pPr>
                <a:defRPr/>
              </a:pPr>
              <a:t>‹#›</a:t>
            </a:fld>
            <a:endParaRPr lang="en-US"/>
          </a:p>
        </p:txBody>
      </p:sp>
    </p:spTree>
    <p:extLst>
      <p:ext uri="{BB962C8B-B14F-4D97-AF65-F5344CB8AC3E}">
        <p14:creationId xmlns:p14="http://schemas.microsoft.com/office/powerpoint/2010/main" val="2086416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2366581-4A55-1646-B12D-B46AC151AED4}" type="slidenum">
              <a:rPr lang="en-US"/>
              <a:pPr>
                <a:defRPr/>
              </a:pPr>
              <a:t>‹#›</a:t>
            </a:fld>
            <a:endParaRPr lang="en-US"/>
          </a:p>
        </p:txBody>
      </p:sp>
    </p:spTree>
    <p:extLst>
      <p:ext uri="{BB962C8B-B14F-4D97-AF65-F5344CB8AC3E}">
        <p14:creationId xmlns:p14="http://schemas.microsoft.com/office/powerpoint/2010/main" val="291074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7C436F-7FEA-4C46-BEF7-0A6028BA3004}" type="slidenum">
              <a:rPr lang="en-US"/>
              <a:pPr>
                <a:defRPr/>
              </a:pPr>
              <a:t>‹#›</a:t>
            </a:fld>
            <a:endParaRPr lang="en-US"/>
          </a:p>
        </p:txBody>
      </p:sp>
    </p:spTree>
    <p:extLst>
      <p:ext uri="{BB962C8B-B14F-4D97-AF65-F5344CB8AC3E}">
        <p14:creationId xmlns:p14="http://schemas.microsoft.com/office/powerpoint/2010/main" val="103896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E1028E-7B59-964B-AFC6-1A89DEA99F51}" type="slidenum">
              <a:rPr lang="en-US"/>
              <a:pPr>
                <a:defRPr/>
              </a:pPr>
              <a:t>‹#›</a:t>
            </a:fld>
            <a:endParaRPr lang="en-US"/>
          </a:p>
        </p:txBody>
      </p:sp>
    </p:spTree>
    <p:extLst>
      <p:ext uri="{BB962C8B-B14F-4D97-AF65-F5344CB8AC3E}">
        <p14:creationId xmlns:p14="http://schemas.microsoft.com/office/powerpoint/2010/main" val="289710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A4BEC8-FA3D-F54A-9BC8-90F3F83DC082}" type="slidenum">
              <a:rPr lang="en-US"/>
              <a:pPr>
                <a:defRPr/>
              </a:pPr>
              <a:t>‹#›</a:t>
            </a:fld>
            <a:endParaRPr lang="en-US"/>
          </a:p>
        </p:txBody>
      </p:sp>
    </p:spTree>
    <p:extLst>
      <p:ext uri="{BB962C8B-B14F-4D97-AF65-F5344CB8AC3E}">
        <p14:creationId xmlns:p14="http://schemas.microsoft.com/office/powerpoint/2010/main" val="143863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2201D5-3557-714D-BD12-558F6A7B3A02}" type="slidenum">
              <a:rPr lang="en-US"/>
              <a:pPr>
                <a:defRPr/>
              </a:pPr>
              <a:t>‹#›</a:t>
            </a:fld>
            <a:endParaRPr lang="en-US"/>
          </a:p>
        </p:txBody>
      </p:sp>
    </p:spTree>
    <p:extLst>
      <p:ext uri="{BB962C8B-B14F-4D97-AF65-F5344CB8AC3E}">
        <p14:creationId xmlns:p14="http://schemas.microsoft.com/office/powerpoint/2010/main" val="36162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6FAFA-C991-6E44-9B4D-2B89729A5650}" type="slidenum">
              <a:rPr lang="en-US"/>
              <a:pPr>
                <a:defRPr/>
              </a:pPr>
              <a:t>‹#›</a:t>
            </a:fld>
            <a:endParaRPr lang="en-US"/>
          </a:p>
        </p:txBody>
      </p:sp>
    </p:spTree>
    <p:extLst>
      <p:ext uri="{BB962C8B-B14F-4D97-AF65-F5344CB8AC3E}">
        <p14:creationId xmlns:p14="http://schemas.microsoft.com/office/powerpoint/2010/main" val="383379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D862E8F6-4755-C94C-BF05-4F1CF39413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chemeClr val="accent1">
                    <a:gamma/>
                    <a:shade val="40000"/>
                    <a:invGamma/>
                  </a:schemeClr>
                </a:gs>
              </a:gsLst>
              <a:lin ang="5400000" scaled="1"/>
            </a:gradFill>
            <a:ln>
              <a:noFill/>
            </a:ln>
            <a:effectLst>
              <a:outerShdw blurRad="63500" dist="117432" dir="4604261" algn="ctr" rotWithShape="0">
                <a:schemeClr val="bg2">
                  <a:alpha val="50000"/>
                </a:schemeClr>
              </a:outerShdw>
            </a:effec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4DF64650-6917-C04A-801E-90033B13A5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7"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0948BF82-0DA0-0340-9BC5-337AEDF79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9CCBE88-E2F6-7F43-9521-C3A08DE367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algn="ctr">
              <a:defRPr/>
            </a:pPr>
            <a:endParaRPr lang="en-US" sz="1000"/>
          </a:p>
        </p:txBody>
      </p:sp>
      <p:pic>
        <p:nvPicPr>
          <p:cNvPr id="53250" name="Picture 3" descr="Scribes and scrol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1" name="Text Box 5"/>
          <p:cNvSpPr txBox="1">
            <a:spLocks noChangeArrowheads="1"/>
          </p:cNvSpPr>
          <p:nvPr/>
        </p:nvSpPr>
        <p:spPr bwMode="auto">
          <a:xfrm>
            <a:off x="669925" y="584993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a:p>
        </p:txBody>
      </p:sp>
      <p:sp>
        <p:nvSpPr>
          <p:cNvPr id="53252" name="Rectangle 6"/>
          <p:cNvSpPr>
            <a:spLocks noGrp="1" noChangeArrowheads="1"/>
          </p:cNvSpPr>
          <p:nvPr>
            <p:ph type="title" idx="4294967295"/>
          </p:nvPr>
        </p:nvSpPr>
        <p:spPr>
          <a:xfrm>
            <a:off x="0" y="3822554"/>
            <a:ext cx="4800600" cy="2590800"/>
          </a:xfrm>
          <a:gradFill rotWithShape="1">
            <a:gsLst>
              <a:gs pos="0">
                <a:srgbClr val="250044"/>
              </a:gs>
              <a:gs pos="100000">
                <a:srgbClr val="500093"/>
              </a:gs>
            </a:gsLst>
            <a:lin ang="5400000" scaled="1"/>
          </a:gradFill>
        </p:spPr>
        <p:txBody>
          <a:bodyPr/>
          <a:lstStyle/>
          <a:p>
            <a:pPr eaLnBrk="1" hangingPunct="1"/>
            <a:r>
              <a:rPr lang="en-US">
                <a:solidFill>
                  <a:schemeClr val="bg1"/>
                </a:solidFill>
                <a:latin typeface="Arial" charset="0"/>
                <a:ea typeface="Osaka" charset="0"/>
                <a:cs typeface="Osaka" charset="0"/>
              </a:rPr>
              <a:t>The What and Why of Exposition</a:t>
            </a:r>
          </a:p>
        </p:txBody>
      </p:sp>
      <p:sp>
        <p:nvSpPr>
          <p:cNvPr id="2" name="Rectangle 1">
            <a:extLst>
              <a:ext uri="{FF2B5EF4-FFF2-40B4-BE49-F238E27FC236}">
                <a16:creationId xmlns:a16="http://schemas.microsoft.com/office/drawing/2014/main" id="{96BE7758-590C-65A4-A68F-75870391BEF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400" b="1" dirty="0">
                <a:solidFill>
                  <a:srgbClr val="F7D7FD"/>
                </a:solidFill>
                <a:latin typeface="Arial"/>
                <a:cs typeface="Arial"/>
              </a:rPr>
              <a:t>Movement and Direction</a:t>
            </a: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4038" name="Rectangle 6"/>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a:solidFill>
                  <a:schemeClr val="bg1"/>
                </a:solidFill>
                <a:latin typeface="Arial" charset="0"/>
                <a:ea typeface="Osaka" charset="0"/>
                <a:cs typeface="Arial" charset="0"/>
              </a:rPr>
              <a:t>Characteristics of Exposition</a:t>
            </a:r>
            <a:endParaRPr lang="en-US" sz="4800" b="1">
              <a:latin typeface="Arial" charset="0"/>
              <a:ea typeface="Osaka" charset="0"/>
              <a:cs typeface="Arial" charset="0"/>
            </a:endParaRPr>
          </a:p>
        </p:txBody>
      </p:sp>
      <p:sp>
        <p:nvSpPr>
          <p:cNvPr id="67589"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44040" name="Text Box 8"/>
          <p:cNvSpPr txBox="1">
            <a:spLocks noChangeArrowheads="1"/>
          </p:cNvSpPr>
          <p:nvPr/>
        </p:nvSpPr>
        <p:spPr bwMode="auto">
          <a:xfrm>
            <a:off x="762000" y="4267200"/>
            <a:ext cx="1752600" cy="155575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800" b="1">
                <a:solidFill>
                  <a:schemeClr val="bg1"/>
                </a:solidFill>
                <a:cs typeface="Arial" charset="0"/>
              </a:rPr>
              <a:t>Text Idea</a:t>
            </a:r>
            <a:endParaRPr lang="en-US" sz="3200" b="1">
              <a:solidFill>
                <a:schemeClr val="bg1"/>
              </a:solidFill>
              <a:cs typeface="Arial"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rgbClr val="F7D7FD"/>
          </a:solidFill>
          <a:ln w="9525">
            <a:solidFill>
              <a:schemeClr val="tx1"/>
            </a:solidFill>
            <a:miter lim="800000"/>
            <a:headEnd/>
            <a:tailEnd/>
          </a:ln>
        </p:spPr>
        <p:txBody>
          <a:bodyPr wrap="none" anchor="ctr"/>
          <a:lstStyle/>
          <a:p>
            <a:pPr algn="ctr"/>
            <a:endParaRPr lang="en-US">
              <a:cs typeface="Arial" charset="0"/>
            </a:endParaRPr>
          </a:p>
        </p:txBody>
      </p:sp>
      <p:sp>
        <p:nvSpPr>
          <p:cNvPr id="44045" name="Text Box 13"/>
          <p:cNvSpPr txBox="1">
            <a:spLocks noChangeArrowheads="1"/>
          </p:cNvSpPr>
          <p:nvPr/>
        </p:nvSpPr>
        <p:spPr bwMode="auto">
          <a:xfrm>
            <a:off x="3429000" y="2663825"/>
            <a:ext cx="5156200"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cs typeface="Arial" charset="0"/>
              </a:rPr>
              <a:t>I.   Relates to the Big Idea</a:t>
            </a:r>
          </a:p>
          <a:p>
            <a:r>
              <a:rPr lang="en-US" sz="3200" b="1">
                <a:cs typeface="Arial" charset="0"/>
              </a:rPr>
              <a:t>II.  Relates to the Big Idea</a:t>
            </a:r>
          </a:p>
          <a:p>
            <a:r>
              <a:rPr lang="en-US" sz="3200" b="1">
                <a:cs typeface="Arial" charset="0"/>
              </a:rPr>
              <a:t>III. Relates to the Big Idea</a:t>
            </a:r>
          </a:p>
          <a:p>
            <a:r>
              <a:rPr lang="en-US" sz="3200" b="1">
                <a:cs typeface="Arial" charset="0"/>
              </a:rPr>
              <a:t>Big Idea stated</a:t>
            </a:r>
          </a:p>
        </p:txBody>
      </p:sp>
      <p:sp>
        <p:nvSpPr>
          <p:cNvPr id="44046" name="Text Box 14"/>
          <p:cNvSpPr txBox="1">
            <a:spLocks noChangeArrowheads="1"/>
          </p:cNvSpPr>
          <p:nvPr/>
        </p:nvSpPr>
        <p:spPr bwMode="auto">
          <a:xfrm>
            <a:off x="8594725" y="76200"/>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nodeType="afterGroup">
                            <p:stCondLst>
                              <p:cond delay="290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nodeType="afterGroup">
                            <p:stCondLst>
                              <p:cond delay="53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par>
                          <p:cTn id="29" fill="hold" nodeType="afterGroup">
                            <p:stCondLst>
                              <p:cond delay="77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44045">
                                            <p:txEl>
                                              <p:pRg st="3" end="3"/>
                                            </p:txEl>
                                          </p:spTgt>
                                        </p:tgtEl>
                                        <p:attrNameLst>
                                          <p:attrName>style.visibility</p:attrName>
                                        </p:attrNameLst>
                                      </p:cBhvr>
                                      <p:to>
                                        <p:strVal val="visible"/>
                                      </p:to>
                                    </p:set>
                                    <p:anim calcmode="lin" valueType="num">
                                      <p:cBhvr>
                                        <p:cTn id="32"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a:solidFill>
                  <a:srgbClr val="06FD07"/>
                </a:solidFill>
                <a:cs typeface="Arial" charset="0"/>
              </a:rPr>
              <a:t>Application</a:t>
            </a:r>
            <a:endParaRPr lang="en-US" sz="4400" b="1">
              <a:solidFill>
                <a:srgbClr val="C06DFD"/>
              </a:solidFill>
              <a:cs typeface="Arial"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5734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a:solidFill>
                  <a:schemeClr val="bg1"/>
                </a:solidFill>
                <a:latin typeface="Arial" charset="0"/>
                <a:ea typeface="Osaka" charset="0"/>
                <a:cs typeface="Arial" charset="0"/>
              </a:rPr>
              <a:t>Characteristics of Exposition</a:t>
            </a:r>
            <a:endParaRPr lang="en-US" sz="4800" b="1">
              <a:latin typeface="Arial" charset="0"/>
              <a:ea typeface="Osaka" charset="0"/>
              <a:cs typeface="Arial" charset="0"/>
            </a:endParaRPr>
          </a:p>
        </p:txBody>
      </p:sp>
      <p:sp>
        <p:nvSpPr>
          <p:cNvPr id="69637"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57351" name="Text Box 7"/>
          <p:cNvSpPr txBox="1">
            <a:spLocks noChangeArrowheads="1"/>
          </p:cNvSpPr>
          <p:nvPr/>
        </p:nvSpPr>
        <p:spPr bwMode="auto">
          <a:xfrm>
            <a:off x="762000" y="4267200"/>
            <a:ext cx="1752600" cy="155575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800" b="1">
                <a:solidFill>
                  <a:schemeClr val="bg1"/>
                </a:solidFill>
                <a:cs typeface="Arial" charset="0"/>
              </a:rPr>
              <a:t>Text Idea</a:t>
            </a:r>
            <a:endParaRPr lang="en-US" sz="3200" b="1">
              <a:solidFill>
                <a:schemeClr val="bg1"/>
              </a:solidFill>
              <a:cs typeface="Arial" charset="0"/>
            </a:endParaRPr>
          </a:p>
        </p:txBody>
      </p:sp>
      <p:sp>
        <p:nvSpPr>
          <p:cNvPr id="57354" name="Text Box 10"/>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charset="0"/>
            </a:endParaRPr>
          </a:p>
        </p:txBody>
      </p:sp>
      <p:sp>
        <p:nvSpPr>
          <p:cNvPr id="57357" name="Text Box 13"/>
          <p:cNvSpPr txBox="1">
            <a:spLocks noChangeArrowheads="1"/>
          </p:cNvSpPr>
          <p:nvPr/>
        </p:nvSpPr>
        <p:spPr bwMode="auto">
          <a:xfrm>
            <a:off x="3352800" y="2857500"/>
            <a:ext cx="5562600" cy="2774950"/>
          </a:xfrm>
          <a:prstGeom prst="rect">
            <a:avLst/>
          </a:prstGeom>
          <a:noFill/>
          <a:ln>
            <a:noFill/>
          </a:ln>
          <a:effectLst>
            <a:outerShdw blurRad="63500" dist="38099" dir="2700000" algn="ctr" rotWithShape="0">
              <a:schemeClr val="tx1">
                <a:alpha val="74998"/>
              </a:schemeClr>
            </a:outerShdw>
          </a:effectLst>
        </p:spPr>
        <p:txBody>
          <a:bodyPr>
            <a:spAutoFit/>
          </a:bodyPr>
          <a:lstStyle/>
          <a:p>
            <a:pPr marL="263525" indent="-263525" eaLnBrk="1" hangingPunct="1">
              <a:spcBef>
                <a:spcPct val="50000"/>
              </a:spcBef>
              <a:defRPr/>
            </a:pPr>
            <a:r>
              <a:rPr lang="en-US" sz="3200" b="1" dirty="0">
                <a:solidFill>
                  <a:schemeClr val="bg1"/>
                </a:solidFill>
                <a:latin typeface="Arial"/>
                <a:cs typeface="Arial"/>
              </a:rPr>
              <a:t>What the listener should…</a:t>
            </a:r>
          </a:p>
          <a:p>
            <a:pPr marL="263525" indent="-263525" eaLnBrk="1" hangingPunct="1">
              <a:spcBef>
                <a:spcPct val="50000"/>
              </a:spcBef>
              <a:buFontTx/>
              <a:buChar char="•"/>
              <a:defRPr/>
            </a:pPr>
            <a:r>
              <a:rPr lang="en-US" sz="3200" b="1" dirty="0">
                <a:solidFill>
                  <a:schemeClr val="bg1"/>
                </a:solidFill>
                <a:latin typeface="Arial"/>
                <a:cs typeface="Arial"/>
              </a:rPr>
              <a:t>Know</a:t>
            </a:r>
          </a:p>
          <a:p>
            <a:pPr marL="263525" indent="-263525" eaLnBrk="1" hangingPunct="1">
              <a:spcBef>
                <a:spcPct val="50000"/>
              </a:spcBef>
              <a:buFontTx/>
              <a:buChar char="•"/>
              <a:defRPr/>
            </a:pPr>
            <a:r>
              <a:rPr lang="en-US" sz="3200" b="1" dirty="0">
                <a:solidFill>
                  <a:schemeClr val="bg1"/>
                </a:solidFill>
                <a:latin typeface="Arial"/>
                <a:cs typeface="Arial"/>
              </a:rPr>
              <a:t>Feel</a:t>
            </a:r>
          </a:p>
          <a:p>
            <a:pPr marL="263525" indent="-263525" eaLnBrk="1" hangingPunct="1">
              <a:spcBef>
                <a:spcPct val="50000"/>
              </a:spcBef>
              <a:buFontTx/>
              <a:buChar char="•"/>
              <a:defRPr/>
            </a:pPr>
            <a:r>
              <a:rPr lang="en-US" sz="3200" b="1" dirty="0">
                <a:solidFill>
                  <a:schemeClr val="bg1"/>
                </a:solidFill>
                <a:latin typeface="Arial"/>
                <a:cs typeface="Arial"/>
              </a:rPr>
              <a:t>Do</a:t>
            </a:r>
          </a:p>
        </p:txBody>
      </p:sp>
      <p:pic>
        <p:nvPicPr>
          <p:cNvPr id="57356" name="Picture 12" descr="whe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5624" y="3727450"/>
            <a:ext cx="3352800" cy="250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Rectangle 5"/>
          <p:cNvSpPr>
            <a:spLocks noGrp="1" noChangeArrowheads="1"/>
          </p:cNvSpPr>
          <p:nvPr>
            <p:ph type="title" idx="4294967295"/>
          </p:nvPr>
        </p:nvSpPr>
        <p:spPr>
          <a:xfrm>
            <a:off x="0" y="39689"/>
            <a:ext cx="9144000" cy="725016"/>
          </a:xfrm>
          <a:effectLst>
            <a:outerShdw blurRad="63500" dist="35921" dir="2700000" algn="ctr" rotWithShape="0">
              <a:schemeClr val="tx2">
                <a:alpha val="74998"/>
              </a:schemeClr>
            </a:outerShdw>
          </a:effectLst>
        </p:spPr>
        <p:txBody>
          <a:bodyPr/>
          <a:lstStyle/>
          <a:p>
            <a:pPr eaLnBrk="1" hangingPunct="1">
              <a:defRPr/>
            </a:pPr>
            <a:r>
              <a:rPr lang="en-US" sz="3200" b="1" dirty="0">
                <a:solidFill>
                  <a:schemeClr val="bg1"/>
                </a:solidFill>
                <a:latin typeface="Arial" charset="0"/>
                <a:ea typeface="Osaka" charset="0"/>
                <a:cs typeface="Arial" charset="0"/>
              </a:rPr>
              <a:t>Characteristics Summary</a:t>
            </a:r>
            <a:endParaRPr lang="en-US" sz="3200" b="1" dirty="0">
              <a:latin typeface="Arial" charset="0"/>
              <a:ea typeface="Osaka" charset="0"/>
              <a:cs typeface="Arial" charset="0"/>
            </a:endParaRPr>
          </a:p>
        </p:txBody>
      </p:sp>
      <p:sp>
        <p:nvSpPr>
          <p:cNvPr id="59403" name="Text Box 11"/>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graphicFrame>
        <p:nvGraphicFramePr>
          <p:cNvPr id="2" name="Table 1">
            <a:extLst>
              <a:ext uri="{FF2B5EF4-FFF2-40B4-BE49-F238E27FC236}">
                <a16:creationId xmlns:a16="http://schemas.microsoft.com/office/drawing/2014/main" id="{292900DD-E1A2-BD88-0E5B-73B82CAE4B9C}"/>
              </a:ext>
            </a:extLst>
          </p:cNvPr>
          <p:cNvGraphicFramePr>
            <a:graphicFrameLocks noGrp="1"/>
          </p:cNvGraphicFramePr>
          <p:nvPr>
            <p:extLst>
              <p:ext uri="{D42A27DB-BD31-4B8C-83A1-F6EECF244321}">
                <p14:modId xmlns:p14="http://schemas.microsoft.com/office/powerpoint/2010/main" val="1954889988"/>
              </p:ext>
            </p:extLst>
          </p:nvPr>
        </p:nvGraphicFramePr>
        <p:xfrm>
          <a:off x="0" y="764704"/>
          <a:ext cx="9144000" cy="6060279"/>
        </p:xfrm>
        <a:graphic>
          <a:graphicData uri="http://schemas.openxmlformats.org/drawingml/2006/table">
            <a:tbl>
              <a:tblPr firstRow="1" bandRow="1">
                <a:tableStyleId>{21E4AEA4-8DFA-4A89-87EB-49C32662AFE0}</a:tableStyleId>
              </a:tblPr>
              <a:tblGrid>
                <a:gridCol w="4860032">
                  <a:extLst>
                    <a:ext uri="{9D8B030D-6E8A-4147-A177-3AD203B41FA5}">
                      <a16:colId xmlns:a16="http://schemas.microsoft.com/office/drawing/2014/main" val="2212025883"/>
                    </a:ext>
                  </a:extLst>
                </a:gridCol>
                <a:gridCol w="4283968">
                  <a:extLst>
                    <a:ext uri="{9D8B030D-6E8A-4147-A177-3AD203B41FA5}">
                      <a16:colId xmlns:a16="http://schemas.microsoft.com/office/drawing/2014/main" val="1570815585"/>
                    </a:ext>
                  </a:extLst>
                </a:gridCol>
              </a:tblGrid>
              <a:tr h="451006">
                <a:tc>
                  <a:txBody>
                    <a:bodyPr/>
                    <a:lstStyle/>
                    <a:p>
                      <a:pPr marL="120650" marR="210820" algn="just">
                        <a:lnSpc>
                          <a:spcPts val="2400"/>
                        </a:lnSpc>
                        <a:spcBef>
                          <a:spcPts val="0"/>
                        </a:spcBef>
                        <a:spcAft>
                          <a:spcPts val="0"/>
                        </a:spcAft>
                      </a:pPr>
                      <a:r>
                        <a:rPr lang="en-US" sz="23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Exposition is not…</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tx1"/>
                    </a:solidFill>
                  </a:tcPr>
                </a:tc>
                <a:tc>
                  <a:txBody>
                    <a:bodyPr/>
                    <a:lstStyle/>
                    <a:p>
                      <a:pPr marL="120650" marR="210820" algn="just">
                        <a:lnSpc>
                          <a:spcPts val="2400"/>
                        </a:lnSpc>
                        <a:spcBef>
                          <a:spcPts val="0"/>
                        </a:spcBef>
                        <a:spcAft>
                          <a:spcPts val="0"/>
                        </a:spcAft>
                      </a:pPr>
                      <a:r>
                        <a:rPr lang="en-US" sz="23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Exposition is…</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nchor="ctr">
                    <a:solidFill>
                      <a:schemeClr val="tx1"/>
                    </a:solidFill>
                  </a:tcPr>
                </a:tc>
                <a:extLst>
                  <a:ext uri="{0D108BD9-81ED-4DB2-BD59-A6C34878D82A}">
                    <a16:rowId xmlns:a16="http://schemas.microsoft.com/office/drawing/2014/main" val="2819139095"/>
                  </a:ext>
                </a:extLst>
              </a:tr>
              <a:tr h="1170741">
                <a:tc>
                  <a:txBody>
                    <a:bodyPr/>
                    <a:lstStyle/>
                    <a:p>
                      <a:pPr marL="120650" marR="210820" algn="l">
                        <a:lnSpc>
                          <a:spcPts val="2400"/>
                        </a:lnSpc>
                        <a:spcBef>
                          <a:spcPts val="0"/>
                        </a:spcBef>
                        <a:spcAft>
                          <a:spcPts val="0"/>
                        </a:spcAft>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panose="02020603050405020304"/>
                        <a:ea typeface="Times New Roman" panose="02020603050405020304" pitchFamily="18" charset="0"/>
                        <a:cs typeface="Times New Roman" panose="02020603050405020304" pitchFamily="18" charset="0"/>
                      </a:endParaRPr>
                    </a:p>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preaching from several texts of Scripture</a:t>
                      </a:r>
                      <a:endParaRPr lang="en-US" sz="1200" dirty="0">
                        <a:effectLst/>
                        <a:latin typeface="Times" panose="02020603050405020304"/>
                        <a:ea typeface="Times New Roman" panose="02020603050405020304" pitchFamily="18" charset="0"/>
                        <a:cs typeface="Times New Roman" panose="02020603050405020304" pitchFamily="18" charset="0"/>
                      </a:endParaRPr>
                    </a:p>
                    <a:p>
                      <a:pPr marL="120650" marR="210820" algn="l">
                        <a:lnSpc>
                          <a:spcPts val="2400"/>
                        </a:lnSpc>
                        <a:spcBef>
                          <a:spcPts val="0"/>
                        </a:spcBef>
                        <a:spcAft>
                          <a:spcPts val="0"/>
                        </a:spcAft>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tc>
                  <a:txBody>
                    <a:bodyPr/>
                    <a:lstStyle/>
                    <a:p>
                      <a:pPr marL="120650" marR="210820" algn="l">
                        <a:lnSpc>
                          <a:spcPts val="2400"/>
                        </a:lnSpc>
                        <a:spcBef>
                          <a:spcPts val="0"/>
                        </a:spcBef>
                        <a:spcAft>
                          <a:spcPts val="0"/>
                        </a:spcAft>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panose="02020603050405020304"/>
                        <a:ea typeface="Times New Roman" panose="02020603050405020304" pitchFamily="18" charset="0"/>
                        <a:cs typeface="Times New Roman" panose="02020603050405020304" pitchFamily="18" charset="0"/>
                      </a:endParaRPr>
                    </a:p>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focusing on a single passage</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extLst>
                  <a:ext uri="{0D108BD9-81ED-4DB2-BD59-A6C34878D82A}">
                    <a16:rowId xmlns:a16="http://schemas.microsoft.com/office/drawing/2014/main" val="2900437246"/>
                  </a:ext>
                </a:extLst>
              </a:tr>
              <a:tr h="735414">
                <a:tc>
                  <a:txBody>
                    <a:bodyPr/>
                    <a:lstStyle/>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selecting what </a:t>
                      </a:r>
                      <a:r>
                        <a:rPr lang="en-US" sz="1900" b="1" i="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you</a:t>
                      </a: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want to say from a text</a:t>
                      </a:r>
                      <a:endParaRPr lang="en-US" sz="1200" dirty="0">
                        <a:effectLst/>
                        <a:latin typeface="Times" panose="02020603050405020304"/>
                        <a:ea typeface="Times New Roman" panose="02020603050405020304" pitchFamily="18" charset="0"/>
                        <a:cs typeface="Times New Roman" panose="02020603050405020304" pitchFamily="18" charset="0"/>
                      </a:endParaRPr>
                    </a:p>
                    <a:p>
                      <a:pPr marL="120650" marR="210820" algn="l">
                        <a:lnSpc>
                          <a:spcPts val="2400"/>
                        </a:lnSpc>
                        <a:spcBef>
                          <a:spcPts val="0"/>
                        </a:spcBef>
                        <a:spcAft>
                          <a:spcPts val="0"/>
                        </a:spcAft>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tc>
                  <a:txBody>
                    <a:bodyPr/>
                    <a:lstStyle/>
                    <a:p>
                      <a:pPr marL="120650" marR="210820" algn="l">
                        <a:lnSpc>
                          <a:spcPts val="24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discerning what </a:t>
                      </a:r>
                      <a:r>
                        <a:rPr lang="en-US" sz="1900" b="1" i="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God</a:t>
                      </a:r>
                      <a:r>
                        <a:rPr lang="en-US" sz="1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says through the author</a:t>
                      </a:r>
                      <a:endParaRPr lang="en-US" sz="120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extLst>
                  <a:ext uri="{0D108BD9-81ED-4DB2-BD59-A6C34878D82A}">
                    <a16:rowId xmlns:a16="http://schemas.microsoft.com/office/drawing/2014/main" val="3444378910"/>
                  </a:ext>
                </a:extLst>
              </a:tr>
              <a:tr h="1130695">
                <a:tc>
                  <a:txBody>
                    <a:bodyPr/>
                    <a:lstStyle/>
                    <a:p>
                      <a:pPr marL="120650" marR="210820" algn="l">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many verse-by-verse exegetical comments or a captioned survey of a passage</a:t>
                      </a:r>
                      <a:endParaRPr lang="en-US" sz="1200" dirty="0">
                        <a:effectLst/>
                        <a:latin typeface="Times" panose="02020603050405020304"/>
                        <a:ea typeface="Times New Roman" panose="02020603050405020304" pitchFamily="18" charset="0"/>
                        <a:cs typeface="Times New Roman" panose="02020603050405020304" pitchFamily="18" charset="0"/>
                      </a:endParaRPr>
                    </a:p>
                    <a:p>
                      <a:pPr marL="120650" marR="210820" algn="l">
                        <a:spcBef>
                          <a:spcPts val="0"/>
                        </a:spcBef>
                        <a:spcAft>
                          <a:spcPts val="0"/>
                        </a:spcAft>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tc>
                  <a:txBody>
                    <a:bodyPr/>
                    <a:lstStyle/>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focusing on the single main idea</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extLst>
                  <a:ext uri="{0D108BD9-81ED-4DB2-BD59-A6C34878D82A}">
                    <a16:rowId xmlns:a16="http://schemas.microsoft.com/office/drawing/2014/main" val="1265525222"/>
                  </a:ext>
                </a:extLst>
              </a:tr>
              <a:tr h="873189">
                <a:tc>
                  <a:txBody>
                    <a:bodyPr/>
                    <a:lstStyle/>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 running commentary without direction</a:t>
                      </a:r>
                      <a:endParaRPr lang="en-US" sz="1200" dirty="0">
                        <a:effectLst/>
                        <a:latin typeface="Times" panose="02020603050405020304"/>
                        <a:ea typeface="Times New Roman" panose="02020603050405020304" pitchFamily="18" charset="0"/>
                        <a:cs typeface="Times New Roman" panose="02020603050405020304" pitchFamily="18" charset="0"/>
                      </a:endParaRPr>
                    </a:p>
                    <a:p>
                      <a:pPr marL="0" marR="210820" algn="l">
                        <a:lnSpc>
                          <a:spcPts val="2400"/>
                        </a:lnSpc>
                        <a:spcBef>
                          <a:spcPts val="0"/>
                        </a:spcBef>
                        <a:spcAft>
                          <a:spcPts val="0"/>
                        </a:spcAft>
                      </a:pPr>
                      <a:r>
                        <a:rPr lang="en-US" sz="1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tc>
                  <a:txBody>
                    <a:bodyPr/>
                    <a:lstStyle/>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selected, pertinent comments towards an end</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extLst>
                  <a:ext uri="{0D108BD9-81ED-4DB2-BD59-A6C34878D82A}">
                    <a16:rowId xmlns:a16="http://schemas.microsoft.com/office/drawing/2014/main" val="1062910215"/>
                  </a:ext>
                </a:extLst>
              </a:tr>
              <a:tr h="873189">
                <a:tc>
                  <a:txBody>
                    <a:bodyPr/>
                    <a:lstStyle/>
                    <a:p>
                      <a:pPr marL="120650" marR="210820" algn="l">
                        <a:lnSpc>
                          <a:spcPts val="24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explanation without answering need</a:t>
                      </a:r>
                      <a:endParaRPr lang="en-US" sz="1200">
                        <a:effectLst/>
                        <a:latin typeface="Times" panose="02020603050405020304"/>
                        <a:ea typeface="Times New Roman" panose="02020603050405020304" pitchFamily="18" charset="0"/>
                        <a:cs typeface="Times New Roman" panose="02020603050405020304" pitchFamily="18" charset="0"/>
                      </a:endParaRPr>
                    </a:p>
                    <a:p>
                      <a:pPr marL="120650" marR="210820" algn="l">
                        <a:lnSpc>
                          <a:spcPts val="2400"/>
                        </a:lnSpc>
                        <a:spcBef>
                          <a:spcPts val="0"/>
                        </a:spcBef>
                        <a:spcAft>
                          <a:spcPts val="0"/>
                        </a:spcAft>
                      </a:pPr>
                      <a:r>
                        <a:rPr lang="en-US" sz="1900" b="1">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tc>
                  <a:txBody>
                    <a:bodyPr/>
                    <a:lstStyle/>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explanation that relates the text to life</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extLst>
                  <a:ext uri="{0D108BD9-81ED-4DB2-BD59-A6C34878D82A}">
                    <a16:rowId xmlns:a16="http://schemas.microsoft.com/office/drawing/2014/main" val="836439260"/>
                  </a:ext>
                </a:extLst>
              </a:tr>
              <a:tr h="575638">
                <a:tc>
                  <a:txBody>
                    <a:bodyPr/>
                    <a:lstStyle/>
                    <a:p>
                      <a:pPr marL="120650" marR="210820" algn="l">
                        <a:lnSpc>
                          <a:spcPts val="2400"/>
                        </a:lnSpc>
                        <a:spcBef>
                          <a:spcPts val="0"/>
                        </a:spcBef>
                        <a:spcAft>
                          <a:spcPts val="0"/>
                        </a:spcAft>
                      </a:pPr>
                      <a:r>
                        <a:rPr lang="en-US" sz="19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preaching through a book of Scripture</a:t>
                      </a:r>
                      <a:endParaRPr lang="en-US" sz="120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tc>
                  <a:txBody>
                    <a:bodyPr/>
                    <a:lstStyle/>
                    <a:p>
                      <a:pPr marL="120650" marR="210820" algn="l">
                        <a:lnSpc>
                          <a:spcPts val="2400"/>
                        </a:lnSpc>
                        <a:spcBef>
                          <a:spcPts val="0"/>
                        </a:spcBef>
                        <a:spcAft>
                          <a:spcPts val="0"/>
                        </a:spcAft>
                      </a:pPr>
                      <a:r>
                        <a:rPr lang="en-US" sz="19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preaching a text (even if not part of a series)</a:t>
                      </a:r>
                      <a:endParaRPr lang="en-US" sz="1200" dirty="0">
                        <a:effectLst/>
                        <a:latin typeface="Times" panose="02020603050405020304"/>
                        <a:ea typeface="Times New Roman" panose="02020603050405020304" pitchFamily="18" charset="0"/>
                        <a:cs typeface="Times New Roman" panose="02020603050405020304" pitchFamily="18" charset="0"/>
                      </a:endParaRPr>
                    </a:p>
                  </a:txBody>
                  <a:tcPr marL="50800" marR="50800" marT="0" marB="0">
                    <a:solidFill>
                      <a:schemeClr val="accent2">
                        <a:lumMod val="75000"/>
                      </a:schemeClr>
                    </a:solidFill>
                  </a:tcPr>
                </a:tc>
                <a:extLst>
                  <a:ext uri="{0D108BD9-81ED-4DB2-BD59-A6C34878D82A}">
                    <a16:rowId xmlns:a16="http://schemas.microsoft.com/office/drawing/2014/main" val="3960801208"/>
                  </a:ext>
                </a:extLst>
              </a:tr>
            </a:tbl>
          </a:graphicData>
        </a:graphic>
      </p:graphicFrame>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Bible and lamp ph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7" name="Rectangle 3"/>
          <p:cNvSpPr>
            <a:spLocks noGrp="1" noChangeArrowheads="1"/>
          </p:cNvSpPr>
          <p:nvPr>
            <p:ph type="title"/>
          </p:nvPr>
        </p:nvSpPr>
        <p:spPr>
          <a:xfrm>
            <a:off x="-36512" y="457200"/>
            <a:ext cx="9217024" cy="3657600"/>
          </a:xfrm>
          <a:effectLst>
            <a:outerShdw blurRad="63500" dist="38099" dir="2700000" algn="ctr" rotWithShape="0">
              <a:schemeClr val="tx2">
                <a:alpha val="74998"/>
              </a:schemeClr>
            </a:outerShdw>
          </a:effectLst>
        </p:spPr>
        <p:txBody>
          <a:bodyPr/>
          <a:lstStyle/>
          <a:p>
            <a:pPr eaLnBrk="1" hangingPunct="1">
              <a:defRPr/>
            </a:pPr>
            <a:r>
              <a:rPr lang="en-US" sz="6600" b="1" dirty="0">
                <a:solidFill>
                  <a:schemeClr val="bg1"/>
                </a:solidFill>
                <a:effectLst>
                  <a:glow rad="139700">
                    <a:schemeClr val="accent4">
                      <a:satMod val="175000"/>
                      <a:alpha val="40000"/>
                    </a:schemeClr>
                  </a:glow>
                </a:effectLst>
                <a:cs typeface="Arial"/>
              </a:rPr>
              <a:t>Why is Expository Preaching Important?</a:t>
            </a:r>
            <a:endParaRPr lang="en-US" b="1" dirty="0">
              <a:solidFill>
                <a:schemeClr val="bg1"/>
              </a:solidFill>
              <a:effectLst>
                <a:glow rad="139700">
                  <a:schemeClr val="accent4">
                    <a:satMod val="175000"/>
                    <a:alpha val="40000"/>
                  </a:schemeClr>
                </a:glow>
              </a:effectLst>
              <a:cs typeface="Arial"/>
            </a:endParaRPr>
          </a:p>
        </p:txBody>
      </p:sp>
      <p:sp>
        <p:nvSpPr>
          <p:cNvPr id="93188" name="Text Box 4"/>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2</a:t>
            </a: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A. Exposition is based on an </a:t>
            </a:r>
            <a:r>
              <a:rPr lang="en-US" sz="3600" b="1">
                <a:solidFill>
                  <a:srgbClr val="FDEC06"/>
                </a:solidFill>
                <a:latin typeface="Arial" charset="0"/>
                <a:ea typeface="Osaka" charset="0"/>
                <a:cs typeface="Osaka" charset="0"/>
              </a:rPr>
              <a:t>inerrant text</a:t>
            </a:r>
            <a:r>
              <a:rPr lang="en-US" sz="3600" b="1">
                <a:solidFill>
                  <a:schemeClr val="bg1"/>
                </a:solidFill>
                <a:latin typeface="Arial" charset="0"/>
                <a:ea typeface="Osaka" charset="0"/>
                <a:cs typeface="Osaka" charset="0"/>
              </a:rPr>
              <a:t> that shows God</a:t>
            </a:r>
            <a:r>
              <a:rPr lang="fr-FR" altLang="ja-JP" sz="3600" b="1">
                <a:solidFill>
                  <a:schemeClr val="bg1"/>
                </a:solidFill>
                <a:latin typeface="Arial" charset="0"/>
                <a:ea typeface="Osaka" charset="0"/>
                <a:cs typeface="Osaka" charset="0"/>
              </a:rPr>
              <a:t>'</a:t>
            </a:r>
            <a:r>
              <a:rPr lang="en-US" altLang="ja-JP" sz="3600" b="1">
                <a:solidFill>
                  <a:schemeClr val="bg1"/>
                </a:solidFill>
                <a:latin typeface="Arial" charset="0"/>
                <a:ea typeface="Osaka" charset="0"/>
                <a:cs typeface="Osaka" charset="0"/>
              </a:rPr>
              <a:t>s will</a:t>
            </a:r>
            <a:endParaRPr lang="en-US" sz="4000">
              <a:solidFill>
                <a:schemeClr val="bg1"/>
              </a:solidFill>
              <a:latin typeface="Arial" charset="0"/>
              <a:ea typeface="Osaka" charset="0"/>
              <a:cs typeface="Osaka" charset="0"/>
            </a:endParaRP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7"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sp>
        <p:nvSpPr>
          <p:cNvPr id="95238" name="Rectangle 6"/>
          <p:cNvSpPr>
            <a:spLocks noChangeArrowheads="1"/>
          </p:cNvSpPr>
          <p:nvPr/>
        </p:nvSpPr>
        <p:spPr bwMode="auto">
          <a:xfrm>
            <a:off x="609600" y="2133600"/>
            <a:ext cx="4572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a:solidFill>
                  <a:schemeClr val="bg1"/>
                </a:solidFill>
                <a:ea typeface="Osaka" charset="0"/>
                <a:cs typeface="Osaka" charset="0"/>
              </a:rPr>
              <a:t>In our personal devotional lives</a:t>
            </a:r>
          </a:p>
          <a:p>
            <a:pPr marL="342900" indent="-342900" eaLnBrk="1" hangingPunct="1">
              <a:spcBef>
                <a:spcPct val="20000"/>
              </a:spcBef>
              <a:buFontTx/>
              <a:buChar char="•"/>
            </a:pPr>
            <a:r>
              <a:rPr lang="en-US" sz="3200" b="1">
                <a:solidFill>
                  <a:schemeClr val="bg1"/>
                </a:solidFill>
                <a:ea typeface="Osaka" charset="0"/>
                <a:cs typeface="Osaka" charset="0"/>
              </a:rPr>
              <a:t>In our families</a:t>
            </a:r>
          </a:p>
          <a:p>
            <a:pPr marL="342900" indent="-342900" eaLnBrk="1" hangingPunct="1">
              <a:spcBef>
                <a:spcPct val="20000"/>
              </a:spcBef>
              <a:buFontTx/>
              <a:buChar char="•"/>
            </a:pPr>
            <a:r>
              <a:rPr lang="en-US" sz="3200" b="1">
                <a:solidFill>
                  <a:schemeClr val="bg1"/>
                </a:solidFill>
                <a:ea typeface="Osaka" charset="0"/>
                <a:cs typeface="Osaka" charset="0"/>
              </a:rPr>
              <a:t>In our work</a:t>
            </a:r>
          </a:p>
          <a:p>
            <a:pPr marL="342900" indent="-342900" eaLnBrk="1" hangingPunct="1">
              <a:spcBef>
                <a:spcPct val="20000"/>
              </a:spcBef>
              <a:buFontTx/>
              <a:buChar char="•"/>
            </a:pPr>
            <a:r>
              <a:rPr lang="en-US" sz="3200" b="1">
                <a:solidFill>
                  <a:schemeClr val="bg1"/>
                </a:solidFill>
                <a:ea typeface="Osaka" charset="0"/>
                <a:cs typeface="Osaka" charset="0"/>
              </a:rPr>
              <a:t>In our Bible studies (including this 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B. Exposition teaches God</a:t>
            </a:r>
            <a:r>
              <a:rPr lang="fr-FR" altLang="ja-JP" sz="3600" b="1">
                <a:solidFill>
                  <a:schemeClr val="bg1"/>
                </a:solidFill>
                <a:latin typeface="Arial" charset="0"/>
                <a:ea typeface="Osaka" charset="0"/>
                <a:cs typeface="Osaka" charset="0"/>
              </a:rPr>
              <a:t>'</a:t>
            </a:r>
            <a:r>
              <a:rPr lang="en-US" altLang="ja-JP" sz="3600" b="1">
                <a:solidFill>
                  <a:schemeClr val="bg1"/>
                </a:solidFill>
                <a:latin typeface="Arial" charset="0"/>
                <a:ea typeface="Osaka" charset="0"/>
                <a:cs typeface="Osaka" charset="0"/>
              </a:rPr>
              <a:t>s Word in the </a:t>
            </a:r>
            <a:r>
              <a:rPr lang="en-US" altLang="ja-JP" sz="3600" b="1">
                <a:solidFill>
                  <a:srgbClr val="FDEC06"/>
                </a:solidFill>
                <a:latin typeface="Arial" charset="0"/>
                <a:ea typeface="Osaka" charset="0"/>
                <a:cs typeface="Osaka" charset="0"/>
              </a:rPr>
              <a:t>setting</a:t>
            </a:r>
            <a:r>
              <a:rPr lang="en-US" altLang="ja-JP" sz="3600" b="1">
                <a:solidFill>
                  <a:schemeClr val="bg1"/>
                </a:solidFill>
                <a:latin typeface="Arial" charset="0"/>
                <a:ea typeface="Osaka" charset="0"/>
                <a:cs typeface="Osaka" charset="0"/>
              </a:rPr>
              <a:t> chosen by the Holy Spirit</a:t>
            </a:r>
            <a:endParaRPr lang="en-US" sz="4000">
              <a:solidFill>
                <a:schemeClr val="bg1"/>
              </a:solidFill>
              <a:latin typeface="Arial" charset="0"/>
              <a:ea typeface="Osaka" charset="0"/>
              <a:cs typeface="Osaka" charset="0"/>
            </a:endParaRPr>
          </a:p>
        </p:txBody>
      </p:sp>
      <p:sp>
        <p:nvSpPr>
          <p:cNvPr id="103429"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pic>
        <p:nvPicPr>
          <p:cNvPr id="77828" name="Picture 6" descr="Bible 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2057400"/>
            <a:ext cx="367347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31" name="Rectangle 7"/>
          <p:cNvSpPr>
            <a:spLocks noChangeArrowheads="1"/>
          </p:cNvSpPr>
          <p:nvPr/>
        </p:nvSpPr>
        <p:spPr bwMode="auto">
          <a:xfrm>
            <a:off x="533400" y="2286000"/>
            <a:ext cx="4572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a:solidFill>
                  <a:schemeClr val="bg1"/>
                </a:solidFill>
                <a:ea typeface="Osaka" charset="0"/>
                <a:cs typeface="Osaka" charset="0"/>
              </a:rPr>
              <a:t>Guards against </a:t>
            </a:r>
            <a:r>
              <a:rPr lang="en-US" altLang="ja-JP" sz="3200" b="1">
                <a:solidFill>
                  <a:schemeClr val="bg1"/>
                </a:solidFill>
                <a:ea typeface="Osaka" charset="0"/>
                <a:cs typeface="Osaka" charset="0"/>
              </a:rPr>
              <a:t>"prooftexting"</a:t>
            </a:r>
          </a:p>
          <a:p>
            <a:pPr marL="342900" indent="-342900" eaLnBrk="1" hangingPunct="1">
              <a:spcBef>
                <a:spcPct val="20000"/>
              </a:spcBef>
              <a:buFontTx/>
              <a:buChar char="•"/>
            </a:pPr>
            <a:endParaRPr lang="en-US" sz="3200" b="1">
              <a:solidFill>
                <a:schemeClr val="bg1"/>
              </a:solidFill>
              <a:ea typeface="Osaka" charset="0"/>
              <a:cs typeface="Osaka" charset="0"/>
            </a:endParaRPr>
          </a:p>
          <a:p>
            <a:pPr marL="342900" indent="-342900" eaLnBrk="1" hangingPunct="1">
              <a:spcBef>
                <a:spcPct val="20000"/>
              </a:spcBef>
              <a:buFontTx/>
              <a:buChar char="•"/>
            </a:pPr>
            <a:r>
              <a:rPr lang="en-US" sz="3200" b="1">
                <a:solidFill>
                  <a:schemeClr val="bg1"/>
                </a:solidFill>
                <a:ea typeface="Osaka" charset="0"/>
                <a:cs typeface="Osaka" charset="0"/>
              </a:rPr>
              <a:t>Guards against improper </a:t>
            </a:r>
            <a:r>
              <a:rPr lang="en-US" altLang="ja-JP" sz="3200" b="1">
                <a:solidFill>
                  <a:schemeClr val="bg1"/>
                </a:solidFill>
                <a:ea typeface="Osaka" charset="0"/>
                <a:cs typeface="Osaka" charset="0"/>
              </a:rPr>
              <a:t>"principalizing"</a:t>
            </a:r>
            <a:endParaRPr lang="en-US" sz="3200" b="1">
              <a:solidFill>
                <a:schemeClr val="bg1"/>
              </a:solidFill>
              <a:ea typeface="Osaka" charset="0"/>
              <a:cs typeface="Osak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C. Exposition has inherent</a:t>
            </a:r>
            <a:br>
              <a:rPr lang="en-US" sz="3600" b="1">
                <a:solidFill>
                  <a:schemeClr val="bg1"/>
                </a:solidFill>
                <a:latin typeface="Arial" charset="0"/>
                <a:ea typeface="Osaka" charset="0"/>
                <a:cs typeface="Osaka" charset="0"/>
              </a:rPr>
            </a:br>
            <a:r>
              <a:rPr lang="en-US" sz="3600" b="1">
                <a:solidFill>
                  <a:schemeClr val="bg1"/>
                </a:solidFill>
                <a:latin typeface="Arial" charset="0"/>
                <a:ea typeface="Osaka" charset="0"/>
                <a:cs typeface="Osaka" charset="0"/>
              </a:rPr>
              <a:t> </a:t>
            </a:r>
            <a:r>
              <a:rPr lang="en-US" sz="3600" b="1">
                <a:solidFill>
                  <a:srgbClr val="FDEC06"/>
                </a:solidFill>
                <a:latin typeface="Arial" charset="0"/>
                <a:ea typeface="Osaka" charset="0"/>
                <a:cs typeface="Osaka" charset="0"/>
              </a:rPr>
              <a:t>authority</a:t>
            </a:r>
            <a:r>
              <a:rPr lang="en-US" sz="3600" b="1">
                <a:solidFill>
                  <a:schemeClr val="bg1"/>
                </a:solidFill>
                <a:latin typeface="Arial" charset="0"/>
                <a:ea typeface="Osaka" charset="0"/>
                <a:cs typeface="Osaka" charset="0"/>
              </a:rPr>
              <a:t> and </a:t>
            </a:r>
            <a:r>
              <a:rPr lang="en-US" sz="3600" b="1">
                <a:solidFill>
                  <a:srgbClr val="FDEC06"/>
                </a:solidFill>
                <a:latin typeface="Arial" charset="0"/>
                <a:ea typeface="Osaka" charset="0"/>
                <a:cs typeface="Osaka" charset="0"/>
              </a:rPr>
              <a:t>power</a:t>
            </a:r>
            <a:endParaRPr lang="en-US" sz="4000">
              <a:solidFill>
                <a:schemeClr val="bg1"/>
              </a:solidFill>
              <a:latin typeface="Arial" charset="0"/>
              <a:ea typeface="Osaka" charset="0"/>
              <a:cs typeface="Osaka" charset="0"/>
            </a:endParaRPr>
          </a:p>
        </p:txBody>
      </p:sp>
      <p:sp>
        <p:nvSpPr>
          <p:cNvPr id="105476" name="Text Box 4"/>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pic>
        <p:nvPicPr>
          <p:cNvPr id="79876" name="Picture 6" descr="National Librar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600" y="1905000"/>
            <a:ext cx="6567488" cy="436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620713"/>
            <a:ext cx="9193213" cy="6237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923" name="Group 3"/>
          <p:cNvGrpSpPr>
            <a:grpSpLocks/>
          </p:cNvGrpSpPr>
          <p:nvPr/>
        </p:nvGrpSpPr>
        <p:grpSpPr bwMode="auto">
          <a:xfrm>
            <a:off x="611188" y="908050"/>
            <a:ext cx="7993062" cy="3429000"/>
            <a:chOff x="611560" y="908720"/>
            <a:chExt cx="7992888" cy="3427668"/>
          </a:xfrm>
        </p:grpSpPr>
        <p:sp>
          <p:nvSpPr>
            <p:cNvPr id="81934"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35"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36"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37"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38"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39"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40"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41"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81942"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grpSp>
      <p:sp>
        <p:nvSpPr>
          <p:cNvPr id="81924" name="Rectangle 2"/>
          <p:cNvSpPr>
            <a:spLocks noGrp="1" noChangeArrowheads="1"/>
          </p:cNvSpPr>
          <p:nvPr>
            <p:ph type="title"/>
          </p:nvPr>
        </p:nvSpPr>
        <p:spPr>
          <a:xfrm>
            <a:off x="0" y="0"/>
            <a:ext cx="9144000" cy="620713"/>
          </a:xfrm>
        </p:spPr>
        <p:txBody>
          <a:bodyPr/>
          <a:lstStyle/>
          <a:p>
            <a:pPr eaLnBrk="1" hangingPunct="1"/>
            <a:r>
              <a:rPr lang="en-US" sz="3600" b="1">
                <a:solidFill>
                  <a:schemeClr val="bg1"/>
                </a:solidFill>
                <a:latin typeface="Arial" charset="0"/>
                <a:ea typeface="Osaka" charset="0"/>
                <a:cs typeface="Osaka" charset="0"/>
              </a:rPr>
              <a:t>How do you interpret this cartoon?</a:t>
            </a:r>
            <a:endParaRPr lang="en-US" sz="4000">
              <a:solidFill>
                <a:schemeClr val="bg1"/>
              </a:solidFill>
              <a:latin typeface="Arial" charset="0"/>
              <a:ea typeface="Osaka" charset="0"/>
              <a:cs typeface="Osaka" charset="0"/>
            </a:endParaRPr>
          </a:p>
        </p:txBody>
      </p:sp>
      <p:sp>
        <p:nvSpPr>
          <p:cNvPr id="6" name="TextBox 5"/>
          <p:cNvSpPr txBox="1">
            <a:spLocks noChangeArrowheads="1"/>
          </p:cNvSpPr>
          <p:nvPr/>
        </p:nvSpPr>
        <p:spPr bwMode="auto">
          <a:xfrm>
            <a:off x="611188" y="1700213"/>
            <a:ext cx="1728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Counsel me!</a:t>
            </a:r>
          </a:p>
        </p:txBody>
      </p:sp>
      <p:sp>
        <p:nvSpPr>
          <p:cNvPr id="18" name="TextBox 17"/>
          <p:cNvSpPr txBox="1">
            <a:spLocks noChangeArrowheads="1"/>
          </p:cNvSpPr>
          <p:nvPr/>
        </p:nvSpPr>
        <p:spPr bwMode="auto">
          <a:xfrm>
            <a:off x="3132138" y="1022350"/>
            <a:ext cx="172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Feed me!</a:t>
            </a:r>
          </a:p>
        </p:txBody>
      </p:sp>
      <p:sp>
        <p:nvSpPr>
          <p:cNvPr id="19" name="TextBox 18"/>
          <p:cNvSpPr txBox="1">
            <a:spLocks noChangeArrowheads="1"/>
          </p:cNvSpPr>
          <p:nvPr/>
        </p:nvSpPr>
        <p:spPr bwMode="auto">
          <a:xfrm rot="-303120">
            <a:off x="2484438" y="2276475"/>
            <a:ext cx="17272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Rebuke me!</a:t>
            </a:r>
          </a:p>
        </p:txBody>
      </p:sp>
      <p:sp>
        <p:nvSpPr>
          <p:cNvPr id="20" name="TextBox 19"/>
          <p:cNvSpPr txBox="1">
            <a:spLocks noChangeArrowheads="1"/>
          </p:cNvSpPr>
          <p:nvPr/>
        </p:nvSpPr>
        <p:spPr bwMode="auto">
          <a:xfrm>
            <a:off x="5003800" y="1844675"/>
            <a:ext cx="17287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Visit me!</a:t>
            </a:r>
          </a:p>
        </p:txBody>
      </p:sp>
      <p:sp>
        <p:nvSpPr>
          <p:cNvPr id="21" name="TextBox 20"/>
          <p:cNvSpPr txBox="1">
            <a:spLocks noChangeArrowheads="1"/>
          </p:cNvSpPr>
          <p:nvPr/>
        </p:nvSpPr>
        <p:spPr bwMode="auto">
          <a:xfrm>
            <a:off x="7164388" y="2165350"/>
            <a:ext cx="1728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Disciple me!</a:t>
            </a:r>
          </a:p>
        </p:txBody>
      </p:sp>
      <p:sp>
        <p:nvSpPr>
          <p:cNvPr id="22" name="TextBox 21"/>
          <p:cNvSpPr txBox="1">
            <a:spLocks noChangeArrowheads="1"/>
          </p:cNvSpPr>
          <p:nvPr/>
        </p:nvSpPr>
        <p:spPr bwMode="auto">
          <a:xfrm rot="-303120">
            <a:off x="500063" y="3143250"/>
            <a:ext cx="1728787"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Humor me!</a:t>
            </a:r>
          </a:p>
        </p:txBody>
      </p:sp>
      <p:sp>
        <p:nvSpPr>
          <p:cNvPr id="23" name="TextBox 22"/>
          <p:cNvSpPr txBox="1">
            <a:spLocks noChangeArrowheads="1"/>
          </p:cNvSpPr>
          <p:nvPr/>
        </p:nvSpPr>
        <p:spPr bwMode="auto">
          <a:xfrm rot="-303120">
            <a:off x="1941513" y="3760788"/>
            <a:ext cx="17272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Love me!</a:t>
            </a:r>
          </a:p>
        </p:txBody>
      </p:sp>
      <p:sp>
        <p:nvSpPr>
          <p:cNvPr id="24" name="TextBox 23"/>
          <p:cNvSpPr txBox="1">
            <a:spLocks noChangeArrowheads="1"/>
          </p:cNvSpPr>
          <p:nvPr/>
        </p:nvSpPr>
        <p:spPr bwMode="auto">
          <a:xfrm rot="-303120">
            <a:off x="5056188" y="3168650"/>
            <a:ext cx="17875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Encourage me!</a:t>
            </a:r>
          </a:p>
        </p:txBody>
      </p:sp>
      <p:sp>
        <p:nvSpPr>
          <p:cNvPr id="25" name="TextBox 24"/>
          <p:cNvSpPr txBox="1">
            <a:spLocks noChangeArrowheads="1"/>
          </p:cNvSpPr>
          <p:nvPr/>
        </p:nvSpPr>
        <p:spPr bwMode="auto">
          <a:xfrm>
            <a:off x="7053263" y="3506788"/>
            <a:ext cx="17875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latin typeface="Arial Rounded MT Bold" charset="0"/>
                <a:cs typeface="Arial Rounded MT Bold" charset="0"/>
              </a:rPr>
              <a:t>Comfort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D. Exposition directs the attention of the hearer to the </a:t>
            </a:r>
            <a:r>
              <a:rPr lang="en-US" sz="3600" b="1">
                <a:solidFill>
                  <a:srgbClr val="FDEC06"/>
                </a:solidFill>
                <a:latin typeface="Arial" charset="0"/>
                <a:ea typeface="Osaka" charset="0"/>
                <a:cs typeface="Osaka" charset="0"/>
              </a:rPr>
              <a:t>Bible</a:t>
            </a:r>
            <a:endParaRPr lang="en-US" sz="4000">
              <a:solidFill>
                <a:schemeClr val="bg1"/>
              </a:solidFill>
              <a:latin typeface="Arial" charset="0"/>
              <a:ea typeface="Osaka" charset="0"/>
              <a:cs typeface="Osaka" charset="0"/>
            </a:endParaRPr>
          </a:p>
        </p:txBody>
      </p:sp>
      <p:sp>
        <p:nvSpPr>
          <p:cNvPr id="10854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pic>
        <p:nvPicPr>
          <p:cNvPr id="83972" name="Picture 6" descr="images-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041775"/>
            <a:ext cx="3429000"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3973" name="Picture 7" descr="Bible picture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0" y="3752850"/>
            <a:ext cx="19431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en-US"/>
              <a:t>Lunch</a:t>
            </a:r>
          </a:p>
        </p:txBody>
      </p:sp>
      <p:sp>
        <p:nvSpPr>
          <p:cNvPr id="108553" name="AutoShape 9"/>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en-US"/>
              <a:t>Clothes</a:t>
            </a:r>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en-US"/>
              <a:t>Kids</a:t>
            </a:r>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97283" name="Text Box 3"/>
          <p:cNvSpPr txBox="1">
            <a:spLocks noChangeArrowheads="1"/>
          </p:cNvSpPr>
          <p:nvPr/>
        </p:nvSpPr>
        <p:spPr bwMode="auto">
          <a:xfrm>
            <a:off x="609600" y="1524000"/>
            <a:ext cx="8001000" cy="4400550"/>
          </a:xfrm>
          <a:prstGeom prst="rect">
            <a:avLst/>
          </a:prstGeom>
          <a:noFill/>
          <a:ln>
            <a:noFill/>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i="1" dirty="0">
                <a:solidFill>
                  <a:schemeClr val="bg1"/>
                </a:solidFill>
                <a:latin typeface="Arial"/>
                <a:cs typeface="Arial"/>
              </a:rPr>
              <a:t>All Scripture is God-breathed and is useful for teaching, rebuking, correcting and training in righteousness, </a:t>
            </a:r>
            <a:r>
              <a:rPr lang="en-US" sz="4000" b="1" i="1" baseline="30000" dirty="0">
                <a:solidFill>
                  <a:schemeClr val="bg1"/>
                </a:solidFill>
                <a:latin typeface="Arial"/>
                <a:cs typeface="Arial"/>
              </a:rPr>
              <a:t> </a:t>
            </a:r>
            <a:r>
              <a:rPr lang="en-US" sz="4000" b="1" i="1" dirty="0">
                <a:solidFill>
                  <a:schemeClr val="bg1"/>
                </a:solidFill>
                <a:latin typeface="Arial"/>
                <a:cs typeface="Arial"/>
              </a:rPr>
              <a:t>so that the man of God may be thoroughly equipped for every good work.</a:t>
            </a:r>
          </a:p>
        </p:txBody>
      </p:sp>
      <p:sp>
        <p:nvSpPr>
          <p:cNvPr id="97284" name="Text Box 4"/>
          <p:cNvSpPr txBox="1">
            <a:spLocks noChangeArrowheads="1"/>
          </p:cNvSpPr>
          <p:nvPr/>
        </p:nvSpPr>
        <p:spPr bwMode="auto">
          <a:xfrm>
            <a:off x="4067175" y="5943600"/>
            <a:ext cx="4924425" cy="584200"/>
          </a:xfrm>
          <a:prstGeom prst="rect">
            <a:avLst/>
          </a:prstGeom>
          <a:noFill/>
          <a:ln>
            <a:noFill/>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200" b="1" dirty="0">
                <a:solidFill>
                  <a:schemeClr val="bg1"/>
                </a:solidFill>
                <a:latin typeface="Arial"/>
                <a:cs typeface="Arial"/>
              </a:rPr>
              <a:t>2 Timothy 3:16-17 (NIV)</a:t>
            </a:r>
          </a:p>
        </p:txBody>
      </p:sp>
      <p:sp>
        <p:nvSpPr>
          <p:cNvPr id="97285" name="Rectangle 5"/>
          <p:cNvSpPr>
            <a:spLocks noGrp="1" noChangeArrowheads="1"/>
          </p:cNvSpPr>
          <p:nvPr>
            <p:ph type="title" idx="4294967295"/>
          </p:nvPr>
        </p:nvSpPr>
        <p:spPr>
          <a:xfrm>
            <a:off x="0" y="274638"/>
            <a:ext cx="9144000" cy="701675"/>
          </a:xfrm>
          <a:solidFill>
            <a:srgbClr val="FF0000"/>
          </a:soli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en-US" sz="4000" b="1" dirty="0">
                <a:solidFill>
                  <a:schemeClr val="bg1"/>
                </a:solidFill>
                <a:effectLst>
                  <a:outerShdw blurRad="38100" dist="38100" dir="2700000" algn="tl">
                    <a:srgbClr val="000000"/>
                  </a:outerShdw>
                </a:effectLst>
                <a:latin typeface="Arial" charset="0"/>
                <a:ea typeface="Osaka" charset="0"/>
                <a:cs typeface="Arial" charset="0"/>
              </a:rPr>
              <a:t>WHY IS GOD</a:t>
            </a:r>
            <a:r>
              <a:rPr lang="fr-FR" altLang="ja-JP" sz="4000" b="1" dirty="0">
                <a:solidFill>
                  <a:schemeClr val="bg1"/>
                </a:solidFill>
                <a:effectLst>
                  <a:outerShdw blurRad="38100" dist="38100" dir="2700000" algn="tl">
                    <a:srgbClr val="000000"/>
                  </a:outerShdw>
                </a:effectLst>
                <a:latin typeface="Arial" charset="0"/>
                <a:ea typeface="Osaka" charset="0"/>
                <a:cs typeface="Arial" charset="0"/>
              </a:rPr>
              <a:t>'</a:t>
            </a:r>
            <a:r>
              <a:rPr lang="en-US" altLang="ja-JP" sz="4000" b="1" dirty="0">
                <a:solidFill>
                  <a:schemeClr val="bg1"/>
                </a:solidFill>
                <a:effectLst>
                  <a:outerShdw blurRad="38100" dist="38100" dir="2700000" algn="tl">
                    <a:srgbClr val="000000"/>
                  </a:outerShdw>
                </a:effectLst>
                <a:latin typeface="Arial" charset="0"/>
                <a:ea typeface="Osaka" charset="0"/>
                <a:cs typeface="Arial" charset="0"/>
              </a:rPr>
              <a:t>S WORD SO VITAL?</a:t>
            </a:r>
            <a:endParaRPr lang="en-US" sz="4000" b="1" dirty="0">
              <a:solidFill>
                <a:schemeClr val="bg1"/>
              </a:solidFill>
              <a:effectLst>
                <a:outerShdw blurRad="38100" dist="38100" dir="2700000" algn="tl">
                  <a:srgbClr val="000000"/>
                </a:outerShdw>
              </a:effectLst>
              <a:latin typeface="Arial" charset="0"/>
              <a:ea typeface="Osaka" charset="0"/>
              <a:cs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6979" name="Rectangle 3"/>
          <p:cNvSpPr>
            <a:spLocks noGrp="1" noChangeArrowheads="1"/>
          </p:cNvSpPr>
          <p:nvPr>
            <p:ph type="title"/>
          </p:nvPr>
        </p:nvSpPr>
        <p:spPr>
          <a:xfrm>
            <a:off x="304800" y="609600"/>
            <a:ext cx="8305800" cy="5334000"/>
          </a:xfrm>
          <a:effectLst>
            <a:outerShdw blurRad="63500" dist="107763" dir="8100000" algn="ctr" rotWithShape="0">
              <a:srgbClr val="000000">
                <a:alpha val="74998"/>
              </a:srgbClr>
            </a:outerShdw>
          </a:effectLst>
        </p:spPr>
        <p:txBody>
          <a:bodyPr/>
          <a:lstStyle/>
          <a:p>
            <a:pPr eaLnBrk="1" hangingPunct="1">
              <a:defRPr/>
            </a:pPr>
            <a:r>
              <a:rPr lang="en-US" sz="11700">
                <a:latin typeface="Arial" charset="0"/>
                <a:ea typeface="ＭＳ Ｐゴシック" charset="0"/>
                <a:cs typeface="ＭＳ Ｐゴシック" charset="0"/>
              </a:rPr>
              <a:t>Homiletics:</a:t>
            </a:r>
            <a:br>
              <a:rPr lang="en-US" sz="11700">
                <a:latin typeface="Arial" charset="0"/>
                <a:ea typeface="ＭＳ Ｐゴシック" charset="0"/>
                <a:cs typeface="ＭＳ Ｐゴシック" charset="0"/>
              </a:rPr>
            </a:br>
            <a:r>
              <a:rPr lang="en-US" sz="6600" i="1">
                <a:latin typeface="Arial" charset="0"/>
                <a:ea typeface="ＭＳ Ｐゴシック" charset="0"/>
                <a:cs typeface="ＭＳ Ｐゴシック" charset="0"/>
              </a:rPr>
              <a:t>The Art of </a:t>
            </a:r>
            <a:br>
              <a:rPr lang="en-US" sz="6600" i="1">
                <a:latin typeface="Arial" charset="0"/>
                <a:ea typeface="ＭＳ Ｐゴシック" charset="0"/>
                <a:cs typeface="ＭＳ Ｐゴシック" charset="0"/>
              </a:rPr>
            </a:br>
            <a:r>
              <a:rPr lang="en-US" sz="6600" i="1">
                <a:latin typeface="Arial" charset="0"/>
                <a:ea typeface="ＭＳ Ｐゴシック" charset="0"/>
                <a:cs typeface="ＭＳ Ｐゴシック" charset="0"/>
              </a:rPr>
              <a:t>Expository Preaching</a:t>
            </a:r>
            <a:endParaRPr lang="en-US">
              <a:latin typeface="Arial" charset="0"/>
              <a:ea typeface="ＭＳ Ｐゴシック" charset="0"/>
              <a:cs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457200"/>
            <a:ext cx="8610600" cy="762000"/>
          </a:xfrm>
        </p:spPr>
        <p:txBody>
          <a:bodyPr/>
          <a:lstStyle/>
          <a:p>
            <a:pPr eaLnBrk="1" hangingPunct="1"/>
            <a:r>
              <a:rPr lang="en-US">
                <a:solidFill>
                  <a:schemeClr val="bg1"/>
                </a:solidFill>
                <a:latin typeface="Alan Den" charset="0"/>
                <a:ea typeface="Osaka" charset="0"/>
                <a:cs typeface="Osaka" charset="0"/>
              </a:rPr>
              <a:t>Four Results of God</a:t>
            </a:r>
            <a:r>
              <a:rPr lang="fr-FR" altLang="ja-JP">
                <a:solidFill>
                  <a:schemeClr val="bg1"/>
                </a:solidFill>
                <a:latin typeface="Alan Den" charset="0"/>
                <a:ea typeface="Osaka" charset="0"/>
                <a:cs typeface="Osaka" charset="0"/>
              </a:rPr>
              <a:t>'</a:t>
            </a:r>
            <a:r>
              <a:rPr lang="en-US" altLang="ja-JP">
                <a:solidFill>
                  <a:schemeClr val="bg1"/>
                </a:solidFill>
                <a:latin typeface="Alan Den" charset="0"/>
                <a:ea typeface="Osaka" charset="0"/>
                <a:cs typeface="Osaka" charset="0"/>
              </a:rPr>
              <a:t>s Word</a:t>
            </a:r>
            <a:endParaRPr lang="en-US">
              <a:latin typeface="Arial" charset="0"/>
              <a:ea typeface="Osaka" charset="0"/>
              <a:cs typeface="Osaka" charset="0"/>
            </a:endParaRPr>
          </a:p>
        </p:txBody>
      </p:sp>
      <p:sp>
        <p:nvSpPr>
          <p:cNvPr id="99331" name="AutoShape 3" descr="Cork"/>
          <p:cNvSpPr>
            <a:spLocks noChangeArrowheads="1"/>
          </p:cNvSpPr>
          <p:nvPr/>
        </p:nvSpPr>
        <p:spPr bwMode="auto">
          <a:xfrm>
            <a:off x="1219200" y="1447800"/>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9332" name="Rectangle 4"/>
          <p:cNvSpPr>
            <a:spLocks noChangeArrowheads="1"/>
          </p:cNvSpPr>
          <p:nvPr/>
        </p:nvSpPr>
        <p:spPr bwMode="auto">
          <a:xfrm>
            <a:off x="4724400" y="1219200"/>
            <a:ext cx="6327775" cy="28575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9333" name="Rectangle 5" descr="Cork"/>
          <p:cNvSpPr>
            <a:spLocks noChangeArrowheads="1"/>
          </p:cNvSpPr>
          <p:nvPr/>
        </p:nvSpPr>
        <p:spPr bwMode="auto">
          <a:xfrm>
            <a:off x="0" y="4038600"/>
            <a:ext cx="9144000" cy="17526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p>
        </p:txBody>
      </p:sp>
      <p:sp>
        <p:nvSpPr>
          <p:cNvPr id="99334" name="Text Box 6"/>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sp>
        <p:nvSpPr>
          <p:cNvPr id="99335" name="Text Box 7"/>
          <p:cNvSpPr txBox="1">
            <a:spLocks noChangeArrowheads="1"/>
          </p:cNvSpPr>
          <p:nvPr/>
        </p:nvSpPr>
        <p:spPr bwMode="auto">
          <a:xfrm>
            <a:off x="152400" y="4225925"/>
            <a:ext cx="30099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a:latin typeface="Arial Black" charset="0"/>
              </a:rPr>
              <a:t>Teaching</a:t>
            </a:r>
            <a:endParaRPr lang="en-US">
              <a:latin typeface="Arial Black" charset="0"/>
            </a:endParaRPr>
          </a:p>
        </p:txBody>
      </p:sp>
      <p:sp>
        <p:nvSpPr>
          <p:cNvPr id="99336" name="WordArt 8"/>
          <p:cNvSpPr>
            <a:spLocks noChangeArrowheads="1" noChangeShapeType="1" noTextEdit="1"/>
          </p:cNvSpPr>
          <p:nvPr/>
        </p:nvSpPr>
        <p:spPr bwMode="auto">
          <a:xfrm rot="2422233">
            <a:off x="4419600" y="2667000"/>
            <a:ext cx="2959100" cy="711200"/>
          </a:xfrm>
          <a:prstGeom prst="rect">
            <a:avLst/>
          </a:prstGeom>
        </p:spPr>
        <p:txBody>
          <a:bodyPr spcFirstLastPara="1" wrap="none" fromWordArt="1">
            <a:prstTxWarp prst="textArchUp">
              <a:avLst>
                <a:gd name="adj" fmla="val 10800000"/>
              </a:avLst>
            </a:prstTxWarp>
          </a:bodyPr>
          <a:lstStyle/>
          <a:p>
            <a:pPr algn="ctr"/>
            <a:r>
              <a:rPr lang="en-US" sz="4000" kern="10">
                <a:ln w="9525">
                  <a:solidFill>
                    <a:srgbClr val="000000"/>
                  </a:solidFill>
                  <a:round/>
                  <a:headEnd/>
                  <a:tailEnd/>
                </a:ln>
                <a:solidFill>
                  <a:srgbClr val="000000"/>
                </a:solidFill>
                <a:latin typeface="Arial Black"/>
                <a:ea typeface="Arial Black"/>
                <a:cs typeface="Arial Black"/>
              </a:rPr>
              <a:t>Correcting</a:t>
            </a:r>
          </a:p>
        </p:txBody>
      </p:sp>
      <p:sp>
        <p:nvSpPr>
          <p:cNvPr id="99337" name="WordArt 9"/>
          <p:cNvSpPr>
            <a:spLocks noChangeArrowheads="1" noChangeShapeType="1" noTextEdit="1"/>
          </p:cNvSpPr>
          <p:nvPr/>
        </p:nvSpPr>
        <p:spPr bwMode="auto">
          <a:xfrm rot="-2488043">
            <a:off x="1981200" y="2514600"/>
            <a:ext cx="2162175" cy="855663"/>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Rebuking</a:t>
            </a:r>
          </a:p>
        </p:txBody>
      </p:sp>
      <p:sp>
        <p:nvSpPr>
          <p:cNvPr id="99338" name="Text Box 10"/>
          <p:cNvSpPr txBox="1">
            <a:spLocks noChangeArrowheads="1"/>
          </p:cNvSpPr>
          <p:nvPr/>
        </p:nvSpPr>
        <p:spPr bwMode="auto">
          <a:xfrm>
            <a:off x="5167313" y="4114800"/>
            <a:ext cx="38004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4400" b="1">
                <a:latin typeface="Arial Black" charset="0"/>
              </a:rPr>
              <a:t>Training</a:t>
            </a:r>
            <a:br>
              <a:rPr lang="en-US" sz="4400" b="1">
                <a:latin typeface="Arial Black" charset="0"/>
              </a:rPr>
            </a:br>
            <a:r>
              <a:rPr lang="en-US" sz="2800" b="1">
                <a:latin typeface="Arial Black" charset="0"/>
              </a:rPr>
              <a:t>(in Righteousness)</a:t>
            </a:r>
            <a:endParaRPr lang="en-US">
              <a:latin typeface="Arial Black" charset="0"/>
            </a:endParaRPr>
          </a:p>
        </p:txBody>
      </p:sp>
      <p:sp>
        <p:nvSpPr>
          <p:cNvPr id="88075" name="Text Box 11"/>
          <p:cNvSpPr txBox="1">
            <a:spLocks noChangeArrowheads="1"/>
          </p:cNvSpPr>
          <p:nvPr/>
        </p:nvSpPr>
        <p:spPr bwMode="auto">
          <a:xfrm>
            <a:off x="0" y="6096000"/>
            <a:ext cx="9144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chemeClr val="bg1"/>
                </a:solidFill>
              </a:rPr>
              <a:t>2 Timothy 3:16-17</a:t>
            </a:r>
          </a:p>
        </p:txBody>
      </p:sp>
      <p:sp>
        <p:nvSpPr>
          <p:cNvPr id="88076" name="Text Box 11"/>
          <p:cNvSpPr txBox="1">
            <a:spLocks noChangeArrowheads="1"/>
          </p:cNvSpPr>
          <p:nvPr/>
        </p:nvSpPr>
        <p:spPr bwMode="auto">
          <a:xfrm>
            <a:off x="9109075" y="1889125"/>
            <a:ext cx="1497013"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solidFill>
                  <a:schemeClr val="bg1"/>
                </a:solidFill>
              </a:rPr>
              <a:t>Translate text under this black shape</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p:bldP spid="99336" grpId="0" animBg="1"/>
      <p:bldP spid="99337" grpId="0" animBg="1"/>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E. Exposition meets people</a:t>
            </a:r>
            <a:r>
              <a:rPr lang="fr-FR" altLang="ja-JP" sz="3600" b="1">
                <a:solidFill>
                  <a:schemeClr val="bg1"/>
                </a:solidFill>
                <a:latin typeface="Arial" charset="0"/>
                <a:ea typeface="Osaka" charset="0"/>
                <a:cs typeface="Osaka" charset="0"/>
              </a:rPr>
              <a:t>'</a:t>
            </a:r>
            <a:r>
              <a:rPr lang="en-US" altLang="ja-JP" sz="3600" b="1">
                <a:solidFill>
                  <a:schemeClr val="bg1"/>
                </a:solidFill>
                <a:latin typeface="Arial" charset="0"/>
                <a:ea typeface="Osaka" charset="0"/>
                <a:cs typeface="Osaka" charset="0"/>
              </a:rPr>
              <a:t>s </a:t>
            </a:r>
            <a:r>
              <a:rPr lang="en-US" altLang="ja-JP" sz="3600" b="1">
                <a:solidFill>
                  <a:srgbClr val="FDEC06"/>
                </a:solidFill>
                <a:latin typeface="Arial" charset="0"/>
                <a:ea typeface="Osaka" charset="0"/>
                <a:cs typeface="Osaka" charset="0"/>
              </a:rPr>
              <a:t>true needs</a:t>
            </a:r>
            <a:r>
              <a:rPr lang="en-US" altLang="ja-JP" sz="3600" b="1">
                <a:solidFill>
                  <a:schemeClr val="bg1"/>
                </a:solidFill>
                <a:latin typeface="Arial" charset="0"/>
                <a:ea typeface="Osaka" charset="0"/>
                <a:cs typeface="Osaka" charset="0"/>
              </a:rPr>
              <a:t> for spiritual nourishment</a:t>
            </a:r>
            <a:endParaRPr lang="en-US" sz="4000">
              <a:solidFill>
                <a:schemeClr val="bg1"/>
              </a:solidFill>
              <a:latin typeface="Arial" charset="0"/>
              <a:ea typeface="Osaka" charset="0"/>
              <a:cs typeface="Osaka" charset="0"/>
            </a:endParaRPr>
          </a:p>
        </p:txBody>
      </p:sp>
      <p:sp>
        <p:nvSpPr>
          <p:cNvPr id="110595"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pic>
        <p:nvPicPr>
          <p:cNvPr id="90116" name="Picture 5" descr="Cultu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2057400"/>
            <a:ext cx="6248400" cy="414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F. Exposition protects against </a:t>
            </a:r>
            <a:r>
              <a:rPr lang="en-US" sz="3600" b="1">
                <a:solidFill>
                  <a:srgbClr val="FDEC06"/>
                </a:solidFill>
                <a:latin typeface="Arial" charset="0"/>
                <a:ea typeface="Osaka" charset="0"/>
                <a:cs typeface="Osaka" charset="0"/>
              </a:rPr>
              <a:t>misinterpretation</a:t>
            </a:r>
            <a:r>
              <a:rPr lang="en-US" sz="3600" b="1">
                <a:solidFill>
                  <a:schemeClr val="bg1"/>
                </a:solidFill>
                <a:latin typeface="Arial" charset="0"/>
                <a:ea typeface="Osaka" charset="0"/>
                <a:cs typeface="Osaka" charset="0"/>
              </a:rPr>
              <a:t> of Scripture</a:t>
            </a:r>
            <a:endParaRPr lang="en-US" sz="4000">
              <a:solidFill>
                <a:schemeClr val="bg1"/>
              </a:solidFill>
              <a:latin typeface="Arial" charset="0"/>
              <a:ea typeface="Osaka" charset="0"/>
              <a:cs typeface="Osaka" charset="0"/>
            </a:endParaRPr>
          </a:p>
        </p:txBody>
      </p:sp>
      <p:sp>
        <p:nvSpPr>
          <p:cNvPr id="112643"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pic>
        <p:nvPicPr>
          <p:cNvPr id="92164" name="Picture 4" descr="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5400" y="2017713"/>
            <a:ext cx="6629400" cy="461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647" name="Text Box 7"/>
          <p:cNvSpPr txBox="1">
            <a:spLocks noChangeArrowheads="1"/>
          </p:cNvSpPr>
          <p:nvPr/>
        </p:nvSpPr>
        <p:spPr bwMode="auto">
          <a:xfrm>
            <a:off x="4800600" y="3581400"/>
            <a:ext cx="776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Text</a:t>
            </a:r>
          </a:p>
        </p:txBody>
      </p:sp>
      <p:sp>
        <p:nvSpPr>
          <p:cNvPr id="112648" name="Text Box 8"/>
          <p:cNvSpPr txBox="1">
            <a:spLocks noChangeArrowheads="1"/>
          </p:cNvSpPr>
          <p:nvPr/>
        </p:nvSpPr>
        <p:spPr bwMode="auto">
          <a:xfrm>
            <a:off x="3429000" y="2743200"/>
            <a:ext cx="1235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Context</a:t>
            </a:r>
          </a:p>
        </p:txBody>
      </p:sp>
      <p:sp>
        <p:nvSpPr>
          <p:cNvPr id="112649" name="Text Box 9"/>
          <p:cNvSpPr txBox="1">
            <a:spLocks noChangeArrowheads="1"/>
          </p:cNvSpPr>
          <p:nvPr/>
        </p:nvSpPr>
        <p:spPr bwMode="auto">
          <a:xfrm>
            <a:off x="5486400" y="4419600"/>
            <a:ext cx="1235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Context</a:t>
            </a:r>
          </a:p>
        </p:txBody>
      </p:sp>
      <p:sp>
        <p:nvSpPr>
          <p:cNvPr id="112650" name="Text Box 10"/>
          <p:cNvSpPr txBox="1">
            <a:spLocks noChangeArrowheads="1"/>
          </p:cNvSpPr>
          <p:nvPr/>
        </p:nvSpPr>
        <p:spPr bwMode="auto">
          <a:xfrm>
            <a:off x="5867400" y="2819400"/>
            <a:ext cx="1235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Context</a:t>
            </a:r>
          </a:p>
        </p:txBody>
      </p:sp>
      <p:sp>
        <p:nvSpPr>
          <p:cNvPr id="112651" name="Text Box 11"/>
          <p:cNvSpPr txBox="1">
            <a:spLocks noChangeArrowheads="1"/>
          </p:cNvSpPr>
          <p:nvPr/>
        </p:nvSpPr>
        <p:spPr bwMode="auto">
          <a:xfrm>
            <a:off x="3124200" y="4267200"/>
            <a:ext cx="12350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Context</a:t>
            </a:r>
          </a:p>
        </p:txBody>
      </p:sp>
      <p:sp>
        <p:nvSpPr>
          <p:cNvPr id="112652" name="AutoShape 12"/>
          <p:cNvSpPr>
            <a:spLocks noChangeArrowheads="1"/>
          </p:cNvSpPr>
          <p:nvPr/>
        </p:nvSpPr>
        <p:spPr bwMode="auto">
          <a:xfrm rot="-1581556">
            <a:off x="4114800" y="3962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5410200" y="3087688"/>
            <a:ext cx="3548063" cy="2855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Rectangle 4"/>
          <p:cNvSpPr>
            <a:spLocks noGrp="1" noChangeArrowheads="1"/>
          </p:cNvSpPr>
          <p:nvPr>
            <p:ph type="title"/>
          </p:nvPr>
        </p:nvSpPr>
        <p:spPr>
          <a:xfrm>
            <a:off x="0" y="533400"/>
            <a:ext cx="9144000" cy="1371600"/>
          </a:xfrm>
        </p:spPr>
        <p:txBody>
          <a:bodyPr/>
          <a:lstStyle/>
          <a:p>
            <a:pPr eaLnBrk="1" hangingPunct="1"/>
            <a:r>
              <a:rPr lang="en-US" sz="3600" b="1">
                <a:solidFill>
                  <a:schemeClr val="bg1"/>
                </a:solidFill>
                <a:latin typeface="Arial" charset="0"/>
                <a:ea typeface="Osaka" charset="0"/>
                <a:cs typeface="Osaka" charset="0"/>
              </a:rPr>
              <a:t>G. Exposition best enables preaching through </a:t>
            </a:r>
            <a:r>
              <a:rPr lang="en-US" sz="3600" b="1">
                <a:solidFill>
                  <a:srgbClr val="FDEC06"/>
                </a:solidFill>
                <a:latin typeface="Arial" charset="0"/>
                <a:ea typeface="Osaka" charset="0"/>
                <a:cs typeface="Osaka" charset="0"/>
              </a:rPr>
              <a:t>entire books</a:t>
            </a:r>
            <a:r>
              <a:rPr lang="en-US" sz="3600" b="1">
                <a:solidFill>
                  <a:schemeClr val="bg1"/>
                </a:solidFill>
                <a:latin typeface="Arial" charset="0"/>
                <a:ea typeface="Osaka" charset="0"/>
                <a:cs typeface="Osaka" charset="0"/>
              </a:rPr>
              <a:t> of Scripture</a:t>
            </a:r>
            <a:endParaRPr lang="en-US" sz="4000">
              <a:solidFill>
                <a:schemeClr val="bg1"/>
              </a:solidFill>
              <a:latin typeface="Arial" charset="0"/>
              <a:ea typeface="Osaka" charset="0"/>
              <a:cs typeface="Osaka" charset="0"/>
            </a:endParaRPr>
          </a:p>
        </p:txBody>
      </p:sp>
      <p:sp>
        <p:nvSpPr>
          <p:cNvPr id="94212" name="Text Box 5"/>
          <p:cNvSpPr txBox="1">
            <a:spLocks noChangeArrowheads="1"/>
          </p:cNvSpPr>
          <p:nvPr/>
        </p:nvSpPr>
        <p:spPr bwMode="auto">
          <a:xfrm>
            <a:off x="8594725" y="3968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122886" name="Picture 6" descr="Bibles"/>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762000" y="3657600"/>
            <a:ext cx="3200400" cy="257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888" name="Text Box 8"/>
          <p:cNvSpPr txBox="1">
            <a:spLocks noChangeArrowheads="1"/>
          </p:cNvSpPr>
          <p:nvPr/>
        </p:nvSpPr>
        <p:spPr bwMode="auto">
          <a:xfrm>
            <a:off x="152400" y="27432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2017 Sermon</a:t>
            </a: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0" name="Text Box 10"/>
          <p:cNvSpPr txBox="1">
            <a:spLocks noChangeArrowheads="1"/>
          </p:cNvSpPr>
          <p:nvPr/>
        </p:nvSpPr>
        <p:spPr bwMode="auto">
          <a:xfrm>
            <a:off x="2895600" y="28956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2009 Sermon</a:t>
            </a: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p>
            <a:pPr algn="ctr"/>
            <a:endParaRPr lang="en-US"/>
          </a:p>
        </p:txBody>
      </p:sp>
      <p:sp>
        <p:nvSpPr>
          <p:cNvPr id="122892" name="Text Box 12"/>
          <p:cNvSpPr txBox="1">
            <a:spLocks noChangeArrowheads="1"/>
          </p:cNvSpPr>
          <p:nvPr/>
        </p:nvSpPr>
        <p:spPr bwMode="auto">
          <a:xfrm>
            <a:off x="0" y="51054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2020 Sermon</a:t>
            </a: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4" name="Text Box 14"/>
          <p:cNvSpPr txBox="1">
            <a:spLocks noChangeArrowheads="1"/>
          </p:cNvSpPr>
          <p:nvPr/>
        </p:nvSpPr>
        <p:spPr bwMode="auto">
          <a:xfrm>
            <a:off x="0" y="42672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2021 Sermon</a:t>
            </a: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p>
            <a:pPr algn="ctr"/>
            <a:endParaRPr lang="en-US"/>
          </a:p>
        </p:txBody>
      </p:sp>
      <p:sp>
        <p:nvSpPr>
          <p:cNvPr id="122896" name="Text Box 16"/>
          <p:cNvSpPr txBox="1">
            <a:spLocks noChangeArrowheads="1"/>
          </p:cNvSpPr>
          <p:nvPr/>
        </p:nvSpPr>
        <p:spPr bwMode="auto">
          <a:xfrm>
            <a:off x="3619872" y="431165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2022 Sermon</a:t>
            </a: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p>
            <a:pPr algn="ctr"/>
            <a:endParaRPr lang="en-US"/>
          </a:p>
        </p:txBody>
      </p:sp>
      <p:sp>
        <p:nvSpPr>
          <p:cNvPr id="122898" name="Text Box 18"/>
          <p:cNvSpPr txBox="1">
            <a:spLocks noChangeArrowheads="1"/>
          </p:cNvSpPr>
          <p:nvPr/>
        </p:nvSpPr>
        <p:spPr bwMode="auto">
          <a:xfrm>
            <a:off x="2362200" y="19812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2023 Sermon</a:t>
            </a: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p>
            <a:pPr algn="ctr"/>
            <a:endParaRPr lang="en-US"/>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p>
            <a:pPr algn="ctr"/>
            <a:endParaRPr lang="en-US"/>
          </a:p>
        </p:txBody>
      </p:sp>
      <p:sp>
        <p:nvSpPr>
          <p:cNvPr id="122901" name="Text Box 21"/>
          <p:cNvSpPr txBox="1">
            <a:spLocks noChangeArrowheads="1"/>
          </p:cNvSpPr>
          <p:nvPr/>
        </p:nvSpPr>
        <p:spPr bwMode="auto">
          <a:xfrm>
            <a:off x="1600200" y="5795218"/>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2024 Sermon</a:t>
            </a:r>
          </a:p>
        </p:txBody>
      </p:sp>
      <p:sp>
        <p:nvSpPr>
          <p:cNvPr id="122902" name="Text Box 22"/>
          <p:cNvSpPr txBox="1">
            <a:spLocks noChangeArrowheads="1"/>
          </p:cNvSpPr>
          <p:nvPr/>
        </p:nvSpPr>
        <p:spPr bwMode="auto">
          <a:xfrm>
            <a:off x="990600" y="19812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2025 Sermon</a:t>
            </a: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p>
            <a:pPr algn="ctr"/>
            <a:endParaRPr lang="en-US"/>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p>
            <a:pPr algn="ctr"/>
            <a:endParaRPr lang="en-US"/>
          </a:p>
        </p:txBody>
      </p:sp>
      <p:sp>
        <p:nvSpPr>
          <p:cNvPr id="122905" name="Text Box 25"/>
          <p:cNvSpPr txBox="1">
            <a:spLocks noChangeArrowheads="1"/>
          </p:cNvSpPr>
          <p:nvPr/>
        </p:nvSpPr>
        <p:spPr bwMode="auto">
          <a:xfrm>
            <a:off x="179512" y="591185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2026 Sermon</a:t>
            </a:r>
          </a:p>
        </p:txBody>
      </p:sp>
      <p:sp>
        <p:nvSpPr>
          <p:cNvPr id="94232" name="Text Box 26"/>
          <p:cNvSpPr txBox="1">
            <a:spLocks noChangeArrowheads="1"/>
          </p:cNvSpPr>
          <p:nvPr/>
        </p:nvSpPr>
        <p:spPr bwMode="auto">
          <a:xfrm>
            <a:off x="1414463" y="4851400"/>
            <a:ext cx="201453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ea typeface="Osaka" charset="0"/>
                <a:cs typeface="Osaka" charset="0"/>
              </a:rPr>
              <a:t>Galatians</a:t>
            </a: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p>
            <a:pPr algn="ctr"/>
            <a:endParaRPr lang="en-US"/>
          </a:p>
        </p:txBody>
      </p:sp>
      <p:sp>
        <p:nvSpPr>
          <p:cNvPr id="122908" name="Text Box 28"/>
          <p:cNvSpPr txBox="1">
            <a:spLocks noChangeArrowheads="1"/>
          </p:cNvSpPr>
          <p:nvPr/>
        </p:nvSpPr>
        <p:spPr bwMode="auto">
          <a:xfrm>
            <a:off x="3048000" y="5715000"/>
            <a:ext cx="16002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2018 Sermon</a:t>
            </a: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p:spPr>
        <p:txBody>
          <a:bodyPr wrap="none" anchor="ctr"/>
          <a:lstStyle/>
          <a:p>
            <a:pPr algn="ctr"/>
            <a:endParaRPr lang="en-US"/>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p>
            <a:pPr algn="ctr"/>
            <a:endParaRPr lang="en-US"/>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p>
            <a:pPr algn="ctr"/>
            <a:endParaRPr lang="en-US"/>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p:spPr>
        <p:txBody>
          <a:bodyPr wrap="none" anchor="ctr"/>
          <a:lstStyle/>
          <a:p>
            <a:pPr algn="ctr"/>
            <a:endParaRPr lang="en-US"/>
          </a:p>
        </p:txBody>
      </p:sp>
      <p:sp>
        <p:nvSpPr>
          <p:cNvPr id="122925" name="Text Box 45"/>
          <p:cNvSpPr txBox="1">
            <a:spLocks noChangeArrowheads="1"/>
          </p:cNvSpPr>
          <p:nvPr/>
        </p:nvSpPr>
        <p:spPr bwMode="auto">
          <a:xfrm>
            <a:off x="6934200" y="1927225"/>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4</a:t>
            </a: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p>
            <a:pPr algn="ctr"/>
            <a:endParaRPr lang="en-US"/>
          </a:p>
        </p:txBody>
      </p:sp>
      <p:sp>
        <p:nvSpPr>
          <p:cNvPr id="122928" name="Text Box 48"/>
          <p:cNvSpPr txBox="1">
            <a:spLocks noChangeArrowheads="1"/>
          </p:cNvSpPr>
          <p:nvPr/>
        </p:nvSpPr>
        <p:spPr bwMode="auto">
          <a:xfrm>
            <a:off x="6934200" y="2667000"/>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6</a:t>
            </a: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p:spPr>
        <p:txBody>
          <a:bodyPr wrap="none" anchor="ctr"/>
          <a:lstStyle/>
          <a:p>
            <a:pPr algn="ctr"/>
            <a:endParaRPr lang="en-US"/>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p:spPr>
        <p:txBody>
          <a:bodyPr wrap="none" anchor="ctr"/>
          <a:lstStyle/>
          <a:p>
            <a:pPr algn="ctr"/>
            <a:endParaRPr lang="en-US"/>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p>
            <a:pPr algn="r"/>
            <a:endParaRPr lang="en-US"/>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p:spPr>
        <p:txBody>
          <a:bodyPr wrap="none" anchor="ctr"/>
          <a:lstStyle/>
          <a:p>
            <a:pPr algn="ctr"/>
            <a:endParaRPr lang="en-US"/>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p:spPr>
        <p:txBody>
          <a:bodyPr wrap="none" anchor="ctr"/>
          <a:lstStyle/>
          <a:p>
            <a:pPr algn="ctr"/>
            <a:endParaRPr lang="en-US"/>
          </a:p>
        </p:txBody>
      </p:sp>
      <p:sp>
        <p:nvSpPr>
          <p:cNvPr id="122944" name="Text Box 64"/>
          <p:cNvSpPr txBox="1">
            <a:spLocks noChangeArrowheads="1"/>
          </p:cNvSpPr>
          <p:nvPr/>
        </p:nvSpPr>
        <p:spPr bwMode="auto">
          <a:xfrm>
            <a:off x="6934200" y="6338888"/>
            <a:ext cx="1676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chemeClr val="bg1"/>
                </a:solidFill>
                <a:ea typeface="Osaka" charset="0"/>
                <a:cs typeface="Osaka" charset="0"/>
              </a:rPr>
              <a:t>Week 12</a:t>
            </a:r>
          </a:p>
        </p:txBody>
      </p:sp>
      <p:sp>
        <p:nvSpPr>
          <p:cNvPr id="122938" name="Text Box 58"/>
          <p:cNvSpPr txBox="1">
            <a:spLocks noChangeArrowheads="1"/>
          </p:cNvSpPr>
          <p:nvPr/>
        </p:nvSpPr>
        <p:spPr bwMode="auto">
          <a:xfrm>
            <a:off x="6934200" y="5608638"/>
            <a:ext cx="1676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chemeClr val="bg1"/>
                </a:solidFill>
                <a:ea typeface="Osaka" charset="0"/>
                <a:cs typeface="Osaka" charset="0"/>
              </a:rPr>
              <a:t>Week 10</a:t>
            </a:r>
          </a:p>
        </p:txBody>
      </p:sp>
      <p:sp>
        <p:nvSpPr>
          <p:cNvPr id="122941" name="Text Box 61"/>
          <p:cNvSpPr txBox="1">
            <a:spLocks noChangeArrowheads="1"/>
          </p:cNvSpPr>
          <p:nvPr/>
        </p:nvSpPr>
        <p:spPr bwMode="auto">
          <a:xfrm>
            <a:off x="6934200" y="5967413"/>
            <a:ext cx="1676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chemeClr val="bg1"/>
                </a:solidFill>
                <a:ea typeface="Osaka" charset="0"/>
                <a:cs typeface="Osaka" charset="0"/>
              </a:rPr>
              <a:t>Week 11</a:t>
            </a:r>
          </a:p>
        </p:txBody>
      </p:sp>
      <p:sp>
        <p:nvSpPr>
          <p:cNvPr id="122910" name="Text Box 30"/>
          <p:cNvSpPr txBox="1">
            <a:spLocks noChangeArrowheads="1"/>
          </p:cNvSpPr>
          <p:nvPr/>
        </p:nvSpPr>
        <p:spPr bwMode="auto">
          <a:xfrm>
            <a:off x="4953000" y="2263775"/>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2</a:t>
            </a:r>
          </a:p>
        </p:txBody>
      </p:sp>
      <p:sp>
        <p:nvSpPr>
          <p:cNvPr id="122913" name="Text Box 33"/>
          <p:cNvSpPr txBox="1">
            <a:spLocks noChangeArrowheads="1"/>
          </p:cNvSpPr>
          <p:nvPr/>
        </p:nvSpPr>
        <p:spPr bwMode="auto">
          <a:xfrm>
            <a:off x="4953000" y="1905000"/>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1</a:t>
            </a:r>
          </a:p>
        </p:txBody>
      </p:sp>
      <p:sp>
        <p:nvSpPr>
          <p:cNvPr id="122916" name="Text Box 36"/>
          <p:cNvSpPr txBox="1">
            <a:spLocks noChangeArrowheads="1"/>
          </p:cNvSpPr>
          <p:nvPr/>
        </p:nvSpPr>
        <p:spPr bwMode="auto">
          <a:xfrm>
            <a:off x="4953000" y="2644775"/>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3</a:t>
            </a:r>
          </a:p>
        </p:txBody>
      </p:sp>
      <p:sp>
        <p:nvSpPr>
          <p:cNvPr id="122883" name="Text Box 3"/>
          <p:cNvSpPr txBox="1">
            <a:spLocks noChangeArrowheads="1"/>
          </p:cNvSpPr>
          <p:nvPr/>
        </p:nvSpPr>
        <p:spPr bwMode="auto">
          <a:xfrm>
            <a:off x="6367463" y="4343400"/>
            <a:ext cx="2014537"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ea typeface="Osaka" charset="0"/>
                <a:cs typeface="Osaka" charset="0"/>
              </a:rPr>
              <a:t>Galatians</a:t>
            </a:r>
          </a:p>
        </p:txBody>
      </p:sp>
      <p:sp>
        <p:nvSpPr>
          <p:cNvPr id="122887" name="Text Box 7"/>
          <p:cNvSpPr txBox="1">
            <a:spLocks noChangeArrowheads="1"/>
          </p:cNvSpPr>
          <p:nvPr/>
        </p:nvSpPr>
        <p:spPr bwMode="auto">
          <a:xfrm>
            <a:off x="1066800" y="3733800"/>
            <a:ext cx="28321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FDEC06"/>
                </a:solidFill>
                <a:ea typeface="Osaka" charset="0"/>
                <a:cs typeface="Osaka" charset="0"/>
              </a:rPr>
              <a:t>Most Preaching</a:t>
            </a:r>
          </a:p>
        </p:txBody>
      </p:sp>
      <p:sp>
        <p:nvSpPr>
          <p:cNvPr id="122945" name="Text Box 65"/>
          <p:cNvSpPr txBox="1">
            <a:spLocks noChangeArrowheads="1"/>
          </p:cNvSpPr>
          <p:nvPr/>
        </p:nvSpPr>
        <p:spPr bwMode="auto">
          <a:xfrm>
            <a:off x="6227763" y="3352800"/>
            <a:ext cx="2001837"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solidFill>
                  <a:srgbClr val="FDEC06"/>
                </a:solidFill>
                <a:ea typeface="Osaka" charset="0"/>
                <a:cs typeface="Osaka" charset="0"/>
              </a:rPr>
              <a:t>Exposition</a:t>
            </a:r>
          </a:p>
        </p:txBody>
      </p:sp>
      <p:sp>
        <p:nvSpPr>
          <p:cNvPr id="122919" name="Text Box 39"/>
          <p:cNvSpPr txBox="1">
            <a:spLocks noChangeArrowheads="1"/>
          </p:cNvSpPr>
          <p:nvPr/>
        </p:nvSpPr>
        <p:spPr bwMode="auto">
          <a:xfrm>
            <a:off x="4953000" y="5599113"/>
            <a:ext cx="1676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7</a:t>
            </a:r>
          </a:p>
        </p:txBody>
      </p:sp>
      <p:sp>
        <p:nvSpPr>
          <p:cNvPr id="122931" name="Text Box 51"/>
          <p:cNvSpPr txBox="1">
            <a:spLocks noChangeArrowheads="1"/>
          </p:cNvSpPr>
          <p:nvPr/>
        </p:nvSpPr>
        <p:spPr bwMode="auto">
          <a:xfrm>
            <a:off x="4953000" y="6338888"/>
            <a:ext cx="1676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9</a:t>
            </a:r>
          </a:p>
        </p:txBody>
      </p:sp>
      <p:sp>
        <p:nvSpPr>
          <p:cNvPr id="122934" name="Text Box 54"/>
          <p:cNvSpPr txBox="1">
            <a:spLocks noChangeArrowheads="1"/>
          </p:cNvSpPr>
          <p:nvPr/>
        </p:nvSpPr>
        <p:spPr bwMode="auto">
          <a:xfrm>
            <a:off x="4953000" y="5957888"/>
            <a:ext cx="16764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8</a:t>
            </a:r>
          </a:p>
        </p:txBody>
      </p:sp>
      <p:sp>
        <p:nvSpPr>
          <p:cNvPr id="122922" name="Text Box 42"/>
          <p:cNvSpPr txBox="1">
            <a:spLocks noChangeArrowheads="1"/>
          </p:cNvSpPr>
          <p:nvPr/>
        </p:nvSpPr>
        <p:spPr bwMode="auto">
          <a:xfrm>
            <a:off x="6934200" y="2286000"/>
            <a:ext cx="167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a:solidFill>
                  <a:schemeClr val="bg1"/>
                </a:solidFill>
                <a:ea typeface="Osaka" charset="0"/>
                <a:cs typeface="Osaka" charset="0"/>
              </a:rPr>
              <a:t>Week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895600"/>
            <a:ext cx="3962400" cy="296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59"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H. Exposition </a:t>
            </a:r>
            <a:r>
              <a:rPr lang="en-US" sz="3600" b="1">
                <a:solidFill>
                  <a:srgbClr val="FDEC06"/>
                </a:solidFill>
                <a:latin typeface="Arial" charset="0"/>
                <a:ea typeface="Osaka" charset="0"/>
                <a:cs typeface="Osaka" charset="0"/>
              </a:rPr>
              <a:t>saves time</a:t>
            </a:r>
            <a:r>
              <a:rPr lang="en-US" sz="3600" b="1">
                <a:solidFill>
                  <a:schemeClr val="bg1"/>
                </a:solidFill>
                <a:latin typeface="Arial" charset="0"/>
                <a:ea typeface="Osaka" charset="0"/>
                <a:cs typeface="Osaka" charset="0"/>
              </a:rPr>
              <a:t> by not having to decide what subject to speak on</a:t>
            </a:r>
            <a:endParaRPr lang="en-US" sz="4000">
              <a:solidFill>
                <a:schemeClr val="bg1"/>
              </a:solidFill>
              <a:latin typeface="Arial" charset="0"/>
              <a:ea typeface="Osaka" charset="0"/>
              <a:cs typeface="Osaka" charset="0"/>
            </a:endParaRPr>
          </a:p>
        </p:txBody>
      </p:sp>
      <p:sp>
        <p:nvSpPr>
          <p:cNvPr id="120835"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sp>
        <p:nvSpPr>
          <p:cNvPr id="120836" name="Text Box 4"/>
          <p:cNvSpPr txBox="1">
            <a:spLocks noChangeArrowheads="1"/>
          </p:cNvSpPr>
          <p:nvPr/>
        </p:nvSpPr>
        <p:spPr bwMode="auto">
          <a:xfrm>
            <a:off x="304800" y="4725144"/>
            <a:ext cx="38862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ja-JP" sz="3600" b="1" dirty="0">
                <a:effectLst>
                  <a:glow rad="127000">
                    <a:schemeClr val="bg1">
                      <a:alpha val="99000"/>
                    </a:schemeClr>
                  </a:glow>
                </a:effectLst>
                <a:latin typeface="Bradley Hand ITC TT-Bold" charset="0"/>
                <a:ea typeface="Osaka" charset="0"/>
                <a:cs typeface="Osaka" charset="0"/>
              </a:rPr>
              <a:t>"God, what topic this week?"</a:t>
            </a:r>
            <a:endParaRPr lang="en-US" sz="3600" b="1" dirty="0">
              <a:effectLst>
                <a:glow rad="127000">
                  <a:schemeClr val="bg1">
                    <a:alpha val="99000"/>
                  </a:schemeClr>
                </a:glow>
              </a:effectLst>
              <a:latin typeface="Bradley Hand ITC TT-Bold" charset="0"/>
              <a:ea typeface="Osaka" charset="0"/>
              <a:cs typeface="Osaka" charset="0"/>
            </a:endParaRPr>
          </a:p>
        </p:txBody>
      </p:sp>
      <p:pic>
        <p:nvPicPr>
          <p:cNvPr id="120839" name="Picture 7" descr="john-3-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9600" y="2895600"/>
            <a:ext cx="4495800" cy="297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fade">
                                      <p:cBhvr>
                                        <p:cTn id="7" dur="500"/>
                                        <p:tgtEl>
                                          <p:spTgt spid="120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fade">
                                      <p:cBhvr>
                                        <p:cTn id="12"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I. Exposition enables the preacher to </a:t>
            </a:r>
            <a:r>
              <a:rPr lang="en-US" sz="3600" b="1">
                <a:solidFill>
                  <a:srgbClr val="FDEC06"/>
                </a:solidFill>
                <a:latin typeface="Arial" charset="0"/>
                <a:ea typeface="Osaka" charset="0"/>
                <a:cs typeface="Osaka" charset="0"/>
              </a:rPr>
              <a:t>speak by faith</a:t>
            </a:r>
            <a:endParaRPr lang="en-US" sz="4000">
              <a:solidFill>
                <a:schemeClr val="bg1"/>
              </a:solidFill>
              <a:latin typeface="Arial" charset="0"/>
              <a:ea typeface="Osaka" charset="0"/>
              <a:cs typeface="Osaka" charset="0"/>
            </a:endParaRPr>
          </a:p>
        </p:txBody>
      </p:sp>
      <p:sp>
        <p:nvSpPr>
          <p:cNvPr id="118787"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sp>
        <p:nvSpPr>
          <p:cNvPr id="118788" name="WordArt 4" descr="Narrow vertical"/>
          <p:cNvSpPr>
            <a:spLocks noChangeArrowheads="1" noChangeShapeType="1" noTextEdit="1"/>
          </p:cNvSpPr>
          <p:nvPr/>
        </p:nvSpPr>
        <p:spPr bwMode="auto">
          <a:xfrm>
            <a:off x="762000" y="5029200"/>
            <a:ext cx="33020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Sexual purity</a:t>
            </a:r>
          </a:p>
        </p:txBody>
      </p:sp>
      <p:sp>
        <p:nvSpPr>
          <p:cNvPr id="118789" name="WordArt 5"/>
          <p:cNvSpPr>
            <a:spLocks noChangeArrowheads="1" noChangeShapeType="1" noTextEdit="1"/>
          </p:cNvSpPr>
          <p:nvPr/>
        </p:nvSpPr>
        <p:spPr bwMode="auto">
          <a:xfrm>
            <a:off x="1143000" y="2743200"/>
            <a:ext cx="2870200" cy="8763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a typeface="Arial Black"/>
                <a:cs typeface="Arial Black"/>
              </a:rPr>
              <a:t>Conflict</a:t>
            </a:r>
          </a:p>
        </p:txBody>
      </p:sp>
      <p:sp>
        <p:nvSpPr>
          <p:cNvPr id="118790" name="WordArt 6"/>
          <p:cNvSpPr>
            <a:spLocks noChangeArrowheads="1" noChangeShapeType="1" noTextEdit="1"/>
          </p:cNvSpPr>
          <p:nvPr/>
        </p:nvSpPr>
        <p:spPr bwMode="auto">
          <a:xfrm>
            <a:off x="5181600" y="2286000"/>
            <a:ext cx="2362200" cy="2286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Giving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 calcmode="lin" valueType="num">
                                      <p:cBhvr additive="base">
                                        <p:cTn id="7" dur="500" fill="hold"/>
                                        <p:tgtEl>
                                          <p:spTgt spid="118789"/>
                                        </p:tgtEl>
                                        <p:attrNameLst>
                                          <p:attrName>ppt_x</p:attrName>
                                        </p:attrNameLst>
                                      </p:cBhvr>
                                      <p:tavLst>
                                        <p:tav tm="0">
                                          <p:val>
                                            <p:strVal val="0-#ppt_w/2"/>
                                          </p:val>
                                        </p:tav>
                                        <p:tav tm="100000">
                                          <p:val>
                                            <p:strVal val="#ppt_x"/>
                                          </p:val>
                                        </p:tav>
                                      </p:tavLst>
                                    </p:anim>
                                    <p:anim calcmode="lin" valueType="num">
                                      <p:cBhvr additive="base">
                                        <p:cTn id="8"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additive="base">
                                        <p:cTn id="13" dur="500" fill="hold"/>
                                        <p:tgtEl>
                                          <p:spTgt spid="118788"/>
                                        </p:tgtEl>
                                        <p:attrNameLst>
                                          <p:attrName>ppt_x</p:attrName>
                                        </p:attrNameLst>
                                      </p:cBhvr>
                                      <p:tavLst>
                                        <p:tav tm="0">
                                          <p:val>
                                            <p:strVal val="0-#ppt_w/2"/>
                                          </p:val>
                                        </p:tav>
                                        <p:tav tm="100000">
                                          <p:val>
                                            <p:strVal val="#ppt_x"/>
                                          </p:val>
                                        </p:tav>
                                      </p:tavLst>
                                    </p:anim>
                                    <p:anim calcmode="lin" valueType="num">
                                      <p:cBhvr additive="base">
                                        <p:cTn id="14"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additive="base">
                                        <p:cTn id="19" dur="500" fill="hold"/>
                                        <p:tgtEl>
                                          <p:spTgt spid="118790"/>
                                        </p:tgtEl>
                                        <p:attrNameLst>
                                          <p:attrName>ppt_x</p:attrName>
                                        </p:attrNameLst>
                                      </p:cBhvr>
                                      <p:tavLst>
                                        <p:tav tm="0">
                                          <p:val>
                                            <p:strVal val="0-#ppt_w/2"/>
                                          </p:val>
                                        </p:tav>
                                        <p:tav tm="100000">
                                          <p:val>
                                            <p:strVal val="#ppt_x"/>
                                          </p:val>
                                        </p:tav>
                                      </p:tavLst>
                                    </p:anim>
                                    <p:anim calcmode="lin" valueType="num">
                                      <p:cBhvr additive="base">
                                        <p:cTn id="20" dur="500" fill="hold"/>
                                        <p:tgtEl>
                                          <p:spTgt spid="1187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animBg="1"/>
      <p:bldP spid="1187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503238"/>
            <a:ext cx="8686800" cy="1401762"/>
          </a:xfrm>
        </p:spPr>
        <p:txBody>
          <a:bodyPr/>
          <a:lstStyle/>
          <a:p>
            <a:pPr eaLnBrk="1" hangingPunct="1"/>
            <a:r>
              <a:rPr lang="en-US" sz="3600" b="1">
                <a:solidFill>
                  <a:schemeClr val="bg1"/>
                </a:solidFill>
                <a:latin typeface="Arial" charset="0"/>
                <a:ea typeface="Osaka" charset="0"/>
                <a:cs typeface="Osaka" charset="0"/>
              </a:rPr>
              <a:t>J. Exposition guards us from some of the dangers of  </a:t>
            </a:r>
            <a:r>
              <a:rPr lang="en-US" sz="3600" b="1">
                <a:solidFill>
                  <a:srgbClr val="FDEC06"/>
                </a:solidFill>
                <a:latin typeface="Arial" charset="0"/>
                <a:ea typeface="Osaka" charset="0"/>
                <a:cs typeface="Osaka" charset="0"/>
              </a:rPr>
              <a:t>topical preaching</a:t>
            </a:r>
            <a:endParaRPr lang="en-US" sz="4000">
              <a:solidFill>
                <a:schemeClr val="bg1"/>
              </a:solidFill>
              <a:latin typeface="Arial" charset="0"/>
              <a:ea typeface="Osaka" charset="0"/>
              <a:cs typeface="Osaka" charset="0"/>
            </a:endParaRPr>
          </a:p>
        </p:txBody>
      </p:sp>
      <p:sp>
        <p:nvSpPr>
          <p:cNvPr id="116739" name="Text Box 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rPr>
              <a:t>2</a:t>
            </a:r>
          </a:p>
        </p:txBody>
      </p:sp>
      <p:sp>
        <p:nvSpPr>
          <p:cNvPr id="100356" name="WordArt 4"/>
          <p:cNvSpPr>
            <a:spLocks noChangeArrowheads="1" noChangeShapeType="1" noTextEdit="1"/>
          </p:cNvSpPr>
          <p:nvPr/>
        </p:nvSpPr>
        <p:spPr bwMode="auto">
          <a:xfrm>
            <a:off x="1905000" y="2743200"/>
            <a:ext cx="5543550" cy="2830513"/>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000099"/>
                  </a:solidFill>
                  <a:round/>
                  <a:headEnd/>
                  <a:tailEnd/>
                </a:ln>
                <a:solidFill>
                  <a:srgbClr val="33CCFF"/>
                </a:solidFill>
                <a:effectLst>
                  <a:outerShdw blurRad="63500" dist="125724" dir="18900000" algn="ctr" rotWithShape="0">
                    <a:srgbClr val="000099"/>
                  </a:outerShdw>
                </a:effectLst>
                <a:latin typeface="Impact"/>
                <a:ea typeface="Impact"/>
                <a:cs typeface="Impact"/>
              </a:rPr>
              <a:t>What dangers?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228600"/>
            <a:ext cx="8534400" cy="609600"/>
          </a:xfrm>
          <a:solidFill>
            <a:schemeClr val="bg1"/>
          </a:solidFill>
        </p:spPr>
        <p:txBody>
          <a:bodyPr/>
          <a:lstStyle/>
          <a:p>
            <a:pPr eaLnBrk="1" hangingPunct="1"/>
            <a:r>
              <a:rPr lang="en-US" sz="4000" b="1">
                <a:solidFill>
                  <a:schemeClr val="tx1"/>
                </a:solidFill>
                <a:latin typeface="Arial" charset="0"/>
                <a:ea typeface="Osaka" charset="0"/>
                <a:cs typeface="Osaka" charset="0"/>
              </a:rPr>
              <a:t>Some Dangers of Topic Preaching</a:t>
            </a:r>
            <a:endParaRPr lang="en-US" sz="4000">
              <a:solidFill>
                <a:schemeClr val="tx1"/>
              </a:solidFill>
              <a:latin typeface="Arial" charset="0"/>
              <a:ea typeface="Osaka" charset="0"/>
              <a:cs typeface="Osaka" charset="0"/>
            </a:endParaRPr>
          </a:p>
        </p:txBody>
      </p:sp>
      <p:sp>
        <p:nvSpPr>
          <p:cNvPr id="102404" name="Text Box 4"/>
          <p:cNvSpPr txBox="1">
            <a:spLocks noChangeArrowheads="1"/>
          </p:cNvSpPr>
          <p:nvPr/>
        </p:nvSpPr>
        <p:spPr bwMode="auto">
          <a:xfrm>
            <a:off x="8713788" y="39688"/>
            <a:ext cx="3540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2</a:t>
            </a:r>
          </a:p>
        </p:txBody>
      </p:sp>
      <p:graphicFrame>
        <p:nvGraphicFramePr>
          <p:cNvPr id="2" name="Table 1"/>
          <p:cNvGraphicFramePr>
            <a:graphicFrameLocks noGrp="1"/>
          </p:cNvGraphicFramePr>
          <p:nvPr>
            <p:extLst>
              <p:ext uri="{D42A27DB-BD31-4B8C-83A1-F6EECF244321}">
                <p14:modId xmlns:p14="http://schemas.microsoft.com/office/powerpoint/2010/main" val="92604076"/>
              </p:ext>
            </p:extLst>
          </p:nvPr>
        </p:nvGraphicFramePr>
        <p:xfrm>
          <a:off x="323528" y="1052736"/>
          <a:ext cx="8496944" cy="5645785"/>
        </p:xfrm>
        <a:graphic>
          <a:graphicData uri="http://schemas.openxmlformats.org/drawingml/2006/table">
            <a:tbl>
              <a:tblPr firstRow="1" bandRow="1">
                <a:tableStyleId>{37CE84F3-28C3-443E-9E96-99CF82512B78}</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464185">
                <a:tc>
                  <a:txBody>
                    <a:bodyPr/>
                    <a:lstStyle/>
                    <a:p>
                      <a:pPr marR="210820" algn="l">
                        <a:spcAft>
                          <a:spcPts val="0"/>
                        </a:spcAft>
                      </a:pPr>
                      <a:r>
                        <a:rPr lang="en-US" sz="2400">
                          <a:effectLst/>
                        </a:rPr>
                        <a:t>Topical Preaching</a:t>
                      </a:r>
                      <a:endParaRPr lang="en-SG" sz="1400">
                        <a:effectLst/>
                        <a:latin typeface="Times"/>
                        <a:ea typeface="Times New Roman"/>
                        <a:cs typeface="Times New Roman"/>
                      </a:endParaRPr>
                    </a:p>
                  </a:txBody>
                  <a:tcPr marL="50800" marR="50800" marT="0" marB="0"/>
                </a:tc>
                <a:tc>
                  <a:txBody>
                    <a:bodyPr/>
                    <a:lstStyle/>
                    <a:p>
                      <a:pPr marR="210820" algn="l">
                        <a:spcAft>
                          <a:spcPts val="0"/>
                        </a:spcAft>
                      </a:pPr>
                      <a:r>
                        <a:rPr lang="en-US" sz="2400">
                          <a:effectLst/>
                        </a:rPr>
                        <a:t>Expository Preaching</a:t>
                      </a:r>
                      <a:endParaRPr lang="en-SG" sz="1400">
                        <a:effectLst/>
                        <a:latin typeface="Times"/>
                        <a:ea typeface="Times New Roman"/>
                        <a:cs typeface="Times New Roman"/>
                      </a:endParaRPr>
                    </a:p>
                  </a:txBody>
                  <a:tcPr marL="50800" marR="50800" marT="0" marB="0"/>
                </a:tc>
                <a:extLst>
                  <a:ext uri="{0D108BD9-81ED-4DB2-BD59-A6C34878D82A}">
                    <a16:rowId xmlns:a16="http://schemas.microsoft.com/office/drawing/2014/main" val="10000"/>
                  </a:ext>
                </a:extLst>
              </a:tr>
              <a:tr h="858425">
                <a:tc>
                  <a:txBody>
                    <a:bodyPr/>
                    <a:lstStyle/>
                    <a:p>
                      <a:pPr marR="210820" algn="l">
                        <a:spcAft>
                          <a:spcPts val="0"/>
                        </a:spcAft>
                      </a:pPr>
                      <a:r>
                        <a:rPr lang="en-US" sz="2000" b="1" dirty="0">
                          <a:effectLst/>
                        </a:rPr>
                        <a:t>preaches 2 or more texts of Scripture</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US" sz="2000" b="1">
                          <a:effectLst/>
                        </a:rPr>
                        <a:t>focuses on a single passage</a:t>
                      </a:r>
                      <a:endParaRPr lang="en-SG" sz="1800" b="1">
                        <a:effectLst/>
                      </a:endParaRPr>
                    </a:p>
                    <a:p>
                      <a:pPr marR="210820" algn="l">
                        <a:spcAft>
                          <a:spcPts val="0"/>
                        </a:spcAft>
                      </a:pPr>
                      <a:r>
                        <a:rPr lang="en-US" sz="2000" b="1">
                          <a:effectLst/>
                        </a:rPr>
                        <a:t> </a:t>
                      </a:r>
                      <a:endParaRPr lang="en-SG" sz="1800" b="1">
                        <a:effectLst/>
                        <a:latin typeface="Times"/>
                        <a:ea typeface="Times New Roman"/>
                        <a:cs typeface="Times New Roman"/>
                      </a:endParaRPr>
                    </a:p>
                  </a:txBody>
                  <a:tcPr marL="50800" marR="50800" marT="0" marB="0"/>
                </a:tc>
                <a:extLst>
                  <a:ext uri="{0D108BD9-81ED-4DB2-BD59-A6C34878D82A}">
                    <a16:rowId xmlns:a16="http://schemas.microsoft.com/office/drawing/2014/main" val="10001"/>
                  </a:ext>
                </a:extLst>
              </a:tr>
              <a:tr h="1144566">
                <a:tc>
                  <a:txBody>
                    <a:bodyPr/>
                    <a:lstStyle/>
                    <a:p>
                      <a:pPr marR="210820" algn="l">
                        <a:spcAft>
                          <a:spcPts val="0"/>
                        </a:spcAft>
                      </a:pPr>
                      <a:r>
                        <a:rPr lang="en-US" sz="2000" b="1">
                          <a:effectLst/>
                        </a:rPr>
                        <a:t>more easily selects what the preacher wants to say from the text</a:t>
                      </a:r>
                      <a:endParaRPr lang="en-SG" sz="1800" b="1">
                        <a:effectLst/>
                        <a:latin typeface="Times"/>
                        <a:ea typeface="Times New Roman"/>
                        <a:cs typeface="Times New Roman"/>
                      </a:endParaRPr>
                    </a:p>
                  </a:txBody>
                  <a:tcPr marL="50800" marR="50800" marT="0" marB="0"/>
                </a:tc>
                <a:tc>
                  <a:txBody>
                    <a:bodyPr/>
                    <a:lstStyle/>
                    <a:p>
                      <a:pPr marR="210820" algn="l">
                        <a:spcAft>
                          <a:spcPts val="0"/>
                        </a:spcAft>
                      </a:pPr>
                      <a:r>
                        <a:rPr lang="en-US" sz="2000" b="1" dirty="0">
                          <a:effectLst/>
                        </a:rPr>
                        <a:t>discerning what God says through the author</a:t>
                      </a:r>
                      <a:endParaRPr lang="en-SG" sz="1800" b="1" dirty="0">
                        <a:effectLst/>
                      </a:endParaRPr>
                    </a:p>
                    <a:p>
                      <a:pPr marR="210820" algn="l">
                        <a:spcAft>
                          <a:spcPts val="0"/>
                        </a:spcAft>
                      </a:pPr>
                      <a:r>
                        <a:rPr lang="en-US" sz="2000" b="1" dirty="0">
                          <a:effectLst/>
                        </a:rPr>
                        <a:t> </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2"/>
                  </a:ext>
                </a:extLst>
              </a:tr>
              <a:tr h="858425">
                <a:tc>
                  <a:txBody>
                    <a:bodyPr/>
                    <a:lstStyle/>
                    <a:p>
                      <a:pPr marR="210820" algn="l">
                        <a:spcAft>
                          <a:spcPts val="0"/>
                        </a:spcAft>
                      </a:pPr>
                      <a:r>
                        <a:rPr lang="en-US" sz="2000" b="1" dirty="0">
                          <a:effectLst/>
                        </a:rPr>
                        <a:t>the preacher designs his own outline</a:t>
                      </a:r>
                      <a:endParaRPr lang="en-SG" sz="1800" b="1" dirty="0">
                        <a:effectLst/>
                        <a:latin typeface="Times"/>
                        <a:ea typeface="Times New Roman"/>
                        <a:cs typeface="Times New Roman"/>
                      </a:endParaRPr>
                    </a:p>
                  </a:txBody>
                  <a:tcPr marL="50800" marR="50800" marT="0" marB="0"/>
                </a:tc>
                <a:tc>
                  <a:txBody>
                    <a:bodyPr/>
                    <a:lstStyle/>
                    <a:p>
                      <a:pPr marR="210820" algn="l">
                        <a:spcAft>
                          <a:spcPts val="0"/>
                        </a:spcAft>
                      </a:pPr>
                      <a:r>
                        <a:rPr lang="en-US" sz="2000" b="1">
                          <a:effectLst/>
                        </a:rPr>
                        <a:t>the preacher derives his outline from the text</a:t>
                      </a:r>
                      <a:endParaRPr lang="en-SG" sz="1800" b="1">
                        <a:effectLst/>
                      </a:endParaRPr>
                    </a:p>
                    <a:p>
                      <a:pPr marR="210820" algn="l">
                        <a:spcAft>
                          <a:spcPts val="0"/>
                        </a:spcAft>
                      </a:pPr>
                      <a:r>
                        <a:rPr lang="en-US" sz="2000" b="1">
                          <a:effectLst/>
                        </a:rPr>
                        <a:t> </a:t>
                      </a:r>
                      <a:endParaRPr lang="en-SG" sz="1800" b="1">
                        <a:effectLst/>
                        <a:latin typeface="Times"/>
                        <a:ea typeface="Times New Roman"/>
                        <a:cs typeface="Times New Roman"/>
                      </a:endParaRPr>
                    </a:p>
                  </a:txBody>
                  <a:tcPr marL="50800" marR="50800" marT="0" marB="0"/>
                </a:tc>
                <a:extLst>
                  <a:ext uri="{0D108BD9-81ED-4DB2-BD59-A6C34878D82A}">
                    <a16:rowId xmlns:a16="http://schemas.microsoft.com/office/drawing/2014/main" val="10003"/>
                  </a:ext>
                </a:extLst>
              </a:tr>
              <a:tr h="858425">
                <a:tc>
                  <a:txBody>
                    <a:bodyPr/>
                    <a:lstStyle/>
                    <a:p>
                      <a:pPr marR="210820" algn="l">
                        <a:spcAft>
                          <a:spcPts val="0"/>
                        </a:spcAft>
                      </a:pPr>
                      <a:r>
                        <a:rPr lang="en-US" sz="2000" b="1">
                          <a:effectLst/>
                        </a:rPr>
                        <a:t>time may not be available to put verses in their proper context</a:t>
                      </a:r>
                      <a:endParaRPr lang="en-SG" sz="1800" b="1">
                        <a:effectLst/>
                      </a:endParaRPr>
                    </a:p>
                    <a:p>
                      <a:pPr marR="210820" algn="l">
                        <a:spcAft>
                          <a:spcPts val="0"/>
                        </a:spcAft>
                      </a:pPr>
                      <a:r>
                        <a:rPr lang="en-US" sz="2000" b="1">
                          <a:effectLst/>
                        </a:rPr>
                        <a:t> </a:t>
                      </a:r>
                      <a:endParaRPr lang="en-SG" sz="1800" b="1">
                        <a:effectLst/>
                        <a:latin typeface="Times"/>
                        <a:ea typeface="Times New Roman"/>
                        <a:cs typeface="Times New Roman"/>
                      </a:endParaRPr>
                    </a:p>
                  </a:txBody>
                  <a:tcPr marL="50800" marR="50800" marT="0" marB="0"/>
                </a:tc>
                <a:tc>
                  <a:txBody>
                    <a:bodyPr/>
                    <a:lstStyle/>
                    <a:p>
                      <a:pPr marR="210820" algn="l">
                        <a:spcAft>
                          <a:spcPts val="0"/>
                        </a:spcAft>
                      </a:pPr>
                      <a:r>
                        <a:rPr lang="en-US" sz="2000" b="1" dirty="0">
                          <a:effectLst/>
                        </a:rPr>
                        <a:t>time is available to put verses in context</a:t>
                      </a:r>
                      <a:endParaRPr lang="en-SG" sz="1800" b="1" dirty="0">
                        <a:effectLst/>
                      </a:endParaRPr>
                    </a:p>
                    <a:p>
                      <a:pPr marR="210820" algn="l">
                        <a:spcAft>
                          <a:spcPts val="0"/>
                        </a:spcAft>
                      </a:pPr>
                      <a:r>
                        <a:rPr lang="en-US" sz="2000" b="1" dirty="0">
                          <a:effectLst/>
                        </a:rPr>
                        <a:t> </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4"/>
                  </a:ext>
                </a:extLst>
              </a:tr>
              <a:tr h="1144566">
                <a:tc>
                  <a:txBody>
                    <a:bodyPr/>
                    <a:lstStyle/>
                    <a:p>
                      <a:pPr marR="210820" algn="l">
                        <a:spcAft>
                          <a:spcPts val="0"/>
                        </a:spcAft>
                      </a:pPr>
                      <a:r>
                        <a:rPr lang="en-US" sz="2000" b="1">
                          <a:effectLst/>
                        </a:rPr>
                        <a:t>the preacher can be accused of speaking to certain individuals</a:t>
                      </a:r>
                      <a:endParaRPr lang="en-SG" sz="1800" b="1">
                        <a:effectLst/>
                        <a:latin typeface="Times"/>
                        <a:ea typeface="Times New Roman"/>
                        <a:cs typeface="Times New Roman"/>
                      </a:endParaRPr>
                    </a:p>
                  </a:txBody>
                  <a:tcPr marL="50800" marR="50800" marT="0" marB="0"/>
                </a:tc>
                <a:tc>
                  <a:txBody>
                    <a:bodyPr/>
                    <a:lstStyle/>
                    <a:p>
                      <a:pPr marR="210820" algn="l">
                        <a:spcAft>
                          <a:spcPts val="0"/>
                        </a:spcAft>
                      </a:pPr>
                      <a:r>
                        <a:rPr lang="en-US" sz="2000" b="1" dirty="0">
                          <a:effectLst/>
                        </a:rPr>
                        <a:t>the speaker is less easily accused of targeting certain subjects or people as he preaches systematically</a:t>
                      </a:r>
                      <a:endParaRPr lang="en-SG" sz="1800" b="1" dirty="0">
                        <a:effectLst/>
                        <a:latin typeface="Times"/>
                        <a:ea typeface="Times New Roman"/>
                        <a:cs typeface="Times New Roman"/>
                      </a:endParaRPr>
                    </a:p>
                  </a:txBody>
                  <a:tcPr marL="50800" marR="50800" marT="0" marB="0"/>
                </a:tc>
                <a:extLst>
                  <a:ext uri="{0D108BD9-81ED-4DB2-BD59-A6C34878D82A}">
                    <a16:rowId xmlns:a16="http://schemas.microsoft.com/office/drawing/2014/main" val="10005"/>
                  </a:ext>
                </a:extLst>
              </a:tr>
            </a:tbl>
          </a:graphicData>
        </a:graphic>
      </p:graphicFrame>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p:txBody>
          <a:bodyPr/>
          <a:lstStyle/>
          <a:p>
            <a:pPr eaLnBrk="1" hangingPunct="1"/>
            <a:r>
              <a:rPr lang="en-US">
                <a:latin typeface="Arial" charset="0"/>
                <a:ea typeface="Osaka" charset="0"/>
                <a:cs typeface="Osaka" charset="0"/>
              </a:rPr>
              <a:t>Black</a:t>
            </a:r>
          </a:p>
        </p:txBody>
      </p:sp>
    </p:spTree>
  </p:cSld>
  <p:clrMapOvr>
    <a:masterClrMapping/>
  </p:clrMapOvr>
  <p:transition spd="med">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3054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5298" name="Pictur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802063"/>
            <a:ext cx="9144000" cy="2363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9" name="Title 1"/>
          <p:cNvSpPr>
            <a:spLocks noGrp="1"/>
          </p:cNvSpPr>
          <p:nvPr>
            <p:ph type="title"/>
          </p:nvPr>
        </p:nvSpPr>
        <p:spPr>
          <a:xfrm>
            <a:off x="0" y="-26987"/>
            <a:ext cx="9144000" cy="1018852"/>
          </a:xfrm>
          <a:solidFill>
            <a:schemeClr val="tx1"/>
          </a:solidFill>
        </p:spPr>
        <p:txBody>
          <a:bodyPr/>
          <a:lstStyle/>
          <a:p>
            <a:r>
              <a:rPr lang="en-US" sz="4000" b="1" dirty="0">
                <a:solidFill>
                  <a:schemeClr val="bg1"/>
                </a:solidFill>
                <a:latin typeface="Arial" charset="0"/>
                <a:ea typeface="Osaka" charset="0"/>
                <a:cs typeface="Osaka" charset="0"/>
              </a:rPr>
              <a:t>"We will take a trip next week."</a:t>
            </a:r>
          </a:p>
        </p:txBody>
      </p:sp>
      <p:sp>
        <p:nvSpPr>
          <p:cNvPr id="3" name="Title 1"/>
          <p:cNvSpPr txBox="1">
            <a:spLocks/>
          </p:cNvSpPr>
          <p:nvPr/>
        </p:nvSpPr>
        <p:spPr bwMode="auto">
          <a:xfrm>
            <a:off x="-1588" y="1052736"/>
            <a:ext cx="9144001"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i="1" dirty="0">
                <a:solidFill>
                  <a:schemeClr val="tx2"/>
                </a:solidFill>
                <a:ea typeface="Osaka" charset="0"/>
                <a:cs typeface="Osaka" charset="0"/>
              </a:rPr>
              <a:t>How should we go?</a:t>
            </a:r>
          </a:p>
        </p:txBody>
      </p:sp>
      <p:sp>
        <p:nvSpPr>
          <p:cNvPr id="4" name="Title 1"/>
          <p:cNvSpPr txBox="1">
            <a:spLocks/>
          </p:cNvSpPr>
          <p:nvPr/>
        </p:nvSpPr>
        <p:spPr bwMode="auto">
          <a:xfrm>
            <a:off x="672887" y="1772915"/>
            <a:ext cx="3827676"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tx2"/>
                </a:solidFill>
                <a:ea typeface="Osaka" charset="0"/>
                <a:cs typeface="Osaka" charset="0"/>
              </a:rPr>
              <a:t>By Car?</a:t>
            </a:r>
          </a:p>
        </p:txBody>
      </p:sp>
      <p:sp>
        <p:nvSpPr>
          <p:cNvPr id="13" name="Title 1"/>
          <p:cNvSpPr txBox="1">
            <a:spLocks/>
          </p:cNvSpPr>
          <p:nvPr/>
        </p:nvSpPr>
        <p:spPr bwMode="auto">
          <a:xfrm>
            <a:off x="4932363" y="1772915"/>
            <a:ext cx="410368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tx2"/>
                </a:solidFill>
                <a:ea typeface="Osaka" charset="0"/>
                <a:cs typeface="Osaka" charset="0"/>
              </a:rPr>
              <a:t>By Train?</a:t>
            </a:r>
          </a:p>
        </p:txBody>
      </p:sp>
      <p:sp>
        <p:nvSpPr>
          <p:cNvPr id="14" name="Title 1"/>
          <p:cNvSpPr txBox="1">
            <a:spLocks/>
          </p:cNvSpPr>
          <p:nvPr/>
        </p:nvSpPr>
        <p:spPr bwMode="auto">
          <a:xfrm>
            <a:off x="683568" y="2493640"/>
            <a:ext cx="3888432"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tx2"/>
                </a:solidFill>
                <a:ea typeface="Osaka" charset="0"/>
                <a:cs typeface="Osaka" charset="0"/>
              </a:rPr>
              <a:t>By Bus?</a:t>
            </a:r>
          </a:p>
        </p:txBody>
      </p:sp>
      <p:sp>
        <p:nvSpPr>
          <p:cNvPr id="15" name="Title 1"/>
          <p:cNvSpPr txBox="1">
            <a:spLocks/>
          </p:cNvSpPr>
          <p:nvPr/>
        </p:nvSpPr>
        <p:spPr bwMode="auto">
          <a:xfrm>
            <a:off x="4932363" y="2493640"/>
            <a:ext cx="4103687"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tx2"/>
                </a:solidFill>
                <a:ea typeface="Osaka" charset="0"/>
                <a:cs typeface="Osaka" charset="0"/>
              </a:rPr>
              <a:t>By Jet?</a:t>
            </a:r>
          </a:p>
        </p:txBody>
      </p:sp>
      <p:sp>
        <p:nvSpPr>
          <p:cNvPr id="16" name="Title 1"/>
          <p:cNvSpPr txBox="1">
            <a:spLocks/>
          </p:cNvSpPr>
          <p:nvPr/>
        </p:nvSpPr>
        <p:spPr bwMode="auto">
          <a:xfrm>
            <a:off x="683568" y="3214365"/>
            <a:ext cx="3888432"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tx2"/>
                </a:solidFill>
                <a:ea typeface="Osaka" charset="0"/>
                <a:cs typeface="Osaka" charset="0"/>
              </a:rPr>
              <a:t>By Taxi?</a:t>
            </a:r>
          </a:p>
        </p:txBody>
      </p:sp>
      <p:sp>
        <p:nvSpPr>
          <p:cNvPr id="17" name="Title 1"/>
          <p:cNvSpPr txBox="1">
            <a:spLocks/>
          </p:cNvSpPr>
          <p:nvPr/>
        </p:nvSpPr>
        <p:spPr bwMode="auto">
          <a:xfrm>
            <a:off x="4932363" y="3214365"/>
            <a:ext cx="4103687"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dirty="0">
                <a:solidFill>
                  <a:schemeClr val="tx2"/>
                </a:solidFill>
                <a:ea typeface="Osaka" charset="0"/>
                <a:cs typeface="Osaka" charset="0"/>
              </a:rPr>
              <a:t>By Foot?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ea typeface="Osaka" charset="0"/>
                <a:cs typeface="Osaka" charset="0"/>
              </a:rPr>
              <a:t>It depends on where we are going!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6322" name="Rectangle 16"/>
          <p:cNvSpPr>
            <a:spLocks noChangeArrowheads="1"/>
          </p:cNvSpPr>
          <p:nvPr/>
        </p:nvSpPr>
        <p:spPr bwMode="auto">
          <a:xfrm>
            <a:off x="0" y="3860800"/>
            <a:ext cx="9144000" cy="2160588"/>
          </a:xfrm>
          <a:prstGeom prst="rect">
            <a:avLst/>
          </a:prstGeom>
          <a:solidFill>
            <a:srgbClr val="000090"/>
          </a:solidFill>
          <a:ln w="9525">
            <a:solidFill>
              <a:schemeClr val="tx1"/>
            </a:solidFill>
            <a:round/>
            <a:headEnd/>
            <a:tailEnd/>
          </a:ln>
        </p:spPr>
        <p:txBody>
          <a:bodyPr/>
          <a:lstStyle/>
          <a:p>
            <a:endParaRPr lang="en-US">
              <a:solidFill>
                <a:srgbClr val="000000"/>
              </a:solidFill>
            </a:endParaRPr>
          </a:p>
        </p:txBody>
      </p:sp>
      <p:sp>
        <p:nvSpPr>
          <p:cNvPr id="56323" name="Title 1"/>
          <p:cNvSpPr>
            <a:spLocks noGrp="1"/>
          </p:cNvSpPr>
          <p:nvPr>
            <p:ph type="title"/>
          </p:nvPr>
        </p:nvSpPr>
        <p:spPr>
          <a:xfrm>
            <a:off x="0" y="-26988"/>
            <a:ext cx="9144000" cy="1143001"/>
          </a:xfrm>
          <a:solidFill>
            <a:schemeClr val="tx1"/>
          </a:solidFill>
        </p:spPr>
        <p:txBody>
          <a:bodyPr/>
          <a:lstStyle/>
          <a:p>
            <a:r>
              <a:rPr lang="en-US" sz="4000" b="1">
                <a:solidFill>
                  <a:schemeClr val="bg1"/>
                </a:solidFill>
                <a:latin typeface="Arial" charset="0"/>
                <a:ea typeface="Osaka" charset="0"/>
                <a:cs typeface="Osaka" charset="0"/>
              </a:rPr>
              <a:t>"We will give an expository sermon"</a:t>
            </a:r>
          </a:p>
        </p:txBody>
      </p:sp>
      <p:sp>
        <p:nvSpPr>
          <p:cNvPr id="3" name="Title 1"/>
          <p:cNvSpPr txBox="1">
            <a:spLocks/>
          </p:cNvSpPr>
          <p:nvPr/>
        </p:nvSpPr>
        <p:spPr bwMode="auto">
          <a:xfrm>
            <a:off x="-1588" y="1135063"/>
            <a:ext cx="9144001"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i="1">
                <a:solidFill>
                  <a:schemeClr val="tx2"/>
                </a:solidFill>
                <a:ea typeface="Osaka" charset="0"/>
                <a:cs typeface="Osaka" charset="0"/>
              </a:rPr>
              <a:t>But what is it?</a:t>
            </a:r>
          </a:p>
        </p:txBody>
      </p:sp>
      <p:sp>
        <p:nvSpPr>
          <p:cNvPr id="4" name="Title 1"/>
          <p:cNvSpPr txBox="1">
            <a:spLocks/>
          </p:cNvSpPr>
          <p:nvPr/>
        </p:nvSpPr>
        <p:spPr bwMode="auto">
          <a:xfrm>
            <a:off x="0" y="1844675"/>
            <a:ext cx="45720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ea typeface="Osaka" charset="0"/>
                <a:cs typeface="Osaka" charset="0"/>
              </a:rPr>
              <a:t>A commentary?</a:t>
            </a: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ea typeface="Osaka" charset="0"/>
                <a:cs typeface="Osaka" charset="0"/>
              </a:rPr>
              <a:t>Entertainment?</a:t>
            </a:r>
          </a:p>
        </p:txBody>
      </p:sp>
      <p:sp>
        <p:nvSpPr>
          <p:cNvPr id="6" name="Title 1"/>
          <p:cNvSpPr txBox="1">
            <a:spLocks/>
          </p:cNvSpPr>
          <p:nvPr/>
        </p:nvSpPr>
        <p:spPr bwMode="auto">
          <a:xfrm>
            <a:off x="0" y="2636838"/>
            <a:ext cx="45720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ea typeface="Osaka" charset="0"/>
                <a:cs typeface="Osaka" charset="0"/>
              </a:rPr>
              <a:t>A Bible lesson?</a:t>
            </a: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ea typeface="Osaka" charset="0"/>
                <a:cs typeface="Osaka" charset="0"/>
              </a:rPr>
              <a:t>Passion?</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a:solidFill>
                  <a:schemeClr val="tx2"/>
                </a:solidFill>
                <a:ea typeface="Osaka" charset="0"/>
                <a:cs typeface="Osaka" charset="0"/>
              </a:rPr>
              <a:t>We need a common definition.</a:t>
            </a:r>
          </a:p>
        </p:txBody>
      </p:sp>
      <p:pic>
        <p:nvPicPr>
          <p:cNvPr id="56330" name="Picture 10"/>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3981450"/>
            <a:ext cx="2162175" cy="191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1" name="Picture 1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788" y="3981450"/>
            <a:ext cx="2128837" cy="189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2" name="Picture 1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0775" y="3981450"/>
            <a:ext cx="2138363" cy="188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333" name="Picture 15"/>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99275" y="3981450"/>
            <a:ext cx="2136775" cy="1922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708025"/>
          </a:xfrm>
          <a:prstGeom prst="rect">
            <a:avLst/>
          </a:prstGeom>
          <a:noFill/>
          <a:ln>
            <a:noFill/>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00"/>
                </a:solidFill>
                <a:latin typeface="Arial"/>
                <a:cs typeface="Arial"/>
              </a:rPr>
              <a:t>Definitions</a:t>
            </a:r>
          </a:p>
        </p:txBody>
      </p:sp>
      <p:sp>
        <p:nvSpPr>
          <p:cNvPr id="1029" name="Text Box 5"/>
          <p:cNvSpPr txBox="1">
            <a:spLocks noChangeArrowheads="1"/>
          </p:cNvSpPr>
          <p:nvPr/>
        </p:nvSpPr>
        <p:spPr bwMode="auto">
          <a:xfrm>
            <a:off x="3429000" y="849313"/>
            <a:ext cx="2895600" cy="4789487"/>
          </a:xfrm>
          <a:prstGeom prst="rect">
            <a:avLst/>
          </a:prstGeom>
          <a:noFill/>
          <a:ln>
            <a:noFill/>
          </a:ln>
          <a:effectLst>
            <a:outerShdw blurRad="63500" dist="38099" dir="2700000" algn="ctr" rotWithShape="0">
              <a:schemeClr val="bg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ltLang="ja-JP" sz="2800" b="1" dirty="0">
                <a:cs typeface="Arial" charset="0"/>
              </a:rPr>
              <a:t>"Expository preaching explains a </a:t>
            </a:r>
            <a:r>
              <a:rPr lang="en-US" altLang="ja-JP" sz="2800" b="1" u="sng" dirty="0">
                <a:cs typeface="Arial" charset="0"/>
              </a:rPr>
              <a:t>passage</a:t>
            </a:r>
            <a:r>
              <a:rPr lang="en-US" altLang="ja-JP" sz="2800" b="1" dirty="0">
                <a:cs typeface="Arial" charset="0"/>
              </a:rPr>
              <a:t> in such a way to lead the congregation to a true and practical </a:t>
            </a:r>
            <a:r>
              <a:rPr lang="en-US" altLang="ja-JP" sz="2800" b="1" u="sng" dirty="0">
                <a:cs typeface="Arial" charset="0"/>
              </a:rPr>
              <a:t>application</a:t>
            </a:r>
            <a:r>
              <a:rPr lang="en-US" altLang="ja-JP" sz="2800" b="1" dirty="0">
                <a:cs typeface="Arial" charset="0"/>
              </a:rPr>
              <a:t> of that passage"</a:t>
            </a:r>
            <a:endParaRPr lang="en-US" sz="2800" b="1" dirty="0">
              <a:cs typeface="Arial" charset="0"/>
            </a:endParaRPr>
          </a:p>
        </p:txBody>
      </p:sp>
      <p:sp>
        <p:nvSpPr>
          <p:cNvPr id="57348" name="Rectangle 6"/>
          <p:cNvSpPr>
            <a:spLocks noGrp="1" noChangeArrowheads="1"/>
          </p:cNvSpPr>
          <p:nvPr>
            <p:ph type="title" idx="4294967295"/>
          </p:nvPr>
        </p:nvSpPr>
        <p:spPr>
          <a:xfrm>
            <a:off x="0" y="0"/>
            <a:ext cx="8458200" cy="685800"/>
          </a:xfrm>
        </p:spPr>
        <p:txBody>
          <a:bodyPr/>
          <a:lstStyle/>
          <a:p>
            <a:pPr eaLnBrk="1" hangingPunct="1"/>
            <a:r>
              <a:rPr lang="en-US" sz="4000">
                <a:solidFill>
                  <a:schemeClr val="bg1"/>
                </a:solidFill>
                <a:latin typeface="Arial" charset="0"/>
                <a:ea typeface="Osaka" charset="0"/>
                <a:cs typeface="Arial" charset="0"/>
              </a:rPr>
              <a:t>What Makes a Sermon Expository?</a:t>
            </a:r>
            <a:endParaRPr lang="en-US">
              <a:latin typeface="Arial" charset="0"/>
              <a:ea typeface="Osaka" charset="0"/>
              <a:cs typeface="Arial" charset="0"/>
            </a:endParaRPr>
          </a:p>
        </p:txBody>
      </p:sp>
      <p:sp>
        <p:nvSpPr>
          <p:cNvPr id="57349" name="Text Box 7"/>
          <p:cNvSpPr txBox="1">
            <a:spLocks noChangeArrowheads="1"/>
          </p:cNvSpPr>
          <p:nvPr/>
        </p:nvSpPr>
        <p:spPr bwMode="auto">
          <a:xfrm>
            <a:off x="5795963" y="5791200"/>
            <a:ext cx="334803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cs typeface="Arial" charset="0"/>
              </a:rPr>
              <a:t>Walter Liefeld, </a:t>
            </a:r>
            <a:br>
              <a:rPr lang="en-US" b="1">
                <a:solidFill>
                  <a:schemeClr val="bg1"/>
                </a:solidFill>
                <a:cs typeface="Arial" charset="0"/>
              </a:rPr>
            </a:br>
            <a:r>
              <a:rPr lang="en-US" b="1" i="1">
                <a:solidFill>
                  <a:schemeClr val="bg1"/>
                </a:solidFill>
                <a:cs typeface="Arial" charset="0"/>
              </a:rPr>
              <a:t>NT Exposition</a:t>
            </a:r>
            <a:r>
              <a:rPr lang="en-US" b="1">
                <a:solidFill>
                  <a:schemeClr val="bg1"/>
                </a:solidFill>
                <a:cs typeface="Arial" charset="0"/>
              </a:rPr>
              <a:t>, 6</a:t>
            </a:r>
            <a:endParaRPr lang="en-US" b="1">
              <a:cs typeface="Arial" charset="0"/>
            </a:endParaRPr>
          </a:p>
        </p:txBody>
      </p:sp>
      <p:sp>
        <p:nvSpPr>
          <p:cNvPr id="1032" name="Text Box 8"/>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SS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1" name="Text Box 3"/>
          <p:cNvSpPr txBox="1">
            <a:spLocks noChangeArrowheads="1"/>
          </p:cNvSpPr>
          <p:nvPr/>
        </p:nvSpPr>
        <p:spPr bwMode="auto">
          <a:xfrm>
            <a:off x="0" y="1106488"/>
            <a:ext cx="9144000" cy="5675312"/>
          </a:xfrm>
          <a:prstGeom prst="rect">
            <a:avLst/>
          </a:prstGeom>
          <a:noFill/>
          <a:ln>
            <a:noFill/>
          </a:ln>
          <a:effectLst>
            <a:outerShdw blurRad="63500" dist="38099" dir="2700000" algn="ctr" rotWithShape="0">
              <a:schemeClr val="bg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altLang="ja-JP" sz="3600" b="1" dirty="0"/>
              <a:t>"Expository preaching is the proclamation (or communication) of </a:t>
            </a:r>
            <a:r>
              <a:rPr lang="en-US" altLang="ja-JP" sz="3600" b="1" u="sng" dirty="0"/>
              <a:t>a biblical concept</a:t>
            </a:r>
            <a:r>
              <a:rPr lang="en-US" altLang="ja-JP" sz="3600" b="1" dirty="0"/>
              <a:t>, derived from and transmitted through a historical, grammatical, literary </a:t>
            </a:r>
            <a:r>
              <a:rPr lang="en-US" altLang="ja-JP" sz="3600" b="1" u="sng" dirty="0"/>
              <a:t>study</a:t>
            </a:r>
            <a:r>
              <a:rPr lang="en-US" altLang="ja-JP" sz="3600" b="1" dirty="0"/>
              <a:t> of a </a:t>
            </a:r>
            <a:r>
              <a:rPr lang="en-US" altLang="ja-JP" sz="3600" b="1" u="sng" dirty="0"/>
              <a:t>passage</a:t>
            </a:r>
            <a:r>
              <a:rPr lang="en-US" altLang="ja-JP" sz="3600" b="1" dirty="0"/>
              <a:t> in its context, which the Holy Spirit has first made vital in the personality of the preacher, and then through him </a:t>
            </a:r>
            <a:r>
              <a:rPr lang="en-US" altLang="ja-JP" sz="3600" b="1" u="sng" dirty="0"/>
              <a:t>applies</a:t>
            </a:r>
            <a:r>
              <a:rPr lang="en-US" altLang="ja-JP" sz="3600" b="1" dirty="0"/>
              <a:t> to the experience of the congregation" </a:t>
            </a:r>
            <a:br>
              <a:rPr lang="en-US" altLang="ja-JP" sz="3600" b="1" dirty="0"/>
            </a:br>
            <a:br>
              <a:rPr lang="en-US" altLang="ja-JP" sz="1800" b="1" dirty="0"/>
            </a:br>
            <a:r>
              <a:rPr lang="en-US" altLang="ja-JP" b="1" dirty="0"/>
              <a:t>(Robinson, 20, adapted by him in a preaching seminar)</a:t>
            </a:r>
            <a:endParaRPr lang="en-US" sz="1800" dirty="0">
              <a:latin typeface="Times" charset="0"/>
            </a:endParaRPr>
          </a:p>
        </p:txBody>
      </p:sp>
      <p:sp>
        <p:nvSpPr>
          <p:cNvPr id="59395" name="Rectangle 4"/>
          <p:cNvSpPr>
            <a:spLocks noGrp="1" noChangeArrowheads="1"/>
          </p:cNvSpPr>
          <p:nvPr>
            <p:ph type="title" idx="4294967295"/>
          </p:nvPr>
        </p:nvSpPr>
        <p:spPr>
          <a:xfrm>
            <a:off x="0" y="152400"/>
            <a:ext cx="9144000" cy="838200"/>
          </a:xfrm>
        </p:spPr>
        <p:txBody>
          <a:bodyPr/>
          <a:lstStyle/>
          <a:p>
            <a:pPr eaLnBrk="1" hangingPunct="1"/>
            <a:r>
              <a:rPr lang="en-US" sz="4800" b="1">
                <a:latin typeface="Arial" charset="0"/>
                <a:ea typeface="Osaka" charset="0"/>
                <a:cs typeface="Osaka" charset="0"/>
              </a:rPr>
              <a:t>A More Detailed Definition…</a:t>
            </a:r>
            <a:endParaRPr lang="en-US">
              <a:latin typeface="Arial" charset="0"/>
              <a:ea typeface="Osaka" charset="0"/>
              <a:cs typeface="Osaka" charset="0"/>
            </a:endParaRPr>
          </a:p>
        </p:txBody>
      </p:sp>
      <p:sp>
        <p:nvSpPr>
          <p:cNvPr id="63493" name="Text Box 5"/>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chemeClr val="tx2"/>
                </a:solidFill>
              </a:rPr>
              <a:t>1</a:t>
            </a: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ext Box 3"/>
          <p:cNvSpPr txBox="1">
            <a:spLocks noChangeArrowheads="1"/>
          </p:cNvSpPr>
          <p:nvPr/>
        </p:nvSpPr>
        <p:spPr bwMode="auto">
          <a:xfrm>
            <a:off x="457200" y="1676400"/>
            <a:ext cx="6438900" cy="1446213"/>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400" b="1">
                <a:solidFill>
                  <a:srgbClr val="00FFFF"/>
                </a:solidFill>
                <a:latin typeface="Arial"/>
                <a:cs typeface="Arial"/>
              </a:rPr>
              <a:t>Explains </a:t>
            </a:r>
            <a:r>
              <a:rPr lang="en-US" sz="4400" b="1" u="sng">
                <a:solidFill>
                  <a:srgbClr val="00FFFF"/>
                </a:solidFill>
                <a:latin typeface="Arial"/>
                <a:cs typeface="Arial"/>
              </a:rPr>
              <a:t>one primary passage</a:t>
            </a:r>
            <a:r>
              <a:rPr lang="en-US" sz="4400" b="1">
                <a:solidFill>
                  <a:srgbClr val="00FFFF"/>
                </a:solidFill>
                <a:latin typeface="Arial"/>
                <a:cs typeface="Arial"/>
              </a:rPr>
              <a:t> of Scripture</a:t>
            </a: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655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a:solidFill>
                  <a:schemeClr val="bg1"/>
                </a:solidFill>
                <a:latin typeface="Arial" charset="0"/>
                <a:ea typeface="Osaka" charset="0"/>
                <a:cs typeface="Arial" charset="0"/>
              </a:rPr>
              <a:t>Characteristics of Exposition</a:t>
            </a:r>
            <a:endParaRPr lang="en-US" sz="4800" b="1">
              <a:latin typeface="Arial" charset="0"/>
              <a:ea typeface="Osaka" charset="0"/>
              <a:cs typeface="Arial" charset="0"/>
            </a:endParaRPr>
          </a:p>
        </p:txBody>
      </p:sp>
      <p:sp>
        <p:nvSpPr>
          <p:cNvPr id="61445"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pic>
        <p:nvPicPr>
          <p:cNvPr id="61446" name="Picture 7" descr="Ligh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447800"/>
            <a:ext cx="7064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4" name="Picture 8" descr="images-2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3505200"/>
            <a:ext cx="2273300" cy="224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6" name="Text Box 10"/>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sp>
        <p:nvSpPr>
          <p:cNvPr id="10" name="Circular Arrow 9"/>
          <p:cNvSpPr/>
          <p:nvPr/>
        </p:nvSpPr>
        <p:spPr bwMode="auto">
          <a:xfrm rot="20068659">
            <a:off x="2244725" y="3697288"/>
            <a:ext cx="2106613" cy="2138362"/>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500"/>
                            </p:stCondLst>
                            <p:childTnLst>
                              <p:par>
                                <p:cTn id="18" presetID="9" presetClass="entr" presetSubtype="0" fill="hold" nodeType="afterEffect">
                                  <p:stCondLst>
                                    <p:cond delay="0"/>
                                  </p:stCondLst>
                                  <p:childTnLst>
                                    <p:set>
                                      <p:cBhvr>
                                        <p:cTn id="19" dur="1" fill="hold">
                                          <p:stCondLst>
                                            <p:cond delay="0"/>
                                          </p:stCondLst>
                                        </p:cTn>
                                        <p:tgtEl>
                                          <p:spTgt spid="65544"/>
                                        </p:tgtEl>
                                        <p:attrNameLst>
                                          <p:attrName>style.visibility</p:attrName>
                                        </p:attrNameLst>
                                      </p:cBhvr>
                                      <p:to>
                                        <p:strVal val="visible"/>
                                      </p:to>
                                    </p:set>
                                    <p:animEffect transition="in" filter="dissolve">
                                      <p:cBhvr>
                                        <p:cTn id="20"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3707904" y="3254160"/>
            <a:ext cx="5436096" cy="360384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63938" y="3644900"/>
            <a:ext cx="1985962" cy="292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11188" y="4129088"/>
            <a:ext cx="2036762" cy="203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638800" cy="1446213"/>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400" b="1" dirty="0">
                <a:solidFill>
                  <a:schemeClr val="accent1"/>
                </a:solidFill>
                <a:latin typeface="Arial"/>
                <a:cs typeface="Arial"/>
              </a:rPr>
              <a:t>Faithful to the author</a:t>
            </a:r>
            <a:r>
              <a:rPr lang="fr-FR" sz="4400" b="1" dirty="0">
                <a:solidFill>
                  <a:schemeClr val="accent1"/>
                </a:solidFill>
                <a:latin typeface="Arial"/>
                <a:cs typeface="Arial"/>
              </a:rPr>
              <a:t>'</a:t>
            </a:r>
            <a:r>
              <a:rPr lang="en-US" sz="4400" b="1" dirty="0">
                <a:solidFill>
                  <a:schemeClr val="accent1"/>
                </a:solidFill>
                <a:latin typeface="Arial"/>
                <a:cs typeface="Arial"/>
              </a:rPr>
              <a:t>s intention</a:t>
            </a:r>
          </a:p>
        </p:txBody>
      </p:sp>
      <p:sp>
        <p:nvSpPr>
          <p:cNvPr id="39941"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a:solidFill>
                  <a:schemeClr val="bg1"/>
                </a:solidFill>
                <a:latin typeface="Arial" charset="0"/>
                <a:ea typeface="Osaka" charset="0"/>
                <a:cs typeface="Arial" charset="0"/>
              </a:rPr>
              <a:t>Characteristics of Exposition</a:t>
            </a:r>
            <a:endParaRPr lang="en-US" sz="4800" b="1">
              <a:latin typeface="Arial" charset="0"/>
              <a:ea typeface="Osaka" charset="0"/>
              <a:cs typeface="Arial" charset="0"/>
            </a:endParaRPr>
          </a:p>
        </p:txBody>
      </p:sp>
      <p:grpSp>
        <p:nvGrpSpPr>
          <p:cNvPr id="2" name="Group 21"/>
          <p:cNvGrpSpPr>
            <a:grpSpLocks/>
          </p:cNvGrpSpPr>
          <p:nvPr/>
        </p:nvGrpSpPr>
        <p:grpSpPr bwMode="auto">
          <a:xfrm>
            <a:off x="5722168" y="3276600"/>
            <a:ext cx="3170312" cy="3104728"/>
            <a:chOff x="3744" y="2064"/>
            <a:chExt cx="1632" cy="1632"/>
          </a:xfrm>
        </p:grpSpPr>
        <p:sp>
          <p:nvSpPr>
            <p:cNvPr id="63500"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63501"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9942" name="Rectangle 6"/>
          <p:cNvSpPr>
            <a:spLocks noChangeArrowheads="1"/>
          </p:cNvSpPr>
          <p:nvPr/>
        </p:nvSpPr>
        <p:spPr bwMode="auto">
          <a:xfrm>
            <a:off x="609600" y="4076700"/>
            <a:ext cx="1981200" cy="20955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39954" name="Text Box 18"/>
          <p:cNvSpPr txBox="1">
            <a:spLocks noChangeArrowheads="1"/>
          </p:cNvSpPr>
          <p:nvPr/>
        </p:nvSpPr>
        <p:spPr bwMode="auto">
          <a:xfrm>
            <a:off x="2895600" y="4648200"/>
            <a:ext cx="511175" cy="762000"/>
          </a:xfrm>
          <a:prstGeom prst="rect">
            <a:avLst/>
          </a:prstGeom>
          <a:noFill/>
          <a:ln>
            <a:noFill/>
          </a:ln>
          <a:effectLst>
            <a:outerShdw blurRad="63500" dist="35921" dir="2700000" algn="ctr" rotWithShape="0">
              <a:schemeClr val="tx2">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4400" b="1">
                <a:solidFill>
                  <a:schemeClr val="bg1"/>
                </a:solidFill>
                <a:cs typeface="Arial" charset="0"/>
              </a:rPr>
              <a:t>=</a:t>
            </a:r>
            <a:endParaRPr lang="en-US" sz="4400">
              <a:solidFill>
                <a:schemeClr val="bg1"/>
              </a:solidFill>
              <a:cs typeface="Arial" charset="0"/>
            </a:endParaRPr>
          </a:p>
        </p:txBody>
      </p:sp>
      <p:sp>
        <p:nvSpPr>
          <p:cNvPr id="39958" name="Text Box 22"/>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200" b="1" dirty="0" err="1">
                <a:solidFill>
                  <a:schemeClr val="bg1"/>
                </a:solidFill>
                <a:latin typeface="Arial"/>
                <a:cs typeface="Arial"/>
              </a:rPr>
              <a:t>Liefeld</a:t>
            </a:r>
            <a:r>
              <a:rPr lang="en-US" sz="3200" b="1" dirty="0">
                <a:solidFill>
                  <a:schemeClr val="bg1"/>
                </a:solidFill>
                <a:latin typeface="Arial"/>
                <a:cs typeface="Arial"/>
              </a:rPr>
              <a:t>, 6-7</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009" name="Picture 25" descr="ChurchAudienc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80025" y="4276725"/>
            <a:ext cx="3863975"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Text Box 3"/>
          <p:cNvSpPr txBox="1">
            <a:spLocks noChangeArrowheads="1"/>
          </p:cNvSpPr>
          <p:nvPr/>
        </p:nvSpPr>
        <p:spPr bwMode="auto">
          <a:xfrm>
            <a:off x="457200" y="1676400"/>
            <a:ext cx="5638800" cy="762000"/>
          </a:xfrm>
          <a:prstGeom prst="rect">
            <a:avLst/>
          </a:prstGeom>
          <a:noFill/>
          <a:ln>
            <a:noFill/>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4400" b="1">
                <a:solidFill>
                  <a:srgbClr val="FDEC06"/>
                </a:solidFill>
                <a:latin typeface="Arial"/>
                <a:cs typeface="Arial"/>
              </a:rPr>
              <a:t>Cohesion</a:t>
            </a: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8"/>
              </a:schemeClr>
            </a:outerShdw>
          </a:effectLst>
        </p:spPr>
        <p:txBody>
          <a:bodyPr>
            <a:spAutoFit/>
          </a:bodyPr>
          <a:lstStyle/>
          <a:p>
            <a:pPr algn="r" eaLnBrk="1" hangingPunct="1">
              <a:spcBef>
                <a:spcPct val="50000"/>
              </a:spcBef>
              <a:defRPr/>
            </a:pPr>
            <a:r>
              <a:rPr lang="en-US" sz="3200" b="1">
                <a:solidFill>
                  <a:schemeClr val="bg1"/>
                </a:solidFill>
                <a:latin typeface="Arial"/>
                <a:cs typeface="Arial"/>
              </a:rPr>
              <a:t>Liefeld, 6-7</a:t>
            </a:r>
          </a:p>
        </p:txBody>
      </p:sp>
      <p:sp>
        <p:nvSpPr>
          <p:cNvPr id="41989" name="Rectangle 5"/>
          <p:cNvSpPr>
            <a:spLocks noGrp="1" noChangeArrowheads="1"/>
          </p:cNvSpPr>
          <p:nvPr>
            <p:ph type="title" idx="4294967295"/>
          </p:nvPr>
        </p:nvSpPr>
        <p:spPr>
          <a:xfrm>
            <a:off x="762000" y="228600"/>
            <a:ext cx="7772400" cy="1143000"/>
          </a:xfrm>
          <a:effectLst>
            <a:outerShdw blurRad="63500" dist="35921" dir="2700000" algn="ctr" rotWithShape="0">
              <a:schemeClr val="tx2">
                <a:alpha val="74998"/>
              </a:schemeClr>
            </a:outerShdw>
          </a:effectLst>
        </p:spPr>
        <p:txBody>
          <a:bodyPr/>
          <a:lstStyle/>
          <a:p>
            <a:pPr eaLnBrk="1" hangingPunct="1">
              <a:defRPr/>
            </a:pPr>
            <a:r>
              <a:rPr lang="en-US" sz="4800" b="1">
                <a:solidFill>
                  <a:schemeClr val="bg1"/>
                </a:solidFill>
                <a:latin typeface="Arial" charset="0"/>
                <a:ea typeface="Osaka" charset="0"/>
                <a:cs typeface="Arial" charset="0"/>
              </a:rPr>
              <a:t>Characteristics of Exposition</a:t>
            </a:r>
            <a:endParaRPr lang="en-US" sz="4800" b="1">
              <a:latin typeface="Arial" charset="0"/>
              <a:ea typeface="Osaka" charset="0"/>
              <a:cs typeface="Arial" charset="0"/>
            </a:endParaRPr>
          </a:p>
        </p:txBody>
      </p:sp>
      <p:sp>
        <p:nvSpPr>
          <p:cNvPr id="65542" name="Rectangle 11"/>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cs typeface="Arial" charset="0"/>
            </a:endParaRPr>
          </a:p>
        </p:txBody>
      </p:sp>
      <p:sp>
        <p:nvSpPr>
          <p:cNvPr id="42000" name="Text Box 16"/>
          <p:cNvSpPr txBox="1">
            <a:spLocks noChangeArrowheads="1"/>
          </p:cNvSpPr>
          <p:nvPr/>
        </p:nvSpPr>
        <p:spPr bwMode="auto">
          <a:xfrm>
            <a:off x="762000" y="4267200"/>
            <a:ext cx="1752600" cy="155575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800" b="1">
                <a:solidFill>
                  <a:schemeClr val="bg1"/>
                </a:solidFill>
                <a:cs typeface="Arial" charset="0"/>
              </a:rPr>
              <a:t>Text Idea</a:t>
            </a:r>
            <a:endParaRPr lang="en-US" sz="3200" b="1">
              <a:solidFill>
                <a:schemeClr val="bg1"/>
              </a:solidFill>
              <a:cs typeface="Arial"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charset="0"/>
            </a:endParaRPr>
          </a:p>
        </p:txBody>
      </p:sp>
      <p:sp>
        <p:nvSpPr>
          <p:cNvPr id="42004" name="AutoShape 20"/>
          <p:cNvSpPr>
            <a:spLocks noChangeArrowheads="1"/>
          </p:cNvSpPr>
          <p:nvPr/>
        </p:nvSpPr>
        <p:spPr bwMode="auto">
          <a:xfrm>
            <a:off x="2514600" y="2590800"/>
            <a:ext cx="3810000" cy="213360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charset="0"/>
            </a:endParaRPr>
          </a:p>
        </p:txBody>
      </p:sp>
      <p:sp>
        <p:nvSpPr>
          <p:cNvPr id="42001" name="Text Box 17"/>
          <p:cNvSpPr txBox="1">
            <a:spLocks noChangeArrowheads="1"/>
          </p:cNvSpPr>
          <p:nvPr/>
        </p:nvSpPr>
        <p:spPr bwMode="auto">
          <a:xfrm>
            <a:off x="3429000" y="2743200"/>
            <a:ext cx="1752600" cy="1555750"/>
          </a:xfrm>
          <a:prstGeom prst="rect">
            <a:avLst/>
          </a:prstGeom>
          <a:noFill/>
          <a:ln>
            <a:noFill/>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800" b="1">
                <a:solidFill>
                  <a:schemeClr val="bg1"/>
                </a:solidFill>
                <a:cs typeface="Arial" charset="0"/>
              </a:rPr>
              <a:t>Big Idea</a:t>
            </a:r>
            <a:endParaRPr lang="en-US" sz="3200" b="1">
              <a:solidFill>
                <a:schemeClr val="bg1"/>
              </a:solidFill>
              <a:cs typeface="Arial" charset="0"/>
            </a:endParaRPr>
          </a:p>
        </p:txBody>
      </p:sp>
      <p:pic>
        <p:nvPicPr>
          <p:cNvPr id="42005" name="Picture 21" descr="tedd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1143000"/>
            <a:ext cx="2130425"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6" name="AutoShape 22"/>
          <p:cNvSpPr>
            <a:spLocks noChangeArrowheads="1"/>
          </p:cNvSpPr>
          <p:nvPr/>
        </p:nvSpPr>
        <p:spPr bwMode="auto">
          <a:xfrm>
            <a:off x="6705600" y="1828800"/>
            <a:ext cx="2258888"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42007" name="Text Box 23"/>
          <p:cNvSpPr txBox="1">
            <a:spLocks noChangeArrowheads="1"/>
          </p:cNvSpPr>
          <p:nvPr/>
        </p:nvSpPr>
        <p:spPr bwMode="auto">
          <a:xfrm>
            <a:off x="8594725" y="39688"/>
            <a:ext cx="354013" cy="457200"/>
          </a:xfrm>
          <a:prstGeom prst="rect">
            <a:avLst/>
          </a:prstGeom>
          <a:noFill/>
          <a:ln>
            <a:noFill/>
          </a:ln>
          <a:effectLst>
            <a:outerShdw blurRad="63500" dist="35921" dir="2700000" algn="ctr" rotWithShape="0">
              <a:schemeClr val="tx2">
                <a:alpha val="74998"/>
              </a:schemeClr>
            </a:outerShdw>
          </a:effectLst>
        </p:spPr>
        <p:txBody>
          <a:bodyPr wrap="none">
            <a:spAutoFit/>
          </a:bodyPr>
          <a:lstStyle/>
          <a:p>
            <a:pPr>
              <a:defRPr/>
            </a:pPr>
            <a:r>
              <a:rPr lang="en-US" b="1">
                <a:solidFill>
                  <a:srgbClr val="F9F9F9"/>
                </a:solidFill>
                <a:latin typeface="Arial"/>
                <a:cs typeface="Arial"/>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3053</TotalTime>
  <Words>1711</Words>
  <Application>Microsoft Macintosh PowerPoint</Application>
  <PresentationFormat>On-screen Show (4:3)</PresentationFormat>
  <Paragraphs>266</Paragraphs>
  <Slides>29</Slides>
  <Notes>27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Alan Den</vt:lpstr>
      <vt:lpstr>ＭＳ Ｐゴシック</vt:lpstr>
      <vt:lpstr>Osaka</vt:lpstr>
      <vt:lpstr>Times</vt:lpstr>
      <vt:lpstr>Arial</vt:lpstr>
      <vt:lpstr>Arial Black</vt:lpstr>
      <vt:lpstr>Arial Rounded MT Bold</vt:lpstr>
      <vt:lpstr>Bradley Hand ITC TT-Bold</vt:lpstr>
      <vt:lpstr>Impact</vt:lpstr>
      <vt:lpstr>Wingdings</vt:lpstr>
      <vt:lpstr>Blank Presentation</vt:lpstr>
      <vt:lpstr>Candybar</vt:lpstr>
      <vt:lpstr>1_Blank Presentation</vt:lpstr>
      <vt:lpstr>Default Design</vt:lpstr>
      <vt:lpstr>The What and Why of Exposition</vt:lpstr>
      <vt:lpstr>Homiletics: The Art of  Expository Preaching</vt:lpstr>
      <vt:lpstr>"We will take a trip next week."</vt:lpstr>
      <vt:lpstr>"We will give an expository sermon"</vt:lpstr>
      <vt:lpstr>What Makes a Sermon Expository?</vt:lpstr>
      <vt:lpstr>A More Detailed Definition…</vt:lpstr>
      <vt:lpstr>Characteristics of Exposition</vt:lpstr>
      <vt:lpstr>Characteristics of Exposition</vt:lpstr>
      <vt:lpstr>Characteristics of Exposition</vt:lpstr>
      <vt:lpstr>Characteristics of Exposition</vt:lpstr>
      <vt:lpstr>Characteristics of Exposition</vt:lpstr>
      <vt:lpstr>Characteristics Summary</vt:lpstr>
      <vt:lpstr>Why is Expository Preaching Important?</vt:lpstr>
      <vt:lpstr>A. Exposition is based on an inerrant text that shows God's will</vt:lpstr>
      <vt:lpstr>B. Exposition teaches God's Word in the setting chosen by the Holy Spirit</vt:lpstr>
      <vt:lpstr>C. Exposition has inherent  authority and power</vt:lpstr>
      <vt:lpstr>How do you interpret this cartoon?</vt:lpstr>
      <vt:lpstr>D. Exposition directs the attention of the hearer to the Bible</vt:lpstr>
      <vt:lpstr>WHY IS GOD'S WORD SO VITAL?</vt:lpstr>
      <vt:lpstr>Four Results of God's Word</vt:lpstr>
      <vt:lpstr>E. Exposition meets people's true needs for spiritual nourishment</vt:lpstr>
      <vt:lpstr>F. Exposition protects against misinterpretation of Scripture</vt:lpstr>
      <vt:lpstr>G. Exposition best enables preaching through entire books of Scripture</vt:lpstr>
      <vt:lpstr>H. Exposition saves time by not having to decide what subject to speak on</vt:lpstr>
      <vt:lpstr>I. Exposition enables the preacher to speak by faith</vt:lpstr>
      <vt:lpstr>J. Exposition guards us from some of the dangers of  topical preaching</vt:lpstr>
      <vt:lpstr>Some Dangers of Topic Preaching</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176</cp:revision>
  <dcterms:created xsi:type="dcterms:W3CDTF">2005-08-18T07:36:46Z</dcterms:created>
  <dcterms:modified xsi:type="dcterms:W3CDTF">2024-01-26T14:16:46Z</dcterms:modified>
</cp:coreProperties>
</file>