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1"/>
  </p:notesMasterIdLst>
  <p:sldIdLst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85" r:id="rId19"/>
    <p:sldId id="38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6"/>
    <p:restoredTop sz="94694"/>
  </p:normalViewPr>
  <p:slideViewPr>
    <p:cSldViewPr>
      <p:cViewPr varScale="1">
        <p:scale>
          <a:sx n="117" d="100"/>
          <a:sy n="117" d="100"/>
        </p:scale>
        <p:origin x="376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6C638-9CEF-604E-9684-C76B6C982988}" type="datetimeFigureOut">
              <a:t>1/2/26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8D7C5-3D1F-4545-AA5E-83FB8A0D45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Parchment Project (pp)</a:t>
            </a:r>
          </a:p>
        </p:txBody>
      </p:sp>
    </p:spTree>
    <p:extLst>
      <p:ext uri="{BB962C8B-B14F-4D97-AF65-F5344CB8AC3E}">
        <p14:creationId xmlns:p14="http://schemas.microsoft.com/office/powerpoint/2010/main" val="50661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8007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781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205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285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8010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122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049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393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8007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8007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"/>
            <a:ext cx="12188952" cy="685793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9888" y="3538727"/>
            <a:ext cx="9313164" cy="32141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8007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85"/>
            <a:ext cx="12188951" cy="68397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992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10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344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715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5757" y="34226"/>
            <a:ext cx="6983730" cy="421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8007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3825" y="2781275"/>
            <a:ext cx="9845040" cy="2616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517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bible.panorama@gmail.co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668" y="-762000"/>
            <a:ext cx="12188825" cy="6859905"/>
            <a:chOff x="0" y="-62"/>
            <a:chExt cx="12188825" cy="6859905"/>
          </a:xfrm>
        </p:grpSpPr>
        <p:pic>
          <p:nvPicPr>
            <p:cNvPr id="3" name="object 3" descr="A feather and ink bottle on a brown surface  Description automatically generated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3744" y="-1"/>
              <a:ext cx="9665081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62"/>
              <a:ext cx="7388352" cy="6859778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33400" y="1447800"/>
            <a:ext cx="6553200" cy="16786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5400" b="1" dirty="0">
                <a:solidFill>
                  <a:srgbClr val="000000"/>
                </a:solidFill>
              </a:rPr>
              <a:t>The</a:t>
            </a:r>
            <a:r>
              <a:rPr sz="5400" b="1" spc="-40" dirty="0">
                <a:solidFill>
                  <a:srgbClr val="000000"/>
                </a:solidFill>
              </a:rPr>
              <a:t> </a:t>
            </a:r>
            <a:r>
              <a:rPr sz="5400" b="1" dirty="0">
                <a:solidFill>
                  <a:srgbClr val="000000"/>
                </a:solidFill>
              </a:rPr>
              <a:t>New</a:t>
            </a:r>
            <a:r>
              <a:rPr sz="5400" b="1" spc="-185" dirty="0">
                <a:solidFill>
                  <a:srgbClr val="000000"/>
                </a:solidFill>
              </a:rPr>
              <a:t> </a:t>
            </a:r>
            <a:r>
              <a:rPr sz="5400" b="1" spc="-490" dirty="0">
                <a:solidFill>
                  <a:srgbClr val="000000"/>
                </a:solidFill>
              </a:rPr>
              <a:t>T</a:t>
            </a:r>
            <a:r>
              <a:rPr sz="5400" b="1" spc="-10" dirty="0">
                <a:solidFill>
                  <a:srgbClr val="000000"/>
                </a:solidFill>
              </a:rPr>
              <a:t>e</a:t>
            </a:r>
            <a:r>
              <a:rPr sz="5400" b="1" spc="-25" dirty="0">
                <a:solidFill>
                  <a:srgbClr val="000000"/>
                </a:solidFill>
              </a:rPr>
              <a:t>s</a:t>
            </a:r>
            <a:r>
              <a:rPr sz="5400" b="1" spc="35" dirty="0">
                <a:solidFill>
                  <a:srgbClr val="000000"/>
                </a:solidFill>
              </a:rPr>
              <a:t>t</a:t>
            </a:r>
            <a:r>
              <a:rPr sz="5400" b="1" spc="-10" dirty="0">
                <a:solidFill>
                  <a:srgbClr val="000000"/>
                </a:solidFill>
              </a:rPr>
              <a:t>a</a:t>
            </a:r>
            <a:r>
              <a:rPr sz="5400" b="1" spc="-50" dirty="0">
                <a:solidFill>
                  <a:srgbClr val="000000"/>
                </a:solidFill>
              </a:rPr>
              <a:t>m</a:t>
            </a:r>
            <a:r>
              <a:rPr sz="5400" b="1" spc="60" dirty="0">
                <a:solidFill>
                  <a:srgbClr val="000000"/>
                </a:solidFill>
              </a:rPr>
              <a:t>e</a:t>
            </a:r>
            <a:r>
              <a:rPr sz="5400" b="1" spc="-10" dirty="0">
                <a:solidFill>
                  <a:srgbClr val="000000"/>
                </a:solidFill>
              </a:rPr>
              <a:t>n</a:t>
            </a:r>
            <a:r>
              <a:rPr sz="5400" b="1" spc="15" dirty="0">
                <a:solidFill>
                  <a:srgbClr val="000000"/>
                </a:solidFill>
              </a:rPr>
              <a:t>t</a:t>
            </a:r>
            <a:r>
              <a:rPr sz="5400" b="1" spc="-55" dirty="0">
                <a:solidFill>
                  <a:srgbClr val="000000"/>
                </a:solidFill>
              </a:rPr>
              <a:t> </a:t>
            </a:r>
            <a:r>
              <a:rPr sz="5400" b="1" dirty="0">
                <a:solidFill>
                  <a:srgbClr val="000000"/>
                </a:solidFill>
              </a:rPr>
              <a:t>Parchment</a:t>
            </a:r>
            <a:r>
              <a:rPr sz="5400" b="1" spc="-170" dirty="0">
                <a:solidFill>
                  <a:srgbClr val="000000"/>
                </a:solidFill>
              </a:rPr>
              <a:t> </a:t>
            </a:r>
            <a:r>
              <a:rPr sz="5400" b="1" spc="-10" dirty="0">
                <a:solidFill>
                  <a:srgbClr val="000000"/>
                </a:solidFill>
              </a:rPr>
              <a:t>Project</a:t>
            </a:r>
            <a:endParaRPr sz="5400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A9C77A-C95D-14E9-655D-26979DF56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32386"/>
            <a:ext cx="12211336" cy="142191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Taught by Fred Young • Used with Permission</a:t>
            </a:r>
            <a:b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</a:t>
            </a: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Jordan Evangelical Theological Seminary</a:t>
            </a:r>
            <a:b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</a:br>
            <a:r>
              <a:rPr lang="en-US" sz="26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  <p:sp>
        <p:nvSpPr>
          <p:cNvPr id="6" name="object 5" descr="$PPTXTitle">
            <a:extLst>
              <a:ext uri="{FF2B5EF4-FFF2-40B4-BE49-F238E27FC236}">
                <a16:creationId xmlns:a16="http://schemas.microsoft.com/office/drawing/2014/main" id="{8A985E25-B64A-5CA2-EE69-8C14F1D75197}"/>
              </a:ext>
            </a:extLst>
          </p:cNvPr>
          <p:cNvSpPr txBox="1">
            <a:spLocks/>
          </p:cNvSpPr>
          <p:nvPr/>
        </p:nvSpPr>
        <p:spPr>
          <a:xfrm>
            <a:off x="609600" y="3189514"/>
            <a:ext cx="6553200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600" b="0" i="0">
                <a:solidFill>
                  <a:srgbClr val="80071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>
              <a:spcBef>
                <a:spcPts val="130"/>
              </a:spcBef>
            </a:pPr>
            <a:r>
              <a:rPr lang="en-US" sz="4000" b="1" i="1" dirty="0">
                <a:solidFill>
                  <a:srgbClr val="000000"/>
                </a:solidFill>
              </a:rPr>
              <a:t>An Introduction</a:t>
            </a:r>
            <a:endParaRPr lang="en-US" sz="4000" b="1" i="1"/>
          </a:p>
        </p:txBody>
      </p:sp>
    </p:spTree>
    <p:extLst>
      <p:ext uri="{BB962C8B-B14F-4D97-AF65-F5344CB8AC3E}">
        <p14:creationId xmlns:p14="http://schemas.microsoft.com/office/powerpoint/2010/main" val="1103561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544" y="0"/>
            <a:ext cx="10338435" cy="6858000"/>
            <a:chOff x="923544" y="0"/>
            <a:chExt cx="103384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544" y="0"/>
              <a:ext cx="10338041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5860" y="242315"/>
              <a:ext cx="4937760" cy="6365875"/>
            </a:xfrm>
            <a:custGeom>
              <a:avLst/>
              <a:gdLst/>
              <a:ahLst/>
              <a:cxnLst/>
              <a:rect l="l" t="t" r="r" b="b"/>
              <a:pathLst>
                <a:path w="4937760" h="6365875">
                  <a:moveTo>
                    <a:pt x="0" y="6365874"/>
                  </a:moveTo>
                  <a:lnTo>
                    <a:pt x="4937760" y="6365874"/>
                  </a:lnTo>
                  <a:lnTo>
                    <a:pt x="4937760" y="0"/>
                  </a:lnTo>
                  <a:lnTo>
                    <a:pt x="0" y="0"/>
                  </a:lnTo>
                  <a:lnTo>
                    <a:pt x="0" y="636587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9047" y="237743"/>
              <a:ext cx="4928870" cy="6365875"/>
            </a:xfrm>
            <a:custGeom>
              <a:avLst/>
              <a:gdLst/>
              <a:ahLst/>
              <a:cxnLst/>
              <a:rect l="l" t="t" r="r" b="b"/>
              <a:pathLst>
                <a:path w="4928870" h="6365875">
                  <a:moveTo>
                    <a:pt x="0" y="6365875"/>
                  </a:moveTo>
                  <a:lnTo>
                    <a:pt x="4928615" y="6365875"/>
                  </a:lnTo>
                  <a:lnTo>
                    <a:pt x="4928615" y="0"/>
                  </a:lnTo>
                  <a:lnTo>
                    <a:pt x="0" y="0"/>
                  </a:lnTo>
                  <a:lnTo>
                    <a:pt x="0" y="6365875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32304" y="18313"/>
            <a:ext cx="7315200" cy="3937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6990">
              <a:lnSpc>
                <a:spcPts val="3020"/>
              </a:lnSpc>
            </a:pP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The</a:t>
            </a:r>
            <a:r>
              <a:rPr sz="2600" spc="-7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2-page</a:t>
            </a: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layout</a:t>
            </a:r>
            <a:r>
              <a:rPr sz="2600" spc="-6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also</a:t>
            </a:r>
            <a:r>
              <a:rPr sz="2600" spc="-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serves</a:t>
            </a:r>
            <a:r>
              <a:rPr sz="2600" spc="-6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the</a:t>
            </a:r>
            <a:r>
              <a:rPr sz="2600" spc="-6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10</a:t>
            </a:r>
            <a:r>
              <a:rPr sz="2600" spc="-6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longer</a:t>
            </a:r>
            <a:r>
              <a:rPr sz="2600" spc="-6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titles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97471" y="4692344"/>
            <a:ext cx="3366770" cy="14382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1299"/>
              </a:lnSpc>
              <a:spcBef>
                <a:spcPts val="75"/>
              </a:spcBef>
            </a:pPr>
            <a:r>
              <a:rPr sz="4000" b="1" dirty="0">
                <a:solidFill>
                  <a:srgbClr val="80071F"/>
                </a:solidFill>
                <a:latin typeface="Arial"/>
                <a:cs typeface="Arial"/>
              </a:rPr>
              <a:t>*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Their</a:t>
            </a:r>
            <a:r>
              <a:rPr sz="2600" spc="-4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literary</a:t>
            </a:r>
            <a:r>
              <a:rPr sz="2600" spc="-4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sections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occupy</a:t>
            </a:r>
            <a:r>
              <a:rPr sz="2600" spc="-3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80071F"/>
                </a:solidFill>
                <a:latin typeface="Arial"/>
                <a:cs typeface="Arial"/>
              </a:rPr>
              <a:t>2-</a:t>
            </a:r>
            <a:r>
              <a:rPr sz="2600" spc="-20" dirty="0">
                <a:solidFill>
                  <a:srgbClr val="80071F"/>
                </a:solidFill>
                <a:latin typeface="Arial"/>
                <a:cs typeface="Arial"/>
              </a:rPr>
              <a:t>page</a:t>
            </a:r>
            <a:endParaRPr sz="2600">
              <a:latin typeface="Arial"/>
              <a:cs typeface="Arial"/>
            </a:endParaRPr>
          </a:p>
          <a:p>
            <a:pPr marL="3810" algn="ctr">
              <a:lnSpc>
                <a:spcPts val="3100"/>
              </a:lnSpc>
            </a:pP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layouts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7224014" y="962278"/>
            <a:ext cx="3304540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35965" algn="l"/>
                <a:tab pos="1569085" algn="l"/>
                <a:tab pos="2292350" algn="l"/>
                <a:tab pos="3134360" algn="l"/>
              </a:tabLst>
            </a:pPr>
            <a:r>
              <a:rPr sz="3150" b="1" spc="-50" dirty="0">
                <a:latin typeface="Arial"/>
                <a:cs typeface="Arial"/>
              </a:rPr>
              <a:t>*</a:t>
            </a:r>
            <a:r>
              <a:rPr sz="3150" b="1" dirty="0">
                <a:latin typeface="Arial"/>
                <a:cs typeface="Arial"/>
              </a:rPr>
              <a:t>	</a:t>
            </a:r>
            <a:r>
              <a:rPr sz="3150" b="1" spc="-50" dirty="0">
                <a:latin typeface="Arial"/>
                <a:cs typeface="Arial"/>
              </a:rPr>
              <a:t>*</a:t>
            </a:r>
            <a:r>
              <a:rPr sz="3150" b="1" dirty="0">
                <a:latin typeface="Arial"/>
                <a:cs typeface="Arial"/>
              </a:rPr>
              <a:t>	</a:t>
            </a:r>
            <a:r>
              <a:rPr sz="3150" b="1" spc="-50" dirty="0">
                <a:latin typeface="Arial"/>
                <a:cs typeface="Arial"/>
              </a:rPr>
              <a:t>*</a:t>
            </a:r>
            <a:r>
              <a:rPr sz="3150" b="1" dirty="0">
                <a:latin typeface="Arial"/>
                <a:cs typeface="Arial"/>
              </a:rPr>
              <a:t>	</a:t>
            </a:r>
            <a:r>
              <a:rPr sz="3150" b="1" spc="-50" dirty="0">
                <a:latin typeface="Arial"/>
                <a:cs typeface="Arial"/>
              </a:rPr>
              <a:t>*</a:t>
            </a:r>
            <a:r>
              <a:rPr sz="3150" b="1" dirty="0">
                <a:latin typeface="Arial"/>
                <a:cs typeface="Arial"/>
              </a:rPr>
              <a:t>	</a:t>
            </a:r>
            <a:r>
              <a:rPr sz="3150" b="1" spc="-50" dirty="0">
                <a:latin typeface="Arial"/>
                <a:cs typeface="Arial"/>
              </a:rPr>
              <a:t>*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544" y="55"/>
            <a:ext cx="10274300" cy="6821170"/>
            <a:chOff x="923544" y="55"/>
            <a:chExt cx="10274300" cy="6821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544" y="55"/>
              <a:ext cx="10274227" cy="68211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5860" y="242315"/>
              <a:ext cx="9866630" cy="6365875"/>
            </a:xfrm>
            <a:custGeom>
              <a:avLst/>
              <a:gdLst/>
              <a:ahLst/>
              <a:cxnLst/>
              <a:rect l="l" t="t" r="r" b="b"/>
              <a:pathLst>
                <a:path w="9866630" h="6365875">
                  <a:moveTo>
                    <a:pt x="0" y="6365874"/>
                  </a:moveTo>
                  <a:lnTo>
                    <a:pt x="4937760" y="6365874"/>
                  </a:lnTo>
                  <a:lnTo>
                    <a:pt x="4937760" y="0"/>
                  </a:lnTo>
                  <a:lnTo>
                    <a:pt x="0" y="0"/>
                  </a:lnTo>
                  <a:lnTo>
                    <a:pt x="0" y="6365874"/>
                  </a:lnTo>
                  <a:close/>
                </a:path>
                <a:path w="9866630" h="6365875">
                  <a:moveTo>
                    <a:pt x="4937760" y="6365874"/>
                  </a:moveTo>
                  <a:lnTo>
                    <a:pt x="9866376" y="6365874"/>
                  </a:lnTo>
                  <a:lnTo>
                    <a:pt x="9866376" y="0"/>
                  </a:lnTo>
                  <a:lnTo>
                    <a:pt x="4937760" y="0"/>
                  </a:lnTo>
                  <a:lnTo>
                    <a:pt x="4937760" y="636587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2779776" y="9144"/>
            <a:ext cx="6629400" cy="4940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10"/>
              </a:spcBef>
            </a:pPr>
            <a:r>
              <a:rPr dirty="0"/>
              <a:t>Sin</a:t>
            </a:r>
            <a:r>
              <a:rPr spc="-7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Salvation,</a:t>
            </a:r>
            <a:r>
              <a:rPr spc="-65" dirty="0"/>
              <a:t> </a:t>
            </a:r>
            <a:r>
              <a:rPr dirty="0"/>
              <a:t>chapters</a:t>
            </a:r>
            <a:r>
              <a:rPr spc="-75" dirty="0"/>
              <a:t> </a:t>
            </a:r>
            <a:r>
              <a:rPr dirty="0"/>
              <a:t>1-</a:t>
            </a:r>
            <a:r>
              <a:rPr spc="-50" dirty="0"/>
              <a:t>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544" y="58"/>
            <a:ext cx="10301605" cy="6849109"/>
            <a:chOff x="923544" y="58"/>
            <a:chExt cx="10301605" cy="6849109"/>
          </a:xfrm>
        </p:grpSpPr>
        <p:pic>
          <p:nvPicPr>
            <p:cNvPr id="3" name="object 3" descr="Juvale 100-Pack Black Spiral Binding Coils Combs, 12&quot; Plastic Spines for 70 Sheets, 10mm, 4:1 Pitch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8142" y="242549"/>
              <a:ext cx="3487059" cy="64576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544" y="58"/>
              <a:ext cx="4919472" cy="68302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6791" y="9141"/>
              <a:ext cx="4888149" cy="68394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65860" y="242315"/>
              <a:ext cx="9866630" cy="6365875"/>
            </a:xfrm>
            <a:custGeom>
              <a:avLst/>
              <a:gdLst/>
              <a:ahLst/>
              <a:cxnLst/>
              <a:rect l="l" t="t" r="r" b="b"/>
              <a:pathLst>
                <a:path w="9866630" h="6365875">
                  <a:moveTo>
                    <a:pt x="0" y="6365874"/>
                  </a:moveTo>
                  <a:lnTo>
                    <a:pt x="4937760" y="6365874"/>
                  </a:lnTo>
                  <a:lnTo>
                    <a:pt x="4937760" y="0"/>
                  </a:lnTo>
                  <a:lnTo>
                    <a:pt x="0" y="0"/>
                  </a:lnTo>
                  <a:lnTo>
                    <a:pt x="0" y="6365874"/>
                  </a:lnTo>
                  <a:close/>
                </a:path>
                <a:path w="9866630" h="6365875">
                  <a:moveTo>
                    <a:pt x="4937760" y="6365874"/>
                  </a:moveTo>
                  <a:lnTo>
                    <a:pt x="9866376" y="6365874"/>
                  </a:lnTo>
                  <a:lnTo>
                    <a:pt x="9866376" y="0"/>
                  </a:lnTo>
                  <a:lnTo>
                    <a:pt x="4937760" y="0"/>
                  </a:lnTo>
                  <a:lnTo>
                    <a:pt x="4937760" y="636587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73551" y="3850589"/>
              <a:ext cx="5687695" cy="1198245"/>
            </a:xfrm>
            <a:custGeom>
              <a:avLst/>
              <a:gdLst/>
              <a:ahLst/>
              <a:cxnLst/>
              <a:rect l="l" t="t" r="r" b="b"/>
              <a:pathLst>
                <a:path w="5687695" h="1198245">
                  <a:moveTo>
                    <a:pt x="5687567" y="0"/>
                  </a:moveTo>
                  <a:lnTo>
                    <a:pt x="0" y="0"/>
                  </a:lnTo>
                  <a:lnTo>
                    <a:pt x="0" y="1198168"/>
                  </a:lnTo>
                  <a:lnTo>
                    <a:pt x="5687567" y="1198168"/>
                  </a:lnTo>
                  <a:lnTo>
                    <a:pt x="5687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70478" y="3835971"/>
            <a:ext cx="5090795" cy="1217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3100"/>
              </a:lnSpc>
              <a:spcBef>
                <a:spcPts val="215"/>
              </a:spcBef>
            </a:pP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The</a:t>
            </a:r>
            <a:r>
              <a:rPr sz="2600" spc="-8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spiralbound</a:t>
            </a:r>
            <a:r>
              <a:rPr sz="2600" spc="-8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version</a:t>
            </a:r>
            <a:r>
              <a:rPr sz="2600" spc="-8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preserves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the</a:t>
            </a:r>
            <a:r>
              <a:rPr sz="2600" spc="-2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lay-flat,</a:t>
            </a:r>
            <a:endParaRPr sz="2600">
              <a:latin typeface="Arial"/>
              <a:cs typeface="Arial"/>
            </a:endParaRPr>
          </a:p>
          <a:p>
            <a:pPr marL="5715" algn="ctr">
              <a:lnSpc>
                <a:spcPts val="3075"/>
              </a:lnSpc>
            </a:pP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hands-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free</a:t>
            </a:r>
            <a:r>
              <a:rPr sz="2600" spc="-6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environment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79776" y="9144"/>
            <a:ext cx="6629400" cy="494030"/>
          </a:xfrm>
          <a:custGeom>
            <a:avLst/>
            <a:gdLst/>
            <a:ahLst/>
            <a:cxnLst/>
            <a:rect l="l" t="t" r="r" b="b"/>
            <a:pathLst>
              <a:path w="6629400" h="494030">
                <a:moveTo>
                  <a:pt x="6629400" y="0"/>
                </a:moveTo>
                <a:lnTo>
                  <a:pt x="0" y="0"/>
                </a:lnTo>
                <a:lnTo>
                  <a:pt x="0" y="493902"/>
                </a:lnTo>
                <a:lnTo>
                  <a:pt x="6629400" y="493902"/>
                </a:lnTo>
                <a:lnTo>
                  <a:pt x="6629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7250">
              <a:lnSpc>
                <a:spcPct val="100000"/>
              </a:lnSpc>
              <a:spcBef>
                <a:spcPts val="95"/>
              </a:spcBef>
            </a:pPr>
            <a:r>
              <a:rPr dirty="0"/>
              <a:t>Sin</a:t>
            </a:r>
            <a:r>
              <a:rPr spc="-60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Sanctification,</a:t>
            </a:r>
            <a:r>
              <a:rPr spc="-50" dirty="0"/>
              <a:t> </a:t>
            </a:r>
            <a:r>
              <a:rPr dirty="0"/>
              <a:t>chapters</a:t>
            </a:r>
            <a:r>
              <a:rPr spc="-60" dirty="0"/>
              <a:t> </a:t>
            </a:r>
            <a:r>
              <a:rPr spc="-45" dirty="0"/>
              <a:t>6-</a:t>
            </a:r>
            <a:r>
              <a:rPr spc="-50" dirty="0"/>
              <a:t>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544" y="-1"/>
            <a:ext cx="4873752" cy="68486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943" y="9141"/>
            <a:ext cx="4833253" cy="68486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59510" y="235965"/>
            <a:ext cx="9879330" cy="6378575"/>
            <a:chOff x="1159510" y="235965"/>
            <a:chExt cx="9879330" cy="6378575"/>
          </a:xfrm>
        </p:grpSpPr>
        <p:sp>
          <p:nvSpPr>
            <p:cNvPr id="5" name="object 5"/>
            <p:cNvSpPr/>
            <p:nvPr/>
          </p:nvSpPr>
          <p:spPr>
            <a:xfrm>
              <a:off x="1165860" y="242315"/>
              <a:ext cx="9866630" cy="6365875"/>
            </a:xfrm>
            <a:custGeom>
              <a:avLst/>
              <a:gdLst/>
              <a:ahLst/>
              <a:cxnLst/>
              <a:rect l="l" t="t" r="r" b="b"/>
              <a:pathLst>
                <a:path w="9866630" h="6365875">
                  <a:moveTo>
                    <a:pt x="0" y="6365874"/>
                  </a:moveTo>
                  <a:lnTo>
                    <a:pt x="4937760" y="6365874"/>
                  </a:lnTo>
                  <a:lnTo>
                    <a:pt x="4937760" y="0"/>
                  </a:lnTo>
                  <a:lnTo>
                    <a:pt x="0" y="0"/>
                  </a:lnTo>
                  <a:lnTo>
                    <a:pt x="0" y="6365874"/>
                  </a:lnTo>
                  <a:close/>
                </a:path>
                <a:path w="9866630" h="6365875">
                  <a:moveTo>
                    <a:pt x="4937760" y="6365874"/>
                  </a:moveTo>
                  <a:lnTo>
                    <a:pt x="9866376" y="6365874"/>
                  </a:lnTo>
                  <a:lnTo>
                    <a:pt x="9866376" y="0"/>
                  </a:lnTo>
                  <a:lnTo>
                    <a:pt x="4937760" y="0"/>
                  </a:lnTo>
                  <a:lnTo>
                    <a:pt x="4937760" y="636587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34056" y="3850589"/>
              <a:ext cx="6748780" cy="1198245"/>
            </a:xfrm>
            <a:custGeom>
              <a:avLst/>
              <a:gdLst/>
              <a:ahLst/>
              <a:cxnLst/>
              <a:rect l="l" t="t" r="r" b="b"/>
              <a:pathLst>
                <a:path w="6748780" h="1198245">
                  <a:moveTo>
                    <a:pt x="6748272" y="0"/>
                  </a:moveTo>
                  <a:lnTo>
                    <a:pt x="0" y="0"/>
                  </a:lnTo>
                  <a:lnTo>
                    <a:pt x="0" y="1198168"/>
                  </a:lnTo>
                  <a:lnTo>
                    <a:pt x="6748272" y="1198168"/>
                  </a:lnTo>
                  <a:lnTo>
                    <a:pt x="6748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92602" y="3835971"/>
            <a:ext cx="6637020" cy="1217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3100"/>
              </a:lnSpc>
              <a:spcBef>
                <a:spcPts val="215"/>
              </a:spcBef>
            </a:pP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The</a:t>
            </a:r>
            <a:r>
              <a:rPr sz="2600" spc="-8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casebound</a:t>
            </a:r>
            <a:r>
              <a:rPr sz="2600" spc="-8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version</a:t>
            </a:r>
            <a:r>
              <a:rPr sz="2600" spc="-8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offers</a:t>
            </a:r>
            <a:r>
              <a:rPr sz="2600" spc="-8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more</a:t>
            </a:r>
            <a:r>
              <a:rPr sz="2600" spc="-8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durability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with</a:t>
            </a:r>
            <a:r>
              <a:rPr sz="2600" spc="-5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the same</a:t>
            </a:r>
            <a:r>
              <a:rPr sz="2600" spc="-5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lay-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flat</a:t>
            </a:r>
            <a:r>
              <a:rPr sz="2600" spc="-5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80071F"/>
                </a:solidFill>
                <a:latin typeface="Arial"/>
                <a:cs typeface="Arial"/>
              </a:rPr>
              <a:t>ease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ts val="3075"/>
              </a:lnSpc>
            </a:pP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for</a:t>
            </a:r>
            <a:r>
              <a:rPr sz="2600" spc="-4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reading</a:t>
            </a:r>
            <a:r>
              <a:rPr sz="2600" spc="-4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and</a:t>
            </a:r>
            <a:r>
              <a:rPr sz="2600" spc="-4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"/>
                <a:cs typeface="Arial"/>
              </a:rPr>
              <a:t>note-taking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9776" y="9144"/>
            <a:ext cx="6629400" cy="494030"/>
          </a:xfrm>
          <a:custGeom>
            <a:avLst/>
            <a:gdLst/>
            <a:ahLst/>
            <a:cxnLst/>
            <a:rect l="l" t="t" r="r" b="b"/>
            <a:pathLst>
              <a:path w="6629400" h="494030">
                <a:moveTo>
                  <a:pt x="6629400" y="0"/>
                </a:moveTo>
                <a:lnTo>
                  <a:pt x="0" y="0"/>
                </a:lnTo>
                <a:lnTo>
                  <a:pt x="0" y="493902"/>
                </a:lnTo>
                <a:lnTo>
                  <a:pt x="6629400" y="493902"/>
                </a:lnTo>
                <a:lnTo>
                  <a:pt x="6629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4131055" y="36448"/>
            <a:ext cx="39141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Sovereignty,</a:t>
            </a:r>
            <a:r>
              <a:rPr spc="-60" dirty="0"/>
              <a:t> </a:t>
            </a:r>
            <a:r>
              <a:rPr dirty="0"/>
              <a:t>chapters</a:t>
            </a:r>
            <a:r>
              <a:rPr spc="-65" dirty="0"/>
              <a:t> </a:t>
            </a:r>
            <a:r>
              <a:rPr dirty="0"/>
              <a:t>9-</a:t>
            </a:r>
            <a:r>
              <a:rPr spc="-25" dirty="0"/>
              <a:t>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544" y="-1"/>
            <a:ext cx="4873752" cy="684861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59510" y="60"/>
            <a:ext cx="10066020" cy="6839584"/>
            <a:chOff x="1159510" y="60"/>
            <a:chExt cx="10066020" cy="6839584"/>
          </a:xfrm>
        </p:grpSpPr>
        <p:sp>
          <p:nvSpPr>
            <p:cNvPr id="4" name="object 4"/>
            <p:cNvSpPr/>
            <p:nvPr/>
          </p:nvSpPr>
          <p:spPr>
            <a:xfrm>
              <a:off x="1165860" y="242316"/>
              <a:ext cx="9866630" cy="6365875"/>
            </a:xfrm>
            <a:custGeom>
              <a:avLst/>
              <a:gdLst/>
              <a:ahLst/>
              <a:cxnLst/>
              <a:rect l="l" t="t" r="r" b="b"/>
              <a:pathLst>
                <a:path w="9866630" h="6365875">
                  <a:moveTo>
                    <a:pt x="4937760" y="6365874"/>
                  </a:moveTo>
                  <a:lnTo>
                    <a:pt x="9866376" y="6365874"/>
                  </a:lnTo>
                  <a:lnTo>
                    <a:pt x="9866376" y="0"/>
                  </a:lnTo>
                  <a:lnTo>
                    <a:pt x="4937760" y="0"/>
                  </a:lnTo>
                  <a:lnTo>
                    <a:pt x="4937760" y="6365874"/>
                  </a:lnTo>
                  <a:close/>
                </a:path>
                <a:path w="9866630" h="6365875">
                  <a:moveTo>
                    <a:pt x="0" y="6365874"/>
                  </a:moveTo>
                  <a:lnTo>
                    <a:pt x="4937760" y="6365874"/>
                  </a:lnTo>
                  <a:lnTo>
                    <a:pt x="4937760" y="0"/>
                  </a:lnTo>
                  <a:lnTo>
                    <a:pt x="0" y="0"/>
                  </a:lnTo>
                  <a:lnTo>
                    <a:pt x="0" y="636587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799" y="60"/>
              <a:ext cx="4824283" cy="683941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79776" y="9144"/>
              <a:ext cx="6629400" cy="494030"/>
            </a:xfrm>
            <a:custGeom>
              <a:avLst/>
              <a:gdLst/>
              <a:ahLst/>
              <a:cxnLst/>
              <a:rect l="l" t="t" r="r" b="b"/>
              <a:pathLst>
                <a:path w="6629400" h="494030">
                  <a:moveTo>
                    <a:pt x="6629400" y="0"/>
                  </a:moveTo>
                  <a:lnTo>
                    <a:pt x="0" y="0"/>
                  </a:lnTo>
                  <a:lnTo>
                    <a:pt x="0" y="493902"/>
                  </a:lnTo>
                  <a:lnTo>
                    <a:pt x="6629400" y="493902"/>
                  </a:lnTo>
                  <a:lnTo>
                    <a:pt x="662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0235">
              <a:lnSpc>
                <a:spcPct val="100000"/>
              </a:lnSpc>
              <a:spcBef>
                <a:spcPts val="95"/>
              </a:spcBef>
            </a:pPr>
            <a:r>
              <a:rPr dirty="0"/>
              <a:t>Service</a:t>
            </a:r>
            <a:r>
              <a:rPr spc="-20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all</a:t>
            </a:r>
            <a:r>
              <a:rPr spc="-80" dirty="0"/>
              <a:t> </a:t>
            </a:r>
            <a:r>
              <a:rPr dirty="0"/>
              <a:t>believers,</a:t>
            </a:r>
            <a:r>
              <a:rPr spc="-75" dirty="0"/>
              <a:t> </a:t>
            </a:r>
            <a:r>
              <a:rPr dirty="0"/>
              <a:t>chapters</a:t>
            </a:r>
            <a:r>
              <a:rPr spc="-75" dirty="0"/>
              <a:t> </a:t>
            </a:r>
            <a:r>
              <a:rPr spc="-10" dirty="0"/>
              <a:t>12-</a:t>
            </a:r>
            <a:r>
              <a:rPr spc="-25" dirty="0"/>
              <a:t>15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57416" y="3521328"/>
            <a:ext cx="3602990" cy="4940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320"/>
              </a:spcBef>
            </a:pP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Salutations,</a:t>
            </a:r>
            <a:r>
              <a:rPr sz="2600" spc="-10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71F"/>
                </a:solidFill>
                <a:latin typeface="Arial"/>
                <a:cs typeface="Arial"/>
              </a:rPr>
              <a:t>chapter</a:t>
            </a:r>
            <a:r>
              <a:rPr sz="2600" spc="-10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80071F"/>
                </a:solidFill>
                <a:latin typeface="Arial"/>
                <a:cs typeface="Arial"/>
              </a:rPr>
              <a:t>16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10844784" cy="5715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8600" y="6324600"/>
            <a:ext cx="3736340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dirty="0">
                <a:latin typeface="Arial"/>
                <a:cs typeface="Arial"/>
              </a:rPr>
              <a:t>*Belgique,</a:t>
            </a:r>
            <a:r>
              <a:rPr sz="2350" spc="7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France</a:t>
            </a:r>
            <a:r>
              <a:rPr sz="2350" spc="5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&amp;</a:t>
            </a:r>
            <a:r>
              <a:rPr sz="2350" spc="165" dirty="0">
                <a:latin typeface="Arial"/>
                <a:cs typeface="Arial"/>
              </a:rPr>
              <a:t> </a:t>
            </a:r>
            <a:r>
              <a:rPr sz="2350" spc="-10" dirty="0">
                <a:latin typeface="Arial"/>
                <a:cs typeface="Arial"/>
              </a:rPr>
              <a:t>Suisse</a:t>
            </a:r>
            <a:endParaRPr sz="23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39" y="-1295400"/>
            <a:ext cx="6825996" cy="1257300"/>
          </a:xfrm>
          <a:prstGeom prst="rect">
            <a:avLst/>
          </a:prstGeom>
        </p:spPr>
      </p:pic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33832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6545" algn="l"/>
              </a:tabLst>
            </a:pPr>
            <a:r>
              <a:rPr sz="4400" spc="-20" dirty="0">
                <a:solidFill>
                  <a:srgbClr val="000000"/>
                </a:solidFill>
              </a:rPr>
              <a:t>Since</a:t>
            </a:r>
            <a:r>
              <a:rPr sz="4400" dirty="0">
                <a:solidFill>
                  <a:srgbClr val="000000"/>
                </a:solidFill>
              </a:rPr>
              <a:t>	</a:t>
            </a:r>
            <a:r>
              <a:rPr sz="4400" spc="-10" dirty="0">
                <a:solidFill>
                  <a:srgbClr val="000000"/>
                </a:solidFill>
              </a:rPr>
              <a:t>1990…</a:t>
            </a:r>
            <a:endParaRPr sz="4400"/>
          </a:p>
        </p:txBody>
      </p:sp>
      <p:sp>
        <p:nvSpPr>
          <p:cNvPr id="9" name="object 9"/>
          <p:cNvSpPr txBox="1"/>
          <p:nvPr/>
        </p:nvSpPr>
        <p:spPr>
          <a:xfrm>
            <a:off x="228600" y="1143000"/>
            <a:ext cx="7084695" cy="153733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800" dirty="0">
                <a:latin typeface="Arial"/>
                <a:cs typeface="Arial"/>
              </a:rPr>
              <a:t>Over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3,000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people,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young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old,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800" dirty="0">
                <a:latin typeface="Arial"/>
                <a:cs typeface="Arial"/>
              </a:rPr>
              <a:t>read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stud</a:t>
            </a:r>
            <a:r>
              <a:rPr lang="en-US" sz="2800" dirty="0">
                <a:latin typeface="Arial"/>
                <a:cs typeface="Arial"/>
              </a:rPr>
              <a:t>ied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TPP’s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four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publications,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800" dirty="0">
                <a:latin typeface="Arial"/>
                <a:cs typeface="Arial"/>
              </a:rPr>
              <a:t>to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engage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more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fully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God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eternity.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88939"/>
              </p:ext>
            </p:extLst>
          </p:nvPr>
        </p:nvGraphicFramePr>
        <p:xfrm>
          <a:off x="152400" y="3028316"/>
          <a:ext cx="7467600" cy="2915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6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9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marL="31750">
                        <a:lnSpc>
                          <a:spcPts val="2625"/>
                        </a:lnSpc>
                      </a:pPr>
                      <a:r>
                        <a:rPr sz="2350" spc="-10" dirty="0">
                          <a:latin typeface="Arial"/>
                          <a:cs typeface="Arial"/>
                        </a:rPr>
                        <a:t>Sales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2625"/>
                        </a:lnSpc>
                      </a:pPr>
                      <a:r>
                        <a:rPr sz="2350" spc="-10" dirty="0">
                          <a:latin typeface="Arial"/>
                          <a:cs typeface="Arial"/>
                        </a:rPr>
                        <a:t>Years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2625"/>
                        </a:lnSpc>
                      </a:pPr>
                      <a:r>
                        <a:rPr sz="2350" spc="-10" dirty="0">
                          <a:latin typeface="Arial"/>
                          <a:cs typeface="Arial"/>
                        </a:rPr>
                        <a:t>Titles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350" spc="-25" dirty="0">
                          <a:latin typeface="Arial"/>
                          <a:cs typeface="Arial"/>
                        </a:rPr>
                        <a:t>500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350" dirty="0">
                          <a:latin typeface="Arial"/>
                          <a:cs typeface="Arial"/>
                        </a:rPr>
                        <a:t>1990-</a:t>
                      </a:r>
                      <a:r>
                        <a:rPr sz="2350" spc="-25" dirty="0">
                          <a:latin typeface="Arial"/>
                          <a:cs typeface="Arial"/>
                        </a:rPr>
                        <a:t>’92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350" i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350" i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i="1" dirty="0">
                          <a:latin typeface="Arial"/>
                          <a:cs typeface="Arial"/>
                        </a:rPr>
                        <a:t>Synthetic</a:t>
                      </a:r>
                      <a:r>
                        <a:rPr sz="2350" i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i="1" dirty="0">
                          <a:latin typeface="Arial"/>
                          <a:cs typeface="Arial"/>
                        </a:rPr>
                        <a:t>Study</a:t>
                      </a:r>
                      <a:r>
                        <a:rPr sz="2350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i="1" spc="-25" dirty="0">
                          <a:latin typeface="Arial"/>
                          <a:cs typeface="Arial"/>
                        </a:rPr>
                        <a:t>Aid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350" spc="-25" dirty="0">
                          <a:latin typeface="Arial"/>
                          <a:cs typeface="Arial"/>
                        </a:rPr>
                        <a:t>500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350" dirty="0">
                          <a:latin typeface="Arial"/>
                          <a:cs typeface="Arial"/>
                        </a:rPr>
                        <a:t>2015-</a:t>
                      </a:r>
                      <a:r>
                        <a:rPr sz="2350" spc="-25" dirty="0">
                          <a:latin typeface="Arial"/>
                          <a:cs typeface="Arial"/>
                        </a:rPr>
                        <a:t>’24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350" i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350" i="1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i="1" dirty="0">
                          <a:latin typeface="Arial"/>
                          <a:cs typeface="Arial"/>
                        </a:rPr>
                        <a:t>Parchment</a:t>
                      </a:r>
                      <a:r>
                        <a:rPr sz="2350" i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i="1" dirty="0">
                          <a:latin typeface="Arial"/>
                          <a:cs typeface="Arial"/>
                        </a:rPr>
                        <a:t>Project</a:t>
                      </a:r>
                      <a:r>
                        <a:rPr sz="2350" i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spc="-10" dirty="0">
                          <a:latin typeface="Arial"/>
                          <a:cs typeface="Arial"/>
                        </a:rPr>
                        <a:t>(Belgium)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350" dirty="0">
                          <a:latin typeface="Arial"/>
                          <a:cs typeface="Arial"/>
                        </a:rPr>
                        <a:t>1145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350" dirty="0">
                          <a:latin typeface="Arial"/>
                          <a:cs typeface="Arial"/>
                        </a:rPr>
                        <a:t>2018-</a:t>
                      </a:r>
                      <a:r>
                        <a:rPr sz="2350" spc="-25" dirty="0">
                          <a:latin typeface="Arial"/>
                          <a:cs typeface="Arial"/>
                        </a:rPr>
                        <a:t>’25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350" i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235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i="1" dirty="0">
                          <a:latin typeface="Arial"/>
                          <a:cs typeface="Arial"/>
                        </a:rPr>
                        <a:t>Nouveau</a:t>
                      </a:r>
                      <a:r>
                        <a:rPr sz="2350" i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i="1" dirty="0">
                          <a:latin typeface="Arial"/>
                          <a:cs typeface="Arial"/>
                        </a:rPr>
                        <a:t>Testament</a:t>
                      </a:r>
                      <a:r>
                        <a:rPr sz="2350" i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23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dirty="0">
                          <a:latin typeface="Arial"/>
                          <a:cs typeface="Arial"/>
                        </a:rPr>
                        <a:t>vues</a:t>
                      </a:r>
                      <a:r>
                        <a:rPr sz="23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spc="-10" dirty="0">
                          <a:latin typeface="Arial"/>
                          <a:cs typeface="Arial"/>
                        </a:rPr>
                        <a:t>panoramiques*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4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350" spc="-20" dirty="0">
                          <a:latin typeface="Arial"/>
                          <a:cs typeface="Arial"/>
                        </a:rPr>
                        <a:t>1000</a:t>
                      </a:r>
                      <a:endParaRPr lang="en-US" sz="2350" spc="-2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350" dirty="0">
                          <a:latin typeface="Arial"/>
                          <a:cs typeface="Arial"/>
                        </a:rPr>
                        <a:t>3145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350" dirty="0">
                          <a:latin typeface="Arial"/>
                          <a:cs typeface="Arial"/>
                        </a:rPr>
                        <a:t>2019-</a:t>
                      </a:r>
                      <a:r>
                        <a:rPr sz="2350" spc="-25" dirty="0">
                          <a:latin typeface="Arial"/>
                          <a:cs typeface="Arial"/>
                        </a:rPr>
                        <a:t>’22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350" i="1" dirty="0">
                          <a:latin typeface="Arial"/>
                          <a:cs typeface="Arial"/>
                        </a:rPr>
                        <a:t>Panoramic</a:t>
                      </a:r>
                      <a:r>
                        <a:rPr sz="2350" i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i="1" dirty="0">
                          <a:latin typeface="Arial"/>
                          <a:cs typeface="Arial"/>
                        </a:rPr>
                        <a:t>Bible</a:t>
                      </a:r>
                      <a:r>
                        <a:rPr sz="2350" i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dirty="0">
                          <a:latin typeface="Arial"/>
                          <a:cs typeface="Arial"/>
                        </a:rPr>
                        <a:t>(United</a:t>
                      </a:r>
                      <a:r>
                        <a:rPr sz="235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50" spc="-10" dirty="0">
                          <a:latin typeface="Arial"/>
                          <a:cs typeface="Arial"/>
                        </a:rPr>
                        <a:t>Kingdom)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object 3" descr="A feather and ink bottle on a brown surface  Description automatically generated"/>
          <p:cNvPicPr/>
          <p:nvPr/>
        </p:nvPicPr>
        <p:blipFill>
          <a:blip r:embed="rId4" cstate="print"/>
          <a:srcRect l="51295"/>
          <a:stretch>
            <a:fillRect/>
          </a:stretch>
        </p:blipFill>
        <p:spPr>
          <a:xfrm>
            <a:off x="7481455" y="-1"/>
            <a:ext cx="47073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6564"/>
            <a:ext cx="12189460" cy="6791959"/>
            <a:chOff x="0" y="66564"/>
            <a:chExt cx="12189460" cy="6791959"/>
          </a:xfrm>
        </p:grpSpPr>
        <p:pic>
          <p:nvPicPr>
            <p:cNvPr id="3" name="object 3" descr="A feather and a quill  AI-generated content may be incorrect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6564"/>
              <a:ext cx="12188952" cy="67914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512" y="393192"/>
              <a:ext cx="10885932" cy="278434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502410" y="535305"/>
            <a:ext cx="9189085" cy="2315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latin typeface="Arial"/>
                <a:cs typeface="Arial"/>
              </a:rPr>
              <a:t>As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Biblica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finishes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approving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next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edition, </a:t>
            </a:r>
            <a:r>
              <a:rPr sz="3600" dirty="0">
                <a:latin typeface="Arial"/>
                <a:cs typeface="Arial"/>
              </a:rPr>
              <a:t>contact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1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designer,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Fred</a:t>
            </a:r>
            <a:r>
              <a:rPr sz="3600" spc="-1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Young,</a:t>
            </a:r>
            <a:endParaRPr sz="3600">
              <a:latin typeface="Arial"/>
              <a:cs typeface="Arial"/>
            </a:endParaRPr>
          </a:p>
          <a:p>
            <a:pPr marL="12065" algn="ctr">
              <a:lnSpc>
                <a:spcPts val="4190"/>
              </a:lnSpc>
            </a:pPr>
            <a:r>
              <a:rPr sz="3600" dirty="0">
                <a:latin typeface="Arial"/>
                <a:cs typeface="Arial"/>
              </a:rPr>
              <a:t>to join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pre-order</a:t>
            </a:r>
            <a:r>
              <a:rPr sz="3600" spc="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list:</a:t>
            </a:r>
            <a:endParaRPr sz="3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875"/>
              </a:spcBef>
            </a:pPr>
            <a:r>
              <a:rPr sz="3600" spc="-10" dirty="0">
                <a:solidFill>
                  <a:srgbClr val="467885"/>
                </a:solidFill>
                <a:latin typeface="Arial"/>
                <a:cs typeface="Arial"/>
                <a:hlinkClick r:id="rId4"/>
              </a:rPr>
              <a:t>bible.panorama@gmail.com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83493227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Parchment Project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10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"/>
            <a:ext cx="12189460" cy="6858000"/>
            <a:chOff x="0" y="62"/>
            <a:chExt cx="121894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"/>
              <a:ext cx="12188952" cy="68579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7447" y="1481327"/>
              <a:ext cx="7461504" cy="40370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221096" y="1696542"/>
            <a:ext cx="6733540" cy="3322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0" marR="5080" indent="-495934" algn="r">
              <a:lnSpc>
                <a:spcPct val="100200"/>
              </a:lnSpc>
              <a:spcBef>
                <a:spcPts val="95"/>
              </a:spcBef>
            </a:pP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As</a:t>
            </a:r>
            <a:r>
              <a:rPr sz="5400" spc="-7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you</a:t>
            </a:r>
            <a:r>
              <a:rPr sz="5400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read</a:t>
            </a:r>
            <a:r>
              <a:rPr sz="5400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the</a:t>
            </a:r>
            <a:r>
              <a:rPr sz="5400" spc="-10" dirty="0">
                <a:solidFill>
                  <a:srgbClr val="F1F1F1"/>
                </a:solidFill>
                <a:latin typeface="Arial"/>
                <a:cs typeface="Arial"/>
              </a:rPr>
              <a:t> Bible,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do</a:t>
            </a:r>
            <a:r>
              <a:rPr sz="5400" spc="-6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you</a:t>
            </a:r>
            <a:r>
              <a:rPr sz="5400" spc="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ever</a:t>
            </a:r>
            <a:r>
              <a:rPr sz="5400" spc="-7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spc="-10" dirty="0">
                <a:solidFill>
                  <a:srgbClr val="F1F1F1"/>
                </a:solidFill>
                <a:latin typeface="Arial"/>
                <a:cs typeface="Arial"/>
              </a:rPr>
              <a:t>struggle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to</a:t>
            </a:r>
            <a:r>
              <a:rPr sz="5400" spc="-8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see</a:t>
            </a:r>
            <a:r>
              <a:rPr sz="5400" spc="-1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the</a:t>
            </a:r>
            <a:r>
              <a:rPr sz="5400" spc="-10" dirty="0">
                <a:solidFill>
                  <a:srgbClr val="F1F1F1"/>
                </a:solidFill>
                <a:latin typeface="Arial"/>
                <a:cs typeface="Arial"/>
              </a:rPr>
              <a:t> forest</a:t>
            </a:r>
            <a:endParaRPr sz="54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10"/>
              </a:spcBef>
            </a:pP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for</a:t>
            </a:r>
            <a:r>
              <a:rPr sz="5400" spc="-2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F1F1F1"/>
                </a:solidFill>
                <a:latin typeface="Arial"/>
                <a:cs typeface="Arial"/>
              </a:rPr>
              <a:t>the</a:t>
            </a:r>
            <a:r>
              <a:rPr sz="5400" spc="-7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5400" spc="-10" dirty="0">
                <a:solidFill>
                  <a:srgbClr val="F1F1F1"/>
                </a:solidFill>
                <a:latin typeface="Arial"/>
                <a:cs typeface="Arial"/>
              </a:rPr>
              <a:t>trees?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876679" y="3755847"/>
            <a:ext cx="8399145" cy="2498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200"/>
              </a:lnSpc>
              <a:spcBef>
                <a:spcPts val="95"/>
              </a:spcBef>
            </a:pPr>
            <a:r>
              <a:rPr sz="5400" dirty="0">
                <a:solidFill>
                  <a:srgbClr val="F1F1F1"/>
                </a:solidFill>
              </a:rPr>
              <a:t>Try</a:t>
            </a:r>
            <a:r>
              <a:rPr sz="5400" spc="-114" dirty="0">
                <a:solidFill>
                  <a:srgbClr val="F1F1F1"/>
                </a:solidFill>
              </a:rPr>
              <a:t> </a:t>
            </a:r>
            <a:r>
              <a:rPr sz="5400" dirty="0">
                <a:solidFill>
                  <a:srgbClr val="F1F1F1"/>
                </a:solidFill>
              </a:rPr>
              <a:t>the</a:t>
            </a:r>
            <a:r>
              <a:rPr sz="5400" spc="-120" dirty="0">
                <a:solidFill>
                  <a:srgbClr val="F1F1F1"/>
                </a:solidFill>
              </a:rPr>
              <a:t> </a:t>
            </a:r>
            <a:r>
              <a:rPr sz="5400" dirty="0">
                <a:solidFill>
                  <a:srgbClr val="F1F1F1"/>
                </a:solidFill>
              </a:rPr>
              <a:t>bird's-eye</a:t>
            </a:r>
            <a:r>
              <a:rPr sz="5400" spc="-50" dirty="0">
                <a:solidFill>
                  <a:srgbClr val="F1F1F1"/>
                </a:solidFill>
              </a:rPr>
              <a:t> </a:t>
            </a:r>
            <a:r>
              <a:rPr sz="5400" dirty="0">
                <a:solidFill>
                  <a:srgbClr val="F1F1F1"/>
                </a:solidFill>
              </a:rPr>
              <a:t>view</a:t>
            </a:r>
            <a:r>
              <a:rPr sz="5400" spc="-75" dirty="0">
                <a:solidFill>
                  <a:srgbClr val="F1F1F1"/>
                </a:solidFill>
              </a:rPr>
              <a:t> </a:t>
            </a:r>
            <a:r>
              <a:rPr sz="5400" spc="-20" dirty="0">
                <a:solidFill>
                  <a:srgbClr val="F1F1F1"/>
                </a:solidFill>
              </a:rPr>
              <a:t>from </a:t>
            </a:r>
            <a:r>
              <a:rPr sz="5400" dirty="0">
                <a:solidFill>
                  <a:srgbClr val="F1F1F1"/>
                </a:solidFill>
              </a:rPr>
              <a:t>The</a:t>
            </a:r>
            <a:r>
              <a:rPr sz="5400" spc="-20" dirty="0">
                <a:solidFill>
                  <a:srgbClr val="F1F1F1"/>
                </a:solidFill>
              </a:rPr>
              <a:t> </a:t>
            </a:r>
            <a:r>
              <a:rPr sz="5400" dirty="0">
                <a:solidFill>
                  <a:srgbClr val="F1F1F1"/>
                </a:solidFill>
              </a:rPr>
              <a:t>New</a:t>
            </a:r>
            <a:r>
              <a:rPr sz="5400" spc="-160" dirty="0">
                <a:solidFill>
                  <a:srgbClr val="F1F1F1"/>
                </a:solidFill>
              </a:rPr>
              <a:t> </a:t>
            </a:r>
            <a:r>
              <a:rPr sz="5400" spc="-509" dirty="0">
                <a:solidFill>
                  <a:srgbClr val="F1F1F1"/>
                </a:solidFill>
              </a:rPr>
              <a:t>T</a:t>
            </a:r>
            <a:r>
              <a:rPr sz="5400" spc="75" dirty="0">
                <a:solidFill>
                  <a:srgbClr val="F1F1F1"/>
                </a:solidFill>
              </a:rPr>
              <a:t>e</a:t>
            </a:r>
            <a:r>
              <a:rPr sz="5400" spc="20" dirty="0">
                <a:solidFill>
                  <a:srgbClr val="F1F1F1"/>
                </a:solidFill>
              </a:rPr>
              <a:t>s</a:t>
            </a:r>
            <a:r>
              <a:rPr sz="5400" spc="55" dirty="0">
                <a:solidFill>
                  <a:srgbClr val="F1F1F1"/>
                </a:solidFill>
              </a:rPr>
              <a:t>t</a:t>
            </a:r>
            <a:r>
              <a:rPr sz="5400" spc="80" dirty="0">
                <a:solidFill>
                  <a:srgbClr val="F1F1F1"/>
                </a:solidFill>
              </a:rPr>
              <a:t>a</a:t>
            </a:r>
            <a:r>
              <a:rPr sz="5400" spc="20" dirty="0">
                <a:solidFill>
                  <a:srgbClr val="F1F1F1"/>
                </a:solidFill>
              </a:rPr>
              <a:t>m</a:t>
            </a:r>
            <a:r>
              <a:rPr sz="5400" spc="75" dirty="0">
                <a:solidFill>
                  <a:srgbClr val="F1F1F1"/>
                </a:solidFill>
              </a:rPr>
              <a:t>e</a:t>
            </a:r>
            <a:r>
              <a:rPr sz="5400" spc="5" dirty="0">
                <a:solidFill>
                  <a:srgbClr val="F1F1F1"/>
                </a:solidFill>
              </a:rPr>
              <a:t>n</a:t>
            </a:r>
            <a:r>
              <a:rPr sz="5400" spc="60" dirty="0">
                <a:solidFill>
                  <a:srgbClr val="F1F1F1"/>
                </a:solidFill>
              </a:rPr>
              <a:t>t</a:t>
            </a:r>
            <a:r>
              <a:rPr sz="5400" spc="-15" dirty="0">
                <a:solidFill>
                  <a:srgbClr val="F1F1F1"/>
                </a:solidFill>
              </a:rPr>
              <a:t> </a:t>
            </a:r>
            <a:r>
              <a:rPr sz="5400" dirty="0">
                <a:solidFill>
                  <a:srgbClr val="F1F1F1"/>
                </a:solidFill>
              </a:rPr>
              <a:t>Parchment</a:t>
            </a:r>
            <a:r>
              <a:rPr sz="5400" spc="-95" dirty="0">
                <a:solidFill>
                  <a:srgbClr val="F1F1F1"/>
                </a:solidFill>
              </a:rPr>
              <a:t> </a:t>
            </a:r>
            <a:r>
              <a:rPr sz="5400" spc="-10" dirty="0">
                <a:solidFill>
                  <a:srgbClr val="F1F1F1"/>
                </a:solidFill>
              </a:rPr>
              <a:t>Project</a:t>
            </a:r>
            <a:endParaRPr sz="5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2"/>
            <a:ext cx="12188825" cy="6859905"/>
            <a:chOff x="0" y="-62"/>
            <a:chExt cx="12188825" cy="6859905"/>
          </a:xfrm>
        </p:grpSpPr>
        <p:pic>
          <p:nvPicPr>
            <p:cNvPr id="3" name="object 3" descr="A feather and ink bottle on a brown surface  Description automatically generated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3744" y="-1"/>
              <a:ext cx="9665081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62"/>
              <a:ext cx="7388352" cy="6859778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304800" y="1447800"/>
            <a:ext cx="5446395" cy="14947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4800" dirty="0">
                <a:solidFill>
                  <a:srgbClr val="000000"/>
                </a:solidFill>
              </a:rPr>
              <a:t>The</a:t>
            </a:r>
            <a:r>
              <a:rPr sz="4800" spc="-40" dirty="0">
                <a:solidFill>
                  <a:srgbClr val="000000"/>
                </a:solidFill>
              </a:rPr>
              <a:t> </a:t>
            </a:r>
            <a:r>
              <a:rPr sz="4800" dirty="0">
                <a:solidFill>
                  <a:srgbClr val="000000"/>
                </a:solidFill>
              </a:rPr>
              <a:t>New</a:t>
            </a:r>
            <a:r>
              <a:rPr sz="4800" spc="-185" dirty="0">
                <a:solidFill>
                  <a:srgbClr val="000000"/>
                </a:solidFill>
              </a:rPr>
              <a:t> </a:t>
            </a:r>
            <a:r>
              <a:rPr sz="4800" spc="-490" dirty="0">
                <a:solidFill>
                  <a:srgbClr val="000000"/>
                </a:solidFill>
              </a:rPr>
              <a:t>T</a:t>
            </a:r>
            <a:r>
              <a:rPr sz="4800" spc="-10" dirty="0">
                <a:solidFill>
                  <a:srgbClr val="000000"/>
                </a:solidFill>
              </a:rPr>
              <a:t>e</a:t>
            </a:r>
            <a:r>
              <a:rPr sz="4800" spc="-25" dirty="0">
                <a:solidFill>
                  <a:srgbClr val="000000"/>
                </a:solidFill>
              </a:rPr>
              <a:t>s</a:t>
            </a:r>
            <a:r>
              <a:rPr sz="4800" spc="35" dirty="0">
                <a:solidFill>
                  <a:srgbClr val="000000"/>
                </a:solidFill>
              </a:rPr>
              <a:t>t</a:t>
            </a:r>
            <a:r>
              <a:rPr sz="4800" spc="-10" dirty="0">
                <a:solidFill>
                  <a:srgbClr val="000000"/>
                </a:solidFill>
              </a:rPr>
              <a:t>a</a:t>
            </a:r>
            <a:r>
              <a:rPr sz="4800" spc="-50" dirty="0">
                <a:solidFill>
                  <a:srgbClr val="000000"/>
                </a:solidFill>
              </a:rPr>
              <a:t>m</a:t>
            </a:r>
            <a:r>
              <a:rPr sz="4800" spc="60" dirty="0">
                <a:solidFill>
                  <a:srgbClr val="000000"/>
                </a:solidFill>
              </a:rPr>
              <a:t>e</a:t>
            </a:r>
            <a:r>
              <a:rPr sz="4800" spc="-10" dirty="0">
                <a:solidFill>
                  <a:srgbClr val="000000"/>
                </a:solidFill>
              </a:rPr>
              <a:t>n</a:t>
            </a:r>
            <a:r>
              <a:rPr sz="4800" spc="15" dirty="0">
                <a:solidFill>
                  <a:srgbClr val="000000"/>
                </a:solidFill>
              </a:rPr>
              <a:t>t</a:t>
            </a:r>
            <a:r>
              <a:rPr sz="4800" spc="-55" dirty="0">
                <a:solidFill>
                  <a:srgbClr val="000000"/>
                </a:solidFill>
              </a:rPr>
              <a:t> </a:t>
            </a:r>
            <a:r>
              <a:rPr sz="4800" dirty="0">
                <a:solidFill>
                  <a:srgbClr val="000000"/>
                </a:solidFill>
              </a:rPr>
              <a:t>Parchment</a:t>
            </a:r>
            <a:r>
              <a:rPr sz="4800" spc="-170" dirty="0">
                <a:solidFill>
                  <a:srgbClr val="000000"/>
                </a:solidFill>
              </a:rPr>
              <a:t> </a:t>
            </a:r>
            <a:r>
              <a:rPr sz="4800" spc="-10" dirty="0">
                <a:solidFill>
                  <a:srgbClr val="000000"/>
                </a:solidFill>
              </a:rPr>
              <a:t>Project</a:t>
            </a:r>
            <a:endParaRPr sz="4800"/>
          </a:p>
        </p:txBody>
      </p:sp>
      <p:sp>
        <p:nvSpPr>
          <p:cNvPr id="6" name="object 6"/>
          <p:cNvSpPr txBox="1"/>
          <p:nvPr/>
        </p:nvSpPr>
        <p:spPr>
          <a:xfrm>
            <a:off x="321565" y="3343884"/>
            <a:ext cx="6612636" cy="300210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600" spc="-10" dirty="0">
                <a:latin typeface="Arial"/>
                <a:cs typeface="Arial"/>
              </a:rPr>
              <a:t>Features: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27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detailed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summary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charts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17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letters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visible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2-</a:t>
            </a:r>
            <a:r>
              <a:rPr sz="2600" dirty="0">
                <a:latin typeface="Arial"/>
                <a:cs typeface="Arial"/>
              </a:rPr>
              <a:t>page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layouts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10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long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books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visible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2-page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literary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sections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An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appendix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Bible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study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tools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reading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plan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932687"/>
            <a:ext cx="11141964" cy="12573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28877" y="1101597"/>
            <a:ext cx="133223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latin typeface="Arial"/>
                <a:cs typeface="Arial"/>
              </a:rPr>
              <a:t>Front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61990" y="1101597"/>
            <a:ext cx="12668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0" dirty="0">
                <a:latin typeface="Arial"/>
                <a:cs typeface="Arial"/>
              </a:rPr>
              <a:t>Back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0288" y="173736"/>
            <a:ext cx="3122675" cy="12572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46777" y="247915"/>
            <a:ext cx="2384425" cy="154940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4400" spc="-10" dirty="0">
                <a:latin typeface="Arial"/>
                <a:cs typeface="Arial"/>
              </a:rPr>
              <a:t>COVERS</a:t>
            </a:r>
            <a:endParaRPr sz="4400">
              <a:latin typeface="Arial"/>
              <a:cs typeface="Arial"/>
            </a:endParaRPr>
          </a:p>
          <a:p>
            <a:pPr marR="93980" algn="ctr">
              <a:lnSpc>
                <a:spcPct val="100000"/>
              </a:lnSpc>
              <a:spcBef>
                <a:spcPts val="715"/>
              </a:spcBef>
            </a:pPr>
            <a:r>
              <a:rPr sz="4400" spc="-10" dirty="0">
                <a:latin typeface="Arial"/>
                <a:cs typeface="Arial"/>
              </a:rPr>
              <a:t>Inside*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6072" y="1710372"/>
            <a:ext cx="11123295" cy="4713605"/>
            <a:chOff x="576072" y="1710372"/>
            <a:chExt cx="11123295" cy="47136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4256" y="1728216"/>
              <a:ext cx="3579876" cy="46954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70831" y="1765317"/>
              <a:ext cx="3446015" cy="45658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072" y="1756160"/>
              <a:ext cx="3518946" cy="4556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56448" y="1710372"/>
              <a:ext cx="3542607" cy="46160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85"/>
            <a:ext cx="12189460" cy="6840220"/>
            <a:chOff x="0" y="18285"/>
            <a:chExt cx="1218946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3592" y="91438"/>
              <a:ext cx="5161788" cy="67665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0168" y="128120"/>
              <a:ext cx="5023159" cy="66570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5736" y="1947671"/>
              <a:ext cx="2793491" cy="19431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959096" y="2027364"/>
            <a:ext cx="2332990" cy="167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89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*</a:t>
            </a:r>
            <a:r>
              <a:rPr sz="1800" spc="-5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The</a:t>
            </a:r>
            <a:r>
              <a:rPr sz="1800" spc="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reference</a:t>
            </a:r>
            <a:r>
              <a:rPr sz="1800" spc="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0071F"/>
                </a:solidFill>
                <a:latin typeface="Arial"/>
                <a:cs typeface="Arial"/>
              </a:rPr>
              <a:t>guide,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inside</a:t>
            </a:r>
            <a:r>
              <a:rPr sz="1800" spc="-2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front</a:t>
            </a:r>
            <a:r>
              <a:rPr sz="1800" spc="-2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0071F"/>
                </a:solidFill>
                <a:latin typeface="Arial"/>
                <a:cs typeface="Arial"/>
              </a:rPr>
              <a:t>cover,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summarizes</a:t>
            </a:r>
            <a:r>
              <a:rPr sz="1800" spc="-25" dirty="0">
                <a:solidFill>
                  <a:srgbClr val="80071F"/>
                </a:solidFill>
                <a:latin typeface="Arial"/>
                <a:cs typeface="Arial"/>
              </a:rPr>
              <a:t> the</a:t>
            </a:r>
            <a:endParaRPr sz="1800">
              <a:latin typeface="Arial"/>
              <a:cs typeface="Arial"/>
            </a:endParaRPr>
          </a:p>
          <a:p>
            <a:pPr marL="23495" marR="5080" algn="ctr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Bible</a:t>
            </a:r>
            <a:r>
              <a:rPr sz="1800" spc="-5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study</a:t>
            </a:r>
            <a:r>
              <a:rPr sz="1800" spc="-2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tips</a:t>
            </a:r>
            <a:r>
              <a:rPr sz="1800" spc="-2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&amp;</a:t>
            </a:r>
            <a:r>
              <a:rPr sz="1800" spc="4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0071F"/>
                </a:solidFill>
                <a:latin typeface="Arial"/>
                <a:cs typeface="Arial"/>
              </a:rPr>
              <a:t>tools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described</a:t>
            </a:r>
            <a:r>
              <a:rPr sz="1800" spc="-55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80071F"/>
                </a:solidFill>
                <a:latin typeface="Arial"/>
                <a:cs typeface="Arial"/>
              </a:rPr>
              <a:t>fully</a:t>
            </a:r>
            <a:endParaRPr sz="1800">
              <a:latin typeface="Arial"/>
              <a:cs typeface="Arial"/>
            </a:endParaRPr>
          </a:p>
          <a:p>
            <a:pPr marR="4254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in</a:t>
            </a:r>
            <a:r>
              <a:rPr sz="1800" spc="-6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0071F"/>
                </a:solidFill>
                <a:latin typeface="Arial"/>
                <a:cs typeface="Arial"/>
              </a:rPr>
              <a:t>the</a:t>
            </a:r>
            <a:r>
              <a:rPr sz="1800" spc="20" dirty="0">
                <a:solidFill>
                  <a:srgbClr val="80071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80071F"/>
                </a:solidFill>
                <a:latin typeface="Arial"/>
                <a:cs typeface="Arial"/>
              </a:rPr>
              <a:t>appendix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2688" y="-1"/>
            <a:ext cx="10310692" cy="6848611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859026" y="2172144"/>
            <a:ext cx="3513454" cy="824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 Narrow"/>
                <a:cs typeface="Arial Narrow"/>
              </a:rPr>
              <a:t>When</a:t>
            </a:r>
            <a:r>
              <a:rPr spc="-45" dirty="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closed,</a:t>
            </a:r>
            <a:r>
              <a:rPr spc="-90" dirty="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TPP</a:t>
            </a:r>
            <a:r>
              <a:rPr spc="-125" dirty="0">
                <a:latin typeface="Arial Narrow"/>
                <a:cs typeface="Arial Narrow"/>
              </a:rPr>
              <a:t> </a:t>
            </a:r>
            <a:r>
              <a:rPr spc="-10" dirty="0">
                <a:latin typeface="Arial Narrow"/>
                <a:cs typeface="Arial Narrow"/>
              </a:rPr>
              <a:t>measures</a:t>
            </a:r>
          </a:p>
          <a:p>
            <a:pPr marL="7620" algn="ctr">
              <a:lnSpc>
                <a:spcPct val="100000"/>
              </a:lnSpc>
              <a:spcBef>
                <a:spcPts val="50"/>
              </a:spcBef>
            </a:pPr>
            <a:r>
              <a:rPr dirty="0">
                <a:latin typeface="Arial Narrow"/>
                <a:cs typeface="Arial Narrow"/>
              </a:rPr>
              <a:t>8.5”</a:t>
            </a:r>
            <a:r>
              <a:rPr spc="-40" dirty="0">
                <a:latin typeface="Arial Narrow"/>
                <a:cs typeface="Arial Narrow"/>
              </a:rPr>
              <a:t> </a:t>
            </a:r>
            <a:r>
              <a:rPr dirty="0">
                <a:latin typeface="Arial Narrow"/>
                <a:cs typeface="Arial Narrow"/>
              </a:rPr>
              <a:t>x</a:t>
            </a:r>
            <a:r>
              <a:rPr spc="-30" dirty="0">
                <a:latin typeface="Arial Narrow"/>
                <a:cs typeface="Arial Narrow"/>
              </a:rPr>
              <a:t> </a:t>
            </a:r>
            <a:r>
              <a:rPr spc="-25" dirty="0">
                <a:latin typeface="Arial Narrow"/>
                <a:cs typeface="Arial Narrow"/>
              </a:rPr>
              <a:t>11”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59510" y="228218"/>
            <a:ext cx="9878060" cy="6386830"/>
            <a:chOff x="1159510" y="228218"/>
            <a:chExt cx="9878060" cy="6386830"/>
          </a:xfrm>
        </p:grpSpPr>
        <p:sp>
          <p:nvSpPr>
            <p:cNvPr id="5" name="object 5"/>
            <p:cNvSpPr/>
            <p:nvPr/>
          </p:nvSpPr>
          <p:spPr>
            <a:xfrm>
              <a:off x="1165860" y="242315"/>
              <a:ext cx="4937760" cy="6365875"/>
            </a:xfrm>
            <a:custGeom>
              <a:avLst/>
              <a:gdLst/>
              <a:ahLst/>
              <a:cxnLst/>
              <a:rect l="l" t="t" r="r" b="b"/>
              <a:pathLst>
                <a:path w="4937760" h="6365875">
                  <a:moveTo>
                    <a:pt x="0" y="6365874"/>
                  </a:moveTo>
                  <a:lnTo>
                    <a:pt x="4937760" y="6365874"/>
                  </a:lnTo>
                  <a:lnTo>
                    <a:pt x="4937760" y="0"/>
                  </a:lnTo>
                  <a:lnTo>
                    <a:pt x="0" y="0"/>
                  </a:lnTo>
                  <a:lnTo>
                    <a:pt x="0" y="636587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9048" y="237743"/>
              <a:ext cx="4928870" cy="6365875"/>
            </a:xfrm>
            <a:custGeom>
              <a:avLst/>
              <a:gdLst/>
              <a:ahLst/>
              <a:cxnLst/>
              <a:rect l="l" t="t" r="r" b="b"/>
              <a:pathLst>
                <a:path w="4928870" h="6365875">
                  <a:moveTo>
                    <a:pt x="0" y="6365875"/>
                  </a:moveTo>
                  <a:lnTo>
                    <a:pt x="4928615" y="6365875"/>
                  </a:lnTo>
                  <a:lnTo>
                    <a:pt x="4928615" y="0"/>
                  </a:lnTo>
                  <a:lnTo>
                    <a:pt x="0" y="0"/>
                  </a:lnTo>
                  <a:lnTo>
                    <a:pt x="0" y="6365875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26183" y="3352927"/>
            <a:ext cx="8598535" cy="30994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4812665" algn="ctr">
              <a:lnSpc>
                <a:spcPts val="3100"/>
              </a:lnSpc>
              <a:spcBef>
                <a:spcPts val="215"/>
              </a:spcBef>
            </a:pP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When</a:t>
            </a:r>
            <a:r>
              <a:rPr sz="2600" i="1" spc="-45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open,</a:t>
            </a:r>
            <a:r>
              <a:rPr sz="2600" i="1" spc="-5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its</a:t>
            </a:r>
            <a:r>
              <a:rPr sz="2600" i="1" spc="-70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80071F"/>
                </a:solidFill>
                <a:latin typeface="Calibri"/>
                <a:cs typeface="Calibri"/>
              </a:rPr>
              <a:t>double-</a:t>
            </a:r>
            <a:r>
              <a:rPr sz="2600" i="1" spc="-20" dirty="0">
                <a:solidFill>
                  <a:srgbClr val="80071F"/>
                </a:solidFill>
                <a:latin typeface="Calibri"/>
                <a:cs typeface="Calibri"/>
              </a:rPr>
              <a:t>page </a:t>
            </a: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layout</a:t>
            </a:r>
            <a:r>
              <a:rPr sz="2600" i="1" spc="-65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80071F"/>
                </a:solidFill>
                <a:latin typeface="Calibri"/>
                <a:cs typeface="Calibri"/>
              </a:rPr>
              <a:t>contains</a:t>
            </a:r>
            <a:r>
              <a:rPr sz="2600" i="1" spc="-55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grid</a:t>
            </a:r>
            <a:r>
              <a:rPr sz="2600" i="1" spc="-95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80071F"/>
                </a:solidFill>
                <a:latin typeface="Calibri"/>
                <a:cs typeface="Calibri"/>
              </a:rPr>
              <a:t>pages </a:t>
            </a: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for</a:t>
            </a:r>
            <a:r>
              <a:rPr sz="2600" i="1" spc="-55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personal</a:t>
            </a:r>
            <a:r>
              <a:rPr sz="2600" i="1" spc="-45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spc="-20" dirty="0">
                <a:solidFill>
                  <a:srgbClr val="80071F"/>
                </a:solidFill>
                <a:latin typeface="Calibri"/>
                <a:cs typeface="Calibri"/>
              </a:rPr>
              <a:t>note-</a:t>
            </a:r>
            <a:r>
              <a:rPr sz="2600" i="1" spc="-10" dirty="0">
                <a:solidFill>
                  <a:srgbClr val="80071F"/>
                </a:solidFill>
                <a:latin typeface="Calibri"/>
                <a:cs typeface="Calibri"/>
              </a:rPr>
              <a:t>taking</a:t>
            </a:r>
            <a:endParaRPr sz="2600">
              <a:latin typeface="Calibri"/>
              <a:cs typeface="Calibri"/>
            </a:endParaRPr>
          </a:p>
          <a:p>
            <a:pPr marL="5329555">
              <a:lnSpc>
                <a:spcPts val="2975"/>
              </a:lnSpc>
            </a:pPr>
            <a:r>
              <a:rPr sz="2600" spc="-20" dirty="0">
                <a:solidFill>
                  <a:srgbClr val="80071F"/>
                </a:solidFill>
                <a:latin typeface="Arial Narrow"/>
                <a:cs typeface="Arial Narrow"/>
              </a:rPr>
              <a:t>A</a:t>
            </a:r>
            <a:r>
              <a:rPr sz="2600" spc="-14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80071F"/>
                </a:solidFill>
                <a:latin typeface="Arial Narrow"/>
                <a:cs typeface="Arial Narrow"/>
              </a:rPr>
              <a:t>detailed</a:t>
            </a:r>
            <a:r>
              <a:rPr sz="2600" spc="-12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80071F"/>
                </a:solidFill>
                <a:latin typeface="Arial Narrow"/>
                <a:cs typeface="Arial Narrow"/>
              </a:rPr>
              <a:t>summary</a:t>
            </a:r>
            <a:r>
              <a:rPr sz="2600" spc="-4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spc="-20" dirty="0">
                <a:solidFill>
                  <a:srgbClr val="80071F"/>
                </a:solidFill>
                <a:latin typeface="Arial Narrow"/>
                <a:cs typeface="Arial Narrow"/>
              </a:rPr>
              <a:t>chart</a:t>
            </a:r>
            <a:endParaRPr sz="2600">
              <a:latin typeface="Arial Narrow"/>
              <a:cs typeface="Arial Narrow"/>
            </a:endParaRPr>
          </a:p>
          <a:p>
            <a:pPr marL="5238750">
              <a:lnSpc>
                <a:spcPts val="3115"/>
              </a:lnSpc>
              <a:spcBef>
                <a:spcPts val="55"/>
              </a:spcBef>
            </a:pPr>
            <a:r>
              <a:rPr sz="2600" dirty="0">
                <a:solidFill>
                  <a:srgbClr val="80071F"/>
                </a:solidFill>
                <a:latin typeface="Arial Narrow"/>
                <a:cs typeface="Arial Narrow"/>
              </a:rPr>
              <a:t>on</a:t>
            </a:r>
            <a:r>
              <a:rPr sz="2600" spc="-30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80071F"/>
                </a:solidFill>
                <a:latin typeface="Arial Narrow"/>
                <a:cs typeface="Arial Narrow"/>
              </a:rPr>
              <a:t>the</a:t>
            </a:r>
            <a:r>
              <a:rPr sz="2600" spc="-9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80071F"/>
                </a:solidFill>
                <a:latin typeface="Arial Narrow"/>
                <a:cs typeface="Arial Narrow"/>
              </a:rPr>
              <a:t>facing</a:t>
            </a:r>
            <a:r>
              <a:rPr sz="2600" spc="-2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80071F"/>
                </a:solidFill>
                <a:latin typeface="Arial Narrow"/>
                <a:cs typeface="Arial Narrow"/>
              </a:rPr>
              <a:t>page</a:t>
            </a:r>
            <a:r>
              <a:rPr sz="2600" spc="-30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 Narrow"/>
                <a:cs typeface="Arial Narrow"/>
              </a:rPr>
              <a:t>contains</a:t>
            </a:r>
            <a:endParaRPr sz="2600">
              <a:latin typeface="Arial Narrow"/>
              <a:cs typeface="Arial Narrow"/>
            </a:endParaRPr>
          </a:p>
          <a:p>
            <a:pPr marL="5798185" indent="-285750">
              <a:lnSpc>
                <a:spcPts val="2155"/>
              </a:lnSpc>
              <a:buFont typeface="Wingdings"/>
              <a:buChar char=""/>
              <a:tabLst>
                <a:tab pos="5798185" algn="l"/>
              </a:tabLst>
            </a:pPr>
            <a:r>
              <a:rPr sz="1800" dirty="0">
                <a:solidFill>
                  <a:srgbClr val="80071F"/>
                </a:solidFill>
                <a:latin typeface="Arial Narrow"/>
                <a:cs typeface="Arial Narrow"/>
              </a:rPr>
              <a:t>Purpose</a:t>
            </a:r>
            <a:r>
              <a:rPr sz="1800" spc="-90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80071F"/>
                </a:solidFill>
                <a:latin typeface="Arial Narrow"/>
                <a:cs typeface="Arial Narrow"/>
              </a:rPr>
              <a:t>statements</a:t>
            </a:r>
            <a:endParaRPr sz="1800">
              <a:latin typeface="Arial Narrow"/>
              <a:cs typeface="Arial Narrow"/>
            </a:endParaRPr>
          </a:p>
          <a:p>
            <a:pPr marL="5798185" indent="-285750">
              <a:lnSpc>
                <a:spcPct val="100000"/>
              </a:lnSpc>
              <a:buFont typeface="Wingdings"/>
              <a:buChar char=""/>
              <a:tabLst>
                <a:tab pos="5798185" algn="l"/>
              </a:tabLst>
            </a:pPr>
            <a:r>
              <a:rPr sz="1800" dirty="0">
                <a:solidFill>
                  <a:srgbClr val="80071F"/>
                </a:solidFill>
                <a:latin typeface="Arial Narrow"/>
                <a:cs typeface="Arial Narrow"/>
              </a:rPr>
              <a:t>Outlines</a:t>
            </a:r>
            <a:r>
              <a:rPr sz="1800" spc="-3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80071F"/>
                </a:solidFill>
                <a:latin typeface="Arial Narrow"/>
                <a:cs typeface="Arial Narrow"/>
              </a:rPr>
              <a:t>of</a:t>
            </a:r>
            <a:r>
              <a:rPr sz="1800" spc="-70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80071F"/>
                </a:solidFill>
                <a:latin typeface="Arial Narrow"/>
                <a:cs typeface="Arial Narrow"/>
              </a:rPr>
              <a:t>major</a:t>
            </a:r>
            <a:r>
              <a:rPr sz="1800" spc="-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80071F"/>
                </a:solidFill>
                <a:latin typeface="Arial Narrow"/>
                <a:cs typeface="Arial Narrow"/>
              </a:rPr>
              <a:t>sections</a:t>
            </a:r>
            <a:endParaRPr sz="1800">
              <a:latin typeface="Arial Narrow"/>
              <a:cs typeface="Arial Narrow"/>
            </a:endParaRPr>
          </a:p>
          <a:p>
            <a:pPr marL="5797550" indent="-28511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5797550" algn="l"/>
              </a:tabLst>
            </a:pPr>
            <a:r>
              <a:rPr sz="1800" dirty="0">
                <a:solidFill>
                  <a:srgbClr val="80071F"/>
                </a:solidFill>
                <a:latin typeface="Arial Narrow"/>
                <a:cs typeface="Arial Narrow"/>
              </a:rPr>
              <a:t>Structural</a:t>
            </a:r>
            <a:r>
              <a:rPr sz="1800" spc="-60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80071F"/>
                </a:solidFill>
                <a:latin typeface="Arial Narrow"/>
                <a:cs typeface="Arial Narrow"/>
              </a:rPr>
              <a:t>markers</a:t>
            </a:r>
            <a:endParaRPr sz="1800">
              <a:latin typeface="Arial Narrow"/>
              <a:cs typeface="Arial Narrow"/>
            </a:endParaRPr>
          </a:p>
          <a:p>
            <a:pPr marL="5798185" indent="-28575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5798185" algn="l"/>
              </a:tabLst>
            </a:pPr>
            <a:r>
              <a:rPr sz="1800" dirty="0">
                <a:solidFill>
                  <a:srgbClr val="80071F"/>
                </a:solidFill>
                <a:latin typeface="Arial Narrow"/>
                <a:cs typeface="Arial Narrow"/>
              </a:rPr>
              <a:t>Key</a:t>
            </a:r>
            <a:r>
              <a:rPr sz="1800" spc="-50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80071F"/>
                </a:solidFill>
                <a:latin typeface="Arial Narrow"/>
                <a:cs typeface="Arial Narrow"/>
              </a:rPr>
              <a:t>verses</a:t>
            </a:r>
            <a:r>
              <a:rPr sz="1800" spc="-4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80071F"/>
                </a:solidFill>
                <a:latin typeface="Arial Narrow"/>
                <a:cs typeface="Arial Narrow"/>
              </a:rPr>
              <a:t>and</a:t>
            </a:r>
            <a:r>
              <a:rPr sz="1800" spc="-60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80071F"/>
                </a:solidFill>
                <a:latin typeface="Arial Narrow"/>
                <a:cs typeface="Arial Narrow"/>
              </a:rPr>
              <a:t>traceable </a:t>
            </a:r>
            <a:r>
              <a:rPr sz="1800" spc="-10" dirty="0">
                <a:solidFill>
                  <a:srgbClr val="80071F"/>
                </a:solidFill>
                <a:latin typeface="Arial Narrow"/>
                <a:cs typeface="Arial Narrow"/>
              </a:rPr>
              <a:t>themes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544" y="36573"/>
            <a:ext cx="10310692" cy="68214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58920" y="4632452"/>
            <a:ext cx="4207510" cy="8153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152525" marR="5080" indent="-1140460">
              <a:lnSpc>
                <a:spcPts val="3100"/>
              </a:lnSpc>
              <a:spcBef>
                <a:spcPts val="215"/>
              </a:spcBef>
            </a:pP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White</a:t>
            </a:r>
            <a:r>
              <a:rPr sz="2600" i="1" spc="-110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space</a:t>
            </a:r>
            <a:r>
              <a:rPr sz="2600" i="1" spc="-40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remains</a:t>
            </a:r>
            <a:r>
              <a:rPr sz="2600" i="1" spc="-90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80071F"/>
                </a:solidFill>
                <a:latin typeface="Calibri"/>
                <a:cs typeface="Calibri"/>
              </a:rPr>
              <a:t>dedicated </a:t>
            </a:r>
            <a:r>
              <a:rPr sz="2600" i="1" dirty="0">
                <a:solidFill>
                  <a:srgbClr val="80071F"/>
                </a:solidFill>
                <a:latin typeface="Calibri"/>
                <a:cs typeface="Calibri"/>
              </a:rPr>
              <a:t>to</a:t>
            </a:r>
            <a:r>
              <a:rPr sz="2600" i="1" spc="-70" dirty="0">
                <a:solidFill>
                  <a:srgbClr val="80071F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80071F"/>
                </a:solidFill>
                <a:latin typeface="Calibri"/>
                <a:cs typeface="Calibri"/>
              </a:rPr>
              <a:t>note-taking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59510" y="9144"/>
            <a:ext cx="9878060" cy="6605905"/>
            <a:chOff x="1159510" y="9144"/>
            <a:chExt cx="9878060" cy="6605905"/>
          </a:xfrm>
        </p:grpSpPr>
        <p:sp>
          <p:nvSpPr>
            <p:cNvPr id="5" name="object 5"/>
            <p:cNvSpPr/>
            <p:nvPr/>
          </p:nvSpPr>
          <p:spPr>
            <a:xfrm>
              <a:off x="1165860" y="242316"/>
              <a:ext cx="4937760" cy="6365875"/>
            </a:xfrm>
            <a:custGeom>
              <a:avLst/>
              <a:gdLst/>
              <a:ahLst/>
              <a:cxnLst/>
              <a:rect l="l" t="t" r="r" b="b"/>
              <a:pathLst>
                <a:path w="4937760" h="6365875">
                  <a:moveTo>
                    <a:pt x="0" y="6365874"/>
                  </a:moveTo>
                  <a:lnTo>
                    <a:pt x="4937760" y="6365874"/>
                  </a:lnTo>
                  <a:lnTo>
                    <a:pt x="4937760" y="0"/>
                  </a:lnTo>
                  <a:lnTo>
                    <a:pt x="0" y="0"/>
                  </a:lnTo>
                  <a:lnTo>
                    <a:pt x="0" y="636587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9048" y="237744"/>
              <a:ext cx="4928870" cy="6365875"/>
            </a:xfrm>
            <a:custGeom>
              <a:avLst/>
              <a:gdLst/>
              <a:ahLst/>
              <a:cxnLst/>
              <a:rect l="l" t="t" r="r" b="b"/>
              <a:pathLst>
                <a:path w="4928870" h="6365875">
                  <a:moveTo>
                    <a:pt x="0" y="6365875"/>
                  </a:moveTo>
                  <a:lnTo>
                    <a:pt x="4928615" y="6365875"/>
                  </a:lnTo>
                  <a:lnTo>
                    <a:pt x="4928615" y="0"/>
                  </a:lnTo>
                  <a:lnTo>
                    <a:pt x="0" y="0"/>
                  </a:lnTo>
                  <a:lnTo>
                    <a:pt x="0" y="6365875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50592" y="9144"/>
              <a:ext cx="7251700" cy="494030"/>
            </a:xfrm>
            <a:custGeom>
              <a:avLst/>
              <a:gdLst/>
              <a:ahLst/>
              <a:cxnLst/>
              <a:rect l="l" t="t" r="r" b="b"/>
              <a:pathLst>
                <a:path w="7251700" h="494030">
                  <a:moveTo>
                    <a:pt x="7251192" y="0"/>
                  </a:moveTo>
                  <a:lnTo>
                    <a:pt x="0" y="0"/>
                  </a:lnTo>
                  <a:lnTo>
                    <a:pt x="0" y="493902"/>
                  </a:lnTo>
                  <a:lnTo>
                    <a:pt x="7251192" y="493902"/>
                  </a:lnTo>
                  <a:lnTo>
                    <a:pt x="7251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17</a:t>
            </a:r>
            <a:r>
              <a:rPr spc="-55" dirty="0"/>
              <a:t> </a:t>
            </a:r>
            <a:r>
              <a:rPr dirty="0"/>
              <a:t>letters,</a:t>
            </a:r>
            <a:r>
              <a:rPr spc="-50" dirty="0"/>
              <a:t> </a:t>
            </a:r>
            <a:r>
              <a:rPr dirty="0"/>
              <a:t>like</a:t>
            </a:r>
            <a:r>
              <a:rPr spc="-55" dirty="0"/>
              <a:t> </a:t>
            </a:r>
            <a:r>
              <a:rPr dirty="0"/>
              <a:t>1</a:t>
            </a:r>
            <a:r>
              <a:rPr sz="2550" baseline="26143" dirty="0"/>
              <a:t>st</a:t>
            </a:r>
            <a:r>
              <a:rPr sz="2550" spc="315" baseline="26143" dirty="0"/>
              <a:t> </a:t>
            </a:r>
            <a:r>
              <a:rPr sz="2600" dirty="0"/>
              <a:t>Peter,</a:t>
            </a:r>
            <a:r>
              <a:rPr sz="2600" spc="15" dirty="0"/>
              <a:t> </a:t>
            </a:r>
            <a:r>
              <a:rPr sz="2600" dirty="0"/>
              <a:t>fit</a:t>
            </a:r>
            <a:r>
              <a:rPr sz="2600" spc="-55" dirty="0"/>
              <a:t> </a:t>
            </a:r>
            <a:r>
              <a:rPr sz="2600" dirty="0"/>
              <a:t>on</a:t>
            </a:r>
            <a:r>
              <a:rPr sz="2600" spc="-60" dirty="0"/>
              <a:t> </a:t>
            </a:r>
            <a:r>
              <a:rPr sz="2600" dirty="0"/>
              <a:t>the</a:t>
            </a:r>
            <a:r>
              <a:rPr sz="2600" spc="-55" dirty="0"/>
              <a:t> </a:t>
            </a:r>
            <a:r>
              <a:rPr sz="2600" dirty="0"/>
              <a:t>2-page</a:t>
            </a:r>
            <a:r>
              <a:rPr sz="2600" spc="10" dirty="0"/>
              <a:t> </a:t>
            </a:r>
            <a:r>
              <a:rPr sz="2600" spc="-10" dirty="0"/>
              <a:t>layout</a:t>
            </a:r>
            <a:endParaRPr sz="2600"/>
          </a:p>
        </p:txBody>
      </p:sp>
      <p:sp>
        <p:nvSpPr>
          <p:cNvPr id="9" name="object 9"/>
          <p:cNvSpPr txBox="1"/>
          <p:nvPr/>
        </p:nvSpPr>
        <p:spPr>
          <a:xfrm>
            <a:off x="3986784" y="6356672"/>
            <a:ext cx="4251960" cy="4210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0330">
              <a:lnSpc>
                <a:spcPts val="2955"/>
              </a:lnSpc>
            </a:pPr>
            <a:r>
              <a:rPr sz="2600" spc="-25" dirty="0">
                <a:solidFill>
                  <a:srgbClr val="80071F"/>
                </a:solidFill>
                <a:latin typeface="Arial Narrow"/>
                <a:cs typeface="Arial Narrow"/>
              </a:rPr>
              <a:t>Textual</a:t>
            </a:r>
            <a:r>
              <a:rPr sz="2600" spc="-3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80071F"/>
                </a:solidFill>
                <a:latin typeface="Arial Narrow"/>
                <a:cs typeface="Arial Narrow"/>
              </a:rPr>
              <a:t>notes</a:t>
            </a:r>
            <a:r>
              <a:rPr sz="2600" spc="-114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80071F"/>
                </a:solidFill>
                <a:latin typeface="Arial Narrow"/>
                <a:cs typeface="Arial Narrow"/>
              </a:rPr>
              <a:t>appear</a:t>
            </a:r>
            <a:r>
              <a:rPr sz="2600" spc="-50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80071F"/>
                </a:solidFill>
                <a:latin typeface="Arial Narrow"/>
                <a:cs typeface="Arial Narrow"/>
              </a:rPr>
              <a:t>as</a:t>
            </a:r>
            <a:r>
              <a:rPr sz="2600" spc="-45" dirty="0">
                <a:solidFill>
                  <a:srgbClr val="80071F"/>
                </a:solidFill>
                <a:latin typeface="Arial Narrow"/>
                <a:cs typeface="Arial Narrow"/>
              </a:rPr>
              <a:t> </a:t>
            </a:r>
            <a:r>
              <a:rPr sz="2600" spc="-10" dirty="0">
                <a:solidFill>
                  <a:srgbClr val="80071F"/>
                </a:solidFill>
                <a:latin typeface="Arial Narrow"/>
                <a:cs typeface="Arial Narrow"/>
              </a:rPr>
              <a:t>footnotes</a:t>
            </a:r>
            <a:endParaRPr sz="2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3544" y="-1"/>
            <a:ext cx="10311130" cy="6849109"/>
            <a:chOff x="923544" y="-1"/>
            <a:chExt cx="10311130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544" y="-1"/>
              <a:ext cx="10310692" cy="68486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5860" y="242315"/>
              <a:ext cx="9866630" cy="6365875"/>
            </a:xfrm>
            <a:custGeom>
              <a:avLst/>
              <a:gdLst/>
              <a:ahLst/>
              <a:cxnLst/>
              <a:rect l="l" t="t" r="r" b="b"/>
              <a:pathLst>
                <a:path w="9866630" h="6365875">
                  <a:moveTo>
                    <a:pt x="0" y="6365874"/>
                  </a:moveTo>
                  <a:lnTo>
                    <a:pt x="4937760" y="6365874"/>
                  </a:lnTo>
                  <a:lnTo>
                    <a:pt x="4937760" y="0"/>
                  </a:lnTo>
                  <a:lnTo>
                    <a:pt x="0" y="0"/>
                  </a:lnTo>
                  <a:lnTo>
                    <a:pt x="0" y="6365874"/>
                  </a:lnTo>
                  <a:close/>
                </a:path>
                <a:path w="9866630" h="6365875">
                  <a:moveTo>
                    <a:pt x="4937760" y="6365874"/>
                  </a:moveTo>
                  <a:lnTo>
                    <a:pt x="9866376" y="6365874"/>
                  </a:lnTo>
                  <a:lnTo>
                    <a:pt x="9866376" y="0"/>
                  </a:lnTo>
                  <a:lnTo>
                    <a:pt x="4937760" y="0"/>
                  </a:lnTo>
                  <a:lnTo>
                    <a:pt x="4937760" y="636587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3566159" y="9144"/>
            <a:ext cx="5057140" cy="4940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295"/>
              </a:spcBef>
            </a:pPr>
            <a:r>
              <a:rPr dirty="0"/>
              <a:t>Some</a:t>
            </a:r>
            <a:r>
              <a:rPr spc="-55" dirty="0"/>
              <a:t> </a:t>
            </a:r>
            <a:r>
              <a:rPr dirty="0"/>
              <a:t>letters</a:t>
            </a:r>
            <a:r>
              <a:rPr spc="-55" dirty="0"/>
              <a:t> </a:t>
            </a:r>
            <a:r>
              <a:rPr dirty="0"/>
              <a:t>only</a:t>
            </a:r>
            <a:r>
              <a:rPr spc="-55" dirty="0"/>
              <a:t> </a:t>
            </a:r>
            <a:r>
              <a:rPr dirty="0"/>
              <a:t>need</a:t>
            </a:r>
            <a:r>
              <a:rPr spc="-60" dirty="0"/>
              <a:t> </a:t>
            </a:r>
            <a:r>
              <a:rPr dirty="0"/>
              <a:t>one</a:t>
            </a:r>
            <a:r>
              <a:rPr spc="-55" dirty="0"/>
              <a:t> </a:t>
            </a:r>
            <a:r>
              <a:rPr spc="-20" dirty="0"/>
              <a:t>page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678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399</Words>
  <Application>Microsoft Macintosh PowerPoint</Application>
  <PresentationFormat>Widescreen</PresentationFormat>
  <Paragraphs>74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Aptos</vt:lpstr>
      <vt:lpstr>Arial</vt:lpstr>
      <vt:lpstr>Arial Narrow</vt:lpstr>
      <vt:lpstr>Calibri</vt:lpstr>
      <vt:lpstr>Times New Roman</vt:lpstr>
      <vt:lpstr>Wingdings</vt:lpstr>
      <vt:lpstr>Office Theme</vt:lpstr>
      <vt:lpstr>Orbit</vt:lpstr>
      <vt:lpstr>The New Testament Parchment Project</vt:lpstr>
      <vt:lpstr>PowerPoint Presentation</vt:lpstr>
      <vt:lpstr>Try the bird's-eye view from The New Testament Parchment Project</vt:lpstr>
      <vt:lpstr>The New Testament Parchment Project</vt:lpstr>
      <vt:lpstr>PowerPoint Presentation</vt:lpstr>
      <vt:lpstr>PowerPoint Presentation</vt:lpstr>
      <vt:lpstr>When closed, TPP measures 8.5” x 11”</vt:lpstr>
      <vt:lpstr>17 letters, like 1st Peter, fit on the 2-page layout</vt:lpstr>
      <vt:lpstr>Some letters only need one page</vt:lpstr>
      <vt:lpstr>* * * * *</vt:lpstr>
      <vt:lpstr>Sin and Salvation, chapters 1-5</vt:lpstr>
      <vt:lpstr>Sin and Sanctification, chapters 6-8</vt:lpstr>
      <vt:lpstr>Sovereignty, chapters 9-11</vt:lpstr>
      <vt:lpstr>Service of all believers, chapters 12-15</vt:lpstr>
      <vt:lpstr>Since 1990…</vt:lpstr>
      <vt:lpstr>PowerPoint Presentation</vt:lpstr>
      <vt:lpstr>Black</vt:lpstr>
      <vt:lpstr>Parchment Project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Fred Young</dc:creator>
  <cp:lastModifiedBy>Rick Griffith</cp:lastModifiedBy>
  <cp:revision>6</cp:revision>
  <dcterms:created xsi:type="dcterms:W3CDTF">2026-01-02T16:00:01Z</dcterms:created>
  <dcterms:modified xsi:type="dcterms:W3CDTF">2026-01-02T16:18:08Z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2026-01-02T00:00:00Z</vt:filetime>
  </property>
  <property fmtid="{D5CDD505-2E9C-101B-9397-08002B2CF9AE}" pid="3" name="LastSaved">
    <vt:filetime>2026-01-02T00:00:00Z</vt:filetime>
  </property>
</Properties>
</file>