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75" r:id="rId4"/>
    <p:sldId id="320" r:id="rId5"/>
    <p:sldId id="326" r:id="rId6"/>
    <p:sldId id="327" r:id="rId7"/>
    <p:sldId id="331" r:id="rId8"/>
    <p:sldId id="330" r:id="rId9"/>
    <p:sldId id="332" r:id="rId10"/>
    <p:sldId id="312" r:id="rId11"/>
    <p:sldId id="310" r:id="rId12"/>
    <p:sldId id="309" r:id="rId13"/>
    <p:sldId id="314" r:id="rId14"/>
    <p:sldId id="315" r:id="rId15"/>
    <p:sldId id="319" r:id="rId16"/>
    <p:sldId id="322" r:id="rId17"/>
    <p:sldId id="321" r:id="rId18"/>
    <p:sldId id="323" r:id="rId19"/>
    <p:sldId id="329" r:id="rId20"/>
    <p:sldId id="269" r:id="rId21"/>
    <p:sldId id="5202" r:id="rId22"/>
  </p:sldIdLst>
  <p:sldSz cx="9144000" cy="6858000" type="screen4x3"/>
  <p:notesSz cx="7004050" cy="929005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 Martin" initials="DM" lastIdx="1" clrIdx="0">
    <p:extLst>
      <p:ext uri="{19B8F6BF-5375-455C-9EA6-DF929625EA0E}">
        <p15:presenceInfo xmlns:p15="http://schemas.microsoft.com/office/powerpoint/2012/main" userId="D Mart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3917"/>
    <a:srgbClr val="6B3305"/>
    <a:srgbClr val="0F1014"/>
    <a:srgbClr val="722A28"/>
    <a:srgbClr val="3366CC"/>
    <a:srgbClr val="003366"/>
    <a:srgbClr val="336699"/>
    <a:srgbClr val="FFFF99"/>
    <a:srgbClr val="FFFFCC"/>
    <a:srgbClr val="4F8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3"/>
    <p:restoredTop sz="94647"/>
  </p:normalViewPr>
  <p:slideViewPr>
    <p:cSldViewPr>
      <p:cViewPr varScale="1">
        <p:scale>
          <a:sx n="96" d="100"/>
          <a:sy n="96" d="100"/>
        </p:scale>
        <p:origin x="168" y="10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6T14:39:48.492" idx="1">
    <p:pos x="4100" y="322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E49C5D42-93DE-4DEF-9661-BF789914BF29}" type="datetimeFigureOut">
              <a:rPr lang="en-US" smtClean="0"/>
              <a:t>3/20/22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74E567EC-7ADB-4173-BD15-7E16451B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3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49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87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29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6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96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0571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6496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3321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0720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48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38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7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73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22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6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9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8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5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64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94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36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58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4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9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1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9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3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07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4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13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9855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2387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452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2442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0577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1147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867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2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1200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0467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868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084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5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0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27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2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1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18B91-950C-4B65-96F4-D4485DEF0027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9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581F-700D-4CED-BB1A-C66F27A5240D}" type="datetimeFigureOut">
              <a:rPr lang="en-US" smtClean="0"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6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91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1.wdp"/><Relationship Id="rId2" Type="http://schemas.openxmlformats.org/officeDocument/2006/relationships/tags" Target="../tags/tag1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tags" Target="../tags/tag1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7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8.xml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8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microsoft.com/office/2007/relationships/hdphoto" Target="../media/hdphoto16.wdp"/><Relationship Id="rId11" Type="http://schemas.microsoft.com/office/2007/relationships/hdphoto" Target="../media/hdphoto17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7.jpg"/><Relationship Id="rId9" Type="http://schemas.openxmlformats.org/officeDocument/2006/relationships/image" Target="../media/image28.png"/><Relationship Id="rId1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notesSlide" Target="../notesSlides/notesSlide3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tags" Target="../tags/tag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tags" Target="../tags/tag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tags" Target="../tags/tag1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9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0AA209-D551-4795-8CD5-AA133F0A8839}"/>
              </a:ext>
            </a:extLst>
          </p:cNvPr>
          <p:cNvSpPr txBox="1"/>
          <p:nvPr/>
        </p:nvSpPr>
        <p:spPr>
          <a:xfrm>
            <a:off x="-76200" y="609600"/>
            <a:ext cx="9220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Laborers in the Vineyard</a:t>
            </a:r>
            <a:b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Matthew 19:30-20:16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C53B1-2B7A-45F6-8604-1931407538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663" y="4777816"/>
            <a:ext cx="3937537" cy="223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EAA4C9-6372-F046-9930-8D43D3E6E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" y="6108879"/>
            <a:ext cx="5995989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Dr. David Martin • Amman International Church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3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106">
        <p:fade/>
      </p:transition>
    </mc:Choice>
    <mc:Fallback xmlns="">
      <p:transition spd="slow" advTm="1010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C384A-EA03-4F89-AEE3-FEFEB475F4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3333"/>
          <a:stretch/>
        </p:blipFill>
        <p:spPr>
          <a:xfrm>
            <a:off x="-66213" y="0"/>
            <a:ext cx="9291321" cy="685799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320F33-D1AC-4790-A507-4A3F9CD016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500" r="44166" b="15910"/>
          <a:stretch/>
        </p:blipFill>
        <p:spPr>
          <a:xfrm>
            <a:off x="4788659" y="2590799"/>
            <a:ext cx="3974342" cy="40265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FD22DB9-CD2D-468C-96ED-2349CC20B7D9}"/>
              </a:ext>
            </a:extLst>
          </p:cNvPr>
          <p:cNvGrpSpPr/>
          <p:nvPr/>
        </p:nvGrpSpPr>
        <p:grpSpPr>
          <a:xfrm>
            <a:off x="108740" y="3564263"/>
            <a:ext cx="3091661" cy="3293736"/>
            <a:chOff x="4999119" y="1429930"/>
            <a:chExt cx="2745442" cy="2947577"/>
          </a:xfrm>
        </p:grpSpPr>
        <p:sp>
          <p:nvSpPr>
            <p:cNvPr id="14" name="Explosion 1 6">
              <a:extLst>
                <a:ext uri="{FF2B5EF4-FFF2-40B4-BE49-F238E27FC236}">
                  <a16:creationId xmlns:a16="http://schemas.microsoft.com/office/drawing/2014/main" id="{437BBE5B-6518-4925-AE9D-6B9C977FE764}"/>
                </a:ext>
              </a:extLst>
            </p:cNvPr>
            <p:cNvSpPr/>
            <p:nvPr/>
          </p:nvSpPr>
          <p:spPr>
            <a:xfrm>
              <a:off x="4999119" y="1429930"/>
              <a:ext cx="2745442" cy="2947577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F51CB8-EBA7-4FE9-BFE2-8B11F61790E1}"/>
                </a:ext>
              </a:extLst>
            </p:cNvPr>
            <p:cNvSpPr txBox="1"/>
            <p:nvPr/>
          </p:nvSpPr>
          <p:spPr>
            <a:xfrm>
              <a:off x="5401580" y="2127183"/>
              <a:ext cx="1940518" cy="1459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They 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accepted his offer: “whatever is right”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CB3E50-D052-4AC9-ABE9-1A8A005B2AE0}"/>
              </a:ext>
            </a:extLst>
          </p:cNvPr>
          <p:cNvGrpSpPr/>
          <p:nvPr/>
        </p:nvGrpSpPr>
        <p:grpSpPr>
          <a:xfrm>
            <a:off x="4566030" y="2362200"/>
            <a:ext cx="4419599" cy="4460124"/>
            <a:chOff x="4704946" y="2455537"/>
            <a:chExt cx="4419599" cy="44601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282B33-EB4F-4A4A-B4CE-D8044E283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3F62775-7AC7-47EA-A51D-75D68301FB8C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4800601"/>
              <a:ext cx="824716" cy="0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A3DB06C-6836-411D-B6C7-8A888269D0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57600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36889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98B07-235C-4D7C-A72F-23187072B7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4" t="5555" r="15841"/>
          <a:stretch/>
        </p:blipFill>
        <p:spPr>
          <a:xfrm>
            <a:off x="-30559" y="1"/>
            <a:ext cx="9174559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0AC33-297D-42BD-A803-74E5BABA5C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4166" t="14822" r="12500" b="8103"/>
          <a:stretch/>
        </p:blipFill>
        <p:spPr>
          <a:xfrm>
            <a:off x="4343400" y="2971800"/>
            <a:ext cx="3698615" cy="37908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F851A54-5BEE-4D51-B64F-1C08B1723435}"/>
              </a:ext>
            </a:extLst>
          </p:cNvPr>
          <p:cNvGrpSpPr/>
          <p:nvPr/>
        </p:nvGrpSpPr>
        <p:grpSpPr>
          <a:xfrm>
            <a:off x="1521084" y="2352784"/>
            <a:ext cx="2212716" cy="2532154"/>
            <a:chOff x="4999120" y="2009255"/>
            <a:chExt cx="2048231" cy="2368252"/>
          </a:xfrm>
        </p:grpSpPr>
        <p:sp>
          <p:nvSpPr>
            <p:cNvPr id="16" name="Explosion 1 6">
              <a:extLst>
                <a:ext uri="{FF2B5EF4-FFF2-40B4-BE49-F238E27FC236}">
                  <a16:creationId xmlns:a16="http://schemas.microsoft.com/office/drawing/2014/main" id="{3B842D78-AD57-462F-9C88-3832E1A87F4D}"/>
                </a:ext>
              </a:extLst>
            </p:cNvPr>
            <p:cNvSpPr/>
            <p:nvPr/>
          </p:nvSpPr>
          <p:spPr>
            <a:xfrm>
              <a:off x="4999120" y="2009255"/>
              <a:ext cx="2048231" cy="2368252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6B330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26B9F7-06E2-47E2-B179-D948BCBDEEC3}"/>
                </a:ext>
              </a:extLst>
            </p:cNvPr>
            <p:cNvSpPr txBox="1"/>
            <p:nvPr/>
          </p:nvSpPr>
          <p:spPr>
            <a:xfrm>
              <a:off x="5213426" y="2588203"/>
              <a:ext cx="1554480" cy="949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No </a:t>
              </a:r>
            </a:p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wage discussions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6CB116-1E39-42C7-848A-F97861ACF4BE}"/>
              </a:ext>
            </a:extLst>
          </p:cNvPr>
          <p:cNvGrpSpPr/>
          <p:nvPr/>
        </p:nvGrpSpPr>
        <p:grpSpPr>
          <a:xfrm>
            <a:off x="4163153" y="2737138"/>
            <a:ext cx="4059108" cy="4295600"/>
            <a:chOff x="4704946" y="2455537"/>
            <a:chExt cx="4419599" cy="44601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609D03-2547-4781-8617-8C71C7550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E8ACFE2-883D-403A-9E6C-FCD3C14F4430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4800601"/>
              <a:ext cx="456021" cy="746852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E9D72E7-CCEE-4ABA-8A2B-E2E22D50CB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57600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4202060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104F8-2A7E-4C66-980E-7A9551DC50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t="-1" r="21670" b="12467"/>
          <a:stretch/>
        </p:blipFill>
        <p:spPr>
          <a:xfrm>
            <a:off x="152154" y="161997"/>
            <a:ext cx="8845518" cy="65649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E5B557-A60E-4444-8A2F-3BA9827158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9" b="99219" l="13470" r="86823">
                        <a14:foregroundMark x1="17130" y1="32682" x2="15666" y2="99219"/>
                        <a14:foregroundMark x1="13543" y1="65104" x2="47950" y2="79427"/>
                        <a14:foregroundMark x1="47950" y1="79427" x2="66764" y2="98177"/>
                        <a14:foregroundMark x1="66764" y1="98177" x2="68960" y2="98828"/>
                        <a14:foregroundMark x1="84846" y1="40755" x2="80820" y2="98828"/>
                        <a14:foregroundMark x1="46925" y1="30339" x2="46120" y2="60026"/>
                        <a14:foregroundMark x1="50146" y1="41797" x2="76940" y2="48047"/>
                        <a14:foregroundMark x1="54319" y1="36328" x2="60249" y2="39063"/>
                        <a14:foregroundMark x1="47804" y1="17318" x2="46779" y2="24479"/>
                        <a14:foregroundMark x1="46779" y1="24479" x2="46779" y2="24479"/>
                        <a14:foregroundMark x1="55783" y1="36328" x2="59956" y2="49089"/>
                        <a14:foregroundMark x1="84993" y1="32422" x2="86164" y2="34375"/>
                        <a14:foregroundMark x1="81479" y1="14974" x2="83602" y2="24219"/>
                        <a14:foregroundMark x1="83602" y1="24219" x2="83602" y2="24479"/>
                        <a14:foregroundMark x1="83602" y1="20833" x2="84993" y2="24479"/>
                        <a14:foregroundMark x1="81186" y1="13021" x2="79356" y2="11328"/>
                        <a14:foregroundMark x1="64641" y1="7422" x2="67204" y2="9115"/>
                        <a14:foregroundMark x1="48389" y1="13672" x2="46852" y2="22005"/>
                        <a14:foregroundMark x1="46852" y1="22005" x2="46779" y2="18359"/>
                        <a14:foregroundMark x1="46193" y1="25130" x2="45974" y2="30339"/>
                        <a14:foregroundMark x1="49414" y1="66667" x2="54832" y2="85417"/>
                        <a14:foregroundMark x1="85505" y1="52474" x2="86896" y2="53646"/>
                        <a14:foregroundMark x1="86310" y1="35677" x2="86969" y2="43880"/>
                        <a14:foregroundMark x1="86969" y1="43880" x2="86969" y2="43880"/>
                        <a14:foregroundMark x1="75842" y1="9375" x2="78404" y2="11328"/>
                        <a14:foregroundMark x1="73426" y1="8073" x2="76501" y2="10547"/>
                        <a14:foregroundMark x1="78258" y1="10026" x2="80161" y2="11979"/>
                        <a14:foregroundMark x1="71230" y1="8073" x2="72474" y2="8073"/>
                        <a14:foregroundMark x1="71523" y1="6641" x2="66837" y2="9115"/>
                        <a14:foregroundMark x1="66837" y1="9115" x2="66837" y2="9115"/>
                        <a14:foregroundMark x1="66398" y1="7813" x2="63470" y2="7422"/>
                        <a14:foregroundMark x1="57394" y1="6120" x2="60469" y2="11328"/>
                        <a14:foregroundMark x1="51903" y1="8073" x2="51611" y2="18620"/>
                        <a14:foregroundMark x1="50146" y1="11979" x2="48902" y2="13281"/>
                        <a14:foregroundMark x1="45388" y1="29557" x2="44217" y2="42969"/>
                        <a14:foregroundMark x1="45168" y1="30078" x2="44583" y2="39974"/>
                        <a14:foregroundMark x1="44583" y1="39974" x2="44583" y2="39974"/>
                        <a14:foregroundMark x1="45388" y1="26693" x2="45242" y2="30339"/>
                        <a14:foregroundMark x1="55637" y1="9115" x2="54392" y2="9505"/>
                        <a14:foregroundMark x1="61127" y1="8073" x2="63324" y2="7813"/>
                        <a14:foregroundMark x1="66911" y1="7813" x2="70059" y2="9115"/>
                        <a14:foregroundMark x1="77306" y1="9115" x2="78917" y2="11979"/>
                        <a14:foregroundMark x1="67350" y1="7552" x2="66545" y2="8073"/>
                        <a14:foregroundMark x1="56881" y1="5859" x2="57687" y2="13021"/>
                        <a14:foregroundMark x1="51318" y1="7422" x2="53367" y2="11068"/>
                        <a14:foregroundMark x1="52562" y1="7813" x2="51977" y2="13021"/>
                        <a14:foregroundMark x1="16618" y1="31510" x2="18228" y2="32422"/>
                        <a14:foregroundMark x1="18741" y1="32682" x2="19839" y2="33464"/>
                        <a14:foregroundMark x1="21083" y1="35417" x2="22255" y2="36589"/>
                        <a14:foregroundMark x1="26574" y1="33724" x2="27672" y2="34375"/>
                        <a14:foregroundMark x1="38287" y1="35677" x2="37848" y2="40495"/>
                        <a14:foregroundMark x1="40264" y1="37370" x2="40264" y2="410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3900" b="22911"/>
          <a:stretch/>
        </p:blipFill>
        <p:spPr>
          <a:xfrm flipH="1">
            <a:off x="4399290" y="4114800"/>
            <a:ext cx="4592310" cy="258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C37F66-2879-4D81-A915-3384D5F4AD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9" b="99219" l="13470" r="86823">
                        <a14:foregroundMark x1="17130" y1="32682" x2="15666" y2="99219"/>
                        <a14:foregroundMark x1="13543" y1="65104" x2="47950" y2="79427"/>
                        <a14:foregroundMark x1="47950" y1="79427" x2="66764" y2="98177"/>
                        <a14:foregroundMark x1="66764" y1="98177" x2="68960" y2="98828"/>
                        <a14:foregroundMark x1="84846" y1="40755" x2="80820" y2="98828"/>
                        <a14:foregroundMark x1="46925" y1="30339" x2="46120" y2="60026"/>
                        <a14:foregroundMark x1="50146" y1="41797" x2="76940" y2="48047"/>
                        <a14:foregroundMark x1="54319" y1="36328" x2="60249" y2="39063"/>
                        <a14:foregroundMark x1="47804" y1="17318" x2="46779" y2="24479"/>
                        <a14:foregroundMark x1="46779" y1="24479" x2="46779" y2="24479"/>
                        <a14:foregroundMark x1="55783" y1="36328" x2="59956" y2="49089"/>
                        <a14:foregroundMark x1="84993" y1="32422" x2="86164" y2="34375"/>
                        <a14:foregroundMark x1="81479" y1="14974" x2="83602" y2="24219"/>
                        <a14:foregroundMark x1="83602" y1="24219" x2="83602" y2="24479"/>
                        <a14:foregroundMark x1="83602" y1="20833" x2="84993" y2="24479"/>
                        <a14:foregroundMark x1="81186" y1="13021" x2="79356" y2="11328"/>
                        <a14:foregroundMark x1="64641" y1="7422" x2="67204" y2="9115"/>
                        <a14:foregroundMark x1="48389" y1="13672" x2="46852" y2="22005"/>
                        <a14:foregroundMark x1="46852" y1="22005" x2="46779" y2="18359"/>
                        <a14:foregroundMark x1="46193" y1="25130" x2="45974" y2="30339"/>
                        <a14:foregroundMark x1="49414" y1="66667" x2="54832" y2="85417"/>
                        <a14:foregroundMark x1="85505" y1="52474" x2="86896" y2="53646"/>
                        <a14:foregroundMark x1="86310" y1="35677" x2="86969" y2="43880"/>
                        <a14:foregroundMark x1="86969" y1="43880" x2="86969" y2="43880"/>
                        <a14:foregroundMark x1="75842" y1="9375" x2="78404" y2="11328"/>
                        <a14:foregroundMark x1="73426" y1="8073" x2="76501" y2="10547"/>
                        <a14:foregroundMark x1="78258" y1="10026" x2="80161" y2="11979"/>
                        <a14:foregroundMark x1="71230" y1="8073" x2="72474" y2="8073"/>
                        <a14:foregroundMark x1="71523" y1="6641" x2="66837" y2="9115"/>
                        <a14:foregroundMark x1="66837" y1="9115" x2="66837" y2="9115"/>
                        <a14:foregroundMark x1="66398" y1="7813" x2="63470" y2="7422"/>
                        <a14:foregroundMark x1="57394" y1="6120" x2="60469" y2="11328"/>
                        <a14:foregroundMark x1="51903" y1="8073" x2="51611" y2="18620"/>
                        <a14:foregroundMark x1="50146" y1="11979" x2="48902" y2="13281"/>
                        <a14:foregroundMark x1="45388" y1="29557" x2="44217" y2="42969"/>
                        <a14:foregroundMark x1="45168" y1="30078" x2="44583" y2="39974"/>
                        <a14:foregroundMark x1="44583" y1="39974" x2="44583" y2="39974"/>
                        <a14:foregroundMark x1="45388" y1="26693" x2="45242" y2="30339"/>
                        <a14:foregroundMark x1="55637" y1="9115" x2="54392" y2="9505"/>
                        <a14:foregroundMark x1="61127" y1="8073" x2="63324" y2="7813"/>
                        <a14:foregroundMark x1="66911" y1="7813" x2="70059" y2="9115"/>
                        <a14:foregroundMark x1="77306" y1="9115" x2="78917" y2="11979"/>
                        <a14:foregroundMark x1="67350" y1="7552" x2="66545" y2="8073"/>
                        <a14:foregroundMark x1="56881" y1="5859" x2="57687" y2="13021"/>
                        <a14:foregroundMark x1="51318" y1="7422" x2="53367" y2="11068"/>
                        <a14:foregroundMark x1="52562" y1="7813" x2="51977" y2="13021"/>
                        <a14:foregroundMark x1="16618" y1="31510" x2="18228" y2="32422"/>
                        <a14:foregroundMark x1="18741" y1="32682" x2="19839" y2="33464"/>
                        <a14:foregroundMark x1="21083" y1="35417" x2="22255" y2="36589"/>
                        <a14:foregroundMark x1="26574" y1="33724" x2="27672" y2="34375"/>
                        <a14:foregroundMark x1="38287" y1="35677" x2="37848" y2="40495"/>
                        <a14:foregroundMark x1="40264" y1="37370" x2="40264" y2="410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3333" b="22911"/>
          <a:stretch/>
        </p:blipFill>
        <p:spPr>
          <a:xfrm>
            <a:off x="146327" y="4038600"/>
            <a:ext cx="4730473" cy="2635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C02CC1-59C5-495F-BB0A-1D5AD5A9F7BB}"/>
              </a:ext>
            </a:extLst>
          </p:cNvPr>
          <p:cNvSpPr txBox="1"/>
          <p:nvPr/>
        </p:nvSpPr>
        <p:spPr>
          <a:xfrm>
            <a:off x="1557865" y="5791200"/>
            <a:ext cx="5818660" cy="646331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glow rad="1270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Deut. 24:14-15</a:t>
            </a:r>
            <a:endParaRPr lang="en-US" sz="3600" b="1" dirty="0">
              <a:solidFill>
                <a:schemeClr val="bg1"/>
              </a:solidFill>
              <a:effectLst>
                <a:glow rad="127000">
                  <a:schemeClr val="tx1">
                    <a:alpha val="8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EABF2-9261-413F-9203-6C2234757ABB}"/>
              </a:ext>
            </a:extLst>
          </p:cNvPr>
          <p:cNvSpPr txBox="1"/>
          <p:nvPr/>
        </p:nvSpPr>
        <p:spPr>
          <a:xfrm>
            <a:off x="146327" y="391180"/>
            <a:ext cx="8845273" cy="646331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glow rad="1270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“The last will be first; the first, last”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15332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A3F23-5F5C-4E81-8F75-473D3EC9C4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52400" y="174601"/>
            <a:ext cx="8839200" cy="6530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A50A2-EF0A-4E28-9038-1224830610BA}"/>
              </a:ext>
            </a:extLst>
          </p:cNvPr>
          <p:cNvSpPr txBox="1"/>
          <p:nvPr/>
        </p:nvSpPr>
        <p:spPr>
          <a:xfrm>
            <a:off x="184484" y="5039459"/>
            <a:ext cx="8959516" cy="523220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I gave exactly what you bargained for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94C60-BF60-4B4B-A452-79EB4B40E82E}"/>
              </a:ext>
            </a:extLst>
          </p:cNvPr>
          <p:cNvSpPr txBox="1"/>
          <p:nvPr/>
        </p:nvSpPr>
        <p:spPr>
          <a:xfrm>
            <a:off x="184484" y="5572664"/>
            <a:ext cx="8959515" cy="523220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I can give my money as I choose (sovereign)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019EC-79BA-41A6-94AF-2DE14270BA15}"/>
              </a:ext>
            </a:extLst>
          </p:cNvPr>
          <p:cNvSpPr txBox="1"/>
          <p:nvPr/>
        </p:nvSpPr>
        <p:spPr>
          <a:xfrm>
            <a:off x="184485" y="6095884"/>
            <a:ext cx="9111915" cy="523220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Is your eye evil (envious) because I’m generous?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459C3-ACDA-4985-B8ED-26F149F1E15A}"/>
              </a:ext>
            </a:extLst>
          </p:cNvPr>
          <p:cNvSpPr txBox="1"/>
          <p:nvPr/>
        </p:nvSpPr>
        <p:spPr>
          <a:xfrm rot="20903334">
            <a:off x="1235228" y="759100"/>
            <a:ext cx="3200400" cy="1107996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hiller" panose="04020404031007020602" pitchFamily="82" charset="0"/>
                <a:sym typeface="Wingdings"/>
              </a:rPr>
              <a:t>Unfair!!!</a:t>
            </a:r>
            <a:endParaRPr lang="en-US" sz="6600" b="1" dirty="0">
              <a:solidFill>
                <a:schemeClr val="bg1"/>
              </a:solidFill>
              <a:effectLst>
                <a:glow rad="190500">
                  <a:schemeClr val="tx1">
                    <a:alpha val="87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48054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C6E7A-3C89-49DE-8B96-6DB29DAAD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7806355" cy="448994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F911C8-0D59-4C2C-9EF9-990BA7DE435C}"/>
              </a:ext>
            </a:extLst>
          </p:cNvPr>
          <p:cNvSpPr txBox="1"/>
          <p:nvPr/>
        </p:nvSpPr>
        <p:spPr>
          <a:xfrm>
            <a:off x="597568" y="3810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1. God keeps a careful eye on His vineyard, 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    and He keeps looking for willing workers 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    for His harvest (Matt. 9:37-38).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6172200" y="4114800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B81CFB-8AAE-42F5-85FF-02C6EB2E7AC5}"/>
              </a:ext>
            </a:extLst>
          </p:cNvPr>
          <p:cNvGrpSpPr/>
          <p:nvPr/>
        </p:nvGrpSpPr>
        <p:grpSpPr>
          <a:xfrm>
            <a:off x="2133600" y="3588773"/>
            <a:ext cx="2971800" cy="3214872"/>
            <a:chOff x="76200" y="3598156"/>
            <a:chExt cx="2971800" cy="3214872"/>
          </a:xfrm>
        </p:grpSpPr>
        <p:sp>
          <p:nvSpPr>
            <p:cNvPr id="12" name="Explosion 1 11">
              <a:extLst>
                <a:ext uri="{FF2B5EF4-FFF2-40B4-BE49-F238E27FC236}">
                  <a16:creationId xmlns:a16="http://schemas.microsoft.com/office/drawing/2014/main" id="{4C76A624-19C7-4766-A332-B9690D0A364C}"/>
                </a:ext>
              </a:extLst>
            </p:cNvPr>
            <p:cNvSpPr/>
            <p:nvPr/>
          </p:nvSpPr>
          <p:spPr>
            <a:xfrm>
              <a:off x="76200" y="3598156"/>
              <a:ext cx="2971800" cy="3214872"/>
            </a:xfrm>
            <a:prstGeom prst="irregularSeal1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6C3E0E-D7E9-4D6D-AD71-C773DA4B6757}"/>
                </a:ext>
              </a:extLst>
            </p:cNvPr>
            <p:cNvSpPr txBox="1"/>
            <p:nvPr/>
          </p:nvSpPr>
          <p:spPr>
            <a:xfrm>
              <a:off x="509336" y="4524054"/>
              <a:ext cx="2157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Have you joined the harvest?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BFF79-E02F-4ACF-B4F7-5D1AD311B1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5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7322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5943600" y="4087152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53D954-3E77-4F80-801D-B4ABBFFC533D}"/>
              </a:ext>
            </a:extLst>
          </p:cNvPr>
          <p:cNvSpPr txBox="1"/>
          <p:nvPr/>
        </p:nvSpPr>
        <p:spPr>
          <a:xfrm>
            <a:off x="926432" y="2467316"/>
            <a:ext cx="6870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Rewards should motivate us!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55CDEE-C84F-4047-B03C-7003FD2E3959}"/>
              </a:ext>
            </a:extLst>
          </p:cNvPr>
          <p:cNvSpPr txBox="1"/>
          <p:nvPr/>
        </p:nvSpPr>
        <p:spPr>
          <a:xfrm>
            <a:off x="914400" y="1521010"/>
            <a:ext cx="7577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Rewards will be given for faithfulness in </a:t>
            </a:r>
            <a:br>
              <a:rPr lang="en-US" sz="2800" b="1" dirty="0">
                <a:latin typeface="Comic Sans MS" panose="030F0702030302020204" pitchFamily="66" charset="0"/>
                <a:sym typeface="Wingdings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   the opportunities that we are given.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0D717D-BB26-467F-BA80-3EBB360B2679}"/>
              </a:ext>
            </a:extLst>
          </p:cNvPr>
          <p:cNvSpPr txBox="1"/>
          <p:nvPr/>
        </p:nvSpPr>
        <p:spPr>
          <a:xfrm>
            <a:off x="542870" y="559699"/>
            <a:ext cx="8330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2. God will reward </a:t>
            </a:r>
            <a:r>
              <a:rPr lang="en-US" sz="2800" b="1" u="sng" dirty="0">
                <a:latin typeface="Comic Sans MS" panose="030F0702030302020204" pitchFamily="66" charset="0"/>
                <a:sym typeface="Wingdings"/>
              </a:rPr>
              <a:t>all</a:t>
            </a:r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 who faithfully serve </a:t>
            </a:r>
            <a:br>
              <a:rPr lang="en-US" sz="2800" b="1" dirty="0">
                <a:latin typeface="Comic Sans MS" panose="030F0702030302020204" pitchFamily="66" charset="0"/>
                <a:sym typeface="Wingdings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    Him (Mark 10:29-30; Heb. 11:6).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E6CA71-F530-494B-83B9-467A4E5FA9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639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7322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5943600" y="4087152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9D2CD-353A-43CC-9C83-702790715CAD}"/>
              </a:ext>
            </a:extLst>
          </p:cNvPr>
          <p:cNvSpPr txBox="1"/>
          <p:nvPr/>
        </p:nvSpPr>
        <p:spPr>
          <a:xfrm>
            <a:off x="685800" y="643866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3. Your attitude in serving matters greatly  </a:t>
            </a:r>
            <a:br>
              <a:rPr lang="en-US" sz="2800" b="1" dirty="0">
                <a:latin typeface="Comic Sans MS" panose="030F0702030302020204" pitchFamily="66" charset="0"/>
                <a:sym typeface="Wingdings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    to God, and will affect your reward.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996CC-038A-4C9A-B4CF-08315DF4322B}"/>
              </a:ext>
            </a:extLst>
          </p:cNvPr>
          <p:cNvSpPr txBox="1"/>
          <p:nvPr/>
        </p:nvSpPr>
        <p:spPr>
          <a:xfrm>
            <a:off x="1600200" y="1642863"/>
            <a:ext cx="308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1 Cor. 4:5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ECCE59-D488-4C88-B2C2-8B06029F9E8C}"/>
              </a:ext>
            </a:extLst>
          </p:cNvPr>
          <p:cNvSpPr txBox="1"/>
          <p:nvPr/>
        </p:nvSpPr>
        <p:spPr>
          <a:xfrm>
            <a:off x="1600200" y="272374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2 Peter 1:5-11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2F2603-8048-48E5-B5B6-297FA179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760183-BD74-4062-891C-C93B08178AF3}"/>
              </a:ext>
            </a:extLst>
          </p:cNvPr>
          <p:cNvSpPr txBox="1"/>
          <p:nvPr/>
        </p:nvSpPr>
        <p:spPr>
          <a:xfrm>
            <a:off x="1598195" y="2155639"/>
            <a:ext cx="308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Phil. 1:15-18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41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7322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C7BC72-1025-4D6D-8C97-07B3EB9315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5943600" y="4087152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9D2CD-353A-43CC-9C83-702790715CAD}"/>
              </a:ext>
            </a:extLst>
          </p:cNvPr>
          <p:cNvSpPr txBox="1"/>
          <p:nvPr/>
        </p:nvSpPr>
        <p:spPr>
          <a:xfrm>
            <a:off x="685800" y="643866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4. Rewards day will be full of surprises! </a:t>
            </a:r>
            <a:br>
              <a:rPr lang="en-US" sz="2800" b="1" dirty="0">
                <a:latin typeface="Comic Sans MS" panose="030F0702030302020204" pitchFamily="66" charset="0"/>
                <a:sym typeface="Wingdings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   “The last shall be first; the first last.”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AD073C-B06D-4DD6-830C-4F3344E72D81}"/>
              </a:ext>
            </a:extLst>
          </p:cNvPr>
          <p:cNvGrpSpPr/>
          <p:nvPr/>
        </p:nvGrpSpPr>
        <p:grpSpPr>
          <a:xfrm>
            <a:off x="1586649" y="2030407"/>
            <a:ext cx="2299551" cy="2693993"/>
            <a:chOff x="1280638" y="1997506"/>
            <a:chExt cx="2299551" cy="24816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BFAF8F-F7C7-4199-8FC8-65D90FF87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238" t="27353" r="19141" b="9981"/>
            <a:stretch/>
          </p:blipFill>
          <p:spPr>
            <a:xfrm>
              <a:off x="1280638" y="1997506"/>
              <a:ext cx="2227289" cy="2481673"/>
            </a:xfrm>
            <a:prstGeom prst="ellipse">
              <a:avLst/>
            </a:prstGeom>
            <a:ln w="63500" cap="rnd">
              <a:solidFill>
                <a:schemeClr val="bg2">
                  <a:lumMod val="25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0996CC-038A-4C9A-B4CF-08315DF4322B}"/>
                </a:ext>
              </a:extLst>
            </p:cNvPr>
            <p:cNvSpPr txBox="1"/>
            <p:nvPr/>
          </p:nvSpPr>
          <p:spPr>
            <a:xfrm>
              <a:off x="1352899" y="3384683"/>
              <a:ext cx="2227290" cy="87891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US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  <a:t>Mark </a:t>
              </a:r>
              <a:br>
                <a:rPr lang="en-US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</a:br>
              <a:r>
                <a:rPr lang="en-US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  <a:t>12:41-44</a:t>
              </a:r>
              <a:endParaRPr lang="en-US" sz="2800" b="1" spc="50" dirty="0">
                <a:ln w="952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25DED3-A816-4721-8838-DFA7726DCAC3}"/>
              </a:ext>
            </a:extLst>
          </p:cNvPr>
          <p:cNvGrpSpPr/>
          <p:nvPr/>
        </p:nvGrpSpPr>
        <p:grpSpPr>
          <a:xfrm>
            <a:off x="5257804" y="2040009"/>
            <a:ext cx="2240482" cy="2608191"/>
            <a:chOff x="7523275" y="1773097"/>
            <a:chExt cx="2170744" cy="259766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AB7AEE7-8268-409C-8ECB-33C2643353B9}"/>
                </a:ext>
              </a:extLst>
            </p:cNvPr>
            <p:cNvSpPr/>
            <p:nvPr/>
          </p:nvSpPr>
          <p:spPr>
            <a:xfrm>
              <a:off x="7523275" y="1773097"/>
              <a:ext cx="2170744" cy="2597669"/>
            </a:xfrm>
            <a:prstGeom prst="ellipse">
              <a:avLst/>
            </a:prstGeom>
            <a:gradFill flip="none" rotWithShape="1">
              <a:gsLst>
                <a:gs pos="92000">
                  <a:schemeClr val="bg1">
                    <a:lumMod val="95000"/>
                    <a:shade val="30000"/>
                    <a:satMod val="115000"/>
                  </a:schemeClr>
                </a:gs>
                <a:gs pos="62000">
                  <a:schemeClr val="bg1">
                    <a:lumMod val="95000"/>
                    <a:shade val="67500"/>
                    <a:satMod val="115000"/>
                  </a:schemeClr>
                </a:gs>
                <a:gs pos="22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D6204A3-FE6E-4F3D-B836-DA4C6C902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008" b="98872" l="1266" r="97468">
                          <a14:foregroundMark x1="3586" y1="39850" x2="7384" y2="49248"/>
                          <a14:foregroundMark x1="98312" y1="43985" x2="84810" y2="50752"/>
                          <a14:foregroundMark x1="17932" y1="7519" x2="12658" y2="10150"/>
                          <a14:foregroundMark x1="8861" y1="10150" x2="1266" y2="16917"/>
                          <a14:foregroundMark x1="32489" y1="3383" x2="32489" y2="16917"/>
                          <a14:foregroundMark x1="67511" y1="98872" x2="67511" y2="988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727" y="3013430"/>
              <a:ext cx="1806905" cy="101400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BA2B39-A8CA-46D0-B478-FBD1A6BEE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96333" l="10000" r="90000">
                          <a14:foregroundMark x1="75000" y1="5333" x2="72333" y2="19000"/>
                          <a14:foregroundMark x1="43000" y1="96333" x2="42333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618"/>
            <a:stretch/>
          </p:blipFill>
          <p:spPr>
            <a:xfrm rot="16200000">
              <a:off x="7614683" y="2881826"/>
              <a:ext cx="1124943" cy="61176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18AED7-E0BE-4E60-A42D-C59BF2F19E66}"/>
              </a:ext>
            </a:extLst>
          </p:cNvPr>
          <p:cNvGrpSpPr/>
          <p:nvPr/>
        </p:nvGrpSpPr>
        <p:grpSpPr>
          <a:xfrm>
            <a:off x="5257800" y="2065421"/>
            <a:ext cx="2303131" cy="2658979"/>
            <a:chOff x="5470838" y="2028500"/>
            <a:chExt cx="2303131" cy="25217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3B945C-BD3D-4F80-B3B2-421FF306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838" y="2028500"/>
              <a:ext cx="2227288" cy="2521785"/>
            </a:xfrm>
            <a:prstGeom prst="ellipse">
              <a:avLst/>
            </a:prstGeom>
            <a:ln w="63500" cap="rnd">
              <a:solidFill>
                <a:schemeClr val="bg2">
                  <a:lumMod val="25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516693-A342-4590-BFBC-4462CCA6258C}"/>
                </a:ext>
              </a:extLst>
            </p:cNvPr>
            <p:cNvSpPr txBox="1"/>
            <p:nvPr/>
          </p:nvSpPr>
          <p:spPr>
            <a:xfrm>
              <a:off x="5546679" y="3537909"/>
              <a:ext cx="22272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US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  <a:t>William Carey</a:t>
              </a:r>
              <a:endParaRPr lang="en-US" sz="2800" b="1" spc="50" dirty="0">
                <a:ln w="952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033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6310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818">
        <p:fade/>
      </p:transition>
    </mc:Choice>
    <mc:Fallback xmlns="">
      <p:transition spd="slow" advTm="4818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• 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13CF0E-8323-4C2C-81E7-FD3BA9510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52400" y="152400"/>
            <a:ext cx="8839200" cy="65119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EBC00-4861-4227-87D1-385CFC77BF74}"/>
              </a:ext>
            </a:extLst>
          </p:cNvPr>
          <p:cNvSpPr txBox="1"/>
          <p:nvPr/>
        </p:nvSpPr>
        <p:spPr>
          <a:xfrm>
            <a:off x="376486" y="3352800"/>
            <a:ext cx="31327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rgbClr val="3366C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“What good thing shall I do that I may obtain eternal life?”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03EF1-29C4-4C61-A348-BBFD79960793}"/>
              </a:ext>
            </a:extLst>
          </p:cNvPr>
          <p:cNvSpPr txBox="1"/>
          <p:nvPr/>
        </p:nvSpPr>
        <p:spPr>
          <a:xfrm>
            <a:off x="3733800" y="3048000"/>
            <a:ext cx="5253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rgbClr val="3366C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“Go and sell your possessions and give to the poor, and you will have treasure in heaven; and come, follow Me.”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AC713-85BA-4D65-BA85-51A9C1CC3482}"/>
              </a:ext>
            </a:extLst>
          </p:cNvPr>
          <p:cNvSpPr txBox="1"/>
          <p:nvPr/>
        </p:nvSpPr>
        <p:spPr>
          <a:xfrm>
            <a:off x="136357" y="152400"/>
            <a:ext cx="8839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 w="190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setting: traveling through Perea to Jerusalem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F1B67-3153-45AA-ABBE-68EE941AD8F6}"/>
              </a:ext>
            </a:extLst>
          </p:cNvPr>
          <p:cNvSpPr txBox="1"/>
          <p:nvPr/>
        </p:nvSpPr>
        <p:spPr>
          <a:xfrm>
            <a:off x="52135" y="6158323"/>
            <a:ext cx="9007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Matt. 19:16-29; Mark 10:17-31; Luke 18:18-30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204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3A2A63-3794-49B9-8616-D32FE3F992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6"/>
          <a:stretch/>
        </p:blipFill>
        <p:spPr>
          <a:xfrm>
            <a:off x="180474" y="152400"/>
            <a:ext cx="8811126" cy="65715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343400" y="384279"/>
            <a:ext cx="43598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glow rad="203200">
                    <a:schemeClr val="bg1">
                      <a:alpha val="98000"/>
                    </a:schemeClr>
                  </a:glow>
                </a:effectLst>
                <a:latin typeface="Comic Sans MS" panose="030F0702030302020204" pitchFamily="66" charset="0"/>
              </a:rPr>
              <a:t>It is easier for a camel to go through the eye of a needle than for a rich man to enter the kingdom of God.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4322" y="223121"/>
            <a:ext cx="2240278" cy="2439093"/>
            <a:chOff x="4999120" y="1833586"/>
            <a:chExt cx="2073744" cy="2281214"/>
          </a:xfrm>
        </p:grpSpPr>
        <p:sp>
          <p:nvSpPr>
            <p:cNvPr id="7" name="Explosion 1 6"/>
            <p:cNvSpPr/>
            <p:nvPr/>
          </p:nvSpPr>
          <p:spPr>
            <a:xfrm>
              <a:off x="4999120" y="1833586"/>
              <a:ext cx="2073744" cy="2281214"/>
            </a:xfrm>
            <a:prstGeom prst="irregularSeal1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86000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38939" y="2408852"/>
              <a:ext cx="1554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Largest animal in Palestine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58439" y="5095097"/>
            <a:ext cx="3714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165100">
                    <a:schemeClr val="tx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God can enable </a:t>
            </a:r>
            <a:br>
              <a:rPr lang="en-US" sz="2800" b="1" dirty="0">
                <a:solidFill>
                  <a:schemeClr val="bg1"/>
                </a:solidFill>
                <a:effectLst>
                  <a:glow rad="165100">
                    <a:schemeClr val="tx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chemeClr val="tx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this to happen! </a:t>
            </a:r>
            <a:br>
              <a:rPr lang="en-US" sz="2800" b="1" dirty="0">
                <a:solidFill>
                  <a:schemeClr val="bg1"/>
                </a:solidFill>
                <a:effectLst>
                  <a:glow rad="165100">
                    <a:schemeClr val="tx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chemeClr val="tx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(Matt. 19:26)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696B70-C7FB-4B79-B040-CC26B84D4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2" b="99646" l="472" r="89741">
                        <a14:foregroundMark x1="6722" y1="59292" x2="472" y2="85487"/>
                        <a14:foregroundMark x1="472" y1="85487" x2="472" y2="86549"/>
                        <a14:foregroundMark x1="11792" y1="90088" x2="1533" y2="98584"/>
                        <a14:foregroundMark x1="1533" y1="98584" x2="1533" y2="98584"/>
                        <a14:foregroundMark x1="70637" y1="96283" x2="70755" y2="98584"/>
                        <a14:foregroundMark x1="45283" y1="98761" x2="45047" y2="99646"/>
                        <a14:foregroundMark x1="58726" y1="95929" x2="56604" y2="99469"/>
                        <a14:foregroundMark x1="51887" y1="99469" x2="51415" y2="99646"/>
                        <a14:foregroundMark x1="62028" y1="12212" x2="62028" y2="12212"/>
                        <a14:foregroundMark x1="58019" y1="24425" x2="58019" y2="24425"/>
                        <a14:foregroundMark x1="55660" y1="47434" x2="55660" y2="47434"/>
                        <a14:foregroundMark x1="55660" y1="45133" x2="54127" y2="52920"/>
                        <a14:foregroundMark x1="54127" y1="52920" x2="54127" y2="53097"/>
                        <a14:foregroundMark x1="55542" y1="47788" x2="53892" y2="5398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3359246"/>
            <a:ext cx="5044038" cy="33607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11008" y="3429000"/>
            <a:ext cx="1794392" cy="1891612"/>
            <a:chOff x="796408" y="2832788"/>
            <a:chExt cx="1794392" cy="1891612"/>
          </a:xfrm>
        </p:grpSpPr>
        <p:sp>
          <p:nvSpPr>
            <p:cNvPr id="5" name="Explosion 1 4"/>
            <p:cNvSpPr/>
            <p:nvPr/>
          </p:nvSpPr>
          <p:spPr>
            <a:xfrm>
              <a:off x="796408" y="2832788"/>
              <a:ext cx="1794392" cy="1891612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86000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5008" y="3366188"/>
              <a:ext cx="13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Smallest opening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51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7296">
        <p15:prstTrans prst="pageCurlDouble"/>
      </p:transition>
    </mc:Choice>
    <mc:Fallback xmlns="">
      <p:transition spd="slow" advTm="137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EFB9AC-43FD-403E-8E30-74E45614E7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3333"/>
          <a:stretch/>
        </p:blipFill>
        <p:spPr>
          <a:xfrm>
            <a:off x="176464" y="138754"/>
            <a:ext cx="8791072" cy="65668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76464" y="4775021"/>
            <a:ext cx="8412481" cy="954107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Jesus promised generous rewards for </a:t>
            </a:r>
            <a:b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  sacrificial service (Mark 10:29-30)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464" y="5734433"/>
            <a:ext cx="8791072" cy="954107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Jesus promised surprises in rewards for </a:t>
            </a:r>
            <a:b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  service: “The last will be first; the first, last”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3800" y="0"/>
            <a:ext cx="3557336" cy="3595872"/>
            <a:chOff x="76200" y="3217156"/>
            <a:chExt cx="3557336" cy="3595872"/>
          </a:xfrm>
        </p:grpSpPr>
        <p:sp>
          <p:nvSpPr>
            <p:cNvPr id="12" name="Explosion 1 11"/>
            <p:cNvSpPr/>
            <p:nvPr/>
          </p:nvSpPr>
          <p:spPr>
            <a:xfrm>
              <a:off x="76200" y="3217156"/>
              <a:ext cx="3557336" cy="3595872"/>
            </a:xfrm>
            <a:prstGeom prst="irregularSeal1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4223651"/>
              <a:ext cx="2795126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issue: </a:t>
              </a:r>
              <a:br>
                <a:rPr lang="en-US" sz="23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</a:br>
              <a:r>
                <a:rPr lang="en-US" sz="23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rewards and proper attitudes for service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5307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2089">
        <p15:prstTrans prst="pageCurlDouble"/>
      </p:transition>
    </mc:Choice>
    <mc:Fallback xmlns="">
      <p:transition spd="slow" advTm="292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2044D3-97A2-4115-BECE-CAC40DD61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/>
          <a:stretch/>
        </p:blipFill>
        <p:spPr>
          <a:xfrm>
            <a:off x="152400" y="228600"/>
            <a:ext cx="8820339" cy="647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5845C-0489-44E8-AACD-3F35ABEEF0FE}"/>
              </a:ext>
            </a:extLst>
          </p:cNvPr>
          <p:cNvSpPr txBox="1"/>
          <p:nvPr/>
        </p:nvSpPr>
        <p:spPr>
          <a:xfrm>
            <a:off x="1969897" y="381000"/>
            <a:ext cx="52615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19050" cmpd="sng">
                  <a:solidFill>
                    <a:srgbClr val="2E3917"/>
                  </a:solidFill>
                  <a:prstDash val="solid"/>
                </a:ln>
                <a:solidFill>
                  <a:srgbClr val="92D050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Matthew 20:1-16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646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180104-E33B-4505-8540-E7C153A7D1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A19796"/>
              </a:clrFrom>
              <a:clrTo>
                <a:srgbClr val="A19796">
                  <a:alpha val="0"/>
                </a:srgbClr>
              </a:clrTo>
            </a:clrChange>
          </a:blip>
          <a:srcRect l="12670" r="12543"/>
          <a:stretch/>
        </p:blipFill>
        <p:spPr>
          <a:xfrm>
            <a:off x="-76199" y="354125"/>
            <a:ext cx="9143999" cy="68546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4437671-50AB-4572-8200-CC2ACA509907}"/>
              </a:ext>
            </a:extLst>
          </p:cNvPr>
          <p:cNvGrpSpPr/>
          <p:nvPr/>
        </p:nvGrpSpPr>
        <p:grpSpPr>
          <a:xfrm>
            <a:off x="6391275" y="2590800"/>
            <a:ext cx="2828925" cy="4616225"/>
            <a:chOff x="3157537" y="2238375"/>
            <a:chExt cx="2828925" cy="46162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27D9CC-849E-4F5A-8D2E-7BF714523191}"/>
                </a:ext>
              </a:extLst>
            </p:cNvPr>
            <p:cNvSpPr/>
            <p:nvPr/>
          </p:nvSpPr>
          <p:spPr>
            <a:xfrm>
              <a:off x="4478755" y="4572000"/>
              <a:ext cx="186489" cy="228260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8F3AAED-9ED0-4096-8E50-0127968FA615}"/>
                </a:ext>
              </a:extLst>
            </p:cNvPr>
            <p:cNvGrpSpPr/>
            <p:nvPr/>
          </p:nvGrpSpPr>
          <p:grpSpPr>
            <a:xfrm>
              <a:off x="3505200" y="4655403"/>
              <a:ext cx="2061411" cy="830997"/>
              <a:chOff x="3505200" y="4765849"/>
              <a:chExt cx="2061411" cy="830997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56DFCCE-CB1E-448A-8122-7D9C2FFC24D4}"/>
                  </a:ext>
                </a:extLst>
              </p:cNvPr>
              <p:cNvSpPr/>
              <p:nvPr/>
            </p:nvSpPr>
            <p:spPr>
              <a:xfrm>
                <a:off x="3509211" y="4800098"/>
                <a:ext cx="2057400" cy="762501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834AE6-C0D9-4E1D-873E-E7330311A63A}"/>
                  </a:ext>
                </a:extLst>
              </p:cNvPr>
              <p:cNvSpPr txBox="1"/>
              <p:nvPr/>
            </p:nvSpPr>
            <p:spPr>
              <a:xfrm>
                <a:off x="3505200" y="4765849"/>
                <a:ext cx="2057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Slippery with </a:t>
                </a:r>
              </a:p>
              <a:p>
                <a:pPr algn="ctr"/>
                <a:r>
                  <a:rPr lang="en-US" sz="2400" b="1" dirty="0"/>
                  <a:t>Grape Juice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F8F3A7-00B3-4B5B-B819-52740EA9F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00" b="98400" l="8081" r="90236">
                          <a14:foregroundMark x1="49158" y1="1200" x2="55556" y2="32000"/>
                          <a14:foregroundMark x1="49158" y1="98400" x2="49158" y2="68000"/>
                          <a14:foregroundMark x1="90236" y1="48800" x2="74411" y2="44800"/>
                          <a14:foregroundMark x1="8081" y1="49600" x2="8081" y2="49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537" y="2238375"/>
              <a:ext cx="2828925" cy="2381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2"/>
    </p:custDataLst>
    <p:extLst>
      <p:ext uri="{BB962C8B-B14F-4D97-AF65-F5344CB8AC3E}">
        <p14:creationId xmlns:p14="http://schemas.microsoft.com/office/powerpoint/2010/main" val="2006263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180104-E33B-4505-8540-E7C153A7D1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A19796"/>
              </a:clrFrom>
              <a:clrTo>
                <a:srgbClr val="A19796">
                  <a:alpha val="0"/>
                </a:srgbClr>
              </a:clrTo>
            </a:clrChange>
          </a:blip>
          <a:srcRect l="12670" r="12543"/>
          <a:stretch/>
        </p:blipFill>
        <p:spPr>
          <a:xfrm>
            <a:off x="-19049" y="3400"/>
            <a:ext cx="9143999" cy="68546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7ED99-6F79-44A2-A022-FBBCACD7CC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5798" r="25691"/>
          <a:stretch/>
        </p:blipFill>
        <p:spPr>
          <a:xfrm>
            <a:off x="5029200" y="2819400"/>
            <a:ext cx="3886200" cy="38045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D31AC5-5F0A-4885-9D3A-9B41E8806741}"/>
              </a:ext>
            </a:extLst>
          </p:cNvPr>
          <p:cNvGrpSpPr/>
          <p:nvPr/>
        </p:nvGrpSpPr>
        <p:grpSpPr>
          <a:xfrm>
            <a:off x="-16044" y="2228817"/>
            <a:ext cx="4419601" cy="4625783"/>
            <a:chOff x="-16044" y="2228817"/>
            <a:chExt cx="4419601" cy="46257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5A5D31-3C76-4FC4-B8A3-56AD637C8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98584" l="35142" r="97759">
                          <a14:foregroundMark x1="45283" y1="7080" x2="50825" y2="10796"/>
                          <a14:foregroundMark x1="37028" y1="19823" x2="40448" y2="19115"/>
                          <a14:foregroundMark x1="35142" y1="58230" x2="42335" y2="57876"/>
                          <a14:foregroundMark x1="95637" y1="85841" x2="97759" y2="98584"/>
                          <a14:foregroundMark x1="97759" y1="98584" x2="97759" y2="98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2" r="10328" b="8084"/>
            <a:stretch/>
          </p:blipFill>
          <p:spPr>
            <a:xfrm flipH="1">
              <a:off x="-16044" y="2228817"/>
              <a:ext cx="4419601" cy="462578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8A9043-2442-4260-9C9B-4B4B7CF7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24" b="96970" l="3753" r="92373">
                          <a14:foregroundMark x1="41404" y1="3879" x2="70823" y2="15515"/>
                          <a14:foregroundMark x1="15254" y1="26788" x2="13075" y2="61697"/>
                          <a14:foregroundMark x1="13075" y1="61697" x2="17554" y2="76364"/>
                          <a14:foregroundMark x1="17554" y1="76364" x2="18039" y2="76848"/>
                          <a14:foregroundMark x1="30145" y1="83394" x2="61501" y2="95030"/>
                          <a14:foregroundMark x1="92373" y1="63758" x2="91889" y2="39879"/>
                          <a14:foregroundMark x1="83414" y1="20242" x2="77361" y2="13212"/>
                          <a14:foregroundMark x1="27845" y1="8000" x2="17797" y2="18788"/>
                          <a14:foregroundMark x1="17797" y1="18788" x2="16586" y2="19273"/>
                          <a14:foregroundMark x1="5932" y1="36121" x2="3995" y2="55758"/>
                          <a14:foregroundMark x1="3995" y1="55758" x2="10533" y2="67515"/>
                          <a14:foregroundMark x1="16586" y1="82424" x2="49637" y2="96364"/>
                          <a14:foregroundMark x1="68523" y1="89939" x2="84140" y2="79758"/>
                          <a14:foregroundMark x1="84140" y1="79758" x2="85835" y2="74909"/>
                          <a14:foregroundMark x1="69492" y1="10424" x2="75545" y2="13697"/>
                          <a14:foregroundMark x1="51211" y1="2424" x2="64165" y2="9455"/>
                          <a14:foregroundMark x1="64165" y1="9455" x2="65254" y2="11758"/>
                          <a14:foregroundMark x1="18523" y1="83879" x2="32688" y2="92364"/>
                          <a14:foregroundMark x1="32688" y1="92364" x2="46489" y2="96000"/>
                          <a14:foregroundMark x1="61501" y1="95030" x2="75061" y2="88485"/>
                          <a14:foregroundMark x1="58549" y1="4145" x2="61658" y2="4145"/>
                          <a14:foregroundMark x1="65803" y1="6218" x2="67358" y2="6736"/>
                          <a14:foregroundMark x1="72021" y1="9326" x2="77720" y2="13990"/>
                          <a14:foregroundMark x1="69430" y1="7254" x2="72021" y2="10363"/>
                          <a14:foregroundMark x1="36269" y1="3627" x2="33161" y2="4663"/>
                          <a14:foregroundMark x1="39896" y1="2591" x2="37306" y2="3627"/>
                          <a14:backgroundMark x1="71308" y1="96970" x2="77845" y2="96970"/>
                          <a14:backgroundMark x1="72760" y1="96000" x2="65254" y2="99273"/>
                          <a14:backgroundMark x1="37651" y1="97455" x2="67554" y2="99273"/>
                          <a14:backgroundMark x1="48910" y1="97818" x2="50726" y2="97455"/>
                          <a14:backgroundMark x1="47150" y1="518" x2="47150" y2="518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095" y="4151980"/>
              <a:ext cx="802105" cy="80102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B4D89A-AE3A-4F52-9429-9B663D24FC3B}"/>
              </a:ext>
            </a:extLst>
          </p:cNvPr>
          <p:cNvGrpSpPr/>
          <p:nvPr/>
        </p:nvGrpSpPr>
        <p:grpSpPr>
          <a:xfrm>
            <a:off x="4724403" y="2514600"/>
            <a:ext cx="4419599" cy="4460124"/>
            <a:chOff x="4704946" y="2455537"/>
            <a:chExt cx="4419599" cy="44601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B59E0E2-7AFA-462C-B1CF-49C37B62C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69BC62C-F5E2-4C49-A24E-469C025D97D4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4800601"/>
              <a:ext cx="0" cy="838199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AEEBBBF-5F71-4549-8658-866D3840D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57600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FE7E37-7E4F-4880-9B08-C82BB9EAE865}"/>
              </a:ext>
            </a:extLst>
          </p:cNvPr>
          <p:cNvGrpSpPr/>
          <p:nvPr/>
        </p:nvGrpSpPr>
        <p:grpSpPr>
          <a:xfrm>
            <a:off x="6553202" y="75506"/>
            <a:ext cx="2819398" cy="3201093"/>
            <a:chOff x="4941513" y="1833585"/>
            <a:chExt cx="2131351" cy="2381860"/>
          </a:xfrm>
        </p:grpSpPr>
        <p:sp>
          <p:nvSpPr>
            <p:cNvPr id="15" name="Explosion 1 6">
              <a:extLst>
                <a:ext uri="{FF2B5EF4-FFF2-40B4-BE49-F238E27FC236}">
                  <a16:creationId xmlns:a16="http://schemas.microsoft.com/office/drawing/2014/main" id="{D74A1CFF-B700-4BA2-8EAB-0588A524EB10}"/>
                </a:ext>
              </a:extLst>
            </p:cNvPr>
            <p:cNvSpPr/>
            <p:nvPr/>
          </p:nvSpPr>
          <p:spPr>
            <a:xfrm>
              <a:off x="4941513" y="1833585"/>
              <a:ext cx="2131351" cy="2381860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6B330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752044-2561-4B30-A812-5369ADAC248A}"/>
                </a:ext>
              </a:extLst>
            </p:cNvPr>
            <p:cNvSpPr txBox="1"/>
            <p:nvPr/>
          </p:nvSpPr>
          <p:spPr>
            <a:xfrm>
              <a:off x="5171928" y="2436924"/>
              <a:ext cx="1554480" cy="984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He agreed 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to their demand: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one denarius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520852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C1DEE-A51A-4514-AD2A-4619CB297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3333"/>
          <a:stretch/>
        </p:blipFill>
        <p:spPr>
          <a:xfrm>
            <a:off x="-109031" y="0"/>
            <a:ext cx="9289140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4C57A8-5A0C-4D48-B899-267C6C728F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5833" r="13334"/>
          <a:stretch/>
        </p:blipFill>
        <p:spPr>
          <a:xfrm>
            <a:off x="4648200" y="2614647"/>
            <a:ext cx="4114800" cy="3938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C81F7FD-4069-422A-9DDC-43E08BBB5DAF}"/>
              </a:ext>
            </a:extLst>
          </p:cNvPr>
          <p:cNvGrpSpPr/>
          <p:nvPr/>
        </p:nvGrpSpPr>
        <p:grpSpPr>
          <a:xfrm>
            <a:off x="108739" y="3810000"/>
            <a:ext cx="3167861" cy="3048000"/>
            <a:chOff x="4999119" y="1581649"/>
            <a:chExt cx="2542442" cy="2795858"/>
          </a:xfrm>
        </p:grpSpPr>
        <p:sp>
          <p:nvSpPr>
            <p:cNvPr id="18" name="Explosion 1 6">
              <a:extLst>
                <a:ext uri="{FF2B5EF4-FFF2-40B4-BE49-F238E27FC236}">
                  <a16:creationId xmlns:a16="http://schemas.microsoft.com/office/drawing/2014/main" id="{4C76D191-4972-4802-AE34-3E2ACE610FAD}"/>
                </a:ext>
              </a:extLst>
            </p:cNvPr>
            <p:cNvSpPr/>
            <p:nvPr/>
          </p:nvSpPr>
          <p:spPr>
            <a:xfrm>
              <a:off x="4999119" y="1581649"/>
              <a:ext cx="2542442" cy="2795858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4D020B-7B2E-47FE-A4CE-93B07C1397B7}"/>
                </a:ext>
              </a:extLst>
            </p:cNvPr>
            <p:cNvSpPr txBox="1"/>
            <p:nvPr/>
          </p:nvSpPr>
          <p:spPr>
            <a:xfrm>
              <a:off x="5339941" y="2394687"/>
              <a:ext cx="1821812" cy="1213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They accepted His offer: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“whatever is right”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2C401B-28BC-4830-9291-37E9DC615CD4}"/>
              </a:ext>
            </a:extLst>
          </p:cNvPr>
          <p:cNvGrpSpPr/>
          <p:nvPr/>
        </p:nvGrpSpPr>
        <p:grpSpPr>
          <a:xfrm>
            <a:off x="4495800" y="2353861"/>
            <a:ext cx="4419599" cy="4460124"/>
            <a:chOff x="4704946" y="2455537"/>
            <a:chExt cx="4419599" cy="446012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E41865-2097-4EB7-8BD4-D302792E6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F3E6E41-45A0-4BC0-89BE-7C3D20C770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0589" y="4749876"/>
              <a:ext cx="823611" cy="11373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4BB3861-904B-4801-ABD8-2C8792E4B5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06876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3398904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8B06C-176D-44F4-82D3-73DBAEA10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2500"/>
          <a:stretch/>
        </p:blipFill>
        <p:spPr>
          <a:xfrm>
            <a:off x="-81671" y="0"/>
            <a:ext cx="9308132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5DE4B-A578-4051-9735-13A8EEC40B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667" r="21667"/>
          <a:stretch/>
        </p:blipFill>
        <p:spPr>
          <a:xfrm>
            <a:off x="4724400" y="2660852"/>
            <a:ext cx="4037279" cy="3968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81F3D90-47E6-4B8A-9C1F-C0D143701883}"/>
              </a:ext>
            </a:extLst>
          </p:cNvPr>
          <p:cNvGrpSpPr/>
          <p:nvPr/>
        </p:nvGrpSpPr>
        <p:grpSpPr>
          <a:xfrm>
            <a:off x="253496" y="3491000"/>
            <a:ext cx="2794504" cy="3138399"/>
            <a:chOff x="4999119" y="1581648"/>
            <a:chExt cx="2586771" cy="2935256"/>
          </a:xfrm>
        </p:grpSpPr>
        <p:sp>
          <p:nvSpPr>
            <p:cNvPr id="14" name="Explosion 1 6">
              <a:extLst>
                <a:ext uri="{FF2B5EF4-FFF2-40B4-BE49-F238E27FC236}">
                  <a16:creationId xmlns:a16="http://schemas.microsoft.com/office/drawing/2014/main" id="{C33D137C-F411-43C0-B82E-E492EFD9F925}"/>
                </a:ext>
              </a:extLst>
            </p:cNvPr>
            <p:cNvSpPr/>
            <p:nvPr/>
          </p:nvSpPr>
          <p:spPr>
            <a:xfrm>
              <a:off x="4999119" y="1581648"/>
              <a:ext cx="2586771" cy="2935256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6FCCF9-3681-4B26-BA3A-4E5742D11199}"/>
                </a:ext>
              </a:extLst>
            </p:cNvPr>
            <p:cNvSpPr txBox="1"/>
            <p:nvPr/>
          </p:nvSpPr>
          <p:spPr>
            <a:xfrm>
              <a:off x="5422564" y="2207330"/>
              <a:ext cx="1695551" cy="1525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They accepted 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his offer: “whatever is right”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2CA96-2D34-4BBB-9C95-490FB4BD8372}"/>
              </a:ext>
            </a:extLst>
          </p:cNvPr>
          <p:cNvGrpSpPr/>
          <p:nvPr/>
        </p:nvGrpSpPr>
        <p:grpSpPr>
          <a:xfrm>
            <a:off x="4572000" y="2415064"/>
            <a:ext cx="4419599" cy="4460124"/>
            <a:chOff x="4704946" y="2455537"/>
            <a:chExt cx="4419599" cy="44601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2F3C8A4-7A6C-443B-83AB-3827EC732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6BA7B6B-D6F3-44D5-BAE7-79CAE596E7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38546" y="3926673"/>
              <a:ext cx="95654" cy="8739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80417CD-52F5-4BB5-AEFC-B4361B77D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531474"/>
              <a:ext cx="0" cy="1257754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3551879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3462293-4769-4BDD-85AD-7DD3BD79C0FB}"/>
  <p:tag name="ISPRING_RESOURCE_FOLDER" val="C:\Users\david\Dropbox\AIC PPTS\Synced AIC Messages\PPTS used to Sync\The Laborers in the Vineyard AIC 14 August 2021 English\"/>
  <p:tag name="ISPRING_PRESENTATION_PATH" val="C:\Users\david\Dropbox\AIC PPTS\Synced AIC Messages\PPTS used to Sync\The Laborers in the Vineyard AIC 14 August 2021 English.pptx"/>
  <p:tag name="ISPRING_PROJECT_VERSION" val="9.3"/>
  <p:tag name="ISPRING_PROJECT_FOLDER_UPDATED" val="1"/>
  <p:tag name="ISPRING_SCREEN_RECS_UPDATED" val="C:\Users\david\Dropbox\AIC PPTS\Synced AIC Messages\PPTS used to Sync\The Laborers in the Vineyard AIC 14 August 2021 English\"/>
  <p:tag name="FLASHSPRING_ZOOM_TAG" val="66"/>
  <p:tag name="ISPRING_PRESENTATION_INFO_2" val="&lt;?xml version=&quot;1.0&quot; encoding=&quot;UTF-8&quot; standalone=&quot;no&quot; ?&gt;&#10;&lt;presentation2&gt;&#10;&#10;  &lt;slides&gt;&#10;    &lt;slide id=&quot;{0FAD89E8-3F8B-4C4C-9C59-FC830E353054}&quot; pptId=&quot;259&quot;/&gt;&#10;    &lt;slide id=&quot;{0493F4C7-CB28-401F-BD2B-3E6E4873304C}&quot; pptId=&quot;275&quot;/&gt;&#10;    &lt;slide id=&quot;{72F2BDA9-414D-4BBA-AF8B-816A0DF7A949}&quot; pptId=&quot;320&quot;/&gt;&#10;    &lt;slide id=&quot;{778AB75A-0079-46B1-BB1C-C86C3C49F8CF}&quot; pptId=&quot;326&quot;/&gt;&#10;    &lt;slide id=&quot;{2DD302B8-7153-43A7-9B25-5A22265D2154}&quot; pptId=&quot;327&quot;/&gt;&#10;    &lt;slide id=&quot;{AAC9B3AD-8C83-4BD8-93BD-C36EEBCB904D}&quot; pptId=&quot;331&quot;/&gt;&#10;    &lt;slide id=&quot;{6D6E6535-B68D-40B6-A2CD-4D62BBC0455E}&quot; pptId=&quot;330&quot;/&gt;&#10;    &lt;slide id=&quot;{700695BC-1B39-42F9-93C5-1800BD64C0CE}&quot; pptId=&quot;332&quot;/&gt;&#10;    &lt;slide id=&quot;{F2697A38-D4A9-4A09-AAAC-C021FB1857C8}&quot; pptId=&quot;312&quot;/&gt;&#10;    &lt;slide id=&quot;{2B1CD74C-4F1E-4199-AE3F-8DC146D8779A}&quot; pptId=&quot;310&quot;/&gt;&#10;    &lt;slide id=&quot;{C02E092B-22EC-4143-8667-B0A1C5524A2E}&quot; pptId=&quot;309&quot;/&gt;&#10;    &lt;slide id=&quot;{C7B7E47C-FF35-474E-AA14-BC6E631F5F16}&quot; pptId=&quot;314&quot;/&gt;&#10;    &lt;slide id=&quot;{2FF6964D-AAFB-4B62-A66B-458B79B52F60}&quot; pptId=&quot;315&quot;/&gt;&#10;    &lt;slide id=&quot;{F778DFDB-5A1A-4CEE-A52D-0276EFE740F4}&quot; pptId=&quot;319&quot;/&gt;&#10;    &lt;slide id=&quot;{D804AE03-C3A7-4B93-9AD9-328917ECEC1E}&quot; pptId=&quot;322&quot;/&gt;&#10;    &lt;slide id=&quot;{54DA658D-4283-4A8E-91CB-2DC3D9685D8D}&quot; pptId=&quot;321&quot;/&gt;&#10;    &lt;slide id=&quot;{B3F07716-B3FB-44A6-8A8E-241BFE8BBA38}&quot; pptId=&quot;323&quot;/&gt;&#10;    &lt;slide id=&quot;{7C08F0A7-AA0C-44C5-B940-45CBC0A9022D}&quot; pptId=&quot;329&quot;/&gt;&#10;    &lt;slide id=&quot;{657FCE21-E49F-48EA-9B2D-E6DBF3B5B106}&quot; pptId=&quot;269&quot;/&gt;&#10;  &lt;/slides&gt;&#10;&#10;  &lt;narration&gt;&#10;    &lt;audioTracks&gt;&#10;      &lt;audioTrack muted=&quot;false&quot; name=&quot;Parable of Laborers in Vineyard_final&quot; resource=&quot;8111cad5&quot; slideId=&quot;{0FAD89E8-3F8B-4C4C-9C59-FC830E353054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DF0F0E7B-D068-460A-91FD-2BAAA53D20E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he Laborers in the Vineyard AIC 14 August 2021 Englis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B1CD74C-4F1E-4199-AE3F-8DC146D8779A}"/>
  <p:tag name="GENSWF_ADVANCE_TIME" val="38.035"/>
  <p:tag name="TIMING" val="|22.695|9.967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02E092B-22EC-4143-8667-B0A1C5524A2E}"/>
  <p:tag name="GENSWF_ADVANCE_TIME" val="18.799"/>
  <p:tag name="TIMING" val="|2.578|2.296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7B7E47C-FF35-474E-AA14-BC6E631F5F16}"/>
  <p:tag name="GENSWF_ADVANCE_TIME" val="55.720"/>
  <p:tag name="TIMING" val="|17.594|6.252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FF6964D-AAFB-4B62-A66B-458B79B52F60}"/>
  <p:tag name="GENSWF_ADVANCE_TIME" val="49.016"/>
  <p:tag name="TIMING" val="|10.277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778DFDB-5A1A-4CEE-A52D-0276EFE740F4}"/>
  <p:tag name="GENSWF_ADVANCE_TIME" val="208.468"/>
  <p:tag name="TIMING" val="|68.153|18.655|18.045|12.624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804AE03-C3A7-4B93-9AD9-328917ECEC1E}"/>
  <p:tag name="GENSWF_ADVANCE_TIME" val="83.797"/>
  <p:tag name="TIMING" val="|63.58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4DA658D-4283-4A8E-91CB-2DC3D9685D8D}"/>
  <p:tag name="GENSWF_ADVANCE_TIME" val="249.221"/>
  <p:tag name="TIMING" val="|104.602|115.28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3F07716-B3FB-44A6-8A8E-241BFE8BBA38}"/>
  <p:tag name="GENSWF_ADVANCE_TIME" val="244.784"/>
  <p:tag name="TIMING" val="|75.876|76.8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C08F0A7-AA0C-44C5-B940-45CBC0A9022D}"/>
  <p:tag name="GENSWF_ADVANCE_TIME" val="172.060"/>
  <p:tag name="TIMING" val="|7.34|46.217|34.15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57FCE21-E49F-48EA-9B2D-E6DBF3B5B106}"/>
  <p:tag name="GENSWF_ADVANCE_TIME" val="4.818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493F4C7-CB28-401F-BD2B-3E6E4873304C}"/>
  <p:tag name="GENSWF_ADVANCE_TIME" val="10.106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2F2BDA9-414D-4BBA-AF8B-816A0DF7A949}"/>
  <p:tag name="GENSWF_ADVANCE_TIME" val="337.617"/>
  <p:tag name="TIMING" val="|54.094|106.27|113.731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8AB75A-0079-46B1-BB1C-C86C3C49F8CF}"/>
  <p:tag name="GENSWF_ADVANCE_TIME" val="137.296"/>
  <p:tag name="TIMING" val="|21.53|7.635|32.471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DD302B8-7153-43A7-9B25-5A22265D2154}"/>
  <p:tag name="GENSWF_ADVANCE_TIME" val="292.089"/>
  <p:tag name="TIMING" val="|54.435|121.622|104.374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AC9B3AD-8C83-4BD8-93BD-C36EEBCB904D}"/>
  <p:tag name="GENSWF_ADVANCE_TIME" val="59.82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D6E6535-B68D-40B6-A2CD-4D62BBC0455E}"/>
  <p:tag name="GENSWF_ADVANCE_TIME" val="99.722"/>
  <p:tag name="TIMING" val="|41.255|18.453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00695BC-1B39-42F9-93C5-1800BD64C0CE}"/>
  <p:tag name="GENSWF_ADVANCE_TIME" val="170.877"/>
  <p:tag name="TIMING" val="|34.293|7.627|90.049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2697A38-D4A9-4A09-AAAC-C021FB1857C8}"/>
  <p:tag name="GENSWF_ADVANCE_TIME" val="60.478"/>
  <p:tag name="TIMING" val="|17.876|31.283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2410</TotalTime>
  <Words>473</Words>
  <Application>Microsoft Macintosh PowerPoint</Application>
  <PresentationFormat>On-screen Show (4:3)</PresentationFormat>
  <Paragraphs>66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Chiller</vt:lpstr>
      <vt:lpstr>Comic Sans MS</vt:lpstr>
      <vt:lpstr>Times New Roman</vt:lpstr>
      <vt:lpstr>Wingdings</vt:lpstr>
      <vt:lpstr>Office Theme</vt:lpstr>
      <vt:lpstr>1_Office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Parables of Jesus •  BibleStudyDownloads.org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Laborers in the Vineyard AIC 14 August 2021 English</dc:title>
  <dc:creator>David Martin</dc:creator>
  <cp:lastModifiedBy>Rick Griffith</cp:lastModifiedBy>
  <cp:revision>203</cp:revision>
  <cp:lastPrinted>2021-08-16T11:31:46Z</cp:lastPrinted>
  <dcterms:created xsi:type="dcterms:W3CDTF">2014-01-11T08:51:58Z</dcterms:created>
  <dcterms:modified xsi:type="dcterms:W3CDTF">2022-03-20T18:46:22Z</dcterms:modified>
</cp:coreProperties>
</file>