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73" r:id="rId4"/>
    <p:sldId id="321" r:id="rId5"/>
    <p:sldId id="320" r:id="rId6"/>
    <p:sldId id="302" r:id="rId7"/>
    <p:sldId id="270" r:id="rId8"/>
    <p:sldId id="330" r:id="rId9"/>
    <p:sldId id="329" r:id="rId10"/>
    <p:sldId id="331" r:id="rId11"/>
    <p:sldId id="318" r:id="rId12"/>
    <p:sldId id="324" r:id="rId13"/>
    <p:sldId id="288" r:id="rId14"/>
    <p:sldId id="319" r:id="rId15"/>
    <p:sldId id="290" r:id="rId16"/>
    <p:sldId id="291" r:id="rId17"/>
    <p:sldId id="292" r:id="rId18"/>
    <p:sldId id="295" r:id="rId19"/>
    <p:sldId id="322" r:id="rId20"/>
    <p:sldId id="323" r:id="rId21"/>
    <p:sldId id="317" r:id="rId22"/>
    <p:sldId id="326" r:id="rId23"/>
    <p:sldId id="328" r:id="rId24"/>
    <p:sldId id="298" r:id="rId25"/>
    <p:sldId id="5202" r:id="rId26"/>
  </p:sldIdLst>
  <p:sldSz cx="9144000" cy="6858000" type="screen4x3"/>
  <p:notesSz cx="7004050" cy="929005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F3505"/>
    <a:srgbClr val="FFCA7D"/>
    <a:srgbClr val="5C2C04"/>
    <a:srgbClr val="713605"/>
    <a:srgbClr val="432003"/>
    <a:srgbClr val="663300"/>
    <a:srgbClr val="624120"/>
    <a:srgbClr val="3A1953"/>
    <a:srgbClr val="FFC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5" autoAdjust="0"/>
    <p:restoredTop sz="94652"/>
  </p:normalViewPr>
  <p:slideViewPr>
    <p:cSldViewPr>
      <p:cViewPr varScale="1">
        <p:scale>
          <a:sx n="129" d="100"/>
          <a:sy n="129" d="100"/>
        </p:scale>
        <p:origin x="15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2" y="0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17ED3DA7-B1F7-4D0C-BEF8-68B9306862A7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2" y="8823935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EA48F45C-302B-4525-8E0F-441276626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26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2" y="0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2A88647E-D2E3-4F78-860C-FB6EDCE7569F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2"/>
          </a:xfrm>
          <a:prstGeom prst="rect">
            <a:avLst/>
          </a:prstGeom>
        </p:spPr>
        <p:txBody>
          <a:bodyPr vert="horz" lIns="93662" tIns="46831" rIns="93662" bIns="468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2" y="8823935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E33E35E3-3BF1-4F43-A222-9DE6BE89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6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0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0D061-6C80-4568-9B35-874F8BC2FE7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284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48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3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71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3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6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1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0D061-6C80-4568-9B35-874F8BC2FE7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1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45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83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08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0D061-6C80-4568-9B35-874F8BC2FE7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1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887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4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Parables of Jesus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pj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link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2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0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9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0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3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7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92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85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1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8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3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77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6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1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7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50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94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95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97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29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8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6013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33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1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21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069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89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108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9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3/21/22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1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9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90A4F-3C26-4666-B974-352BBEE510FB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3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581F-700D-4CED-BB1A-C66F27A5240D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56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F735463-B78A-214D-9DED-40ED2AE30EEB}"/>
              </a:ext>
            </a:extLst>
          </p:cNvPr>
          <p:cNvGrpSpPr/>
          <p:nvPr/>
        </p:nvGrpSpPr>
        <p:grpSpPr>
          <a:xfrm>
            <a:off x="-340696" y="-151965"/>
            <a:ext cx="4934346" cy="7323925"/>
            <a:chOff x="4514952" y="90980"/>
            <a:chExt cx="4934346" cy="73239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2CC4F1-FDDA-B447-8A71-EBC3C45F2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3447"/>
            <a:stretch/>
          </p:blipFill>
          <p:spPr>
            <a:xfrm>
              <a:off x="4779448" y="90980"/>
              <a:ext cx="4669850" cy="73239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E67D5F-38E5-3E4E-AD39-EB7D9492F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514952" y="406685"/>
              <a:ext cx="4698751" cy="6044625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8C0483-1539-BD4E-BDEF-F9981BFB8354}"/>
              </a:ext>
            </a:extLst>
          </p:cNvPr>
          <p:cNvGrpSpPr/>
          <p:nvPr/>
        </p:nvGrpSpPr>
        <p:grpSpPr>
          <a:xfrm>
            <a:off x="4560276" y="-75842"/>
            <a:ext cx="4614849" cy="7017380"/>
            <a:chOff x="4571999" y="-4689"/>
            <a:chExt cx="4614849" cy="7017380"/>
          </a:xfrm>
        </p:grpSpPr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5C219760-EA74-1745-BFC5-25FE5DFE7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-4689"/>
              <a:ext cx="4614849" cy="701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 descr="http://upload.wikimedia.org/wikipedia/commons/thumb/d/d4/Fedor_Bronnikov_007.jpg/200px-Fedor_Bronnikov_007.jpg">
              <a:extLst>
                <a:ext uri="{FF2B5EF4-FFF2-40B4-BE49-F238E27FC236}">
                  <a16:creationId xmlns:a16="http://schemas.microsoft.com/office/drawing/2014/main" id="{710DFB45-7780-0F40-B4E8-B91EDD771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595" y="530430"/>
              <a:ext cx="3910310" cy="5963222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03AC2B9-E89B-4E87-917C-E34CC3B09AA0}"/>
              </a:ext>
            </a:extLst>
          </p:cNvPr>
          <p:cNvSpPr txBox="1"/>
          <p:nvPr/>
        </p:nvSpPr>
        <p:spPr>
          <a:xfrm>
            <a:off x="2270736" y="1294076"/>
            <a:ext cx="45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0160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Luke 16:19-31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82D3D-C953-4298-B8DE-1DBD941B2494}"/>
              </a:ext>
            </a:extLst>
          </p:cNvPr>
          <p:cNvSpPr txBox="1"/>
          <p:nvPr/>
        </p:nvSpPr>
        <p:spPr>
          <a:xfrm>
            <a:off x="-45072" y="524635"/>
            <a:ext cx="9189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Rich Man and Lazarus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29DCDF-F538-884A-8B2C-9E94527AD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1" y="6108879"/>
            <a:ext cx="91201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Dr. David Martin • Amman International Church</a:t>
            </a:r>
            <a:b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mmanChurch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.org • BibleStudyDownloads.org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2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73F92-7EA7-4C6D-A33A-FEE64222BC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3" y="228600"/>
            <a:ext cx="8839198" cy="64173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D0997C-D736-4283-B9F9-F55FFDC377FA}"/>
              </a:ext>
            </a:extLst>
          </p:cNvPr>
          <p:cNvSpPr txBox="1"/>
          <p:nvPr/>
        </p:nvSpPr>
        <p:spPr>
          <a:xfrm>
            <a:off x="228599" y="1176385"/>
            <a:ext cx="708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died and was not even buried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0827D-94BE-4FB0-881D-7492E7220162}"/>
              </a:ext>
            </a:extLst>
          </p:cNvPr>
          <p:cNvSpPr txBox="1"/>
          <p:nvPr/>
        </p:nvSpPr>
        <p:spPr>
          <a:xfrm>
            <a:off x="228601" y="356135"/>
            <a:ext cx="876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50" noProof="0" dirty="0">
                <a:ln w="190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LAZARUS</a:t>
            </a:r>
            <a:endParaRPr kumimoji="0" lang="en-US" sz="3600" b="1" i="0" u="none" strike="noStrike" kern="1200" spc="50" normalizeH="0" baseline="0" noProof="0" dirty="0">
              <a:ln w="1905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228600">
                  <a:schemeClr val="bg2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900E4-A446-4B0C-AA65-3B77537BDF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0" y="1410699"/>
            <a:ext cx="7239000" cy="5890085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softEdge rad="1270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5E0D4-E4A4-453E-BBFA-53D75203B5E5}"/>
              </a:ext>
            </a:extLst>
          </p:cNvPr>
          <p:cNvSpPr txBox="1"/>
          <p:nvPr/>
        </p:nvSpPr>
        <p:spPr>
          <a:xfrm>
            <a:off x="7467600" y="6396698"/>
            <a:ext cx="1752597" cy="308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Valley of Gehenna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4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1.gstatic.com/images?q=tbn:ANd9GcRxGoH11-4PuqpMv6hgLSBZbz424pD4Qp7-WgxKMNl3-Zq3J6E7Cw">
            <a:extLst>
              <a:ext uri="{FF2B5EF4-FFF2-40B4-BE49-F238E27FC236}">
                <a16:creationId xmlns:a16="http://schemas.microsoft.com/office/drawing/2014/main" id="{280BDF12-AF65-4CA9-9816-920C0013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398" y="171833"/>
            <a:ext cx="8776009" cy="6564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004078-0D2D-495B-9C77-5E33BF99EFBE}"/>
              </a:ext>
            </a:extLst>
          </p:cNvPr>
          <p:cNvSpPr txBox="1"/>
          <p:nvPr/>
        </p:nvSpPr>
        <p:spPr>
          <a:xfrm>
            <a:off x="457200" y="410724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woke up in Hades/Hell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976DE-0288-475C-A55C-904BCD48656A}"/>
              </a:ext>
            </a:extLst>
          </p:cNvPr>
          <p:cNvSpPr txBox="1"/>
          <p:nvPr/>
        </p:nvSpPr>
        <p:spPr>
          <a:xfrm>
            <a:off x="762000" y="228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Rich Man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DE3B21-76BC-4A32-A608-E57935AB4292}"/>
              </a:ext>
            </a:extLst>
          </p:cNvPr>
          <p:cNvGrpSpPr/>
          <p:nvPr/>
        </p:nvGrpSpPr>
        <p:grpSpPr>
          <a:xfrm>
            <a:off x="5270312" y="395585"/>
            <a:ext cx="3733800" cy="4191001"/>
            <a:chOff x="3236083" y="2839928"/>
            <a:chExt cx="2859564" cy="3126988"/>
          </a:xfrm>
        </p:grpSpPr>
        <p:sp>
          <p:nvSpPr>
            <p:cNvPr id="11" name="Explosion: 8 Points 10">
              <a:extLst>
                <a:ext uri="{FF2B5EF4-FFF2-40B4-BE49-F238E27FC236}">
                  <a16:creationId xmlns:a16="http://schemas.microsoft.com/office/drawing/2014/main" id="{C881F6F1-12E2-4704-A7FB-DB23937EADBF}"/>
                </a:ext>
              </a:extLst>
            </p:cNvPr>
            <p:cNvSpPr/>
            <p:nvPr/>
          </p:nvSpPr>
          <p:spPr>
            <a:xfrm>
              <a:off x="3236083" y="2839928"/>
              <a:ext cx="2859564" cy="3126988"/>
            </a:xfrm>
            <a:prstGeom prst="irregularSeal1">
              <a:avLst/>
            </a:prstGeom>
            <a:gradFill flip="none" rotWithShape="1">
              <a:gsLst>
                <a:gs pos="7000">
                  <a:schemeClr val="accent6">
                    <a:lumMod val="0"/>
                    <a:lumOff val="100000"/>
                  </a:schemeClr>
                </a:gs>
                <a:gs pos="62000">
                  <a:schemeClr val="accent6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A6A299-B7F7-4FED-81A0-0E75F452A7C3}"/>
                </a:ext>
              </a:extLst>
            </p:cNvPr>
            <p:cNvSpPr txBox="1"/>
            <p:nvPr/>
          </p:nvSpPr>
          <p:spPr>
            <a:xfrm>
              <a:off x="3644592" y="3681861"/>
              <a:ext cx="2073768" cy="1354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6F3505"/>
                  </a:solidFill>
                  <a:latin typeface="Comic Sans MS" panose="030F0702030302020204" pitchFamily="66" charset="0"/>
                  <a:sym typeface="Wingdings"/>
                </a:rPr>
                <a:t>Riches did NOT indicate God’s acceptance</a:t>
              </a:r>
              <a:endParaRPr lang="en-US" sz="2800" b="1" dirty="0">
                <a:solidFill>
                  <a:srgbClr val="6F3505"/>
                </a:solidFill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30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12549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D25B7-A1FF-4AB5-9C45-A8B4EBC296EE}"/>
              </a:ext>
            </a:extLst>
          </p:cNvPr>
          <p:cNvSpPr txBox="1"/>
          <p:nvPr/>
        </p:nvSpPr>
        <p:spPr>
          <a:xfrm>
            <a:off x="376452" y="367033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US" dirty="0">
                <a:effectLst>
                  <a:glow rad="228600">
                    <a:schemeClr val="tx1">
                      <a:alpha val="99000"/>
                    </a:schemeClr>
                  </a:glow>
                </a:effectLst>
                <a:sym typeface="Wingdings"/>
              </a:rPr>
              <a:t>He died and was carried by angels to </a:t>
            </a:r>
            <a:br>
              <a:rPr lang="en-US" dirty="0">
                <a:effectLst>
                  <a:glow rad="228600">
                    <a:schemeClr val="tx1">
                      <a:alpha val="99000"/>
                    </a:schemeClr>
                  </a:glow>
                </a:effectLst>
                <a:sym typeface="Wingdings"/>
              </a:rPr>
            </a:br>
            <a:r>
              <a:rPr lang="en-US" dirty="0">
                <a:effectLst>
                  <a:glow rad="228600">
                    <a:schemeClr val="tx1">
                      <a:alpha val="99000"/>
                    </a:schemeClr>
                  </a:glow>
                </a:effectLst>
                <a:sym typeface="Wingdings"/>
              </a:rPr>
              <a:t>  “Abraham’s bosom” (paradise; heaven)</a:t>
            </a:r>
            <a:endParaRPr lang="en-US" dirty="0">
              <a:effectLst>
                <a:glow rad="228600">
                  <a:schemeClr val="tx1">
                    <a:alpha val="99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29625"/>
            <a:ext cx="2895600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LAZARUS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4229AB-29A6-4CD9-8DCB-AF3C615B5407}"/>
              </a:ext>
            </a:extLst>
          </p:cNvPr>
          <p:cNvGrpSpPr/>
          <p:nvPr/>
        </p:nvGrpSpPr>
        <p:grpSpPr>
          <a:xfrm>
            <a:off x="5505450" y="428442"/>
            <a:ext cx="3486150" cy="3758625"/>
            <a:chOff x="3425748" y="3162532"/>
            <a:chExt cx="2669899" cy="2804384"/>
          </a:xfrm>
        </p:grpSpPr>
        <p:sp>
          <p:nvSpPr>
            <p:cNvPr id="7" name="Explosion: 8 Points 6">
              <a:extLst>
                <a:ext uri="{FF2B5EF4-FFF2-40B4-BE49-F238E27FC236}">
                  <a16:creationId xmlns:a16="http://schemas.microsoft.com/office/drawing/2014/main" id="{4A7129AA-DB12-496E-8FB0-61F2E148F978}"/>
                </a:ext>
              </a:extLst>
            </p:cNvPr>
            <p:cNvSpPr/>
            <p:nvPr/>
          </p:nvSpPr>
          <p:spPr>
            <a:xfrm>
              <a:off x="3425748" y="3162532"/>
              <a:ext cx="2669899" cy="2804384"/>
            </a:xfrm>
            <a:prstGeom prst="irregularSeal1">
              <a:avLst/>
            </a:prstGeom>
            <a:gradFill flip="none" rotWithShape="1">
              <a:gsLst>
                <a:gs pos="7000">
                  <a:schemeClr val="accent6">
                    <a:lumMod val="0"/>
                    <a:lumOff val="100000"/>
                  </a:schemeClr>
                </a:gs>
                <a:gs pos="6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DD3FD-A0C8-4565-B472-3E17B4294126}"/>
                </a:ext>
              </a:extLst>
            </p:cNvPr>
            <p:cNvSpPr txBox="1"/>
            <p:nvPr/>
          </p:nvSpPr>
          <p:spPr>
            <a:xfrm>
              <a:off x="3834257" y="3958493"/>
              <a:ext cx="1794522" cy="1354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omic Sans MS" panose="030F0702030302020204" pitchFamily="66" charset="0"/>
                  <a:sym typeface="Wingdings"/>
                </a:rPr>
                <a:t>Poverty did not indicate God’s rejection</a:t>
              </a:r>
              <a:endParaRPr lang="en-US" sz="2800" b="1" dirty="0"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11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1.gstatic.com/images?q=tbn:ANd9GcRxGoH11-4PuqpMv6hgLSBZbz424pD4Qp7-WgxKMNl3-Zq3J6E7Cw">
            <a:extLst>
              <a:ext uri="{FF2B5EF4-FFF2-40B4-BE49-F238E27FC236}">
                <a16:creationId xmlns:a16="http://schemas.microsoft.com/office/drawing/2014/main" id="{D3203364-1AFA-4D32-BFB5-8F97355E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398" y="171833"/>
            <a:ext cx="8776009" cy="6564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E0A84C-0899-43FA-B8C6-4CFD2ACBD187}"/>
              </a:ext>
            </a:extLst>
          </p:cNvPr>
          <p:cNvSpPr txBox="1"/>
          <p:nvPr/>
        </p:nvSpPr>
        <p:spPr>
          <a:xfrm>
            <a:off x="762000" y="228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Rich 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DB439-EFE2-48CE-8BE4-D1ED7CE86844}"/>
              </a:ext>
            </a:extLst>
          </p:cNvPr>
          <p:cNvSpPr txBox="1"/>
          <p:nvPr/>
        </p:nvSpPr>
        <p:spPr>
          <a:xfrm>
            <a:off x="457200" y="410724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US" dirty="0">
                <a:sym typeface="Wingdings"/>
              </a:rPr>
              <a:t>He woke up in Hades/Hell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FB0BEE-E294-48CA-8C16-9137FA81BA44}"/>
              </a:ext>
            </a:extLst>
          </p:cNvPr>
          <p:cNvSpPr txBox="1"/>
          <p:nvPr/>
        </p:nvSpPr>
        <p:spPr>
          <a:xfrm>
            <a:off x="457200" y="464951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US" dirty="0">
                <a:sym typeface="Wingdings"/>
              </a:rPr>
              <a:t>He was in torment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2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897310-C49F-43C5-B3F1-762218A1D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12549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F09044-EFF8-40EE-9ED2-5DE46A381374}"/>
              </a:ext>
            </a:extLst>
          </p:cNvPr>
          <p:cNvSpPr txBox="1"/>
          <p:nvPr/>
        </p:nvSpPr>
        <p:spPr>
          <a:xfrm>
            <a:off x="3200400" y="329625"/>
            <a:ext cx="2895600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LAZARUS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36BCDB-8FAF-463C-A16F-33D1D19976AF}"/>
              </a:ext>
            </a:extLst>
          </p:cNvPr>
          <p:cNvSpPr txBox="1"/>
          <p:nvPr/>
        </p:nvSpPr>
        <p:spPr>
          <a:xfrm>
            <a:off x="376451" y="4640510"/>
            <a:ext cx="858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effectLst>
                  <a:glow rad="228600">
                    <a:schemeClr val="tx1">
                      <a:alpha val="99000"/>
                    </a:schemeClr>
                  </a:glo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US" dirty="0">
                <a:sym typeface="Wingdings"/>
              </a:rPr>
              <a:t>He feasted in a place of honor (Matt. 8:11)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73F268-93BB-4682-BAE3-1A43072FD113}"/>
              </a:ext>
            </a:extLst>
          </p:cNvPr>
          <p:cNvSpPr txBox="1"/>
          <p:nvPr/>
        </p:nvSpPr>
        <p:spPr>
          <a:xfrm>
            <a:off x="376452" y="367033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effectLst>
                  <a:glow rad="228600">
                    <a:schemeClr val="tx1">
                      <a:alpha val="99000"/>
                    </a:schemeClr>
                  </a:glo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US" dirty="0">
                <a:sym typeface="Wingdings"/>
              </a:rPr>
              <a:t>He died and was carried by angels to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“Abraham’s bosom” (paradise; heaven)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0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encrypted-tbn1.gstatic.com/images?q=tbn:ANd9GcRxGoH11-4PuqpMv6hgLSBZbz424pD4Qp7-WgxKMNl3-Zq3J6E7Cw">
            <a:extLst>
              <a:ext uri="{FF2B5EF4-FFF2-40B4-BE49-F238E27FC236}">
                <a16:creationId xmlns:a16="http://schemas.microsoft.com/office/drawing/2014/main" id="{CF1E5515-3AC3-4FA5-94E4-95989FEF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398" y="171833"/>
            <a:ext cx="8776009" cy="6564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DC776E-828A-4511-AE18-4DDA64FEC814}"/>
              </a:ext>
            </a:extLst>
          </p:cNvPr>
          <p:cNvSpPr txBox="1"/>
          <p:nvPr/>
        </p:nvSpPr>
        <p:spPr>
          <a:xfrm>
            <a:off x="762000" y="228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Rich Man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F5308-67FA-45D4-BBD9-86CAE2C90D9A}"/>
              </a:ext>
            </a:extLst>
          </p:cNvPr>
          <p:cNvSpPr txBox="1"/>
          <p:nvPr/>
        </p:nvSpPr>
        <p:spPr>
          <a:xfrm>
            <a:off x="457200" y="410724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woke up in Hades/Hell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EE5659-65EB-40A8-B812-C49245871746}"/>
              </a:ext>
            </a:extLst>
          </p:cNvPr>
          <p:cNvSpPr txBox="1"/>
          <p:nvPr/>
        </p:nvSpPr>
        <p:spPr>
          <a:xfrm>
            <a:off x="457200" y="464951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was in torment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F20769-F182-4920-B410-11086301D4A2}"/>
              </a:ext>
            </a:extLst>
          </p:cNvPr>
          <p:cNvSpPr txBox="1"/>
          <p:nvPr/>
        </p:nvSpPr>
        <p:spPr>
          <a:xfrm>
            <a:off x="457199" y="5191780"/>
            <a:ext cx="8875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cried to “Father Abraham” for mercy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59E17-43F8-4765-A5CC-E9FD74B4EC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6" b="90000" l="9951" r="89806">
                        <a14:foregroundMark x1="50243" y1="9636" x2="50243" y2="9636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6200120"/>
            <a:ext cx="549893" cy="734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5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03195 -0.04005 C 0.03855 -0.04908 0.04879 -0.05394 0.05938 -0.05394 C 0.07136 -0.05394 0.08091 -0.04908 0.08768 -0.04005 L 0.11997 1.11111E-6 " pathEditMode="relative" rAng="0" ptsTypes="AAA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20ECFA-B93A-4337-B0E1-4A1D2D303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12549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39FBC4-3CCF-447C-9988-AF52FB5B18B8}"/>
              </a:ext>
            </a:extLst>
          </p:cNvPr>
          <p:cNvSpPr txBox="1"/>
          <p:nvPr/>
        </p:nvSpPr>
        <p:spPr>
          <a:xfrm>
            <a:off x="3200400" y="329625"/>
            <a:ext cx="2895600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LAZARUS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BFD2CF-F474-4D6B-AC72-1CA3DBBA47A0}"/>
              </a:ext>
            </a:extLst>
          </p:cNvPr>
          <p:cNvSpPr txBox="1"/>
          <p:nvPr/>
        </p:nvSpPr>
        <p:spPr>
          <a:xfrm>
            <a:off x="376451" y="4640510"/>
            <a:ext cx="858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feasted in a place of honor (Matt. 8:11)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2974FD-9330-4D93-81E3-8B37C5889CF8}"/>
              </a:ext>
            </a:extLst>
          </p:cNvPr>
          <p:cNvSpPr txBox="1"/>
          <p:nvPr/>
        </p:nvSpPr>
        <p:spPr>
          <a:xfrm>
            <a:off x="376452" y="367033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died and was carried by angels to </a:t>
            </a:r>
            <a:b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  “Abraham’s bosom” (paradise; heaven)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8EDB67-7BB6-48C4-8F3E-7703EF6B441A}"/>
              </a:ext>
            </a:extLst>
          </p:cNvPr>
          <p:cNvSpPr txBox="1"/>
          <p:nvPr/>
        </p:nvSpPr>
        <p:spPr>
          <a:xfrm>
            <a:off x="376452" y="516373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was in comfort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1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1.gstatic.com/images?q=tbn:ANd9GcRxGoH11-4PuqpMv6hgLSBZbz424pD4Qp7-WgxKMNl3-Zq3J6E7Cw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398" y="171833"/>
            <a:ext cx="8776009" cy="6564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9C8CD5-1B4B-4D23-95D7-202D9F10AB6E}"/>
              </a:ext>
            </a:extLst>
          </p:cNvPr>
          <p:cNvSpPr txBox="1"/>
          <p:nvPr/>
        </p:nvSpPr>
        <p:spPr>
          <a:xfrm>
            <a:off x="457200" y="4107240"/>
            <a:ext cx="866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woke up in Hades/Hell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33AA3-D390-42D1-9D35-C86E4A0EAC98}"/>
              </a:ext>
            </a:extLst>
          </p:cNvPr>
          <p:cNvSpPr txBox="1"/>
          <p:nvPr/>
        </p:nvSpPr>
        <p:spPr>
          <a:xfrm>
            <a:off x="762000" y="228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Rich Man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A4224-F0EA-4813-8679-F7CE90ABEC51}"/>
              </a:ext>
            </a:extLst>
          </p:cNvPr>
          <p:cNvSpPr txBox="1"/>
          <p:nvPr/>
        </p:nvSpPr>
        <p:spPr>
          <a:xfrm>
            <a:off x="457200" y="4649510"/>
            <a:ext cx="866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was in torment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2E52A4-9D89-4728-94D5-C4863A582033}"/>
              </a:ext>
            </a:extLst>
          </p:cNvPr>
          <p:cNvSpPr txBox="1"/>
          <p:nvPr/>
        </p:nvSpPr>
        <p:spPr>
          <a:xfrm>
            <a:off x="457200" y="5191780"/>
            <a:ext cx="866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cried to “Father Abraham” for mercy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934226-5865-427B-885D-71F7E70ECE86}"/>
              </a:ext>
            </a:extLst>
          </p:cNvPr>
          <p:cNvSpPr txBox="1"/>
          <p:nvPr/>
        </p:nvSpPr>
        <p:spPr>
          <a:xfrm>
            <a:off x="457200" y="5751493"/>
            <a:ext cx="8602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</a:defRPr>
            </a:lvl1pPr>
          </a:lstStyle>
          <a:p>
            <a:pPr marL="287338" indent="-287338"/>
            <a:r>
              <a:rPr lang="en-US" dirty="0">
                <a:sym typeface="Wingdings"/>
              </a:rPr>
              <a:t>He had received good things in life, but his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failure to repent resulted in eternal agony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8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20ECFA-B93A-4337-B0E1-4A1D2D303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12549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39FBC4-3CCF-447C-9988-AF52FB5B18B8}"/>
              </a:ext>
            </a:extLst>
          </p:cNvPr>
          <p:cNvSpPr txBox="1"/>
          <p:nvPr/>
        </p:nvSpPr>
        <p:spPr>
          <a:xfrm>
            <a:off x="3200400" y="329625"/>
            <a:ext cx="2895600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LAZARUS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912E0-0F5F-432E-A4FF-14571DC509D8}"/>
              </a:ext>
            </a:extLst>
          </p:cNvPr>
          <p:cNvSpPr txBox="1"/>
          <p:nvPr/>
        </p:nvSpPr>
        <p:spPr>
          <a:xfrm>
            <a:off x="376451" y="4640510"/>
            <a:ext cx="858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feasted in a place of honor (Matt. 8:11)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6E4326-42F2-4E01-81BD-6285B7057F0C}"/>
              </a:ext>
            </a:extLst>
          </p:cNvPr>
          <p:cNvSpPr txBox="1"/>
          <p:nvPr/>
        </p:nvSpPr>
        <p:spPr>
          <a:xfrm>
            <a:off x="376451" y="367033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died and was carried by angels to </a:t>
            </a:r>
            <a:b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  “Abraham’s bosom” (paradise; heaven)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1172AE-CA0C-41B7-B242-8A70C35AB839}"/>
              </a:ext>
            </a:extLst>
          </p:cNvPr>
          <p:cNvSpPr txBox="1"/>
          <p:nvPr/>
        </p:nvSpPr>
        <p:spPr>
          <a:xfrm>
            <a:off x="376451" y="516373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was in comfort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D557A-FCF7-4A46-85B0-05EEBEC51872}"/>
              </a:ext>
            </a:extLst>
          </p:cNvPr>
          <p:cNvSpPr txBox="1"/>
          <p:nvPr/>
        </p:nvSpPr>
        <p:spPr>
          <a:xfrm>
            <a:off x="376451" y="5686950"/>
            <a:ext cx="8577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77813"/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He had received bad things in life, but his </a:t>
            </a:r>
            <a:b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trust in God resulted in eternal comfort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2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EC4E30-1FF9-4F66-8009-84007FD9175D}"/>
              </a:ext>
            </a:extLst>
          </p:cNvPr>
          <p:cNvSpPr/>
          <p:nvPr/>
        </p:nvSpPr>
        <p:spPr>
          <a:xfrm>
            <a:off x="176463" y="128337"/>
            <a:ext cx="8807116" cy="65933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DD8F-DA81-44B3-A746-CAB17EE497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" y="136358"/>
            <a:ext cx="8742947" cy="5838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63B24-D41C-435B-B642-6C4B4330094F}"/>
              </a:ext>
            </a:extLst>
          </p:cNvPr>
          <p:cNvSpPr txBox="1"/>
          <p:nvPr/>
        </p:nvSpPr>
        <p:spPr>
          <a:xfrm>
            <a:off x="2269830" y="5374153"/>
            <a:ext cx="6525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19050" cmpd="sng">
                  <a:solidFill>
                    <a:srgbClr val="FE0000"/>
                  </a:solidFill>
                  <a:prstDash val="solid"/>
                </a:ln>
                <a:solidFill>
                  <a:prstClr val="black"/>
                </a:solidFill>
                <a:effectLst>
                  <a:glow rad="2159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 we learn about hell?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F39153-C887-4FC7-A3E8-3A9C7728FB0D}"/>
              </a:ext>
            </a:extLst>
          </p:cNvPr>
          <p:cNvSpPr txBox="1"/>
          <p:nvPr/>
        </p:nvSpPr>
        <p:spPr>
          <a:xfrm>
            <a:off x="391314" y="111935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itchFamily="66" charset="0"/>
                <a:sym typeface="Wingdings"/>
              </a:rPr>
              <a:t></a:t>
            </a:r>
            <a:r>
              <a:rPr lang="en-US" sz="2800" b="1" dirty="0">
                <a:latin typeface="Comic Sans MS" pitchFamily="66" charset="0"/>
              </a:rPr>
              <a:t>None want friends/family to join them there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98F1E9-A4D0-4290-A99C-DCABD79BAF54}"/>
              </a:ext>
            </a:extLst>
          </p:cNvPr>
          <p:cNvSpPr txBox="1"/>
          <p:nvPr/>
        </p:nvSpPr>
        <p:spPr>
          <a:xfrm>
            <a:off x="406782" y="1636048"/>
            <a:ext cx="860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itchFamily="66" charset="0"/>
                <a:sym typeface="Wingdings"/>
              </a:rPr>
              <a:t></a:t>
            </a:r>
            <a:r>
              <a:rPr lang="en-US" sz="2800" b="1" dirty="0">
                <a:latin typeface="Comic Sans MS" pitchFamily="66" charset="0"/>
              </a:rPr>
              <a:t>All realize there is no second chance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AE7506-7D94-4C01-84F2-D34B2C12790B}"/>
              </a:ext>
            </a:extLst>
          </p:cNvPr>
          <p:cNvSpPr txBox="1"/>
          <p:nvPr/>
        </p:nvSpPr>
        <p:spPr>
          <a:xfrm>
            <a:off x="430977" y="2158801"/>
            <a:ext cx="857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itchFamily="66" charset="0"/>
                <a:sym typeface="Wingdings"/>
              </a:rPr>
              <a:t></a:t>
            </a:r>
            <a:r>
              <a:rPr lang="en-US" sz="2800" b="1" dirty="0">
                <a:latin typeface="Comic Sans MS" pitchFamily="66" charset="0"/>
              </a:rPr>
              <a:t>None will claim they are there by mistake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E572D9-4034-48CA-9F1F-7EB0D4AF8505}"/>
              </a:ext>
            </a:extLst>
          </p:cNvPr>
          <p:cNvSpPr txBox="1"/>
          <p:nvPr/>
        </p:nvSpPr>
        <p:spPr>
          <a:xfrm>
            <a:off x="406782" y="599028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itchFamily="66" charset="0"/>
                <a:sym typeface="Wingdings"/>
              </a:rPr>
              <a:t></a:t>
            </a:r>
            <a:r>
              <a:rPr lang="en-US" sz="2800" b="1" dirty="0">
                <a:latin typeface="Comic Sans MS" pitchFamily="66" charset="0"/>
              </a:rPr>
              <a:t>Most never expected to end up there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0B870C-DFC9-4B75-A087-AF66B3985C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93" l="0" r="100000">
                        <a14:foregroundMark x1="11294" y1="89918" x2="24846" y2="94823"/>
                        <a14:foregroundMark x1="24846" y1="94823" x2="66324" y2="93460"/>
                        <a14:foregroundMark x1="66324" y1="93460" x2="89117" y2="98365"/>
                        <a14:foregroundMark x1="89117" y1="98365" x2="94456" y2="94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60" y="4850428"/>
            <a:ext cx="2667000" cy="200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3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50F42E-C9D7-44CE-AFDC-A1DF56C38D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57" y="168979"/>
            <a:ext cx="8843319" cy="6463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15B163-E824-4F0D-AFDF-27A2683B46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8435" l="10724" r="99304">
                        <a14:foregroundMark x1="46797" y1="31812" x2="42061" y2="98435"/>
                        <a14:foregroundMark x1="80641" y1="32725" x2="88301" y2="92568"/>
                        <a14:foregroundMark x1="88301" y1="92568" x2="88301" y2="92568"/>
                        <a14:foregroundMark x1="94011" y1="35463" x2="99443" y2="88657"/>
                        <a14:foregroundMark x1="99443" y1="88657" x2="98329" y2="94394"/>
                        <a14:foregroundMark x1="74513" y1="41721" x2="60724" y2="71578"/>
                        <a14:foregroundMark x1="81198" y1="12256" x2="80223" y2="38983"/>
                        <a14:foregroundMark x1="49164" y1="22947" x2="45404" y2="37158"/>
                        <a14:foregroundMark x1="40669" y1="19817" x2="44011" y2="32725"/>
                        <a14:foregroundMark x1="43036" y1="20209" x2="52507" y2="23338"/>
                        <a14:foregroundMark x1="76462" y1="11734" x2="84958" y2="13168"/>
                        <a14:foregroundMark x1="85515" y1="12256" x2="75487" y2="10430"/>
                        <a14:foregroundMark x1="80223" y1="10821" x2="85515" y2="11343"/>
                        <a14:foregroundMark x1="74513" y1="21643" x2="77855" y2="30508"/>
                        <a14:foregroundMark x1="73955" y1="20730" x2="79805" y2="31030"/>
                        <a14:foregroundMark x1="73259" y1="19166" x2="73538" y2="23598"/>
                        <a14:foregroundMark x1="84262" y1="10561" x2="81198" y2="9909"/>
                        <a14:foregroundMark x1="26602" y1="82920" x2="27298" y2="88005"/>
                        <a14:backgroundMark x1="33426" y1="33638" x2="22981" y2="47979"/>
                        <a14:backgroundMark x1="22981" y1="47979" x2="18663" y2="63103"/>
                        <a14:backgroundMark x1="18663" y1="63103" x2="18663" y2="63103"/>
                        <a14:backgroundMark x1="22563" y1="79140" x2="25348" y2="83051"/>
                        <a14:backgroundMark x1="25348" y1="76010" x2="25348" y2="77445"/>
                        <a14:backgroundMark x1="37744" y1="35463" x2="27716" y2="24250"/>
                        <a14:backgroundMark x1="54875" y1="31030" x2="62535" y2="42112"/>
                        <a14:backgroundMark x1="64485" y1="26467" x2="61560" y2="34029"/>
                        <a14:backgroundMark x1="71031" y1="22425" x2="69220" y2="27901"/>
                        <a14:backgroundMark x1="93036" y1="29205" x2="91643" y2="21643"/>
                        <a14:backgroundMark x1="20613" y1="82790" x2="19220" y2="98827"/>
                        <a14:backgroundMark x1="19220" y1="98827" x2="19220" y2="98827"/>
                        <a14:backgroundMark x1="51950" y1="34550" x2="57382" y2="34550"/>
                        <a14:backgroundMark x1="25348" y1="77314" x2="25070" y2="80052"/>
                        <a14:backgroundMark x1="71309" y1="27119" x2="71309" y2="28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78"/>
          <a:stretch/>
        </p:blipFill>
        <p:spPr>
          <a:xfrm>
            <a:off x="3124201" y="392978"/>
            <a:ext cx="5867400" cy="6272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4649" y="712625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32003"/>
                </a:solidFill>
                <a:latin typeface="Comic Sans MS" panose="030F0702030302020204" pitchFamily="66" charset="0"/>
                <a:sym typeface="Wingdings"/>
              </a:rPr>
              <a:t>(Luke 16)</a:t>
            </a:r>
            <a:endParaRPr lang="en-US" sz="2800" b="1" dirty="0">
              <a:solidFill>
                <a:srgbClr val="432003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AC1CC4-BC9A-40D8-9B3F-832491277374}"/>
              </a:ext>
            </a:extLst>
          </p:cNvPr>
          <p:cNvSpPr txBox="1"/>
          <p:nvPr/>
        </p:nvSpPr>
        <p:spPr>
          <a:xfrm>
            <a:off x="131394" y="222680"/>
            <a:ext cx="876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50" noProof="0" dirty="0">
                <a:ln w="190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6F3505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JESUS’ TEACHING ON MAMMON</a:t>
            </a:r>
            <a:endParaRPr kumimoji="0" lang="en-US" sz="3200" b="1" i="0" u="none" strike="noStrike" kern="1200" spc="50" normalizeH="0" baseline="0" noProof="0" dirty="0">
              <a:ln w="1905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6F3505"/>
              </a:solidFill>
              <a:effectLst>
                <a:glow rad="228600">
                  <a:schemeClr val="bg2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BB1615-79E8-48DC-A888-030D859DBA8B}"/>
              </a:ext>
            </a:extLst>
          </p:cNvPr>
          <p:cNvSpPr txBox="1"/>
          <p:nvPr/>
        </p:nvSpPr>
        <p:spPr>
          <a:xfrm>
            <a:off x="157548" y="4724400"/>
            <a:ext cx="410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The Shrewd Steward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BBAC0-3ABD-4E2A-B3BB-20EC8B6B516B}"/>
              </a:ext>
            </a:extLst>
          </p:cNvPr>
          <p:cNvSpPr txBox="1"/>
          <p:nvPr/>
        </p:nvSpPr>
        <p:spPr>
          <a:xfrm>
            <a:off x="4784739" y="4743450"/>
            <a:ext cx="410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The Rich Man/Lazarus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A606ED-392F-43AA-BB92-60887EBF6085}"/>
              </a:ext>
            </a:extLst>
          </p:cNvPr>
          <p:cNvGrpSpPr/>
          <p:nvPr/>
        </p:nvGrpSpPr>
        <p:grpSpPr>
          <a:xfrm>
            <a:off x="184424" y="5267980"/>
            <a:ext cx="4109652" cy="1042991"/>
            <a:chOff x="184424" y="5267980"/>
            <a:chExt cx="4109652" cy="10429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FFB337-FEFF-49AD-A3CA-EE422227EB85}"/>
                </a:ext>
              </a:extLst>
            </p:cNvPr>
            <p:cNvSpPr txBox="1"/>
            <p:nvPr/>
          </p:nvSpPr>
          <p:spPr>
            <a:xfrm>
              <a:off x="184424" y="5787751"/>
              <a:ext cx="4109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glow rad="127000">
                      <a:schemeClr val="tx1"/>
                    </a:glow>
                  </a:effectLst>
                  <a:latin typeface="Comic Sans MS" panose="030F0702030302020204" pitchFamily="66" charset="0"/>
                  <a:sym typeface="Wingdings"/>
                </a:rPr>
                <a:t>Future oriented</a:t>
              </a:r>
              <a:endParaRPr lang="en-US" sz="28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E2263399-09BC-44D5-BEB3-DFB9EE2D49CD}"/>
                </a:ext>
              </a:extLst>
            </p:cNvPr>
            <p:cNvSpPr/>
            <p:nvPr/>
          </p:nvSpPr>
          <p:spPr>
            <a:xfrm>
              <a:off x="2059359" y="5267980"/>
              <a:ext cx="531441" cy="523220"/>
            </a:xfrm>
            <a:prstGeom prst="downArrow">
              <a:avLst/>
            </a:prstGeom>
            <a:solidFill>
              <a:srgbClr val="FFCA7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DB4513-B194-4717-8E2D-9DEC8A38506F}"/>
              </a:ext>
            </a:extLst>
          </p:cNvPr>
          <p:cNvGrpSpPr/>
          <p:nvPr/>
        </p:nvGrpSpPr>
        <p:grpSpPr>
          <a:xfrm>
            <a:off x="4860634" y="5278160"/>
            <a:ext cx="4109652" cy="1036260"/>
            <a:chOff x="4860634" y="5278160"/>
            <a:chExt cx="4109652" cy="10362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75D7E9-B364-4AA3-9675-337F1EA36CA7}"/>
                </a:ext>
              </a:extLst>
            </p:cNvPr>
            <p:cNvSpPr txBox="1"/>
            <p:nvPr/>
          </p:nvSpPr>
          <p:spPr>
            <a:xfrm>
              <a:off x="4860634" y="5791200"/>
              <a:ext cx="4109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glow rad="127000">
                      <a:schemeClr val="tx1"/>
                    </a:glow>
                  </a:effectLst>
                  <a:latin typeface="Comic Sans MS" panose="030F0702030302020204" pitchFamily="66" charset="0"/>
                  <a:sym typeface="Wingdings"/>
                </a:rPr>
                <a:t>Here &amp; now oriented</a:t>
              </a:r>
              <a:endParaRPr lang="en-US" sz="28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32D5ED6C-A0D9-4CFE-952D-227C7A2F2006}"/>
                </a:ext>
              </a:extLst>
            </p:cNvPr>
            <p:cNvSpPr/>
            <p:nvPr/>
          </p:nvSpPr>
          <p:spPr>
            <a:xfrm>
              <a:off x="6601804" y="5278160"/>
              <a:ext cx="531441" cy="523220"/>
            </a:xfrm>
            <a:prstGeom prst="downArrow">
              <a:avLst/>
            </a:prstGeom>
            <a:solidFill>
              <a:srgbClr val="FFCA7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0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03E00-DBC3-45AA-A525-2D3825EBA3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455" y="152400"/>
            <a:ext cx="8762997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911603" y="152400"/>
            <a:ext cx="3314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spc="50" dirty="0">
                <a:ln w="9525" cmpd="sng">
                  <a:solidFill>
                    <a:srgbClr val="5C2C04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Luke 16:31</a:t>
            </a:r>
            <a:endParaRPr lang="en-US" sz="2900" b="1" spc="50" dirty="0">
              <a:ln w="9525" cmpd="sng">
                <a:solidFill>
                  <a:srgbClr val="5C2C04"/>
                </a:solidFill>
                <a:prstDash val="solid"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AC2C53-04D6-432F-969E-144A969F6E7A}"/>
              </a:ext>
            </a:extLst>
          </p:cNvPr>
          <p:cNvGrpSpPr/>
          <p:nvPr/>
        </p:nvGrpSpPr>
        <p:grpSpPr>
          <a:xfrm>
            <a:off x="5852234" y="620723"/>
            <a:ext cx="3063166" cy="3426347"/>
            <a:chOff x="3352800" y="3124200"/>
            <a:chExt cx="2994260" cy="3048982"/>
          </a:xfrm>
        </p:grpSpPr>
        <p:sp>
          <p:nvSpPr>
            <p:cNvPr id="31" name="Explosion: 8 Points 30">
              <a:extLst>
                <a:ext uri="{FF2B5EF4-FFF2-40B4-BE49-F238E27FC236}">
                  <a16:creationId xmlns:a16="http://schemas.microsoft.com/office/drawing/2014/main" id="{2357908E-970C-40C9-B5A3-7FBF647951C1}"/>
                </a:ext>
              </a:extLst>
            </p:cNvPr>
            <p:cNvSpPr/>
            <p:nvPr/>
          </p:nvSpPr>
          <p:spPr>
            <a:xfrm>
              <a:off x="3352800" y="3124200"/>
              <a:ext cx="2994260" cy="3048982"/>
            </a:xfrm>
            <a:prstGeom prst="irregularSeal1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71DFD7-477B-4B2E-B169-A2916EB89569}"/>
                </a:ext>
              </a:extLst>
            </p:cNvPr>
            <p:cNvSpPr txBox="1"/>
            <p:nvPr/>
          </p:nvSpPr>
          <p:spPr>
            <a:xfrm>
              <a:off x="3489560" y="4115782"/>
              <a:ext cx="2857500" cy="849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50" dirty="0">
                  <a:ln w="9525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Comic Sans MS" panose="030F0702030302020204" pitchFamily="66" charset="0"/>
                  <a:sym typeface="Wingdings"/>
                </a:rPr>
                <a:t>They were warned!</a:t>
              </a:r>
              <a:endParaRPr lang="en-US" sz="2800" b="1" spc="50" dirty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AEA690-7889-4CEF-ACA7-50666CC930C5}"/>
              </a:ext>
            </a:extLst>
          </p:cNvPr>
          <p:cNvSpPr txBox="1"/>
          <p:nvPr/>
        </p:nvSpPr>
        <p:spPr>
          <a:xfrm>
            <a:off x="693057" y="4427589"/>
            <a:ext cx="739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The Scriptures are a sufficient warning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22559-968F-40AC-A6AF-7158288445CB}"/>
              </a:ext>
            </a:extLst>
          </p:cNvPr>
          <p:cNvSpPr txBox="1"/>
          <p:nvPr/>
        </p:nvSpPr>
        <p:spPr>
          <a:xfrm>
            <a:off x="693057" y="4950809"/>
            <a:ext cx="822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Even miracles won’t convince a hard heart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A3F07A-7091-4FF3-A9F4-CFD144979FE4}"/>
              </a:ext>
            </a:extLst>
          </p:cNvPr>
          <p:cNvSpPr txBox="1"/>
          <p:nvPr/>
        </p:nvSpPr>
        <p:spPr>
          <a:xfrm>
            <a:off x="1143000" y="5507331"/>
            <a:ext cx="822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</a:t>
            </a:r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John 11:43-46,53 (Lazarus)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55E93-751A-4D77-BFC2-8E38EF54911C}"/>
              </a:ext>
            </a:extLst>
          </p:cNvPr>
          <p:cNvSpPr txBox="1"/>
          <p:nvPr/>
        </p:nvSpPr>
        <p:spPr>
          <a:xfrm>
            <a:off x="1142999" y="6046458"/>
            <a:ext cx="822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</a:t>
            </a:r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Matthew 28:11-15 (Jesus)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2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EC4E30-1FF9-4F66-8009-84007FD9175D}"/>
              </a:ext>
            </a:extLst>
          </p:cNvPr>
          <p:cNvSpPr/>
          <p:nvPr/>
        </p:nvSpPr>
        <p:spPr>
          <a:xfrm>
            <a:off x="176463" y="128337"/>
            <a:ext cx="8807116" cy="65933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DD8F-DA81-44B3-A746-CAB17EE497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" y="128337"/>
            <a:ext cx="8742947" cy="5846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63B24-D41C-435B-B642-6C4B4330094F}"/>
              </a:ext>
            </a:extLst>
          </p:cNvPr>
          <p:cNvSpPr txBox="1"/>
          <p:nvPr/>
        </p:nvSpPr>
        <p:spPr>
          <a:xfrm>
            <a:off x="2385913" y="4967316"/>
            <a:ext cx="6525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19050" cmpd="sng">
                  <a:solidFill>
                    <a:srgbClr val="FE0000"/>
                  </a:solidFill>
                  <a:prstDash val="solid"/>
                </a:ln>
                <a:solidFill>
                  <a:prstClr val="black"/>
                </a:solidFill>
                <a:effectLst>
                  <a:glow rad="2159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 we learn about repentance/faith?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843D1-4C07-4CD9-B2F7-94F7D9E213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93" l="0" r="100000">
                        <a14:foregroundMark x1="11294" y1="89918" x2="24846" y2="94823"/>
                        <a14:foregroundMark x1="24846" y1="94823" x2="66324" y2="93460"/>
                        <a14:foregroundMark x1="66324" y1="93460" x2="89117" y2="98365"/>
                        <a14:foregroundMark x1="89117" y1="98365" x2="94456" y2="94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60" y="4850428"/>
            <a:ext cx="2667000" cy="200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F39153-C887-4FC7-A3E8-3A9C7728FB0D}"/>
              </a:ext>
            </a:extLst>
          </p:cNvPr>
          <p:cNvSpPr txBox="1"/>
          <p:nvPr/>
        </p:nvSpPr>
        <p:spPr>
          <a:xfrm>
            <a:off x="1524000" y="899948"/>
            <a:ext cx="749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itchFamily="66" charset="0"/>
                <a:sym typeface="Wingdings" panose="05000000000000000000" pitchFamily="2" charset="2"/>
              </a:rPr>
              <a:t></a:t>
            </a:r>
            <a:r>
              <a:rPr lang="en-US" sz="2800" b="1" dirty="0">
                <a:latin typeface="Comic Sans MS" pitchFamily="66" charset="0"/>
              </a:rPr>
              <a:t>Matthew 4:17 (Jesus)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98F1E9-A4D0-4290-A99C-DCABD79BAF54}"/>
              </a:ext>
            </a:extLst>
          </p:cNvPr>
          <p:cNvSpPr txBox="1"/>
          <p:nvPr/>
        </p:nvSpPr>
        <p:spPr>
          <a:xfrm>
            <a:off x="1554936" y="1956770"/>
            <a:ext cx="7355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itchFamily="66" charset="0"/>
                <a:sym typeface="Wingdings" panose="05000000000000000000" pitchFamily="2" charset="2"/>
              </a:rPr>
              <a:t></a:t>
            </a:r>
            <a:r>
              <a:rPr lang="en-US" sz="2800" b="1" dirty="0">
                <a:latin typeface="Comic Sans MS" pitchFamily="66" charset="0"/>
              </a:rPr>
              <a:t>Acts 17:30-31 (The Apostle Paul)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E572D9-4034-48CA-9F1F-7EB0D4AF8505}"/>
              </a:ext>
            </a:extLst>
          </p:cNvPr>
          <p:cNvSpPr txBox="1"/>
          <p:nvPr/>
        </p:nvSpPr>
        <p:spPr>
          <a:xfrm>
            <a:off x="1539468" y="379622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itchFamily="66" charset="0"/>
                <a:sym typeface="Wingdings" panose="05000000000000000000" pitchFamily="2" charset="2"/>
              </a:rPr>
              <a:t></a:t>
            </a:r>
            <a:r>
              <a:rPr lang="en-US" sz="2800" b="1" dirty="0">
                <a:latin typeface="Comic Sans MS" pitchFamily="66" charset="0"/>
              </a:rPr>
              <a:t>Matthew 3:2 (John the Baptist)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AA8B6C-C1DB-4350-8101-CA7320D35A8C}"/>
              </a:ext>
            </a:extLst>
          </p:cNvPr>
          <p:cNvSpPr txBox="1"/>
          <p:nvPr/>
        </p:nvSpPr>
        <p:spPr>
          <a:xfrm>
            <a:off x="563193" y="2603612"/>
            <a:ext cx="8602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itchFamily="66" charset="0"/>
                <a:sym typeface="Wingdings"/>
              </a:rPr>
              <a:t>1) Repentance is a change of mind . . .</a:t>
            </a:r>
            <a:br>
              <a:rPr lang="en-US" sz="2800" b="1" dirty="0">
                <a:latin typeface="Comic Sans MS" pitchFamily="66" charset="0"/>
                <a:sym typeface="Wingdings"/>
              </a:rPr>
            </a:br>
            <a:r>
              <a:rPr lang="en-US" sz="2800" b="1" dirty="0">
                <a:latin typeface="Comic Sans MS" pitchFamily="66" charset="0"/>
                <a:sym typeface="Wingdings"/>
              </a:rPr>
              <a:t>     </a:t>
            </a:r>
            <a:r>
              <a:rPr lang="en-US" sz="2800" b="1" dirty="0">
                <a:latin typeface="Comic Sans MS" pitchFamily="66" charset="0"/>
                <a:sym typeface="Wingdings" panose="05000000000000000000" pitchFamily="2" charset="2"/>
              </a:rPr>
              <a:t></a:t>
            </a:r>
            <a:r>
              <a:rPr lang="en-US" sz="2800" b="1" dirty="0">
                <a:latin typeface="Comic Sans MS" pitchFamily="66" charset="0"/>
                <a:sym typeface="Wingdings"/>
              </a:rPr>
              <a:t>about sin and its consequences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CF93E3-0243-42CD-BE3E-3E6D88DAE9CC}"/>
              </a:ext>
            </a:extLst>
          </p:cNvPr>
          <p:cNvSpPr txBox="1"/>
          <p:nvPr/>
        </p:nvSpPr>
        <p:spPr>
          <a:xfrm>
            <a:off x="555936" y="4048780"/>
            <a:ext cx="860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itchFamily="66" charset="0"/>
                <a:sym typeface="Wingdings"/>
              </a:rPr>
              <a:t>2) Repentance results in a change in behavior</a:t>
            </a:r>
            <a:endParaRPr lang="en-US" sz="2800" b="1" dirty="0">
              <a:latin typeface="Comic Sans MS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095155-0C42-48D7-A17A-A7E30B2ADF03}"/>
              </a:ext>
            </a:extLst>
          </p:cNvPr>
          <p:cNvGrpSpPr/>
          <p:nvPr/>
        </p:nvGrpSpPr>
        <p:grpSpPr>
          <a:xfrm>
            <a:off x="6307254" y="228600"/>
            <a:ext cx="2923259" cy="2903127"/>
            <a:chOff x="3659516" y="3589794"/>
            <a:chExt cx="2857500" cy="2583387"/>
          </a:xfrm>
        </p:grpSpPr>
        <p:sp>
          <p:nvSpPr>
            <p:cNvPr id="15" name="Explosion: 8 Points 14">
              <a:extLst>
                <a:ext uri="{FF2B5EF4-FFF2-40B4-BE49-F238E27FC236}">
                  <a16:creationId xmlns:a16="http://schemas.microsoft.com/office/drawing/2014/main" id="{645EA54D-E578-4B8B-A3E9-11EB7354695A}"/>
                </a:ext>
              </a:extLst>
            </p:cNvPr>
            <p:cNvSpPr/>
            <p:nvPr/>
          </p:nvSpPr>
          <p:spPr>
            <a:xfrm>
              <a:off x="3829474" y="3589794"/>
              <a:ext cx="2517585" cy="2583387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5C6129-403C-453F-AA07-8E3072B6CB57}"/>
                </a:ext>
              </a:extLst>
            </p:cNvPr>
            <p:cNvSpPr txBox="1"/>
            <p:nvPr/>
          </p:nvSpPr>
          <p:spPr>
            <a:xfrm>
              <a:off x="3659516" y="4345458"/>
              <a:ext cx="2857500" cy="849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50" dirty="0">
                  <a:ln w="9525" cmpd="sng">
                    <a:solidFill>
                      <a:srgbClr val="C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  <a:sym typeface="Wingdings"/>
                </a:rPr>
                <a:t>Hebrews </a:t>
              </a:r>
              <a:br>
                <a:rPr lang="en-US" sz="2800" b="1" spc="50" dirty="0">
                  <a:ln w="9525" cmpd="sng">
                    <a:solidFill>
                      <a:srgbClr val="C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  <a:sym typeface="Wingdings"/>
                </a:rPr>
              </a:br>
              <a:r>
                <a:rPr lang="en-US" sz="2800" b="1" spc="50" dirty="0">
                  <a:ln w="9525" cmpd="sng">
                    <a:solidFill>
                      <a:srgbClr val="C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  <a:sym typeface="Wingdings"/>
                </a:rPr>
                <a:t>9:27</a:t>
              </a:r>
              <a:endParaRPr lang="en-US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8C03F68-BA97-4182-B4DD-CAE3CC88A3DF}"/>
              </a:ext>
            </a:extLst>
          </p:cNvPr>
          <p:cNvSpPr txBox="1"/>
          <p:nvPr/>
        </p:nvSpPr>
        <p:spPr>
          <a:xfrm>
            <a:off x="1539468" y="1423370"/>
            <a:ext cx="769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itchFamily="66" charset="0"/>
                <a:sym typeface="Wingdings" panose="05000000000000000000" pitchFamily="2" charset="2"/>
              </a:rPr>
              <a:t></a:t>
            </a:r>
            <a:r>
              <a:rPr lang="en-US" sz="2800" b="1" dirty="0">
                <a:latin typeface="Comic Sans MS" pitchFamily="66" charset="0"/>
              </a:rPr>
              <a:t>Acts 2:38 (Peter)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E6E8A2-4A00-49BF-8493-FBB79BF06A61}"/>
              </a:ext>
            </a:extLst>
          </p:cNvPr>
          <p:cNvSpPr txBox="1"/>
          <p:nvPr/>
        </p:nvSpPr>
        <p:spPr>
          <a:xfrm>
            <a:off x="563193" y="3441831"/>
            <a:ext cx="860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itchFamily="66" charset="0"/>
                <a:sym typeface="Wingdings"/>
              </a:rPr>
              <a:t>     </a:t>
            </a:r>
            <a:r>
              <a:rPr lang="en-US" sz="2800" b="1" dirty="0">
                <a:latin typeface="Comic Sans MS" pitchFamily="66" charset="0"/>
                <a:sym typeface="Wingdings" panose="05000000000000000000" pitchFamily="2" charset="2"/>
              </a:rPr>
              <a:t></a:t>
            </a:r>
            <a:r>
              <a:rPr lang="en-US" sz="2800" b="1" dirty="0">
                <a:latin typeface="Comic Sans MS" pitchFamily="66" charset="0"/>
                <a:sym typeface="Wingdings"/>
              </a:rPr>
              <a:t>about who Jesus is and what He did</a:t>
            </a:r>
            <a:endParaRPr lang="en-US" sz="2800" b="1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9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11" grpId="0"/>
      <p:bldP spid="13" grpId="0"/>
      <p:bldP spid="17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630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Parables of Jesus • 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44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93389A0-C2C7-4AFA-91F5-6E42D13012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3" y="222680"/>
            <a:ext cx="8823192" cy="6412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914650" y="861935"/>
            <a:ext cx="3314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spc="50" dirty="0">
                <a:ln w="9525" cmpd="sng">
                  <a:solidFill>
                    <a:srgbClr val="5C2C0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Luke 16:13-15</a:t>
            </a:r>
            <a:endParaRPr lang="en-US" sz="2900" b="1" spc="50" dirty="0">
              <a:ln w="9525" cmpd="sng">
                <a:solidFill>
                  <a:srgbClr val="5C2C0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AC1CC4-BC9A-40D8-9B3F-832491277374}"/>
              </a:ext>
            </a:extLst>
          </p:cNvPr>
          <p:cNvSpPr txBox="1"/>
          <p:nvPr/>
        </p:nvSpPr>
        <p:spPr>
          <a:xfrm>
            <a:off x="133353" y="304800"/>
            <a:ext cx="87629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50" dirty="0">
                <a:ln w="19050" cmpd="sng">
                  <a:solidFill>
                    <a:srgbClr val="5C2C04"/>
                  </a:solidFill>
                  <a:prstDash val="solid"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THE CONTEXT OF THE PARABLE</a:t>
            </a:r>
            <a:endParaRPr kumimoji="0" lang="en-US" sz="3400" b="1" i="0" u="none" strike="noStrike" kern="1200" spc="50" normalizeH="0" baseline="0" noProof="0" dirty="0">
              <a:ln w="19050" cmpd="sng">
                <a:solidFill>
                  <a:srgbClr val="5C2C04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8C4EC5-A850-4AF1-A3E6-D85F416F87E2}"/>
              </a:ext>
            </a:extLst>
          </p:cNvPr>
          <p:cNvSpPr txBox="1"/>
          <p:nvPr/>
        </p:nvSpPr>
        <p:spPr>
          <a:xfrm>
            <a:off x="397002" y="5168205"/>
            <a:ext cx="8137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The Issue: Is wealth a sign of God’s acceptance and poverty a sign of His rejection?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7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AC2C53-04D6-432F-969E-144A969F6E7A}"/>
              </a:ext>
            </a:extLst>
          </p:cNvPr>
          <p:cNvGrpSpPr/>
          <p:nvPr/>
        </p:nvGrpSpPr>
        <p:grpSpPr>
          <a:xfrm>
            <a:off x="114300" y="829407"/>
            <a:ext cx="2705100" cy="2714508"/>
            <a:chOff x="3295650" y="3124200"/>
            <a:chExt cx="2857500" cy="2714508"/>
          </a:xfrm>
        </p:grpSpPr>
        <p:sp>
          <p:nvSpPr>
            <p:cNvPr id="31" name="Explosion: 8 Points 30">
              <a:extLst>
                <a:ext uri="{FF2B5EF4-FFF2-40B4-BE49-F238E27FC236}">
                  <a16:creationId xmlns:a16="http://schemas.microsoft.com/office/drawing/2014/main" id="{2357908E-970C-40C9-B5A3-7FBF647951C1}"/>
                </a:ext>
              </a:extLst>
            </p:cNvPr>
            <p:cNvSpPr/>
            <p:nvPr/>
          </p:nvSpPr>
          <p:spPr>
            <a:xfrm>
              <a:off x="3352800" y="3124200"/>
              <a:ext cx="2743200" cy="2714508"/>
            </a:xfrm>
            <a:prstGeom prst="irregularSeal1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71DFD7-477B-4B2E-B169-A2916EB89569}"/>
                </a:ext>
              </a:extLst>
            </p:cNvPr>
            <p:cNvSpPr txBox="1"/>
            <p:nvPr/>
          </p:nvSpPr>
          <p:spPr>
            <a:xfrm>
              <a:off x="3295650" y="3940845"/>
              <a:ext cx="2857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/>
                </a:rPr>
                <a:t>Matthew</a:t>
              </a:r>
              <a:br>
                <a:rPr lang="en-US" sz="2400" b="1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/>
                </a:rPr>
                <a:t>19:23-25</a:t>
              </a:r>
              <a:endParaRPr lang="en-US" sz="24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86E2A2A-BA33-4A01-A664-4DE70DBE45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17" b="98897" l="2000" r="99400">
                        <a14:foregroundMark x1="81400" y1="85793" x2="83200" y2="99172"/>
                        <a14:foregroundMark x1="70300" y1="15724" x2="72600" y2="24690"/>
                        <a14:foregroundMark x1="91500" y1="40000" x2="94300" y2="41241"/>
                        <a14:foregroundMark x1="5700" y1="72414" x2="2000" y2="71862"/>
                        <a14:foregroundMark x1="98000" y1="45655" x2="99400" y2="45655"/>
                        <a14:foregroundMark x1="72200" y1="20276" x2="74900" y2="36828"/>
                        <a14:foregroundMark x1="72169" y1="20677" x2="74898" y2="36090"/>
                        <a14:foregroundMark x1="72715" y1="20113" x2="73533" y2="32143"/>
                        <a14:foregroundMark x1="73124" y1="21992" x2="74898" y2="39850"/>
                        <a14:foregroundMark x1="75853" y1="40414" x2="76398" y2="51880"/>
                        <a14:foregroundMark x1="76808" y1="46805" x2="76398" y2="42481"/>
                        <a14:foregroundMark x1="67121" y1="18233" x2="67121" y2="26504"/>
                        <a14:foregroundMark x1="65757" y1="18233" x2="68486" y2="28383"/>
                        <a14:foregroundMark x1="66166" y1="15038" x2="68486" y2="23308"/>
                        <a14:foregroundMark x1="68895" y1="36090" x2="73533" y2="55075"/>
                        <a14:foregroundMark x1="77217" y1="50000" x2="78172" y2="61466"/>
                        <a14:foregroundMark x1="69850" y1="35338" x2="73533" y2="57331"/>
                        <a14:foregroundMark x1="73533" y1="57331" x2="74079" y2="58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500"/>
          <a:stretch/>
        </p:blipFill>
        <p:spPr>
          <a:xfrm>
            <a:off x="-304800" y="4648200"/>
            <a:ext cx="2362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29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2" y="171922"/>
            <a:ext cx="8839196" cy="657177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4093" y="965775"/>
            <a:ext cx="4698751" cy="604462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217635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was extremely wealthy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5103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dressed as royalty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84435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feasted sumptuously </a:t>
            </a:r>
            <a:b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   every day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241519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lived in a gated mansion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828" y="4343827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knew Lazarus but </a:t>
            </a:r>
            <a:b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  he ignored his needs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828" y="5333947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was unnamed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BAF307-4017-4FDF-9377-A63ECE306A4E}"/>
              </a:ext>
            </a:extLst>
          </p:cNvPr>
          <p:cNvSpPr txBox="1"/>
          <p:nvPr/>
        </p:nvSpPr>
        <p:spPr>
          <a:xfrm>
            <a:off x="228601" y="356135"/>
            <a:ext cx="876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Rich Man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D4BD7-E971-48DD-86E5-5CE110F509A8}"/>
              </a:ext>
            </a:extLst>
          </p:cNvPr>
          <p:cNvSpPr txBox="1"/>
          <p:nvPr/>
        </p:nvSpPr>
        <p:spPr>
          <a:xfrm>
            <a:off x="381000" y="3792673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appeared to be religious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0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40067"/>
            <a:ext cx="8839200" cy="666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upload.wikimedia.org/wikipedia/commons/thumb/d/d4/Fedor_Bronnikov_007.jpg/200px-Fedor_Bronnikov_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979" y="642155"/>
            <a:ext cx="3910310" cy="596322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3DBF16-0780-4830-8E51-13C9AE3AFFC7}"/>
              </a:ext>
            </a:extLst>
          </p:cNvPr>
          <p:cNvSpPr txBox="1"/>
          <p:nvPr/>
        </p:nvSpPr>
        <p:spPr>
          <a:xfrm>
            <a:off x="228601" y="356135"/>
            <a:ext cx="876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50" noProof="0" dirty="0">
                <a:ln w="190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6F3505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LAZARUS</a:t>
            </a:r>
            <a:endParaRPr kumimoji="0" lang="en-US" sz="3600" b="1" i="0" u="none" strike="noStrike" kern="1200" spc="50" normalizeH="0" baseline="0" noProof="0" dirty="0">
              <a:ln w="1905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6F3505"/>
              </a:solidFill>
              <a:effectLst>
                <a:glow rad="228600">
                  <a:schemeClr val="bg2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B8FC6-D3CB-4C8A-8DC7-199992C8277E}"/>
              </a:ext>
            </a:extLst>
          </p:cNvPr>
          <p:cNvSpPr txBox="1"/>
          <p:nvPr/>
        </p:nvSpPr>
        <p:spPr>
          <a:xfrm>
            <a:off x="367964" y="1623871"/>
            <a:ext cx="5118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His name means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  “The one whom God helps”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947E4-BB35-43E2-8715-B4B063952902}"/>
              </a:ext>
            </a:extLst>
          </p:cNvPr>
          <p:cNvSpPr txBox="1"/>
          <p:nvPr/>
        </p:nvSpPr>
        <p:spPr>
          <a:xfrm>
            <a:off x="412080" y="1100651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was a destitute beggar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8DF57-9503-40DA-9A31-EC6C855DC935}"/>
              </a:ext>
            </a:extLst>
          </p:cNvPr>
          <p:cNvSpPr txBox="1"/>
          <p:nvPr/>
        </p:nvSpPr>
        <p:spPr>
          <a:xfrm>
            <a:off x="367964" y="259702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was physically helpless,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  and covered with open sores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62E75-B7F0-41DC-BC4F-F0D0B9AC42ED}"/>
              </a:ext>
            </a:extLst>
          </p:cNvPr>
          <p:cNvSpPr txBox="1"/>
          <p:nvPr/>
        </p:nvSpPr>
        <p:spPr>
          <a:xfrm>
            <a:off x="367964" y="3550809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longed for table scraps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83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F617AD-F628-4697-8B9F-809D68453A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00025"/>
            <a:ext cx="8610600" cy="6457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1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40067"/>
            <a:ext cx="8839200" cy="666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upload.wikimedia.org/wikipedia/commons/thumb/d/d4/Fedor_Bronnikov_007.jpg/200px-Fedor_Bronnikov_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979" y="642155"/>
            <a:ext cx="3910310" cy="596322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3DBF16-0780-4830-8E51-13C9AE3AFFC7}"/>
              </a:ext>
            </a:extLst>
          </p:cNvPr>
          <p:cNvSpPr txBox="1"/>
          <p:nvPr/>
        </p:nvSpPr>
        <p:spPr>
          <a:xfrm>
            <a:off x="228601" y="356135"/>
            <a:ext cx="876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50" noProof="0" dirty="0">
                <a:ln w="190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6F3505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LAZARUS</a:t>
            </a:r>
            <a:endParaRPr kumimoji="0" lang="en-US" sz="3600" b="1" i="0" u="none" strike="noStrike" kern="1200" spc="50" normalizeH="0" baseline="0" noProof="0" dirty="0">
              <a:ln w="1905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6F3505"/>
              </a:solidFill>
              <a:effectLst>
                <a:glow rad="228600">
                  <a:schemeClr val="bg2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B8FC6-D3CB-4C8A-8DC7-199992C8277E}"/>
              </a:ext>
            </a:extLst>
          </p:cNvPr>
          <p:cNvSpPr txBox="1"/>
          <p:nvPr/>
        </p:nvSpPr>
        <p:spPr>
          <a:xfrm>
            <a:off x="367964" y="1623871"/>
            <a:ext cx="5118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His name means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  “The one whom God helps”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947E4-BB35-43E2-8715-B4B063952902}"/>
              </a:ext>
            </a:extLst>
          </p:cNvPr>
          <p:cNvSpPr txBox="1"/>
          <p:nvPr/>
        </p:nvSpPr>
        <p:spPr>
          <a:xfrm>
            <a:off x="412080" y="1100651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was a destitute beggar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8DF57-9503-40DA-9A31-EC6C855DC935}"/>
              </a:ext>
            </a:extLst>
          </p:cNvPr>
          <p:cNvSpPr txBox="1"/>
          <p:nvPr/>
        </p:nvSpPr>
        <p:spPr>
          <a:xfrm>
            <a:off x="367964" y="259702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was physically helpless,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  and covered with open sores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62E75-B7F0-41DC-BC4F-F0D0B9AC42ED}"/>
              </a:ext>
            </a:extLst>
          </p:cNvPr>
          <p:cNvSpPr txBox="1"/>
          <p:nvPr/>
        </p:nvSpPr>
        <p:spPr>
          <a:xfrm>
            <a:off x="367964" y="3550809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He longed for table scraps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F58C79-502F-42A2-BBB8-2ED5D77435DF}"/>
              </a:ext>
            </a:extLst>
          </p:cNvPr>
          <p:cNvSpPr txBox="1"/>
          <p:nvPr/>
        </p:nvSpPr>
        <p:spPr>
          <a:xfrm>
            <a:off x="367964" y="4107038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Wild dogs licked his wounds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7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98953F-933A-40A2-8DE5-55423297F454}"/>
              </a:ext>
            </a:extLst>
          </p:cNvPr>
          <p:cNvGrpSpPr/>
          <p:nvPr/>
        </p:nvGrpSpPr>
        <p:grpSpPr>
          <a:xfrm>
            <a:off x="-140819" y="219311"/>
            <a:ext cx="4698751" cy="6486289"/>
            <a:chOff x="4514952" y="248122"/>
            <a:chExt cx="4698751" cy="64862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3447"/>
            <a:stretch/>
          </p:blipFill>
          <p:spPr>
            <a:xfrm>
              <a:off x="4857994" y="248122"/>
              <a:ext cx="4135760" cy="64862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514952" y="406685"/>
              <a:ext cx="4698751" cy="6044625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C49201-3428-4A10-BAC5-B8CC50E25397}"/>
              </a:ext>
            </a:extLst>
          </p:cNvPr>
          <p:cNvGrpSpPr/>
          <p:nvPr/>
        </p:nvGrpSpPr>
        <p:grpSpPr>
          <a:xfrm>
            <a:off x="4560277" y="68914"/>
            <a:ext cx="4381500" cy="6662547"/>
            <a:chOff x="4572000" y="140067"/>
            <a:chExt cx="4381500" cy="6662547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9738114A-F1CC-4EB9-A938-660843AD8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0067"/>
              <a:ext cx="4381500" cy="666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http://upload.wikimedia.org/wikipedia/commons/thumb/d/d4/Fedor_Bronnikov_007.jpg/200px-Fedor_Bronnikov_007.jpg">
              <a:extLst>
                <a:ext uri="{FF2B5EF4-FFF2-40B4-BE49-F238E27FC236}">
                  <a16:creationId xmlns:a16="http://schemas.microsoft.com/office/drawing/2014/main" id="{FB71992C-69AA-47F5-868E-1820C75AC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595" y="530430"/>
              <a:ext cx="3910310" cy="5963222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106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Ancient Roman Funeral">
            <a:extLst>
              <a:ext uri="{FF2B5EF4-FFF2-40B4-BE49-F238E27FC236}">
                <a16:creationId xmlns:a16="http://schemas.microsoft.com/office/drawing/2014/main" id="{67974C2D-DBFF-4D93-ACB1-931DAE1D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944" y="1574615"/>
            <a:ext cx="7044513" cy="513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BF2E61-D174-43CD-BB59-BFA6B0EE270B}"/>
              </a:ext>
            </a:extLst>
          </p:cNvPr>
          <p:cNvSpPr txBox="1"/>
          <p:nvPr/>
        </p:nvSpPr>
        <p:spPr>
          <a:xfrm>
            <a:off x="398056" y="1097561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He died and was buried </a:t>
            </a:r>
            <a:b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  (in splendor and pomp)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E13E5-ECDA-4C2D-8416-4879DA06E7C5}"/>
              </a:ext>
            </a:extLst>
          </p:cNvPr>
          <p:cNvSpPr txBox="1"/>
          <p:nvPr/>
        </p:nvSpPr>
        <p:spPr>
          <a:xfrm>
            <a:off x="838201" y="381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Rich Man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70A96-900D-4C5E-86BC-F64F157F4A2A}"/>
              </a:ext>
            </a:extLst>
          </p:cNvPr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2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4F6DB8D-881B-4A1F-AED7-E814B27517EF}"/>
  <p:tag name="ISPRING_RESOURCE_FOLDER" val="C:\Users\david\Dropbox\AIC PPTS\Synced AIC Messages\PPTS used to Sync\Rich Man and Lazarus AIC 31 July 2021\"/>
  <p:tag name="ISPRING_PRESENTATION_PATH" val="C:\Users\david\Dropbox\AIC PPTS\Synced AIC Messages\PPTS used to Sync\Rich Man and Lazarus AIC 31 July 2021.pptx"/>
  <p:tag name="ISPRING_PROJECT_VERSION" val="9.3"/>
  <p:tag name="ISPRING_PROJECT_FOLDER_UPDATED" val="1"/>
  <p:tag name="ISPRING_SCREEN_RECS_UPDATED" val="C:\Users\david\Dropbox\AIC PPTS\Synced AIC Messages\PPTS used to Sync\Rich Man and Lazarus AIC 31 July 2021\"/>
  <p:tag name="FLASHSPRING_ZOOM_TAG" val="66"/>
  <p:tag name="ISPRING_PRESENTATION_INFO_2" val="&lt;?xml version=&quot;1.0&quot; encoding=&quot;UTF-8&quot; standalone=&quot;no&quot; ?&gt;&#10;&lt;presentation2&gt;&#10;&#10;  &lt;slides&gt;&#10;    &lt;slide id=&quot;{869AC4B2-CF0A-48B7-A888-83F4D54D4F88}&quot; pptId=&quot;287&quot;/&gt;&#10;    &lt;slide id=&quot;{0D5CA7AC-2018-439E-B41E-3884C1A7FE71}&quot; pptId=&quot;273&quot;/&gt;&#10;    &lt;slide id=&quot;{E8C58108-C8F0-4F4C-81EC-293051253125}&quot; pptId=&quot;321&quot;/&gt;&#10;    &lt;slide id=&quot;{BBD91654-ABF0-44F8-B53D-B5D197FD9F89}&quot; pptId=&quot;320&quot;/&gt;&#10;    &lt;slide id=&quot;{385056E0-CE9E-4619-8303-B239C484D28F}&quot; pptId=&quot;302&quot;/&gt;&#10;    &lt;slide id=&quot;{6FB0F858-1DB8-430D-8FE5-2613EF696C39}&quot; pptId=&quot;270&quot;/&gt;&#10;    &lt;slide id=&quot;{AAF443BC-A26D-4126-A2AE-94622C1C87C7}&quot; pptId=&quot;330&quot;/&gt;&#10;    &lt;slide id=&quot;{6EB72840-6A6B-4FA1-8A34-4132BDC781E5}&quot; pptId=&quot;329&quot;/&gt;&#10;    &lt;slide id=&quot;{3E1A123E-3A42-4822-A527-CE40F9418DA1}&quot; pptId=&quot;331&quot;/&gt;&#10;    &lt;slide id=&quot;{759DB823-7E67-4576-8D33-D2E97224F873}&quot; pptId=&quot;318&quot;/&gt;&#10;    &lt;slide id=&quot;{31D8D10F-CB06-4D37-BF2E-555985528929}&quot; pptId=&quot;324&quot;/&gt;&#10;    &lt;slide id=&quot;{97C69816-2729-4D96-8B0F-C7909D1D6770}&quot; pptId=&quot;288&quot;/&gt;&#10;    &lt;slide id=&quot;{1E750A8B-7C2C-4631-A83F-907EA3B1FE91}&quot; pptId=&quot;319&quot;/&gt;&#10;    &lt;slide id=&quot;{9E95DEEA-A4C5-42E0-96B4-40B8AAF95A51}&quot; pptId=&quot;290&quot;/&gt;&#10;    &lt;slide id=&quot;{9BF4F269-761D-4246-A51F-39776449BEF6}&quot; pptId=&quot;291&quot;/&gt;&#10;    &lt;slide id=&quot;{F4F252BD-F7CD-4009-98AD-BEB53A0DCD77}&quot; pptId=&quot;292&quot;/&gt;&#10;    &lt;slide id=&quot;{4B83C69E-3FC5-4370-963B-9C87B4622D91}&quot; pptId=&quot;295&quot;/&gt;&#10;    &lt;slide id=&quot;{9904FEC7-96F4-442D-9EDE-A6CF0507D666}&quot; pptId=&quot;322&quot;/&gt;&#10;    &lt;slide id=&quot;{D011C3DB-AA3C-421B-B638-F0D5E639C690}&quot; pptId=&quot;323&quot;/&gt;&#10;    &lt;slide id=&quot;{738B7CCE-6F35-44ED-A575-AA6C16FA5EAC}&quot; pptId=&quot;317&quot;/&gt;&#10;    &lt;slide id=&quot;{66A99659-6AAE-4382-9402-57335436A6F4}&quot; pptId=&quot;326&quot;/&gt;&#10;    &lt;slide id=&quot;{E0DED5CD-A47B-43BA-8926-E56EB46E947F}&quot; pptId=&quot;328&quot;/&gt;&#10;    &lt;slide id=&quot;{43127516-E793-464B-904D-147319BA9051}&quot; pptId=&quot;298&quot;/&gt;&#10;  &lt;/slides&gt;&#10;&#10;  &lt;narration&gt;&#10;    &lt;audioTracks&gt;&#10;      &lt;audioTrack muted=&quot;false&quot; name=&quot;Parable of the Rich Man and Lazarus_final&quot; resource=&quot;9463f733&quot; slideId=&quot;{869AC4B2-CF0A-48B7-A888-83F4D54D4F88}&quot; startTime=&quot;0&quot; stepIndex=&quot;0&quot; volume=&quot;1&quot;&gt;&#10;        &lt;audio channels=&quot;1&quot; format=&quot;fltp&quot; sampleRate=&quot;44100&quot;/&gt;&#10;      &lt;/audioTrack&gt;&#10;    &lt;/audioTracks&gt;&#10;    &lt;videoTracks/&gt;&#10;  &lt;/narration&gt;&#10;&#10;&lt;/presentation2&gt;&#10;"/>
  <p:tag name="ISPRING_LMS_API_VERSION" val="SCORM 2004 (2nd edition)"/>
  <p:tag name="ISPRING_ULTRA_SCORM_COURSE_ID" val="FD3A6A0D-CA2B-4C82-8AC6-AE2335BB953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})2{FB32B46D-245F-4A04-97CD-9715B5B82EAE}&quot;,&quot;C:\\Users\\david\\Dropbox\\AIC PPTS\\Synced AIC Messages\\PPTS used to Sync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100,&quot;videoQuality&quot;:100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Rich Man and Lazarus AIC 31 July 20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59DB823-7E67-4576-8D33-D2E97224F873}"/>
  <p:tag name="GENSWF_ADVANCE_TIME" val="42.599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1D8D10F-CB06-4D37-BF2E-555985528929}"/>
  <p:tag name="GENSWF_ADVANCE_TIME" val="93.032"/>
  <p:tag name="TIMING" val="|45.578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C69816-2729-4D96-8B0F-C7909D1D6770}"/>
  <p:tag name="GENSWF_ADVANCE_TIME" val="137.103"/>
  <p:tag name="TIMING" val="|36.191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E750A8B-7C2C-4631-A83F-907EA3B1FE91}"/>
  <p:tag name="GENSWF_ADVANCE_TIME" val="87.726"/>
  <p:tag name="TIMING" val="|77.608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E95DEEA-A4C5-42E0-96B4-40B8AAF95A51}"/>
  <p:tag name="GENSWF_ADVANCE_TIME" val="41.414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BF4F269-761D-4246-A51F-39776449BEF6}"/>
  <p:tag name="GENSWF_ADVANCE_TIME" val="55.641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4F252BD-F7CD-4009-98AD-BEB53A0DCD77}"/>
  <p:tag name="GENSWF_ADVANCE_TIME" val="131.235"/>
  <p:tag name="TIMING" val="|82.548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B83C69E-3FC5-4370-963B-9C87B4622D91}"/>
  <p:tag name="GENSWF_ADVANCE_TIME" val="30.154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904FEC7-96F4-442D-9EDE-A6CF0507D666}"/>
  <p:tag name="GENSWF_ADVANCE_TIME" val="9.292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011C3DB-AA3C-421B-B638-F0D5E639C690}"/>
  <p:tag name="GENSWF_ADVANCE_TIME" val="33.128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D5CA7AC-2018-439E-B41E-3884C1A7FE71}"/>
  <p:tag name="GENSWF_ADVANCE_TIME" val="20.6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38B7CCE-6F35-44ED-A575-AA6C16FA5EAC}"/>
  <p:tag name="GENSWF_ADVANCE_TIME" val="105.623"/>
  <p:tag name="TIMING" val="|5.106|55.186|22.783|9.1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6A99659-6AAE-4382-9402-57335436A6F4}"/>
  <p:tag name="GENSWF_ADVANCE_TIME" val="178.622"/>
  <p:tag name="TIMING" val="|6.011|53.233|10.988|20.296|43.191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0DED5CD-A47B-43BA-8926-E56EB46E947F}"/>
  <p:tag name="GENSWF_ADVANCE_TIME" val="348.426"/>
  <p:tag name="TIMING" val="|10.471|16.842|19.268|24.611|63.743|42.725|15.826|62.1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3127516-E793-464B-904D-147319BA9051}"/>
  <p:tag name="GENSWF_ADVANCE_TIME" val="6.229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8C58108-C8F0-4F4C-81EC-293051253125}"/>
  <p:tag name="GENSWF_ADVANCE_TIME" val="146.713"/>
  <p:tag name="TIMING" val="|64.199|37.682|16.759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BD91654-ABF0-44F8-B53D-B5D197FD9F89}"/>
  <p:tag name="GENSWF_ADVANCE_TIME" val="453.878"/>
  <p:tag name="TIMING" val="|237.075|28.103|52.046|112.891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85056E0-CE9E-4619-8303-B239C484D28F}"/>
  <p:tag name="GENSWF_ADVANCE_TIME" val="233.477"/>
  <p:tag name="TIMING" val="|6.498|8.903|75.131|31.229|19.78|33.906|16.434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FB0F858-1DB8-430D-8FE5-2613EF696C39}"/>
  <p:tag name="GENSWF_ADVANCE_TIME" val="113.900"/>
  <p:tag name="TIMING" val="|1.511|37.922|23.781|30.999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AF443BC-A26D-4126-A2AE-94622C1C87C7}"/>
  <p:tag name="GENSWF_ADVANCE_TIME" val="47.077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EB72840-6A6B-4FA1-8A34-4132BDC781E5}"/>
  <p:tag name="GENSWF_ADVANCE_TIME" val="45.973"/>
  <p:tag name="TIMING" val="|14.687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E1A123E-3A42-4822-A527-CE40F9418DA1}"/>
  <p:tag name="GENSWF_ADVANCE_TIME" val="26.939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8529</TotalTime>
  <Words>694</Words>
  <Application>Microsoft Macintosh PowerPoint</Application>
  <PresentationFormat>On-screen Show (4:3)</PresentationFormat>
  <Paragraphs>113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1_Office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Parables of Jesus •  BibleStudyDownloads.org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 Man and Lazarus AIC 31 July 2021</dc:title>
  <dc:creator>Arleigh D Martin</dc:creator>
  <cp:lastModifiedBy>Rick Griffith</cp:lastModifiedBy>
  <cp:revision>287</cp:revision>
  <cp:lastPrinted>2021-08-02T09:11:27Z</cp:lastPrinted>
  <dcterms:created xsi:type="dcterms:W3CDTF">2013-07-12T23:48:26Z</dcterms:created>
  <dcterms:modified xsi:type="dcterms:W3CDTF">2022-03-21T14:00:18Z</dcterms:modified>
</cp:coreProperties>
</file>