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</p:sldMasterIdLst>
  <p:notesMasterIdLst>
    <p:notesMasterId r:id="rId24"/>
  </p:notesMasterIdLst>
  <p:sldIdLst>
    <p:sldId id="273" r:id="rId5"/>
    <p:sldId id="328" r:id="rId6"/>
    <p:sldId id="272" r:id="rId7"/>
    <p:sldId id="309" r:id="rId8"/>
    <p:sldId id="314" r:id="rId9"/>
    <p:sldId id="312" r:id="rId10"/>
    <p:sldId id="325" r:id="rId11"/>
    <p:sldId id="321" r:id="rId12"/>
    <p:sldId id="319" r:id="rId13"/>
    <p:sldId id="307" r:id="rId14"/>
    <p:sldId id="263" r:id="rId15"/>
    <p:sldId id="327" r:id="rId16"/>
    <p:sldId id="305" r:id="rId17"/>
    <p:sldId id="315" r:id="rId18"/>
    <p:sldId id="316" r:id="rId19"/>
    <p:sldId id="317" r:id="rId20"/>
    <p:sldId id="322" r:id="rId21"/>
    <p:sldId id="270" r:id="rId22"/>
    <p:sldId id="5202" r:id="rId23"/>
  </p:sldIdLst>
  <p:sldSz cx="9144000" cy="6858000" type="screen4x3"/>
  <p:notesSz cx="7004050" cy="9290050"/>
  <p:custDataLst>
    <p:tags r:id="rId2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8080"/>
    <a:srgbClr val="920000"/>
    <a:srgbClr val="E2C5A8"/>
    <a:srgbClr val="663300"/>
    <a:srgbClr val="996633"/>
    <a:srgbClr val="FF0066"/>
    <a:srgbClr val="CC0066"/>
    <a:srgbClr val="090603"/>
    <a:srgbClr val="352311"/>
    <a:srgbClr val="422C1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276"/>
    <p:restoredTop sz="94692"/>
  </p:normalViewPr>
  <p:slideViewPr>
    <p:cSldViewPr>
      <p:cViewPr varScale="1">
        <p:scale>
          <a:sx n="141" d="100"/>
          <a:sy n="141" d="100"/>
        </p:scale>
        <p:origin x="576" y="19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5088" cy="464503"/>
          </a:xfrm>
          <a:prstGeom prst="rect">
            <a:avLst/>
          </a:prstGeom>
        </p:spPr>
        <p:txBody>
          <a:bodyPr vert="horz" lIns="93104" tIns="46552" rIns="93104" bIns="4655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67341" y="0"/>
            <a:ext cx="3035088" cy="464503"/>
          </a:xfrm>
          <a:prstGeom prst="rect">
            <a:avLst/>
          </a:prstGeom>
        </p:spPr>
        <p:txBody>
          <a:bodyPr vert="horz" lIns="93104" tIns="46552" rIns="93104" bIns="46552" rtlCol="0"/>
          <a:lstStyle>
            <a:lvl1pPr algn="r">
              <a:defRPr sz="1200"/>
            </a:lvl1pPr>
          </a:lstStyle>
          <a:p>
            <a:fld id="{D8D8221C-F420-4E84-8D39-BE091B327EC7}" type="datetimeFigureOut">
              <a:rPr lang="en-US" smtClean="0"/>
              <a:t>3/21/22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79513" y="696913"/>
            <a:ext cx="4645025" cy="3482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04" tIns="46552" rIns="93104" bIns="4655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0405" y="4412774"/>
            <a:ext cx="5603240" cy="4180523"/>
          </a:xfrm>
          <a:prstGeom prst="rect">
            <a:avLst/>
          </a:prstGeom>
        </p:spPr>
        <p:txBody>
          <a:bodyPr vert="horz" lIns="93104" tIns="46552" rIns="93104" bIns="46552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3935"/>
            <a:ext cx="3035088" cy="464503"/>
          </a:xfrm>
          <a:prstGeom prst="rect">
            <a:avLst/>
          </a:prstGeom>
        </p:spPr>
        <p:txBody>
          <a:bodyPr vert="horz" lIns="93104" tIns="46552" rIns="93104" bIns="4655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67341" y="8823935"/>
            <a:ext cx="3035088" cy="464503"/>
          </a:xfrm>
          <a:prstGeom prst="rect">
            <a:avLst/>
          </a:prstGeom>
        </p:spPr>
        <p:txBody>
          <a:bodyPr vert="horz" lIns="93104" tIns="46552" rIns="93104" bIns="46552" rtlCol="0" anchor="b"/>
          <a:lstStyle>
            <a:lvl1pPr algn="r">
              <a:defRPr sz="1200"/>
            </a:lvl1pPr>
          </a:lstStyle>
          <a:p>
            <a:fld id="{C4892FE0-5A4D-4A44-9D6F-A4092DA6EE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0789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31042"/>
            <a:fld id="{59F0D061-6C80-4568-9B35-874F8BC2FE76}" type="slidenum">
              <a:rPr lang="en-US">
                <a:solidFill>
                  <a:prstClr val="black"/>
                </a:solidFill>
                <a:latin typeface="Calibri"/>
              </a:rPr>
              <a:pPr defTabSz="931042"/>
              <a:t>1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282843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  <p:sp>
        <p:nvSpPr>
          <p:cNvPr id="204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56472" indent="-290951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63803" indent="-232761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29324" indent="-232761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94845" indent="-232761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60366" indent="-23276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25887" indent="-23276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91408" indent="-23276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56929" indent="-23276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20EC54F-60A5-4D64-82D6-C3BC2A45F09A}" type="slidenum">
              <a:rPr lang="en-US" altLang="en-US" smtClean="0">
                <a:solidFill>
                  <a:prstClr val="black"/>
                </a:solidFill>
              </a:rPr>
              <a:pPr eaLnBrk="1" hangingPunct="1"/>
              <a:t>10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98566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56472" indent="-290951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63803" indent="-232761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29324" indent="-232761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94845" indent="-232761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60366" indent="-23276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25887" indent="-23276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91408" indent="-23276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56929" indent="-23276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893B3D8-4CF9-4BA2-B484-D556DDF04124}" type="slidenum">
              <a:rPr lang="en-US" altLang="en-US" smtClean="0">
                <a:solidFill>
                  <a:prstClr val="black"/>
                </a:solidFill>
              </a:rPr>
              <a:pPr eaLnBrk="1" hangingPunct="1"/>
              <a:t>11</a:t>
            </a:fld>
            <a:endParaRPr lang="en-US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56472" indent="-290951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63803" indent="-232761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29324" indent="-232761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94845" indent="-232761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60366" indent="-23276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25887" indent="-23276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91408" indent="-23276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56929" indent="-23276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893B3D8-4CF9-4BA2-B484-D556DDF04124}" type="slidenum">
              <a:rPr lang="en-US" altLang="en-US" smtClean="0">
                <a:solidFill>
                  <a:prstClr val="black"/>
                </a:solidFill>
              </a:rPr>
              <a:pPr eaLnBrk="1" hangingPunct="1"/>
              <a:t>12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72594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65148">
              <a:defRPr/>
            </a:pPr>
            <a:fld id="{59F0D061-6C80-4568-9B35-874F8BC2FE76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465148">
                <a:defRPr/>
              </a:pPr>
              <a:t>13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5959027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65148">
              <a:defRPr/>
            </a:pPr>
            <a:fld id="{59F0D061-6C80-4568-9B35-874F8BC2FE76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465148">
                <a:defRPr/>
              </a:pPr>
              <a:t>14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718353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65148">
              <a:defRPr/>
            </a:pPr>
            <a:fld id="{59F0D061-6C80-4568-9B35-874F8BC2FE76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465148">
                <a:defRPr/>
              </a:pPr>
              <a:t>15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7799270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65148">
              <a:defRPr/>
            </a:pPr>
            <a:fld id="{59F0D061-6C80-4568-9B35-874F8BC2FE76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465148">
                <a:defRPr/>
              </a:pPr>
              <a:t>16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13645309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65148">
              <a:defRPr/>
            </a:pPr>
            <a:fld id="{59F0D061-6C80-4568-9B35-874F8BC2FE76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465148">
                <a:defRPr/>
              </a:pPr>
              <a:t>17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77674461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892FE0-5A4D-4A44-9D6F-A4092DA6EEB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59372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1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2EDCEA-0CB3-DA48-9F73-F780BAA943B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4571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100354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sz="1200" b="0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Parables of Jesus (</a:t>
            </a:r>
            <a:r>
              <a:rPr lang="en-US" sz="1200" b="0" dirty="0" err="1">
                <a:solidFill>
                  <a:srgbClr val="FFFFFF"/>
                </a:solidFill>
                <a:latin typeface="Arial" charset="0"/>
                <a:ea typeface="ＭＳ Ｐゴシック" charset="0"/>
              </a:rPr>
              <a:t>pj</a:t>
            </a:r>
            <a:r>
              <a:rPr lang="en-US" sz="1200" b="0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) link</a:t>
            </a:r>
            <a:endParaRPr lang="en-US" b="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7598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892FE0-5A4D-4A44-9D6F-A4092DA6EE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29291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892FE0-5A4D-4A44-9D6F-A4092DA6EEB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3729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892FE0-5A4D-4A44-9D6F-A4092DA6EEB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0507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892FE0-5A4D-4A44-9D6F-A4092DA6EEB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3121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892FE0-5A4D-4A44-9D6F-A4092DA6EEB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5883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  <p:sp>
        <p:nvSpPr>
          <p:cNvPr id="204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56472" indent="-290951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63803" indent="-232761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29324" indent="-232761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94845" indent="-232761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60366" indent="-23276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25887" indent="-23276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91408" indent="-23276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56929" indent="-23276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31042" eaLnBrk="1" hangingPunct="1"/>
            <a:fld id="{D20EC54F-60A5-4D64-82D6-C3BC2A45F09A}" type="slidenum">
              <a:rPr lang="en-US" altLang="en-US">
                <a:solidFill>
                  <a:prstClr val="black"/>
                </a:solidFill>
              </a:rPr>
              <a:pPr defTabSz="931042" eaLnBrk="1" hangingPunct="1"/>
              <a:t>7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49515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56472" indent="-290951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63803" indent="-232761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29324" indent="-232761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94845" indent="-232761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60366" indent="-23276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25887" indent="-23276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91408" indent="-23276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56929" indent="-23276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E96D9F4-3374-4472-B028-C1E74A582A2A}" type="slidenum">
              <a:rPr lang="en-US" altLang="en-US" smtClean="0">
                <a:solidFill>
                  <a:prstClr val="black"/>
                </a:solidFill>
              </a:rPr>
              <a:pPr eaLnBrk="1" hangingPunct="1"/>
              <a:t>8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16031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56472" indent="-290951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63803" indent="-232761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29324" indent="-232761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94845" indent="-232761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60366" indent="-23276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25887" indent="-23276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91408" indent="-23276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56929" indent="-23276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E96D9F4-3374-4472-B028-C1E74A582A2A}" type="slidenum">
              <a:rPr lang="en-US" altLang="en-US" smtClean="0">
                <a:solidFill>
                  <a:prstClr val="black"/>
                </a:solidFill>
              </a:rPr>
              <a:pPr eaLnBrk="1" hangingPunct="1"/>
              <a:t>9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0437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C87CE-EFA6-47BD-81E6-C42A36D4F591}" type="datetimeFigureOut">
              <a:rPr lang="en-US" smtClean="0"/>
              <a:t>3/21/22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8B484-45B3-4436-BC47-5E85AA0F1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1205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C87CE-EFA6-47BD-81E6-C42A36D4F591}" type="datetimeFigureOut">
              <a:rPr lang="en-US" smtClean="0"/>
              <a:t>3/21/22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8B484-45B3-4436-BC47-5E85AA0F1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9317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C87CE-EFA6-47BD-81E6-C42A36D4F591}" type="datetimeFigureOut">
              <a:rPr lang="en-US" smtClean="0"/>
              <a:t>3/21/22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8B484-45B3-4436-BC47-5E85AA0F1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0637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0F0ED2-81D5-4B49-B538-D70313673A1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21770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4C9B23-9E93-492F-B0C0-44EF2FC76DF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59654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3EF23C-86A7-4B44-8059-27026F43D44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57666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038848-EE6F-47AD-A742-DEB013D2AAA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57067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484387-71C0-4A7E-A217-7FB386D6AFA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53588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DB8E39-6158-46F9-A24E-25DB2B4AB9F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26719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6701EF-042D-4E04-9FCA-8110FB6EA6F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1335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A8E648-D8D6-4EFA-857E-06152177AD1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74108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C87CE-EFA6-47BD-81E6-C42A36D4F591}" type="datetimeFigureOut">
              <a:rPr lang="en-US" smtClean="0"/>
              <a:t>3/21/22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8B484-45B3-4436-BC47-5E85AA0F1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51668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B82927-D546-40AA-9334-F83341E192A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14108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F83EC2-2E05-4948-B53A-A8E0FCCFD54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35718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BD6BCF-1E4F-4377-A2AC-B2C78BB18CF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10927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8581F-700D-4CED-BB1A-C66F27A5240D}" type="datetimeFigureOut">
              <a:rPr lang="en-US" smtClean="0"/>
              <a:t>3/21/22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EAE26-0528-4772-A48F-668DFB92F6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88985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8581F-700D-4CED-BB1A-C66F27A5240D}" type="datetimeFigureOut">
              <a:rPr lang="en-US" smtClean="0"/>
              <a:t>3/21/22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EAE26-0528-4772-A48F-668DFB92F6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70215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8581F-700D-4CED-BB1A-C66F27A5240D}" type="datetimeFigureOut">
              <a:rPr lang="en-US" smtClean="0"/>
              <a:t>3/21/22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EAE26-0528-4772-A48F-668DFB92F6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92775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8581F-700D-4CED-BB1A-C66F27A5240D}" type="datetimeFigureOut">
              <a:rPr lang="en-US" smtClean="0"/>
              <a:t>3/21/22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EAE26-0528-4772-A48F-668DFB92F6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32951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8581F-700D-4CED-BB1A-C66F27A5240D}" type="datetimeFigureOut">
              <a:rPr lang="en-US" smtClean="0"/>
              <a:t>3/21/22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EAE26-0528-4772-A48F-668DFB92F6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5294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8581F-700D-4CED-BB1A-C66F27A5240D}" type="datetimeFigureOut">
              <a:rPr lang="en-US" smtClean="0"/>
              <a:t>3/21/22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EAE26-0528-4772-A48F-668DFB92F6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15537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8581F-700D-4CED-BB1A-C66F27A5240D}" type="datetimeFigureOut">
              <a:rPr lang="en-US" smtClean="0"/>
              <a:t>3/21/22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EAE26-0528-4772-A48F-668DFB92F6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344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C87CE-EFA6-47BD-81E6-C42A36D4F591}" type="datetimeFigureOut">
              <a:rPr lang="en-US" smtClean="0"/>
              <a:t>3/21/22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8B484-45B3-4436-BC47-5E85AA0F1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66697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8581F-700D-4CED-BB1A-C66F27A5240D}" type="datetimeFigureOut">
              <a:rPr lang="en-US" smtClean="0"/>
              <a:t>3/21/22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EAE26-0528-4772-A48F-668DFB92F6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19742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8581F-700D-4CED-BB1A-C66F27A5240D}" type="datetimeFigureOut">
              <a:rPr lang="en-US" smtClean="0"/>
              <a:t>3/21/22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EAE26-0528-4772-A48F-668DFB92F6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14007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8581F-700D-4CED-BB1A-C66F27A5240D}" type="datetimeFigureOut">
              <a:rPr lang="en-US" smtClean="0"/>
              <a:t>3/21/22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EAE26-0528-4772-A48F-668DFB92F6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22966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8581F-700D-4CED-BB1A-C66F27A5240D}" type="datetimeFigureOut">
              <a:rPr lang="en-US" smtClean="0"/>
              <a:t>3/21/22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EAE26-0528-4772-A48F-668DFB92F6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11344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83608D9-E17D-EF41-B855-0F776DCE40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603258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5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50" indent="0">
              <a:buNone/>
              <a:defRPr sz="1800"/>
            </a:lvl2pPr>
            <a:lvl3pPr marL="914300" indent="0">
              <a:buNone/>
              <a:defRPr sz="1600"/>
            </a:lvl3pPr>
            <a:lvl4pPr marL="1371450" indent="0">
              <a:buNone/>
              <a:defRPr sz="1400"/>
            </a:lvl4pPr>
            <a:lvl5pPr marL="1828600" indent="0">
              <a:buNone/>
              <a:defRPr sz="1400"/>
            </a:lvl5pPr>
            <a:lvl6pPr marL="2285750" indent="0">
              <a:buNone/>
              <a:defRPr sz="1400"/>
            </a:lvl6pPr>
            <a:lvl7pPr marL="2742899" indent="0">
              <a:buNone/>
              <a:defRPr sz="1400"/>
            </a:lvl7pPr>
            <a:lvl8pPr marL="3200047" indent="0">
              <a:buNone/>
              <a:defRPr sz="1400"/>
            </a:lvl8pPr>
            <a:lvl9pPr marL="3657199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E16645-8042-E44F-8343-D9B42FFDC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84375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5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5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1189A3A-0DC1-7C41-A456-8DF8558F2B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94520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0" indent="0">
              <a:buNone/>
              <a:defRPr sz="2000" b="1"/>
            </a:lvl2pPr>
            <a:lvl3pPr marL="914300" indent="0">
              <a:buNone/>
              <a:defRPr sz="1800" b="1"/>
            </a:lvl3pPr>
            <a:lvl4pPr marL="1371450" indent="0">
              <a:buNone/>
              <a:defRPr sz="1600" b="1"/>
            </a:lvl4pPr>
            <a:lvl5pPr marL="1828600" indent="0">
              <a:buNone/>
              <a:defRPr sz="1600" b="1"/>
            </a:lvl5pPr>
            <a:lvl6pPr marL="2285750" indent="0">
              <a:buNone/>
              <a:defRPr sz="1600" b="1"/>
            </a:lvl6pPr>
            <a:lvl7pPr marL="2742899" indent="0">
              <a:buNone/>
              <a:defRPr sz="1600" b="1"/>
            </a:lvl7pPr>
            <a:lvl8pPr marL="3200047" indent="0">
              <a:buNone/>
              <a:defRPr sz="1600" b="1"/>
            </a:lvl8pPr>
            <a:lvl9pPr marL="365719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0" indent="0">
              <a:buNone/>
              <a:defRPr sz="2000" b="1"/>
            </a:lvl2pPr>
            <a:lvl3pPr marL="914300" indent="0">
              <a:buNone/>
              <a:defRPr sz="1800" b="1"/>
            </a:lvl3pPr>
            <a:lvl4pPr marL="1371450" indent="0">
              <a:buNone/>
              <a:defRPr sz="1600" b="1"/>
            </a:lvl4pPr>
            <a:lvl5pPr marL="1828600" indent="0">
              <a:buNone/>
              <a:defRPr sz="1600" b="1"/>
            </a:lvl5pPr>
            <a:lvl6pPr marL="2285750" indent="0">
              <a:buNone/>
              <a:defRPr sz="1600" b="1"/>
            </a:lvl6pPr>
            <a:lvl7pPr marL="2742899" indent="0">
              <a:buNone/>
              <a:defRPr sz="1600" b="1"/>
            </a:lvl7pPr>
            <a:lvl8pPr marL="3200047" indent="0">
              <a:buNone/>
              <a:defRPr sz="1600" b="1"/>
            </a:lvl8pPr>
            <a:lvl9pPr marL="365719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BEA7D18-D1E9-844D-9A76-98DC3D89FE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551081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E524601-B81A-284C-8D49-5BB266B52D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396199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B98C5F-39FA-514F-B41D-4A35F65A93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321966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C87CE-EFA6-47BD-81E6-C42A36D4F591}" type="datetimeFigureOut">
              <a:rPr lang="en-US" smtClean="0"/>
              <a:t>3/21/22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8B484-45B3-4436-BC47-5E85AA0F1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3144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5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50" indent="0">
              <a:buNone/>
              <a:defRPr sz="1200"/>
            </a:lvl2pPr>
            <a:lvl3pPr marL="914300" indent="0">
              <a:buNone/>
              <a:defRPr sz="1000"/>
            </a:lvl3pPr>
            <a:lvl4pPr marL="1371450" indent="0">
              <a:buNone/>
              <a:defRPr sz="900"/>
            </a:lvl4pPr>
            <a:lvl5pPr marL="1828600" indent="0">
              <a:buNone/>
              <a:defRPr sz="900"/>
            </a:lvl5pPr>
            <a:lvl6pPr marL="2285750" indent="0">
              <a:buNone/>
              <a:defRPr sz="900"/>
            </a:lvl6pPr>
            <a:lvl7pPr marL="2742899" indent="0">
              <a:buNone/>
              <a:defRPr sz="900"/>
            </a:lvl7pPr>
            <a:lvl8pPr marL="3200047" indent="0">
              <a:buNone/>
              <a:defRPr sz="900"/>
            </a:lvl8pPr>
            <a:lvl9pPr marL="365719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F9746B7-792A-3A44-ADFA-C933FA439A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24148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50" indent="0">
              <a:buNone/>
              <a:defRPr sz="2800"/>
            </a:lvl2pPr>
            <a:lvl3pPr marL="914300" indent="0">
              <a:buNone/>
              <a:defRPr sz="2400"/>
            </a:lvl3pPr>
            <a:lvl4pPr marL="1371450" indent="0">
              <a:buNone/>
              <a:defRPr sz="2000"/>
            </a:lvl4pPr>
            <a:lvl5pPr marL="1828600" indent="0">
              <a:buNone/>
              <a:defRPr sz="2000"/>
            </a:lvl5pPr>
            <a:lvl6pPr marL="2285750" indent="0">
              <a:buNone/>
              <a:defRPr sz="2000"/>
            </a:lvl6pPr>
            <a:lvl7pPr marL="2742899" indent="0">
              <a:buNone/>
              <a:defRPr sz="2000"/>
            </a:lvl7pPr>
            <a:lvl8pPr marL="3200047" indent="0">
              <a:buNone/>
              <a:defRPr sz="2000"/>
            </a:lvl8pPr>
            <a:lvl9pPr marL="3657199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50" indent="0">
              <a:buNone/>
              <a:defRPr sz="1200"/>
            </a:lvl2pPr>
            <a:lvl3pPr marL="914300" indent="0">
              <a:buNone/>
              <a:defRPr sz="1000"/>
            </a:lvl3pPr>
            <a:lvl4pPr marL="1371450" indent="0">
              <a:buNone/>
              <a:defRPr sz="900"/>
            </a:lvl4pPr>
            <a:lvl5pPr marL="1828600" indent="0">
              <a:buNone/>
              <a:defRPr sz="900"/>
            </a:lvl5pPr>
            <a:lvl6pPr marL="2285750" indent="0">
              <a:buNone/>
              <a:defRPr sz="900"/>
            </a:lvl6pPr>
            <a:lvl7pPr marL="2742899" indent="0">
              <a:buNone/>
              <a:defRPr sz="900"/>
            </a:lvl7pPr>
            <a:lvl8pPr marL="3200047" indent="0">
              <a:buNone/>
              <a:defRPr sz="900"/>
            </a:lvl8pPr>
            <a:lvl9pPr marL="365719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D9DDC62-B8DE-0640-BF2B-4B0C5C7B44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845565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79015C7-6C60-534C-878F-B7C81A2869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782796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A78BBA1-D83C-D143-93CA-CEE604AAD6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911860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0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50" indent="0" algn="ctr">
              <a:buNone/>
              <a:defRPr/>
            </a:lvl2pPr>
            <a:lvl3pPr marL="914300" indent="0" algn="ctr">
              <a:buNone/>
              <a:defRPr/>
            </a:lvl3pPr>
            <a:lvl4pPr marL="1371450" indent="0" algn="ctr">
              <a:buNone/>
              <a:defRPr/>
            </a:lvl4pPr>
            <a:lvl5pPr marL="1828600" indent="0" algn="ctr">
              <a:buNone/>
              <a:defRPr/>
            </a:lvl5pPr>
            <a:lvl6pPr marL="2285750" indent="0" algn="ctr">
              <a:buNone/>
              <a:defRPr/>
            </a:lvl6pPr>
            <a:lvl7pPr marL="2742899" indent="0" algn="ctr">
              <a:buNone/>
              <a:defRPr/>
            </a:lvl7pPr>
            <a:lvl8pPr marL="3200047" indent="0" algn="ctr">
              <a:buNone/>
              <a:defRPr/>
            </a:lvl8pPr>
            <a:lvl9pPr marL="3657199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C0D556E-1B47-E145-B343-9708077C20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67755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C87CE-EFA6-47BD-81E6-C42A36D4F591}" type="datetimeFigureOut">
              <a:rPr lang="en-US" smtClean="0"/>
              <a:t>3/21/22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8B484-45B3-4436-BC47-5E85AA0F1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8723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C87CE-EFA6-47BD-81E6-C42A36D4F591}" type="datetimeFigureOut">
              <a:rPr lang="en-US" smtClean="0"/>
              <a:t>3/21/22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8B484-45B3-4436-BC47-5E85AA0F1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874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C87CE-EFA6-47BD-81E6-C42A36D4F591}" type="datetimeFigureOut">
              <a:rPr lang="en-US" smtClean="0"/>
              <a:t>3/21/22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8B484-45B3-4436-BC47-5E85AA0F1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4871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C87CE-EFA6-47BD-81E6-C42A36D4F591}" type="datetimeFigureOut">
              <a:rPr lang="en-US" smtClean="0"/>
              <a:t>3/21/22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8B484-45B3-4436-BC47-5E85AA0F1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5035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C87CE-EFA6-47BD-81E6-C42A36D4F591}" type="datetimeFigureOut">
              <a:rPr lang="en-US" smtClean="0"/>
              <a:t>3/21/22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8B484-45B3-4436-BC47-5E85AA0F1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8238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7C87CE-EFA6-47BD-81E6-C42A36D4F591}" type="datetimeFigureOut">
              <a:rPr lang="en-US" smtClean="0"/>
              <a:t>3/21/22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A8B484-45B3-4436-BC47-5E85AA0F1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413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33CC33"/>
            </a:gs>
            <a:gs pos="100000">
              <a:srgbClr val="185E18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D3EEC6D-82C6-4AE4-BF4B-DEB603296FCF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62744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18581F-700D-4CED-BB1A-C66F27A5240D}" type="datetimeFigureOut">
              <a:rPr lang="en-US" smtClean="0"/>
              <a:t>3/21/22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6EAE26-0528-4772-A48F-668DFB92F6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3320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8" name="Group 2"/>
          <p:cNvGrpSpPr>
            <a:grpSpLocks/>
          </p:cNvGrpSpPr>
          <p:nvPr/>
        </p:nvGrpSpPr>
        <p:grpSpPr bwMode="auto">
          <a:xfrm>
            <a:off x="0" y="3902080"/>
            <a:ext cx="3400425" cy="2949575"/>
            <a:chOff x="0" y="2458"/>
            <a:chExt cx="2142" cy="1858"/>
          </a:xfrm>
        </p:grpSpPr>
        <p:sp>
          <p:nvSpPr>
            <p:cNvPr id="329731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3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2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3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3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3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4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3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9708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9709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9710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329738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8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29739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5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9740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defTabSz="9143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29741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defTabSz="9143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29742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 defTabSz="914300" fontAlgn="base">
              <a:spcBef>
                <a:spcPct val="0"/>
              </a:spcBef>
              <a:spcAft>
                <a:spcPct val="0"/>
              </a:spcAft>
              <a:defRPr/>
            </a:pPr>
            <a:fld id="{61F442D0-A11F-2640-8129-5D1BEF7A3C1E}" type="slidenum">
              <a:rPr lang="en-US"/>
              <a:pPr defTabSz="9143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77354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5pPr>
      <a:lvl6pPr marL="45715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6pPr>
      <a:lvl7pPr marL="9143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7pPr>
      <a:lvl8pPr marL="137145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8pPr>
      <a:lvl9pPr marL="1828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9pPr>
    </p:titleStyle>
    <p:bodyStyle>
      <a:lvl1pPr marL="342862" indent="-342862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charset="0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  <a:cs typeface="ＭＳ Ｐゴシック" pitchFamily="-111" charset="-128"/>
        </a:defRPr>
      </a:lvl1pPr>
      <a:lvl2pPr marL="742869" indent="-28572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2pPr>
      <a:lvl3pPr marL="1142875" indent="-22857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charset="0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Geneva" charset="0"/>
        </a:defRPr>
      </a:lvl3pPr>
      <a:lvl4pPr marL="1600025" indent="-228575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4pPr>
      <a:lvl5pPr marL="2057175" indent="-228575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5pPr>
      <a:lvl6pPr marL="2514325" indent="-228575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6pPr>
      <a:lvl7pPr marL="2971474" indent="-228575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7pPr>
      <a:lvl8pPr marL="3428623" indent="-228575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8pPr>
      <a:lvl9pPr marL="3885772" indent="-228575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0" algn="l" defTabSz="457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0" algn="l" defTabSz="457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50" algn="l" defTabSz="457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00" algn="l" defTabSz="457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50" algn="l" defTabSz="457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99" algn="l" defTabSz="457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47" algn="l" defTabSz="457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99" algn="l" defTabSz="457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1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24.png"/><Relationship Id="rId12" Type="http://schemas.microsoft.com/office/2007/relationships/hdphoto" Target="../media/hdphoto11.wdp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2.xml"/><Relationship Id="rId6" Type="http://schemas.microsoft.com/office/2007/relationships/hdphoto" Target="../media/hdphoto8.wdp"/><Relationship Id="rId11" Type="http://schemas.openxmlformats.org/officeDocument/2006/relationships/image" Target="../media/image26.png"/><Relationship Id="rId5" Type="http://schemas.openxmlformats.org/officeDocument/2006/relationships/image" Target="../media/image23.png"/><Relationship Id="rId10" Type="http://schemas.microsoft.com/office/2007/relationships/hdphoto" Target="../media/hdphoto10.wdp"/><Relationship Id="rId4" Type="http://schemas.openxmlformats.org/officeDocument/2006/relationships/image" Target="../media/image22.png"/><Relationship Id="rId9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microsoft.com/office/2007/relationships/hdphoto" Target="../media/hdphoto11.wdp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27.jpeg"/><Relationship Id="rId12" Type="http://schemas.openxmlformats.org/officeDocument/2006/relationships/image" Target="../media/image26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3.xml"/><Relationship Id="rId6" Type="http://schemas.microsoft.com/office/2007/relationships/hdphoto" Target="../media/hdphoto8.wdp"/><Relationship Id="rId11" Type="http://schemas.microsoft.com/office/2007/relationships/hdphoto" Target="../media/hdphoto10.wdp"/><Relationship Id="rId5" Type="http://schemas.openxmlformats.org/officeDocument/2006/relationships/image" Target="../media/image23.png"/><Relationship Id="rId10" Type="http://schemas.openxmlformats.org/officeDocument/2006/relationships/image" Target="../media/image25.png"/><Relationship Id="rId4" Type="http://schemas.openxmlformats.org/officeDocument/2006/relationships/image" Target="../media/image22.png"/><Relationship Id="rId9" Type="http://schemas.microsoft.com/office/2007/relationships/hdphoto" Target="../media/hdphoto9.wdp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14.xml"/><Relationship Id="rId6" Type="http://schemas.microsoft.com/office/2007/relationships/hdphoto" Target="../media/hdphoto12.wdp"/><Relationship Id="rId5" Type="http://schemas.openxmlformats.org/officeDocument/2006/relationships/image" Target="../media/image29.png"/><Relationship Id="rId4" Type="http://schemas.openxmlformats.org/officeDocument/2006/relationships/image" Target="../media/image28.jp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15.xml"/><Relationship Id="rId6" Type="http://schemas.microsoft.com/office/2007/relationships/hdphoto" Target="../media/hdphoto12.wdp"/><Relationship Id="rId11" Type="http://schemas.openxmlformats.org/officeDocument/2006/relationships/image" Target="../media/image33.jpg"/><Relationship Id="rId5" Type="http://schemas.openxmlformats.org/officeDocument/2006/relationships/image" Target="../media/image29.png"/><Relationship Id="rId10" Type="http://schemas.openxmlformats.org/officeDocument/2006/relationships/image" Target="../media/image32.png"/><Relationship Id="rId4" Type="http://schemas.openxmlformats.org/officeDocument/2006/relationships/image" Target="../media/image28.jpg"/><Relationship Id="rId9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wmf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34.wmf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16.xml"/><Relationship Id="rId6" Type="http://schemas.microsoft.com/office/2007/relationships/hdphoto" Target="../media/hdphoto12.wdp"/><Relationship Id="rId5" Type="http://schemas.openxmlformats.org/officeDocument/2006/relationships/image" Target="../media/image29.png"/><Relationship Id="rId10" Type="http://schemas.microsoft.com/office/2007/relationships/hdphoto" Target="../media/hdphoto14.wdp"/><Relationship Id="rId4" Type="http://schemas.openxmlformats.org/officeDocument/2006/relationships/image" Target="../media/image28.jpg"/><Relationship Id="rId9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17.xml"/><Relationship Id="rId6" Type="http://schemas.microsoft.com/office/2007/relationships/hdphoto" Target="../media/hdphoto12.wdp"/><Relationship Id="rId5" Type="http://schemas.openxmlformats.org/officeDocument/2006/relationships/image" Target="../media/image29.png"/><Relationship Id="rId4" Type="http://schemas.openxmlformats.org/officeDocument/2006/relationships/image" Target="../media/image28.jp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37.pn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18.xml"/><Relationship Id="rId6" Type="http://schemas.microsoft.com/office/2007/relationships/hdphoto" Target="../media/hdphoto12.wdp"/><Relationship Id="rId5" Type="http://schemas.openxmlformats.org/officeDocument/2006/relationships/image" Target="../media/image29.png"/><Relationship Id="rId4" Type="http://schemas.openxmlformats.org/officeDocument/2006/relationships/image" Target="../media/image28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8.xml"/><Relationship Id="rId6" Type="http://schemas.microsoft.com/office/2007/relationships/hdphoto" Target="../media/hdphoto3.wdp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9.xml"/><Relationship Id="rId6" Type="http://schemas.microsoft.com/office/2007/relationships/hdphoto" Target="../media/hdphoto4.wdp"/><Relationship Id="rId5" Type="http://schemas.openxmlformats.org/officeDocument/2006/relationships/image" Target="../media/image15.png"/><Relationship Id="rId10" Type="http://schemas.microsoft.com/office/2007/relationships/hdphoto" Target="../media/hdphoto6.wdp"/><Relationship Id="rId4" Type="http://schemas.openxmlformats.org/officeDocument/2006/relationships/image" Target="../media/image14.jpg"/><Relationship Id="rId9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0.xml"/><Relationship Id="rId6" Type="http://schemas.microsoft.com/office/2007/relationships/hdphoto" Target="../media/hdphoto7.wdp"/><Relationship Id="rId11" Type="http://schemas.microsoft.com/office/2007/relationships/hdphoto" Target="../media/hdphoto6.wdp"/><Relationship Id="rId5" Type="http://schemas.openxmlformats.org/officeDocument/2006/relationships/image" Target="../media/image19.png"/><Relationship Id="rId10" Type="http://schemas.openxmlformats.org/officeDocument/2006/relationships/image" Target="../media/image17.png"/><Relationship Id="rId4" Type="http://schemas.openxmlformats.org/officeDocument/2006/relationships/image" Target="../media/image18.png"/><Relationship Id="rId9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DACA708-D577-8246-A04A-EAAE85510F2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334" r="12500" b="3460"/>
          <a:stretch/>
        </p:blipFill>
        <p:spPr>
          <a:xfrm flipH="1">
            <a:off x="190496" y="152404"/>
            <a:ext cx="8763001" cy="657290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03AC2B9-E89B-4E87-917C-E34CC3B09AA0}"/>
              </a:ext>
            </a:extLst>
          </p:cNvPr>
          <p:cNvSpPr txBox="1"/>
          <p:nvPr/>
        </p:nvSpPr>
        <p:spPr>
          <a:xfrm>
            <a:off x="1300515" y="1078633"/>
            <a:ext cx="64576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10160">
                  <a:solidFill>
                    <a:srgbClr val="C0504D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Luke 16:1-13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E782D3D-C953-4298-B8DE-1DBD941B2494}"/>
              </a:ext>
            </a:extLst>
          </p:cNvPr>
          <p:cNvSpPr txBox="1"/>
          <p:nvPr/>
        </p:nvSpPr>
        <p:spPr>
          <a:xfrm>
            <a:off x="0" y="368257"/>
            <a:ext cx="90247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10160">
                  <a:solidFill>
                    <a:srgbClr val="C0504D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The Shrewd Manager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3E88F08-25EC-4D1B-92DC-1086AF43482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63690" y1="19661" x2="63397" y2="27344"/>
                        <a14:foregroundMark x1="55417" y1="21875" x2="54905" y2="26823"/>
                        <a14:foregroundMark x1="54466" y1="29297" x2="53221" y2="35547"/>
                        <a14:foregroundMark x1="50586" y1="23568" x2="50805" y2="32552"/>
                        <a14:foregroundMark x1="30872" y1="29297" x2="31113" y2="32552"/>
                        <a14:foregroundMark x1="30747" y1="27604" x2="30872" y2="29297"/>
                        <a14:foregroundMark x1="64788" y1="63151" x2="64788" y2="63151"/>
                        <a14:foregroundMark x1="78477" y1="40495" x2="78184" y2="42969"/>
                        <a14:foregroundMark x1="78624" y1="48698" x2="77086" y2="58333"/>
                        <a14:foregroundMark x1="78770" y1="40495" x2="78624" y2="42969"/>
                        <a14:foregroundMark x1="63104" y1="18620" x2="64129" y2="21615"/>
                        <a14:foregroundMark x1="41362" y1="27083" x2="41874" y2="32813"/>
                        <a14:foregroundMark x1="22767" y1="29297" x2="23060" y2="35026"/>
                        <a14:foregroundMark x1="50000" y1="57422" x2="49854" y2="54688"/>
                        <a14:foregroundMark x1="74744" y1="73177" x2="78551" y2="80729"/>
                        <a14:foregroundMark x1="71889" y1="71745" x2="64348" y2="73698"/>
                        <a14:foregroundMark x1="64348" y1="73698" x2="32577" y2="71875"/>
                        <a14:foregroundMark x1="32577" y1="71875" x2="17496" y2="73698"/>
                        <a14:foregroundMark x1="62445" y1="61589" x2="34041" y2="63542"/>
                        <a14:foregroundMark x1="34187" y1="56901" x2="24890" y2="57422"/>
                        <a14:foregroundMark x1="24890" y1="57422" x2="18887" y2="64974"/>
                        <a14:foregroundMark x1="19253" y1="55729" x2="22548" y2="54557"/>
                        <a14:foregroundMark x1="19253" y1="59635" x2="18887" y2="72266"/>
                        <a14:foregroundMark x1="22035" y1="65234" x2="60542" y2="67708"/>
                        <a14:foregroundMark x1="60542" y1="67708" x2="62006" y2="69792"/>
                        <a14:foregroundMark x1="69400" y1="72266" x2="56003" y2="69141"/>
                        <a14:foregroundMark x1="48536" y1="66406" x2="42899" y2="64193"/>
                        <a14:foregroundMark x1="28038" y1="61328" x2="25842" y2="67448"/>
                        <a14:foregroundMark x1="22840" y1="61849" x2="35798" y2="63021"/>
                        <a14:foregroundMark x1="20351" y1="73958" x2="53001" y2="73177"/>
                        <a14:foregroundMark x1="41654" y1="74219" x2="18302" y2="76172"/>
                        <a14:foregroundMark x1="73792" y1="73958" x2="70791" y2="77083"/>
                        <a14:foregroundMark x1="53953" y1="22526" x2="54905" y2="21615"/>
                        <a14:foregroundMark x1="56442" y1="22135" x2="55417" y2="23047"/>
                        <a14:foregroundMark x1="56589" y1="23307" x2="55930" y2="23307"/>
                        <a14:foregroundMark x1="33382" y1="26693" x2="33382" y2="30469"/>
                        <a14:foregroundMark x1="39385" y1="29557" x2="39385" y2="29557"/>
                        <a14:backgroundMark x1="16179" y1="24870" x2="17716" y2="66797"/>
                        <a14:backgroundMark x1="84627" y1="38802" x2="86603" y2="81510"/>
                        <a14:backgroundMark x1="17939" y1="61967" x2="14275" y2="61589"/>
                        <a14:backgroundMark x1="57613" y1="26693" x2="57613" y2="24219"/>
                        <a14:backgroundMark x1="31918" y1="29297" x2="31918" y2="29297"/>
                        <a14:backgroundMark x1="66764" y1="26953" x2="66764" y2="25391"/>
                        <a14:backgroundMark x1="63250" y1="18620" x2="63250" y2="18620"/>
                        <a14:backgroundMark x1="63250" y1="18880" x2="63250" y2="18880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18334" t="12747" r="20000" b="26132"/>
          <a:stretch/>
        </p:blipFill>
        <p:spPr>
          <a:xfrm flipH="1">
            <a:off x="3810000" y="3886200"/>
            <a:ext cx="5196205" cy="2895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873DF44-5C3D-774F-93F2-42E1423132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810" y="6108879"/>
            <a:ext cx="9120189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514">
                <a:alpha val="74998"/>
              </a:srgbClr>
            </a:outerShdw>
          </a:effectLst>
        </p:spPr>
        <p:txBody>
          <a:bodyPr/>
          <a:lstStyle/>
          <a:p>
            <a:pPr algn="ctr" defTabSz="457200" eaLnBrk="1" fontAlgn="auto" hangingPunct="1">
              <a:spcBef>
                <a:spcPct val="20000"/>
              </a:spcBef>
              <a:spcAft>
                <a:spcPts val="0"/>
              </a:spcAft>
              <a:buClr>
                <a:srgbClr val="FFCC00"/>
              </a:buClr>
              <a:buSzPct val="70000"/>
              <a:buFont typeface="Wingdings" charset="0"/>
              <a:buNone/>
              <a:defRPr/>
            </a:pPr>
            <a:r>
              <a:rPr lang="en-US" sz="18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charset="0"/>
                <a:cs typeface="Arial"/>
              </a:rPr>
              <a:t>Dr. David Martin • Amman International Church</a:t>
            </a:r>
            <a:br>
              <a:rPr lang="en-US" sz="18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charset="0"/>
                <a:cs typeface="Arial"/>
              </a:rPr>
            </a:br>
            <a:r>
              <a:rPr lang="en-US" sz="18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charset="0"/>
                <a:cs typeface="Arial"/>
              </a:rPr>
              <a:t>A</a:t>
            </a:r>
            <a:r>
              <a:rPr lang="en-US" sz="18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mmanChurch</a:t>
            </a:r>
            <a:r>
              <a:rPr lang="en-US" sz="18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charset="0"/>
                <a:cs typeface="Arial"/>
              </a:rPr>
              <a:t>.org • BibleStudyDownloads.org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61236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DB9E098-E264-4ADC-BC79-7829F21AF88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500" r="13333" b="6383"/>
          <a:stretch/>
        </p:blipFill>
        <p:spPr>
          <a:xfrm>
            <a:off x="226631" y="200459"/>
            <a:ext cx="8736895" cy="6460274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5" name="Text Box 22"/>
          <p:cNvSpPr txBox="1">
            <a:spLocks noChangeArrowheads="1"/>
          </p:cNvSpPr>
          <p:nvPr/>
        </p:nvSpPr>
        <p:spPr bwMode="auto">
          <a:xfrm>
            <a:off x="381000" y="328830"/>
            <a:ext cx="8490284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cap="all" dirty="0">
                <a:ln w="9000" cmpd="sng">
                  <a:solidFill>
                    <a:srgbClr val="C00000"/>
                  </a:solidFill>
                  <a:prstDash val="solid"/>
                </a:ln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</a:schemeClr>
                  </a:glow>
                  <a:reflection blurRad="12700" stA="28000" endPos="45000" dist="1000" dir="5400000" sy="-100000" algn="bl" rotWithShape="0"/>
                </a:effectLst>
                <a:latin typeface="Comic Sans MS" panose="030F0702030302020204" pitchFamily="66" charset="0"/>
              </a:rPr>
              <a:t>The Steward cancelled </a:t>
            </a:r>
            <a:br>
              <a:rPr lang="en-US" altLang="en-US" sz="3200" b="1" cap="all" dirty="0">
                <a:ln w="9000" cmpd="sng">
                  <a:solidFill>
                    <a:srgbClr val="C00000"/>
                  </a:solidFill>
                  <a:prstDash val="solid"/>
                </a:ln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</a:schemeClr>
                  </a:glow>
                  <a:reflection blurRad="12700" stA="28000" endPos="45000" dist="1000" dir="5400000" sy="-100000" algn="bl" rotWithShape="0"/>
                </a:effectLst>
                <a:latin typeface="Comic Sans MS" panose="030F0702030302020204" pitchFamily="66" charset="0"/>
              </a:rPr>
            </a:br>
            <a:r>
              <a:rPr lang="en-US" altLang="en-US" sz="3200" b="1" cap="all" dirty="0">
                <a:ln w="9000" cmpd="sng">
                  <a:solidFill>
                    <a:srgbClr val="C00000"/>
                  </a:solidFill>
                  <a:prstDash val="solid"/>
                </a:ln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</a:schemeClr>
                  </a:glow>
                  <a:reflection blurRad="12700" stA="28000" endPos="45000" dist="1000" dir="5400000" sy="-100000" algn="bl" rotWithShape="0"/>
                </a:effectLst>
                <a:latin typeface="Comic Sans MS" panose="030F0702030302020204" pitchFamily="66" charset="0"/>
              </a:rPr>
              <a:t>the interest</a:t>
            </a:r>
          </a:p>
        </p:txBody>
      </p:sp>
      <p:sp>
        <p:nvSpPr>
          <p:cNvPr id="23" name="Text Box 13">
            <a:extLst>
              <a:ext uri="{FF2B5EF4-FFF2-40B4-BE49-F238E27FC236}">
                <a16:creationId xmlns:a16="http://schemas.microsoft.com/office/drawing/2014/main" id="{AD7345D9-AF0C-47DD-991E-D309525CB4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3362981"/>
            <a:ext cx="5715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</a:schemeClr>
                  </a:glow>
                </a:effectLst>
                <a:latin typeface="Comic Sans MS" panose="030F0702030302020204" pitchFamily="66" charset="0"/>
                <a:sym typeface="Wingdings" panose="05000000000000000000" pitchFamily="2" charset="2"/>
              </a:rPr>
              <a:t></a:t>
            </a:r>
            <a:r>
              <a:rPr lang="en-US" altLang="en-US" sz="280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</a:schemeClr>
                  </a:glow>
                </a:effectLst>
                <a:latin typeface="Comic Sans MS" panose="030F0702030302020204" pitchFamily="66" charset="0"/>
              </a:rPr>
              <a:t>He had the authority</a:t>
            </a:r>
          </a:p>
        </p:txBody>
      </p:sp>
      <p:sp>
        <p:nvSpPr>
          <p:cNvPr id="24" name="Text Box 14">
            <a:extLst>
              <a:ext uri="{FF2B5EF4-FFF2-40B4-BE49-F238E27FC236}">
                <a16:creationId xmlns:a16="http://schemas.microsoft.com/office/drawing/2014/main" id="{737A6912-7908-45EB-8282-FA52D117F7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3886201"/>
            <a:ext cx="5715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</a:schemeClr>
                  </a:glow>
                </a:effectLst>
                <a:latin typeface="Comic Sans MS" panose="030F0702030302020204" pitchFamily="66" charset="0"/>
                <a:sym typeface="Wingdings" panose="05000000000000000000" pitchFamily="2" charset="2"/>
              </a:rPr>
              <a:t></a:t>
            </a:r>
            <a:r>
              <a:rPr lang="en-US" altLang="en-US" sz="280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</a:schemeClr>
                  </a:glow>
                </a:effectLst>
                <a:latin typeface="Comic Sans MS" panose="030F0702030302020204" pitchFamily="66" charset="0"/>
              </a:rPr>
              <a:t>It was completely legal</a:t>
            </a:r>
          </a:p>
        </p:txBody>
      </p:sp>
      <p:sp>
        <p:nvSpPr>
          <p:cNvPr id="25" name="Text Box 15">
            <a:extLst>
              <a:ext uri="{FF2B5EF4-FFF2-40B4-BE49-F238E27FC236}">
                <a16:creationId xmlns:a16="http://schemas.microsoft.com/office/drawing/2014/main" id="{331AF4E9-EFCE-4C93-9A6A-1665A0E4C1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4409421"/>
            <a:ext cx="64008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</a:schemeClr>
                  </a:glow>
                </a:effectLst>
                <a:latin typeface="Comic Sans MS" panose="030F0702030302020204" pitchFamily="66" charset="0"/>
                <a:sym typeface="Wingdings" panose="05000000000000000000" pitchFamily="2" charset="2"/>
              </a:rPr>
              <a:t></a:t>
            </a:r>
            <a:r>
              <a:rPr lang="en-US" altLang="en-US" sz="280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</a:schemeClr>
                  </a:glow>
                </a:effectLst>
                <a:latin typeface="Comic Sans MS" panose="030F0702030302020204" pitchFamily="66" charset="0"/>
              </a:rPr>
              <a:t>He made </a:t>
            </a:r>
            <a:r>
              <a:rPr lang="en-US" altLang="en-US" sz="2800" b="1" dirty="0"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</a:schemeClr>
                  </a:glow>
                </a:effectLst>
                <a:latin typeface="Comic Sans MS" panose="030F0702030302020204" pitchFamily="66" charset="0"/>
              </a:rPr>
              <a:t>many</a:t>
            </a:r>
            <a:r>
              <a:rPr lang="en-US" altLang="en-US" sz="280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</a:schemeClr>
                  </a:glow>
                </a:effectLst>
                <a:latin typeface="Comic Sans MS" panose="030F0702030302020204" pitchFamily="66" charset="0"/>
              </a:rPr>
              <a:t> friends that day</a:t>
            </a:r>
          </a:p>
        </p:txBody>
      </p:sp>
      <p:sp>
        <p:nvSpPr>
          <p:cNvPr id="26" name="Text Box 16">
            <a:extLst>
              <a:ext uri="{FF2B5EF4-FFF2-40B4-BE49-F238E27FC236}">
                <a16:creationId xmlns:a16="http://schemas.microsoft.com/office/drawing/2014/main" id="{A90E58F0-4FB7-471F-BF83-37F746D5E0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4932641"/>
            <a:ext cx="6248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</a:schemeClr>
                  </a:glow>
                </a:effectLst>
                <a:latin typeface="Comic Sans MS" panose="030F0702030302020204" pitchFamily="66" charset="0"/>
                <a:sym typeface="Wingdings" panose="05000000000000000000" pitchFamily="2" charset="2"/>
              </a:rPr>
              <a:t></a:t>
            </a:r>
            <a:r>
              <a:rPr lang="en-US" altLang="en-US" sz="280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</a:schemeClr>
                  </a:glow>
                </a:effectLst>
                <a:latin typeface="Comic Sans MS" panose="030F0702030302020204" pitchFamily="66" charset="0"/>
              </a:rPr>
              <a:t>His future comfort was assured</a:t>
            </a:r>
          </a:p>
        </p:txBody>
      </p:sp>
      <p:sp>
        <p:nvSpPr>
          <p:cNvPr id="27" name="Text Box 16">
            <a:extLst>
              <a:ext uri="{FF2B5EF4-FFF2-40B4-BE49-F238E27FC236}">
                <a16:creationId xmlns:a16="http://schemas.microsoft.com/office/drawing/2014/main" id="{DCE648E5-B499-4EC5-83BD-43174D6B68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5825" y="6005950"/>
            <a:ext cx="78486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</a:schemeClr>
                  </a:glow>
                </a:effectLst>
                <a:latin typeface="Comic Sans MS" panose="030F0702030302020204" pitchFamily="66" charset="0"/>
                <a:sym typeface="Wingdings" panose="05000000000000000000" pitchFamily="2" charset="2"/>
              </a:rPr>
              <a:t></a:t>
            </a:r>
            <a:r>
              <a:rPr lang="en-US" altLang="en-US" sz="280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</a:schemeClr>
                  </a:glow>
                </a:effectLst>
                <a:latin typeface="Comic Sans MS" panose="030F0702030302020204" pitchFamily="66" charset="0"/>
              </a:rPr>
              <a:t>His quick planning/action changed his fate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709F74C-C752-4957-8F68-B6DF8C4ECAB4}"/>
              </a:ext>
            </a:extLst>
          </p:cNvPr>
          <p:cNvGrpSpPr/>
          <p:nvPr/>
        </p:nvGrpSpPr>
        <p:grpSpPr>
          <a:xfrm>
            <a:off x="5867400" y="679412"/>
            <a:ext cx="3312695" cy="3552726"/>
            <a:chOff x="6242257" y="-289299"/>
            <a:chExt cx="3039824" cy="3324429"/>
          </a:xfrm>
        </p:grpSpPr>
        <p:sp>
          <p:nvSpPr>
            <p:cNvPr id="29" name="Explosion 1 8">
              <a:extLst>
                <a:ext uri="{FF2B5EF4-FFF2-40B4-BE49-F238E27FC236}">
                  <a16:creationId xmlns:a16="http://schemas.microsoft.com/office/drawing/2014/main" id="{CB471964-80A4-41BF-8EEB-7C3C0E01805F}"/>
                </a:ext>
              </a:extLst>
            </p:cNvPr>
            <p:cNvSpPr/>
            <p:nvPr/>
          </p:nvSpPr>
          <p:spPr>
            <a:xfrm>
              <a:off x="6242257" y="-289299"/>
              <a:ext cx="3039824" cy="3324429"/>
            </a:xfrm>
            <a:prstGeom prst="irregularSeal1">
              <a:avLst/>
            </a:prstGeom>
            <a:gradFill>
              <a:gsLst>
                <a:gs pos="53000">
                  <a:srgbClr val="FFC000"/>
                </a:gs>
                <a:gs pos="6000">
                  <a:schemeClr val="bg1"/>
                </a:gs>
              </a:gsLst>
              <a:path path="circle">
                <a:fillToRect l="50000" t="50000" r="50000" b="50000"/>
              </a:path>
            </a:gradFill>
            <a:ln w="28575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</a:schemeClr>
                  </a:glow>
                </a:effectLst>
              </a:endParaRPr>
            </a:p>
          </p:txBody>
        </p:sp>
        <p:sp>
          <p:nvSpPr>
            <p:cNvPr id="30" name="Text Box 8">
              <a:extLst>
                <a:ext uri="{FF2B5EF4-FFF2-40B4-BE49-F238E27FC236}">
                  <a16:creationId xmlns:a16="http://schemas.microsoft.com/office/drawing/2014/main" id="{29468342-88C1-44E4-AB3A-B0FEAC5DF38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510271" y="501016"/>
              <a:ext cx="2528919" cy="15839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2600" b="1" dirty="0">
                  <a:solidFill>
                    <a:schemeClr val="bg1"/>
                  </a:solidFill>
                  <a:effectLst>
                    <a:glow rad="228600">
                      <a:schemeClr val="accent4">
                        <a:satMod val="175000"/>
                      </a:schemeClr>
                    </a:glow>
                  </a:effectLst>
                  <a:latin typeface="Comic Sans MS" panose="030F0702030302020204" pitchFamily="66" charset="0"/>
                  <a:cs typeface="Calibri" panose="020F0502020204030204" pitchFamily="34" charset="0"/>
                </a:rPr>
                <a:t>He was </a:t>
              </a:r>
              <a:br>
                <a:rPr lang="en-US" altLang="en-US" sz="2600" b="1" dirty="0">
                  <a:solidFill>
                    <a:schemeClr val="bg1"/>
                  </a:solidFill>
                  <a:effectLst>
                    <a:glow rad="228600">
                      <a:schemeClr val="accent4">
                        <a:satMod val="175000"/>
                      </a:schemeClr>
                    </a:glow>
                  </a:effectLst>
                  <a:latin typeface="Comic Sans MS" panose="030F0702030302020204" pitchFamily="66" charset="0"/>
                  <a:cs typeface="Calibri" panose="020F0502020204030204" pitchFamily="34" charset="0"/>
                </a:rPr>
              </a:br>
              <a:r>
                <a:rPr lang="en-US" altLang="en-US" sz="2600" b="1" dirty="0">
                  <a:solidFill>
                    <a:schemeClr val="bg1"/>
                  </a:solidFill>
                  <a:effectLst>
                    <a:glow rad="228600">
                      <a:schemeClr val="accent4">
                        <a:satMod val="175000"/>
                      </a:schemeClr>
                    </a:glow>
                  </a:effectLst>
                  <a:latin typeface="Comic Sans MS" panose="030F0702030302020204" pitchFamily="66" charset="0"/>
                  <a:cs typeface="Calibri" panose="020F0502020204030204" pitchFamily="34" charset="0"/>
                </a:rPr>
                <a:t>praised for being </a:t>
              </a:r>
              <a:br>
                <a:rPr lang="en-US" altLang="en-US" sz="2600" b="1" dirty="0">
                  <a:solidFill>
                    <a:schemeClr val="bg1"/>
                  </a:solidFill>
                  <a:effectLst>
                    <a:glow rad="228600">
                      <a:schemeClr val="accent4">
                        <a:satMod val="175000"/>
                      </a:schemeClr>
                    </a:glow>
                  </a:effectLst>
                  <a:latin typeface="Comic Sans MS" panose="030F0702030302020204" pitchFamily="66" charset="0"/>
                  <a:cs typeface="Calibri" panose="020F0502020204030204" pitchFamily="34" charset="0"/>
                </a:rPr>
              </a:br>
              <a:r>
                <a:rPr lang="en-US" altLang="en-US" sz="2600" b="1" dirty="0">
                  <a:solidFill>
                    <a:srgbClr val="FFFF00"/>
                  </a:solidFill>
                  <a:effectLst>
                    <a:glow rad="228600">
                      <a:schemeClr val="accent4">
                        <a:satMod val="175000"/>
                      </a:schemeClr>
                    </a:glow>
                  </a:effectLst>
                  <a:latin typeface="Comic Sans MS" panose="030F0702030302020204" pitchFamily="66" charset="0"/>
                  <a:cs typeface="Calibri" panose="020F0502020204030204" pitchFamily="34" charset="0"/>
                </a:rPr>
                <a:t>shrewd</a:t>
              </a:r>
              <a:endParaRPr lang="en-US" altLang="en-US" sz="260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</a:schemeClr>
                  </a:glow>
                </a:effectLst>
                <a:latin typeface="Comic Sans MS" panose="030F0702030302020204" pitchFamily="66" charset="0"/>
                <a:cs typeface="Calibri" panose="020F0502020204030204" pitchFamily="34" charset="0"/>
              </a:endParaRPr>
            </a:p>
          </p:txBody>
        </p:sp>
      </p:grpSp>
      <p:sp>
        <p:nvSpPr>
          <p:cNvPr id="31" name="Text Box 16">
            <a:extLst>
              <a:ext uri="{FF2B5EF4-FFF2-40B4-BE49-F238E27FC236}">
                <a16:creationId xmlns:a16="http://schemas.microsoft.com/office/drawing/2014/main" id="{8BE3EE2C-D276-459B-9299-696059153E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5628" y="5475823"/>
            <a:ext cx="772565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</a:schemeClr>
                  </a:glow>
                </a:effectLst>
                <a:latin typeface="Comic Sans MS" panose="030F0702030302020204" pitchFamily="66" charset="0"/>
                <a:sym typeface="Wingdings" panose="05000000000000000000" pitchFamily="2" charset="2"/>
              </a:rPr>
              <a:t></a:t>
            </a:r>
            <a:r>
              <a:rPr lang="en-US" altLang="en-US" sz="280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</a:schemeClr>
                  </a:glow>
                </a:effectLst>
                <a:latin typeface="Comic Sans MS" panose="030F0702030302020204" pitchFamily="66" charset="0"/>
              </a:rPr>
              <a:t>He also made the master look generous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328983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30884">
        <p15:prstTrans prst="peelOff"/>
      </p:transition>
    </mc:Choice>
    <mc:Fallback xmlns="">
      <p:transition spd="slow" advTm="13088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  <p:bldP spid="26" grpId="0"/>
      <p:bldP spid="27" grpId="0"/>
      <p:bldP spid="3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>
            <a:extLst>
              <a:ext uri="{FF2B5EF4-FFF2-40B4-BE49-F238E27FC236}">
                <a16:creationId xmlns:a16="http://schemas.microsoft.com/office/drawing/2014/main" id="{0703A0C3-D8F5-49E0-80F5-9CD55276B58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333" t="22816" r="18333" b="14426"/>
          <a:stretch/>
        </p:blipFill>
        <p:spPr>
          <a:xfrm>
            <a:off x="152400" y="184484"/>
            <a:ext cx="8806113" cy="652111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AE0EDE0-2F4C-487E-9469-7DE41FF7D0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74" b="89850" l="10000" r="91250">
                        <a14:foregroundMark x1="72250" y1="47744" x2="75500" y2="48872"/>
                        <a14:foregroundMark x1="38250" y1="41729" x2="29000" y2="16541"/>
                        <a14:foregroundMark x1="91250" y1="51128" x2="82000" y2="49248"/>
                        <a14:foregroundMark x1="23250" y1="64662" x2="24500" y2="62406"/>
                        <a14:backgroundMark x1="28250" y1="74812" x2="29500" y2="75564"/>
                        <a14:backgroundMark x1="17500" y1="49248" x2="18750" y2="522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01693" y="3809340"/>
            <a:ext cx="3844005" cy="2556263"/>
          </a:xfrm>
          <a:prstGeom prst="rect">
            <a:avLst/>
          </a:prstGeom>
        </p:spPr>
      </p:pic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272627" y="188893"/>
            <a:ext cx="8566573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Evaluate your stewardship</a:t>
            </a:r>
            <a:br>
              <a:rPr lang="en-US" altLang="en-US" sz="2800" b="1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en-US" altLang="en-US" sz="2800" b="1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while there is still time to make changes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6D3D9DB4-EF0E-4375-8E9F-7ACD9D7CCA0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250" b="95250" l="7865" r="97004">
                        <a14:foregroundMark x1="56929" y1="18865" x2="56929" y2="20250"/>
                        <a14:foregroundMark x1="56929" y1="11000" x2="56929" y2="17661"/>
                        <a14:foregroundMark x1="56929" y1="3250" x2="56929" y2="11000"/>
                        <a14:foregroundMark x1="79775" y1="17000" x2="87640" y2="18750"/>
                        <a14:foregroundMark x1="28464" y1="9750" x2="41573" y2="14750"/>
                        <a14:foregroundMark x1="80524" y1="66000" x2="97004" y2="76000"/>
                        <a14:foregroundMark x1="47566" y1="90750" x2="37079" y2="95250"/>
                        <a14:foregroundMark x1="16105" y1="86750" x2="10112" y2="89500"/>
                        <a14:foregroundMark x1="7865" y1="90250" x2="10112" y2="89500"/>
                        <a14:foregroundMark x1="14232" y1="79000" x2="19850" y2="80000"/>
                        <a14:foregroundMark x1="14232" y1="79750" x2="17603" y2="83000"/>
                        <a14:foregroundMark x1="93258" y1="18500" x2="85393" y2="20750"/>
                        <a14:foregroundMark x1="73408" y1="14500" x2="77903" y2="16250"/>
                        <a14:foregroundMark x1="71910" y1="14250" x2="69378" y2="16997"/>
                        <a14:foregroundMark x1="56554" y1="3500" x2="45693" y2="6000"/>
                        <a14:foregroundMark x1="41948" y1="7000" x2="31461" y2="9750"/>
                        <a14:foregroundMark x1="26592" y1="14250" x2="17978" y2="18250"/>
                        <a14:foregroundMark x1="19476" y1="18750" x2="36704" y2="33750"/>
                        <a14:foregroundMark x1="59467" y1="11000" x2="60510" y2="17266"/>
                        <a14:foregroundMark x1="58427" y1="4750" x2="59467" y2="11000"/>
                        <a14:foregroundMark x1="59522" y1="11000" x2="60674" y2="16000"/>
                        <a14:foregroundMark x1="59176" y1="9500" x2="59522" y2="11000"/>
                        <a14:foregroundMark x1="43820" y1="5750" x2="41948" y2="6750"/>
                        <a14:foregroundMark x1="60467" y1="11000" x2="60064" y2="17315"/>
                        <a14:foregroundMark x1="60674" y1="7750" x2="60467" y2="11000"/>
                        <a14:foregroundMark x1="57892" y1="20637" x2="56180" y2="24750"/>
                        <a14:foregroundMark x1="59301" y1="17250" x2="59236" y2="17406"/>
                        <a14:foregroundMark x1="61798" y1="11250" x2="59717" y2="16250"/>
                        <a14:foregroundMark x1="63540" y1="20014" x2="65169" y2="24500"/>
                        <a14:foregroundMark x1="91760" y1="20750" x2="87266" y2="24500"/>
                        <a14:foregroundMark x1="87640" y1="24500" x2="77154" y2="22250"/>
                        <a14:foregroundMark x1="90637" y1="23250" x2="83146" y2="27250"/>
                        <a14:foregroundMark x1="87266" y1="25250" x2="83521" y2="29000"/>
                        <a14:foregroundMark x1="84270" y1="28750" x2="81648" y2="30500"/>
                        <a14:foregroundMark x1="84270" y1="29750" x2="77154" y2="32500"/>
                        <a14:backgroundMark x1="62547" y1="11000" x2="62547" y2="11000"/>
                        <a14:backgroundMark x1="62921" y1="19000" x2="65169" y2="16750"/>
                        <a14:backgroundMark x1="62921" y1="17000" x2="63670" y2="20000"/>
                        <a14:backgroundMark x1="63670" y1="16250" x2="63670" y2="17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9055" y="4586917"/>
            <a:ext cx="1449458" cy="21714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CFCB5B76-51E4-44BA-99F4-73A3E136A26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250" b="96063" l="10567" r="36033">
                        <a14:foregroundMark x1="12600" y1="6813" x2="16733" y2="37250"/>
                        <a14:foregroundMark x1="32767" y1="4250" x2="27933" y2="37250"/>
                        <a14:foregroundMark x1="27933" y1="37250" x2="27933" y2="37250"/>
                        <a14:foregroundMark x1="35533" y1="15875" x2="33433" y2="42375"/>
                        <a14:foregroundMark x1="32400" y1="95750" x2="30700" y2="56313"/>
                        <a14:foregroundMark x1="30700" y1="56313" x2="30700" y2="56313"/>
                        <a14:foregroundMark x1="14467" y1="95438" x2="23267" y2="96063"/>
                        <a14:foregroundMark x1="12767" y1="75063" x2="12400" y2="87875"/>
                        <a14:foregroundMark x1="12400" y1="87875" x2="13967" y2="94438"/>
                        <a14:foregroundMark x1="12233" y1="13000" x2="12400" y2="78313"/>
                        <a14:foregroundMark x1="18967" y1="4875" x2="30867" y2="9438"/>
                        <a14:foregroundMark x1="35167" y1="22688" x2="35700" y2="33688"/>
                        <a14:foregroundMark x1="35700" y1="33688" x2="35700" y2="33688"/>
                        <a14:foregroundMark x1="36033" y1="38875" x2="33267" y2="72250"/>
                        <a14:foregroundMark x1="33267" y1="72250" x2="33100" y2="72813"/>
                        <a14:foregroundMark x1="35700" y1="59875" x2="34467" y2="76688"/>
                        <a14:foregroundMark x1="35700" y1="78625" x2="33800" y2="93188"/>
                        <a14:foregroundMark x1="33800" y1="93188" x2="33800" y2="93188"/>
                        <a14:foregroundMark x1="18267" y1="12000" x2="21567" y2="23625"/>
                        <a14:foregroundMark x1="21567" y1="23625" x2="25333" y2="31063"/>
                        <a14:foregroundMark x1="33800" y1="9438" x2="33633" y2="28813"/>
                        <a14:foregroundMark x1="32933" y1="13938" x2="15333" y2="16188"/>
                        <a14:foregroundMark x1="22933" y1="94750" x2="32767" y2="96063"/>
                        <a14:foregroundMark x1="35867" y1="86688" x2="32900" y2="95188"/>
                        <a14:foregroundMark x1="32900" y1="95188" x2="32400" y2="954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00" r="61667"/>
          <a:stretch/>
        </p:blipFill>
        <p:spPr>
          <a:xfrm rot="21121033">
            <a:off x="4128976" y="4011746"/>
            <a:ext cx="1499616" cy="25939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BDFC1852-24A8-4CA0-AD67-4A613C071E7F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5954" b="89740" l="4191" r="86272">
                        <a14:foregroundMark x1="4913" y1="46821" x2="12283" y2="62428"/>
                        <a14:foregroundMark x1="4335" y1="89884" x2="8382" y2="80058"/>
                        <a14:foregroundMark x1="85116" y1="50289" x2="78035" y2="57948"/>
                        <a14:foregroundMark x1="78035" y1="57948" x2="77601" y2="57948"/>
                        <a14:foregroundMark x1="86272" y1="51012" x2="82803" y2="59249"/>
                        <a14:foregroundMark x1="82803" y1="59249" x2="78757" y2="59827"/>
                        <a14:foregroundMark x1="5347" y1="61705" x2="6069" y2="68497"/>
                        <a14:foregroundMark x1="77147" y1="48699" x2="76497" y2="49095"/>
                        <a14:foregroundMark x1="78096" y1="48121" x2="77147" y2="48699"/>
                        <a14:foregroundMark x1="79046" y1="47543" x2="78096" y2="48121"/>
                        <a14:foregroundMark x1="76487" y1="48121" x2="75818" y2="48381"/>
                        <a14:foregroundMark x1="77601" y1="47688" x2="76487" y2="48121"/>
                        <a14:backgroundMark x1="63150" y1="87428" x2="63150" y2="87428"/>
                        <a14:backgroundMark x1="74855" y1="48699" x2="74855" y2="48699"/>
                        <a14:backgroundMark x1="75434" y1="47977" x2="73410" y2="49133"/>
                        <a14:backgroundMark x1="75434" y1="47688" x2="75434" y2="47688"/>
                        <a14:backgroundMark x1="75434" y1="48121" x2="75434" y2="48121"/>
                        <a14:backgroundMark x1="75723" y1="47977" x2="75723" y2="479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1111" r="10916" b="8855"/>
          <a:stretch/>
        </p:blipFill>
        <p:spPr>
          <a:xfrm>
            <a:off x="16905" y="4251731"/>
            <a:ext cx="4174095" cy="23444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491356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71878">
        <p15:prstTrans prst="peelOff"/>
      </p:transition>
    </mc:Choice>
    <mc:Fallback xmlns="">
      <p:transition spd="slow" advTm="7187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>
            <a:extLst>
              <a:ext uri="{FF2B5EF4-FFF2-40B4-BE49-F238E27FC236}">
                <a16:creationId xmlns:a16="http://schemas.microsoft.com/office/drawing/2014/main" id="{0703A0C3-D8F5-49E0-80F5-9CD55276B58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33333" t="22816" r="18333" b="14426"/>
          <a:stretch/>
        </p:blipFill>
        <p:spPr>
          <a:xfrm>
            <a:off x="152400" y="184484"/>
            <a:ext cx="8806113" cy="652111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AE0EDE0-2F4C-487E-9469-7DE41FF7D0BA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74" b="89850" l="10000" r="91250">
                        <a14:foregroundMark x1="72250" y1="47744" x2="75500" y2="48872"/>
                        <a14:foregroundMark x1="38250" y1="41729" x2="29000" y2="16541"/>
                        <a14:foregroundMark x1="91250" y1="51128" x2="82000" y2="49248"/>
                        <a14:foregroundMark x1="23250" y1="64662" x2="24500" y2="62406"/>
                        <a14:backgroundMark x1="28250" y1="74812" x2="29500" y2="75564"/>
                        <a14:backgroundMark x1="17500" y1="49248" x2="18750" y2="522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01693" y="3809340"/>
            <a:ext cx="3844005" cy="2556263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847D191F-A869-4816-9F70-B88BD319E57B}"/>
              </a:ext>
            </a:extLst>
          </p:cNvPr>
          <p:cNvGrpSpPr/>
          <p:nvPr/>
        </p:nvGrpSpPr>
        <p:grpSpPr>
          <a:xfrm>
            <a:off x="5447294" y="381000"/>
            <a:ext cx="3352801" cy="3048000"/>
            <a:chOff x="2711317" y="888599"/>
            <a:chExt cx="3352801" cy="3048000"/>
          </a:xfrm>
        </p:grpSpPr>
        <p:sp>
          <p:nvSpPr>
            <p:cNvPr id="9" name="Star: 32 Points 8">
              <a:extLst>
                <a:ext uri="{FF2B5EF4-FFF2-40B4-BE49-F238E27FC236}">
                  <a16:creationId xmlns:a16="http://schemas.microsoft.com/office/drawing/2014/main" id="{59C14534-0E1E-4C25-8B28-49525EF9A658}"/>
                </a:ext>
              </a:extLst>
            </p:cNvPr>
            <p:cNvSpPr/>
            <p:nvPr/>
          </p:nvSpPr>
          <p:spPr>
            <a:xfrm>
              <a:off x="2711317" y="888599"/>
              <a:ext cx="3352801" cy="3048000"/>
            </a:xfrm>
            <a:prstGeom prst="star32">
              <a:avLst>
                <a:gd name="adj" fmla="val 43489"/>
              </a:avLst>
            </a:prstGeom>
            <a:blipFill>
              <a:blip r:embed="rId7"/>
              <a:stretch>
                <a:fillRect/>
              </a:stretch>
            </a:blipFill>
            <a:ln w="38100">
              <a:solidFill>
                <a:schemeClr val="tx1">
                  <a:lumMod val="50000"/>
                  <a:lumOff val="5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 Box 11">
              <a:extLst>
                <a:ext uri="{FF2B5EF4-FFF2-40B4-BE49-F238E27FC236}">
                  <a16:creationId xmlns:a16="http://schemas.microsoft.com/office/drawing/2014/main" id="{2E84A62C-21EC-49F7-99F9-4BC7973EE81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16117" y="3084879"/>
              <a:ext cx="2743200" cy="4924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2600" b="1" dirty="0">
                  <a:solidFill>
                    <a:srgbClr val="000000"/>
                  </a:solidFill>
                  <a:effectLst>
                    <a:glow rad="228600">
                      <a:schemeClr val="bg1">
                        <a:alpha val="68000"/>
                      </a:schemeClr>
                    </a:glow>
                  </a:effectLst>
                  <a:latin typeface="Comic Sans MS" panose="030F0702030302020204" pitchFamily="66" charset="0"/>
                </a:rPr>
                <a:t>2 Cor. 5:10</a:t>
              </a:r>
            </a:p>
          </p:txBody>
        </p:sp>
      </p:grpSp>
      <p:pic>
        <p:nvPicPr>
          <p:cNvPr id="35" name="Picture 34">
            <a:extLst>
              <a:ext uri="{FF2B5EF4-FFF2-40B4-BE49-F238E27FC236}">
                <a16:creationId xmlns:a16="http://schemas.microsoft.com/office/drawing/2014/main" id="{6D3D9DB4-EF0E-4375-8E9F-7ACD9D7CCA03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250" b="95250" l="7865" r="97004">
                        <a14:foregroundMark x1="56929" y1="18865" x2="56929" y2="20250"/>
                        <a14:foregroundMark x1="56929" y1="11000" x2="56929" y2="17661"/>
                        <a14:foregroundMark x1="56929" y1="3250" x2="56929" y2="11000"/>
                        <a14:foregroundMark x1="79775" y1="17000" x2="87640" y2="18750"/>
                        <a14:foregroundMark x1="28464" y1="9750" x2="41573" y2="14750"/>
                        <a14:foregroundMark x1="80524" y1="66000" x2="97004" y2="76000"/>
                        <a14:foregroundMark x1="47566" y1="90750" x2="37079" y2="95250"/>
                        <a14:foregroundMark x1="16105" y1="86750" x2="10112" y2="89500"/>
                        <a14:foregroundMark x1="7865" y1="90250" x2="10112" y2="89500"/>
                        <a14:foregroundMark x1="14232" y1="79000" x2="19850" y2="80000"/>
                        <a14:foregroundMark x1="14232" y1="79750" x2="17603" y2="83000"/>
                        <a14:foregroundMark x1="93258" y1="18500" x2="85393" y2="20750"/>
                        <a14:foregroundMark x1="73408" y1="14500" x2="77903" y2="16250"/>
                        <a14:foregroundMark x1="71910" y1="14250" x2="69378" y2="16997"/>
                        <a14:foregroundMark x1="56554" y1="3500" x2="45693" y2="6000"/>
                        <a14:foregroundMark x1="41948" y1="7000" x2="31461" y2="9750"/>
                        <a14:foregroundMark x1="26592" y1="14250" x2="17978" y2="18250"/>
                        <a14:foregroundMark x1="19476" y1="18750" x2="36704" y2="33750"/>
                        <a14:foregroundMark x1="59467" y1="11000" x2="60510" y2="17266"/>
                        <a14:foregroundMark x1="58427" y1="4750" x2="59467" y2="11000"/>
                        <a14:foregroundMark x1="59522" y1="11000" x2="60674" y2="16000"/>
                        <a14:foregroundMark x1="59176" y1="9500" x2="59522" y2="11000"/>
                        <a14:foregroundMark x1="43820" y1="5750" x2="41948" y2="6750"/>
                        <a14:foregroundMark x1="60467" y1="11000" x2="60064" y2="17315"/>
                        <a14:foregroundMark x1="60674" y1="7750" x2="60467" y2="11000"/>
                        <a14:foregroundMark x1="57892" y1="20637" x2="56180" y2="24750"/>
                        <a14:foregroundMark x1="59301" y1="17250" x2="59236" y2="17406"/>
                        <a14:foregroundMark x1="61798" y1="11250" x2="59717" y2="16250"/>
                        <a14:foregroundMark x1="63540" y1="20014" x2="65169" y2="24500"/>
                        <a14:foregroundMark x1="91760" y1="20750" x2="87266" y2="24500"/>
                        <a14:foregroundMark x1="87640" y1="24500" x2="77154" y2="22250"/>
                        <a14:foregroundMark x1="90637" y1="23250" x2="83146" y2="27250"/>
                        <a14:foregroundMark x1="87266" y1="25250" x2="83521" y2="29000"/>
                        <a14:foregroundMark x1="84270" y1="28750" x2="81648" y2="30500"/>
                        <a14:foregroundMark x1="84270" y1="29750" x2="77154" y2="32500"/>
                        <a14:backgroundMark x1="62547" y1="11000" x2="62547" y2="11000"/>
                        <a14:backgroundMark x1="62921" y1="19000" x2="65169" y2="16750"/>
                        <a14:backgroundMark x1="62921" y1="17000" x2="63670" y2="20000"/>
                        <a14:backgroundMark x1="63670" y1="16250" x2="63670" y2="17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9055" y="4586917"/>
            <a:ext cx="1449458" cy="21714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CFCB5B76-51E4-44BA-99F4-73A3E136A26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250" b="96063" l="10567" r="36033">
                        <a14:foregroundMark x1="12600" y1="6813" x2="16733" y2="37250"/>
                        <a14:foregroundMark x1="32767" y1="4250" x2="27933" y2="37250"/>
                        <a14:foregroundMark x1="27933" y1="37250" x2="27933" y2="37250"/>
                        <a14:foregroundMark x1="35533" y1="15875" x2="33433" y2="42375"/>
                        <a14:foregroundMark x1="32400" y1="95750" x2="30700" y2="56313"/>
                        <a14:foregroundMark x1="30700" y1="56313" x2="30700" y2="56313"/>
                        <a14:foregroundMark x1="14467" y1="95438" x2="23267" y2="96063"/>
                        <a14:foregroundMark x1="12767" y1="75063" x2="12400" y2="87875"/>
                        <a14:foregroundMark x1="12400" y1="87875" x2="13967" y2="94438"/>
                        <a14:foregroundMark x1="12233" y1="13000" x2="12400" y2="78313"/>
                        <a14:foregroundMark x1="18967" y1="4875" x2="30867" y2="9438"/>
                        <a14:foregroundMark x1="35167" y1="22688" x2="35700" y2="33688"/>
                        <a14:foregroundMark x1="35700" y1="33688" x2="35700" y2="33688"/>
                        <a14:foregroundMark x1="36033" y1="38875" x2="33267" y2="72250"/>
                        <a14:foregroundMark x1="33267" y1="72250" x2="33100" y2="72813"/>
                        <a14:foregroundMark x1="35700" y1="59875" x2="34467" y2="76688"/>
                        <a14:foregroundMark x1="35700" y1="78625" x2="33800" y2="93188"/>
                        <a14:foregroundMark x1="33800" y1="93188" x2="33800" y2="93188"/>
                        <a14:foregroundMark x1="18267" y1="12000" x2="21567" y2="23625"/>
                        <a14:foregroundMark x1="21567" y1="23625" x2="25333" y2="31063"/>
                        <a14:foregroundMark x1="33800" y1="9438" x2="33633" y2="28813"/>
                        <a14:foregroundMark x1="32933" y1="13938" x2="15333" y2="16188"/>
                        <a14:foregroundMark x1="22933" y1="94750" x2="32767" y2="96063"/>
                        <a14:foregroundMark x1="35867" y1="86688" x2="32900" y2="95188"/>
                        <a14:foregroundMark x1="32900" y1="95188" x2="32400" y2="954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00" r="61667"/>
          <a:stretch/>
        </p:blipFill>
        <p:spPr>
          <a:xfrm rot="21121033">
            <a:off x="4128976" y="4011746"/>
            <a:ext cx="1499616" cy="25939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BDFC1852-24A8-4CA0-AD67-4A613C071E7F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5954" b="89740" l="4191" r="86272">
                        <a14:foregroundMark x1="4913" y1="46821" x2="12283" y2="62428"/>
                        <a14:foregroundMark x1="4335" y1="89884" x2="8382" y2="80058"/>
                        <a14:foregroundMark x1="85116" y1="50289" x2="78035" y2="57948"/>
                        <a14:foregroundMark x1="78035" y1="57948" x2="77601" y2="57948"/>
                        <a14:foregroundMark x1="86272" y1="51012" x2="82803" y2="59249"/>
                        <a14:foregroundMark x1="82803" y1="59249" x2="78757" y2="59827"/>
                        <a14:foregroundMark x1="5347" y1="61705" x2="6069" y2="68497"/>
                        <a14:foregroundMark x1="77147" y1="48699" x2="76497" y2="49095"/>
                        <a14:foregroundMark x1="78096" y1="48121" x2="77147" y2="48699"/>
                        <a14:foregroundMark x1="79046" y1="47543" x2="78096" y2="48121"/>
                        <a14:foregroundMark x1="76487" y1="48121" x2="75818" y2="48381"/>
                        <a14:foregroundMark x1="77601" y1="47688" x2="76487" y2="48121"/>
                        <a14:backgroundMark x1="63150" y1="87428" x2="63150" y2="87428"/>
                        <a14:backgroundMark x1="74855" y1="48699" x2="74855" y2="48699"/>
                        <a14:backgroundMark x1="75434" y1="47977" x2="73410" y2="49133"/>
                        <a14:backgroundMark x1="75434" y1="47688" x2="75434" y2="47688"/>
                        <a14:backgroundMark x1="75434" y1="48121" x2="75434" y2="48121"/>
                        <a14:backgroundMark x1="75723" y1="47977" x2="75723" y2="479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1111" r="10916" b="8855"/>
          <a:stretch/>
        </p:blipFill>
        <p:spPr>
          <a:xfrm>
            <a:off x="16905" y="4251731"/>
            <a:ext cx="4174095" cy="23444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4827" name="Text Box 11"/>
          <p:cNvSpPr txBox="1">
            <a:spLocks noChangeArrowheads="1"/>
          </p:cNvSpPr>
          <p:nvPr/>
        </p:nvSpPr>
        <p:spPr bwMode="auto">
          <a:xfrm>
            <a:off x="2188833" y="5808867"/>
            <a:ext cx="5320222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ctr" fontAlgn="base">
              <a:spcBef>
                <a:spcPct val="50000"/>
              </a:spcBef>
              <a:spcAft>
                <a:spcPct val="0"/>
              </a:spcAft>
              <a:defRPr sz="2800" b="1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defRPr>
            </a:lvl1pPr>
            <a:lvl2pPr marL="742950" indent="-285750" eaLnBrk="0" hangingPunct="0">
              <a:defRPr>
                <a:latin typeface="Arial" charset="0"/>
              </a:defRPr>
            </a:lvl2pPr>
            <a:lvl3pPr marL="1143000" indent="-228600" eaLnBrk="0" hangingPunct="0">
              <a:defRPr>
                <a:latin typeface="Arial" charset="0"/>
              </a:defRPr>
            </a:lvl3pPr>
            <a:lvl4pPr marL="1600200" indent="-228600" eaLnBrk="0" hangingPunct="0">
              <a:defRPr>
                <a:latin typeface="Arial" charset="0"/>
              </a:defRPr>
            </a:lvl4pPr>
            <a:lvl5pPr marL="2057400" indent="-228600" eaLnBrk="0" hangingPunct="0">
              <a:defRPr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9pPr>
          </a:lstStyle>
          <a:p>
            <a:r>
              <a:rPr lang="en-US" altLang="en-US" dirty="0"/>
              <a:t>You will leave this all behind!</a:t>
            </a:r>
            <a:br>
              <a:rPr lang="en-US" altLang="en-US" dirty="0"/>
            </a:br>
            <a:r>
              <a:rPr lang="en-US" altLang="en-US" dirty="0"/>
              <a:t>(Ecclesiastes 5:15; 2:19)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91942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7273">
        <p:fade/>
      </p:transition>
    </mc:Choice>
    <mc:Fallback xmlns="">
      <p:transition spd="slow" advTm="14727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8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8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48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2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9EC4E30-1FF9-4F66-8009-84007FD9175D}"/>
              </a:ext>
            </a:extLst>
          </p:cNvPr>
          <p:cNvSpPr/>
          <p:nvPr/>
        </p:nvSpPr>
        <p:spPr>
          <a:xfrm>
            <a:off x="176463" y="128337"/>
            <a:ext cx="8807116" cy="6593305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DD1DD8F-DA81-44B3-A746-CAB17EE49781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47" y="146470"/>
            <a:ext cx="8742947" cy="584657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1463B24-D41C-435B-B642-6C4B4330094F}"/>
              </a:ext>
            </a:extLst>
          </p:cNvPr>
          <p:cNvSpPr txBox="1"/>
          <p:nvPr/>
        </p:nvSpPr>
        <p:spPr>
          <a:xfrm>
            <a:off x="1949248" y="5285448"/>
            <a:ext cx="5261544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all" spc="0" normalizeH="0" baseline="0" noProof="0" dirty="0">
                <a:ln w="19050" cmpd="sng">
                  <a:solidFill>
                    <a:srgbClr val="CC0066"/>
                  </a:solidFill>
                  <a:prstDash val="solid"/>
                </a:ln>
                <a:solidFill>
                  <a:prstClr val="black"/>
                </a:solidFill>
                <a:effectLst>
                  <a:glow rad="215900">
                    <a:prstClr val="white">
                      <a:alpha val="60000"/>
                    </a:prstClr>
                  </a:glo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What do we learn?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F54C04A-EB74-4828-8533-ACBF81665906}"/>
              </a:ext>
            </a:extLst>
          </p:cNvPr>
          <p:cNvSpPr txBox="1"/>
          <p:nvPr/>
        </p:nvSpPr>
        <p:spPr>
          <a:xfrm>
            <a:off x="352927" y="453662"/>
            <a:ext cx="825767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marR="0" lvl="0" indent="-5143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glow rad="228600">
                    <a:prstClr val="white">
                      <a:alpha val="40000"/>
                    </a:prstClr>
                  </a:glo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Recognize that you are only a “steward” and not the “owner” of all that God puts in your hands (1 Chron. 29:14).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86238BD-CF5D-41FA-856C-E41B33CF822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389" b="98938" l="10495" r="66274">
                        <a14:foregroundMark x1="35967" y1="33451" x2="43868" y2="35221"/>
                        <a14:foregroundMark x1="66274" y1="65841" x2="63325" y2="80708"/>
                        <a14:foregroundMark x1="61203" y1="93451" x2="14976" y2="96637"/>
                        <a14:foregroundMark x1="14976" y1="96637" x2="14269" y2="96991"/>
                        <a14:foregroundMark x1="26297" y1="72035" x2="49175" y2="78407"/>
                        <a14:foregroundMark x1="32311" y1="74513" x2="26415" y2="80531"/>
                        <a14:foregroundMark x1="11439" y1="63717" x2="11557" y2="85664"/>
                        <a14:foregroundMark x1="10967" y1="92920" x2="10967" y2="92920"/>
                        <a14:foregroundMark x1="10613" y1="75929" x2="11085" y2="81947"/>
                        <a14:foregroundMark x1="21816" y1="39646" x2="26179" y2="38053"/>
                        <a14:foregroundMark x1="22642" y1="39823" x2="22052" y2="43894"/>
                        <a14:foregroundMark x1="23113" y1="39292" x2="27948" y2="38230"/>
                        <a14:foregroundMark x1="47642" y1="34513" x2="51415" y2="36814"/>
                        <a14:foregroundMark x1="43278" y1="33274" x2="47524" y2="35221"/>
                        <a14:foregroundMark x1="51061" y1="71681" x2="44104" y2="86018"/>
                        <a14:foregroundMark x1="22642" y1="38938" x2="26415" y2="38761"/>
                        <a14:foregroundMark x1="23113" y1="38761" x2="26297" y2="38230"/>
                        <a14:foregroundMark x1="17689" y1="96460" x2="17571" y2="98938"/>
                        <a14:foregroundMark x1="30660" y1="34159" x2="37146" y2="32212"/>
                        <a14:foregroundMark x1="37146" y1="32212" x2="38797" y2="32212"/>
                        <a14:foregroundMark x1="52476" y1="37522" x2="54599" y2="405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332" t="28737" r="30001"/>
          <a:stretch/>
        </p:blipFill>
        <p:spPr>
          <a:xfrm>
            <a:off x="609600" y="5349689"/>
            <a:ext cx="1958969" cy="15083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C7A92C0-B41D-4C44-9E2F-303F3F6F285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186" b="99823" l="2241" r="71226">
                        <a14:foregroundMark x1="23349" y1="3186" x2="32665" y2="13628"/>
                        <a14:foregroundMark x1="4835" y1="16814" x2="2358" y2="33451"/>
                        <a14:foregroundMark x1="2358" y1="33451" x2="5189" y2="44425"/>
                        <a14:foregroundMark x1="18750" y1="36814" x2="22524" y2="39292"/>
                        <a14:foregroundMark x1="31132" y1="29558" x2="35142" y2="26018"/>
                        <a14:foregroundMark x1="53538" y1="74159" x2="65448" y2="95398"/>
                        <a14:foregroundMark x1="65448" y1="95398" x2="65920" y2="99115"/>
                        <a14:foregroundMark x1="67217" y1="86195" x2="71108" y2="99823"/>
                        <a14:foregroundMark x1="71108" y1="99823" x2="71226" y2="99823"/>
                        <a14:foregroundMark x1="8844" y1="4779" x2="8137" y2="5841"/>
                        <a14:foregroundMark x1="9198" y1="5841" x2="6250" y2="7611"/>
                        <a14:foregroundMark x1="27594" y1="3186" x2="27830" y2="47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7500"/>
          <a:stretch/>
        </p:blipFill>
        <p:spPr>
          <a:xfrm flipH="1">
            <a:off x="6096000" y="4305927"/>
            <a:ext cx="2859933" cy="26282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77325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dir="u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9EC4E30-1FF9-4F66-8009-84007FD9175D}"/>
              </a:ext>
            </a:extLst>
          </p:cNvPr>
          <p:cNvSpPr/>
          <p:nvPr/>
        </p:nvSpPr>
        <p:spPr>
          <a:xfrm>
            <a:off x="176463" y="128337"/>
            <a:ext cx="8807116" cy="6593305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DD1DD8F-DA81-44B3-A746-CAB17EE49781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47" y="128337"/>
            <a:ext cx="8742947" cy="584657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1463B24-D41C-435B-B642-6C4B4330094F}"/>
              </a:ext>
            </a:extLst>
          </p:cNvPr>
          <p:cNvSpPr txBox="1"/>
          <p:nvPr/>
        </p:nvSpPr>
        <p:spPr>
          <a:xfrm>
            <a:off x="1949248" y="5285448"/>
            <a:ext cx="52615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all" spc="0" normalizeH="0" baseline="0" noProof="0" dirty="0">
                <a:ln w="19050" cmpd="sng">
                  <a:solidFill>
                    <a:srgbClr val="FE0000"/>
                  </a:solidFill>
                  <a:prstDash val="solid"/>
                </a:ln>
                <a:solidFill>
                  <a:prstClr val="black"/>
                </a:solidFill>
                <a:effectLst>
                  <a:glow rad="215900">
                    <a:prstClr val="white">
                      <a:alpha val="60000"/>
                    </a:prstClr>
                  </a:glo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What do we learn?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86238BD-CF5D-41FA-856C-E41B33CF822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389" b="98938" l="10495" r="66274">
                        <a14:foregroundMark x1="35967" y1="33451" x2="43868" y2="35221"/>
                        <a14:foregroundMark x1="66274" y1="65841" x2="63325" y2="80708"/>
                        <a14:foregroundMark x1="61203" y1="93451" x2="14976" y2="96637"/>
                        <a14:foregroundMark x1="14976" y1="96637" x2="14269" y2="96991"/>
                        <a14:foregroundMark x1="26297" y1="72035" x2="49175" y2="78407"/>
                        <a14:foregroundMark x1="32311" y1="74513" x2="26415" y2="80531"/>
                        <a14:foregroundMark x1="11439" y1="63717" x2="11557" y2="85664"/>
                        <a14:foregroundMark x1="10967" y1="92920" x2="10967" y2="92920"/>
                        <a14:foregroundMark x1="10613" y1="75929" x2="11085" y2="81947"/>
                        <a14:foregroundMark x1="21816" y1="39646" x2="26179" y2="38053"/>
                        <a14:foregroundMark x1="22642" y1="39823" x2="22052" y2="43894"/>
                        <a14:foregroundMark x1="23113" y1="39292" x2="27948" y2="38230"/>
                        <a14:foregroundMark x1="47642" y1="34513" x2="51415" y2="36814"/>
                        <a14:foregroundMark x1="43278" y1="33274" x2="47524" y2="35221"/>
                        <a14:foregroundMark x1="51061" y1="71681" x2="44104" y2="86018"/>
                        <a14:foregroundMark x1="22642" y1="38938" x2="26415" y2="38761"/>
                        <a14:foregroundMark x1="23113" y1="38761" x2="26297" y2="38230"/>
                        <a14:foregroundMark x1="17689" y1="96460" x2="17571" y2="98938"/>
                        <a14:foregroundMark x1="30660" y1="34159" x2="37146" y2="32212"/>
                        <a14:foregroundMark x1="37146" y1="32212" x2="38797" y2="32212"/>
                        <a14:foregroundMark x1="52476" y1="37522" x2="54599" y2="405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332" t="28737" r="30001"/>
          <a:stretch/>
        </p:blipFill>
        <p:spPr>
          <a:xfrm>
            <a:off x="609600" y="5349689"/>
            <a:ext cx="1958969" cy="15083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C7A92C0-B41D-4C44-9E2F-303F3F6F285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186" b="99823" l="2241" r="71226">
                        <a14:foregroundMark x1="23349" y1="3186" x2="32665" y2="13628"/>
                        <a14:foregroundMark x1="4835" y1="16814" x2="2358" y2="33451"/>
                        <a14:foregroundMark x1="2358" y1="33451" x2="5189" y2="44425"/>
                        <a14:foregroundMark x1="18750" y1="36814" x2="22524" y2="39292"/>
                        <a14:foregroundMark x1="31132" y1="29558" x2="35142" y2="26018"/>
                        <a14:foregroundMark x1="53538" y1="74159" x2="65448" y2="95398"/>
                        <a14:foregroundMark x1="65448" y1="95398" x2="65920" y2="99115"/>
                        <a14:foregroundMark x1="67217" y1="86195" x2="71108" y2="99823"/>
                        <a14:foregroundMark x1="71108" y1="99823" x2="71226" y2="99823"/>
                        <a14:foregroundMark x1="8844" y1="4779" x2="8137" y2="5841"/>
                        <a14:foregroundMark x1="9198" y1="5841" x2="6250" y2="7611"/>
                        <a14:foregroundMark x1="27594" y1="3186" x2="27830" y2="47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7500"/>
          <a:stretch/>
        </p:blipFill>
        <p:spPr>
          <a:xfrm flipH="1">
            <a:off x="6096000" y="4305927"/>
            <a:ext cx="2859933" cy="26282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E76417AE-DAB6-45D6-8693-8507D13C5753}"/>
              </a:ext>
            </a:extLst>
          </p:cNvPr>
          <p:cNvSpPr txBox="1"/>
          <p:nvPr/>
        </p:nvSpPr>
        <p:spPr>
          <a:xfrm>
            <a:off x="481263" y="350335"/>
            <a:ext cx="835793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glow rad="228600">
                    <a:prstClr val="white">
                      <a:alpha val="40000"/>
                    </a:prstClr>
                  </a:glo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2.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>
                  <a:glow rad="228600">
                    <a:prstClr val="white">
                      <a:alpha val="40000"/>
                    </a:prstClr>
                  </a:glo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 Invest your money, possessions, and time </a:t>
            </a:r>
            <a:b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>
                  <a:glow rad="228600">
                    <a:prstClr val="white">
                      <a:alpha val="40000"/>
                    </a:prstClr>
                  </a:glo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</a:b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>
                  <a:glow rad="228600">
                    <a:prstClr val="white">
                      <a:alpha val="40000"/>
                    </a:prstClr>
                  </a:glo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    to enhance your welcome into heaven</a:t>
            </a:r>
            <a:b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>
                  <a:glow rad="228600">
                    <a:prstClr val="white">
                      <a:alpha val="40000"/>
                    </a:prstClr>
                  </a:glo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</a:b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>
                  <a:glow rad="228600">
                    <a:prstClr val="white">
                      <a:alpha val="40000"/>
                    </a:prstClr>
                  </a:glo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    (Luke 16:9; Matt. 6:19-21).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glow rad="228600">
                  <a:prstClr val="white">
                    <a:alpha val="40000"/>
                  </a:prstClr>
                </a:glow>
              </a:effectLst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DA0C4C5-1C82-4470-9B31-E92BDEA8DE39}"/>
              </a:ext>
            </a:extLst>
          </p:cNvPr>
          <p:cNvGrpSpPr/>
          <p:nvPr/>
        </p:nvGrpSpPr>
        <p:grpSpPr>
          <a:xfrm>
            <a:off x="5059278" y="914400"/>
            <a:ext cx="3886201" cy="3932322"/>
            <a:chOff x="6242257" y="-289299"/>
            <a:chExt cx="3039824" cy="3324429"/>
          </a:xfrm>
        </p:grpSpPr>
        <p:sp>
          <p:nvSpPr>
            <p:cNvPr id="17" name="Explosion 1 8">
              <a:extLst>
                <a:ext uri="{FF2B5EF4-FFF2-40B4-BE49-F238E27FC236}">
                  <a16:creationId xmlns:a16="http://schemas.microsoft.com/office/drawing/2014/main" id="{405C55F9-BB29-4B97-8B9F-7E26409231E7}"/>
                </a:ext>
              </a:extLst>
            </p:cNvPr>
            <p:cNvSpPr/>
            <p:nvPr/>
          </p:nvSpPr>
          <p:spPr>
            <a:xfrm>
              <a:off x="6242257" y="-289299"/>
              <a:ext cx="3039824" cy="3324429"/>
            </a:xfrm>
            <a:prstGeom prst="irregularSeal1">
              <a:avLst/>
            </a:prstGeom>
            <a:gradFill flip="none" rotWithShape="1">
              <a:gsLst>
                <a:gs pos="0">
                  <a:srgbClr val="FF0000">
                    <a:shade val="30000"/>
                    <a:satMod val="115000"/>
                  </a:srgbClr>
                </a:gs>
                <a:gs pos="50000">
                  <a:srgbClr val="FF0000">
                    <a:shade val="67500"/>
                    <a:satMod val="115000"/>
                  </a:srgbClr>
                </a:gs>
                <a:gs pos="100000">
                  <a:srgbClr val="FF0000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8" name="Text Box 8">
              <a:extLst>
                <a:ext uri="{FF2B5EF4-FFF2-40B4-BE49-F238E27FC236}">
                  <a16:creationId xmlns:a16="http://schemas.microsoft.com/office/drawing/2014/main" id="{6ADC2943-B75A-4327-A281-4FC7B25ACCA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48563" y="730788"/>
              <a:ext cx="2089623" cy="10147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2400" b="1" dirty="0">
                  <a:solidFill>
                    <a:srgbClr val="FFFFFF"/>
                  </a:solidFill>
                  <a:latin typeface="Comic Sans MS" panose="030F0702030302020204" pitchFamily="66" charset="0"/>
                  <a:cs typeface="Calibri" panose="020F0502020204030204" pitchFamily="34" charset="0"/>
                </a:rPr>
                <a:t>Will anyone be in heaven because of you?</a:t>
              </a:r>
            </a:p>
          </p:txBody>
        </p:sp>
      </p:grpSp>
      <p:pic>
        <p:nvPicPr>
          <p:cNvPr id="20" name="Picture 10">
            <a:extLst>
              <a:ext uri="{FF2B5EF4-FFF2-40B4-BE49-F238E27FC236}">
                <a16:creationId xmlns:a16="http://schemas.microsoft.com/office/drawing/2014/main" id="{F413C036-5BBF-4AF0-9AC1-F4C5DF96D2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" t="14075" r="7343" b="8125"/>
          <a:stretch/>
        </p:blipFill>
        <p:spPr bwMode="auto">
          <a:xfrm rot="21267912">
            <a:off x="967962" y="2024448"/>
            <a:ext cx="3015877" cy="1951895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9" name="Picture 9">
            <a:extLst>
              <a:ext uri="{FF2B5EF4-FFF2-40B4-BE49-F238E27FC236}">
                <a16:creationId xmlns:a16="http://schemas.microsoft.com/office/drawing/2014/main" id="{D2D4D11A-54B6-4405-810C-08F5E8AEE2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14" t="24720" r="47575" b="42557"/>
          <a:stretch/>
        </p:blipFill>
        <p:spPr bwMode="auto">
          <a:xfrm rot="20188190">
            <a:off x="642612" y="3312179"/>
            <a:ext cx="1288882" cy="1870687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E4824EF-7D2C-4645-BF78-6609A43C613A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93" t="3607" r="7975" b="11008"/>
          <a:stretch/>
        </p:blipFill>
        <p:spPr>
          <a:xfrm rot="516541">
            <a:off x="3512988" y="2767423"/>
            <a:ext cx="1527390" cy="1862212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chemeClr val="bg1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14260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9EC4E30-1FF9-4F66-8009-84007FD9175D}"/>
              </a:ext>
            </a:extLst>
          </p:cNvPr>
          <p:cNvSpPr/>
          <p:nvPr/>
        </p:nvSpPr>
        <p:spPr>
          <a:xfrm>
            <a:off x="176463" y="128337"/>
            <a:ext cx="8807116" cy="6593305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DD1DD8F-DA81-44B3-A746-CAB17EE49781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47" y="128337"/>
            <a:ext cx="8742947" cy="584657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1463B24-D41C-435B-B642-6C4B4330094F}"/>
              </a:ext>
            </a:extLst>
          </p:cNvPr>
          <p:cNvSpPr txBox="1"/>
          <p:nvPr/>
        </p:nvSpPr>
        <p:spPr>
          <a:xfrm>
            <a:off x="1949248" y="5285448"/>
            <a:ext cx="52615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all" spc="0" normalizeH="0" baseline="0" noProof="0" dirty="0">
                <a:ln w="19050" cmpd="sng">
                  <a:solidFill>
                    <a:srgbClr val="FE0000"/>
                  </a:solidFill>
                  <a:prstDash val="solid"/>
                </a:ln>
                <a:solidFill>
                  <a:prstClr val="black"/>
                </a:solidFill>
                <a:effectLst>
                  <a:glow rad="215900">
                    <a:prstClr val="white">
                      <a:alpha val="60000"/>
                    </a:prstClr>
                  </a:glo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What do we learn?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86238BD-CF5D-41FA-856C-E41B33CF822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389" b="98938" l="10495" r="66274">
                        <a14:foregroundMark x1="35967" y1="33451" x2="43868" y2="35221"/>
                        <a14:foregroundMark x1="66274" y1="65841" x2="63325" y2="80708"/>
                        <a14:foregroundMark x1="61203" y1="93451" x2="14976" y2="96637"/>
                        <a14:foregroundMark x1="14976" y1="96637" x2="14269" y2="96991"/>
                        <a14:foregroundMark x1="26297" y1="72035" x2="49175" y2="78407"/>
                        <a14:foregroundMark x1="32311" y1="74513" x2="26415" y2="80531"/>
                        <a14:foregroundMark x1="11439" y1="63717" x2="11557" y2="85664"/>
                        <a14:foregroundMark x1="10967" y1="92920" x2="10967" y2="92920"/>
                        <a14:foregroundMark x1="10613" y1="75929" x2="11085" y2="81947"/>
                        <a14:foregroundMark x1="21816" y1="39646" x2="26179" y2="38053"/>
                        <a14:foregroundMark x1="22642" y1="39823" x2="22052" y2="43894"/>
                        <a14:foregroundMark x1="23113" y1="39292" x2="27948" y2="38230"/>
                        <a14:foregroundMark x1="47642" y1="34513" x2="51415" y2="36814"/>
                        <a14:foregroundMark x1="43278" y1="33274" x2="47524" y2="35221"/>
                        <a14:foregroundMark x1="51061" y1="71681" x2="44104" y2="86018"/>
                        <a14:foregroundMark x1="22642" y1="38938" x2="26415" y2="38761"/>
                        <a14:foregroundMark x1="23113" y1="38761" x2="26297" y2="38230"/>
                        <a14:foregroundMark x1="17689" y1="96460" x2="17571" y2="98938"/>
                        <a14:foregroundMark x1="30660" y1="34159" x2="37146" y2="32212"/>
                        <a14:foregroundMark x1="37146" y1="32212" x2="38797" y2="32212"/>
                        <a14:foregroundMark x1="52476" y1="37522" x2="54599" y2="405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332" t="28737" r="30001"/>
          <a:stretch/>
        </p:blipFill>
        <p:spPr>
          <a:xfrm>
            <a:off x="609600" y="5349689"/>
            <a:ext cx="1958969" cy="15083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E76417AE-DAB6-45D6-8693-8507D13C5753}"/>
              </a:ext>
            </a:extLst>
          </p:cNvPr>
          <p:cNvSpPr txBox="1"/>
          <p:nvPr/>
        </p:nvSpPr>
        <p:spPr>
          <a:xfrm>
            <a:off x="577517" y="351443"/>
            <a:ext cx="843814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glow rad="228600">
                    <a:prstClr val="white">
                      <a:alpha val="40000"/>
                    </a:prstClr>
                  </a:glo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3. Faithfulness in stewardship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>
                  <a:glow rad="228600">
                    <a:prstClr val="white">
                      <a:alpha val="40000"/>
                    </a:prstClr>
                  </a:glo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 begins now </a:t>
            </a:r>
            <a:b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>
                  <a:glow rad="228600">
                    <a:prstClr val="white">
                      <a:alpha val="40000"/>
                    </a:prstClr>
                  </a:glo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</a:b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>
                  <a:glow rad="228600">
                    <a:prstClr val="white">
                      <a:alpha val="40000"/>
                    </a:prstClr>
                  </a:glo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    with little things (Luke 16:10; 1 Cor. 4:2).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glow rad="228600">
                    <a:prstClr val="white">
                      <a:alpha val="40000"/>
                    </a:prstClr>
                  </a:glo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 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DA0C4C5-1C82-4470-9B31-E92BDEA8DE39}"/>
              </a:ext>
            </a:extLst>
          </p:cNvPr>
          <p:cNvGrpSpPr/>
          <p:nvPr/>
        </p:nvGrpSpPr>
        <p:grpSpPr>
          <a:xfrm>
            <a:off x="649839" y="1295400"/>
            <a:ext cx="3886201" cy="3932322"/>
            <a:chOff x="6242257" y="-289299"/>
            <a:chExt cx="3039824" cy="3324429"/>
          </a:xfrm>
        </p:grpSpPr>
        <p:sp>
          <p:nvSpPr>
            <p:cNvPr id="17" name="Explosion 1 8">
              <a:extLst>
                <a:ext uri="{FF2B5EF4-FFF2-40B4-BE49-F238E27FC236}">
                  <a16:creationId xmlns:a16="http://schemas.microsoft.com/office/drawing/2014/main" id="{405C55F9-BB29-4B97-8B9F-7E26409231E7}"/>
                </a:ext>
              </a:extLst>
            </p:cNvPr>
            <p:cNvSpPr/>
            <p:nvPr/>
          </p:nvSpPr>
          <p:spPr>
            <a:xfrm>
              <a:off x="6242257" y="-289299"/>
              <a:ext cx="3039824" cy="3324429"/>
            </a:xfrm>
            <a:prstGeom prst="irregularSeal1">
              <a:avLst/>
            </a:prstGeom>
            <a:gradFill flip="none" rotWithShape="1">
              <a:gsLst>
                <a:gs pos="0">
                  <a:srgbClr val="C00000">
                    <a:shade val="30000"/>
                    <a:satMod val="115000"/>
                  </a:srgbClr>
                </a:gs>
                <a:gs pos="50000">
                  <a:srgbClr val="C00000">
                    <a:shade val="67500"/>
                    <a:satMod val="115000"/>
                  </a:srgbClr>
                </a:gs>
                <a:gs pos="100000">
                  <a:srgbClr val="C00000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8" name="Text Box 8">
              <a:extLst>
                <a:ext uri="{FF2B5EF4-FFF2-40B4-BE49-F238E27FC236}">
                  <a16:creationId xmlns:a16="http://schemas.microsoft.com/office/drawing/2014/main" id="{6ADC2943-B75A-4327-A281-4FC7B25ACCA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17357" y="645231"/>
              <a:ext cx="2089623" cy="13270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2400" b="1" dirty="0">
                  <a:solidFill>
                    <a:srgbClr val="FFFFFF"/>
                  </a:solidFill>
                  <a:latin typeface="Comic Sans MS" panose="030F0702030302020204" pitchFamily="66" charset="0"/>
                  <a:cs typeface="Calibri" panose="020F0502020204030204" pitchFamily="34" charset="0"/>
                </a:rPr>
                <a:t>Giving seldom increases proportionally with income</a:t>
              </a:r>
            </a:p>
          </p:txBody>
        </p:sp>
      </p:grpSp>
      <p:pic>
        <p:nvPicPr>
          <p:cNvPr id="13" name="Picture 9" descr="Coin - Quarter 5">
            <a:extLst>
              <a:ext uri="{FF2B5EF4-FFF2-40B4-BE49-F238E27FC236}">
                <a16:creationId xmlns:a16="http://schemas.microsoft.com/office/drawing/2014/main" id="{41A8DB86-66EC-4C75-9258-472D8E59D2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1295400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0" descr="Coin - Penny 5">
            <a:extLst>
              <a:ext uri="{FF2B5EF4-FFF2-40B4-BE49-F238E27FC236}">
                <a16:creationId xmlns:a16="http://schemas.microsoft.com/office/drawing/2014/main" id="{911C9C4F-D893-4728-A184-17DA1DE1F1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1752600"/>
            <a:ext cx="304800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2" descr="CDROB01R">
            <a:extLst>
              <a:ext uri="{FF2B5EF4-FFF2-40B4-BE49-F238E27FC236}">
                <a16:creationId xmlns:a16="http://schemas.microsoft.com/office/drawing/2014/main" id="{060771E4-AAA1-42ED-9661-B00F4E659E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5029200"/>
            <a:ext cx="2057400" cy="1752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34257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77457E-6 L 0 0.66589 " pathEditMode="relative" ptsTypes="AA">
                                      <p:cBhvr>
                                        <p:cTn id="1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0"/>
                            </p:stCondLst>
                            <p:childTnLst>
                              <p:par>
                                <p:cTn id="2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1.85185E-6 L 0.00834 0.71018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7" y="35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9EC4E30-1FF9-4F66-8009-84007FD9175D}"/>
              </a:ext>
            </a:extLst>
          </p:cNvPr>
          <p:cNvSpPr/>
          <p:nvPr/>
        </p:nvSpPr>
        <p:spPr>
          <a:xfrm>
            <a:off x="176463" y="128337"/>
            <a:ext cx="8807116" cy="6593305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DD1DD8F-DA81-44B3-A746-CAB17EE49781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47" y="128337"/>
            <a:ext cx="8742947" cy="584657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1463B24-D41C-435B-B642-6C4B4330094F}"/>
              </a:ext>
            </a:extLst>
          </p:cNvPr>
          <p:cNvSpPr txBox="1"/>
          <p:nvPr/>
        </p:nvSpPr>
        <p:spPr>
          <a:xfrm>
            <a:off x="1949248" y="5285448"/>
            <a:ext cx="52615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all" spc="0" normalizeH="0" baseline="0" noProof="0" dirty="0">
                <a:ln w="19050" cmpd="sng">
                  <a:solidFill>
                    <a:srgbClr val="FE0000"/>
                  </a:solidFill>
                  <a:prstDash val="solid"/>
                </a:ln>
                <a:solidFill>
                  <a:prstClr val="black"/>
                </a:solidFill>
                <a:effectLst>
                  <a:glow rad="215900">
                    <a:prstClr val="white">
                      <a:alpha val="60000"/>
                    </a:prstClr>
                  </a:glo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What do we learn?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86238BD-CF5D-41FA-856C-E41B33CF822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389" b="98938" l="10495" r="66274">
                        <a14:foregroundMark x1="35967" y1="33451" x2="43868" y2="35221"/>
                        <a14:foregroundMark x1="66274" y1="65841" x2="63325" y2="80708"/>
                        <a14:foregroundMark x1="61203" y1="93451" x2="14976" y2="96637"/>
                        <a14:foregroundMark x1="14976" y1="96637" x2="14269" y2="96991"/>
                        <a14:foregroundMark x1="26297" y1="72035" x2="49175" y2="78407"/>
                        <a14:foregroundMark x1="32311" y1="74513" x2="26415" y2="80531"/>
                        <a14:foregroundMark x1="11439" y1="63717" x2="11557" y2="85664"/>
                        <a14:foregroundMark x1="10967" y1="92920" x2="10967" y2="92920"/>
                        <a14:foregroundMark x1="10613" y1="75929" x2="11085" y2="81947"/>
                        <a14:foregroundMark x1="21816" y1="39646" x2="26179" y2="38053"/>
                        <a14:foregroundMark x1="22642" y1="39823" x2="22052" y2="43894"/>
                        <a14:foregroundMark x1="23113" y1="39292" x2="27948" y2="38230"/>
                        <a14:foregroundMark x1="47642" y1="34513" x2="51415" y2="36814"/>
                        <a14:foregroundMark x1="43278" y1="33274" x2="47524" y2="35221"/>
                        <a14:foregroundMark x1="51061" y1="71681" x2="44104" y2="86018"/>
                        <a14:foregroundMark x1="22642" y1="38938" x2="26415" y2="38761"/>
                        <a14:foregroundMark x1="23113" y1="38761" x2="26297" y2="38230"/>
                        <a14:foregroundMark x1="17689" y1="96460" x2="17571" y2="98938"/>
                        <a14:foregroundMark x1="30660" y1="34159" x2="37146" y2="32212"/>
                        <a14:foregroundMark x1="37146" y1="32212" x2="38797" y2="32212"/>
                        <a14:foregroundMark x1="52476" y1="37522" x2="54599" y2="405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332" t="28737" r="30001"/>
          <a:stretch/>
        </p:blipFill>
        <p:spPr>
          <a:xfrm>
            <a:off x="609600" y="5349689"/>
            <a:ext cx="1958969" cy="15083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C7A92C0-B41D-4C44-9E2F-303F3F6F285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186" b="99823" l="2241" r="71226">
                        <a14:foregroundMark x1="23349" y1="3186" x2="32665" y2="13628"/>
                        <a14:foregroundMark x1="4835" y1="16814" x2="2358" y2="33451"/>
                        <a14:foregroundMark x1="2358" y1="33451" x2="5189" y2="44425"/>
                        <a14:foregroundMark x1="18750" y1="36814" x2="22524" y2="39292"/>
                        <a14:foregroundMark x1="31132" y1="29558" x2="35142" y2="26018"/>
                        <a14:foregroundMark x1="53538" y1="74159" x2="65448" y2="95398"/>
                        <a14:foregroundMark x1="65448" y1="95398" x2="65920" y2="99115"/>
                        <a14:foregroundMark x1="67217" y1="86195" x2="71108" y2="99823"/>
                        <a14:foregroundMark x1="71108" y1="99823" x2="71226" y2="99823"/>
                        <a14:foregroundMark x1="8844" y1="4779" x2="8137" y2="5841"/>
                        <a14:foregroundMark x1="9198" y1="5841" x2="6250" y2="7611"/>
                        <a14:foregroundMark x1="27594" y1="3186" x2="27830" y2="47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7500"/>
          <a:stretch/>
        </p:blipFill>
        <p:spPr>
          <a:xfrm flipH="1">
            <a:off x="6096000" y="4305927"/>
            <a:ext cx="2859933" cy="26282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5CEDE2A-6052-4601-940E-33638648AA50}"/>
              </a:ext>
            </a:extLst>
          </p:cNvPr>
          <p:cNvSpPr txBox="1"/>
          <p:nvPr/>
        </p:nvSpPr>
        <p:spPr>
          <a:xfrm>
            <a:off x="352928" y="609600"/>
            <a:ext cx="866273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glow rad="228600">
                    <a:prstClr val="white">
                      <a:alpha val="40000"/>
                    </a:prstClr>
                  </a:glo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4. Wasting your money and opportunities </a:t>
            </a:r>
            <a:b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glow rad="228600">
                    <a:prstClr val="white">
                      <a:alpha val="40000"/>
                    </a:prstClr>
                  </a:glo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</a:b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glow rad="228600">
                    <a:prstClr val="white">
                      <a:alpha val="40000"/>
                    </a:prstClr>
                  </a:glo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    limits how much God will use you now and </a:t>
            </a:r>
            <a:b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glow rad="228600">
                    <a:prstClr val="white">
                      <a:alpha val="40000"/>
                    </a:prstClr>
                  </a:glo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</a:b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glow rad="228600">
                    <a:prstClr val="white">
                      <a:alpha val="40000"/>
                    </a:prstClr>
                  </a:glo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    reward you later (Luke 16:11; 19:17).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72352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9EC4E30-1FF9-4F66-8009-84007FD9175D}"/>
              </a:ext>
            </a:extLst>
          </p:cNvPr>
          <p:cNvSpPr/>
          <p:nvPr/>
        </p:nvSpPr>
        <p:spPr>
          <a:xfrm>
            <a:off x="176463" y="128337"/>
            <a:ext cx="8807116" cy="6593305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DD1DD8F-DA81-44B3-A746-CAB17EE49781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47" y="128337"/>
            <a:ext cx="8742947" cy="584657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1463B24-D41C-435B-B642-6C4B4330094F}"/>
              </a:ext>
            </a:extLst>
          </p:cNvPr>
          <p:cNvSpPr txBox="1"/>
          <p:nvPr/>
        </p:nvSpPr>
        <p:spPr>
          <a:xfrm>
            <a:off x="1949248" y="5285448"/>
            <a:ext cx="52615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all" spc="0" normalizeH="0" baseline="0" noProof="0" dirty="0">
                <a:ln w="19050" cmpd="sng">
                  <a:solidFill>
                    <a:srgbClr val="FE0000"/>
                  </a:solidFill>
                  <a:prstDash val="solid"/>
                </a:ln>
                <a:solidFill>
                  <a:prstClr val="black"/>
                </a:solidFill>
                <a:effectLst>
                  <a:glow rad="215900">
                    <a:prstClr val="white">
                      <a:alpha val="60000"/>
                    </a:prstClr>
                  </a:glo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What do we learn?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86238BD-CF5D-41FA-856C-E41B33CF822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389" b="98938" l="10495" r="66274">
                        <a14:foregroundMark x1="35967" y1="33451" x2="43868" y2="35221"/>
                        <a14:foregroundMark x1="66274" y1="65841" x2="63325" y2="80708"/>
                        <a14:foregroundMark x1="61203" y1="93451" x2="14976" y2="96637"/>
                        <a14:foregroundMark x1="14976" y1="96637" x2="14269" y2="96991"/>
                        <a14:foregroundMark x1="26297" y1="72035" x2="49175" y2="78407"/>
                        <a14:foregroundMark x1="32311" y1="74513" x2="26415" y2="80531"/>
                        <a14:foregroundMark x1="11439" y1="63717" x2="11557" y2="85664"/>
                        <a14:foregroundMark x1="10967" y1="92920" x2="10967" y2="92920"/>
                        <a14:foregroundMark x1="10613" y1="75929" x2="11085" y2="81947"/>
                        <a14:foregroundMark x1="21816" y1="39646" x2="26179" y2="38053"/>
                        <a14:foregroundMark x1="22642" y1="39823" x2="22052" y2="43894"/>
                        <a14:foregroundMark x1="23113" y1="39292" x2="27948" y2="38230"/>
                        <a14:foregroundMark x1="47642" y1="34513" x2="51415" y2="36814"/>
                        <a14:foregroundMark x1="43278" y1="33274" x2="47524" y2="35221"/>
                        <a14:foregroundMark x1="51061" y1="71681" x2="44104" y2="86018"/>
                        <a14:foregroundMark x1="22642" y1="38938" x2="26415" y2="38761"/>
                        <a14:foregroundMark x1="23113" y1="38761" x2="26297" y2="38230"/>
                        <a14:foregroundMark x1="17689" y1="96460" x2="17571" y2="98938"/>
                        <a14:foregroundMark x1="30660" y1="34159" x2="37146" y2="32212"/>
                        <a14:foregroundMark x1="37146" y1="32212" x2="38797" y2="32212"/>
                        <a14:foregroundMark x1="52476" y1="37522" x2="54599" y2="405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332" t="28737" r="30001"/>
          <a:stretch/>
        </p:blipFill>
        <p:spPr>
          <a:xfrm>
            <a:off x="609600" y="5349689"/>
            <a:ext cx="1958969" cy="15083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5CEDE2A-6052-4601-940E-33638648AA50}"/>
              </a:ext>
            </a:extLst>
          </p:cNvPr>
          <p:cNvSpPr txBox="1"/>
          <p:nvPr/>
        </p:nvSpPr>
        <p:spPr>
          <a:xfrm>
            <a:off x="352928" y="609600"/>
            <a:ext cx="841007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glow rad="228600">
                    <a:prstClr val="white">
                      <a:alpha val="40000"/>
                    </a:prstClr>
                  </a:glo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5. Become “shrewd.” Act quickly to maximize </a:t>
            </a:r>
            <a:b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glow rad="228600">
                    <a:prstClr val="white">
                      <a:alpha val="40000"/>
                    </a:prstClr>
                  </a:glo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</a:b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glow rad="228600">
                    <a:prstClr val="white">
                      <a:alpha val="40000"/>
                    </a:prstClr>
                  </a:glo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    your treasures in heaven by the way you </a:t>
            </a:r>
            <a:b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glow rad="228600">
                    <a:prstClr val="white">
                      <a:alpha val="40000"/>
                    </a:prstClr>
                  </a:glo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</a:b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glow rad="228600">
                    <a:prstClr val="white">
                      <a:alpha val="40000"/>
                    </a:prstClr>
                  </a:glo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    invest your resources in God’s work on </a:t>
            </a:r>
            <a:b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glow rad="228600">
                    <a:prstClr val="white">
                      <a:alpha val="40000"/>
                    </a:prstClr>
                  </a:glo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</a:b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glow rad="228600">
                    <a:prstClr val="white">
                      <a:alpha val="40000"/>
                    </a:prstClr>
                  </a:glo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    earth (Phil. 4:15-17). 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84A3F092-5F6C-4D04-96A7-BBAB48149DB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733" b="97446" l="69182" r="96387">
                        <a14:foregroundMark x1="80659" y1="3733" x2="84697" y2="15128"/>
                        <a14:foregroundMark x1="71201" y1="92534" x2="75452" y2="97446"/>
                      </a14:backgroundRemoval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833" b="2241"/>
          <a:stretch/>
        </p:blipFill>
        <p:spPr>
          <a:xfrm>
            <a:off x="6268189" y="2407167"/>
            <a:ext cx="2875811" cy="445083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18450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2922482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5527">
        <p:fade/>
      </p:transition>
    </mc:Choice>
    <mc:Fallback xmlns="">
      <p:transition spd="slow" advTm="5527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9144000" cy="6858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b="1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Parables of Jesus •  BibleStudyDownloads.org</a:t>
            </a:r>
            <a:endParaRPr lang="en-US" sz="1050" b="1" dirty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99331" name="Rectangle 1026"/>
          <p:cNvSpPr txBox="1"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91430" tIns="45715" rIns="91430" bIns="45715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3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Get this presentation for free!</a:t>
            </a: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pic>
        <p:nvPicPr>
          <p:cNvPr id="8" name="Picture 7" descr="Screen Shot 2016-02-02 at 5.41.18 PM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4172" y="636982"/>
            <a:ext cx="9232347" cy="5650045"/>
          </a:xfrm>
          <a:prstGeom prst="rect">
            <a:avLst/>
          </a:prstGeom>
        </p:spPr>
      </p:pic>
      <p:pic>
        <p:nvPicPr>
          <p:cNvPr id="9" name="Picture 8" descr="Screen Shot 2016-02-02 at 5.42.0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223" y="2222340"/>
            <a:ext cx="6153212" cy="3483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54451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2" fill="remove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75" b="13948"/>
          <a:stretch/>
        </p:blipFill>
        <p:spPr>
          <a:xfrm>
            <a:off x="152400" y="228601"/>
            <a:ext cx="8839200" cy="6476999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Picture 3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04" t="9649" r="12358" b="8824"/>
          <a:stretch/>
        </p:blipFill>
        <p:spPr>
          <a:xfrm>
            <a:off x="6934200" y="3657600"/>
            <a:ext cx="1905000" cy="2862848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68BD9424-4DC1-42EA-9F47-DD09046D660D}"/>
              </a:ext>
            </a:extLst>
          </p:cNvPr>
          <p:cNvGrpSpPr/>
          <p:nvPr/>
        </p:nvGrpSpPr>
        <p:grpSpPr>
          <a:xfrm>
            <a:off x="482221" y="609600"/>
            <a:ext cx="2906556" cy="5715000"/>
            <a:chOff x="482221" y="609600"/>
            <a:chExt cx="2906556" cy="5715000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448" t="3981" r="24179" b="3284"/>
            <a:stretch/>
          </p:blipFill>
          <p:spPr bwMode="auto">
            <a:xfrm>
              <a:off x="482221" y="609600"/>
              <a:ext cx="2906556" cy="5715000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4876354F-6B3C-4735-8ED1-1183BC8282A0}"/>
                </a:ext>
              </a:extLst>
            </p:cNvPr>
            <p:cNvSpPr/>
            <p:nvPr/>
          </p:nvSpPr>
          <p:spPr>
            <a:xfrm rot="291441">
              <a:off x="838748" y="3125013"/>
              <a:ext cx="2138841" cy="381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2" t="3584" r="22845" b="3064"/>
          <a:stretch>
            <a:fillRect/>
          </a:stretch>
        </p:blipFill>
        <p:spPr bwMode="auto">
          <a:xfrm>
            <a:off x="1524000" y="1310481"/>
            <a:ext cx="5076825" cy="4694238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672337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4829">
        <p15:prstTrans prst="peelOff"/>
      </p:transition>
    </mc:Choice>
    <mc:Fallback xmlns="">
      <p:transition spd="slow" advTm="5482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0000">
              <a:srgbClr val="090603"/>
            </a:gs>
            <a:gs pos="69000">
              <a:srgbClr val="352311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90" t="23246" r="54990" b="35511"/>
          <a:stretch/>
        </p:blipFill>
        <p:spPr bwMode="auto">
          <a:xfrm flipH="1">
            <a:off x="2062442" y="838200"/>
            <a:ext cx="6014758" cy="6035058"/>
          </a:xfrm>
          <a:prstGeom prst="ellipse">
            <a:avLst/>
          </a:prstGeom>
          <a:ln>
            <a:noFill/>
          </a:ln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4028" b="82917" l="21719" r="53672">
                        <a14:foregroundMark x1="22344" y1="17361" x2="22422" y2="18889"/>
                        <a14:backgroundMark x1="34297" y1="20278" x2="35781" y2="23472"/>
                        <a14:backgroundMark x1="37266" y1="42222" x2="37734" y2="44306"/>
                        <a14:backgroundMark x1="37031" y1="29444" x2="37891" y2="31389"/>
                        <a14:backgroundMark x1="37031" y1="36806" x2="37969" y2="37083"/>
                        <a14:backgroundMark x1="35781" y1="42222" x2="37422" y2="43889"/>
                        <a14:backgroundMark x1="35938" y1="24444" x2="36953" y2="281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353" t="14037" r="44350" b="17360"/>
          <a:stretch/>
        </p:blipFill>
        <p:spPr bwMode="auto">
          <a:xfrm>
            <a:off x="277760" y="228600"/>
            <a:ext cx="5361040" cy="6477000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77760" y="228600"/>
            <a:ext cx="8637640" cy="6477000"/>
          </a:xfrm>
          <a:prstGeom prst="rect">
            <a:avLst/>
          </a:prstGeom>
          <a:noFill/>
          <a:ln w="57150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4306" b="83056" l="53281" r="763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219" t="24764" r="24153" b="17204"/>
          <a:stretch/>
        </p:blipFill>
        <p:spPr bwMode="auto">
          <a:xfrm>
            <a:off x="5181600" y="1150374"/>
            <a:ext cx="3643312" cy="5479026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77760" y="5170463"/>
            <a:ext cx="85058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effectLst>
                  <a:glow rad="228600">
                    <a:schemeClr val="tx1">
                      <a:alpha val="73000"/>
                    </a:schemeClr>
                  </a:glow>
                </a:effectLst>
                <a:latin typeface="Comic Sans MS" panose="030F0702030302020204" pitchFamily="66" charset="0"/>
              </a:rPr>
              <a:t>Jesus addresses key misunderstandings: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600" y="5664212"/>
            <a:ext cx="853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effectLst>
                  <a:glow rad="228600">
                    <a:schemeClr val="tx1">
                      <a:alpha val="73000"/>
                    </a:schemeClr>
                  </a:glow>
                </a:effectLst>
                <a:latin typeface="Comic Sans MS" panose="030F0702030302020204" pitchFamily="66" charset="0"/>
                <a:sym typeface="Wingdings" panose="05000000000000000000" pitchFamily="2" charset="2"/>
              </a:rPr>
              <a:t>Luke 15: Wrong attitudes towards people</a:t>
            </a:r>
            <a:endParaRPr lang="en-US" sz="2800" b="1" dirty="0">
              <a:solidFill>
                <a:schemeClr val="bg1"/>
              </a:solidFill>
              <a:effectLst>
                <a:glow rad="228600">
                  <a:schemeClr val="tx1">
                    <a:alpha val="73000"/>
                  </a:schemeClr>
                </a:glow>
              </a:effectLst>
              <a:latin typeface="Comic Sans MS" panose="030F0702030302020204" pitchFamily="66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85B8B26-D28A-4D74-B618-800446BE5B6D}"/>
              </a:ext>
            </a:extLst>
          </p:cNvPr>
          <p:cNvSpPr txBox="1"/>
          <p:nvPr/>
        </p:nvSpPr>
        <p:spPr>
          <a:xfrm>
            <a:off x="609600" y="6125877"/>
            <a:ext cx="82385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effectLst>
                  <a:glow rad="228600">
                    <a:schemeClr val="tx1">
                      <a:alpha val="73000"/>
                    </a:schemeClr>
                  </a:glow>
                </a:effectLst>
                <a:latin typeface="Comic Sans MS" panose="030F0702030302020204" pitchFamily="66" charset="0"/>
                <a:sym typeface="Wingdings" panose="05000000000000000000" pitchFamily="2" charset="2"/>
              </a:rPr>
              <a:t>Luke 16: Wrong attitudes towards “mammon”</a:t>
            </a:r>
            <a:endParaRPr lang="en-US" sz="2800" b="1" dirty="0">
              <a:solidFill>
                <a:schemeClr val="bg1"/>
              </a:solidFill>
              <a:effectLst>
                <a:glow rad="228600">
                  <a:schemeClr val="tx1">
                    <a:alpha val="73000"/>
                  </a:schemeClr>
                </a:glow>
              </a:effectLst>
              <a:latin typeface="Comic Sans MS" panose="030F0702030302020204" pitchFamily="66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38D99C0-C888-4BB2-9C15-B8FB87856AD9}"/>
              </a:ext>
            </a:extLst>
          </p:cNvPr>
          <p:cNvSpPr txBox="1"/>
          <p:nvPr/>
        </p:nvSpPr>
        <p:spPr>
          <a:xfrm>
            <a:off x="2317853" y="360994"/>
            <a:ext cx="45574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10160">
                  <a:solidFill>
                    <a:srgbClr val="C0504D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Luke 16:1-13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4832453" y="152400"/>
            <a:ext cx="3500158" cy="3429001"/>
            <a:chOff x="2062442" y="3276600"/>
            <a:chExt cx="3500158" cy="3429001"/>
          </a:xfrm>
        </p:grpSpPr>
        <p:sp>
          <p:nvSpPr>
            <p:cNvPr id="4" name="Explosion 1 3"/>
            <p:cNvSpPr/>
            <p:nvPr/>
          </p:nvSpPr>
          <p:spPr>
            <a:xfrm>
              <a:off x="2062442" y="3276600"/>
              <a:ext cx="3500158" cy="3429001"/>
            </a:xfrm>
            <a:prstGeom prst="irregularSeal1">
              <a:avLst/>
            </a:prstGeom>
            <a:gradFill flip="none" rotWithShape="1">
              <a:gsLst>
                <a:gs pos="48000">
                  <a:schemeClr val="bg2"/>
                </a:gs>
                <a:gs pos="10000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438400" y="4362271"/>
              <a:ext cx="27432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effectLst>
                    <a:glow rad="228600">
                      <a:schemeClr val="bg1">
                        <a:alpha val="40000"/>
                      </a:schemeClr>
                    </a:glow>
                  </a:effectLst>
                  <a:latin typeface="Comic Sans MS" panose="030F0702030302020204" pitchFamily="66" charset="0"/>
                </a:rPr>
                <a:t>The Issue:</a:t>
              </a:r>
              <a:br>
                <a:rPr lang="en-US" sz="2400" b="1" dirty="0">
                  <a:effectLst>
                    <a:glow rad="228600">
                      <a:schemeClr val="bg1">
                        <a:alpha val="40000"/>
                      </a:schemeClr>
                    </a:glow>
                  </a:effectLst>
                  <a:latin typeface="Comic Sans MS" panose="030F0702030302020204" pitchFamily="66" charset="0"/>
                </a:rPr>
              </a:br>
              <a:r>
                <a:rPr lang="en-US" sz="2400" b="1" dirty="0">
                  <a:effectLst>
                    <a:glow rad="228600">
                      <a:schemeClr val="bg1">
                        <a:alpha val="40000"/>
                      </a:schemeClr>
                    </a:glow>
                  </a:effectLst>
                  <a:latin typeface="Comic Sans MS" panose="030F0702030302020204" pitchFamily="66" charset="0"/>
                </a:rPr>
                <a:t>A disciple’s role as a steward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0289110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91235">
        <p15:prstTrans prst="peelOff"/>
      </p:transition>
    </mc:Choice>
    <mc:Fallback xmlns="">
      <p:transition spd="slow" advTm="39123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3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64A1DD2-589D-403B-A4CC-89F81958D82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334" r="12500" b="3460"/>
          <a:stretch/>
        </p:blipFill>
        <p:spPr>
          <a:xfrm flipH="1">
            <a:off x="190496" y="152404"/>
            <a:ext cx="8763001" cy="657290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Text Box 22">
            <a:extLst>
              <a:ext uri="{FF2B5EF4-FFF2-40B4-BE49-F238E27FC236}">
                <a16:creationId xmlns:a16="http://schemas.microsoft.com/office/drawing/2014/main" id="{F2730DE7-4E55-4F4A-A58A-FD9E81DDDC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77225"/>
            <a:ext cx="91440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4000" b="1" cap="all" dirty="0">
                <a:ln w="9000" cmpd="sng">
                  <a:noFill/>
                  <a:prstDash val="solid"/>
                </a:ln>
                <a:solidFill>
                  <a:schemeClr val="bg1"/>
                </a:solidFill>
                <a:effectLst>
                  <a:glow rad="228600">
                    <a:schemeClr val="tx1">
                      <a:alpha val="93876"/>
                    </a:schemeClr>
                  </a:glow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Parable on Stewardship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4C6726C-BB2D-46E1-8081-84A1D86D07A8}"/>
              </a:ext>
            </a:extLst>
          </p:cNvPr>
          <p:cNvCxnSpPr>
            <a:cxnSpLocks/>
          </p:cNvCxnSpPr>
          <p:nvPr/>
        </p:nvCxnSpPr>
        <p:spPr>
          <a:xfrm>
            <a:off x="-76200" y="-76200"/>
            <a:ext cx="9220200" cy="0"/>
          </a:xfrm>
          <a:prstGeom prst="line">
            <a:avLst/>
          </a:prstGeom>
          <a:ln w="155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0063194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8BA3044-8884-40F9-9814-1DA5AB15907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943" t="21733" r="17942" b="13732"/>
          <a:stretch/>
        </p:blipFill>
        <p:spPr>
          <a:xfrm>
            <a:off x="76200" y="116017"/>
            <a:ext cx="9023194" cy="6665783"/>
          </a:xfrm>
          <a:prstGeom prst="rect">
            <a:avLst/>
          </a:prstGeom>
        </p:spPr>
      </p:pic>
      <p:sp>
        <p:nvSpPr>
          <p:cNvPr id="6" name="Text Box 13">
            <a:extLst>
              <a:ext uri="{FF2B5EF4-FFF2-40B4-BE49-F238E27FC236}">
                <a16:creationId xmlns:a16="http://schemas.microsoft.com/office/drawing/2014/main" id="{37C15CE9-6ABE-4300-9B2A-09F0B91647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1" y="529836"/>
            <a:ext cx="6248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chemeClr val="bg1"/>
                </a:solidFill>
                <a:effectLst>
                  <a:glow rad="228600">
                    <a:schemeClr val="tx1"/>
                  </a:glow>
                </a:effectLst>
                <a:latin typeface="Comic Sans MS" panose="030F0702030302020204" pitchFamily="66" charset="0"/>
                <a:sym typeface="Wingdings"/>
              </a:rPr>
              <a:t></a:t>
            </a:r>
            <a:r>
              <a:rPr lang="en-US" altLang="en-US" sz="2800" b="1" dirty="0">
                <a:solidFill>
                  <a:schemeClr val="bg1"/>
                </a:solidFill>
                <a:effectLst>
                  <a:glow rad="228600">
                    <a:schemeClr val="tx1"/>
                  </a:glow>
                </a:effectLst>
                <a:latin typeface="Comic Sans MS" panose="030F0702030302020204" pitchFamily="66" charset="0"/>
              </a:rPr>
              <a:t>He was very wealthy</a:t>
            </a:r>
          </a:p>
        </p:txBody>
      </p:sp>
      <p:sp>
        <p:nvSpPr>
          <p:cNvPr id="7" name="Text Box 14">
            <a:extLst>
              <a:ext uri="{FF2B5EF4-FFF2-40B4-BE49-F238E27FC236}">
                <a16:creationId xmlns:a16="http://schemas.microsoft.com/office/drawing/2014/main" id="{F3E774CF-7FBD-4616-B88F-ED45FD703A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1" y="1053056"/>
            <a:ext cx="570029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chemeClr val="bg1"/>
                </a:solidFill>
                <a:effectLst>
                  <a:glow rad="228600">
                    <a:schemeClr val="tx1"/>
                  </a:glow>
                </a:effectLst>
                <a:latin typeface="Comic Sans MS" panose="030F0702030302020204" pitchFamily="66" charset="0"/>
                <a:sym typeface="Wingdings"/>
              </a:rPr>
              <a:t></a:t>
            </a:r>
            <a:r>
              <a:rPr lang="en-US" altLang="en-US" sz="2800" b="1" dirty="0">
                <a:solidFill>
                  <a:schemeClr val="bg1"/>
                </a:solidFill>
                <a:effectLst>
                  <a:glow rad="228600">
                    <a:schemeClr val="tx1"/>
                  </a:glow>
                </a:effectLst>
                <a:latin typeface="Comic Sans MS" panose="030F0702030302020204" pitchFamily="66" charset="0"/>
              </a:rPr>
              <a:t>He was a big land owner</a:t>
            </a:r>
          </a:p>
        </p:txBody>
      </p:sp>
      <p:sp>
        <p:nvSpPr>
          <p:cNvPr id="8" name="Text Box 15">
            <a:extLst>
              <a:ext uri="{FF2B5EF4-FFF2-40B4-BE49-F238E27FC236}">
                <a16:creationId xmlns:a16="http://schemas.microsoft.com/office/drawing/2014/main" id="{6FE294FE-1B50-482D-BB6B-C212D803AD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1576276"/>
            <a:ext cx="6796505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chemeClr val="bg1"/>
                </a:solidFill>
                <a:effectLst>
                  <a:glow rad="228600">
                    <a:schemeClr val="tx1"/>
                  </a:glow>
                </a:effectLst>
                <a:latin typeface="Comic Sans MS" panose="030F0702030302020204" pitchFamily="66" charset="0"/>
                <a:sym typeface="Wingdings"/>
              </a:rPr>
              <a:t></a:t>
            </a:r>
            <a:r>
              <a:rPr lang="en-US" altLang="en-US" sz="2800" b="1" dirty="0">
                <a:solidFill>
                  <a:schemeClr val="bg1"/>
                </a:solidFill>
                <a:effectLst>
                  <a:glow rad="228600">
                    <a:schemeClr val="tx1"/>
                  </a:glow>
                </a:effectLst>
                <a:latin typeface="Comic Sans MS" panose="030F0702030302020204" pitchFamily="66" charset="0"/>
              </a:rPr>
              <a:t>He delegated complete management</a:t>
            </a:r>
            <a:br>
              <a:rPr lang="en-US" altLang="en-US" sz="2800" b="1" dirty="0">
                <a:solidFill>
                  <a:schemeClr val="bg1"/>
                </a:solidFill>
                <a:effectLst>
                  <a:glow rad="228600">
                    <a:schemeClr val="tx1"/>
                  </a:glow>
                </a:effectLst>
                <a:latin typeface="Comic Sans MS" panose="030F0702030302020204" pitchFamily="66" charset="0"/>
              </a:rPr>
            </a:br>
            <a:r>
              <a:rPr lang="en-US" altLang="en-US" sz="2800" b="1" dirty="0">
                <a:solidFill>
                  <a:schemeClr val="bg1"/>
                </a:solidFill>
                <a:effectLst>
                  <a:glow rad="228600">
                    <a:schemeClr val="tx1"/>
                  </a:glow>
                </a:effectLst>
                <a:latin typeface="Comic Sans MS" panose="030F0702030302020204" pitchFamily="66" charset="0"/>
              </a:rPr>
              <a:t>  (cf. Gen. 39:1,4-6)</a:t>
            </a:r>
          </a:p>
        </p:txBody>
      </p:sp>
      <p:sp>
        <p:nvSpPr>
          <p:cNvPr id="9" name="Text Box 16">
            <a:extLst>
              <a:ext uri="{FF2B5EF4-FFF2-40B4-BE49-F238E27FC236}">
                <a16:creationId xmlns:a16="http://schemas.microsoft.com/office/drawing/2014/main" id="{D5DAB1BD-C914-4A61-8EB5-3B883581B3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2530383"/>
            <a:ext cx="712536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chemeClr val="bg1"/>
                </a:solidFill>
                <a:effectLst>
                  <a:glow rad="228600">
                    <a:schemeClr val="tx1"/>
                  </a:glow>
                </a:effectLst>
                <a:latin typeface="Comic Sans MS" panose="030F0702030302020204" pitchFamily="66" charset="0"/>
                <a:sym typeface="Wingdings"/>
              </a:rPr>
              <a:t></a:t>
            </a:r>
            <a:r>
              <a:rPr lang="en-US" altLang="en-US" sz="2800" b="1" dirty="0">
                <a:solidFill>
                  <a:schemeClr val="bg1"/>
                </a:solidFill>
                <a:effectLst>
                  <a:glow rad="228600">
                    <a:schemeClr val="tx1"/>
                  </a:glow>
                </a:effectLst>
                <a:latin typeface="Comic Sans MS" panose="030F0702030302020204" pitchFamily="66" charset="0"/>
              </a:rPr>
              <a:t>He heard bad reports</a:t>
            </a:r>
          </a:p>
        </p:txBody>
      </p:sp>
      <p:sp>
        <p:nvSpPr>
          <p:cNvPr id="10" name="Text Box 17">
            <a:extLst>
              <a:ext uri="{FF2B5EF4-FFF2-40B4-BE49-F238E27FC236}">
                <a16:creationId xmlns:a16="http://schemas.microsoft.com/office/drawing/2014/main" id="{F6118A83-F794-4742-88FD-6C58DA4A61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399" y="3069477"/>
            <a:ext cx="52578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chemeClr val="bg1"/>
                </a:solidFill>
                <a:effectLst>
                  <a:glow rad="228600">
                    <a:schemeClr val="tx1"/>
                  </a:glow>
                </a:effectLst>
                <a:latin typeface="Comic Sans MS" panose="030F0702030302020204" pitchFamily="66" charset="0"/>
                <a:sym typeface="Wingdings"/>
              </a:rPr>
              <a:t></a:t>
            </a:r>
            <a:r>
              <a:rPr lang="en-US" altLang="en-US" sz="2800" b="1" dirty="0">
                <a:solidFill>
                  <a:schemeClr val="bg1"/>
                </a:solidFill>
                <a:effectLst>
                  <a:glow rad="228600">
                    <a:schemeClr val="tx1"/>
                  </a:glow>
                </a:effectLst>
                <a:latin typeface="Comic Sans MS" panose="030F0702030302020204" pitchFamily="66" charset="0"/>
              </a:rPr>
              <a:t>He held the steward </a:t>
            </a:r>
            <a:br>
              <a:rPr lang="en-US" altLang="en-US" sz="2800" b="1" dirty="0">
                <a:solidFill>
                  <a:schemeClr val="bg1"/>
                </a:solidFill>
                <a:effectLst>
                  <a:glow rad="228600">
                    <a:schemeClr val="tx1"/>
                  </a:glow>
                </a:effectLst>
                <a:latin typeface="Comic Sans MS" panose="030F0702030302020204" pitchFamily="66" charset="0"/>
              </a:rPr>
            </a:br>
            <a:r>
              <a:rPr lang="en-US" altLang="en-US" sz="2800" b="1" dirty="0">
                <a:solidFill>
                  <a:schemeClr val="bg1"/>
                </a:solidFill>
                <a:effectLst>
                  <a:glow rad="228600">
                    <a:schemeClr val="tx1"/>
                  </a:glow>
                </a:effectLst>
                <a:latin typeface="Comic Sans MS" panose="030F0702030302020204" pitchFamily="66" charset="0"/>
              </a:rPr>
              <a:t>   accountable</a:t>
            </a:r>
          </a:p>
        </p:txBody>
      </p:sp>
      <p:sp>
        <p:nvSpPr>
          <p:cNvPr id="13" name="Text Box 22">
            <a:extLst>
              <a:ext uri="{FF2B5EF4-FFF2-40B4-BE49-F238E27FC236}">
                <a16:creationId xmlns:a16="http://schemas.microsoft.com/office/drawing/2014/main" id="{F52E7D64-D5EA-4B37-BF4D-7A8FD3A436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6858" y="6009937"/>
            <a:ext cx="849028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cap="all" dirty="0">
                <a:ln w="9000" cmpd="sng">
                  <a:solidFill>
                    <a:srgbClr val="C00000"/>
                  </a:solidFill>
                  <a:prstDash val="solid"/>
                </a:ln>
                <a:solidFill>
                  <a:schemeClr val="bg1"/>
                </a:solidFill>
                <a:effectLst>
                  <a:glow rad="228600">
                    <a:schemeClr val="tx1"/>
                  </a:glow>
                  <a:reflection blurRad="12700" stA="28000" endPos="45000" dist="1000" dir="5400000" sy="-100000" algn="bl" rotWithShape="0"/>
                </a:effectLst>
                <a:latin typeface="Comic Sans MS" panose="030F0702030302020204" pitchFamily="66" charset="0"/>
              </a:rPr>
              <a:t>Luke 16:2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16338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86E9591-FB98-46A7-BD77-023155365CB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839" t="20745" r="17913" b="13337"/>
          <a:stretch/>
        </p:blipFill>
        <p:spPr>
          <a:xfrm>
            <a:off x="76200" y="0"/>
            <a:ext cx="8991600" cy="6798263"/>
          </a:xfrm>
          <a:prstGeom prst="rect">
            <a:avLst/>
          </a:prstGeom>
        </p:spPr>
      </p:pic>
      <p:sp>
        <p:nvSpPr>
          <p:cNvPr id="6" name="Text Box 18">
            <a:extLst>
              <a:ext uri="{FF2B5EF4-FFF2-40B4-BE49-F238E27FC236}">
                <a16:creationId xmlns:a16="http://schemas.microsoft.com/office/drawing/2014/main" id="{E7E88457-ACD4-4310-A3D5-0EE8135E9E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304800"/>
            <a:ext cx="569036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chemeClr val="bg1"/>
                </a:solidFill>
                <a:effectLst>
                  <a:glow rad="228600">
                    <a:schemeClr val="tx1">
                      <a:alpha val="90000"/>
                    </a:schemeClr>
                  </a:glow>
                </a:effectLst>
                <a:latin typeface="Comic Sans MS" panose="030F0702030302020204" pitchFamily="66" charset="0"/>
                <a:sym typeface="Wingdings"/>
              </a:rPr>
              <a:t></a:t>
            </a:r>
            <a:r>
              <a:rPr lang="en-US" altLang="en-US" sz="2800" b="1" dirty="0">
                <a:solidFill>
                  <a:schemeClr val="bg1"/>
                </a:solidFill>
                <a:effectLst>
                  <a:glow rad="228600">
                    <a:schemeClr val="tx1">
                      <a:alpha val="90000"/>
                    </a:schemeClr>
                  </a:glow>
                </a:effectLst>
                <a:latin typeface="Comic Sans MS" panose="030F0702030302020204" pitchFamily="66" charset="0"/>
              </a:rPr>
              <a:t>He had full legal authority</a:t>
            </a:r>
          </a:p>
        </p:txBody>
      </p:sp>
      <p:sp>
        <p:nvSpPr>
          <p:cNvPr id="7" name="Text Box 19">
            <a:extLst>
              <a:ext uri="{FF2B5EF4-FFF2-40B4-BE49-F238E27FC236}">
                <a16:creationId xmlns:a16="http://schemas.microsoft.com/office/drawing/2014/main" id="{E18F14A8-5F52-45EC-8FF5-B1F2076A34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828020"/>
            <a:ext cx="57912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chemeClr val="bg1"/>
                </a:solidFill>
                <a:effectLst>
                  <a:glow rad="228600">
                    <a:schemeClr val="tx1">
                      <a:alpha val="90000"/>
                    </a:schemeClr>
                  </a:glow>
                </a:effectLst>
                <a:latin typeface="Comic Sans MS" panose="030F0702030302020204" pitchFamily="66" charset="0"/>
                <a:sym typeface="Wingdings"/>
              </a:rPr>
              <a:t></a:t>
            </a:r>
            <a:r>
              <a:rPr lang="en-US" altLang="en-US" sz="2800" b="1" dirty="0">
                <a:solidFill>
                  <a:schemeClr val="bg1"/>
                </a:solidFill>
                <a:effectLst>
                  <a:glow rad="228600">
                    <a:schemeClr val="tx1">
                      <a:alpha val="90000"/>
                    </a:schemeClr>
                  </a:glow>
                </a:effectLst>
                <a:latin typeface="Comic Sans MS" panose="030F0702030302020204" pitchFamily="66" charset="0"/>
              </a:rPr>
              <a:t>He was supposed to use </a:t>
            </a:r>
            <a:br>
              <a:rPr lang="en-US" altLang="en-US" sz="2800" b="1" dirty="0">
                <a:solidFill>
                  <a:schemeClr val="bg1"/>
                </a:solidFill>
                <a:effectLst>
                  <a:glow rad="228600">
                    <a:schemeClr val="tx1">
                      <a:alpha val="90000"/>
                    </a:schemeClr>
                  </a:glow>
                </a:effectLst>
                <a:latin typeface="Comic Sans MS" panose="030F0702030302020204" pitchFamily="66" charset="0"/>
              </a:rPr>
            </a:br>
            <a:r>
              <a:rPr lang="en-US" altLang="en-US" sz="2800" b="1" dirty="0">
                <a:solidFill>
                  <a:schemeClr val="bg1"/>
                </a:solidFill>
                <a:effectLst>
                  <a:glow rad="228600">
                    <a:schemeClr val="tx1">
                      <a:alpha val="90000"/>
                    </a:schemeClr>
                  </a:glow>
                </a:effectLst>
                <a:latin typeface="Comic Sans MS" panose="030F0702030302020204" pitchFamily="66" charset="0"/>
              </a:rPr>
              <a:t>   assets to benefit the master</a:t>
            </a:r>
          </a:p>
        </p:txBody>
      </p:sp>
      <p:sp>
        <p:nvSpPr>
          <p:cNvPr id="8" name="Text Box 20">
            <a:extLst>
              <a:ext uri="{FF2B5EF4-FFF2-40B4-BE49-F238E27FC236}">
                <a16:creationId xmlns:a16="http://schemas.microsoft.com/office/drawing/2014/main" id="{EA1CCB20-199B-4E86-963D-C5B24E6297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1782743"/>
            <a:ext cx="54864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chemeClr val="bg1"/>
                </a:solidFill>
                <a:effectLst>
                  <a:glow rad="228600">
                    <a:schemeClr val="tx1">
                      <a:alpha val="90000"/>
                    </a:schemeClr>
                  </a:glow>
                </a:effectLst>
                <a:latin typeface="Comic Sans MS" panose="030F0702030302020204" pitchFamily="66" charset="0"/>
                <a:sym typeface="Wingdings"/>
              </a:rPr>
              <a:t></a:t>
            </a:r>
            <a:r>
              <a:rPr lang="en-US" altLang="en-US" sz="2800" b="1" dirty="0">
                <a:solidFill>
                  <a:schemeClr val="bg1"/>
                </a:solidFill>
                <a:effectLst>
                  <a:glow rad="228600">
                    <a:schemeClr val="tx1">
                      <a:alpha val="90000"/>
                    </a:schemeClr>
                  </a:glow>
                </a:effectLst>
                <a:latin typeface="Comic Sans MS" panose="030F0702030302020204" pitchFamily="66" charset="0"/>
              </a:rPr>
              <a:t>He squandered his master’s </a:t>
            </a:r>
            <a:br>
              <a:rPr lang="en-US" altLang="en-US" sz="2800" b="1" dirty="0">
                <a:solidFill>
                  <a:schemeClr val="bg1"/>
                </a:solidFill>
                <a:effectLst>
                  <a:glow rad="228600">
                    <a:schemeClr val="tx1">
                      <a:alpha val="90000"/>
                    </a:schemeClr>
                  </a:glow>
                </a:effectLst>
                <a:latin typeface="Comic Sans MS" panose="030F0702030302020204" pitchFamily="66" charset="0"/>
              </a:rPr>
            </a:br>
            <a:r>
              <a:rPr lang="en-US" altLang="en-US" sz="2800" b="1" dirty="0">
                <a:solidFill>
                  <a:schemeClr val="bg1"/>
                </a:solidFill>
                <a:effectLst>
                  <a:glow rad="228600">
                    <a:schemeClr val="tx1">
                      <a:alpha val="90000"/>
                    </a:schemeClr>
                  </a:glow>
                </a:effectLst>
                <a:latin typeface="Comic Sans MS" panose="030F0702030302020204" pitchFamily="66" charset="0"/>
              </a:rPr>
              <a:t>   resources</a:t>
            </a:r>
          </a:p>
        </p:txBody>
      </p:sp>
      <p:sp>
        <p:nvSpPr>
          <p:cNvPr id="9" name="Text Box 21">
            <a:extLst>
              <a:ext uri="{FF2B5EF4-FFF2-40B4-BE49-F238E27FC236}">
                <a16:creationId xmlns:a16="http://schemas.microsoft.com/office/drawing/2014/main" id="{0F76B9C6-FA62-4D42-A448-331E0DC528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2738383"/>
            <a:ext cx="474197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chemeClr val="bg1"/>
                </a:solidFill>
                <a:effectLst>
                  <a:glow rad="228600">
                    <a:schemeClr val="tx1">
                      <a:alpha val="90000"/>
                    </a:schemeClr>
                  </a:glow>
                </a:effectLst>
                <a:latin typeface="Comic Sans MS" panose="030F0702030302020204" pitchFamily="66" charset="0"/>
                <a:sym typeface="Wingdings"/>
              </a:rPr>
              <a:t></a:t>
            </a:r>
            <a:r>
              <a:rPr lang="en-US" altLang="en-US" sz="2800" b="1" dirty="0">
                <a:solidFill>
                  <a:schemeClr val="bg1"/>
                </a:solidFill>
                <a:effectLst>
                  <a:glow rad="228600">
                    <a:schemeClr val="tx1">
                      <a:alpha val="90000"/>
                    </a:schemeClr>
                  </a:glow>
                </a:effectLst>
                <a:latin typeface="Comic Sans MS" panose="030F0702030302020204" pitchFamily="66" charset="0"/>
              </a:rPr>
              <a:t>He saw the end coming</a:t>
            </a:r>
          </a:p>
        </p:txBody>
      </p:sp>
      <p:sp>
        <p:nvSpPr>
          <p:cNvPr id="10" name="Text Box 22">
            <a:extLst>
              <a:ext uri="{FF2B5EF4-FFF2-40B4-BE49-F238E27FC236}">
                <a16:creationId xmlns:a16="http://schemas.microsoft.com/office/drawing/2014/main" id="{3A43206D-E032-4F3C-A660-C7EDD5A6C4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399" y="3262219"/>
            <a:ext cx="569036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chemeClr val="bg1"/>
                </a:solidFill>
                <a:effectLst>
                  <a:glow rad="228600">
                    <a:schemeClr val="tx1">
                      <a:alpha val="90000"/>
                    </a:schemeClr>
                  </a:glow>
                </a:effectLst>
                <a:latin typeface="Comic Sans MS" panose="030F0702030302020204" pitchFamily="66" charset="0"/>
                <a:sym typeface="Wingdings"/>
              </a:rPr>
              <a:t></a:t>
            </a:r>
            <a:r>
              <a:rPr lang="en-US" altLang="en-US" sz="2800" b="1" dirty="0">
                <a:solidFill>
                  <a:schemeClr val="bg1"/>
                </a:solidFill>
                <a:effectLst>
                  <a:glow rad="228600">
                    <a:schemeClr val="tx1">
                      <a:alpha val="90000"/>
                    </a:schemeClr>
                  </a:glow>
                </a:effectLst>
                <a:latin typeface="Comic Sans MS" panose="030F0702030302020204" pitchFamily="66" charset="0"/>
              </a:rPr>
              <a:t>He considered his options</a:t>
            </a:r>
          </a:p>
        </p:txBody>
      </p:sp>
      <p:sp>
        <p:nvSpPr>
          <p:cNvPr id="11" name="Text Box 22">
            <a:extLst>
              <a:ext uri="{FF2B5EF4-FFF2-40B4-BE49-F238E27FC236}">
                <a16:creationId xmlns:a16="http://schemas.microsoft.com/office/drawing/2014/main" id="{0203976B-4280-4BCC-8FF9-A37DA93193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6858" y="6009937"/>
            <a:ext cx="849028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ctr" fontAlgn="base">
              <a:spcBef>
                <a:spcPct val="50000"/>
              </a:spcBef>
              <a:spcAft>
                <a:spcPct val="0"/>
              </a:spcAft>
              <a:defRPr sz="3200" b="1" cap="all">
                <a:ln w="9000" cmpd="sng">
                  <a:solidFill>
                    <a:srgbClr val="C00000"/>
                  </a:solidFill>
                  <a:prstDash val="solid"/>
                </a:ln>
                <a:solidFill>
                  <a:schemeClr val="bg1"/>
                </a:solidFill>
                <a:effectLst>
                  <a:glow rad="228600">
                    <a:schemeClr val="tx1"/>
                  </a:glow>
                  <a:reflection blurRad="12700" stA="28000" endPos="45000" dist="1000" dir="5400000" sy="-100000" algn="bl" rotWithShape="0"/>
                </a:effectLst>
                <a:latin typeface="Comic Sans MS" panose="030F0702030302020204" pitchFamily="66" charset="0"/>
              </a:defRPr>
            </a:lvl1pPr>
            <a:lvl2pPr marL="742950" indent="-285750" eaLnBrk="0" hangingPunct="0">
              <a:defRPr>
                <a:latin typeface="Arial" charset="0"/>
              </a:defRPr>
            </a:lvl2pPr>
            <a:lvl3pPr marL="1143000" indent="-228600" eaLnBrk="0" hangingPunct="0">
              <a:defRPr>
                <a:latin typeface="Arial" charset="0"/>
              </a:defRPr>
            </a:lvl3pPr>
            <a:lvl4pPr marL="1600200" indent="-228600" eaLnBrk="0" hangingPunct="0">
              <a:defRPr>
                <a:latin typeface="Arial" charset="0"/>
              </a:defRPr>
            </a:lvl4pPr>
            <a:lvl5pPr marL="2057400" indent="-228600" eaLnBrk="0" hangingPunct="0">
              <a:defRPr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9pPr>
          </a:lstStyle>
          <a:p>
            <a:r>
              <a:rPr lang="en-US" altLang="en-US" dirty="0">
                <a:effectLst>
                  <a:glow rad="228600">
                    <a:schemeClr val="tx1">
                      <a:alpha val="90000"/>
                    </a:schemeClr>
                  </a:glow>
                  <a:reflection blurRad="12700" stA="28000" endPos="45000" dist="1000" dir="5400000" sy="-100000" algn="bl" rotWithShape="0"/>
                </a:effectLst>
              </a:rPr>
              <a:t>Luke 16:1,3-4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60228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3D2DADA6-010F-4ED4-933A-8094BF6C8D5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833" t="17088" r="18333" b="7611"/>
          <a:stretch/>
        </p:blipFill>
        <p:spPr>
          <a:xfrm>
            <a:off x="152400" y="184265"/>
            <a:ext cx="8763001" cy="652736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7" name="Text Box 22">
            <a:extLst>
              <a:ext uri="{FF2B5EF4-FFF2-40B4-BE49-F238E27FC236}">
                <a16:creationId xmlns:a16="http://schemas.microsoft.com/office/drawing/2014/main" id="{F6AEDDAE-2486-4D99-914C-A4527D4EBE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28830"/>
            <a:ext cx="849028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cap="all" dirty="0">
                <a:ln w="9000" cmpd="sng">
                  <a:solidFill>
                    <a:srgbClr val="C00000"/>
                  </a:solidFill>
                  <a:prstDash val="solid"/>
                </a:ln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95000"/>
                    </a:schemeClr>
                  </a:glow>
                  <a:reflection blurRad="12700" stA="28000" endPos="45000" dist="1000" dir="5400000" sy="-100000" algn="bl" rotWithShape="0"/>
                </a:effectLst>
                <a:latin typeface="Comic Sans MS" panose="030F0702030302020204" pitchFamily="66" charset="0"/>
              </a:rPr>
              <a:t>Luke 16:5-7</a:t>
            </a:r>
          </a:p>
        </p:txBody>
      </p:sp>
      <p:sp>
        <p:nvSpPr>
          <p:cNvPr id="13" name="Text Box 18">
            <a:extLst>
              <a:ext uri="{FF2B5EF4-FFF2-40B4-BE49-F238E27FC236}">
                <a16:creationId xmlns:a16="http://schemas.microsoft.com/office/drawing/2014/main" id="{EDE060BC-44B5-43C1-8334-9B1F184405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5182163"/>
            <a:ext cx="71628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95000"/>
                    </a:schemeClr>
                  </a:glow>
                </a:effectLst>
                <a:latin typeface="Comic Sans MS" panose="030F0702030302020204" pitchFamily="66" charset="0"/>
                <a:sym typeface="Wingdings"/>
              </a:rPr>
              <a:t></a:t>
            </a:r>
            <a:r>
              <a:rPr lang="en-US" altLang="en-US" sz="280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95000"/>
                    </a:schemeClr>
                  </a:glow>
                </a:effectLst>
                <a:latin typeface="Comic Sans MS" panose="030F0702030302020204" pitchFamily="66" charset="0"/>
              </a:rPr>
              <a:t>The steward summoned </a:t>
            </a:r>
            <a:r>
              <a:rPr lang="en-US" altLang="en-US" sz="2800" b="1" u="sng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95000"/>
                    </a:schemeClr>
                  </a:glow>
                </a:effectLst>
                <a:latin typeface="Comic Sans MS" panose="030F0702030302020204" pitchFamily="66" charset="0"/>
              </a:rPr>
              <a:t>all</a:t>
            </a:r>
            <a:r>
              <a:rPr lang="en-US" altLang="en-US" sz="280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95000"/>
                    </a:schemeClr>
                  </a:glow>
                </a:effectLst>
                <a:latin typeface="Comic Sans MS" panose="030F0702030302020204" pitchFamily="66" charset="0"/>
              </a:rPr>
              <a:t> creditors</a:t>
            </a:r>
          </a:p>
        </p:txBody>
      </p:sp>
      <p:sp>
        <p:nvSpPr>
          <p:cNvPr id="14" name="Text Box 18">
            <a:extLst>
              <a:ext uri="{FF2B5EF4-FFF2-40B4-BE49-F238E27FC236}">
                <a16:creationId xmlns:a16="http://schemas.microsoft.com/office/drawing/2014/main" id="{284292A8-C771-46C7-A1CB-AE5C5B8A28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0547" y="5741478"/>
            <a:ext cx="76962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95000"/>
                    </a:schemeClr>
                  </a:glow>
                </a:effectLst>
                <a:latin typeface="Comic Sans MS" panose="030F0702030302020204" pitchFamily="66" charset="0"/>
                <a:sym typeface="Wingdings"/>
              </a:rPr>
              <a:t></a:t>
            </a:r>
            <a:r>
              <a:rPr lang="en-US" altLang="en-US" sz="280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95000"/>
                    </a:schemeClr>
                  </a:glow>
                </a:effectLst>
                <a:latin typeface="Comic Sans MS" panose="030F0702030302020204" pitchFamily="66" charset="0"/>
              </a:rPr>
              <a:t>He significantly reduced each contract</a:t>
            </a:r>
            <a:br>
              <a:rPr lang="en-US" altLang="en-US" sz="280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95000"/>
                    </a:schemeClr>
                  </a:glow>
                </a:effectLst>
                <a:latin typeface="Comic Sans MS" panose="030F0702030302020204" pitchFamily="66" charset="0"/>
              </a:rPr>
            </a:br>
            <a:endParaRPr lang="en-US" altLang="en-US" sz="2800" b="1" dirty="0">
              <a:solidFill>
                <a:schemeClr val="bg1"/>
              </a:solidFill>
              <a:effectLst>
                <a:glow rad="228600">
                  <a:schemeClr val="accent4">
                    <a:satMod val="175000"/>
                    <a:alpha val="95000"/>
                  </a:schemeClr>
                </a:glow>
              </a:effectLst>
              <a:latin typeface="Comic Sans MS" panose="030F0702030302020204" pitchFamily="66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4AD8FCA-2766-4D0B-BCA4-67984BABC3E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8194" b="99871" l="13107" r="78155">
                        <a14:foregroundMark x1="55016" y1="18194" x2="50647" y2="32516"/>
                        <a14:foregroundMark x1="50647" y1="32516" x2="50324" y2="32774"/>
                        <a14:foregroundMark x1="44498" y1="86323" x2="43204" y2="99871"/>
                        <a14:foregroundMark x1="16058" y1="92387" x2="16019" y2="92645"/>
                        <a14:foregroundMark x1="16155" y1="91742" x2="16058" y2="92387"/>
                        <a14:foregroundMark x1="16233" y1="91226" x2="16155" y2="91742"/>
                        <a14:foregroundMark x1="16330" y1="90581" x2="16233" y2="91226"/>
                        <a14:foregroundMark x1="16505" y1="89419" x2="16330" y2="90581"/>
                        <a14:foregroundMark x1="13107" y1="84645" x2="17961" y2="84000"/>
                        <a14:foregroundMark x1="78155" y1="56903" x2="74919" y2="65032"/>
                        <a14:foregroundMark x1="74919" y1="65032" x2="74919" y2="65032"/>
                        <a14:foregroundMark x1="30421" y1="70581" x2="26699" y2="80129"/>
                        <a14:foregroundMark x1="26699" y1="80129" x2="19417" y2="88387"/>
                        <a14:foregroundMark x1="20388" y1="93548" x2="20388" y2="93548"/>
                        <a14:foregroundMark x1="17476" y1="94452" x2="17476" y2="94452"/>
                        <a14:foregroundMark x1="19417" y1="95226" x2="19417" y2="95226"/>
                        <a14:backgroundMark x1="18932" y1="94452" x2="18932" y2="94452"/>
                        <a14:backgroundMark x1="16828" y1="92387" x2="16828" y2="92387"/>
                        <a14:backgroundMark x1="19256" y1="92645" x2="19256" y2="92645"/>
                        <a14:backgroundMark x1="16505" y1="92903" x2="16505" y2="92903"/>
                        <a14:backgroundMark x1="21521" y1="93161" x2="21521" y2="93161"/>
                        <a14:backgroundMark x1="17799" y1="90581" x2="17799" y2="90581"/>
                        <a14:backgroundMark x1="21197" y1="94065" x2="21197" y2="94065"/>
                        <a14:backgroundMark x1="17476" y1="91226" x2="17476" y2="91226"/>
                        <a14:backgroundMark x1="17152" y1="91742" x2="17152" y2="917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199" t="13322" r="15165"/>
          <a:stretch/>
        </p:blipFill>
        <p:spPr>
          <a:xfrm>
            <a:off x="-152400" y="2687204"/>
            <a:ext cx="3048000" cy="432319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108187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62106">
        <p15:prstTrans prst="peelOff"/>
      </p:transition>
    </mc:Choice>
    <mc:Fallback xmlns="">
      <p:transition spd="slow" advTm="6210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9C3E75B-8367-4A6C-B43A-8517177158F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7" r="4834"/>
          <a:stretch/>
        </p:blipFill>
        <p:spPr>
          <a:xfrm>
            <a:off x="132749" y="152400"/>
            <a:ext cx="8858851" cy="651904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1752" name="Text Box 8"/>
          <p:cNvSpPr txBox="1">
            <a:spLocks noChangeArrowheads="1"/>
          </p:cNvSpPr>
          <p:nvPr/>
        </p:nvSpPr>
        <p:spPr bwMode="auto">
          <a:xfrm>
            <a:off x="2941268" y="498937"/>
            <a:ext cx="584093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Deuteronomy 23:19</a:t>
            </a:r>
          </a:p>
        </p:txBody>
      </p:sp>
      <p:sp>
        <p:nvSpPr>
          <p:cNvPr id="31760" name="Text Box 16"/>
          <p:cNvSpPr txBox="1">
            <a:spLocks noChangeArrowheads="1"/>
          </p:cNvSpPr>
          <p:nvPr/>
        </p:nvSpPr>
        <p:spPr bwMode="auto">
          <a:xfrm>
            <a:off x="-228600" y="6106180"/>
            <a:ext cx="48006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</a:schemeClr>
                  </a:glow>
                </a:effectLst>
                <a:latin typeface="Comic Sans MS" panose="030F0702030302020204" pitchFamily="66" charset="0"/>
              </a:rPr>
              <a:t>50 measures borrowed</a:t>
            </a:r>
          </a:p>
        </p:txBody>
      </p:sp>
      <p:sp>
        <p:nvSpPr>
          <p:cNvPr id="31761" name="Text Box 17"/>
          <p:cNvSpPr txBox="1">
            <a:spLocks noChangeArrowheads="1"/>
          </p:cNvSpPr>
          <p:nvPr/>
        </p:nvSpPr>
        <p:spPr bwMode="auto">
          <a:xfrm>
            <a:off x="3697563" y="4684693"/>
            <a:ext cx="1788837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</a:schemeClr>
                  </a:glow>
                </a:effectLst>
                <a:latin typeface="Comic Sans MS" panose="030F0702030302020204" pitchFamily="66" charset="0"/>
              </a:rPr>
              <a:t>+100%</a:t>
            </a:r>
            <a:br>
              <a:rPr lang="en-US" altLang="en-US" sz="280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</a:schemeClr>
                  </a:glow>
                </a:effectLst>
                <a:latin typeface="Comic Sans MS" panose="030F0702030302020204" pitchFamily="66" charset="0"/>
              </a:rPr>
            </a:br>
            <a:r>
              <a:rPr lang="en-US" altLang="en-US" sz="280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</a:schemeClr>
                  </a:glow>
                </a:effectLst>
                <a:latin typeface="Comic Sans MS" panose="030F0702030302020204" pitchFamily="66" charset="0"/>
              </a:rPr>
              <a:t>interest</a:t>
            </a:r>
          </a:p>
        </p:txBody>
      </p:sp>
      <p:sp>
        <p:nvSpPr>
          <p:cNvPr id="31762" name="Text Box 18"/>
          <p:cNvSpPr txBox="1">
            <a:spLocks noChangeArrowheads="1"/>
          </p:cNvSpPr>
          <p:nvPr/>
        </p:nvSpPr>
        <p:spPr bwMode="auto">
          <a:xfrm>
            <a:off x="5029200" y="4684693"/>
            <a:ext cx="381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</a:schemeClr>
                  </a:glow>
                </a:effectLst>
                <a:latin typeface="Arial Black" pitchFamily="34" charset="0"/>
              </a:rPr>
              <a:t>=</a:t>
            </a:r>
          </a:p>
        </p:txBody>
      </p:sp>
      <p:sp>
        <p:nvSpPr>
          <p:cNvPr id="31773" name="Text Box 29"/>
          <p:cNvSpPr txBox="1">
            <a:spLocks noChangeArrowheads="1"/>
          </p:cNvSpPr>
          <p:nvPr/>
        </p:nvSpPr>
        <p:spPr bwMode="auto">
          <a:xfrm>
            <a:off x="4953000" y="6106180"/>
            <a:ext cx="4191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</a:schemeClr>
                  </a:glow>
                </a:effectLst>
                <a:latin typeface="Comic Sans MS" panose="030F0702030302020204" pitchFamily="66" charset="0"/>
              </a:rPr>
              <a:t>100 measures debt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644563" y="3885517"/>
            <a:ext cx="2784437" cy="2286683"/>
            <a:chOff x="568684" y="3693030"/>
            <a:chExt cx="2784437" cy="2286683"/>
          </a:xfrm>
        </p:grpSpPr>
        <p:pic>
          <p:nvPicPr>
            <p:cNvPr id="33" name="Picture 12" descr="OilFlask-8th-7thc-BCE"/>
            <p:cNvPicPr>
              <a:picLocks noChangeAspect="1" noChangeArrowheads="1"/>
            </p:cNvPicPr>
            <p:nvPr/>
          </p:nvPicPr>
          <p:blipFill>
            <a:blip r:embed="rId5">
              <a:lum bright="6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433" r="100000">
                          <a14:foregroundMark x1="45455" y1="16038" x2="60173" y2="6604"/>
                          <a14:foregroundMark x1="82684" y1="65723" x2="88312" y2="80503"/>
                          <a14:foregroundMark x1="89177" y1="83648" x2="86147" y2="86478"/>
                          <a14:backgroundMark x1="23810" y1="34277" x2="10390" y2="60063"/>
                          <a14:backgroundMark x1="95238" y1="48742" x2="90476" y2="58491"/>
                          <a14:backgroundMark x1="77489" y1="96541" x2="99134" y2="86478"/>
                          <a14:backgroundMark x1="86147" y1="60063" x2="97835" y2="8490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0060" y="3693030"/>
              <a:ext cx="964309" cy="133151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12" descr="OilFlask-8th-7thc-BCE"/>
            <p:cNvPicPr>
              <a:picLocks noChangeAspect="1" noChangeArrowheads="1"/>
            </p:cNvPicPr>
            <p:nvPr/>
          </p:nvPicPr>
          <p:blipFill>
            <a:blip r:embed="rId5">
              <a:lum bright="6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433" r="100000">
                          <a14:foregroundMark x1="45455" y1="16038" x2="60173" y2="6604"/>
                          <a14:foregroundMark x1="82684" y1="65723" x2="88312" y2="80503"/>
                          <a14:foregroundMark x1="89177" y1="83648" x2="86147" y2="86478"/>
                          <a14:backgroundMark x1="23810" y1="34277" x2="10390" y2="60063"/>
                          <a14:backgroundMark x1="95238" y1="48742" x2="90476" y2="58491"/>
                          <a14:backgroundMark x1="77489" y1="96541" x2="99134" y2="86478"/>
                          <a14:backgroundMark x1="86147" y1="60063" x2="97835" y2="8490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6657" y="3771908"/>
              <a:ext cx="964309" cy="133151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45" name="Picture 12" descr="OilFlask-8th-7thc-BCE"/>
            <p:cNvPicPr>
              <a:picLocks noChangeAspect="1" noChangeArrowheads="1"/>
            </p:cNvPicPr>
            <p:nvPr/>
          </p:nvPicPr>
          <p:blipFill>
            <a:blip r:embed="rId5">
              <a:lum bright="6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433" r="100000">
                          <a14:foregroundMark x1="45455" y1="16038" x2="60173" y2="6604"/>
                          <a14:foregroundMark x1="82684" y1="65723" x2="88312" y2="80503"/>
                          <a14:foregroundMark x1="89177" y1="83648" x2="86147" y2="86478"/>
                          <a14:backgroundMark x1="23810" y1="34277" x2="10390" y2="60063"/>
                          <a14:backgroundMark x1="95238" y1="48742" x2="90476" y2="58491"/>
                          <a14:backgroundMark x1="77489" y1="96541" x2="99134" y2="86478"/>
                          <a14:backgroundMark x1="86147" y1="60063" x2="97835" y2="8490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8684" y="4365381"/>
              <a:ext cx="964309" cy="133151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12" descr="OilFlask-8th-7thc-BCE"/>
            <p:cNvPicPr>
              <a:picLocks noChangeAspect="1" noChangeArrowheads="1"/>
            </p:cNvPicPr>
            <p:nvPr/>
          </p:nvPicPr>
          <p:blipFill>
            <a:blip r:embed="rId5">
              <a:lum bright="6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433" r="100000">
                          <a14:foregroundMark x1="45455" y1="16038" x2="60173" y2="6604"/>
                          <a14:foregroundMark x1="82684" y1="65723" x2="88312" y2="80503"/>
                          <a14:foregroundMark x1="89177" y1="83648" x2="86147" y2="86478"/>
                          <a14:backgroundMark x1="23810" y1="34277" x2="10390" y2="60063"/>
                          <a14:backgroundMark x1="95238" y1="48742" x2="90476" y2="58491"/>
                          <a14:backgroundMark x1="77489" y1="96541" x2="99134" y2="86478"/>
                          <a14:backgroundMark x1="86147" y1="60063" x2="97835" y2="8490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5991" y="4648200"/>
              <a:ext cx="964309" cy="133151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12" descr="OilFlask-8th-7thc-BCE"/>
            <p:cNvPicPr>
              <a:picLocks noChangeAspect="1" noChangeArrowheads="1"/>
            </p:cNvPicPr>
            <p:nvPr/>
          </p:nvPicPr>
          <p:blipFill>
            <a:blip r:embed="rId5">
              <a:lum bright="6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433" r="100000">
                          <a14:foregroundMark x1="45455" y1="16038" x2="60173" y2="6604"/>
                          <a14:foregroundMark x1="82684" y1="65723" x2="88312" y2="80503"/>
                          <a14:foregroundMark x1="89177" y1="83648" x2="86147" y2="86478"/>
                          <a14:backgroundMark x1="23810" y1="34277" x2="10390" y2="60063"/>
                          <a14:backgroundMark x1="95238" y1="48742" x2="90476" y2="58491"/>
                          <a14:backgroundMark x1="77489" y1="96541" x2="99134" y2="86478"/>
                          <a14:backgroundMark x1="86147" y1="60063" x2="97835" y2="8490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8812" y="4556256"/>
              <a:ext cx="964309" cy="133151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" name="Group 1"/>
          <p:cNvGrpSpPr/>
          <p:nvPr/>
        </p:nvGrpSpPr>
        <p:grpSpPr>
          <a:xfrm>
            <a:off x="5715000" y="2437717"/>
            <a:ext cx="2895600" cy="3734483"/>
            <a:chOff x="5638800" y="2361517"/>
            <a:chExt cx="2895600" cy="3734483"/>
          </a:xfrm>
        </p:grpSpPr>
        <p:pic>
          <p:nvPicPr>
            <p:cNvPr id="35" name="Picture 12" descr="OilFlask-8th-7thc-BCE"/>
            <p:cNvPicPr>
              <a:picLocks noChangeAspect="1" noChangeArrowheads="1"/>
            </p:cNvPicPr>
            <p:nvPr/>
          </p:nvPicPr>
          <p:blipFill>
            <a:blip r:embed="rId5">
              <a:lum bright="6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433" r="100000">
                          <a14:foregroundMark x1="45455" y1="16038" x2="60173" y2="6604"/>
                          <a14:foregroundMark x1="82684" y1="65723" x2="88312" y2="80503"/>
                          <a14:foregroundMark x1="89177" y1="83648" x2="86147" y2="86478"/>
                          <a14:backgroundMark x1="23810" y1="34277" x2="10390" y2="60063"/>
                          <a14:backgroundMark x1="95238" y1="48742" x2="90476" y2="58491"/>
                          <a14:backgroundMark x1="77489" y1="96541" x2="99134" y2="86478"/>
                          <a14:backgroundMark x1="86147" y1="60063" x2="97835" y2="8490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61339" y="2361517"/>
              <a:ext cx="964309" cy="133151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12" descr="OilFlask-8th-7thc-BCE"/>
            <p:cNvPicPr>
              <a:picLocks noChangeAspect="1" noChangeArrowheads="1"/>
            </p:cNvPicPr>
            <p:nvPr/>
          </p:nvPicPr>
          <p:blipFill>
            <a:blip r:embed="rId5">
              <a:lum bright="6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433" r="100000">
                          <a14:foregroundMark x1="45455" y1="16038" x2="60173" y2="6604"/>
                          <a14:foregroundMark x1="82684" y1="65723" x2="88312" y2="80503"/>
                          <a14:foregroundMark x1="89177" y1="83648" x2="86147" y2="86478"/>
                          <a14:backgroundMark x1="23810" y1="34277" x2="10390" y2="60063"/>
                          <a14:backgroundMark x1="95238" y1="48742" x2="90476" y2="58491"/>
                          <a14:backgroundMark x1="77489" y1="96541" x2="99134" y2="86478"/>
                          <a14:backgroundMark x1="86147" y1="60063" x2="97835" y2="8490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87936" y="2440395"/>
              <a:ext cx="964309" cy="133151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Picture 12" descr="OilFlask-8th-7thc-BCE"/>
            <p:cNvPicPr>
              <a:picLocks noChangeAspect="1" noChangeArrowheads="1"/>
            </p:cNvPicPr>
            <p:nvPr/>
          </p:nvPicPr>
          <p:blipFill>
            <a:blip r:embed="rId5">
              <a:lum bright="6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433" r="100000">
                          <a14:foregroundMark x1="45455" y1="16038" x2="60173" y2="6604"/>
                          <a14:foregroundMark x1="82684" y1="65723" x2="88312" y2="80503"/>
                          <a14:foregroundMark x1="89177" y1="83648" x2="86147" y2="86478"/>
                          <a14:backgroundMark x1="23810" y1="34277" x2="10390" y2="60063"/>
                          <a14:backgroundMark x1="95238" y1="48742" x2="90476" y2="58491"/>
                          <a14:backgroundMark x1="77489" y1="96541" x2="99134" y2="86478"/>
                          <a14:backgroundMark x1="86147" y1="60063" x2="97835" y2="8490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49963" y="3033868"/>
              <a:ext cx="964309" cy="133151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12" descr="OilFlask-8th-7thc-BCE"/>
            <p:cNvPicPr>
              <a:picLocks noChangeAspect="1" noChangeArrowheads="1"/>
            </p:cNvPicPr>
            <p:nvPr/>
          </p:nvPicPr>
          <p:blipFill>
            <a:blip r:embed="rId5">
              <a:lum bright="6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433" r="100000">
                          <a14:foregroundMark x1="45455" y1="16038" x2="60173" y2="6604"/>
                          <a14:foregroundMark x1="82684" y1="65723" x2="88312" y2="80503"/>
                          <a14:foregroundMark x1="89177" y1="83648" x2="86147" y2="86478"/>
                          <a14:backgroundMark x1="23810" y1="34277" x2="10390" y2="60063"/>
                          <a14:backgroundMark x1="95238" y1="48742" x2="90476" y2="58491"/>
                          <a14:backgroundMark x1="77489" y1="96541" x2="99134" y2="86478"/>
                          <a14:backgroundMark x1="86147" y1="60063" x2="97835" y2="8490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17270" y="3316687"/>
              <a:ext cx="964309" cy="133151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Picture 12" descr="OilFlask-8th-7thc-BCE"/>
            <p:cNvPicPr>
              <a:picLocks noChangeAspect="1" noChangeArrowheads="1"/>
            </p:cNvPicPr>
            <p:nvPr/>
          </p:nvPicPr>
          <p:blipFill>
            <a:blip r:embed="rId5">
              <a:lum bright="6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433" r="100000">
                          <a14:foregroundMark x1="45455" y1="16038" x2="60173" y2="6604"/>
                          <a14:foregroundMark x1="82684" y1="65723" x2="88312" y2="80503"/>
                          <a14:foregroundMark x1="89177" y1="83648" x2="86147" y2="86478"/>
                          <a14:backgroundMark x1="23810" y1="34277" x2="10390" y2="60063"/>
                          <a14:backgroundMark x1="95238" y1="48742" x2="90476" y2="58491"/>
                          <a14:backgroundMark x1="77489" y1="96541" x2="99134" y2="86478"/>
                          <a14:backgroundMark x1="86147" y1="60063" x2="97835" y2="8490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0091" y="3224743"/>
              <a:ext cx="964309" cy="133151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" name="Picture 12" descr="OilFlask-8th-7thc-BCE"/>
            <p:cNvPicPr>
              <a:picLocks noChangeAspect="1" noChangeArrowheads="1"/>
            </p:cNvPicPr>
            <p:nvPr/>
          </p:nvPicPr>
          <p:blipFill>
            <a:blip r:embed="rId5">
              <a:lum bright="6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433" r="100000">
                          <a14:foregroundMark x1="45455" y1="16038" x2="60173" y2="6604"/>
                          <a14:foregroundMark x1="82684" y1="65723" x2="88312" y2="80503"/>
                          <a14:foregroundMark x1="89177" y1="83648" x2="86147" y2="86478"/>
                          <a14:backgroundMark x1="23810" y1="34277" x2="10390" y2="60063"/>
                          <a14:backgroundMark x1="95238" y1="48742" x2="90476" y2="58491"/>
                          <a14:backgroundMark x1="77489" y1="96541" x2="99134" y2="86478"/>
                          <a14:backgroundMark x1="86147" y1="60063" x2="97835" y2="8490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0176" y="3809317"/>
              <a:ext cx="964309" cy="133151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" name="Picture 12" descr="OilFlask-8th-7thc-BCE"/>
            <p:cNvPicPr>
              <a:picLocks noChangeAspect="1" noChangeArrowheads="1"/>
            </p:cNvPicPr>
            <p:nvPr/>
          </p:nvPicPr>
          <p:blipFill>
            <a:blip r:embed="rId5">
              <a:lum bright="6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433" r="100000">
                          <a14:foregroundMark x1="45455" y1="16038" x2="60173" y2="6604"/>
                          <a14:foregroundMark x1="82684" y1="65723" x2="88312" y2="80503"/>
                          <a14:foregroundMark x1="89177" y1="83648" x2="86147" y2="86478"/>
                          <a14:backgroundMark x1="23810" y1="34277" x2="10390" y2="60063"/>
                          <a14:backgroundMark x1="95238" y1="48742" x2="90476" y2="58491"/>
                          <a14:backgroundMark x1="77489" y1="96541" x2="99134" y2="86478"/>
                          <a14:backgroundMark x1="86147" y1="60063" x2="97835" y2="8490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76773" y="3888195"/>
              <a:ext cx="964309" cy="133151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12" descr="OilFlask-8th-7thc-BCE"/>
            <p:cNvPicPr>
              <a:picLocks noChangeAspect="1" noChangeArrowheads="1"/>
            </p:cNvPicPr>
            <p:nvPr/>
          </p:nvPicPr>
          <p:blipFill>
            <a:blip r:embed="rId5">
              <a:lum bright="6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433" r="100000">
                          <a14:foregroundMark x1="45455" y1="16038" x2="60173" y2="6604"/>
                          <a14:foregroundMark x1="82684" y1="65723" x2="88312" y2="80503"/>
                          <a14:foregroundMark x1="89177" y1="83648" x2="86147" y2="86478"/>
                          <a14:backgroundMark x1="23810" y1="34277" x2="10390" y2="60063"/>
                          <a14:backgroundMark x1="95238" y1="48742" x2="90476" y2="58491"/>
                          <a14:backgroundMark x1="77489" y1="96541" x2="99134" y2="86478"/>
                          <a14:backgroundMark x1="86147" y1="60063" x2="97835" y2="8490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38800" y="4481668"/>
              <a:ext cx="964309" cy="133151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3" name="Picture 12" descr="OilFlask-8th-7thc-BCE"/>
            <p:cNvPicPr>
              <a:picLocks noChangeAspect="1" noChangeArrowheads="1"/>
            </p:cNvPicPr>
            <p:nvPr/>
          </p:nvPicPr>
          <p:blipFill>
            <a:blip r:embed="rId5">
              <a:lum bright="6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433" r="100000">
                          <a14:foregroundMark x1="45455" y1="16038" x2="60173" y2="6604"/>
                          <a14:foregroundMark x1="82684" y1="65723" x2="88312" y2="80503"/>
                          <a14:foregroundMark x1="89177" y1="83648" x2="86147" y2="86478"/>
                          <a14:backgroundMark x1="23810" y1="34277" x2="10390" y2="60063"/>
                          <a14:backgroundMark x1="95238" y1="48742" x2="90476" y2="58491"/>
                          <a14:backgroundMark x1="77489" y1="96541" x2="99134" y2="86478"/>
                          <a14:backgroundMark x1="86147" y1="60063" x2="97835" y2="8490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06107" y="4764487"/>
              <a:ext cx="964309" cy="133151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4" name="Picture 12" descr="OilFlask-8th-7thc-BCE"/>
            <p:cNvPicPr>
              <a:picLocks noChangeAspect="1" noChangeArrowheads="1"/>
            </p:cNvPicPr>
            <p:nvPr/>
          </p:nvPicPr>
          <p:blipFill>
            <a:blip r:embed="rId5">
              <a:lum bright="6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433" r="100000">
                          <a14:foregroundMark x1="45455" y1="16038" x2="60173" y2="6604"/>
                          <a14:foregroundMark x1="82684" y1="65723" x2="88312" y2="80503"/>
                          <a14:foregroundMark x1="89177" y1="83648" x2="86147" y2="86478"/>
                          <a14:backgroundMark x1="23810" y1="34277" x2="10390" y2="60063"/>
                          <a14:backgroundMark x1="95238" y1="48742" x2="90476" y2="58491"/>
                          <a14:backgroundMark x1="77489" y1="96541" x2="99134" y2="86478"/>
                          <a14:backgroundMark x1="86147" y1="60063" x2="97835" y2="8490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58928" y="4672543"/>
              <a:ext cx="964309" cy="133151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5" name="Text Box 8">
            <a:extLst>
              <a:ext uri="{FF2B5EF4-FFF2-40B4-BE49-F238E27FC236}">
                <a16:creationId xmlns:a16="http://schemas.microsoft.com/office/drawing/2014/main" id="{7EE618C8-2A66-4A11-AA11-90C618EFBE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41268" y="1032337"/>
            <a:ext cx="5840937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“You shall not charge interest to your countrymen.”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247CFC2-D836-4B96-8C4B-9124071DCB20}"/>
              </a:ext>
            </a:extLst>
          </p:cNvPr>
          <p:cNvGrpSpPr/>
          <p:nvPr/>
        </p:nvGrpSpPr>
        <p:grpSpPr>
          <a:xfrm>
            <a:off x="130802" y="-321449"/>
            <a:ext cx="2804380" cy="4201319"/>
            <a:chOff x="130802" y="-321449"/>
            <a:chExt cx="2804380" cy="4201319"/>
          </a:xfrm>
        </p:grpSpPr>
        <p:grpSp>
          <p:nvGrpSpPr>
            <p:cNvPr id="5" name="Group 4"/>
            <p:cNvGrpSpPr/>
            <p:nvPr/>
          </p:nvGrpSpPr>
          <p:grpSpPr>
            <a:xfrm rot="20856407">
              <a:off x="130802" y="-321449"/>
              <a:ext cx="2804380" cy="4201319"/>
              <a:chOff x="273348" y="203865"/>
              <a:chExt cx="2804380" cy="4201319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6500" b="90000" l="1873" r="98502"/>
                        </a14:imgEffect>
                        <a14:imgEffect>
                          <a14:saturation sat="66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341335">
                <a:off x="273348" y="203865"/>
                <a:ext cx="2804380" cy="4201319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sp>
            <p:nvSpPr>
              <p:cNvPr id="5133" name="Text Box 31"/>
              <p:cNvSpPr txBox="1">
                <a:spLocks noChangeArrowheads="1"/>
              </p:cNvSpPr>
              <p:nvPr/>
            </p:nvSpPr>
            <p:spPr bwMode="auto">
              <a:xfrm rot="364317">
                <a:off x="462081" y="928877"/>
                <a:ext cx="2458327" cy="244682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fontAlgn="base" hangingPunct="1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altLang="en-US" sz="2600" b="1" u="sng" dirty="0">
                    <a:solidFill>
                      <a:srgbClr val="000000"/>
                    </a:solidFill>
                    <a:latin typeface="Comic Sans MS" panose="030F0702030302020204" pitchFamily="66" charset="0"/>
                  </a:rPr>
                  <a:t>Contract</a:t>
                </a:r>
              </a:p>
              <a:p>
                <a:pPr algn="ctr" eaLnBrk="1" fontAlgn="base" hangingPunct="1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altLang="en-US" sz="2600" b="1" dirty="0">
                    <a:solidFill>
                      <a:srgbClr val="000000"/>
                    </a:solidFill>
                    <a:latin typeface="Comic Sans MS" panose="030F0702030302020204" pitchFamily="66" charset="0"/>
                  </a:rPr>
                  <a:t>I owe 100 measures of olive oil</a:t>
                </a:r>
              </a:p>
              <a:p>
                <a:pPr eaLnBrk="1" fontAlgn="base" hangingPunct="1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altLang="en-US" sz="2400" b="1" i="1" dirty="0">
                    <a:solidFill>
                      <a:srgbClr val="000000"/>
                    </a:solidFill>
                    <a:latin typeface="Comic Sans MS" panose="030F0702030302020204" pitchFamily="66" charset="0"/>
                  </a:rPr>
                  <a:t> Signed:</a:t>
                </a:r>
                <a:r>
                  <a:rPr lang="en-US" altLang="en-US" sz="2400" b="1" dirty="0">
                    <a:solidFill>
                      <a:srgbClr val="000000"/>
                    </a:solidFill>
                    <a:latin typeface="Comic Sans MS" panose="030F0702030302020204" pitchFamily="66" charset="0"/>
                  </a:rPr>
                  <a:t> </a:t>
                </a:r>
              </a:p>
            </p:txBody>
          </p:sp>
        </p:grp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9BB60B66-FEC0-458F-9233-8A48F5CE45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7778" b="90000" l="10000" r="90000">
                          <a14:foregroundMark x1="82444" y1="7778" x2="71333" y2="115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654" t="67249" r="56848" b="10491"/>
            <a:stretch/>
          </p:blipFill>
          <p:spPr>
            <a:xfrm>
              <a:off x="1735734" y="2079554"/>
              <a:ext cx="792522" cy="784138"/>
            </a:xfrm>
            <a:prstGeom prst="rect">
              <a:avLst/>
            </a:prstGeom>
          </p:spPr>
        </p:pic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0FB3C95A-D0CA-4028-AAEF-8AE42E2CDB0C}"/>
              </a:ext>
            </a:extLst>
          </p:cNvPr>
          <p:cNvSpPr txBox="1"/>
          <p:nvPr/>
        </p:nvSpPr>
        <p:spPr>
          <a:xfrm rot="21221450">
            <a:off x="1636461" y="945142"/>
            <a:ext cx="775538" cy="523220"/>
          </a:xfrm>
          <a:prstGeom prst="rect">
            <a:avLst/>
          </a:prstGeom>
          <a:solidFill>
            <a:srgbClr val="E2C5A8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omic Sans MS" panose="030F0702030302020204" pitchFamily="66" charset="0"/>
              </a:rPr>
              <a:t>50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711107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59359">
        <p15:prstTrans prst="peelOff"/>
      </p:transition>
    </mc:Choice>
    <mc:Fallback xmlns="">
      <p:transition spd="slow" advTm="25935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7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7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17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17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7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7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17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17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17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17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17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17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17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17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17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52" grpId="0"/>
      <p:bldP spid="31761" grpId="0"/>
      <p:bldP spid="31762" grpId="0"/>
      <p:bldP spid="31773" grpId="0"/>
      <p:bldP spid="45" grpId="0"/>
      <p:bldP spid="4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7A945E9-9381-47BB-9E1F-490EEF4D8E3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177" r="12468" b="9021"/>
          <a:stretch/>
        </p:blipFill>
        <p:spPr>
          <a:xfrm>
            <a:off x="189217" y="228600"/>
            <a:ext cx="8805527" cy="64770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1760" name="Text Box 16"/>
          <p:cNvSpPr txBox="1">
            <a:spLocks noChangeArrowheads="1"/>
          </p:cNvSpPr>
          <p:nvPr/>
        </p:nvSpPr>
        <p:spPr bwMode="auto">
          <a:xfrm>
            <a:off x="-228600" y="6182380"/>
            <a:ext cx="48006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</a:schemeClr>
                  </a:glow>
                </a:effectLst>
                <a:latin typeface="Comic Sans MS" panose="030F0702030302020204" pitchFamily="66" charset="0"/>
              </a:rPr>
              <a:t>80 measures borrowed</a:t>
            </a:r>
          </a:p>
        </p:txBody>
      </p:sp>
      <p:sp>
        <p:nvSpPr>
          <p:cNvPr id="31762" name="Text Box 18"/>
          <p:cNvSpPr txBox="1">
            <a:spLocks noChangeArrowheads="1"/>
          </p:cNvSpPr>
          <p:nvPr/>
        </p:nvSpPr>
        <p:spPr bwMode="auto">
          <a:xfrm>
            <a:off x="5029200" y="4684693"/>
            <a:ext cx="381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</a:schemeClr>
                  </a:glow>
                </a:effectLst>
                <a:latin typeface="Arial Black" pitchFamily="34" charset="0"/>
              </a:rPr>
              <a:t>=</a:t>
            </a:r>
          </a:p>
        </p:txBody>
      </p:sp>
      <p:sp>
        <p:nvSpPr>
          <p:cNvPr id="31773" name="Text Box 29"/>
          <p:cNvSpPr txBox="1">
            <a:spLocks noChangeArrowheads="1"/>
          </p:cNvSpPr>
          <p:nvPr/>
        </p:nvSpPr>
        <p:spPr bwMode="auto">
          <a:xfrm>
            <a:off x="5105400" y="6182380"/>
            <a:ext cx="4191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</a:schemeClr>
                  </a:glow>
                </a:effectLst>
                <a:latin typeface="Comic Sans MS" panose="030F0702030302020204" pitchFamily="66" charset="0"/>
              </a:rPr>
              <a:t>100 measures debt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2AC28E9-F92E-4385-9F0A-7106DCE67DAD}"/>
              </a:ext>
            </a:extLst>
          </p:cNvPr>
          <p:cNvGrpSpPr/>
          <p:nvPr/>
        </p:nvGrpSpPr>
        <p:grpSpPr>
          <a:xfrm>
            <a:off x="110398" y="2940145"/>
            <a:ext cx="3623402" cy="3308255"/>
            <a:chOff x="193653" y="2864381"/>
            <a:chExt cx="3623402" cy="3308255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A7DB295-E65D-48CE-B170-B37FA0565EE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735" b="95238" l="10000" r="90000">
                          <a14:foregroundMark x1="48400" y1="3735" x2="56000" y2="17740"/>
                          <a14:foregroundMark x1="49400" y1="95238" x2="73600" y2="75537"/>
                          <a14:foregroundMark x1="78000" y1="91970" x2="70000" y2="94958"/>
                        </a14:backgroundRemoval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3653" y="2923675"/>
              <a:ext cx="1261727" cy="270261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182C13BA-BF83-48C6-B18D-AF6812E8ED5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735" b="95238" l="10000" r="90000">
                          <a14:foregroundMark x1="48400" y1="3735" x2="56000" y2="17740"/>
                          <a14:foregroundMark x1="49400" y1="95238" x2="73600" y2="75537"/>
                          <a14:foregroundMark x1="78000" y1="91970" x2="70000" y2="9495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9595" y="3064377"/>
              <a:ext cx="1261727" cy="270261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56C1FEA6-F71A-49A8-ACF3-A94BE5B7C67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735" b="95238" l="10000" r="90000">
                          <a14:foregroundMark x1="48400" y1="3735" x2="56000" y2="17740"/>
                          <a14:foregroundMark x1="49400" y1="95238" x2="73600" y2="75537"/>
                          <a14:foregroundMark x1="78000" y1="91970" x2="70000" y2="9495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382" y="3445377"/>
              <a:ext cx="1261727" cy="270261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32B22C54-D8F6-4300-B1EC-24DC8418F7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735" b="95238" l="10000" r="90000">
                          <a14:foregroundMark x1="48400" y1="3735" x2="56000" y2="17740"/>
                          <a14:foregroundMark x1="49400" y1="95238" x2="73600" y2="75537"/>
                          <a14:foregroundMark x1="78000" y1="91970" x2="70000" y2="94958"/>
                        </a14:backgroundRemoval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97518" y="2864381"/>
              <a:ext cx="1261727" cy="270261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CDC03ED1-7DFB-44C3-B618-7D3CCDD1B28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735" b="95238" l="10000" r="90000">
                          <a14:foregroundMark x1="48400" y1="3735" x2="56000" y2="17740"/>
                          <a14:foregroundMark x1="49400" y1="95238" x2="73600" y2="75537"/>
                          <a14:foregroundMark x1="78000" y1="91970" x2="70000" y2="9495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3414" y="2910931"/>
              <a:ext cx="1261727" cy="270261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931C078C-001A-4391-8A14-820A9461259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735" b="95238" l="10000" r="90000">
                          <a14:foregroundMark x1="48400" y1="3735" x2="56000" y2="17740"/>
                          <a14:foregroundMark x1="49400" y1="95238" x2="73600" y2="75537"/>
                          <a14:foregroundMark x1="78000" y1="91970" x2="70000" y2="94958"/>
                        </a14:backgroundRemoval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55328" y="3153171"/>
              <a:ext cx="1261727" cy="270261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F4DDE05D-9528-4E11-A0A0-9EF6396B5BD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735" b="95238" l="10000" r="90000">
                          <a14:foregroundMark x1="48400" y1="3735" x2="56000" y2="17740"/>
                          <a14:foregroundMark x1="49400" y1="95238" x2="73600" y2="75537"/>
                          <a14:foregroundMark x1="78000" y1="91970" x2="70000" y2="9495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3569" y="3374629"/>
              <a:ext cx="1261727" cy="270261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B807863C-B520-439A-92F2-292A02E5F29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735" b="95238" l="10000" r="90000">
                          <a14:foregroundMark x1="48400" y1="3735" x2="56000" y2="17740"/>
                          <a14:foregroundMark x1="49400" y1="95238" x2="73600" y2="75537"/>
                          <a14:foregroundMark x1="78000" y1="91970" x2="70000" y2="94958"/>
                        </a14:backgroundRemoval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0346" y="3470018"/>
              <a:ext cx="1261727" cy="270261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937EE6CB-2C24-4C83-975A-FAACA783E250}"/>
              </a:ext>
            </a:extLst>
          </p:cNvPr>
          <p:cNvGrpSpPr/>
          <p:nvPr/>
        </p:nvGrpSpPr>
        <p:grpSpPr>
          <a:xfrm>
            <a:off x="5367673" y="2514600"/>
            <a:ext cx="3666454" cy="3733800"/>
            <a:chOff x="5367673" y="2438400"/>
            <a:chExt cx="3666454" cy="3733800"/>
          </a:xfrm>
        </p:grpSpPr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358FBE31-6F9B-4907-9655-6753A96EF58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735" b="95238" l="10000" r="90000">
                          <a14:foregroundMark x1="48400" y1="3735" x2="56000" y2="17740"/>
                          <a14:foregroundMark x1="49400" y1="95238" x2="73600" y2="75537"/>
                          <a14:foregroundMark x1="78000" y1="91970" x2="70000" y2="94958"/>
                        </a14:backgroundRemoval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72400" y="2438400"/>
              <a:ext cx="1261727" cy="270261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E64EB0C8-BC7B-49A1-B219-91FBA6315F1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735" b="95238" l="10000" r="90000">
                          <a14:foregroundMark x1="48400" y1="3735" x2="56000" y2="17740"/>
                          <a14:foregroundMark x1="49400" y1="95238" x2="73600" y2="75537"/>
                          <a14:foregroundMark x1="78000" y1="91970" x2="70000" y2="94958"/>
                        </a14:backgroundRemoval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37148" y="2514600"/>
              <a:ext cx="1261727" cy="270261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828D6C78-AD63-48E5-BD04-E90A4B5AC8C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735" b="95238" l="10000" r="90000">
                          <a14:foregroundMark x1="48400" y1="3735" x2="56000" y2="17740"/>
                          <a14:foregroundMark x1="49400" y1="95238" x2="73600" y2="75537"/>
                          <a14:foregroundMark x1="78000" y1="91970" x2="70000" y2="9495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65765" y="2631382"/>
              <a:ext cx="1261727" cy="270261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1E2451BD-30A8-411A-AAB3-288872B7D72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735" b="95238" l="10000" r="90000">
                          <a14:foregroundMark x1="48400" y1="3735" x2="56000" y2="17740"/>
                          <a14:foregroundMark x1="49400" y1="95238" x2="73600" y2="75537"/>
                          <a14:foregroundMark x1="78000" y1="91970" x2="70000" y2="9495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14704" y="2971800"/>
              <a:ext cx="1261727" cy="270261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D3588B77-C9CB-40F1-A542-C567AE583DF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735" b="95238" l="10000" r="90000">
                          <a14:foregroundMark x1="48400" y1="3735" x2="56000" y2="17740"/>
                          <a14:foregroundMark x1="49400" y1="95238" x2="73600" y2="75537"/>
                          <a14:foregroundMark x1="78000" y1="91970" x2="70000" y2="9495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72400" y="2924320"/>
              <a:ext cx="1261727" cy="270261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A22E2695-212E-4E6A-82E1-56B15ADE03E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735" b="95238" l="10000" r="90000">
                          <a14:foregroundMark x1="48400" y1="3735" x2="56000" y2="17740"/>
                          <a14:foregroundMark x1="49400" y1="95238" x2="73600" y2="75537"/>
                          <a14:foregroundMark x1="78000" y1="91970" x2="70000" y2="94958"/>
                        </a14:backgroundRemoval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73156" y="3088582"/>
              <a:ext cx="1261727" cy="270261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C1205A88-1104-458D-81B5-AD8001FD3A0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735" b="95238" l="10000" r="90000">
                          <a14:foregroundMark x1="48400" y1="3735" x2="56000" y2="17740"/>
                          <a14:foregroundMark x1="49400" y1="95238" x2="73600" y2="75537"/>
                          <a14:foregroundMark x1="78000" y1="91970" x2="70000" y2="9495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82741" y="3469582"/>
              <a:ext cx="1261727" cy="270261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C46A7D4F-E6F8-41A6-8033-607449697E8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735" b="95238" l="10000" r="90000">
                          <a14:foregroundMark x1="48400" y1="3735" x2="56000" y2="17740"/>
                          <a14:foregroundMark x1="49400" y1="95238" x2="73600" y2="75537"/>
                          <a14:foregroundMark x1="78000" y1="91970" x2="70000" y2="94958"/>
                        </a14:backgroundRemoval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91400" y="3390594"/>
              <a:ext cx="1261727" cy="270261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5EBC7B69-0268-4916-A9A8-9569BE955A8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735" b="95238" l="10000" r="90000">
                          <a14:foregroundMark x1="48400" y1="3735" x2="56000" y2="17740"/>
                          <a14:foregroundMark x1="49400" y1="95238" x2="73600" y2="75537"/>
                          <a14:foregroundMark x1="78000" y1="91970" x2="70000" y2="94958"/>
                        </a14:backgroundRemoval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67673" y="2783782"/>
              <a:ext cx="1261727" cy="270261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0270E5EA-247F-40DA-AE83-E922585E925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735" b="95238" l="10000" r="90000">
                          <a14:foregroundMark x1="48400" y1="3735" x2="56000" y2="17740"/>
                          <a14:foregroundMark x1="49400" y1="95238" x2="73600" y2="75537"/>
                          <a14:foregroundMark x1="78000" y1="91970" x2="70000" y2="94958"/>
                        </a14:backgroundRemoval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48673" y="3317182"/>
              <a:ext cx="1261727" cy="270261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31761" name="Text Box 17"/>
          <p:cNvSpPr txBox="1">
            <a:spLocks noChangeArrowheads="1"/>
          </p:cNvSpPr>
          <p:nvPr/>
        </p:nvSpPr>
        <p:spPr bwMode="auto">
          <a:xfrm>
            <a:off x="3697563" y="4684693"/>
            <a:ext cx="1788837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</a:schemeClr>
                  </a:glow>
                </a:effectLst>
                <a:latin typeface="Comic Sans MS" panose="030F0702030302020204" pitchFamily="66" charset="0"/>
              </a:rPr>
              <a:t> +20%</a:t>
            </a:r>
            <a:br>
              <a:rPr lang="en-US" altLang="en-US" sz="280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</a:schemeClr>
                  </a:glow>
                </a:effectLst>
                <a:latin typeface="Comic Sans MS" panose="030F0702030302020204" pitchFamily="66" charset="0"/>
              </a:rPr>
            </a:br>
            <a:r>
              <a:rPr lang="en-US" altLang="en-US" sz="280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</a:schemeClr>
                  </a:glow>
                </a:effectLst>
                <a:latin typeface="Comic Sans MS" panose="030F0702030302020204" pitchFamily="66" charset="0"/>
              </a:rPr>
              <a:t>interest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03A119D-CC13-463F-B01C-B9312C7E0F53}"/>
              </a:ext>
            </a:extLst>
          </p:cNvPr>
          <p:cNvSpPr txBox="1"/>
          <p:nvPr/>
        </p:nvSpPr>
        <p:spPr>
          <a:xfrm>
            <a:off x="72809" y="262407"/>
            <a:ext cx="1524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Nazareth Village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0665A882-7883-43D9-9528-0F42D158B12E}"/>
              </a:ext>
            </a:extLst>
          </p:cNvPr>
          <p:cNvGrpSpPr/>
          <p:nvPr/>
        </p:nvGrpSpPr>
        <p:grpSpPr>
          <a:xfrm>
            <a:off x="267335" y="-15835"/>
            <a:ext cx="2804380" cy="3573494"/>
            <a:chOff x="127855" y="-32611"/>
            <a:chExt cx="2804380" cy="3573494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CBE53564-65E0-44BC-862F-E35A7569BF71}"/>
                </a:ext>
              </a:extLst>
            </p:cNvPr>
            <p:cNvGrpSpPr/>
            <p:nvPr/>
          </p:nvGrpSpPr>
          <p:grpSpPr>
            <a:xfrm rot="20856407">
              <a:off x="127855" y="-32611"/>
              <a:ext cx="2804380" cy="3573494"/>
              <a:chOff x="275851" y="492655"/>
              <a:chExt cx="2804380" cy="3573494"/>
            </a:xfrm>
          </p:grpSpPr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34355443-2CE0-4F55-B522-684DB48120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6500" b="90000" l="1873" r="98502"/>
                        </a14:imgEffect>
                        <a14:imgEffect>
                          <a14:saturation sat="66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341335">
                <a:off x="275851" y="492655"/>
                <a:ext cx="2804380" cy="3573494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sp>
            <p:nvSpPr>
              <p:cNvPr id="38" name="Text Box 31">
                <a:extLst>
                  <a:ext uri="{FF2B5EF4-FFF2-40B4-BE49-F238E27FC236}">
                    <a16:creationId xmlns:a16="http://schemas.microsoft.com/office/drawing/2014/main" id="{A73ADD0A-C926-4B7E-B39E-95D63852FDB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364317">
                <a:off x="420660" y="932247"/>
                <a:ext cx="2458327" cy="244682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fontAlgn="base" hangingPunct="1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altLang="en-US" sz="2600" b="1" u="sng" dirty="0">
                    <a:solidFill>
                      <a:srgbClr val="000000"/>
                    </a:solidFill>
                    <a:latin typeface="Comic Sans MS" panose="030F0702030302020204" pitchFamily="66" charset="0"/>
                  </a:rPr>
                  <a:t>Contract</a:t>
                </a:r>
              </a:p>
              <a:p>
                <a:pPr algn="ctr" eaLnBrk="1" fontAlgn="base" hangingPunct="1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altLang="en-US" sz="2600" b="1" dirty="0">
                    <a:solidFill>
                      <a:srgbClr val="000000"/>
                    </a:solidFill>
                    <a:latin typeface="Comic Sans MS" panose="030F0702030302020204" pitchFamily="66" charset="0"/>
                  </a:rPr>
                  <a:t>I owe 00 measures of wheat</a:t>
                </a:r>
              </a:p>
              <a:p>
                <a:pPr eaLnBrk="1" fontAlgn="base" hangingPunct="1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altLang="en-US" sz="2400" b="1" i="1" dirty="0">
                    <a:solidFill>
                      <a:srgbClr val="000000"/>
                    </a:solidFill>
                    <a:latin typeface="Comic Sans MS" panose="030F0702030302020204" pitchFamily="66" charset="0"/>
                  </a:rPr>
                  <a:t> Signed:</a:t>
                </a:r>
                <a:r>
                  <a:rPr lang="en-US" altLang="en-US" sz="2400" b="1" dirty="0">
                    <a:solidFill>
                      <a:srgbClr val="000000"/>
                    </a:solidFill>
                    <a:latin typeface="Comic Sans MS" panose="030F0702030302020204" pitchFamily="66" charset="0"/>
                  </a:rPr>
                  <a:t> </a:t>
                </a:r>
              </a:p>
            </p:txBody>
          </p:sp>
        </p:grp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982627BA-F3FC-44A2-AD69-F30524ACC9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7778" b="90000" l="10000" r="90000">
                          <a14:foregroundMark x1="82444" y1="7778" x2="71333" y2="115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654" t="67249" r="56848" b="10491"/>
            <a:stretch/>
          </p:blipFill>
          <p:spPr>
            <a:xfrm>
              <a:off x="1536920" y="2116824"/>
              <a:ext cx="792522" cy="784138"/>
            </a:xfrm>
            <a:prstGeom prst="rect">
              <a:avLst/>
            </a:prstGeom>
          </p:spPr>
        </p:pic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1508FBF3-30E2-4631-81E6-45863CDA3AE0}"/>
              </a:ext>
            </a:extLst>
          </p:cNvPr>
          <p:cNvSpPr txBox="1"/>
          <p:nvPr/>
        </p:nvSpPr>
        <p:spPr>
          <a:xfrm rot="21221450">
            <a:off x="1712661" y="945142"/>
            <a:ext cx="775538" cy="523220"/>
          </a:xfrm>
          <a:prstGeom prst="rect">
            <a:avLst/>
          </a:prstGeom>
          <a:solidFill>
            <a:srgbClr val="E2C5A8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omic Sans MS" panose="030F0702030302020204" pitchFamily="66" charset="0"/>
              </a:rPr>
              <a:t>80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510712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64190">
        <p15:prstTrans prst="peelOff"/>
      </p:transition>
    </mc:Choice>
    <mc:Fallback xmlns="">
      <p:transition spd="slow" advTm="6419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17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17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7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17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17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17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17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17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17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17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17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17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62" grpId="0"/>
      <p:bldP spid="31773" grpId="0"/>
      <p:bldP spid="31761" grpId="0"/>
      <p:bldP spid="3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UID" val="{B27E5C9B-8692-4EC4-AB74-7BD522E141AB}"/>
  <p:tag name="ISPRING_RESOURCE_FOLDER" val="C:\Users\david\Dropbox\AIC PPTS\Synced AIC Messages\PPTS used to Sync\The Shrewd Manager 24 July 2021 L\"/>
  <p:tag name="ISPRING_PRESENTATION_PATH" val="C:\Users\david\Dropbox\AIC PPTS\Synced AIC Messages\PPTS used to Sync\The Shrewd Manager 24 July 2021 L.pptx"/>
  <p:tag name="ISPRING_PROJECT_VERSION" val="9.3"/>
  <p:tag name="ISPRING_PROJECT_FOLDER_UPDATED" val="1"/>
  <p:tag name="ISPRING_SCREEN_RECS_UPDATED" val="C:\Users\david\Dropbox\AIC PPTS\Synced AIC Messages\PPTS used to Sync\The Shrewd Manager 24 July 2021 L\"/>
  <p:tag name="FLASHSPRING_ZOOM_TAG" val="66"/>
  <p:tag name="ISPRING_PRESENTATION_INFO_2" val="&lt;?xml version=&quot;1.0&quot; encoding=&quot;UTF-8&quot; standalone=&quot;no&quot; ?&gt;&#10;&lt;presentation2&gt;&#10;&#10;  &lt;slides&gt;&#10;    &lt;slide id=&quot;{A075C8BA-1539-4896-9165-6B8CE6CFAD90}&quot; pptId=&quot;256&quot;/&gt;&#10;    &lt;slide id=&quot;{D7EDDAC5-BA97-4E63-98F1-E25C60F97BE6}&quot; pptId=&quot;273&quot;/&gt;&#10;    &lt;slide id=&quot;{F03ABC33-E43C-414D-A263-5062D31FDCF5}&quot; pptId=&quot;328&quot;/&gt;&#10;    &lt;slide id=&quot;{D0A7CF11-D17C-4BCC-9F9E-7689CB671219}&quot; pptId=&quot;272&quot;/&gt;&#10;    &lt;slide id=&quot;{DA902A8C-B37A-4E26-B362-20265007011F}&quot; pptId=&quot;309&quot;/&gt;&#10;    &lt;slide id=&quot;{D425C20F-5D34-44B6-B9F8-644533134588}&quot; pptId=&quot;314&quot;/&gt;&#10;    &lt;slide id=&quot;{4E0D3B5E-8488-4D51-9167-0D9C36FAB87B}&quot; pptId=&quot;312&quot;/&gt;&#10;    &lt;slide id=&quot;{7DDC3C87-8B09-4C3B-8C24-BD425E06FEE6}&quot; pptId=&quot;325&quot;/&gt;&#10;    &lt;slide id=&quot;{93985FE7-22BE-4237-A908-B6D9CA6B313F}&quot; pptId=&quot;321&quot;/&gt;&#10;    &lt;slide id=&quot;{8B80DE8C-619B-4C70-93C3-93EFEFAB6C5E}&quot; pptId=&quot;319&quot;/&gt;&#10;    &lt;slide id=&quot;{66D1CBF5-1F14-433E-92FA-DC5261A31A35}&quot; pptId=&quot;307&quot;/&gt;&#10;    &lt;slide id=&quot;{38B43008-9922-4521-986B-3958ACE62E0E}&quot; pptId=&quot;263&quot;/&gt;&#10;    &lt;slide id=&quot;{BC6C7F2F-657F-4093-A790-AD88BB1BB56C}&quot; pptId=&quot;327&quot;/&gt;&#10;    &lt;slide id=&quot;{C14F8D94-B96C-4087-B08E-426DB3E60B96}&quot; pptId=&quot;305&quot;/&gt;&#10;    &lt;slide id=&quot;{A50E5936-7741-481D-BF9C-9CFDD774647F}&quot; pptId=&quot;315&quot;/&gt;&#10;    &lt;slide id=&quot;{5600C610-0A9A-461E-A3F6-41525E3070B2}&quot; pptId=&quot;316&quot;/&gt;&#10;    &lt;slide id=&quot;{5C476638-D9A0-4A46-A5BF-63ADDD46E19A}&quot; pptId=&quot;317&quot;/&gt;&#10;    &lt;slide id=&quot;{3405F061-2EEA-42E2-A668-1136E6CE701D}&quot; pptId=&quot;322&quot;/&gt;&#10;    &lt;slide id=&quot;{24BF1669-7019-48BC-A3BD-38E1D100C4F4}&quot; pptId=&quot;270&quot;/&gt;&#10;  &lt;/slides&gt;&#10;&#10;  &lt;narration&gt;&#10;    &lt;audioTracks&gt;&#10;      &lt;audioTrack muted=&quot;false&quot; name=&quot;Parable of the Shrewd Steward_3636final2&quot; resource=&quot;5cb45af3&quot; slideId=&quot;{A075C8BA-1539-4896-9165-6B8CE6CFAD90}&quot; startTime=&quot;0&quot; stepIndex=&quot;0&quot; volume=&quot;1&quot;&gt;&#10;        &lt;audio channels=&quot;1&quot; format=&quot;fltp&quot; sampleRate=&quot;44100&quot;/&gt;&#10;      &lt;/audioTrack&gt;&#10;    &lt;/audioTracks&gt;&#10;    &lt;videoTracks/&gt;&#10;  &lt;/narration&gt;&#10;&#10;&lt;/presentation2&gt;&#10;"/>
  <p:tag name="ISPRING_LMS_API_VERSION" val="SCORM 2004 (2nd edition)"/>
  <p:tag name="ISPRING_ULTRA_SCORM_COURSE_ID" val="C22B5383-40E5-42AE-A682-A737DE646953"/>
  <p:tag name="ISPRING_CMI5_LAUNCH_METHOD" val="any window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CLOUDFOLDERID" val="1"/>
  <p:tag name="ISPRINGONLINEFOLDERID" val="1"/>
  <p:tag name="ISPRING_OUTPUT_FOLDER" val="[[&quot;\uFFFD})2{FB32B46D-245F-4A04-97CD-9715B5B82EAE}&quot;,&quot;C:\\Users\\david\\Dropbox\\AIC PPTS\\Synced AIC Messages\\PPTS used to Sync&quot;]]"/>
  <p:tag name="ISPRING_PUBLISH_SETTINGS" val="{&quot;commonSettings&quot;:{&quot;webSettings&quot;:{&quot;useMobileViewer&quot;:&quot;T_FALSE&quot;,&quot;format&quot;:&quot;OF_VIDEO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100,&quot;videoQuality&quot;:100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RATE_SLIDES" val="0"/>
  <p:tag name="ISPRING_SCORM_RATE_QUIZZES" val="0"/>
  <p:tag name="ISPRING_SCORM_PASSING_SCORE" val="0.000000"/>
  <p:tag name="ISPRING_CURRENT_PLAYER_ID" val="universal"/>
  <p:tag name="ISPRING_PRESENTATION_TITLE" val="The Shrewd Manager 24 July 2021 L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8B80DE8C-619B-4C70-93C3-93EFEFAB6C5E}"/>
  <p:tag name="GENSWF_ADVANCE_TIME" val="64.190"/>
  <p:tag name="TIMING" val="|11.189|5.598|6.495|3.359|8.045"/>
  <p:tag name="ISPRING_CUSTOM_TIMING_USED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66D1CBF5-1F14-433E-92FA-DC5261A31A35}"/>
  <p:tag name="GENSWF_ADVANCE_TIME" val="130.884"/>
  <p:tag name="TIMING" val="|4.078|2.165|4.666|7.483|15.479|7.178|16.045"/>
  <p:tag name="ISPRING_CUSTOM_TIMING_USED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38B43008-9922-4521-986B-3958ACE62E0E}"/>
  <p:tag name="GENSWF_ADVANCE_TIME" val="71.878"/>
  <p:tag name="TIMING" val="|54.461"/>
  <p:tag name="ISPRING_CUSTOM_TIMING_USED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BC6C7F2F-657F-4093-A790-AD88BB1BB56C}"/>
  <p:tag name="GENSWF_ADVANCE_TIME" val="147.273"/>
  <p:tag name="TIMING" val="|103.773"/>
  <p:tag name="ISPRING_CUSTOM_TIMING_USED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C14F8D94-B96C-4087-B08E-426DB3E60B96}"/>
  <p:tag name="GENSWF_ADVANCE_TIME" val="85.779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A50E5936-7741-481D-BF9C-9CFDD774647F}"/>
  <p:tag name="GENSWF_ADVANCE_TIME" val="212.495"/>
  <p:tag name="TIMING" val="|54.732|62.935|41.193|45.807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5600C610-0A9A-461E-A3F6-41525E3070B2}"/>
  <p:tag name="GENSWF_ADVANCE_TIME" val="44.233"/>
  <p:tag name="TIMING" val="|2.573|11.31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5C476638-D9A0-4A46-A5BF-63ADDD46E19A}"/>
  <p:tag name="GENSWF_ADVANCE_TIME" val="16.277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3405F061-2EEA-42E2-A668-1136E6CE701D}"/>
  <p:tag name="GENSWF_ADVANCE_TIME" val="101.832"/>
  <p:tag name="TIMING" val="|49.303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24BF1669-7019-48BC-A3BD-38E1D100C4F4}"/>
  <p:tag name="GENSWF_ADVANCE_TIME" val="5.527"/>
  <p:tag name="ISPRING_CUSTOM_TIMING_US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D7EDDAC5-BA97-4E63-98F1-E25C60F97BE6}"/>
  <p:tag name="GENSWF_ADVANCE_TIME" val="93.995"/>
  <p:tag name="TIMING" val="|9.54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F03ABC33-E43C-414D-A263-5062D31FDCF5}"/>
  <p:tag name="GENSWF_ADVANCE_TIME" val="54.829"/>
  <p:tag name="TIMING" val="|2.426|7.68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D0A7CF11-D17C-4BCC-9F9E-7689CB671219}"/>
  <p:tag name="GENSWF_ADVANCE_TIME" val="391.235"/>
  <p:tag name="TIMING" val="|130.624|20.038|45.671|146.105|18.497"/>
  <p:tag name="ISPRING_CUSTOM_TIMING_USED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DA902A8C-B37A-4E26-B362-20265007011F}"/>
  <p:tag name="GENSWF_ADVANCE_TIME" val="16.110"/>
  <p:tag name="ISPRING_CUSTOM_TIMING_USED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D425C20F-5D34-44B6-B9F8-644533134588}"/>
  <p:tag name="GENSWF_ADVANCE_TIME" val="180.219"/>
  <p:tag name="TIMING" val="|14.924|11.16|4.247|33.796|94.885"/>
  <p:tag name="ISPRING_CUSTOM_TIMING_USED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4E0D3B5E-8488-4D51-9167-0D9C36FAB87B}"/>
  <p:tag name="GENSWF_ADVANCE_TIME" val="228.767"/>
  <p:tag name="TIMING" val="|3.605|20.953|27.193|4.074|36.47"/>
  <p:tag name="ISPRING_CUSTOM_TIMING_USED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7DDC3C87-8B09-4C3B-8C24-BD425E06FEE6}"/>
  <p:tag name="GENSWF_ADVANCE_TIME" val="62.106"/>
  <p:tag name="TIMING" val="|25.595|21.23"/>
  <p:tag name="ISPRING_CUSTOM_TIMING_USED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93985FE7-22BE-4237-A908-B6D9CA6B313F}"/>
  <p:tag name="GENSWF_ADVANCE_TIME" val="259.359"/>
  <p:tag name="TIMING" val="|82.861|41.659|8.39|26.815|24.094"/>
  <p:tag name="ISPRING_CUSTOM_TIMING_US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rbit">
  <a:themeElements>
    <a:clrScheme name="Orbit 10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3333CC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ADE2"/>
      </a:accent5>
      <a:accent6>
        <a:srgbClr val="5C5C8A"/>
      </a:accent6>
      <a:hlink>
        <a:srgbClr val="FFFFCC"/>
      </a:hlink>
      <a:folHlink>
        <a:srgbClr val="FFCC66"/>
      </a:folHlink>
    </a:clrScheme>
    <a:fontScheme name="Orbi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lnDef>
  </a:objectDefaults>
  <a:extraClrSchemeLst>
    <a:extraClrScheme>
      <a:clrScheme name="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10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3333CC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ADE2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7305</TotalTime>
  <Words>524</Words>
  <Application>Microsoft Macintosh PowerPoint</Application>
  <PresentationFormat>On-screen Show (4:3)</PresentationFormat>
  <Paragraphs>88</Paragraphs>
  <Slides>19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19</vt:i4>
      </vt:variant>
    </vt:vector>
  </HeadingPairs>
  <TitlesOfParts>
    <vt:vector size="30" baseType="lpstr">
      <vt:lpstr>Arial</vt:lpstr>
      <vt:lpstr>Arial Black</vt:lpstr>
      <vt:lpstr>Calibri</vt:lpstr>
      <vt:lpstr>Calibri Light</vt:lpstr>
      <vt:lpstr>Comic Sans MS</vt:lpstr>
      <vt:lpstr>Times New Roman</vt:lpstr>
      <vt:lpstr>Wingdings</vt:lpstr>
      <vt:lpstr>Office Theme</vt:lpstr>
      <vt:lpstr>Default Design</vt:lpstr>
      <vt:lpstr>1_Office Theme</vt:lpstr>
      <vt:lpstr>Orbit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Parables of Jesus •  BibleStudyDownloads.org</vt:lpstr>
    </vt:vector>
  </TitlesOfParts>
  <Company>Martin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Shrewd Manager 24 July 2021 L</dc:title>
  <dc:creator>David Martin</dc:creator>
  <cp:lastModifiedBy>Rick Griffith</cp:lastModifiedBy>
  <cp:revision>161</cp:revision>
  <cp:lastPrinted>2021-07-23T14:07:48Z</cp:lastPrinted>
  <dcterms:created xsi:type="dcterms:W3CDTF">2014-03-09T16:59:22Z</dcterms:created>
  <dcterms:modified xsi:type="dcterms:W3CDTF">2022-03-21T14:02:04Z</dcterms:modified>
</cp:coreProperties>
</file>