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8" r:id="rId4"/>
    <p:sldId id="302" r:id="rId5"/>
    <p:sldId id="276" r:id="rId6"/>
    <p:sldId id="286" r:id="rId7"/>
    <p:sldId id="285" r:id="rId8"/>
    <p:sldId id="287" r:id="rId9"/>
    <p:sldId id="295" r:id="rId10"/>
    <p:sldId id="297" r:id="rId11"/>
    <p:sldId id="289" r:id="rId12"/>
    <p:sldId id="298" r:id="rId13"/>
    <p:sldId id="300" r:id="rId14"/>
    <p:sldId id="290" r:id="rId15"/>
    <p:sldId id="273" r:id="rId16"/>
    <p:sldId id="299" r:id="rId17"/>
    <p:sldId id="270" r:id="rId18"/>
    <p:sldId id="520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22B"/>
    <a:srgbClr val="494824"/>
    <a:srgbClr val="860000"/>
    <a:srgbClr val="0000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8" autoAdjust="0"/>
    <p:restoredTop sz="85616"/>
  </p:normalViewPr>
  <p:slideViewPr>
    <p:cSldViewPr snapToGrid="0">
      <p:cViewPr varScale="1">
        <p:scale>
          <a:sx n="127" d="100"/>
          <a:sy n="127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1E99B-0A50-4042-9D6B-9D100ABD413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D061-6C80-4568-9B35-874F8BC2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57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6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37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Parables of Jesus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pj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1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4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7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8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0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5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00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6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4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8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930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42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350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59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9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307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03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31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97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31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21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3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7376-13C2-4172-81B8-CBDD53EFA65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1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1.xml"/><Relationship Id="rId7" Type="http://schemas.microsoft.com/office/2007/relationships/hdphoto" Target="../media/hdphoto1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9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1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F701F-45A2-42D6-BEEB-36050C96B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89452"/>
            <a:ext cx="8860387" cy="6645291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3AC2B9-E89B-4E87-917C-E34CC3B09AA0}"/>
              </a:ext>
            </a:extLst>
          </p:cNvPr>
          <p:cNvSpPr txBox="1"/>
          <p:nvPr/>
        </p:nvSpPr>
        <p:spPr>
          <a:xfrm>
            <a:off x="934286" y="1122175"/>
            <a:ext cx="718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Luke 7:36-50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2D3D-C953-4298-B8DE-1DBD941B2494}"/>
              </a:ext>
            </a:extLst>
          </p:cNvPr>
          <p:cNvSpPr txBox="1"/>
          <p:nvPr/>
        </p:nvSpPr>
        <p:spPr>
          <a:xfrm>
            <a:off x="0" y="524635"/>
            <a:ext cx="9024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Parable of the Two Debtors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D3FA52-9BD5-4923-8A18-9DE2B0C35F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73" b="97656" l="0" r="100000">
                        <a14:foregroundMark x1="9486" y1="63411" x2="9714" y2="69401"/>
                        <a14:foregroundMark x1="18286" y1="58073" x2="46057" y2="95182"/>
                        <a14:foregroundMark x1="47429" y1="8073" x2="38286" y2="15755"/>
                        <a14:foregroundMark x1="38286" y1="15755" x2="37486" y2="17057"/>
                        <a14:foregroundMark x1="52457" y1="8594" x2="59429" y2="10938"/>
                        <a14:foregroundMark x1="58057" y1="9375" x2="65486" y2="17318"/>
                        <a14:foregroundMark x1="65486" y1="17318" x2="67314" y2="24349"/>
                        <a14:foregroundMark x1="68686" y1="31250" x2="69829" y2="41536"/>
                        <a14:foregroundMark x1="31886" y1="35938" x2="33600" y2="38672"/>
                        <a14:foregroundMark x1="33029" y1="39453" x2="34286" y2="42578"/>
                        <a14:foregroundMark x1="29829" y1="35677" x2="32114" y2="37891"/>
                        <a14:foregroundMark x1="70514" y1="30469" x2="68229" y2="27344"/>
                        <a14:foregroundMark x1="79771" y1="59375" x2="92229" y2="97786"/>
                        <a14:foregroundMark x1="49943" y1="8594" x2="48571" y2="13151"/>
                        <a14:foregroundMark x1="60571" y1="10938" x2="62400" y2="13932"/>
                        <a14:foregroundMark x1="62400" y1="13151" x2="64000" y2="16276"/>
                        <a14:foregroundMark x1="63086" y1="13411" x2="66629" y2="21224"/>
                        <a14:backgroundMark x1="33600" y1="15495" x2="6171" y2="48177"/>
                        <a14:backgroundMark x1="6171" y1="48177" x2="2400" y2="49349"/>
                        <a14:backgroundMark x1="83200" y1="57292" x2="99886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852" y="3373326"/>
            <a:ext cx="3829878" cy="3361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0A261D-B011-4847-90EE-6490E229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" y="6108879"/>
            <a:ext cx="559321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David Martin • Amman International Church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mmanChurch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.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org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918692-3C60-45A7-9F94-F3629C1F8B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C7FB2-F51B-4AF4-A39F-C699FB579BF1}"/>
              </a:ext>
            </a:extLst>
          </p:cNvPr>
          <p:cNvSpPr txBox="1"/>
          <p:nvPr/>
        </p:nvSpPr>
        <p:spPr>
          <a:xfrm>
            <a:off x="3655849" y="1271126"/>
            <a:ext cx="528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Jesus assures the woman: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24159-B1D3-4E86-9994-6544140C0ED6}"/>
              </a:ext>
            </a:extLst>
          </p:cNvPr>
          <p:cNvSpPr txBox="1"/>
          <p:nvPr/>
        </p:nvSpPr>
        <p:spPr>
          <a:xfrm>
            <a:off x="3978816" y="1794346"/>
            <a:ext cx="4960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Your many sins are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forgiven (“sent away”)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9C22-E753-45C3-A06C-1340375B1773}"/>
              </a:ext>
            </a:extLst>
          </p:cNvPr>
          <p:cNvSpPr txBox="1"/>
          <p:nvPr/>
        </p:nvSpPr>
        <p:spPr>
          <a:xfrm>
            <a:off x="3978816" y="2840786"/>
            <a:ext cx="496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Your faith has saved you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7E98C-280B-4FC0-ADF6-CA0187A5A531}"/>
              </a:ext>
            </a:extLst>
          </p:cNvPr>
          <p:cNvSpPr txBox="1"/>
          <p:nvPr/>
        </p:nvSpPr>
        <p:spPr>
          <a:xfrm>
            <a:off x="3978816" y="3442833"/>
            <a:ext cx="496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Go in peace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501DB-DD26-45A9-A790-12A9D71D4E23}"/>
              </a:ext>
            </a:extLst>
          </p:cNvPr>
          <p:cNvSpPr txBox="1"/>
          <p:nvPr/>
        </p:nvSpPr>
        <p:spPr>
          <a:xfrm>
            <a:off x="2605898" y="5947915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60000"/>
                </a:solidFill>
                <a:latin typeface="Comic Sans MS" panose="030F0702030302020204" pitchFamily="66" charset="0"/>
              </a:rPr>
              <a:t>Luke 7:48-50</a:t>
            </a:r>
          </a:p>
        </p:txBody>
      </p:sp>
      <p:pic>
        <p:nvPicPr>
          <p:cNvPr id="15" name="Picture 4" descr="http://mydailydevotion.org/yahoo_site_admin/assets/images/Mary-Washes-Jesus-s-Feet-jesus-11078625-635-450.26132259_std.jpg">
            <a:extLst>
              <a:ext uri="{FF2B5EF4-FFF2-40B4-BE49-F238E27FC236}">
                <a16:creationId xmlns:a16="http://schemas.microsoft.com/office/drawing/2014/main" id="{399D64E2-1D9D-4CC3-B022-8479F25B2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778" y1="17778" x2="66029" y2="18667"/>
                        <a14:foregroundMark x1="74003" y1="83556" x2="80383" y2="83556"/>
                        <a14:foregroundMark x1="2392" y1="19111" x2="39394" y2="43333"/>
                        <a14:foregroundMark x1="48963" y1="13778" x2="58214" y2="13778"/>
                        <a14:foregroundMark x1="94258" y1="69556" x2="98724" y2="69556"/>
                        <a14:foregroundMark x1="78947" y1="39111" x2="78947" y2="45333"/>
                        <a14:foregroundMark x1="78469" y1="38667" x2="74960" y2="35333"/>
                        <a14:foregroundMark x1="82456" y1="86000" x2="85486" y2="86444"/>
                        <a14:backgroundMark x1="87879" y1="56667" x2="80702" y2="2444"/>
                        <a14:backgroundMark x1="57097" y1="4222" x2="1914" y2="3778"/>
                        <a14:backgroundMark x1="45614" y1="12889" x2="44657" y2="35556"/>
                        <a14:backgroundMark x1="44657" y1="38000" x2="30781" y2="20222"/>
                        <a14:backgroundMark x1="13557" y1="81333" x2="2711" y2="84222"/>
                        <a14:backgroundMark x1="49282" y1="36222" x2="43381" y2="36222"/>
                        <a14:backgroundMark x1="48006" y1="39333" x2="42584" y2="36222"/>
                        <a14:backgroundMark x1="49282" y1="29333" x2="38278" y2="28222"/>
                        <a14:backgroundMark x1="50558" y1="7556" x2="42903" y2="17556"/>
                        <a14:backgroundMark x1="45933" y1="17778" x2="46411" y2="30444"/>
                        <a14:backgroundMark x1="46730" y1="16667" x2="46411" y2="22222"/>
                        <a14:backgroundMark x1="47209" y1="18889" x2="48485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24" y="2279765"/>
            <a:ext cx="4410876" cy="35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26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BEAAF7-E6E5-4CB8-BB96-7E55F78CB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313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C7FB2-F51B-4AF4-A39F-C699FB579BF1}"/>
              </a:ext>
            </a:extLst>
          </p:cNvPr>
          <p:cNvSpPr txBox="1"/>
          <p:nvPr/>
        </p:nvSpPr>
        <p:spPr>
          <a:xfrm>
            <a:off x="2331444" y="817014"/>
            <a:ext cx="4574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“Who is this who even 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forgives sins?”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77B98F-0C1B-4F94-A9E9-8EBB7B06000C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163" y="2152905"/>
            <a:ext cx="5439478" cy="474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C73587E3-22C0-41B6-909A-1B7D1CC2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886" y="3314984"/>
            <a:ext cx="2369024" cy="28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was proud</a:t>
            </a:r>
          </a:p>
          <a:p>
            <a:pPr marL="0" marR="0" algn="ctr"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lied</a:t>
            </a:r>
          </a:p>
          <a:p>
            <a:pPr algn="ctr"/>
            <a:endParaRPr 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showed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</a:pPr>
            <a:b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pornography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</a:pPr>
            <a:b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_____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D0C8F-F4C1-47B8-9B35-E0256389D622}"/>
              </a:ext>
            </a:extLst>
          </p:cNvPr>
          <p:cNvSpPr txBox="1"/>
          <p:nvPr/>
        </p:nvSpPr>
        <p:spPr>
          <a:xfrm>
            <a:off x="4323818" y="5760792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60000"/>
                </a:solidFill>
                <a:effectLst/>
                <a:latin typeface="Comic Sans MS" panose="030F0702030302020204" pitchFamily="66" charset="0"/>
              </a:rPr>
              <a:t>Col. 2:14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0010F-E8B0-4710-AFBE-99CC4FA8C2D2}"/>
              </a:ext>
            </a:extLst>
          </p:cNvPr>
          <p:cNvSpPr txBox="1"/>
          <p:nvPr/>
        </p:nvSpPr>
        <p:spPr>
          <a:xfrm>
            <a:off x="3844548" y="6294284"/>
            <a:ext cx="471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</a:rPr>
              <a:t>All my debts were paid!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F5E062-542B-4843-9389-D489F338E191}"/>
              </a:ext>
            </a:extLst>
          </p:cNvPr>
          <p:cNvSpPr/>
          <p:nvPr/>
        </p:nvSpPr>
        <p:spPr>
          <a:xfrm flipH="1">
            <a:off x="6021772" y="3881169"/>
            <a:ext cx="445286" cy="667957"/>
          </a:xfrm>
          <a:prstGeom prst="ellipse">
            <a:avLst/>
          </a:prstGeom>
          <a:gradFill flip="none" rotWithShape="1">
            <a:gsLst>
              <a:gs pos="91000">
                <a:srgbClr val="494824">
                  <a:shade val="30000"/>
                  <a:satMod val="115000"/>
                </a:srgbClr>
              </a:gs>
              <a:gs pos="50000">
                <a:srgbClr val="494824">
                  <a:shade val="67500"/>
                  <a:satMod val="115000"/>
                </a:srgbClr>
              </a:gs>
              <a:gs pos="10000">
                <a:srgbClr val="6362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CB0A00-F56A-4D66-81DF-FB172601502F}"/>
              </a:ext>
            </a:extLst>
          </p:cNvPr>
          <p:cNvSpPr/>
          <p:nvPr/>
        </p:nvSpPr>
        <p:spPr>
          <a:xfrm flipH="1">
            <a:off x="6086341" y="2323929"/>
            <a:ext cx="201697" cy="991055"/>
          </a:xfrm>
          <a:prstGeom prst="ellipse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38BF53-6310-42CF-9444-D3AF4946CC00}"/>
              </a:ext>
            </a:extLst>
          </p:cNvPr>
          <p:cNvSpPr/>
          <p:nvPr/>
        </p:nvSpPr>
        <p:spPr>
          <a:xfrm flipH="1">
            <a:off x="6086342" y="3362129"/>
            <a:ext cx="201696" cy="461665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645123-9DA8-41AB-8098-F2DE257EB717}"/>
              </a:ext>
            </a:extLst>
          </p:cNvPr>
          <p:cNvGrpSpPr/>
          <p:nvPr/>
        </p:nvGrpSpPr>
        <p:grpSpPr>
          <a:xfrm>
            <a:off x="6176682" y="1247670"/>
            <a:ext cx="2823236" cy="3960314"/>
            <a:chOff x="2747401" y="1732605"/>
            <a:chExt cx="3326770" cy="43080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8C70F4-7210-4F78-9012-7E6D28B8105C}"/>
                </a:ext>
              </a:extLst>
            </p:cNvPr>
            <p:cNvSpPr/>
            <p:nvPr/>
          </p:nvSpPr>
          <p:spPr>
            <a:xfrm>
              <a:off x="4501215" y="1732605"/>
              <a:ext cx="430924" cy="294730"/>
            </a:xfrm>
            <a:prstGeom prst="ellipse">
              <a:avLst/>
            </a:prstGeom>
            <a:solidFill>
              <a:srgbClr val="192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8028A6-B9AB-4F7A-8874-98E820761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06" b="100000" l="0" r="100000">
                          <a14:foregroundMark x1="57640" y1="92000" x2="74130" y2="89765"/>
                          <a14:foregroundMark x1="4236" y1="90706" x2="26778" y2="93647"/>
                          <a14:foregroundMark x1="73071" y1="91176" x2="61271" y2="92941"/>
                          <a14:foregroundMark x1="76702" y1="90235" x2="72466" y2="91647"/>
                          <a14:foregroundMark x1="67776" y1="26000" x2="68684" y2="29412"/>
                          <a14:backgroundMark x1="11044" y1="6471" x2="16793" y2="5765"/>
                          <a14:backgroundMark x1="55976" y1="5647" x2="99849" y2="8824"/>
                          <a14:backgroundMark x1="60212" y1="18941" x2="65356" y2="29765"/>
                          <a14:backgroundMark x1="90166" y1="9647" x2="99849" y2="24000"/>
                          <a14:backgroundMark x1="66415" y1="30706" x2="61573" y2="22706"/>
                          <a14:backgroundMark x1="20121" y1="18941" x2="21936" y2="2471"/>
                          <a14:backgroundMark x1="1967" y1="15765" x2="2118" y2="14941"/>
                          <a14:backgroundMark x1="99697" y1="90000" x2="68835" y2="97647"/>
                          <a14:backgroundMark x1="67625" y1="95176" x2="7262" y2="98471"/>
                          <a14:backgroundMark x1="3026" y1="96471" x2="21634" y2="96471"/>
                          <a14:backgroundMark x1="62784" y1="94706" x2="76551" y2="92471"/>
                          <a14:backgroundMark x1="99849" y1="90000" x2="94554" y2="978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47401" y="1762671"/>
              <a:ext cx="3326770" cy="427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8856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493">
              <a:srgbClr val="7030A0"/>
            </a:gs>
            <a:gs pos="24166">
              <a:srgbClr val="7030A0"/>
            </a:gs>
            <a:gs pos="51256">
              <a:schemeClr val="bg1">
                <a:lumMod val="95000"/>
              </a:schemeClr>
            </a:gs>
            <a:gs pos="37000">
              <a:schemeClr val="tx1">
                <a:lumMod val="50000"/>
                <a:lumOff val="50000"/>
              </a:schemeClr>
            </a:gs>
            <a:gs pos="14000">
              <a:schemeClr val="tx1"/>
            </a:gs>
            <a:gs pos="93333">
              <a:schemeClr val="tx1"/>
            </a:gs>
            <a:gs pos="64000">
              <a:schemeClr val="bg1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43F17A6-9EE9-449B-9329-9C6852C4B880}"/>
              </a:ext>
            </a:extLst>
          </p:cNvPr>
          <p:cNvGrpSpPr/>
          <p:nvPr/>
        </p:nvGrpSpPr>
        <p:grpSpPr>
          <a:xfrm>
            <a:off x="539000" y="1022280"/>
            <a:ext cx="3590162" cy="5378520"/>
            <a:chOff x="539000" y="1022280"/>
            <a:chExt cx="3590162" cy="5378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9000" y="1022280"/>
              <a:ext cx="3590162" cy="5378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206062" y="1438964"/>
              <a:ext cx="2083234" cy="2438736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5331F6-88C0-4AB1-A853-E4FFAF3ED180}"/>
              </a:ext>
            </a:extLst>
          </p:cNvPr>
          <p:cNvGrpSpPr/>
          <p:nvPr/>
        </p:nvGrpSpPr>
        <p:grpSpPr>
          <a:xfrm>
            <a:off x="5062448" y="1243249"/>
            <a:ext cx="3516992" cy="5268902"/>
            <a:chOff x="5062448" y="1243249"/>
            <a:chExt cx="3516992" cy="52689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25D56D-31A6-4106-865C-066EAD79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7317">
              <a:off x="5062448" y="1243249"/>
              <a:ext cx="3516992" cy="52689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0D376F-45B0-433B-96C7-1FD3953F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00785">
              <a:off x="5812511" y="1607741"/>
              <a:ext cx="2278130" cy="2435367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56DBB9-6886-4B51-82BB-7095590B6999}"/>
              </a:ext>
            </a:extLst>
          </p:cNvPr>
          <p:cNvSpPr txBox="1"/>
          <p:nvPr/>
        </p:nvSpPr>
        <p:spPr>
          <a:xfrm>
            <a:off x="841082" y="180201"/>
            <a:ext cx="77802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cap="all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Who are you in this parable?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6C5AA1-0463-44BD-B368-9EA25AF9C596}"/>
              </a:ext>
            </a:extLst>
          </p:cNvPr>
          <p:cNvGrpSpPr/>
          <p:nvPr/>
        </p:nvGrpSpPr>
        <p:grpSpPr>
          <a:xfrm>
            <a:off x="2114542" y="4195556"/>
            <a:ext cx="2349507" cy="2325754"/>
            <a:chOff x="-225219" y="629717"/>
            <a:chExt cx="1807949" cy="2064803"/>
          </a:xfrm>
        </p:grpSpPr>
        <p:sp>
          <p:nvSpPr>
            <p:cNvPr id="12" name="Explosion 1 217">
              <a:extLst>
                <a:ext uri="{FF2B5EF4-FFF2-40B4-BE49-F238E27FC236}">
                  <a16:creationId xmlns:a16="http://schemas.microsoft.com/office/drawing/2014/main" id="{CE869E49-079E-4986-AB94-44FCAF992E67}"/>
                </a:ext>
              </a:extLst>
            </p:cNvPr>
            <p:cNvSpPr/>
            <p:nvPr/>
          </p:nvSpPr>
          <p:spPr>
            <a:xfrm>
              <a:off x="-225219" y="629717"/>
              <a:ext cx="1807949" cy="2064803"/>
            </a:xfrm>
            <a:prstGeom prst="irregularSeal1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0DE569-59CB-46B8-89C9-6B8EB40DF6B7}"/>
                </a:ext>
              </a:extLst>
            </p:cNvPr>
            <p:cNvSpPr txBox="1"/>
            <p:nvPr/>
          </p:nvSpPr>
          <p:spPr>
            <a:xfrm>
              <a:off x="4439" y="1157067"/>
              <a:ext cx="1369210" cy="73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Lavish lover?</a:t>
              </a:r>
              <a:endParaRPr kumimoji="0" lang="en-US" sz="2800" b="1" i="0" u="none" strike="noStrike" kern="1200" cap="none" spc="0" normalizeH="0" baseline="0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66C0A3-BB13-467B-AA94-61FBAF5C6844}"/>
              </a:ext>
            </a:extLst>
          </p:cNvPr>
          <p:cNvGrpSpPr/>
          <p:nvPr/>
        </p:nvGrpSpPr>
        <p:grpSpPr>
          <a:xfrm>
            <a:off x="4398303" y="734199"/>
            <a:ext cx="2349507" cy="2325754"/>
            <a:chOff x="-225219" y="629717"/>
            <a:chExt cx="1807949" cy="2064803"/>
          </a:xfrm>
        </p:grpSpPr>
        <p:sp>
          <p:nvSpPr>
            <p:cNvPr id="17" name="Explosion 1 217">
              <a:extLst>
                <a:ext uri="{FF2B5EF4-FFF2-40B4-BE49-F238E27FC236}">
                  <a16:creationId xmlns:a16="http://schemas.microsoft.com/office/drawing/2014/main" id="{2FD24714-971D-4331-8EDD-7B4C765C67B9}"/>
                </a:ext>
              </a:extLst>
            </p:cNvPr>
            <p:cNvSpPr/>
            <p:nvPr/>
          </p:nvSpPr>
          <p:spPr>
            <a:xfrm>
              <a:off x="-225219" y="629717"/>
              <a:ext cx="1807949" cy="2064803"/>
            </a:xfrm>
            <a:prstGeom prst="irregularSeal1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3AB741-9CAD-47C9-BDDF-EBBE8F17A3BB}"/>
                </a:ext>
              </a:extLst>
            </p:cNvPr>
            <p:cNvSpPr txBox="1"/>
            <p:nvPr/>
          </p:nvSpPr>
          <p:spPr>
            <a:xfrm>
              <a:off x="4439" y="1157067"/>
              <a:ext cx="1369210" cy="84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Stingy lover?</a:t>
              </a:r>
              <a:endParaRPr kumimoji="0" lang="en-US" sz="2800" b="1" i="0" u="none" strike="noStrike" kern="1200" cap="none" spc="0" normalizeH="0" baseline="0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8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816">
        <p14:glitter dir="u" pattern="hexagon"/>
      </p:transition>
    </mc:Choice>
    <mc:Fallback xmlns="">
      <p:transition spd="slow" advTm="60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46470"/>
            <a:ext cx="8742947" cy="5846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27998-48AA-423B-8B5A-F7BE801C3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46" b="99649" l="9804" r="89840">
                        <a14:foregroundMark x1="69875" y1="89344" x2="71658" y2="97541"/>
                        <a14:foregroundMark x1="20499" y1="95199" x2="20499" y2="95902"/>
                        <a14:foregroundMark x1="39750" y1="96136" x2="39750" y2="97073"/>
                        <a14:foregroundMark x1="59893" y1="99649" x2="61676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714"/>
          <a:stretch/>
        </p:blipFill>
        <p:spPr>
          <a:xfrm>
            <a:off x="-151291" y="4874706"/>
            <a:ext cx="3423614" cy="215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1941228" y="5157013"/>
            <a:ext cx="526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>
                <a:ln w="19050" cmpd="sng">
                  <a:solidFill>
                    <a:srgbClr val="FE0000"/>
                  </a:solidFill>
                  <a:prstDash val="solid"/>
                </a:ln>
                <a:effectLst>
                  <a:glow rad="2159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What do we learn?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827654-DFF5-4EB6-ADE9-71A5E0865F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2" b="100000" l="0" r="100000">
                        <a14:foregroundMark x1="27930" y1="91629" x2="7731" y2="99774"/>
                        <a14:foregroundMark x1="78055" y1="97059" x2="81047" y2="99774"/>
                        <a14:foregroundMark x1="17456" y1="52715" x2="17456" y2="52715"/>
                        <a14:foregroundMark x1="60349" y1="7014" x2="60349" y2="7014"/>
                        <a14:foregroundMark x1="52120" y1="7014" x2="52120" y2="7014"/>
                        <a14:foregroundMark x1="49127" y1="7692" x2="49127" y2="7692"/>
                        <a14:foregroundMark x1="70823" y1="11086" x2="70823" y2="11086"/>
                        <a14:foregroundMark x1="68329" y1="12217" x2="68329" y2="12217"/>
                        <a14:foregroundMark x1="67082" y1="9955" x2="67082" y2="9955"/>
                        <a14:foregroundMark x1="42145" y1="9276" x2="42145" y2="9276"/>
                        <a14:foregroundMark x1="32918" y1="13348" x2="32918" y2="13348"/>
                        <a14:foregroundMark x1="37905" y1="12217" x2="37905" y2="12217"/>
                        <a14:foregroundMark x1="34913" y1="13801" x2="34913" y2="13801"/>
                        <a14:foregroundMark x1="32419" y1="15611" x2="32419" y2="15611"/>
                        <a14:foregroundMark x1="39152" y1="9955" x2="39152" y2="9955"/>
                        <a14:foregroundMark x1="55860" y1="7014" x2="55860" y2="7014"/>
                        <a14:foregroundMark x1="57107" y1="7014" x2="57107" y2="7014"/>
                        <a14:foregroundMark x1="68828" y1="8145" x2="68828" y2="8145"/>
                        <a14:foregroundMark x1="67082" y1="7014" x2="67082" y2="7014"/>
                        <a14:foregroundMark x1="65087" y1="6561" x2="65087" y2="6561"/>
                        <a14:foregroundMark x1="17456" y1="49321" x2="17456" y2="49321"/>
                        <a14:foregroundMark x1="19950" y1="46380" x2="19950" y2="46380"/>
                        <a14:foregroundMark x1="17456" y1="48190" x2="19950" y2="46380"/>
                        <a14:backgroundMark x1="84040" y1="84163" x2="83541" y2="84615"/>
                        <a14:backgroundMark x1="83541" y1="81448" x2="83541" y2="81448"/>
                        <a14:backgroundMark x1="84539" y1="80090" x2="84539" y2="80090"/>
                        <a14:backgroundMark x1="82045" y1="90271" x2="82045" y2="9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266" y="4002285"/>
            <a:ext cx="2582779" cy="285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C0A468-1A78-4628-B837-EEF57587C576}"/>
              </a:ext>
            </a:extLst>
          </p:cNvPr>
          <p:cNvSpPr txBox="1"/>
          <p:nvPr/>
        </p:nvSpPr>
        <p:spPr>
          <a:xfrm>
            <a:off x="234615" y="234949"/>
            <a:ext cx="828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1.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Jesus shows He’s more than a prophet;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He is God, with the power to forgive sins!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94888-B01C-479B-A08B-08D3578EF96D}"/>
              </a:ext>
            </a:extLst>
          </p:cNvPr>
          <p:cNvSpPr txBox="1"/>
          <p:nvPr/>
        </p:nvSpPr>
        <p:spPr>
          <a:xfrm>
            <a:off x="234617" y="1438491"/>
            <a:ext cx="828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2.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Divine forgiveness transforms your life!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(Forgiveness = your sins are “sent away”)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1898C-D8E9-4116-AB3E-B3277DA9537F}"/>
              </a:ext>
            </a:extLst>
          </p:cNvPr>
          <p:cNvSpPr txBox="1"/>
          <p:nvPr/>
        </p:nvSpPr>
        <p:spPr>
          <a:xfrm>
            <a:off x="234615" y="2674905"/>
            <a:ext cx="8781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3.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Your demonstration of love for Jesus will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be proportional to your understanding of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forgiveness.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4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46470"/>
            <a:ext cx="8742947" cy="5846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27998-48AA-423B-8B5A-F7BE801C3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46" b="99649" l="9804" r="89840">
                        <a14:foregroundMark x1="69875" y1="89344" x2="71658" y2="97541"/>
                        <a14:foregroundMark x1="20499" y1="95199" x2="20499" y2="95902"/>
                        <a14:foregroundMark x1="39750" y1="96136" x2="39750" y2="97073"/>
                        <a14:foregroundMark x1="59893" y1="99649" x2="61676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714"/>
          <a:stretch/>
        </p:blipFill>
        <p:spPr>
          <a:xfrm>
            <a:off x="-151291" y="4874706"/>
            <a:ext cx="3423614" cy="215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1941228" y="5157013"/>
            <a:ext cx="526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>
                <a:ln w="19050" cmpd="sng">
                  <a:solidFill>
                    <a:srgbClr val="FE0000"/>
                  </a:solidFill>
                  <a:prstDash val="solid"/>
                </a:ln>
                <a:effectLst>
                  <a:glow rad="2159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What do we learn?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827654-DFF5-4EB6-ADE9-71A5E0865F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2" b="100000" l="0" r="100000">
                        <a14:foregroundMark x1="27930" y1="91629" x2="7731" y2="99774"/>
                        <a14:foregroundMark x1="78055" y1="97059" x2="81047" y2="99774"/>
                        <a14:foregroundMark x1="17456" y1="52715" x2="17456" y2="52715"/>
                        <a14:foregroundMark x1="60349" y1="7014" x2="60349" y2="7014"/>
                        <a14:foregroundMark x1="52120" y1="7014" x2="52120" y2="7014"/>
                        <a14:foregroundMark x1="49127" y1="7692" x2="49127" y2="7692"/>
                        <a14:foregroundMark x1="70823" y1="11086" x2="70823" y2="11086"/>
                        <a14:foregroundMark x1="68329" y1="12217" x2="68329" y2="12217"/>
                        <a14:foregroundMark x1="67082" y1="9955" x2="67082" y2="9955"/>
                        <a14:foregroundMark x1="42145" y1="9276" x2="42145" y2="9276"/>
                        <a14:foregroundMark x1="32918" y1="13348" x2="32918" y2="13348"/>
                        <a14:foregroundMark x1="37905" y1="12217" x2="37905" y2="12217"/>
                        <a14:foregroundMark x1="34913" y1="13801" x2="34913" y2="13801"/>
                        <a14:foregroundMark x1="32419" y1="15611" x2="32419" y2="15611"/>
                        <a14:foregroundMark x1="39152" y1="9955" x2="39152" y2="9955"/>
                        <a14:foregroundMark x1="55860" y1="7014" x2="55860" y2="7014"/>
                        <a14:foregroundMark x1="57107" y1="7014" x2="57107" y2="7014"/>
                        <a14:foregroundMark x1="68828" y1="8145" x2="68828" y2="8145"/>
                        <a14:foregroundMark x1="67082" y1="7014" x2="67082" y2="7014"/>
                        <a14:foregroundMark x1="65087" y1="6561" x2="65087" y2="6561"/>
                        <a14:foregroundMark x1="17456" y1="49321" x2="17456" y2="49321"/>
                        <a14:foregroundMark x1="19950" y1="46380" x2="19950" y2="46380"/>
                        <a14:foregroundMark x1="17456" y1="48190" x2="19950" y2="46380"/>
                        <a14:backgroundMark x1="84040" y1="84163" x2="83541" y2="84615"/>
                        <a14:backgroundMark x1="83541" y1="81448" x2="83541" y2="81448"/>
                        <a14:backgroundMark x1="84539" y1="80090" x2="84539" y2="80090"/>
                        <a14:backgroundMark x1="82045" y1="90271" x2="82045" y2="9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266" y="4002285"/>
            <a:ext cx="2582779" cy="285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8FE6E1-9926-4A29-AF91-40E9D2C525F1}"/>
              </a:ext>
            </a:extLst>
          </p:cNvPr>
          <p:cNvSpPr txBox="1"/>
          <p:nvPr/>
        </p:nvSpPr>
        <p:spPr>
          <a:xfrm>
            <a:off x="362949" y="451357"/>
            <a:ext cx="8428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4. What are some ways to show our love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(agape) to Jesus for His forgiveness?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B4B86-AA06-4496-B777-079B88440561}"/>
              </a:ext>
            </a:extLst>
          </p:cNvPr>
          <p:cNvSpPr txBox="1"/>
          <p:nvPr/>
        </p:nvSpPr>
        <p:spPr>
          <a:xfrm>
            <a:off x="854663" y="1468451"/>
            <a:ext cx="3187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John 13:34-35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John 14:15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Matt. 5:44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Rom. 12:9-13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2 Cor. 5:14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Matt. 6:9-15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6EE3F-4827-41F7-A750-95576C79FF43}"/>
              </a:ext>
            </a:extLst>
          </p:cNvPr>
          <p:cNvSpPr txBox="1"/>
          <p:nvPr/>
        </p:nvSpPr>
        <p:spPr>
          <a:xfrm>
            <a:off x="3866724" y="1423793"/>
            <a:ext cx="506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Love is my distinctive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5DFE3-BC66-4939-9A04-C3680DD2EA65}"/>
              </a:ext>
            </a:extLst>
          </p:cNvPr>
          <p:cNvSpPr txBox="1"/>
          <p:nvPr/>
        </p:nvSpPr>
        <p:spPr>
          <a:xfrm>
            <a:off x="3178307" y="1856872"/>
            <a:ext cx="580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I obey His commandments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C53ED-3BCC-489F-8D4C-E24E09320425}"/>
              </a:ext>
            </a:extLst>
          </p:cNvPr>
          <p:cNvSpPr txBox="1"/>
          <p:nvPr/>
        </p:nvSpPr>
        <p:spPr>
          <a:xfrm>
            <a:off x="3146222" y="2297862"/>
            <a:ext cx="506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I love my enemies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D3B86-9547-410A-B2E4-0E7BF8072B06}"/>
              </a:ext>
            </a:extLst>
          </p:cNvPr>
          <p:cNvSpPr txBox="1"/>
          <p:nvPr/>
        </p:nvSpPr>
        <p:spPr>
          <a:xfrm>
            <a:off x="3594416" y="2729769"/>
            <a:ext cx="506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I love without hypocrisy 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DAFEF-CBA0-46E1-AC5D-97FF63BD0232}"/>
              </a:ext>
            </a:extLst>
          </p:cNvPr>
          <p:cNvSpPr txBox="1"/>
          <p:nvPr/>
        </p:nvSpPr>
        <p:spPr>
          <a:xfrm>
            <a:off x="3220607" y="3155892"/>
            <a:ext cx="506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Love controls me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B98569-28E2-46F4-BA5A-35FC7334B2E7}"/>
              </a:ext>
            </a:extLst>
          </p:cNvPr>
          <p:cNvSpPr txBox="1"/>
          <p:nvPr/>
        </p:nvSpPr>
        <p:spPr>
          <a:xfrm>
            <a:off x="3549164" y="3603241"/>
            <a:ext cx="506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I forgive others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1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4312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Parables of Jesus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56AB3-A281-41DF-83E7-8B0CD184B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287" y="222400"/>
            <a:ext cx="8693426" cy="6433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3BE8C0C-E945-46E2-BED4-2EA2A6FB4D40}"/>
              </a:ext>
            </a:extLst>
          </p:cNvPr>
          <p:cNvSpPr/>
          <p:nvPr/>
        </p:nvSpPr>
        <p:spPr>
          <a:xfrm>
            <a:off x="2034208" y="5605669"/>
            <a:ext cx="318053" cy="258418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038CC0F-DD07-4699-A04E-398DB58D53D5}"/>
              </a:ext>
            </a:extLst>
          </p:cNvPr>
          <p:cNvSpPr/>
          <p:nvPr/>
        </p:nvSpPr>
        <p:spPr>
          <a:xfrm>
            <a:off x="4598504" y="3942521"/>
            <a:ext cx="318053" cy="258418"/>
          </a:xfrm>
          <a:prstGeom prst="star5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89EB5E-3DCD-467B-9C3E-A1E2376CAD38}"/>
              </a:ext>
            </a:extLst>
          </p:cNvPr>
          <p:cNvSpPr/>
          <p:nvPr/>
        </p:nvSpPr>
        <p:spPr>
          <a:xfrm>
            <a:off x="2517913" y="6248399"/>
            <a:ext cx="318053" cy="258418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4DF218-C9B1-40CB-9FFA-AA223ABD7E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4167">
            <a:off x="4821131" y="551033"/>
            <a:ext cx="4074396" cy="271626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6BC496-21ED-4107-AD16-7AA7B39D2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89974" l="6849" r="95499">
                        <a14:foregroundMark x1="15362" y1="30729" x2="16145" y2="30729"/>
                        <a14:foregroundMark x1="34344" y1="26823" x2="35812" y2="30729"/>
                        <a14:foregroundMark x1="77299" y1="28385" x2="75930" y2="31250"/>
                        <a14:foregroundMark x1="74168" y1="27865" x2="75734" y2="28385"/>
                        <a14:foregroundMark x1="89530" y1="26302" x2="91879" y2="79427"/>
                        <a14:foregroundMark x1="99022" y1="49349" x2="95695" y2="39974"/>
                        <a14:foregroundMark x1="95695" y1="39974" x2="95695" y2="39974"/>
                        <a14:foregroundMark x1="22701" y1="79167" x2="17417" y2="32031"/>
                        <a14:foregroundMark x1="17417" y1="32031" x2="17417" y2="32031"/>
                        <a14:foregroundMark x1="7143" y1="51302" x2="10078" y2="51563"/>
                        <a14:foregroundMark x1="43249" y1="29427" x2="37378" y2="74089"/>
                        <a14:foregroundMark x1="50978" y1="26823" x2="52544" y2="40234"/>
                        <a14:foregroundMark x1="50587" y1="25260" x2="53523" y2="31250"/>
                        <a14:foregroundMark x1="51370" y1="25521" x2="52153" y2="28125"/>
                        <a14:foregroundMark x1="41487" y1="27344" x2="41096" y2="28125"/>
                        <a14:foregroundMark x1="35812" y1="26563" x2="35127" y2="25521"/>
                        <a14:foregroundMark x1="36399" y1="26823" x2="36399" y2="26823"/>
                        <a14:foregroundMark x1="76125" y1="27344" x2="74560" y2="26563"/>
                        <a14:foregroundMark x1="89922" y1="25781" x2="90705" y2="25781"/>
                        <a14:foregroundMark x1="57143" y1="26823" x2="58708" y2="28385"/>
                        <a14:foregroundMark x1="65851" y1="24349" x2="68200" y2="31771"/>
                        <a14:foregroundMark x1="71722" y1="38672" x2="73875" y2="49870"/>
                        <a14:foregroundMark x1="73483" y1="67578" x2="71331" y2="70182"/>
                        <a14:foregroundMark x1="71918" y1="75391" x2="72114" y2="81510"/>
                        <a14:foregroundMark x1="7926" y1="82552" x2="6849" y2="82292"/>
                        <a14:foregroundMark x1="17808" y1="30469" x2="17808" y2="30729"/>
                        <a14:foregroundMark x1="18591" y1="32813" x2="17025" y2="31510"/>
                        <a14:foregroundMark x1="18004" y1="32292" x2="18200" y2="32552"/>
                        <a14:foregroundMark x1="56751" y1="81250" x2="55577" y2="79427"/>
                        <a14:foregroundMark x1="41879" y1="83594" x2="40117" y2="83594"/>
                        <a14:foregroundMark x1="39726" y1="84115" x2="42270" y2="85417"/>
                        <a14:foregroundMark x1="86986" y1="26042" x2="87965" y2="27083"/>
                        <a14:foregroundMark x1="17417" y1="28906" x2="16634" y2="29167"/>
                        <a14:foregroundMark x1="17025" y1="28385" x2="18200" y2="30729"/>
                        <a14:foregroundMark x1="17808" y1="32292" x2="18591" y2="32292"/>
                        <a14:foregroundMark x1="76125" y1="78646" x2="77104" y2="77865"/>
                        <a14:foregroundMark x1="72114" y1="73047" x2="71526" y2="73828"/>
                        <a14:backgroundMark x1="39726" y1="78646" x2="40313" y2="81250"/>
                        <a14:backgroundMark x1="53914" y1="77344" x2="52348" y2="81250"/>
                        <a14:backgroundMark x1="57926" y1="77865" x2="58708" y2="81250"/>
                        <a14:backgroundMark x1="62818" y1="80469" x2="65460" y2="85677"/>
                        <a14:backgroundMark x1="63601" y1="79688" x2="65264" y2="83073"/>
                        <a14:backgroundMark x1="7730" y1="85417" x2="23973" y2="83854"/>
                        <a14:backgroundMark x1="23973" y1="83854" x2="25440" y2="83854"/>
                        <a14:backgroundMark x1="16634" y1="79688" x2="18787" y2="85417"/>
                        <a14:backgroundMark x1="17417" y1="81250" x2="24658" y2="84375"/>
                        <a14:backgroundMark x1="24658" y1="84375" x2="24658" y2="84375"/>
                        <a14:backgroundMark x1="13405" y1="82813" x2="13992" y2="82292"/>
                        <a14:backgroundMark x1="7730" y1="84375" x2="13405" y2="84635"/>
                        <a14:backgroundMark x1="11840" y1="80208" x2="14188" y2="80729"/>
                        <a14:backgroundMark x1="14188" y1="79948" x2="15753" y2="7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97711" y="1609949"/>
            <a:ext cx="3186326" cy="239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47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FB2FB-A13B-458E-9B19-1D63CFF524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CB761E9-3896-4BD0-854E-0D033D1A6911}"/>
              </a:ext>
            </a:extLst>
          </p:cNvPr>
          <p:cNvSpPr/>
          <p:nvPr/>
        </p:nvSpPr>
        <p:spPr>
          <a:xfrm flipH="1">
            <a:off x="6021772" y="4437756"/>
            <a:ext cx="445286" cy="667957"/>
          </a:xfrm>
          <a:prstGeom prst="ellipse">
            <a:avLst/>
          </a:prstGeom>
          <a:gradFill flip="none" rotWithShape="1">
            <a:gsLst>
              <a:gs pos="91000">
                <a:srgbClr val="494824">
                  <a:shade val="30000"/>
                  <a:satMod val="115000"/>
                </a:srgbClr>
              </a:gs>
              <a:gs pos="50000">
                <a:srgbClr val="494824">
                  <a:shade val="67500"/>
                  <a:satMod val="115000"/>
                </a:srgbClr>
              </a:gs>
              <a:gs pos="10000">
                <a:srgbClr val="6362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9B789A-35AB-46FC-8811-BC78C40DB559}"/>
              </a:ext>
            </a:extLst>
          </p:cNvPr>
          <p:cNvSpPr/>
          <p:nvPr/>
        </p:nvSpPr>
        <p:spPr>
          <a:xfrm flipH="1">
            <a:off x="6086341" y="2880516"/>
            <a:ext cx="201697" cy="991055"/>
          </a:xfrm>
          <a:prstGeom prst="ellipse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7237C9-28D3-41E3-8CE9-6CB67960DF7A}"/>
              </a:ext>
            </a:extLst>
          </p:cNvPr>
          <p:cNvSpPr/>
          <p:nvPr/>
        </p:nvSpPr>
        <p:spPr>
          <a:xfrm flipH="1">
            <a:off x="6086342" y="3918716"/>
            <a:ext cx="201696" cy="461665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76682" y="1804257"/>
            <a:ext cx="2823236" cy="3960314"/>
            <a:chOff x="2747401" y="1732605"/>
            <a:chExt cx="3326770" cy="4308002"/>
          </a:xfrm>
        </p:grpSpPr>
        <p:sp>
          <p:nvSpPr>
            <p:cNvPr id="6" name="Oval 5"/>
            <p:cNvSpPr/>
            <p:nvPr/>
          </p:nvSpPr>
          <p:spPr>
            <a:xfrm>
              <a:off x="4501215" y="1732605"/>
              <a:ext cx="430924" cy="294730"/>
            </a:xfrm>
            <a:prstGeom prst="ellipse">
              <a:avLst/>
            </a:prstGeom>
            <a:solidFill>
              <a:srgbClr val="192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06" b="100000" l="0" r="100000">
                          <a14:foregroundMark x1="57640" y1="92000" x2="74130" y2="89765"/>
                          <a14:foregroundMark x1="4236" y1="90706" x2="26778" y2="93647"/>
                          <a14:foregroundMark x1="73071" y1="91176" x2="61271" y2="92941"/>
                          <a14:foregroundMark x1="76702" y1="90235" x2="72466" y2="91647"/>
                          <a14:foregroundMark x1="67776" y1="26000" x2="68684" y2="29412"/>
                          <a14:backgroundMark x1="11044" y1="6471" x2="16793" y2="5765"/>
                          <a14:backgroundMark x1="55976" y1="5647" x2="99849" y2="8824"/>
                          <a14:backgroundMark x1="60212" y1="18941" x2="65356" y2="29765"/>
                          <a14:backgroundMark x1="90166" y1="9647" x2="99849" y2="24000"/>
                          <a14:backgroundMark x1="66415" y1="30706" x2="61573" y2="22706"/>
                          <a14:backgroundMark x1="20121" y1="18941" x2="21936" y2="2471"/>
                          <a14:backgroundMark x1="1967" y1="15765" x2="2118" y2="14941"/>
                          <a14:backgroundMark x1="99697" y1="90000" x2="68835" y2="97647"/>
                          <a14:backgroundMark x1="67625" y1="95176" x2="7262" y2="98471"/>
                          <a14:backgroundMark x1="3026" y1="96471" x2="21634" y2="96471"/>
                          <a14:backgroundMark x1="62784" y1="94706" x2="76551" y2="92471"/>
                          <a14:backgroundMark x1="99849" y1="90000" x2="94554" y2="978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47401" y="1762671"/>
              <a:ext cx="3326770" cy="427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031FEF2-2058-4CBE-849D-5070D64DE296}"/>
              </a:ext>
            </a:extLst>
          </p:cNvPr>
          <p:cNvSpPr txBox="1"/>
          <p:nvPr/>
        </p:nvSpPr>
        <p:spPr>
          <a:xfrm>
            <a:off x="2719136" y="6075203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60000"/>
                </a:solidFill>
                <a:latin typeface="Comic Sans MS" panose="030F0702030302020204" pitchFamily="66" charset="0"/>
              </a:rPr>
              <a:t>Luke 7:36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194EFB-9A24-48CB-8D99-3A16C2FED6C0}"/>
              </a:ext>
            </a:extLst>
          </p:cNvPr>
          <p:cNvSpPr txBox="1"/>
          <p:nvPr/>
        </p:nvSpPr>
        <p:spPr>
          <a:xfrm>
            <a:off x="1638300" y="54647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Simon’s dinner party (feast)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916C0D-492F-490B-803D-2F57D4895D9F}"/>
              </a:ext>
            </a:extLst>
          </p:cNvPr>
          <p:cNvSpPr txBox="1"/>
          <p:nvPr/>
        </p:nvSpPr>
        <p:spPr>
          <a:xfrm>
            <a:off x="313369" y="1069692"/>
            <a:ext cx="622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Simon was a wealthy Pharisee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B9B9B2-DE18-48C8-B6EE-304527FAD7D0}"/>
              </a:ext>
            </a:extLst>
          </p:cNvPr>
          <p:cNvSpPr txBox="1"/>
          <p:nvPr/>
        </p:nvSpPr>
        <p:spPr>
          <a:xfrm>
            <a:off x="296525" y="1606658"/>
            <a:ext cx="622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Jesus was Simon’s special guest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8D0BE4-988D-4F4F-8892-08308F560FB1}"/>
              </a:ext>
            </a:extLst>
          </p:cNvPr>
          <p:cNvSpPr txBox="1"/>
          <p:nvPr/>
        </p:nvSpPr>
        <p:spPr>
          <a:xfrm>
            <a:off x="637718" y="2148224"/>
            <a:ext cx="622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Jesus was</a:t>
            </a:r>
            <a:r>
              <a:rPr kumimoji="0" lang="en-US" sz="2800" b="1" i="0" u="none" strike="noStrike" kern="1200" normalizeH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 hailed as a prophet</a:t>
            </a:r>
            <a:br>
              <a:rPr kumimoji="0" lang="en-US" sz="2800" b="1" i="0" u="none" strike="noStrike" kern="1200" normalizeH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</a:br>
            <a:r>
              <a:rPr kumimoji="0" lang="en-US" sz="2800" b="1" i="0" u="none" strike="noStrike" kern="1200" normalizeH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  (Luke 7:16)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8943F7-7EB7-44AE-9048-CE60C15CE085}"/>
              </a:ext>
            </a:extLst>
          </p:cNvPr>
          <p:cNvSpPr txBox="1"/>
          <p:nvPr/>
        </p:nvSpPr>
        <p:spPr>
          <a:xfrm>
            <a:off x="637718" y="3106396"/>
            <a:ext cx="5304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Simon wanted to know more</a:t>
            </a:r>
            <a:b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</a:b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  about Him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951EDE-FC6A-4C3F-AE8E-389114902233}"/>
              </a:ext>
            </a:extLst>
          </p:cNvPr>
          <p:cNvGrpSpPr/>
          <p:nvPr/>
        </p:nvGrpSpPr>
        <p:grpSpPr>
          <a:xfrm>
            <a:off x="356401" y="4552906"/>
            <a:ext cx="2427266" cy="2166255"/>
            <a:chOff x="1729418" y="4498888"/>
            <a:chExt cx="2427266" cy="2166255"/>
          </a:xfrm>
        </p:grpSpPr>
        <p:sp>
          <p:nvSpPr>
            <p:cNvPr id="18" name="Explosion 1 24">
              <a:extLst>
                <a:ext uri="{FF2B5EF4-FFF2-40B4-BE49-F238E27FC236}">
                  <a16:creationId xmlns:a16="http://schemas.microsoft.com/office/drawing/2014/main" id="{7F477DB6-2336-438B-A45A-377E67E628A9}"/>
                </a:ext>
              </a:extLst>
            </p:cNvPr>
            <p:cNvSpPr/>
            <p:nvPr/>
          </p:nvSpPr>
          <p:spPr>
            <a:xfrm>
              <a:off x="1864895" y="4498888"/>
              <a:ext cx="2117558" cy="2166255"/>
            </a:xfrm>
            <a:prstGeom prst="irregularSeal1">
              <a:avLst/>
            </a:prstGeom>
            <a:gradFill flip="none" rotWithShape="1">
              <a:gsLst>
                <a:gs pos="19000">
                  <a:srgbClr val="FFE38D"/>
                </a:gs>
                <a:gs pos="78000">
                  <a:srgbClr val="FFC000"/>
                </a:gs>
                <a:gs pos="3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283522-5E62-4677-B429-2A3986549AD5}"/>
                </a:ext>
              </a:extLst>
            </p:cNvPr>
            <p:cNvSpPr txBox="1"/>
            <p:nvPr/>
          </p:nvSpPr>
          <p:spPr>
            <a:xfrm>
              <a:off x="1729418" y="5112383"/>
              <a:ext cx="2427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Luke 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7:22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4D5D7C-DDED-42F4-85C4-3C9151E81E90}"/>
              </a:ext>
            </a:extLst>
          </p:cNvPr>
          <p:cNvGrpSpPr/>
          <p:nvPr/>
        </p:nvGrpSpPr>
        <p:grpSpPr>
          <a:xfrm>
            <a:off x="2076356" y="3787774"/>
            <a:ext cx="2427266" cy="2407443"/>
            <a:chOff x="1797155" y="4257700"/>
            <a:chExt cx="2427266" cy="2407443"/>
          </a:xfrm>
        </p:grpSpPr>
        <p:sp>
          <p:nvSpPr>
            <p:cNvPr id="22" name="Explosion 1 24">
              <a:extLst>
                <a:ext uri="{FF2B5EF4-FFF2-40B4-BE49-F238E27FC236}">
                  <a16:creationId xmlns:a16="http://schemas.microsoft.com/office/drawing/2014/main" id="{592B4675-5FC3-4544-829E-75B8EC6E1699}"/>
                </a:ext>
              </a:extLst>
            </p:cNvPr>
            <p:cNvSpPr/>
            <p:nvPr/>
          </p:nvSpPr>
          <p:spPr>
            <a:xfrm>
              <a:off x="1864894" y="4257700"/>
              <a:ext cx="2291789" cy="2407443"/>
            </a:xfrm>
            <a:prstGeom prst="irregularSeal1">
              <a:avLst/>
            </a:prstGeom>
            <a:gradFill flip="none" rotWithShape="1">
              <a:gsLst>
                <a:gs pos="19000">
                  <a:srgbClr val="FFE38D"/>
                </a:gs>
                <a:gs pos="78000">
                  <a:srgbClr val="FFC000"/>
                </a:gs>
                <a:gs pos="3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4A778F-52F3-4CA9-94E5-3944F80887CC}"/>
                </a:ext>
              </a:extLst>
            </p:cNvPr>
            <p:cNvSpPr txBox="1"/>
            <p:nvPr/>
          </p:nvSpPr>
          <p:spPr>
            <a:xfrm>
              <a:off x="1797155" y="4921841"/>
              <a:ext cx="2427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Matt. 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11:28-30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056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9922">
        <p15:prstTrans prst="pageCurlDouble"/>
      </p:transition>
    </mc:Choice>
    <mc:Fallback xmlns="">
      <p:transition spd="slow" advTm="489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FB2FB-A13B-458E-9B19-1D63CFF524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8E2B69-A9BA-4D30-B978-1CDC28C07085}"/>
              </a:ext>
            </a:extLst>
          </p:cNvPr>
          <p:cNvSpPr txBox="1"/>
          <p:nvPr/>
        </p:nvSpPr>
        <p:spPr>
          <a:xfrm>
            <a:off x="878141" y="539735"/>
            <a:ext cx="803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An uninvited “sinful” woman attended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E0ED0B-078F-4E8C-AF54-DD3D4B4E1763}"/>
              </a:ext>
            </a:extLst>
          </p:cNvPr>
          <p:cNvSpPr txBox="1"/>
          <p:nvPr/>
        </p:nvSpPr>
        <p:spPr>
          <a:xfrm>
            <a:off x="1553351" y="1103400"/>
            <a:ext cx="58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She was a well-known “sinner”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55E7F-B92D-4753-B3D1-CA93984F2C8D}"/>
              </a:ext>
            </a:extLst>
          </p:cNvPr>
          <p:cNvSpPr txBox="1"/>
          <p:nvPr/>
        </p:nvSpPr>
        <p:spPr>
          <a:xfrm>
            <a:off x="1562887" y="1626620"/>
            <a:ext cx="62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She wept tears</a:t>
            </a:r>
            <a:r>
              <a:rPr kumimoji="0" lang="en-US" sz="2800" b="1" i="0" u="none" strike="noStrike" kern="1200" normalizeH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 on Jesus’ feet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6" name="Picture 4" descr="http://mydailydevotion.org/yahoo_site_admin/assets/images/Mary-Washes-Jesus-s-Feet-jesus-11078625-635-450.26132259_std.jpg">
            <a:extLst>
              <a:ext uri="{FF2B5EF4-FFF2-40B4-BE49-F238E27FC236}">
                <a16:creationId xmlns:a16="http://schemas.microsoft.com/office/drawing/2014/main" id="{A6EAF672-2BB1-499B-88F5-F71EFAA76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778" y1="17778" x2="66029" y2="18667"/>
                        <a14:foregroundMark x1="74003" y1="83556" x2="80383" y2="83556"/>
                        <a14:foregroundMark x1="2392" y1="19111" x2="39394" y2="43333"/>
                        <a14:foregroundMark x1="48963" y1="13778" x2="58214" y2="13778"/>
                        <a14:foregroundMark x1="94258" y1="69556" x2="98724" y2="69556"/>
                        <a14:foregroundMark x1="78947" y1="39111" x2="78947" y2="45333"/>
                        <a14:foregroundMark x1="78469" y1="38667" x2="74960" y2="35333"/>
                        <a14:foregroundMark x1="82456" y1="86000" x2="85486" y2="86444"/>
                        <a14:backgroundMark x1="87879" y1="56667" x2="80702" y2="2444"/>
                        <a14:backgroundMark x1="57097" y1="4222" x2="1914" y2="3778"/>
                        <a14:backgroundMark x1="45614" y1="12889" x2="44657" y2="35556"/>
                        <a14:backgroundMark x1="44657" y1="38000" x2="30781" y2="20222"/>
                        <a14:backgroundMark x1="13557" y1="81333" x2="2711" y2="84222"/>
                        <a14:backgroundMark x1="49282" y1="36222" x2="43381" y2="36222"/>
                        <a14:backgroundMark x1="48006" y1="39333" x2="42584" y2="36222"/>
                        <a14:backgroundMark x1="49282" y1="29333" x2="38278" y2="28222"/>
                        <a14:backgroundMark x1="50558" y1="7556" x2="42903" y2="17556"/>
                        <a14:backgroundMark x1="45933" y1="17778" x2="46411" y2="30444"/>
                        <a14:backgroundMark x1="46730" y1="16667" x2="46411" y2="22222"/>
                        <a14:backgroundMark x1="47209" y1="18889" x2="48485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24" y="3004035"/>
            <a:ext cx="3505596" cy="280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ADCA03-C11A-4841-95F0-623AB4C45826}"/>
              </a:ext>
            </a:extLst>
          </p:cNvPr>
          <p:cNvSpPr txBox="1"/>
          <p:nvPr/>
        </p:nvSpPr>
        <p:spPr>
          <a:xfrm>
            <a:off x="1566603" y="2673060"/>
            <a:ext cx="717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She anointed</a:t>
            </a:r>
            <a:r>
              <a:rPr kumimoji="0" lang="en-US" sz="2800" b="1" i="0" u="none" strike="noStrike" kern="1200" normalizeH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 Jesus’ feet with perfume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6A3157-460E-448F-B9BA-ED26340A2D57}"/>
              </a:ext>
            </a:extLst>
          </p:cNvPr>
          <p:cNvSpPr txBox="1"/>
          <p:nvPr/>
        </p:nvSpPr>
        <p:spPr>
          <a:xfrm>
            <a:off x="1581942" y="2151501"/>
            <a:ext cx="62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She wiped His</a:t>
            </a:r>
            <a:r>
              <a:rPr kumimoji="0" lang="en-US" sz="2800" b="1" i="0" u="none" strike="noStrike" kern="1200" normalizeH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 feet with her hair</a:t>
            </a:r>
            <a:endParaRPr kumimoji="0" lang="en-US" sz="28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C4A8F-F886-4813-976E-A9B1E0BCC6D2}"/>
              </a:ext>
            </a:extLst>
          </p:cNvPr>
          <p:cNvSpPr txBox="1"/>
          <p:nvPr/>
        </p:nvSpPr>
        <p:spPr>
          <a:xfrm>
            <a:off x="2733702" y="6056655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60000"/>
                </a:solidFill>
                <a:latin typeface="Comic Sans MS" panose="030F0702030302020204" pitchFamily="66" charset="0"/>
              </a:rPr>
              <a:t>Luke 7:37-38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9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9869">
        <p15:prstTrans prst="pageCurlDouble"/>
      </p:transition>
    </mc:Choice>
    <mc:Fallback xmlns="">
      <p:transition spd="slow" advTm="669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BEAAF7-E6E5-4CB8-BB96-7E55F78CB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C7FB2-F51B-4AF4-A39F-C699FB579BF1}"/>
              </a:ext>
            </a:extLst>
          </p:cNvPr>
          <p:cNvSpPr txBox="1"/>
          <p:nvPr/>
        </p:nvSpPr>
        <p:spPr>
          <a:xfrm>
            <a:off x="771906" y="1220636"/>
            <a:ext cx="528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Simon’s wrong assumptions: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24159-B1D3-4E86-9994-6544140C0ED6}"/>
              </a:ext>
            </a:extLst>
          </p:cNvPr>
          <p:cNvSpPr txBox="1"/>
          <p:nvPr/>
        </p:nvSpPr>
        <p:spPr>
          <a:xfrm>
            <a:off x="1094873" y="1743856"/>
            <a:ext cx="528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1) Jesus is no prophet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9C22-E753-45C3-A06C-1340375B1773}"/>
              </a:ext>
            </a:extLst>
          </p:cNvPr>
          <p:cNvSpPr txBox="1"/>
          <p:nvPr/>
        </p:nvSpPr>
        <p:spPr>
          <a:xfrm>
            <a:off x="1094873" y="2267076"/>
            <a:ext cx="5283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2) Jesus doesn’t know this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woman is such a sinner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7E98C-280B-4FC0-ADF6-CA0187A5A531}"/>
              </a:ext>
            </a:extLst>
          </p:cNvPr>
          <p:cNvSpPr txBox="1"/>
          <p:nvPr/>
        </p:nvSpPr>
        <p:spPr>
          <a:xfrm>
            <a:off x="449367" y="3972988"/>
            <a:ext cx="574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Jesus tells a parable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to correct Simon’s thinking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D0C8F-F4C1-47B8-9B35-E0256389D622}"/>
              </a:ext>
            </a:extLst>
          </p:cNvPr>
          <p:cNvSpPr txBox="1"/>
          <p:nvPr/>
        </p:nvSpPr>
        <p:spPr>
          <a:xfrm>
            <a:off x="2733702" y="6070454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60000"/>
                </a:solidFill>
                <a:latin typeface="Comic Sans MS" panose="030F0702030302020204" pitchFamily="66" charset="0"/>
              </a:rPr>
              <a:t>Luke 7:39-42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C1BFC9-EA80-4994-A6C6-2DA3EE22FEC2}"/>
              </a:ext>
            </a:extLst>
          </p:cNvPr>
          <p:cNvSpPr/>
          <p:nvPr/>
        </p:nvSpPr>
        <p:spPr>
          <a:xfrm flipH="1">
            <a:off x="6021772" y="4437756"/>
            <a:ext cx="445286" cy="667957"/>
          </a:xfrm>
          <a:prstGeom prst="ellipse">
            <a:avLst/>
          </a:prstGeom>
          <a:gradFill flip="none" rotWithShape="1">
            <a:gsLst>
              <a:gs pos="91000">
                <a:srgbClr val="494824">
                  <a:shade val="30000"/>
                  <a:satMod val="115000"/>
                </a:srgbClr>
              </a:gs>
              <a:gs pos="50000">
                <a:srgbClr val="494824">
                  <a:shade val="67500"/>
                  <a:satMod val="115000"/>
                </a:srgbClr>
              </a:gs>
              <a:gs pos="10000">
                <a:srgbClr val="6362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6ACAFD-CBA3-4ED8-8F35-3ED7579D1C7F}"/>
              </a:ext>
            </a:extLst>
          </p:cNvPr>
          <p:cNvSpPr/>
          <p:nvPr/>
        </p:nvSpPr>
        <p:spPr>
          <a:xfrm flipH="1">
            <a:off x="6086341" y="2880516"/>
            <a:ext cx="201697" cy="991055"/>
          </a:xfrm>
          <a:prstGeom prst="ellipse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71BE4C-E6CE-4636-961C-9AAFE1EA8474}"/>
              </a:ext>
            </a:extLst>
          </p:cNvPr>
          <p:cNvSpPr/>
          <p:nvPr/>
        </p:nvSpPr>
        <p:spPr>
          <a:xfrm flipH="1">
            <a:off x="6086342" y="3918716"/>
            <a:ext cx="201696" cy="461665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71E5C8-134C-4E11-8E60-0777BE140D03}"/>
              </a:ext>
            </a:extLst>
          </p:cNvPr>
          <p:cNvGrpSpPr/>
          <p:nvPr/>
        </p:nvGrpSpPr>
        <p:grpSpPr>
          <a:xfrm>
            <a:off x="6176682" y="1804257"/>
            <a:ext cx="2823236" cy="3960314"/>
            <a:chOff x="2747401" y="1732605"/>
            <a:chExt cx="3326770" cy="43080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BB8C0B-2E58-4F2C-AE32-56FF7B436260}"/>
                </a:ext>
              </a:extLst>
            </p:cNvPr>
            <p:cNvSpPr/>
            <p:nvPr/>
          </p:nvSpPr>
          <p:spPr>
            <a:xfrm>
              <a:off x="4501215" y="1732605"/>
              <a:ext cx="430924" cy="294730"/>
            </a:xfrm>
            <a:prstGeom prst="ellipse">
              <a:avLst/>
            </a:prstGeom>
            <a:solidFill>
              <a:srgbClr val="192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5BE43C-3D68-49FE-B7FF-AFADC272C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6" b="100000" l="0" r="100000">
                          <a14:foregroundMark x1="57640" y1="92000" x2="74130" y2="89765"/>
                          <a14:foregroundMark x1="4236" y1="90706" x2="26778" y2="93647"/>
                          <a14:foregroundMark x1="73071" y1="91176" x2="61271" y2="92941"/>
                          <a14:foregroundMark x1="76702" y1="90235" x2="72466" y2="91647"/>
                          <a14:foregroundMark x1="67776" y1="26000" x2="68684" y2="29412"/>
                          <a14:backgroundMark x1="11044" y1="6471" x2="16793" y2="5765"/>
                          <a14:backgroundMark x1="55976" y1="5647" x2="99849" y2="8824"/>
                          <a14:backgroundMark x1="60212" y1="18941" x2="65356" y2="29765"/>
                          <a14:backgroundMark x1="90166" y1="9647" x2="99849" y2="24000"/>
                          <a14:backgroundMark x1="66415" y1="30706" x2="61573" y2="22706"/>
                          <a14:backgroundMark x1="20121" y1="18941" x2="21936" y2="2471"/>
                          <a14:backgroundMark x1="1967" y1="15765" x2="2118" y2="14941"/>
                          <a14:backgroundMark x1="99697" y1="90000" x2="68835" y2="97647"/>
                          <a14:backgroundMark x1="67625" y1="95176" x2="7262" y2="98471"/>
                          <a14:backgroundMark x1="3026" y1="96471" x2="21634" y2="96471"/>
                          <a14:backgroundMark x1="62784" y1="94706" x2="76551" y2="92471"/>
                          <a14:backgroundMark x1="99849" y1="90000" x2="94554" y2="978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47401" y="1762671"/>
              <a:ext cx="3326770" cy="427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9375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304801"/>
            <a:ext cx="4038600" cy="6248400"/>
            <a:chOff x="304800" y="-663261"/>
            <a:chExt cx="4038600" cy="7216462"/>
          </a:xfrm>
        </p:grpSpPr>
        <p:sp>
          <p:nvSpPr>
            <p:cNvPr id="207" name="Rectangle 206"/>
            <p:cNvSpPr/>
            <p:nvPr/>
          </p:nvSpPr>
          <p:spPr>
            <a:xfrm>
              <a:off x="304800" y="-663261"/>
              <a:ext cx="4038600" cy="72164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80998" y="3810000"/>
              <a:ext cx="3931921" cy="2676048"/>
            </a:xfrm>
            <a:prstGeom prst="rect">
              <a:avLst/>
            </a:prstGeom>
          </p:spPr>
        </p:pic>
        <p:sp>
          <p:nvSpPr>
            <p:cNvPr id="213" name="TextBox 212"/>
            <p:cNvSpPr txBox="1"/>
            <p:nvPr/>
          </p:nvSpPr>
          <p:spPr>
            <a:xfrm>
              <a:off x="935756" y="755694"/>
              <a:ext cx="2362200" cy="60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Big debtor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304801"/>
            <a:ext cx="4343400" cy="6248399"/>
            <a:chOff x="4495800" y="-663261"/>
            <a:chExt cx="4343400" cy="7216461"/>
          </a:xfrm>
        </p:grpSpPr>
        <p:sp>
          <p:nvSpPr>
            <p:cNvPr id="4" name="Rectangle 3"/>
            <p:cNvSpPr/>
            <p:nvPr/>
          </p:nvSpPr>
          <p:spPr>
            <a:xfrm>
              <a:off x="4495800" y="-663261"/>
              <a:ext cx="4343400" cy="72164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37042" y="4876800"/>
              <a:ext cx="3625958" cy="1622301"/>
            </a:xfrm>
            <a:prstGeom prst="rect">
              <a:avLst/>
            </a:prstGeom>
          </p:spPr>
        </p:pic>
        <p:sp>
          <p:nvSpPr>
            <p:cNvPr id="214" name="TextBox 213"/>
            <p:cNvSpPr txBox="1"/>
            <p:nvPr/>
          </p:nvSpPr>
          <p:spPr>
            <a:xfrm>
              <a:off x="5638800" y="755329"/>
              <a:ext cx="2569444" cy="60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Little debtor</a:t>
              </a: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998492" y="1971086"/>
            <a:ext cx="3625958" cy="3954217"/>
            <a:chOff x="-225219" y="-372091"/>
            <a:chExt cx="2383168" cy="3066612"/>
          </a:xfrm>
        </p:grpSpPr>
        <p:sp>
          <p:nvSpPr>
            <p:cNvPr id="218" name="Explosion 1 217"/>
            <p:cNvSpPr/>
            <p:nvPr/>
          </p:nvSpPr>
          <p:spPr>
            <a:xfrm>
              <a:off x="-225219" y="-372091"/>
              <a:ext cx="2383168" cy="3066612"/>
            </a:xfrm>
            <a:prstGeom prst="irregularSeal1">
              <a:avLst/>
            </a:prstGeom>
            <a:gradFill flip="none" rotWithShape="1">
              <a:gsLst>
                <a:gs pos="0">
                  <a:srgbClr val="6893C6">
                    <a:shade val="30000"/>
                    <a:satMod val="115000"/>
                  </a:srgbClr>
                </a:gs>
                <a:gs pos="50000">
                  <a:srgbClr val="6893C6">
                    <a:shade val="67500"/>
                    <a:satMod val="115000"/>
                  </a:srgbClr>
                </a:gs>
                <a:gs pos="100000">
                  <a:srgbClr val="6893C6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-9679" y="599684"/>
              <a:ext cx="1987331" cy="1074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US" sz="28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  <a:sym typeface="Wingdings"/>
                </a:rPr>
                <a:t>He graciously cancelled </a:t>
              </a:r>
              <a:b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</a:b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all debts!</a:t>
              </a:r>
              <a:endPara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1056" y="440093"/>
            <a:ext cx="56046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Both unable to pay their debts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29535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Debts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5400" y="5325070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Debts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9B298-2DE2-46E2-8350-FB75E91731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01" b="98647" l="4658" r="96429">
                        <a14:foregroundMark x1="51553" y1="4601" x2="48758" y2="12855"/>
                        <a14:foregroundMark x1="15683" y1="53451" x2="10870" y2="95535"/>
                        <a14:foregroundMark x1="43168" y1="77537" x2="49068" y2="98647"/>
                        <a14:foregroundMark x1="49068" y1="98647" x2="49068" y2="98647"/>
                        <a14:foregroundMark x1="80280" y1="87551" x2="81988" y2="98376"/>
                        <a14:foregroundMark x1="81988" y1="98376" x2="81677" y2="98917"/>
                        <a14:foregroundMark x1="9783" y1="51827" x2="14752" y2="80920"/>
                        <a14:foregroundMark x1="13975" y1="48850" x2="8230" y2="61840"/>
                        <a14:foregroundMark x1="8230" y1="61840" x2="7298" y2="76319"/>
                        <a14:foregroundMark x1="60248" y1="25710" x2="59472" y2="28146"/>
                        <a14:foregroundMark x1="92857" y1="86062" x2="96584" y2="87280"/>
                        <a14:foregroundMark x1="5280" y1="88498" x2="5280" y2="89986"/>
                        <a14:foregroundMark x1="6366" y1="85250" x2="4814" y2="89445"/>
                        <a14:foregroundMark x1="11180" y1="86739" x2="23913" y2="98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095" y="2351259"/>
            <a:ext cx="3940096" cy="451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" name="TextBox 214"/>
          <p:cNvSpPr txBox="1"/>
          <p:nvPr/>
        </p:nvSpPr>
        <p:spPr>
          <a:xfrm>
            <a:off x="2697080" y="5663693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92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Money lender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1AE59-95BA-46BC-A8BE-CE89F36E796C}"/>
              </a:ext>
            </a:extLst>
          </p:cNvPr>
          <p:cNvGrpSpPr/>
          <p:nvPr/>
        </p:nvGrpSpPr>
        <p:grpSpPr>
          <a:xfrm>
            <a:off x="56066" y="3101043"/>
            <a:ext cx="2554715" cy="3746789"/>
            <a:chOff x="56066" y="3101043"/>
            <a:chExt cx="2554715" cy="37467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A17982-BC37-463B-AE8A-452BF2625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77" b="99768" l="73987" r="97120">
                          <a14:foregroundMark x1="75338" y1="71926" x2="75698" y2="66821"/>
                          <a14:foregroundMark x1="94959" y1="65893" x2="95320" y2="70998"/>
                          <a14:foregroundMark x1="94959" y1="76334" x2="94239" y2="89327"/>
                          <a14:foregroundMark x1="94239" y1="89327" x2="95320" y2="99768"/>
                          <a14:foregroundMark x1="73987" y1="77262" x2="73987" y2="77262"/>
                          <a14:foregroundMark x1="96130" y1="62413" x2="94779" y2="709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3364" r="184"/>
            <a:stretch/>
          </p:blipFill>
          <p:spPr>
            <a:xfrm flipH="1">
              <a:off x="56066" y="3101043"/>
              <a:ext cx="2554715" cy="37467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786F64-1D99-4924-BA03-5676B10FD334}"/>
                </a:ext>
              </a:extLst>
            </p:cNvPr>
            <p:cNvSpPr txBox="1"/>
            <p:nvPr/>
          </p:nvSpPr>
          <p:spPr>
            <a:xfrm rot="21042573">
              <a:off x="460472" y="3895308"/>
              <a:ext cx="193599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Which one will love him more?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258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1411">
        <p15:prstTrans prst="pageCurlDouble"/>
      </p:transition>
    </mc:Choice>
    <mc:Fallback xmlns="">
      <p:transition spd="slow" advTm="221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  <p:bldP spid="2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304801"/>
            <a:ext cx="4038600" cy="6248400"/>
            <a:chOff x="304800" y="-663261"/>
            <a:chExt cx="4038600" cy="7216462"/>
          </a:xfrm>
        </p:grpSpPr>
        <p:sp>
          <p:nvSpPr>
            <p:cNvPr id="207" name="Rectangle 206"/>
            <p:cNvSpPr/>
            <p:nvPr/>
          </p:nvSpPr>
          <p:spPr>
            <a:xfrm>
              <a:off x="304800" y="-663261"/>
              <a:ext cx="4038600" cy="72164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80998" y="3810000"/>
              <a:ext cx="3931921" cy="2676048"/>
            </a:xfrm>
            <a:prstGeom prst="rect">
              <a:avLst/>
            </a:prstGeom>
          </p:spPr>
        </p:pic>
        <p:sp>
          <p:nvSpPr>
            <p:cNvPr id="213" name="TextBox 212"/>
            <p:cNvSpPr txBox="1"/>
            <p:nvPr/>
          </p:nvSpPr>
          <p:spPr>
            <a:xfrm>
              <a:off x="935756" y="755694"/>
              <a:ext cx="2362200" cy="60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Big debtor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304801"/>
            <a:ext cx="4343400" cy="6248399"/>
            <a:chOff x="4495800" y="-663261"/>
            <a:chExt cx="4343400" cy="7216461"/>
          </a:xfrm>
        </p:grpSpPr>
        <p:sp>
          <p:nvSpPr>
            <p:cNvPr id="4" name="Rectangle 3"/>
            <p:cNvSpPr/>
            <p:nvPr/>
          </p:nvSpPr>
          <p:spPr>
            <a:xfrm>
              <a:off x="4495800" y="-663261"/>
              <a:ext cx="4343400" cy="72164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37042" y="4876800"/>
              <a:ext cx="3625958" cy="1622301"/>
            </a:xfrm>
            <a:prstGeom prst="rect">
              <a:avLst/>
            </a:prstGeom>
          </p:spPr>
        </p:pic>
        <p:sp>
          <p:nvSpPr>
            <p:cNvPr id="214" name="TextBox 213"/>
            <p:cNvSpPr txBox="1"/>
            <p:nvPr/>
          </p:nvSpPr>
          <p:spPr>
            <a:xfrm>
              <a:off x="5638800" y="755329"/>
              <a:ext cx="2569444" cy="604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Little debtor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1056" y="440093"/>
            <a:ext cx="56046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Both unable to pay their debts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29535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Debts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57105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8408" y="5325070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Debts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8408" y="57105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1ADA7-AAAA-41B8-9EF9-CE07F7FB88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232" y1="12988" x2="53189" y2="22070"/>
                        <a14:foregroundMark x1="12758" y1="7617" x2="12758" y2="24805"/>
                        <a14:foregroundMark x1="92345" y1="58008" x2="87144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201" y="2191604"/>
            <a:ext cx="4669556" cy="469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" name="TextBox 214"/>
          <p:cNvSpPr txBox="1"/>
          <p:nvPr/>
        </p:nvSpPr>
        <p:spPr>
          <a:xfrm>
            <a:off x="2697080" y="5663693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92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Money lender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21AD99-6AB6-4799-AB6A-A272927B0BF0}"/>
              </a:ext>
            </a:extLst>
          </p:cNvPr>
          <p:cNvSpPr txBox="1"/>
          <p:nvPr/>
        </p:nvSpPr>
        <p:spPr>
          <a:xfrm>
            <a:off x="2964904" y="621312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God/Jesus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4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79053">
        <p:fade/>
      </p:transition>
    </mc:Choice>
    <mc:Fallback xmlns="">
      <p:transition spd="slow" advTm="179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06"/>
          <p:cNvSpPr/>
          <p:nvPr/>
        </p:nvSpPr>
        <p:spPr>
          <a:xfrm>
            <a:off x="304800" y="304801"/>
            <a:ext cx="4038600" cy="624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04801"/>
            <a:ext cx="4343400" cy="62483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F2D108E-E6FF-4565-B509-601B8BD16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86400" y="3810000"/>
            <a:ext cx="3322320" cy="2667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0D60FA-43F9-4F2F-B150-F4A47D717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1000" y="3810000"/>
            <a:ext cx="2286001" cy="2676104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>
            <a:off x="935756" y="153340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Big debtor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638800" y="1533092"/>
            <a:ext cx="256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Little debtor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1088155" y="1992460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Big sinner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754030" y="1996949"/>
            <a:ext cx="227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Little sinner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1056" y="440093"/>
            <a:ext cx="56046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Both unable to pay their debts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29535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Debts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57105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7920" y="5325070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Debts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7920" y="57105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470" y="899145"/>
            <a:ext cx="74599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Inability to save self (Isaiah 64:6)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1ADA7-AAAA-41B8-9EF9-CE07F7FB88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232" y1="12988" x2="53189" y2="22070"/>
                        <a14:foregroundMark x1="12758" y1="7617" x2="12758" y2="24805"/>
                        <a14:foregroundMark x1="92345" y1="58008" x2="87144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201" y="2191604"/>
            <a:ext cx="4669556" cy="469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" name="TextBox 214"/>
          <p:cNvSpPr txBox="1"/>
          <p:nvPr/>
        </p:nvSpPr>
        <p:spPr>
          <a:xfrm>
            <a:off x="2697080" y="5663693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effectLst>
                  <a:glow rad="228600">
                    <a:schemeClr val="bg1">
                      <a:alpha val="92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Money lender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21AD99-6AB6-4799-AB6A-A272927B0BF0}"/>
              </a:ext>
            </a:extLst>
          </p:cNvPr>
          <p:cNvSpPr txBox="1"/>
          <p:nvPr/>
        </p:nvSpPr>
        <p:spPr>
          <a:xfrm>
            <a:off x="2964904" y="621312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God/Jesus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1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69263">
        <p:fade/>
      </p:transition>
    </mc:Choice>
    <mc:Fallback xmlns="">
      <p:transition spd="slow" advTm="69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800" y="304800"/>
            <a:ext cx="4343400" cy="624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86400" y="3810000"/>
            <a:ext cx="3322320" cy="2667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45260" y="360402"/>
            <a:ext cx="305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Love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8537" y="993451"/>
            <a:ext cx="429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water for washing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58537" y="1547948"/>
            <a:ext cx="468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kiss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8537" y="2085813"/>
            <a:ext cx="450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anointing with oil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304800"/>
            <a:ext cx="4038600" cy="624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1000" y="3810000"/>
            <a:ext cx="2286001" cy="26761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232" y1="12988" x2="53189" y2="22070"/>
                        <a14:foregroundMark x1="12758" y1="7617" x2="12758" y2="24805"/>
                        <a14:foregroundMark x1="92345" y1="58008" x2="87144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044" y="2165531"/>
            <a:ext cx="4669556" cy="469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1796142" y="3317607"/>
            <a:ext cx="3004460" cy="3284409"/>
            <a:chOff x="1719942" y="3671223"/>
            <a:chExt cx="3004460" cy="3284409"/>
          </a:xfrm>
        </p:grpSpPr>
        <p:sp>
          <p:nvSpPr>
            <p:cNvPr id="25" name="Explosion 1 24"/>
            <p:cNvSpPr/>
            <p:nvPr/>
          </p:nvSpPr>
          <p:spPr>
            <a:xfrm>
              <a:off x="1719942" y="3671223"/>
              <a:ext cx="3004460" cy="3284409"/>
            </a:xfrm>
            <a:prstGeom prst="irregularSeal1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3071" y="4566972"/>
              <a:ext cx="24272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Love demonstrates faith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80018" y="4007459"/>
            <a:ext cx="2277982" cy="2414303"/>
            <a:chOff x="5908097" y="4473772"/>
            <a:chExt cx="1940503" cy="2155628"/>
          </a:xfrm>
        </p:grpSpPr>
        <p:sp>
          <p:nvSpPr>
            <p:cNvPr id="34" name="Explosion 1 33"/>
            <p:cNvSpPr/>
            <p:nvPr/>
          </p:nvSpPr>
          <p:spPr>
            <a:xfrm flipH="1">
              <a:off x="5908097" y="4473772"/>
              <a:ext cx="1940503" cy="2155628"/>
            </a:xfrm>
            <a:prstGeom prst="irregularSeal1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18039" y="5060267"/>
              <a:ext cx="1371600" cy="74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Not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forgiven?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75680" y="360402"/>
            <a:ext cx="395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Much Love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0F4B17-510B-4A6B-BE7D-9DADF080AD43}"/>
              </a:ext>
            </a:extLst>
          </p:cNvPr>
          <p:cNvSpPr txBox="1"/>
          <p:nvPr/>
        </p:nvSpPr>
        <p:spPr>
          <a:xfrm>
            <a:off x="297376" y="1035905"/>
            <a:ext cx="388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Washed with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tears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6B2620-1B11-431A-B516-3D2125138056}"/>
              </a:ext>
            </a:extLst>
          </p:cNvPr>
          <p:cNvSpPr txBox="1"/>
          <p:nvPr/>
        </p:nvSpPr>
        <p:spPr>
          <a:xfrm>
            <a:off x="297376" y="1551239"/>
            <a:ext cx="501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Kissed His feet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F8E27B-9BC1-44AA-BA2C-4EBC097558C1}"/>
              </a:ext>
            </a:extLst>
          </p:cNvPr>
          <p:cNvSpPr txBox="1"/>
          <p:nvPr/>
        </p:nvSpPr>
        <p:spPr>
          <a:xfrm>
            <a:off x="297376" y="2097228"/>
            <a:ext cx="4029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Anointed feet with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  perfume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9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5265">
        <p14:flip dir="r"/>
      </p:transition>
    </mc:Choice>
    <mc:Fallback xmlns="">
      <p:transition spd="slow" advTm="265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  <p:bldP spid="43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david\Dropbox\AIC PPTS\Synced AIC Messages\PPTS used to Sync\Two Debtors July 3 2021\"/>
  <p:tag name="ISPRING_PRESENTATION_PATH" val="C:\Users\david\Dropbox\AIC PPTS\Synced AIC Messages\PPTS used to Sync\Two Debtors July 3 2021.pptx"/>
  <p:tag name="ISPRING_PROJECT_VERSION" val="9.3"/>
  <p:tag name="ISPRING_PROJECT_FOLDER_UPDATED" val="1"/>
  <p:tag name="ISPRING_SCREEN_RECS_UPDATED" val="C:\Users\david\Dropbox\AIC PPTS\Synced AIC Messages\PPTS used to Sync\Two Debtors July 3 2021\"/>
  <p:tag name="FLASHSPRING_ZOOM_TAG" val="50"/>
  <p:tag name="ISPRING_UUID" val="{BDEF2200-6B3D-41B2-B245-C146CE3143DB}"/>
  <p:tag name="ISPRING_PRESENTATION_INFO_2" val="&lt;?xml version=&quot;1.0&quot; encoding=&quot;UTF-8&quot; standalone=&quot;no&quot; ?&gt;&#10;&lt;presentation2&gt;&#10;&#10;  &lt;slides&gt;&#10;    &lt;slide id=&quot;{C5B4BA60-652B-4FBD-9D24-E6D3DF789303}&quot; pptId=&quot;303&quot;/&gt;&#10;    &lt;slide id=&quot;{FFB8C988-BF0E-4BC0-8576-5B4735BBCF3A}&quot; pptId=&quot;258&quot;/&gt;&#10;    &lt;slide id=&quot;{BFE087DD-84EB-4B6C-8283-1BE99A8E1F7D}&quot; pptId=&quot;302&quot;/&gt;&#10;    &lt;slide id=&quot;{BB5DCB41-B1B4-4913-9D0A-3D9C54F016CA}&quot; pptId=&quot;276&quot;/&gt;&#10;    &lt;slide id=&quot;{5FFC96C7-DBF0-41AB-B9DF-13CFC8392F17}&quot; pptId=&quot;286&quot;/&gt;&#10;    &lt;slide id=&quot;{1F7B3DB1-D1F6-4687-9AD7-5FA798D861CD}&quot; pptId=&quot;285&quot;/&gt;&#10;    &lt;slide id=&quot;{69F8EB94-250D-4904-B197-447FF642CE44}&quot; pptId=&quot;287&quot;/&gt;&#10;    &lt;slide id=&quot;{7041478B-8E62-46EA-BD85-BE9CFEFCB9F4}&quot; pptId=&quot;295&quot;/&gt;&#10;    &lt;slide id=&quot;{DC3227B8-AA94-45F5-B666-7AA558BC5C83}&quot; pptId=&quot;297&quot;/&gt;&#10;    &lt;slide id=&quot;{D462D09A-73AA-4F50-B078-09693240F868}&quot; pptId=&quot;289&quot;/&gt;&#10;    &lt;slide id=&quot;{EFE6F909-319F-40D3-A870-D7233373EB72}&quot; pptId=&quot;298&quot;/&gt;&#10;    &lt;slide id=&quot;{E1F10DEA-DF8D-4E11-94F1-13B4BC5EFC2B}&quot; pptId=&quot;300&quot;/&gt;&#10;    &lt;slide id=&quot;{98545609-914C-4A14-9180-C1941F9D8D9F}&quot; pptId=&quot;290&quot;/&gt;&#10;    &lt;slide id=&quot;{7BD083CF-9D73-479D-8F76-B705E9E26E75}&quot; pptId=&quot;273&quot;/&gt;&#10;    &lt;slide id=&quot;{5773C278-1213-4913-8534-0ABFDBD96429}&quot; pptId=&quot;299&quot;/&gt;&#10;    &lt;slide id=&quot;{10B69D10-C623-4B3B-9A87-4767283AD180}&quot; pptId=&quot;270&quot;/&gt;&#10;  &lt;/slides&gt;&#10;&#10;  &lt;narration&gt;&#10;    &lt;audioTracks&gt;&#10;      &lt;audioTrack muted=&quot;false&quot; name=&quot;Parable of 2 Debtors_AICfinal x4&quot; resource=&quot;0564be0c&quot; slideId=&quot;{C5B4BA60-652B-4FBD-9D24-E6D3DF789303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CF9B0A44-AD50-4838-9566-765E8B1964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})2{FB32B46D-245F-4A04-97CD-9715B5B82EAE}&quot;,&quot;C:\\Users\\david\\Dropbox\\AIC PPTS\\Synced AIC Messages\\PPTS used to Sync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wo Debtors July 3 20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462D09A-73AA-4F50-B078-09693240F868}"/>
  <p:tag name="GENSWF_ADVANCE_TIME" val="265.265"/>
  <p:tag name="TIMING" val="|19.533|56.515|47.923|43.091|51.0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FE6F909-319F-40D3-A870-D7233373EB72}"/>
  <p:tag name="GENSWF_ADVANCE_TIME" val="100.538"/>
  <p:tag name="TIMING" val="|40.483|12.2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1F10DEA-DF8D-4E11-94F1-13B4BC5EFC2B}"/>
  <p:tag name="GENSWF_ADVANCE_TIME" val="129.683"/>
  <p:tag name="TIMING" val="|52.022|27.031|10.3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545609-914C-4A14-9180-C1941F9D8D9F}"/>
  <p:tag name="GENSWF_ADVANCE_TIME" val="60.816"/>
  <p:tag name="TIMING" val="|2.787|6.4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BD083CF-9D73-479D-8F76-B705E9E26E75}"/>
  <p:tag name="GENSWF_ADVANCE_TIME" val="58.018"/>
  <p:tag name="TIMING" val="|13.398|21.1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773C278-1213-4913-8534-0ABFDBD96429}"/>
  <p:tag name="GENSWF_ADVANCE_TIME" val="153.730"/>
  <p:tag name="TIMING" val="|16.88|17.459|8.474|9.483|16.436|24.7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0B69D10-C623-4B3B-9A87-4767283AD180}"/>
  <p:tag name="GENSWF_ADVANCE_TIME" val="6.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FB8C988-BF0E-4BC0-8576-5B4735BBCF3A}"/>
  <p:tag name="GENSWF_ADVANCE_TIME" val="56.187"/>
  <p:tag name="TIMING" val="|28.0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E087DD-84EB-4B6C-8283-1BE99A8E1F7D}"/>
  <p:tag name="GENSWF_ADVANCE_TIME" val="164.158"/>
  <p:tag name="TIMING" val="|10.653|2.087|7.37|36.629|43.8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B5DCB41-B1B4-4913-9D0A-3D9C54F016CA}"/>
  <p:tag name="GENSWF_ADVANCE_TIME" val="489.922"/>
  <p:tag name="TIMING" val="|22.176|84.201|22.795|38.788|10.74|70.954|80.9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FC96C7-DBF0-41AB-B9DF-13CFC8392F17}"/>
  <p:tag name="GENSWF_ADVANCE_TIME" val="669.869"/>
  <p:tag name="TIMING" val="|33.424|52.601|337.459|117.877|64.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F7B3DB1-D1F6-4687-9AD7-5FA798D861CD}"/>
  <p:tag name="GENSWF_ADVANCE_TIME" val="129.448"/>
  <p:tag name="TIMING" val="|29.63|44.5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9F8EB94-250D-4904-B197-447FF642CE44}"/>
  <p:tag name="GENSWF_ADVANCE_TIME" val="221.411"/>
  <p:tag name="TIMING" val="|33.852|8.483|11.51|51.699|22.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041478B-8E62-46EA-BD85-BE9CFEFCB9F4}"/>
  <p:tag name="GENSWF_ADVANCE_TIME" val="179.053"/>
  <p:tag name="TIMING" val="|30.0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C3227B8-AA94-45F5-B666-7AA558BC5C83}"/>
  <p:tag name="GENSWF_ADVANCE_TIME" val="69.263"/>
  <p:tag name="TIMING" val="|8.292|18.79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1642</TotalTime>
  <Words>530</Words>
  <Application>Microsoft Macintosh PowerPoint</Application>
  <PresentationFormat>On-screen Show (4:3)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1_Office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Parables of Jesus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Debtors July 3 2021</dc:title>
  <dc:creator>D Martin</dc:creator>
  <cp:lastModifiedBy>Rick Griffith</cp:lastModifiedBy>
  <cp:revision>118</cp:revision>
  <dcterms:created xsi:type="dcterms:W3CDTF">2021-07-02T10:31:07Z</dcterms:created>
  <dcterms:modified xsi:type="dcterms:W3CDTF">2022-03-21T14:09:49Z</dcterms:modified>
</cp:coreProperties>
</file>