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theme/theme11.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4.xml" ContentType="application/vnd.openxmlformats-officedocument.theme+xml"/>
  <Override PartName="/ppt/slideLayouts/slideLayout90.xml" ContentType="application/vnd.openxmlformats-officedocument.presentationml.slideLayout+xml"/>
  <Override PartName="/ppt/theme/theme15.xml" ContentType="application/vnd.openxmlformats-officedocument.theme+xml"/>
  <Override PartName="/ppt/slideLayouts/slideLayout91.xml" ContentType="application/vnd.openxmlformats-officedocument.presentationml.slideLayout+xml"/>
  <Override PartName="/ppt/theme/theme1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0.xml" ContentType="application/vnd.openxmlformats-officedocument.theme+xml"/>
  <Override PartName="/ppt/theme/themeOverride1.xml" ContentType="application/vnd.openxmlformats-officedocument.themeOverrid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7.xml" ContentType="application/vnd.openxmlformats-officedocument.theme+xml"/>
  <Override PartName="/ppt/slideLayouts/slideLayout210.xml" ContentType="application/vnd.openxmlformats-officedocument.presentationml.slideLayout+xml"/>
  <Override PartName="/ppt/theme/theme2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3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1.xml" ContentType="application/vnd.openxmlformats-officedocument.theme+xml"/>
  <Override PartName="/ppt/slideLayouts/slideLayout247.xml" ContentType="application/vnd.openxmlformats-officedocument.presentationml.slideLayout+xml"/>
  <Override PartName="/ppt/theme/theme3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4.xml" ContentType="application/vnd.openxmlformats-officedocument.theme+xml"/>
  <Override PartName="/ppt/slideLayouts/slideLayout272.xml" ContentType="application/vnd.openxmlformats-officedocument.presentationml.slideLayout+xml"/>
  <Override PartName="/ppt/theme/theme3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36.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39.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9.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0.xml" ContentType="application/vnd.openxmlformats-officedocument.themeOverride+xml"/>
  <Override PartName="/ppt/notesSlides/notesSlide51.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52.xml" ContentType="application/vnd.openxmlformats-officedocument.presentationml.notesSlide+xml"/>
  <Override PartName="/ppt/theme/themeOverride1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4.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5.xml" ContentType="application/vnd.openxmlformats-officedocument.themeOverride+xml"/>
  <Override PartName="/ppt/notesSlides/notesSlide59.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18.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19.xml" ContentType="application/vnd.openxmlformats-officedocument.themeOverride+xml"/>
  <Override PartName="/ppt/notesSlides/notesSlide107.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25.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embeddings/oleObject1.bin" ContentType="application/vnd.openxmlformats-officedocument.oleObject"/>
  <Override PartName="/ppt/notesSlides/notesSlide141.xml" ContentType="application/vnd.openxmlformats-officedocument.presentationml.notesSlide+xml"/>
  <Override PartName="/ppt/theme/themeOverride29.xml" ContentType="application/vnd.openxmlformats-officedocument.themeOverr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7" r:id="rId2"/>
    <p:sldMasterId id="2147483655" r:id="rId3"/>
    <p:sldMasterId id="2147483888" r:id="rId4"/>
    <p:sldMasterId id="2147483890" r:id="rId5"/>
    <p:sldMasterId id="2147483892" r:id="rId6"/>
    <p:sldMasterId id="2147483949" r:id="rId7"/>
    <p:sldMasterId id="2147483951" r:id="rId8"/>
    <p:sldMasterId id="2147484015" r:id="rId9"/>
    <p:sldMasterId id="2147484338" r:id="rId10"/>
    <p:sldMasterId id="2147484785" r:id="rId11"/>
    <p:sldMasterId id="2147485013" r:id="rId12"/>
    <p:sldMasterId id="2147485565" r:id="rId13"/>
    <p:sldMasterId id="2147486205" r:id="rId14"/>
    <p:sldMasterId id="2147486217" r:id="rId15"/>
    <p:sldMasterId id="2147486219" r:id="rId16"/>
    <p:sldMasterId id="2147486222" r:id="rId17"/>
    <p:sldMasterId id="2147486248" r:id="rId18"/>
    <p:sldMasterId id="2147486262" r:id="rId19"/>
    <p:sldMasterId id="2147486287" r:id="rId20"/>
    <p:sldMasterId id="2147486299" r:id="rId21"/>
    <p:sldMasterId id="2147486311" r:id="rId22"/>
    <p:sldMasterId id="2147486324" r:id="rId23"/>
    <p:sldMasterId id="2147486344" r:id="rId24"/>
    <p:sldMasterId id="2147486357" r:id="rId25"/>
    <p:sldMasterId id="2147486381" r:id="rId26"/>
    <p:sldMasterId id="2147486394" r:id="rId27"/>
    <p:sldMasterId id="2147486398" r:id="rId28"/>
    <p:sldMasterId id="2147486400" r:id="rId29"/>
    <p:sldMasterId id="2147486413" r:id="rId30"/>
    <p:sldMasterId id="2147486426" r:id="rId31"/>
    <p:sldMasterId id="2147486439" r:id="rId32"/>
    <p:sldMasterId id="2147486441" r:id="rId33"/>
    <p:sldMasterId id="2147486453" r:id="rId34"/>
    <p:sldMasterId id="2147486467" r:id="rId35"/>
    <p:sldMasterId id="2147486469" r:id="rId36"/>
    <p:sldMasterId id="2147486483" r:id="rId37"/>
    <p:sldMasterId id="2147486496" r:id="rId38"/>
    <p:sldMasterId id="2147486510" r:id="rId39"/>
  </p:sldMasterIdLst>
  <p:notesMasterIdLst>
    <p:notesMasterId r:id="rId285"/>
  </p:notesMasterIdLst>
  <p:sldIdLst>
    <p:sldId id="3639" r:id="rId40"/>
    <p:sldId id="3640" r:id="rId41"/>
    <p:sldId id="3641" r:id="rId42"/>
    <p:sldId id="3642" r:id="rId43"/>
    <p:sldId id="3643" r:id="rId44"/>
    <p:sldId id="3644" r:id="rId45"/>
    <p:sldId id="3645" r:id="rId46"/>
    <p:sldId id="3646" r:id="rId47"/>
    <p:sldId id="2457" r:id="rId48"/>
    <p:sldId id="2458" r:id="rId49"/>
    <p:sldId id="2459" r:id="rId50"/>
    <p:sldId id="2460" r:id="rId51"/>
    <p:sldId id="2462" r:id="rId52"/>
    <p:sldId id="5176" r:id="rId53"/>
    <p:sldId id="2463" r:id="rId54"/>
    <p:sldId id="3647" r:id="rId55"/>
    <p:sldId id="2464" r:id="rId56"/>
    <p:sldId id="2465" r:id="rId57"/>
    <p:sldId id="2466" r:id="rId58"/>
    <p:sldId id="548" r:id="rId59"/>
    <p:sldId id="521" r:id="rId60"/>
    <p:sldId id="522" r:id="rId61"/>
    <p:sldId id="523" r:id="rId62"/>
    <p:sldId id="536" r:id="rId63"/>
    <p:sldId id="524" r:id="rId64"/>
    <p:sldId id="525" r:id="rId65"/>
    <p:sldId id="526" r:id="rId66"/>
    <p:sldId id="527" r:id="rId67"/>
    <p:sldId id="430" r:id="rId68"/>
    <p:sldId id="482" r:id="rId69"/>
    <p:sldId id="573" r:id="rId70"/>
    <p:sldId id="481" r:id="rId71"/>
    <p:sldId id="505" r:id="rId72"/>
    <p:sldId id="483" r:id="rId73"/>
    <p:sldId id="557" r:id="rId74"/>
    <p:sldId id="576" r:id="rId75"/>
    <p:sldId id="434" r:id="rId76"/>
    <p:sldId id="435" r:id="rId77"/>
    <p:sldId id="436" r:id="rId78"/>
    <p:sldId id="437" r:id="rId79"/>
    <p:sldId id="506" r:id="rId80"/>
    <p:sldId id="433" r:id="rId81"/>
    <p:sldId id="459" r:id="rId82"/>
    <p:sldId id="458" r:id="rId83"/>
    <p:sldId id="479" r:id="rId84"/>
    <p:sldId id="5177" r:id="rId85"/>
    <p:sldId id="275" r:id="rId86"/>
    <p:sldId id="353" r:id="rId87"/>
    <p:sldId id="387" r:id="rId88"/>
    <p:sldId id="376" r:id="rId89"/>
    <p:sldId id="257" r:id="rId90"/>
    <p:sldId id="367" r:id="rId91"/>
    <p:sldId id="371" r:id="rId92"/>
    <p:sldId id="416" r:id="rId93"/>
    <p:sldId id="417" r:id="rId94"/>
    <p:sldId id="484" r:id="rId95"/>
    <p:sldId id="450" r:id="rId96"/>
    <p:sldId id="565" r:id="rId97"/>
    <p:sldId id="449" r:id="rId98"/>
    <p:sldId id="268" r:id="rId99"/>
    <p:sldId id="358" r:id="rId100"/>
    <p:sldId id="492" r:id="rId101"/>
    <p:sldId id="493" r:id="rId102"/>
    <p:sldId id="470" r:id="rId103"/>
    <p:sldId id="347" r:id="rId104"/>
    <p:sldId id="281" r:id="rId105"/>
    <p:sldId id="265" r:id="rId106"/>
    <p:sldId id="359" r:id="rId107"/>
    <p:sldId id="303" r:id="rId108"/>
    <p:sldId id="368" r:id="rId109"/>
    <p:sldId id="388" r:id="rId110"/>
    <p:sldId id="360" r:id="rId111"/>
    <p:sldId id="278" r:id="rId112"/>
    <p:sldId id="304" r:id="rId113"/>
    <p:sldId id="305" r:id="rId114"/>
    <p:sldId id="306" r:id="rId115"/>
    <p:sldId id="307" r:id="rId116"/>
    <p:sldId id="318" r:id="rId117"/>
    <p:sldId id="5517" r:id="rId118"/>
    <p:sldId id="389" r:id="rId119"/>
    <p:sldId id="361" r:id="rId120"/>
    <p:sldId id="422" r:id="rId121"/>
    <p:sldId id="428" r:id="rId122"/>
    <p:sldId id="490" r:id="rId123"/>
    <p:sldId id="5178" r:id="rId124"/>
    <p:sldId id="4713" r:id="rId125"/>
    <p:sldId id="5180" r:id="rId126"/>
    <p:sldId id="491" r:id="rId127"/>
    <p:sldId id="390" r:id="rId128"/>
    <p:sldId id="283" r:id="rId129"/>
    <p:sldId id="421" r:id="rId130"/>
    <p:sldId id="362" r:id="rId131"/>
    <p:sldId id="309" r:id="rId132"/>
    <p:sldId id="288" r:id="rId133"/>
    <p:sldId id="391" r:id="rId134"/>
    <p:sldId id="363" r:id="rId135"/>
    <p:sldId id="279" r:id="rId136"/>
    <p:sldId id="401" r:id="rId137"/>
    <p:sldId id="402" r:id="rId138"/>
    <p:sldId id="403" r:id="rId139"/>
    <p:sldId id="384" r:id="rId140"/>
    <p:sldId id="364" r:id="rId141"/>
    <p:sldId id="287" r:id="rId142"/>
    <p:sldId id="382" r:id="rId143"/>
    <p:sldId id="381" r:id="rId144"/>
    <p:sldId id="300" r:id="rId145"/>
    <p:sldId id="380" r:id="rId146"/>
    <p:sldId id="374" r:id="rId147"/>
    <p:sldId id="392" r:id="rId148"/>
    <p:sldId id="365" r:id="rId149"/>
    <p:sldId id="277" r:id="rId150"/>
    <p:sldId id="366" r:id="rId151"/>
    <p:sldId id="322" r:id="rId152"/>
    <p:sldId id="477" r:id="rId153"/>
    <p:sldId id="478" r:id="rId154"/>
    <p:sldId id="497" r:id="rId155"/>
    <p:sldId id="496" r:id="rId156"/>
    <p:sldId id="498" r:id="rId157"/>
    <p:sldId id="499" r:id="rId158"/>
    <p:sldId id="476" r:id="rId159"/>
    <p:sldId id="508" r:id="rId160"/>
    <p:sldId id="563" r:id="rId161"/>
    <p:sldId id="564" r:id="rId162"/>
    <p:sldId id="393" r:id="rId163"/>
    <p:sldId id="4710" r:id="rId164"/>
    <p:sldId id="425" r:id="rId165"/>
    <p:sldId id="467" r:id="rId166"/>
    <p:sldId id="355" r:id="rId167"/>
    <p:sldId id="270" r:id="rId168"/>
    <p:sldId id="394" r:id="rId169"/>
    <p:sldId id="385" r:id="rId170"/>
    <p:sldId id="474" r:id="rId171"/>
    <p:sldId id="5515" r:id="rId172"/>
    <p:sldId id="4712" r:id="rId173"/>
    <p:sldId id="284" r:id="rId174"/>
    <p:sldId id="293" r:id="rId175"/>
    <p:sldId id="272" r:id="rId176"/>
    <p:sldId id="572" r:id="rId177"/>
    <p:sldId id="395" r:id="rId178"/>
    <p:sldId id="349" r:id="rId179"/>
    <p:sldId id="351" r:id="rId180"/>
    <p:sldId id="411" r:id="rId181"/>
    <p:sldId id="405" r:id="rId182"/>
    <p:sldId id="356" r:id="rId183"/>
    <p:sldId id="286" r:id="rId184"/>
    <p:sldId id="4714" r:id="rId185"/>
    <p:sldId id="4715" r:id="rId186"/>
    <p:sldId id="396" r:id="rId187"/>
    <p:sldId id="585" r:id="rId188"/>
    <p:sldId id="587" r:id="rId189"/>
    <p:sldId id="586" r:id="rId190"/>
    <p:sldId id="3638" r:id="rId191"/>
    <p:sldId id="3637" r:id="rId192"/>
    <p:sldId id="397" r:id="rId193"/>
    <p:sldId id="406" r:id="rId194"/>
    <p:sldId id="398" r:id="rId195"/>
    <p:sldId id="584" r:id="rId196"/>
    <p:sldId id="419" r:id="rId197"/>
    <p:sldId id="568" r:id="rId198"/>
    <p:sldId id="569" r:id="rId199"/>
    <p:sldId id="570" r:id="rId200"/>
    <p:sldId id="571" r:id="rId201"/>
    <p:sldId id="487" r:id="rId202"/>
    <p:sldId id="420" r:id="rId203"/>
    <p:sldId id="357" r:id="rId204"/>
    <p:sldId id="315" r:id="rId205"/>
    <p:sldId id="323" r:id="rId206"/>
    <p:sldId id="316" r:id="rId207"/>
    <p:sldId id="583" r:id="rId208"/>
    <p:sldId id="580" r:id="rId209"/>
    <p:sldId id="289" r:id="rId210"/>
    <p:sldId id="324" r:id="rId211"/>
    <p:sldId id="578" r:id="rId212"/>
    <p:sldId id="399" r:id="rId213"/>
    <p:sldId id="379" r:id="rId214"/>
    <p:sldId id="424" r:id="rId215"/>
    <p:sldId id="582" r:id="rId216"/>
    <p:sldId id="581" r:id="rId217"/>
    <p:sldId id="418" r:id="rId218"/>
    <p:sldId id="378" r:id="rId219"/>
    <p:sldId id="400" r:id="rId220"/>
    <p:sldId id="326" r:id="rId221"/>
    <p:sldId id="327" r:id="rId222"/>
    <p:sldId id="328" r:id="rId223"/>
    <p:sldId id="577" r:id="rId224"/>
    <p:sldId id="330" r:id="rId225"/>
    <p:sldId id="296" r:id="rId226"/>
    <p:sldId id="336" r:id="rId227"/>
    <p:sldId id="331" r:id="rId228"/>
    <p:sldId id="317" r:id="rId229"/>
    <p:sldId id="334" r:id="rId230"/>
    <p:sldId id="332" r:id="rId231"/>
    <p:sldId id="335" r:id="rId232"/>
    <p:sldId id="5500" r:id="rId233"/>
    <p:sldId id="5501" r:id="rId234"/>
    <p:sldId id="5502" r:id="rId235"/>
    <p:sldId id="5503" r:id="rId236"/>
    <p:sldId id="5504" r:id="rId237"/>
    <p:sldId id="5505" r:id="rId238"/>
    <p:sldId id="5506" r:id="rId239"/>
    <p:sldId id="5507" r:id="rId240"/>
    <p:sldId id="5508" r:id="rId241"/>
    <p:sldId id="5509" r:id="rId242"/>
    <p:sldId id="5510" r:id="rId243"/>
    <p:sldId id="5513" r:id="rId244"/>
    <p:sldId id="5514" r:id="rId245"/>
    <p:sldId id="5511" r:id="rId246"/>
    <p:sldId id="333" r:id="rId247"/>
    <p:sldId id="5516" r:id="rId248"/>
    <p:sldId id="299" r:id="rId249"/>
    <p:sldId id="566" r:id="rId250"/>
    <p:sldId id="567" r:id="rId251"/>
    <p:sldId id="337" r:id="rId252"/>
    <p:sldId id="338" r:id="rId253"/>
    <p:sldId id="339" r:id="rId254"/>
    <p:sldId id="579" r:id="rId255"/>
    <p:sldId id="297" r:id="rId256"/>
    <p:sldId id="298" r:id="rId257"/>
    <p:sldId id="530" r:id="rId258"/>
    <p:sldId id="531" r:id="rId259"/>
    <p:sldId id="475" r:id="rId260"/>
    <p:sldId id="295" r:id="rId261"/>
    <p:sldId id="266" r:id="rId262"/>
    <p:sldId id="269" r:id="rId263"/>
    <p:sldId id="274" r:id="rId264"/>
    <p:sldId id="500" r:id="rId265"/>
    <p:sldId id="501" r:id="rId266"/>
    <p:sldId id="502" r:id="rId267"/>
    <p:sldId id="503" r:id="rId268"/>
    <p:sldId id="504" r:id="rId269"/>
    <p:sldId id="445" r:id="rId270"/>
    <p:sldId id="558" r:id="rId271"/>
    <p:sldId id="559" r:id="rId272"/>
    <p:sldId id="560" r:id="rId273"/>
    <p:sldId id="561" r:id="rId274"/>
    <p:sldId id="562" r:id="rId275"/>
    <p:sldId id="574" r:id="rId276"/>
    <p:sldId id="575" r:id="rId277"/>
    <p:sldId id="4674" r:id="rId278"/>
    <p:sldId id="535" r:id="rId279"/>
    <p:sldId id="532" r:id="rId280"/>
    <p:sldId id="533" r:id="rId281"/>
    <p:sldId id="534" r:id="rId282"/>
    <p:sldId id="460" r:id="rId283"/>
    <p:sldId id="461" r:id="rId28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631B40FC-4D3B-BF45-A036-0B7E8280D7A6}">
          <p14:sldIdLst>
            <p14:sldId id="3639"/>
            <p14:sldId id="3640"/>
            <p14:sldId id="3641"/>
            <p14:sldId id="3642"/>
            <p14:sldId id="3643"/>
            <p14:sldId id="3644"/>
            <p14:sldId id="3645"/>
            <p14:sldId id="3646"/>
            <p14:sldId id="2457"/>
            <p14:sldId id="2458"/>
            <p14:sldId id="2459"/>
            <p14:sldId id="2460"/>
            <p14:sldId id="2462"/>
            <p14:sldId id="5176"/>
            <p14:sldId id="2463"/>
            <p14:sldId id="3647"/>
            <p14:sldId id="2464"/>
            <p14:sldId id="2465"/>
            <p14:sldId id="2466"/>
            <p14:sldId id="548"/>
          </p14:sldIdLst>
        </p14:section>
        <p14:section name="Introduction" id="{5723020E-FB7F-A045-B6D9-5BC7A265E000}">
          <p14:sldIdLst>
            <p14:sldId id="521"/>
            <p14:sldId id="522"/>
            <p14:sldId id="523"/>
            <p14:sldId id="536"/>
            <p14:sldId id="524"/>
            <p14:sldId id="525"/>
            <p14:sldId id="526"/>
            <p14:sldId id="527"/>
          </p14:sldIdLst>
        </p14:section>
        <p14:section name="Sermon" id="{7FC33BAE-5C81-4D41-A572-8EDA0892C01B}">
          <p14:sldIdLst>
            <p14:sldId id="430"/>
            <p14:sldId id="482"/>
            <p14:sldId id="573"/>
            <p14:sldId id="481"/>
            <p14:sldId id="505"/>
            <p14:sldId id="483"/>
            <p14:sldId id="557"/>
            <p14:sldId id="576"/>
            <p14:sldId id="434"/>
            <p14:sldId id="435"/>
            <p14:sldId id="436"/>
            <p14:sldId id="437"/>
            <p14:sldId id="506"/>
            <p14:sldId id="433"/>
            <p14:sldId id="459"/>
            <p14:sldId id="458"/>
            <p14:sldId id="479"/>
            <p14:sldId id="5177"/>
            <p14:sldId id="275"/>
            <p14:sldId id="353"/>
          </p14:sldIdLst>
        </p14:section>
        <p14:section name="Chapters" id="{13913B82-9256-004E-A38F-506233E9EE86}">
          <p14:sldIdLst>
            <p14:sldId id="387"/>
            <p14:sldId id="376"/>
            <p14:sldId id="257"/>
            <p14:sldId id="367"/>
            <p14:sldId id="371"/>
            <p14:sldId id="416"/>
            <p14:sldId id="417"/>
            <p14:sldId id="484"/>
            <p14:sldId id="450"/>
            <p14:sldId id="565"/>
            <p14:sldId id="449"/>
            <p14:sldId id="268"/>
            <p14:sldId id="358"/>
            <p14:sldId id="492"/>
            <p14:sldId id="493"/>
            <p14:sldId id="470"/>
            <p14:sldId id="347"/>
            <p14:sldId id="281"/>
            <p14:sldId id="265"/>
            <p14:sldId id="359"/>
            <p14:sldId id="303"/>
            <p14:sldId id="368"/>
            <p14:sldId id="388"/>
            <p14:sldId id="360"/>
            <p14:sldId id="278"/>
            <p14:sldId id="304"/>
            <p14:sldId id="305"/>
            <p14:sldId id="306"/>
            <p14:sldId id="307"/>
            <p14:sldId id="318"/>
            <p14:sldId id="5517"/>
            <p14:sldId id="389"/>
            <p14:sldId id="361"/>
            <p14:sldId id="422"/>
            <p14:sldId id="428"/>
            <p14:sldId id="490"/>
            <p14:sldId id="5178"/>
            <p14:sldId id="4713"/>
            <p14:sldId id="5180"/>
            <p14:sldId id="491"/>
            <p14:sldId id="390"/>
            <p14:sldId id="283"/>
            <p14:sldId id="421"/>
            <p14:sldId id="362"/>
            <p14:sldId id="309"/>
            <p14:sldId id="288"/>
            <p14:sldId id="391"/>
            <p14:sldId id="363"/>
            <p14:sldId id="279"/>
            <p14:sldId id="401"/>
            <p14:sldId id="402"/>
            <p14:sldId id="403"/>
            <p14:sldId id="384"/>
            <p14:sldId id="364"/>
            <p14:sldId id="287"/>
            <p14:sldId id="382"/>
            <p14:sldId id="381"/>
            <p14:sldId id="300"/>
            <p14:sldId id="380"/>
            <p14:sldId id="374"/>
            <p14:sldId id="392"/>
            <p14:sldId id="365"/>
            <p14:sldId id="277"/>
            <p14:sldId id="366"/>
            <p14:sldId id="322"/>
            <p14:sldId id="477"/>
            <p14:sldId id="478"/>
            <p14:sldId id="497"/>
            <p14:sldId id="496"/>
            <p14:sldId id="498"/>
            <p14:sldId id="499"/>
            <p14:sldId id="476"/>
            <p14:sldId id="508"/>
            <p14:sldId id="563"/>
            <p14:sldId id="564"/>
            <p14:sldId id="393"/>
            <p14:sldId id="4710"/>
            <p14:sldId id="425"/>
            <p14:sldId id="467"/>
            <p14:sldId id="355"/>
            <p14:sldId id="270"/>
            <p14:sldId id="394"/>
            <p14:sldId id="385"/>
            <p14:sldId id="474"/>
            <p14:sldId id="5515"/>
            <p14:sldId id="4712"/>
            <p14:sldId id="284"/>
            <p14:sldId id="293"/>
            <p14:sldId id="272"/>
            <p14:sldId id="572"/>
            <p14:sldId id="395"/>
            <p14:sldId id="349"/>
            <p14:sldId id="351"/>
            <p14:sldId id="411"/>
            <p14:sldId id="405"/>
            <p14:sldId id="356"/>
            <p14:sldId id="286"/>
            <p14:sldId id="4714"/>
            <p14:sldId id="4715"/>
            <p14:sldId id="396"/>
            <p14:sldId id="585"/>
            <p14:sldId id="587"/>
            <p14:sldId id="586"/>
            <p14:sldId id="3638"/>
            <p14:sldId id="3637"/>
            <p14:sldId id="397"/>
            <p14:sldId id="406"/>
            <p14:sldId id="398"/>
            <p14:sldId id="584"/>
            <p14:sldId id="419"/>
            <p14:sldId id="568"/>
            <p14:sldId id="569"/>
            <p14:sldId id="570"/>
            <p14:sldId id="571"/>
            <p14:sldId id="487"/>
            <p14:sldId id="420"/>
            <p14:sldId id="357"/>
            <p14:sldId id="315"/>
            <p14:sldId id="323"/>
            <p14:sldId id="316"/>
            <p14:sldId id="583"/>
            <p14:sldId id="580"/>
            <p14:sldId id="289"/>
            <p14:sldId id="324"/>
            <p14:sldId id="578"/>
            <p14:sldId id="399"/>
            <p14:sldId id="379"/>
            <p14:sldId id="424"/>
            <p14:sldId id="582"/>
            <p14:sldId id="581"/>
            <p14:sldId id="418"/>
            <p14:sldId id="378"/>
            <p14:sldId id="400"/>
            <p14:sldId id="326"/>
            <p14:sldId id="327"/>
            <p14:sldId id="328"/>
            <p14:sldId id="577"/>
            <p14:sldId id="330"/>
            <p14:sldId id="296"/>
            <p14:sldId id="336"/>
            <p14:sldId id="331"/>
            <p14:sldId id="317"/>
            <p14:sldId id="334"/>
            <p14:sldId id="332"/>
            <p14:sldId id="335"/>
            <p14:sldId id="5500"/>
            <p14:sldId id="5501"/>
            <p14:sldId id="5502"/>
            <p14:sldId id="5503"/>
            <p14:sldId id="5504"/>
            <p14:sldId id="5505"/>
            <p14:sldId id="5506"/>
            <p14:sldId id="5507"/>
            <p14:sldId id="5508"/>
            <p14:sldId id="5509"/>
            <p14:sldId id="5510"/>
            <p14:sldId id="5513"/>
            <p14:sldId id="5514"/>
            <p14:sldId id="5511"/>
            <p14:sldId id="333"/>
            <p14:sldId id="5516"/>
            <p14:sldId id="299"/>
            <p14:sldId id="566"/>
            <p14:sldId id="567"/>
            <p14:sldId id="337"/>
            <p14:sldId id="338"/>
            <p14:sldId id="339"/>
            <p14:sldId id="579"/>
            <p14:sldId id="297"/>
            <p14:sldId id="298"/>
            <p14:sldId id="530"/>
            <p14:sldId id="531"/>
            <p14:sldId id="475"/>
          </p14:sldIdLst>
        </p14:section>
        <p14:section name="Conclusion" id="{2FC03B56-3FAD-5644-965D-43F2039638A2}">
          <p14:sldIdLst>
            <p14:sldId id="295"/>
            <p14:sldId id="266"/>
            <p14:sldId id="269"/>
            <p14:sldId id="274"/>
            <p14:sldId id="500"/>
            <p14:sldId id="501"/>
            <p14:sldId id="502"/>
            <p14:sldId id="503"/>
            <p14:sldId id="504"/>
            <p14:sldId id="445"/>
            <p14:sldId id="558"/>
            <p14:sldId id="559"/>
            <p14:sldId id="560"/>
            <p14:sldId id="561"/>
            <p14:sldId id="562"/>
            <p14:sldId id="574"/>
            <p14:sldId id="575"/>
          </p14:sldIdLst>
        </p14:section>
        <p14:section name="Supplements" id="{EEB2EA9D-3640-874D-B941-685E6BC6E640}">
          <p14:sldIdLst>
            <p14:sldId id="4674"/>
            <p14:sldId id="535"/>
            <p14:sldId id="532"/>
            <p14:sldId id="533"/>
            <p14:sldId id="534"/>
            <p14:sldId id="460"/>
            <p14:sldId id="4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32D"/>
    <a:srgbClr val="19194D"/>
    <a:srgbClr val="323232"/>
    <a:srgbClr val="011B34"/>
    <a:srgbClr val="FFFFFF"/>
    <a:srgbClr val="000000"/>
    <a:srgbClr val="E9E9E9"/>
    <a:srgbClr val="006B00"/>
    <a:srgbClr val="FFFF00"/>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30" autoAdjust="0"/>
    <p:restoredTop sz="62626" autoAdjust="0"/>
  </p:normalViewPr>
  <p:slideViewPr>
    <p:cSldViewPr>
      <p:cViewPr varScale="1">
        <p:scale>
          <a:sx n="91" d="100"/>
          <a:sy n="91" d="100"/>
        </p:scale>
        <p:origin x="2728" y="624"/>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varScale="1">
      <p:scale>
        <a:sx n="50" d="100"/>
        <a:sy n="50" d="100"/>
      </p:scale>
      <p:origin x="0" y="262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slide" Target="slides/slide240.xml"/><Relationship Id="rId43" Type="http://schemas.openxmlformats.org/officeDocument/2006/relationships/slide" Target="slides/slide4.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92" Type="http://schemas.openxmlformats.org/officeDocument/2006/relationships/slide" Target="slides/slide153.xml"/><Relationship Id="rId206" Type="http://schemas.openxmlformats.org/officeDocument/2006/relationships/slide" Target="slides/slide167.xml"/><Relationship Id="rId248" Type="http://schemas.openxmlformats.org/officeDocument/2006/relationships/slide" Target="slides/slide209.xml"/><Relationship Id="rId269" Type="http://schemas.openxmlformats.org/officeDocument/2006/relationships/slide" Target="slides/slide23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280" Type="http://schemas.openxmlformats.org/officeDocument/2006/relationships/slide" Target="slides/slide241.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217" Type="http://schemas.openxmlformats.org/officeDocument/2006/relationships/slide" Target="slides/slide178.xml"/><Relationship Id="rId6" Type="http://schemas.openxmlformats.org/officeDocument/2006/relationships/slideMaster" Target="slideMasters/slideMaster6.xml"/><Relationship Id="rId238" Type="http://schemas.openxmlformats.org/officeDocument/2006/relationships/slide" Target="slides/slide199.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228" Type="http://schemas.openxmlformats.org/officeDocument/2006/relationships/slide" Target="slides/slide189.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281" Type="http://schemas.openxmlformats.org/officeDocument/2006/relationships/slide" Target="slides/slide242.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39" Type="http://schemas.openxmlformats.org/officeDocument/2006/relationships/slide" Target="slides/slide200.xml"/><Relationship Id="rId250" Type="http://schemas.openxmlformats.org/officeDocument/2006/relationships/slide" Target="slides/slide211.xml"/><Relationship Id="rId271" Type="http://schemas.openxmlformats.org/officeDocument/2006/relationships/slide" Target="slides/slide232.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229" Type="http://schemas.openxmlformats.org/officeDocument/2006/relationships/slide" Target="slides/slide190.xml"/><Relationship Id="rId240" Type="http://schemas.openxmlformats.org/officeDocument/2006/relationships/slide" Target="slides/slide201.xml"/><Relationship Id="rId261" Type="http://schemas.openxmlformats.org/officeDocument/2006/relationships/slide" Target="slides/slide22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slide" Target="slides/slide243.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230" Type="http://schemas.openxmlformats.org/officeDocument/2006/relationships/slide" Target="slides/slide191.xml"/><Relationship Id="rId251" Type="http://schemas.openxmlformats.org/officeDocument/2006/relationships/slide" Target="slides/slide212.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72" Type="http://schemas.openxmlformats.org/officeDocument/2006/relationships/slide" Target="slides/slide233.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283" Type="http://schemas.openxmlformats.org/officeDocument/2006/relationships/slide" Target="slides/slide244.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284" Type="http://schemas.openxmlformats.org/officeDocument/2006/relationships/slide" Target="slides/slide245.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286" Type="http://schemas.openxmlformats.org/officeDocument/2006/relationships/presProps" Target="presProps.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288" Type="http://schemas.openxmlformats.org/officeDocument/2006/relationships/theme" Target="theme/theme1.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slide" Target="slides/slide239.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 Id="rId22" Type="http://schemas.openxmlformats.org/officeDocument/2006/relationships/slideMaster" Target="slideMasters/slideMaster22.xml"/><Relationship Id="rId64" Type="http://schemas.openxmlformats.org/officeDocument/2006/relationships/slide" Target="slides/slide25.xml"/><Relationship Id="rId118" Type="http://schemas.openxmlformats.org/officeDocument/2006/relationships/slide" Target="slides/slide79.xml"/><Relationship Id="rId171" Type="http://schemas.openxmlformats.org/officeDocument/2006/relationships/slide" Target="slides/slide132.xml"/><Relationship Id="rId227"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ffectLst/>
                <a:latin typeface="Times New Roman" pitchFamily="24" charset="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ffectLst/>
              </a:defRPr>
            </a:lvl1pPr>
          </a:lstStyle>
          <a:p>
            <a:pPr>
              <a:defRPr/>
            </a:pPr>
            <a:fld id="{E880E400-09E7-E346-BADC-7D664C8590BF}" type="slidenum">
              <a:rPr lang="en-US"/>
              <a:pPr>
                <a:defRPr/>
              </a:pPr>
              <a:t>‹#›</a:t>
            </a:fld>
            <a:endParaRPr lang="en-US"/>
          </a:p>
        </p:txBody>
      </p:sp>
    </p:spTree>
    <p:extLst>
      <p:ext uri="{BB962C8B-B14F-4D97-AF65-F5344CB8AC3E}">
        <p14:creationId xmlns:p14="http://schemas.microsoft.com/office/powerpoint/2010/main" val="3024965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0498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229603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443361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82731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182</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185</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Times New Roman" charset="0"/>
                <a:ea typeface="ＭＳ Ｐゴシック" charset="0"/>
                <a:cs typeface="ＭＳ Ｐゴシック" charset="0"/>
              </a:rPr>
              <a:t>OS-39-Zechariah-158, 168, 184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427804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0EB220-26F6-7941-A28D-F1ABBEA266D3}" type="slidenum">
              <a:rPr lang="en-US" sz="1200">
                <a:solidFill>
                  <a:srgbClr val="000000"/>
                </a:solidFill>
                <a:latin typeface="Arial" charset="0"/>
              </a:rPr>
              <a:pPr eaLnBrk="1" hangingPunct="1"/>
              <a:t>188</a:t>
            </a:fld>
            <a:endParaRPr lang="en-US" sz="1200">
              <a:solidFill>
                <a:srgbClr val="000000"/>
              </a:solidFill>
              <a:latin typeface="Arial"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English-197</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827CD9-EEF6-1641-B4BF-2DBA850EDEF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47-48. The River and the Land</a:t>
            </a:r>
          </a:p>
          <a:p>
            <a:r>
              <a:rPr lang="en-US"/>
              <a:t>See Picture #32. The river that starts on the south side of the temple entrance.</a:t>
            </a:r>
          </a:p>
          <a:p>
            <a:r>
              <a:rPr lang="en-US"/>
              <a:t>Ezekiel 47:1, </a:t>
            </a:r>
            <a:r>
              <a:rPr lang="ru-RU"/>
              <a:t>"</a:t>
            </a:r>
            <a:r>
              <a:rPr lang="en-US"/>
              <a:t>Afterward he brought me again unto the door of the house,</a:t>
            </a:r>
            <a:r>
              <a:rPr lang="ru-RU"/>
              <a:t>"</a:t>
            </a:r>
            <a:r>
              <a:rPr lang="en-US"/>
              <a:t> the temple, </a:t>
            </a:r>
            <a:r>
              <a:rPr lang="ru-RU"/>
              <a:t>"</a:t>
            </a:r>
            <a:r>
              <a:rPr lang="en-US"/>
              <a:t>and, behold, waters issued out from under the threshold of the house eastward: for the forefront of the house stood toward the east, and the waters came down from under from the right side of the house, at the south side of the altar.</a:t>
            </a:r>
            <a:r>
              <a:rPr lang="ru-RU"/>
              <a:t>"</a:t>
            </a:r>
            <a:r>
              <a:rPr lang="en-US"/>
              <a:t> Picture #32 shows a trickle of water flowing from south side of the threshold of the temple. </a:t>
            </a:r>
            <a:r>
              <a:rPr lang="ru-RU"/>
              <a:t>"</a:t>
            </a:r>
            <a:r>
              <a:rPr lang="en-US"/>
              <a:t>The right side of the house</a:t>
            </a:r>
            <a:r>
              <a:rPr lang="ru-RU"/>
              <a:t>"</a:t>
            </a:r>
            <a:r>
              <a:rPr lang="en-US"/>
              <a:t> is the south side, since the temple faces east.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#33. The river flowing out the south side of the outer east gate.</a:t>
            </a:r>
          </a:p>
          <a:p>
            <a:r>
              <a:rPr lang="en-US" dirty="0"/>
              <a:t>Ezekiel 47:2, </a:t>
            </a:r>
            <a:r>
              <a:rPr lang="ru-RU" dirty="0"/>
              <a:t>"</a:t>
            </a:r>
            <a:r>
              <a:rPr lang="en-US" dirty="0"/>
              <a:t>Then brought he me out of the way of the gate northward, and led me about [around] the way without [outside] unto the utter [outer] gate by the way that </a:t>
            </a:r>
            <a:r>
              <a:rPr lang="en-US" dirty="0" err="1"/>
              <a:t>looketh</a:t>
            </a:r>
            <a:r>
              <a:rPr lang="en-US" dirty="0"/>
              <a:t> eastward; and, behold, there ran out waters on the right side.</a:t>
            </a:r>
            <a:r>
              <a:rPr lang="ru-RU" dirty="0"/>
              <a:t>"</a:t>
            </a:r>
            <a:r>
              <a:rPr lang="en-US" dirty="0"/>
              <a:t> </a:t>
            </a:r>
            <a:r>
              <a:rPr lang="ru-RU" dirty="0"/>
              <a:t>"</a:t>
            </a:r>
            <a:r>
              <a:rPr lang="en-US" dirty="0"/>
              <a:t>The right side</a:t>
            </a:r>
            <a:r>
              <a:rPr lang="ru-RU" dirty="0"/>
              <a:t>"</a:t>
            </a:r>
            <a:r>
              <a:rPr lang="en-US" dirty="0"/>
              <a:t> of the gate is the south side, since the gate faces east. Why did the angel take Ezekiel out the north gate and around when he wanted to show him something outside the outer east gate? Why didn</a:t>
            </a:r>
            <a:r>
              <a:rPr lang="uk-UA" dirty="0"/>
              <a:t>'</a:t>
            </a:r>
            <a:r>
              <a:rPr lang="en-US" dirty="0"/>
              <a:t>t he just take him through the outer east gate? Well, remember, the outside of the outer east gate has been sealed. So in Picture #33, we are outside the outer east gate where we started this tour, and we see the waters from the temple coming from the south side.</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Bible Study Pictures and Notes for Ezekiel 38-40</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www.jesuslovesyoutoday.org</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bible_study_pictures_and_notes</a:t>
            </a:r>
            <a:r>
              <a:rPr lang="en-US" dirty="0">
                <a:latin typeface="Times New Roman" charset="0"/>
                <a:ea typeface="ＭＳ Ｐゴシック" charset="0"/>
                <a:cs typeface="ＭＳ Ｐゴシック" charset="0"/>
              </a:rPr>
              <a:t>/ezekiel_38-40</a:t>
            </a:r>
          </a:p>
          <a:p>
            <a:r>
              <a:rPr lang="en-US" dirty="0">
                <a:latin typeface="Times New Roman" charset="0"/>
                <a:ea typeface="ＭＳ Ｐゴシック" charset="0"/>
                <a:cs typeface="ＭＳ Ｐゴシック" charset="0"/>
              </a:rPr>
              <a:t>Accessed 30 Aug 2016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E17715-FF0C-D647-BE68-39139E2E403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#34. The river flowing east from the temple compound and getting deeper and wider.</a:t>
            </a:r>
          </a:p>
          <a:p>
            <a:r>
              <a:rPr lang="en-US"/>
              <a:t>Ezekiel 47:3-5, </a:t>
            </a:r>
            <a:r>
              <a:rPr lang="ru-RU"/>
              <a:t>"</a:t>
            </a:r>
            <a:r>
              <a:rPr lang="en-US"/>
              <a:t>And when the man that had the line in his hand went forth eastward, he measured a thousand cubits, and he brought me through the waters; the waters were to the ankles. Again he measured a thousand, and brought me through the waters; the waters were to the knees. Again he measured a thousand, and brought me through; the waters were to the loins. Afterward he measured a thousand; and it was a river that I could not pass over: for the waters were risen, waters to swim in.</a:t>
            </a:r>
            <a:r>
              <a:rPr lang="ru-RU"/>
              <a:t>"</a:t>
            </a:r>
            <a:r>
              <a:rPr lang="en-US"/>
              <a:t> The waters get deeper and deeper as they flow east. The angel is using the flax string to measure each 1000 cubit stretch. The angel gets to stay on dry ground, while Ezekiel has to go through the water.</a:t>
            </a:r>
          </a:p>
          <a:p>
            <a:r>
              <a:rPr lang="en-US"/>
              <a:t>This passage is another reason why the word </a:t>
            </a:r>
            <a:r>
              <a:rPr lang="ru-RU"/>
              <a:t>"</a:t>
            </a:r>
            <a:r>
              <a:rPr lang="en-US"/>
              <a:t>reeds</a:t>
            </a:r>
            <a:r>
              <a:rPr lang="ru-RU"/>
              <a:t>"</a:t>
            </a:r>
            <a:r>
              <a:rPr lang="en-US"/>
              <a:t> in Ezekiel 42:16-19 seems incongruous. If the angel brought the flax line to measure long distances, like these 1,000 cubit stretches, why would he use the reed to measure 500 reeds, or 3,000 cubits, in Ezekiel 42? But if the word </a:t>
            </a:r>
            <a:r>
              <a:rPr lang="ru-RU"/>
              <a:t>"</a:t>
            </a:r>
            <a:r>
              <a:rPr lang="en-US"/>
              <a:t>reeds</a:t>
            </a:r>
            <a:r>
              <a:rPr lang="ru-RU"/>
              <a:t>"</a:t>
            </a:r>
            <a:r>
              <a:rPr lang="en-US"/>
              <a:t> was not in the original in 42:16-19, then the 500 cubit outside wall of the temple compound in Ezekiel 42 was the longest distance the angel measured with the reed, and we could assume all longer distances were measured with the flax line, which would probably be in common medium cubits.</a:t>
            </a:r>
          </a:p>
          <a:p>
            <a:r>
              <a:rPr lang="en-US"/>
              <a:t>Ezekiel 47:7-8, </a:t>
            </a:r>
            <a:r>
              <a:rPr lang="ru-RU"/>
              <a:t>"</a:t>
            </a:r>
            <a:r>
              <a:rPr lang="en-US"/>
              <a:t>Now when I had returned, ... then said he unto me, These waters issue out toward the east country, and go down into the desert, and go into the sea: which being brought forth into the sea, the waters shall be healed.</a:t>
            </a:r>
            <a:r>
              <a:rPr lang="ru-RU"/>
              <a:t>"</a:t>
            </a:r>
            <a:r>
              <a:rPr lang="en-US"/>
              <a:t> The river from the temple goes down to the Dead Sea, and heals their salty waters.</a:t>
            </a:r>
          </a:p>
          <a:p>
            <a:r>
              <a:rPr lang="en-US"/>
              <a:t>Ezekiel 47:9-11, </a:t>
            </a:r>
            <a:r>
              <a:rPr lang="ru-RU"/>
              <a:t>"</a:t>
            </a:r>
            <a:r>
              <a:rPr lang="en-US"/>
              <a:t>And it shall come to pass, that every thing ... whithersoever the rivers shall come, shall live ... And ... fishers shall stand upon it from Engedi even unto Eneglaim, ... their fish shall be according to their kinds, as the fish of the great sea [the Mediterranean], exceeding many. But the miry places thereof and the marshes thereof shall not be healed; they shall be given to salt.</a:t>
            </a:r>
            <a:r>
              <a:rPr lang="ru-RU"/>
              <a:t>"</a:t>
            </a:r>
            <a:r>
              <a:rPr lang="en-US"/>
              <a:t> There</a:t>
            </a:r>
            <a:r>
              <a:rPr lang="uk-UA"/>
              <a:t>'</a:t>
            </a:r>
            <a:r>
              <a:rPr lang="en-US"/>
              <a:t>s no fish in the Dead Sea today, but there will be great fishing there soon.</a:t>
            </a:r>
          </a:p>
          <a:p>
            <a:r>
              <a:rPr lang="en-US"/>
              <a:t>Ezekiel 47:12, </a:t>
            </a:r>
            <a:r>
              <a:rPr lang="ru-RU"/>
              <a:t>"</a:t>
            </a:r>
            <a:r>
              <a:rPr lang="en-US"/>
              <a:t>And by the river upon the bank ...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a:t>
            </a:r>
            <a:r>
              <a:rPr lang="ru-RU"/>
              <a:t>"</a:t>
            </a:r>
            <a:r>
              <a:rPr lang="en-US"/>
              <a:t> The trees that are watered by the river from the temple will have leaves that provide healing, so no one will remain sick.</a:t>
            </a:r>
          </a:p>
          <a:p>
            <a:r>
              <a:rPr lang="en-US"/>
              <a:t>Not only will the waters go east and down to the Dead Sea, but half will go towards the Mediterranean Sea. Zechariah 14:8, </a:t>
            </a:r>
            <a:r>
              <a:rPr lang="ru-RU"/>
              <a:t>"</a:t>
            </a:r>
            <a:r>
              <a:rPr lang="en-US"/>
              <a:t>And it shall be in that day, that living waters shall go out from Jerusalem; half of them toward the former sea, and half of them toward the hinder sea: in summer [dryer season] and in winter [wetter season] shall it be.</a:t>
            </a:r>
            <a:r>
              <a:rPr lang="ru-RU"/>
              <a:t>"</a:t>
            </a:r>
            <a:endParaRPr lang="en-US"/>
          </a:p>
          <a:p>
            <a:r>
              <a:rPr lang="en-US"/>
              <a:t>In the east, the river can go down the great valley through the split in the Mount of Olives we talked about earlier to the Dead Sea. In the west, the waters from the temple, which may be at the highest point on the mountain, may first water the rest of the mountain via irrigation channels and so forth, before being gathered at the western base of the mountain to flow on to the Mediterranean. </a:t>
            </a:r>
            <a:r>
              <a:rPr lang="ru-RU"/>
              <a:t>"</a:t>
            </a:r>
            <a:r>
              <a:rPr lang="en-US"/>
              <a:t>Look upon Zion, the city of our solemnities, there the glorious LORD will be unto us a place of broad rivers and streams; wherein shall go no galley with oars, neither shall gallant ship pass thereby,</a:t>
            </a:r>
            <a:r>
              <a:rPr lang="ru-RU"/>
              <a:t>"</a:t>
            </a:r>
            <a:r>
              <a:rPr lang="en-US"/>
              <a:t> Is33:20,21. See picture #36. </a:t>
            </a:r>
            <a:r>
              <a:rPr lang="ru-RU"/>
              <a:t>"</a:t>
            </a:r>
            <a:r>
              <a:rPr lang="en-US"/>
              <a:t>I am the LORD your God dwelling in Zion, my holy mountain: ... in that day ... a fountain shall come forth out of the house of the LORD, and shall water the valley of Shittim,</a:t>
            </a:r>
            <a:r>
              <a:rPr lang="ru-RU"/>
              <a:t>"</a:t>
            </a:r>
            <a:r>
              <a:rPr lang="en-US"/>
              <a:t> Joel3:17-18.</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endParaRPr lang="en-US"/>
          </a:p>
          <a:p>
            <a:r>
              <a:rPr lang="en-US"/>
              <a:t>"The pictures in this chapter were taken from a video tour of a computer-generated model of the future Messianic Kingdom temple. The video tour is available from http://bible.ag. You can also download the computer model and the software to view it from Google SketchUp Warehouse, and walk through it yourself."</a:t>
            </a:r>
          </a:p>
          <a:p>
            <a:endParaRPr lang="en-US"/>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2EF383-8FFF-C749-9F55-18E1BD56846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AF721-662B-134D-BB51-A6ED0D4E39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74FF18-8135-6C4E-BDCF-9D87EDD463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his return, Jesus will split the Mount of Olives in half (Zechariah 14:4), making a large east-west valley for which to channel water eastward from Temple Mount all the way to the Dead Sea.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69357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 Ezekiel notes only the water flowing eastward, but Zechariah adds that westward water will also reach the Mediterranean.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44938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071603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BC8647F-A57D-F74E-8EF1-F36398E8FA8E}" type="datetime1">
              <a:rPr kumimoji="0" lang="en-US" sz="12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rPr>
              <a:pPr marL="0" marR="0" lvl="0" indent="0" algn="r" defTabSz="914400" rtl="0" eaLnBrk="0" fontAlgn="base" latinLnBrk="0" hangingPunct="0">
                <a:lnSpc>
                  <a:spcPct val="100000"/>
                </a:lnSpc>
                <a:spcBef>
                  <a:spcPct val="0"/>
                </a:spcBef>
                <a:spcAft>
                  <a:spcPct val="0"/>
                </a:spcAft>
                <a:buClrTx/>
                <a:buSzTx/>
                <a:buFontTx/>
                <a:buNone/>
                <a:tabLst/>
                <a:defRPr/>
              </a:pPr>
              <a:t>2/23/24</a:t>
            </a:fld>
            <a:endParaRPr kumimoji="0" lang="en-US" sz="12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endParaRPr>
          </a:p>
        </p:txBody>
      </p:sp>
      <p:sp>
        <p:nvSpPr>
          <p:cNvPr id="159746"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EAAA6-1931-F846-83A7-B2C14F14A143}" type="slidenum">
              <a:rPr kumimoji="0" lang="en-US" sz="12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endParaRPr>
          </a:p>
        </p:txBody>
      </p:sp>
      <p:sp>
        <p:nvSpPr>
          <p:cNvPr id="159747" name="Rectangle 2"/>
          <p:cNvSpPr>
            <a:spLocks noGrp="1" noRot="1" noChangeAspect="1" noChangeArrowheads="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79824A-4BDB-1C42-B808-FC311B7686FA}" type="slidenum">
              <a:rPr lang="en-US" sz="1200">
                <a:solidFill>
                  <a:srgbClr val="000000"/>
                </a:solidFill>
              </a:rPr>
              <a:pPr eaLnBrk="1" hangingPunct="1"/>
              <a:t>210</a:t>
            </a:fld>
            <a:endParaRPr lang="en-US" sz="1200">
              <a:solidFill>
                <a:srgbClr val="000000"/>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211</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#37. The Plain and the Holy Portion in Cubits.</a:t>
            </a:r>
          </a:p>
          <a:p>
            <a:r>
              <a:rPr lang="en-US"/>
              <a:t>Zechariah says the plain that the mountain of the Lord will sit upon will extend from Geba (see picture #37), Jaba today, about 6 miles northeast of Jerusalem; to Rimmon (see picture #37), probably En-Rimmon, about 36 miles southeast of Jerusalem, near Beersheba.</a:t>
            </a:r>
          </a:p>
          <a:p>
            <a:r>
              <a:rPr lang="ru-RU"/>
              <a:t>"</a:t>
            </a:r>
            <a:r>
              <a:rPr lang="en-US"/>
              <a:t>All the land shall be turned into a plain from Geba to Rimmon south of Jerusalem. She shall be raised up and inhabited in her place from Benjamin</a:t>
            </a:r>
            <a:r>
              <a:rPr lang="uk-UA"/>
              <a:t>'</a:t>
            </a:r>
            <a:r>
              <a:rPr lang="en-US"/>
              <a:t>s Gate to the place of the First Gate and the Corner Gate, and from the Tower of Hananel to the king</a:t>
            </a:r>
            <a:r>
              <a:rPr lang="uk-UA"/>
              <a:t>'</a:t>
            </a:r>
            <a:r>
              <a:rPr lang="en-US"/>
              <a:t>s winepresses,</a:t>
            </a:r>
            <a:r>
              <a:rPr lang="ru-RU"/>
              <a:t>"</a:t>
            </a:r>
            <a:r>
              <a:rPr lang="en-US"/>
              <a:t> NKJV Zech14:10. All the Judean Mountains, which you can see within the dashed oval in the center of picture #37, will be leveled; but the Samarian Hills, the area within the dashed oval to the right of picture #37, will remain. Jerusalem will be lifted up </a:t>
            </a:r>
            <a:r>
              <a:rPr lang="ru-RU"/>
              <a:t>"</a:t>
            </a:r>
            <a:r>
              <a:rPr lang="en-US"/>
              <a:t>in her place</a:t>
            </a:r>
            <a:r>
              <a:rPr lang="ru-RU"/>
              <a:t>"</a:t>
            </a:r>
            <a:r>
              <a:rPr lang="en-US"/>
              <a:t>; probably with the same geographical features that are there now, only higher.</a:t>
            </a:r>
          </a:p>
          <a:p>
            <a:r>
              <a:rPr lang="en-US"/>
              <a:t>How much higher? The current elevation of Jerusalem is about 2,500 feet. Altitude sickness, in our present time at least, begins around 8,000 feet. The highest alpine tree line in the world is at about 17,000 feet, so that</a:t>
            </a:r>
            <a:r>
              <a:rPr lang="uk-UA"/>
              <a:t>'</a:t>
            </a:r>
            <a:r>
              <a:rPr lang="en-US"/>
              <a:t>s not an issue. So probably, the mountain of the Lord</a:t>
            </a:r>
            <a:r>
              <a:rPr lang="uk-UA"/>
              <a:t>'</a:t>
            </a:r>
            <a:r>
              <a:rPr lang="en-US"/>
              <a:t>s house will be less than 8,000 feet high. But in addition to Jerusalem being raised, other mountains in the earth will be lowered, so the mountain at Jerusalem will be the highest, and yet still have a pleasant environment.</a:t>
            </a:r>
          </a:p>
          <a:p>
            <a:r>
              <a:rPr lang="en-US"/>
              <a:t>In picture #37, the temple, the very tiny black square at the northeast corner of the city square, is located on the temple mount; and the northeast corner of the city, the small square in the middle of the mountain, is at the location of the original city of Jerusalem (the city of David).</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212</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#38. The Plain and the Holy Portion in Reeds.</a:t>
            </a:r>
          </a:p>
          <a:p>
            <a:r>
              <a:rPr lang="en-US"/>
              <a:t>Although I used a lot of space describing why it seems a scribe may have added the word </a:t>
            </a:r>
            <a:r>
              <a:rPr lang="ru-RU"/>
              <a:t>"</a:t>
            </a:r>
            <a:r>
              <a:rPr lang="en-US"/>
              <a:t>reeds</a:t>
            </a:r>
            <a:r>
              <a:rPr lang="ru-RU"/>
              <a:t>"</a:t>
            </a:r>
            <a:r>
              <a:rPr lang="en-US"/>
              <a:t> four times to the Hebrew of Ezekiel 42:16-19; it may very well be that </a:t>
            </a:r>
            <a:r>
              <a:rPr lang="ru-RU"/>
              <a:t>"</a:t>
            </a:r>
            <a:r>
              <a:rPr lang="en-US"/>
              <a:t>reeds</a:t>
            </a:r>
            <a:r>
              <a:rPr lang="ru-RU"/>
              <a:t>"</a:t>
            </a:r>
            <a:r>
              <a:rPr lang="en-US"/>
              <a:t> is the correct reading, so I have presented picture #38 as a possible representation of the holy portion of the land in reeds. However, I used a reed of 6 medium cubits, rather than 6 long cubits, in preparing picture #38.</a:t>
            </a:r>
          </a:p>
          <a:p>
            <a:r>
              <a:rPr lang="en-US"/>
              <a:t>Again, the temple, the very tiny black square at the northeast corner of the city, is located on the temple mount; and the city</a:t>
            </a:r>
            <a:r>
              <a:rPr lang="uk-UA"/>
              <a:t>'</a:t>
            </a:r>
            <a:r>
              <a:rPr lang="en-US"/>
              <a:t>s northeast corner is at the location of the original city of Jerusalem (the city of David). </a:t>
            </a:r>
          </a:p>
          <a:p>
            <a:r>
              <a:rPr lang="en-US"/>
              <a:t>If the measurements are in reeds, the land boundaries for the priests, Levites, the city, and the prince would probably have to extend beyond the mountain of the Lord, because otherwise the mountain would have to extend over the Dead Sea. Now, I have no problem believing the God who made the earth can make major changes to the land of Israel before the Messianic Kingdom is set up. But when God describes the borders of messianic Israel as being from the Jordan River to the Mediterranean Sea, it doesn</a:t>
            </a:r>
            <a:r>
              <a:rPr lang="uk-UA"/>
              <a:t>'</a:t>
            </a:r>
            <a:r>
              <a:rPr lang="en-US"/>
              <a:t>t sound like he is talking about a repositioned Jordan River and Mediterranean Sea. </a:t>
            </a:r>
            <a:r>
              <a:rPr lang="ru-RU"/>
              <a:t>"</a:t>
            </a:r>
            <a:r>
              <a:rPr lang="en-US"/>
              <a:t>From the land of Israel by Jordan, ... this is the east side. ... The west side also shall be the great sea.</a:t>
            </a:r>
            <a:r>
              <a:rPr lang="ru-RU"/>
              <a:t>"</a:t>
            </a:r>
            <a:r>
              <a:rPr lang="en-US"/>
              <a:t> Ez47:18-20.</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216</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Times New Roman" charset="0"/>
                <a:ea typeface="ＭＳ Ｐゴシック" charset="0"/>
                <a:cs typeface="ＭＳ Ｐゴシック" charset="0"/>
              </a:rPr>
              <a:t>OS-39-Zechariah-158, 168, 184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34599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p:cNvSpPr>
          <p:nvPr>
            <p:ph type="sldImg"/>
          </p:nvPr>
        </p:nvSpPr>
        <p:spPr>
          <a:solidFill>
            <a:srgbClr val="FFFFFF"/>
          </a:solidFill>
          <a:ln/>
        </p:spPr>
      </p:sp>
      <p:sp>
        <p:nvSpPr>
          <p:cNvPr id="18637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79504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238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1420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b="0" dirty="0">
                <a:latin typeface="Arial" panose="020B0604020202020204" pitchFamily="34" charset="0"/>
                <a:ea typeface="ＭＳ Ｐゴシック" charset="0"/>
                <a:cs typeface="Arial" panose="020B0604020202020204" pitchFamily="34" charset="0"/>
              </a:rPr>
              <a:t>Common Arabic-154</a:t>
            </a:r>
          </a:p>
          <a:p>
            <a:pPr eaLnBrk="1" hangingPunct="1"/>
            <a:r>
              <a:rPr lang="en-US" altLang="zh-CN" b="0" dirty="0">
                <a:latin typeface="Arial" charset="0"/>
                <a:ea typeface="SimSun" charset="0"/>
                <a:cs typeface="SimSun" charset="0"/>
              </a:rPr>
              <a:t>Common English-85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ES-13-Tribulation-23</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OS-38-Zechariah-220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p>
        </p:txBody>
      </p:sp>
    </p:spTree>
    <p:extLst>
      <p:ext uri="{BB962C8B-B14F-4D97-AF65-F5344CB8AC3E}">
        <p14:creationId xmlns:p14="http://schemas.microsoft.com/office/powerpoint/2010/main" val="164682306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"Matthew viewed these events [Judas betraying Jesus for 30 silver pieces] as the fulfillment of a prophecy of </a:t>
            </a:r>
            <a:r>
              <a:rPr lang="en-US" b="1" dirty="0">
                <a:effectLst/>
                <a:latin typeface="Lucida Grande" panose="020B0600040502020204" pitchFamily="34" charset="0"/>
              </a:rPr>
              <a:t>Jeremiah.</a:t>
            </a:r>
            <a:r>
              <a:rPr lang="en-US" dirty="0">
                <a:effectLst/>
                <a:latin typeface="Lucida Grande" panose="020B0600040502020204" pitchFamily="34" charset="0"/>
              </a:rPr>
              <a:t> But the prophecy Matthew quoted was primarily from Zechariah, not Jeremiah. There is a close resemblance between Matthew 27:9-10 and Zechariah 11:12-13. But there are also similarities between Matthew’s words and the ideas in Jeremiah 19:1, 4, 6, 11. Why then did </a:t>
            </a:r>
            <a:r>
              <a:rPr lang="en-US" dirty="0">
                <a:solidFill>
                  <a:srgbClr val="006699"/>
                </a:solidFill>
                <a:effectLst/>
                <a:latin typeface="Lucida Grande" panose="020B0600040502020204" pitchFamily="34" charset="0"/>
              </a:rPr>
              <a:t>[Vol. 2, p. 87]</a:t>
            </a:r>
            <a:r>
              <a:rPr lang="en-US" dirty="0">
                <a:effectLst/>
                <a:latin typeface="Lucida Grande" panose="020B0600040502020204" pitchFamily="34" charset="0"/>
              </a:rPr>
              <a:t> Matthew refer only to Jeremiah? The solution to this problem is probably that Matthew had both prophets in mind but only mentioned the “major” prophet by name. (A similar situation is found in Mark 1:2-3, where Mark mentioned the Prophet Isaiah but quoted directly from both Isaiah and Malachi.) In addition, another explanation is that Jeremiah, in the Babylonian Talmud (Baba Bathra 14b), was placed first among the prophets, and his book represented all the other prophetic books."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Lucida Grande" panose="020B06000405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ccordance" pitchFamily="2" charset="-79"/>
                <a:cs typeface="Accordance" pitchFamily="2" charset="-79"/>
              </a:rPr>
              <a:t>—Louis A. Barbieri Jr., </a:t>
            </a:r>
            <a:r>
              <a:rPr lang="en-US" i="1" dirty="0">
                <a:effectLst/>
                <a:latin typeface="Accordance" pitchFamily="2" charset="-79"/>
                <a:cs typeface="Accordance" pitchFamily="2" charset="-79"/>
              </a:rPr>
              <a:t>Matthew</a:t>
            </a:r>
            <a:r>
              <a:rPr lang="en-US" dirty="0">
                <a:effectLst/>
                <a:latin typeface="Accordance" pitchFamily="2" charset="-79"/>
                <a:cs typeface="Accordance" pitchFamily="2" charset="-79"/>
              </a:rPr>
              <a:t> (The Bible Knowledge Commentary; eds. John F. Walvoord and Roy B. Zuck; Accordance electronic ed. 2 vols.; Wheaton: Victor Books, 1983), 2:86-87.</a:t>
            </a:r>
          </a:p>
        </p:txBody>
      </p:sp>
      <p:sp>
        <p:nvSpPr>
          <p:cNvPr id="4" name="Slide Number Placeholder 3"/>
          <p:cNvSpPr>
            <a:spLocks noGrp="1"/>
          </p:cNvSpPr>
          <p:nvPr>
            <p:ph type="sldNum" sz="quarter" idx="5"/>
          </p:nvPr>
        </p:nvSpPr>
        <p:spPr/>
        <p:txBody>
          <a:bodyPr/>
          <a:lstStyle/>
          <a:p>
            <a:pPr>
              <a:defRPr/>
            </a:pPr>
            <a:fld id="{E880E400-09E7-E346-BADC-7D664C8590BF}" type="slidenum">
              <a:rPr lang="en-US" smtClean="0"/>
              <a:pPr>
                <a:defRPr/>
              </a:pPr>
              <a:t>241</a:t>
            </a:fld>
            <a:endParaRPr lang="en-US"/>
          </a:p>
        </p:txBody>
      </p:sp>
    </p:spTree>
    <p:extLst>
      <p:ext uri="{BB962C8B-B14F-4D97-AF65-F5344CB8AC3E}">
        <p14:creationId xmlns:p14="http://schemas.microsoft.com/office/powerpoint/2010/main" val="33218874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245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many Christian publications have popularized the statistic that 1700 American pastors leave the ministry every month. However, none of these reports cite their source!</a:t>
            </a:r>
          </a:p>
          <a:p>
            <a:r>
              <a:rPr lang="en-US" dirty="0"/>
              <a:t>• So a reporter named Lawrence Wilson investigated the claim.</a:t>
            </a:r>
          </a:p>
          <a:p>
            <a:r>
              <a:rPr lang="en-US" dirty="0"/>
              <a:t>• He says that we should stop saying this.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FAA2B-FB58-7142-AFDE-5B00F2B0BE24}" type="slidenum">
              <a:rPr kumimoji="0" 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4129436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writer—Ed Stetzer—chimes in on this as well in his article, “That Stat that Says Pastors are All Miserable and Want to Quit.”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FAA2B-FB58-7142-AFDE-5B00F2B0BE24}" type="slidenum">
              <a:rPr kumimoji="0" 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48923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3975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Stetzer reports answers from evangelical pastors to a LifeWay survey. The question was simple: In your current church, where is the senior pastor from 10 years ago?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FAA2B-FB58-7142-AFDE-5B00F2B0BE24}" type="slidenum">
              <a:rPr kumimoji="0" 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1909225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answers are encouraging!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FAA2B-FB58-7142-AFDE-5B00F2B0BE24}" type="slidenum">
              <a:rPr kumimoji="0" 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2299663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Zechariah 7:1 took place in </a:t>
            </a:r>
            <a:r>
              <a:rPr lang="en-US" sz="1200" kern="1200" dirty="0">
                <a:solidFill>
                  <a:schemeClr val="tx1"/>
                </a:solidFill>
                <a:effectLst/>
                <a:latin typeface="Arial"/>
                <a:ea typeface="ＭＳ Ｐゴシック" pitchFamily="-107" charset="-128"/>
                <a:cs typeface="Arial"/>
              </a:rPr>
              <a:t>King Darius</a:t>
            </a:r>
            <a:r>
              <a:rPr lang="mr-IN" sz="1200" kern="1200" dirty="0">
                <a:solidFill>
                  <a:schemeClr val="tx1"/>
                </a:solidFill>
                <a:effectLst/>
                <a:latin typeface="Arial"/>
                <a:ea typeface="ＭＳ Ｐゴシック" pitchFamily="-107" charset="-128"/>
                <a:cs typeface="Arial"/>
              </a:rPr>
              <a:t>'</a:t>
            </a:r>
            <a:r>
              <a:rPr lang="en-US" sz="1200" kern="1200" dirty="0">
                <a:solidFill>
                  <a:schemeClr val="tx1"/>
                </a:solidFill>
                <a:effectLst/>
                <a:latin typeface="Arial"/>
                <a:ea typeface="ＭＳ Ｐゴシック" pitchFamily="-107" charset="-128"/>
                <a:cs typeface="Arial"/>
              </a:rPr>
              <a:t>s second year, in 520 BC (cf. 1:1).</a:t>
            </a:r>
            <a:endParaRPr lang="en-US" baseline="0" dirty="0">
              <a:latin typeface="Arial"/>
              <a:ea typeface="ＭＳ Ｐゴシック" charset="0"/>
              <a:cs typeface="Arial"/>
            </a:endParaRP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Slides-153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OS-38-Zechariah-14, 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12745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48680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74</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3E9AAF-8EA1-3F45-ADBF-9860754A74F5}" type="slidenum">
              <a:rPr lang="en-US" sz="1200">
                <a:solidFill>
                  <a:srgbClr val="000000"/>
                </a:solidFill>
              </a:rPr>
              <a:pPr eaLnBrk="1" hangingPunct="1"/>
              <a:t>75</a:t>
            </a:fld>
            <a:endParaRPr lang="en-US" sz="1200">
              <a:solidFill>
                <a:srgbClr val="000000"/>
              </a:solidFill>
            </a:endParaRPr>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694B82-0785-C74D-8E73-C89980E293F5}" type="slidenum">
              <a:rPr lang="en-US" sz="1200">
                <a:solidFill>
                  <a:srgbClr val="000000"/>
                </a:solidFill>
              </a:rPr>
              <a:pPr eaLnBrk="1" hangingPunct="1"/>
              <a:t>76</a:t>
            </a:fld>
            <a:endParaRPr lang="en-US" sz="1200">
              <a:solidFill>
                <a:srgbClr val="000000"/>
              </a:solidFill>
            </a:endParaRPr>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6C411-3219-C048-83EC-A4ACB33B8259}" type="slidenum">
              <a:rPr lang="en-US" sz="1200">
                <a:solidFill>
                  <a:srgbClr val="000000"/>
                </a:solidFill>
              </a:rPr>
              <a:pPr eaLnBrk="1" hangingPunct="1"/>
              <a:t>77</a:t>
            </a:fld>
            <a:endParaRPr lang="en-US" sz="1200">
              <a:solidFill>
                <a:srgbClr val="000000"/>
              </a:solidFill>
            </a:endParaRPr>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cs typeface="Genev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Though obviously many events prepared for it in advance, Israel became a nation on the single day of 14 May 1948.</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OS-23-Isaiah60-66-slide 78</a:t>
            </a:r>
          </a:p>
          <a:p>
            <a:r>
              <a:rPr lang="en-US" dirty="0">
                <a:latin typeface="Times New Roman" charset="0"/>
                <a:ea typeface="ＭＳ Ｐゴシック" charset="0"/>
                <a:cs typeface="ＭＳ Ｐゴシック" charset="0"/>
              </a:rPr>
              <a:t>OS-38-Zechariah-84</a:t>
            </a:r>
          </a:p>
        </p:txBody>
      </p:sp>
    </p:spTree>
    <p:extLst>
      <p:ext uri="{BB962C8B-B14F-4D97-AF65-F5344CB8AC3E}">
        <p14:creationId xmlns:p14="http://schemas.microsoft.com/office/powerpoint/2010/main" val="2075787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Israel became a nation in one day on 14 May 1948, but the Jews saw themselves as an ethnic rather than a religious people. Even today, about 30% of Jewish immigrants from Russia are atheists. Yet God promises in Zechariah 3:9 to remove the sins of the nation also on a single day. </a:t>
            </a:r>
          </a:p>
          <a:p>
            <a:r>
              <a:rPr lang="en-US" dirty="0"/>
              <a:t>_______</a:t>
            </a:r>
          </a:p>
          <a:p>
            <a:r>
              <a:rPr lang="en-US" dirty="0"/>
              <a:t>OS-23-Isaiah60-66-slide 155</a:t>
            </a:r>
          </a:p>
          <a:p>
            <a:r>
              <a:rPr lang="en-US" dirty="0"/>
              <a:t>OS-26-Ezek33-39-slide 60</a:t>
            </a:r>
          </a:p>
          <a:p>
            <a:r>
              <a:rPr lang="en-US" dirty="0"/>
              <a:t>OS-38-Zechariah-85</a:t>
            </a:r>
          </a:p>
          <a:p>
            <a:endParaRPr lang="en-US" dirty="0"/>
          </a:p>
        </p:txBody>
      </p:sp>
    </p:spTree>
    <p:extLst>
      <p:ext uri="{BB962C8B-B14F-4D97-AF65-F5344CB8AC3E}">
        <p14:creationId xmlns:p14="http://schemas.microsoft.com/office/powerpoint/2010/main" val="3585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OS-12-2Kings-287</a:t>
            </a:r>
          </a:p>
          <a:p>
            <a:r>
              <a:rPr lang="en-US" dirty="0">
                <a:cs typeface="ＭＳ Ｐゴシック" charset="0"/>
              </a:rPr>
              <a:t>OS-14-2Chron-287</a:t>
            </a:r>
          </a:p>
          <a:p>
            <a:r>
              <a:rPr lang="en-US" dirty="0">
                <a:cs typeface="ＭＳ Ｐゴシック" charset="0"/>
              </a:rPr>
              <a:t>OS-15-Ezra-14</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OS-37-Haggai-32</a:t>
            </a:r>
          </a:p>
          <a:p>
            <a:r>
              <a:rPr lang="en-US" dirty="0">
                <a:cs typeface="ＭＳ Ｐゴシック" charset="0"/>
              </a:rPr>
              <a:t>OS-Zechariah-14</a:t>
            </a:r>
          </a:p>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mean that all Jews throughout history will be saved? That would contradict John 3:16 and many other verses that show salvation only in Christ (John 14:6l Acts 4:12). It also cannot mean Gentiles as they are never called the church. But Zechariah 3:9 says that Israel will believe in Jesus as Messiah in a single day at the end of the Tribulation. At that time, "All Israel will be saved" (Rom 11:25-26) for only then will the redeemer come from Jerusalem to save the nation since Paul quotes Isaiah 59:20 whose context is Israel under the new covenant (cf. Jer 31:31-34).</a:t>
            </a:r>
          </a:p>
          <a:p>
            <a:r>
              <a:rPr lang="en-US" dirty="0"/>
              <a:t>___________________</a:t>
            </a:r>
          </a:p>
          <a:p>
            <a:r>
              <a:rPr lang="en-US" dirty="0"/>
              <a:t>Common-449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OS-23-Isaiah60-66-slide 154</a:t>
            </a:r>
          </a:p>
          <a:p>
            <a:r>
              <a:rPr lang="en-US" dirty="0"/>
              <a:t>OS-38-Zechariah-86, 134</a:t>
            </a:r>
          </a:p>
          <a:p>
            <a:r>
              <a:rPr lang="en-US" dirty="0"/>
              <a:t>NS-06-Rom9-16-slide 53</a:t>
            </a:r>
          </a:p>
          <a:p>
            <a:r>
              <a:rPr lang="en-US"/>
              <a:t>NS-22-Rev13-19-slide 53</a:t>
            </a:r>
            <a:endParaRPr lang="en-US" dirty="0"/>
          </a:p>
        </p:txBody>
      </p:sp>
      <p:sp>
        <p:nvSpPr>
          <p:cNvPr id="4" name="Slide Number Placeholder 3"/>
          <p:cNvSpPr>
            <a:spLocks noGrp="1"/>
          </p:cNvSpPr>
          <p:nvPr>
            <p:ph type="sldNum" sz="quarter" idx="5"/>
          </p:nvPr>
        </p:nvSpPr>
        <p:spPr/>
        <p:txBody>
          <a:bodyPr/>
          <a:lstStyle/>
          <a:p>
            <a:pPr>
              <a:defRPr/>
            </a:pPr>
            <a:fld id="{E880E400-09E7-E346-BADC-7D664C8590BF}" type="slidenum">
              <a:rPr lang="en-US" smtClean="0"/>
              <a:pPr>
                <a:defRPr/>
              </a:pPr>
              <a:t>87</a:t>
            </a:fld>
            <a:endParaRPr lang="en-US"/>
          </a:p>
        </p:txBody>
      </p:sp>
    </p:spTree>
    <p:extLst>
      <p:ext uri="{BB962C8B-B14F-4D97-AF65-F5344CB8AC3E}">
        <p14:creationId xmlns:p14="http://schemas.microsoft.com/office/powerpoint/2010/main" val="1249312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AF1421-FAE6-E04F-AAE2-3EB5D028DA5B}" type="slidenum">
              <a:rPr lang="en-GB" sz="1200">
                <a:solidFill>
                  <a:srgbClr val="FFFFFF"/>
                </a:solidFill>
                <a:latin typeface="Comic Sans MS" charset="0"/>
              </a:rPr>
              <a:pPr eaLnBrk="1" hangingPunct="1"/>
              <a:t>93</a:t>
            </a:fld>
            <a:endParaRPr lang="en-GB" sz="1200">
              <a:solidFill>
                <a:srgbClr val="FFFFFF"/>
              </a:solidFill>
              <a:latin typeface="Comic Sans MS" charset="0"/>
            </a:endParaRPr>
          </a:p>
        </p:txBody>
      </p:sp>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137752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167700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Zechariah 7:1 took place in </a:t>
            </a:r>
            <a:r>
              <a:rPr lang="en-US" sz="1200" kern="1200" dirty="0">
                <a:solidFill>
                  <a:schemeClr val="tx1"/>
                </a:solidFill>
                <a:effectLst/>
                <a:latin typeface="Arial"/>
                <a:ea typeface="ＭＳ Ｐゴシック" pitchFamily="-107" charset="-128"/>
                <a:cs typeface="Arial"/>
              </a:rPr>
              <a:t>King Darius</a:t>
            </a:r>
            <a:r>
              <a:rPr lang="mr-IN" sz="1200" kern="1200" dirty="0">
                <a:solidFill>
                  <a:schemeClr val="tx1"/>
                </a:solidFill>
                <a:effectLst/>
                <a:latin typeface="Arial"/>
                <a:ea typeface="ＭＳ Ｐゴシック" pitchFamily="-107" charset="-128"/>
                <a:cs typeface="Arial"/>
              </a:rPr>
              <a:t>'</a:t>
            </a:r>
            <a:r>
              <a:rPr lang="en-US" sz="1200" kern="1200" dirty="0">
                <a:solidFill>
                  <a:schemeClr val="tx1"/>
                </a:solidFill>
                <a:effectLst/>
                <a:latin typeface="Arial"/>
                <a:ea typeface="ＭＳ Ｐゴシック" pitchFamily="-107" charset="-128"/>
                <a:cs typeface="Arial"/>
              </a:rPr>
              <a:t>s second year, in 520 BC (cf. 1:1).</a:t>
            </a:r>
            <a:endParaRPr lang="en-US" baseline="0" dirty="0">
              <a:latin typeface="Arial"/>
              <a:ea typeface="ＭＳ Ｐゴシック" charset="0"/>
              <a:cs typeface="Arial"/>
            </a:endParaRP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Slides-153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OS-23-Isa1-12-slide 345</a:t>
            </a:r>
          </a:p>
          <a:p>
            <a:r>
              <a:rPr lang="en-US" dirty="0">
                <a:latin typeface="Arial" panose="020B0604020202020204" pitchFamily="34" charset="0"/>
                <a:cs typeface="Arial" panose="020B0604020202020204" pitchFamily="34" charset="0"/>
              </a:rPr>
              <a:t>OS-23-Isa49-59-slide 35</a:t>
            </a:r>
          </a:p>
          <a:p>
            <a:r>
              <a:rPr lang="en-US">
                <a:latin typeface="Arial" panose="020B0604020202020204" pitchFamily="34" charset="0"/>
                <a:cs typeface="Arial" panose="020B0604020202020204" pitchFamily="34" charset="0"/>
              </a:rPr>
              <a:t>OS-38-Zechariah-129</a:t>
            </a: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134</a:t>
            </a:fld>
            <a:endParaRPr lang="en-GB"/>
          </a:p>
        </p:txBody>
      </p:sp>
    </p:spTree>
    <p:extLst>
      <p:ext uri="{BB962C8B-B14F-4D97-AF65-F5344CB8AC3E}">
        <p14:creationId xmlns:p14="http://schemas.microsoft.com/office/powerpoint/2010/main" val="4404528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Zechariah 3:9 says that Israel will believe in Jesus as Messiah in a single day at the end of the Tribulation when "All Israel will be saved" (Rom 11:25-26).</a:t>
            </a:r>
          </a:p>
          <a:p>
            <a:r>
              <a:rPr lang="en-US" dirty="0"/>
              <a:t>___________________</a:t>
            </a:r>
          </a:p>
          <a:p>
            <a:r>
              <a:rPr lang="en-US" dirty="0"/>
              <a:t>Arabic Common Slides-339</a:t>
            </a:r>
          </a:p>
          <a:p>
            <a:r>
              <a:rPr lang="en-US" dirty="0"/>
              <a:t>OS-38-Zechariah-86, 134</a:t>
            </a:r>
          </a:p>
          <a:p>
            <a:r>
              <a:rPr lang="en-US" dirty="0"/>
              <a:t>NS-06-Rom9-13-slide 50</a:t>
            </a:r>
          </a:p>
          <a:p>
            <a:r>
              <a:rPr lang="en-US" dirty="0"/>
              <a:t>NS-22-Rev13-19-slide 53</a:t>
            </a:r>
          </a:p>
          <a:p>
            <a:endParaRPr lang="en-US" dirty="0"/>
          </a:p>
        </p:txBody>
      </p:sp>
      <p:sp>
        <p:nvSpPr>
          <p:cNvPr id="4" name="Slide Number Placeholder 3"/>
          <p:cNvSpPr>
            <a:spLocks noGrp="1"/>
          </p:cNvSpPr>
          <p:nvPr>
            <p:ph type="sldNum" sz="quarter" idx="5"/>
          </p:nvPr>
        </p:nvSpPr>
        <p:spPr/>
        <p:txBody>
          <a:bodyPr/>
          <a:lstStyle/>
          <a:p>
            <a:pPr>
              <a:defRPr/>
            </a:pPr>
            <a:fld id="{E880E400-09E7-E346-BADC-7D664C8590BF}" type="slidenum">
              <a:rPr lang="en-US" smtClean="0"/>
              <a:pPr>
                <a:defRPr/>
              </a:pPr>
              <a:t>136</a:t>
            </a:fld>
            <a:endParaRPr lang="en-US"/>
          </a:p>
        </p:txBody>
      </p:sp>
    </p:spTree>
    <p:extLst>
      <p:ext uri="{BB962C8B-B14F-4D97-AF65-F5344CB8AC3E}">
        <p14:creationId xmlns:p14="http://schemas.microsoft.com/office/powerpoint/2010/main" val="39220951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5523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829375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435401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78670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543481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245429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Even Lebanon and Gilead across the Jordan will have the Jewish remnant that returns—but that will still make it crowded!</a:t>
            </a:r>
          </a:p>
          <a:p>
            <a:pPr eaLnBrk="1" hangingPunct="1"/>
            <a:r>
              <a:rPr lang="en-US" altLang="zh-CN" dirty="0">
                <a:latin typeface="Times New Roman" charset="0"/>
                <a:ea typeface="ＭＳ Ｐゴシック" charset="0"/>
                <a:cs typeface="ＭＳ Ｐゴシック" charset="0"/>
              </a:rPr>
              <a:t>_________</a:t>
            </a:r>
          </a:p>
          <a:p>
            <a:pPr eaLnBrk="1" hangingPunct="1"/>
            <a:r>
              <a:rPr lang="en-US" altLang="zh-CN" dirty="0">
                <a:latin typeface="Times New Roman" charset="0"/>
                <a:ea typeface="ＭＳ Ｐゴシック" charset="0"/>
                <a:cs typeface="ＭＳ Ｐゴシック" charset="0"/>
              </a:rPr>
              <a:t>OS-28-Ezek33-39-slide</a:t>
            </a:r>
          </a:p>
          <a:p>
            <a:pPr eaLnBrk="1" hangingPunct="1"/>
            <a:r>
              <a:rPr lang="en-US" altLang="zh-CN" dirty="0">
                <a:latin typeface="Times New Roman" charset="0"/>
                <a:ea typeface="ＭＳ Ｐゴシック" charset="0"/>
                <a:cs typeface="ＭＳ Ｐゴシック" charset="0"/>
              </a:rPr>
              <a:t>OS-36-Zechariah-</a:t>
            </a:r>
          </a:p>
        </p:txBody>
      </p:sp>
    </p:spTree>
    <p:extLst>
      <p:ext uri="{BB962C8B-B14F-4D97-AF65-F5344CB8AC3E}">
        <p14:creationId xmlns:p14="http://schemas.microsoft.com/office/powerpoint/2010/main" val="8340781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623627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13444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618782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solidFill>
                  <a:srgbClr val="000000"/>
                </a:solidFill>
                <a:effectLst/>
                <a:latin typeface="Times New Roman" panose="02020603050405020304" pitchFamily="18" charset="0"/>
              </a:rPr>
              <a:t>I will pour out on the house of David and on the inhabitants of Jerusalem, the Spirit of</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grace and of supplication, so that they will look on Me whom they have pierced, and they will</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mourn for Him, as one mourns for an only son, and they will weep bitterly over Him like the</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bitter weeping over a firstborn. </a:t>
            </a:r>
            <a:r>
              <a:rPr lang="en-US" dirty="0">
                <a:solidFill>
                  <a:srgbClr val="000000"/>
                </a:solidFill>
                <a:effectLst/>
                <a:latin typeface="Times New Roman" panose="02020603050405020304" pitchFamily="18" charset="0"/>
              </a:rPr>
              <a:t>Zech. 12:10 Some Jewish interpreters see this verse as a</a:t>
            </a:r>
          </a:p>
          <a:p>
            <a:r>
              <a:rPr lang="en-US" dirty="0">
                <a:solidFill>
                  <a:srgbClr val="000000"/>
                </a:solidFill>
                <a:effectLst/>
                <a:latin typeface="Times New Roman" panose="02020603050405020304" pitchFamily="18" charset="0"/>
              </a:rPr>
              <a:t>reference to Gentile nations who will look to God for forgiveness for having “pierced” Him by</a:t>
            </a:r>
          </a:p>
          <a:p>
            <a:r>
              <a:rPr lang="en-US" dirty="0">
                <a:solidFill>
                  <a:srgbClr val="000000"/>
                </a:solidFill>
                <a:effectLst/>
                <a:latin typeface="Times New Roman" panose="02020603050405020304" pitchFamily="18" charset="0"/>
              </a:rPr>
              <a:t>their inflicting suffering on the Jewish people. But the subject of each of the verbs in this</a:t>
            </a:r>
          </a:p>
          <a:p>
            <a:r>
              <a:rPr lang="en-US" dirty="0">
                <a:solidFill>
                  <a:srgbClr val="000000"/>
                </a:solidFill>
                <a:effectLst/>
                <a:latin typeface="Times New Roman" panose="02020603050405020304" pitchFamily="18" charset="0"/>
              </a:rPr>
              <a:t>sentence is clearly the people of Israel. So the most natural way to understand this verse is to see</a:t>
            </a:r>
          </a:p>
          <a:p>
            <a:r>
              <a:rPr lang="en-US" dirty="0">
                <a:solidFill>
                  <a:srgbClr val="000000"/>
                </a:solidFill>
                <a:effectLst/>
                <a:latin typeface="Times New Roman" panose="02020603050405020304" pitchFamily="18" charset="0"/>
              </a:rPr>
              <a:t>it as a reference to the Holy Spirit’s moving on the nation Israel to see the One they had pierced</a:t>
            </a:r>
          </a:p>
          <a:p>
            <a:r>
              <a:rPr lang="en-US" dirty="0">
                <a:solidFill>
                  <a:srgbClr val="000000"/>
                </a:solidFill>
                <a:effectLst/>
                <a:latin typeface="Times New Roman" panose="02020603050405020304" pitchFamily="18" charset="0"/>
              </a:rPr>
              <a:t>as though He was their own firstborn son, and to seek God’s gracious forgiveness and cleansing.</a:t>
            </a:r>
          </a:p>
          <a:p>
            <a:r>
              <a:rPr lang="en-US" dirty="0">
                <a:solidFill>
                  <a:srgbClr val="000000"/>
                </a:solidFill>
                <a:effectLst/>
                <a:latin typeface="Times New Roman" panose="02020603050405020304" pitchFamily="18" charset="0"/>
              </a:rPr>
              <a:t>What is striking about this verse is that the One whom they had pierced, and for whom they will</a:t>
            </a:r>
          </a:p>
          <a:p>
            <a:r>
              <a:rPr lang="en-US" dirty="0">
                <a:solidFill>
                  <a:srgbClr val="000000"/>
                </a:solidFill>
                <a:effectLst/>
                <a:latin typeface="Times New Roman" panose="02020603050405020304" pitchFamily="18" charset="0"/>
              </a:rPr>
              <a:t>mourn is the Lord Himself—a not too subtle reference to the deity of Christ."</a:t>
            </a:r>
          </a:p>
          <a:p>
            <a:r>
              <a:rPr lang="en-US" dirty="0">
                <a:solidFill>
                  <a:srgbClr val="000000"/>
                </a:solidFill>
                <a:effectLst/>
                <a:latin typeface="Times New Roman" panose="02020603050405020304" pitchFamily="18" charset="0"/>
              </a:rPr>
              <a:t>—Rick Rood email 5 December 2023</a:t>
            </a:r>
          </a:p>
        </p:txBody>
      </p:sp>
      <p:sp>
        <p:nvSpPr>
          <p:cNvPr id="4" name="Slide Number Placeholder 3"/>
          <p:cNvSpPr>
            <a:spLocks noGrp="1"/>
          </p:cNvSpPr>
          <p:nvPr>
            <p:ph type="sldNum" sz="quarter" idx="5"/>
          </p:nvPr>
        </p:nvSpPr>
        <p:spPr/>
        <p:txBody>
          <a:bodyPr/>
          <a:lstStyle/>
          <a:p>
            <a:pPr>
              <a:defRPr/>
            </a:pPr>
            <a:fld id="{E880E400-09E7-E346-BADC-7D664C8590BF}" type="slidenum">
              <a:rPr lang="en-US" smtClean="0"/>
              <a:pPr>
                <a:defRPr/>
              </a:pPr>
              <a:t>166</a:t>
            </a:fld>
            <a:endParaRPr lang="en-US"/>
          </a:p>
        </p:txBody>
      </p:sp>
    </p:spTree>
    <p:extLst>
      <p:ext uri="{BB962C8B-B14F-4D97-AF65-F5344CB8AC3E}">
        <p14:creationId xmlns:p14="http://schemas.microsoft.com/office/powerpoint/2010/main" val="5704396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318117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989439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3"/>
          <p:cNvSpPr>
            <a:spLocks noGrp="1" noChangeArrowheads="1"/>
          </p:cNvSpPr>
          <p:nvPr>
            <p:ph type="dt" sz="quarter"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16589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802AA1-70EC-6640-A8D9-DE88D89C97A1}" type="slidenum">
              <a:rPr lang="en-GB" sz="1200">
                <a:solidFill>
                  <a:srgbClr val="FFFFFF"/>
                </a:solidFill>
              </a:rPr>
              <a:pPr eaLnBrk="1" hangingPunct="1"/>
              <a:t>171</a:t>
            </a:fld>
            <a:endParaRPr lang="en-GB" sz="1200">
              <a:solidFill>
                <a:srgbClr val="FFFFFF"/>
              </a:solidFill>
            </a:endParaRPr>
          </a:p>
        </p:txBody>
      </p:sp>
      <p:sp>
        <p:nvSpPr>
          <p:cNvPr id="165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403AA2CF-4BC9-F941-9686-8CFD41BDCFDC}" type="slidenum">
              <a:rPr lang="en-GB" sz="1200">
                <a:solidFill>
                  <a:srgbClr val="000000"/>
                </a:solidFill>
                <a:effectLst/>
                <a:latin typeface="Calibri" charset="0"/>
              </a:rPr>
              <a:pPr algn="r" eaLnBrk="1" hangingPunct="1">
                <a:buClr>
                  <a:srgbClr val="000000"/>
                </a:buClr>
                <a:buSzPct val="100000"/>
                <a:buFont typeface="Calibri" charset="0"/>
                <a:buNone/>
              </a:pPr>
              <a:t>171</a:t>
            </a:fld>
            <a:endParaRPr lang="en-GB" sz="1200">
              <a:solidFill>
                <a:srgbClr val="000000"/>
              </a:solidFill>
              <a:effectLst/>
              <a:latin typeface="Calibri" charset="0"/>
            </a:endParaRPr>
          </a:p>
        </p:txBody>
      </p:sp>
      <p:sp>
        <p:nvSpPr>
          <p:cNvPr id="165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ffectLst/>
              <a:latin typeface="Arial" charset="0"/>
            </a:endParaRPr>
          </a:p>
        </p:txBody>
      </p:sp>
      <p:sp>
        <p:nvSpPr>
          <p:cNvPr id="16589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6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26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AEEDEA1-1306-4349-AF33-E3FA9232D397}" type="slidenum">
              <a:rPr lang="en-GB" sz="1200">
                <a:solidFill>
                  <a:srgbClr val="FFFFFF"/>
                </a:solidFill>
                <a:latin typeface="Calibri" charset="0"/>
              </a:rPr>
              <a:pPr eaLnBrk="1" hangingPunct="1"/>
              <a:t>172</a:t>
            </a:fld>
            <a:endParaRPr lang="en-GB" sz="1200">
              <a:solidFill>
                <a:srgbClr val="FFFFFF"/>
              </a:solidFill>
              <a:latin typeface="Calibri" charset="0"/>
            </a:endParaRPr>
          </a:p>
        </p:txBody>
      </p:sp>
      <p:sp>
        <p:nvSpPr>
          <p:cNvPr id="582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12CD4FF-F2C0-2D4E-AD6A-6BF4A02F05A7}"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172</a:t>
            </a:fld>
            <a:endParaRPr lang="en-GB" sz="1200">
              <a:solidFill>
                <a:srgbClr val="000000"/>
              </a:solidFill>
              <a:effectLst/>
              <a:latin typeface="Calibri" charset="0"/>
            </a:endParaRPr>
          </a:p>
        </p:txBody>
      </p:sp>
      <p:sp>
        <p:nvSpPr>
          <p:cNvPr id="582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ffectLst/>
            </a:endParaRPr>
          </a:p>
        </p:txBody>
      </p:sp>
      <p:sp>
        <p:nvSpPr>
          <p:cNvPr id="5826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173</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Times New Roman" charset="0"/>
                <a:ea typeface="ＭＳ Ｐゴシック" charset="0"/>
                <a:cs typeface="ＭＳ Ｐゴシック" charset="0"/>
              </a:rPr>
              <a:t>OS-39-Zechariah-158, 168, 184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6391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316697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1630769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33109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55813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1346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9543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137589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2311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11984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771867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763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139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28616771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38998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046731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804110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801129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15314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454041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619499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39325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21434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2848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2539960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5299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30859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55824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53880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23350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77478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53837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854989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23/02/24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07045872"/>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23/02/24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895571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sp>
        <p:nvSpPr>
          <p:cNvPr id="70661"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7066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1"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GB"/>
          </a:p>
        </p:txBody>
      </p:sp>
      <p:sp>
        <p:nvSpPr>
          <p:cNvPr id="8" name="Rectangle 8"/>
          <p:cNvSpPr>
            <a:spLocks noGrp="1" noChangeArrowheads="1"/>
          </p:cNvSpPr>
          <p:nvPr>
            <p:ph type="ftr" sz="quarter" idx="11"/>
          </p:nvPr>
        </p:nvSpPr>
        <p:spPr/>
        <p:txBody>
          <a:bodyPr/>
          <a:lstStyle>
            <a:lvl1pPr>
              <a:defRPr/>
            </a:lvl1pPr>
          </a:lstStyle>
          <a:p>
            <a:pPr>
              <a:defRPr/>
            </a:pPr>
            <a:endParaRPr lang="en-GB"/>
          </a:p>
        </p:txBody>
      </p:sp>
      <p:sp>
        <p:nvSpPr>
          <p:cNvPr id="9" name="Rectangle 9"/>
          <p:cNvSpPr>
            <a:spLocks noGrp="1" noChangeArrowheads="1"/>
          </p:cNvSpPr>
          <p:nvPr>
            <p:ph type="sldNum" sz="quarter" idx="12"/>
          </p:nvPr>
        </p:nvSpPr>
        <p:spPr/>
        <p:txBody>
          <a:bodyPr/>
          <a:lstStyle>
            <a:lvl1pPr>
              <a:defRPr/>
            </a:lvl1pPr>
          </a:lstStyle>
          <a:p>
            <a:pPr>
              <a:defRPr/>
            </a:pPr>
            <a:fld id="{246D92B3-D335-984C-8DE6-DC35CE3C711D}" type="slidenum">
              <a:rPr lang="en-GB"/>
              <a:pPr>
                <a:defRPr/>
              </a:pPr>
              <a:t>‹#›</a:t>
            </a:fld>
            <a:endParaRPr lang="en-GB"/>
          </a:p>
        </p:txBody>
      </p:sp>
    </p:spTree>
    <p:extLst>
      <p:ext uri="{BB962C8B-B14F-4D97-AF65-F5344CB8AC3E}">
        <p14:creationId xmlns:p14="http://schemas.microsoft.com/office/powerpoint/2010/main" val="1405403470"/>
      </p:ext>
    </p:extLst>
  </p:cSld>
  <p:clrMapOvr>
    <a:masterClrMapping/>
  </p:clrMapOvr>
  <p:transition>
    <p:blinds/>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23/02/24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10176641"/>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23/02/24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009887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23/02/24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40860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23/02/24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0732205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23/02/24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2867984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23/02/24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351482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23/02/24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92304638"/>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23/02/24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143860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23/02/24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037464067"/>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1051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682893F-6384-7446-892E-C54846017D22}" type="slidenum">
              <a:rPr lang="en-GB"/>
              <a:pPr>
                <a:defRPr/>
              </a:pPr>
              <a:t>‹#›</a:t>
            </a:fld>
            <a:endParaRPr lang="en-GB"/>
          </a:p>
        </p:txBody>
      </p:sp>
    </p:spTree>
    <p:extLst>
      <p:ext uri="{BB962C8B-B14F-4D97-AF65-F5344CB8AC3E}">
        <p14:creationId xmlns:p14="http://schemas.microsoft.com/office/powerpoint/2010/main" val="1141719762"/>
      </p:ext>
    </p:extLst>
  </p:cSld>
  <p:clrMapOvr>
    <a:masterClrMapping/>
  </p:clrMapOvr>
  <p:transition>
    <p:blinds/>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75571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19833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81989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84334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6674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07519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2358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9091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27864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04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A40ED227-D885-174B-AA13-C3D0B4CB0C4F}" type="slidenum">
              <a:rPr lang="en-GB"/>
              <a:pPr>
                <a:defRPr/>
              </a:pPr>
              <a:t>‹#›</a:t>
            </a:fld>
            <a:endParaRPr lang="en-GB"/>
          </a:p>
        </p:txBody>
      </p:sp>
    </p:spTree>
    <p:extLst>
      <p:ext uri="{BB962C8B-B14F-4D97-AF65-F5344CB8AC3E}">
        <p14:creationId xmlns:p14="http://schemas.microsoft.com/office/powerpoint/2010/main" val="2352758814"/>
      </p:ext>
    </p:extLst>
  </p:cSld>
  <p:clrMapOvr>
    <a:masterClrMapping/>
  </p:clrMapOvr>
  <p:transition>
    <p:blinds/>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5835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82518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04951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55962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8039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07413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25367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48362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78214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2308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8F41DB37-FBDD-2342-A50A-7AF6C27B47FA}" type="slidenum">
              <a:rPr lang="en-GB"/>
              <a:pPr>
                <a:defRPr/>
              </a:pPr>
              <a:t>‹#›</a:t>
            </a:fld>
            <a:endParaRPr lang="en-GB"/>
          </a:p>
        </p:txBody>
      </p:sp>
    </p:spTree>
    <p:extLst>
      <p:ext uri="{BB962C8B-B14F-4D97-AF65-F5344CB8AC3E}">
        <p14:creationId xmlns:p14="http://schemas.microsoft.com/office/powerpoint/2010/main" val="4128806248"/>
      </p:ext>
    </p:extLst>
  </p:cSld>
  <p:clrMapOvr>
    <a:masterClrMapping/>
  </p:clrMapOvr>
  <p:transition>
    <p:blinds/>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34785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98159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6929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91811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54858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6152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16616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462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9103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1813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GB"/>
          </a:p>
        </p:txBody>
      </p:sp>
      <p:sp>
        <p:nvSpPr>
          <p:cNvPr id="8" name="Rectangle 7"/>
          <p:cNvSpPr>
            <a:spLocks noGrp="1" noChangeArrowheads="1"/>
          </p:cNvSpPr>
          <p:nvPr>
            <p:ph type="ftr" sz="quarter" idx="11"/>
          </p:nvPr>
        </p:nvSpPr>
        <p:spPr>
          <a:ln/>
        </p:spPr>
        <p:txBody>
          <a:bodyPr/>
          <a:lstStyle>
            <a:lvl1pPr>
              <a:defRPr/>
            </a:lvl1pPr>
          </a:lstStyle>
          <a:p>
            <a:pPr>
              <a:defRPr/>
            </a:pPr>
            <a:endParaRPr lang="en-GB"/>
          </a:p>
        </p:txBody>
      </p:sp>
      <p:sp>
        <p:nvSpPr>
          <p:cNvPr id="9" name="Rectangle 8"/>
          <p:cNvSpPr>
            <a:spLocks noGrp="1" noChangeArrowheads="1"/>
          </p:cNvSpPr>
          <p:nvPr>
            <p:ph type="sldNum" sz="quarter" idx="12"/>
          </p:nvPr>
        </p:nvSpPr>
        <p:spPr>
          <a:ln/>
        </p:spPr>
        <p:txBody>
          <a:bodyPr/>
          <a:lstStyle>
            <a:lvl1pPr>
              <a:defRPr/>
            </a:lvl1pPr>
          </a:lstStyle>
          <a:p>
            <a:pPr>
              <a:defRPr/>
            </a:pPr>
            <a:fld id="{7B72D998-A99E-8E4D-9510-70413FE953DF}" type="slidenum">
              <a:rPr lang="en-GB"/>
              <a:pPr>
                <a:defRPr/>
              </a:pPr>
              <a:t>‹#›</a:t>
            </a:fld>
            <a:endParaRPr lang="en-GB"/>
          </a:p>
        </p:txBody>
      </p:sp>
    </p:spTree>
    <p:extLst>
      <p:ext uri="{BB962C8B-B14F-4D97-AF65-F5344CB8AC3E}">
        <p14:creationId xmlns:p14="http://schemas.microsoft.com/office/powerpoint/2010/main" val="3691430135"/>
      </p:ext>
    </p:extLst>
  </p:cSld>
  <p:clrMapOvr>
    <a:masterClrMapping/>
  </p:clrMapOvr>
  <p:transition>
    <p:blinds/>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85112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03524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32417253"/>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789399"/>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19620195"/>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482080"/>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217303"/>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5446600"/>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66926"/>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187631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GB"/>
          </a:p>
        </p:txBody>
      </p:sp>
      <p:sp>
        <p:nvSpPr>
          <p:cNvPr id="4" name="Rectangle 7"/>
          <p:cNvSpPr>
            <a:spLocks noGrp="1" noChangeArrowheads="1"/>
          </p:cNvSpPr>
          <p:nvPr>
            <p:ph type="ftr" sz="quarter" idx="11"/>
          </p:nvPr>
        </p:nvSpPr>
        <p:spPr>
          <a:ln/>
        </p:spPr>
        <p:txBody>
          <a:bodyPr/>
          <a:lstStyle>
            <a:lvl1pPr>
              <a:defRPr/>
            </a:lvl1pPr>
          </a:lstStyle>
          <a:p>
            <a:pPr>
              <a:defRPr/>
            </a:pPr>
            <a:endParaRPr lang="en-GB"/>
          </a:p>
        </p:txBody>
      </p:sp>
      <p:sp>
        <p:nvSpPr>
          <p:cNvPr id="5" name="Rectangle 8"/>
          <p:cNvSpPr>
            <a:spLocks noGrp="1" noChangeArrowheads="1"/>
          </p:cNvSpPr>
          <p:nvPr>
            <p:ph type="sldNum" sz="quarter" idx="12"/>
          </p:nvPr>
        </p:nvSpPr>
        <p:spPr>
          <a:ln/>
        </p:spPr>
        <p:txBody>
          <a:bodyPr/>
          <a:lstStyle>
            <a:lvl1pPr>
              <a:defRPr/>
            </a:lvl1pPr>
          </a:lstStyle>
          <a:p>
            <a:pPr>
              <a:defRPr/>
            </a:pPr>
            <a:fld id="{D8FB97EB-F42E-0F47-82CB-BB0783DCD574}" type="slidenum">
              <a:rPr lang="en-GB"/>
              <a:pPr>
                <a:defRPr/>
              </a:pPr>
              <a:t>‹#›</a:t>
            </a:fld>
            <a:endParaRPr lang="en-GB"/>
          </a:p>
        </p:txBody>
      </p:sp>
    </p:spTree>
    <p:extLst>
      <p:ext uri="{BB962C8B-B14F-4D97-AF65-F5344CB8AC3E}">
        <p14:creationId xmlns:p14="http://schemas.microsoft.com/office/powerpoint/2010/main" val="2290169815"/>
      </p:ext>
    </p:extLst>
  </p:cSld>
  <p:clrMapOvr>
    <a:masterClrMapping/>
  </p:clrMapOvr>
  <p:transition>
    <p:blinds/>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9351418"/>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389"/>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496792"/>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effectLst/>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THE                                    </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19816497"/>
      </p:ext>
    </p:extLst>
  </p:cSld>
  <p:clrMapOvr>
    <a:masterClrMapping/>
  </p:clrMapOvr>
  <p:transition spd="med">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370553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364018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50194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316901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937711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09636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pPr>
              <a:defRPr/>
            </a:pPr>
            <a:fld id="{00353E6F-07E2-C44E-8F06-BFBBBB609FBB}" type="slidenum">
              <a:rPr lang="en-GB"/>
              <a:pPr>
                <a:defRPr/>
              </a:pPr>
              <a:t>‹#›</a:t>
            </a:fld>
            <a:endParaRPr lang="en-GB"/>
          </a:p>
        </p:txBody>
      </p:sp>
    </p:spTree>
    <p:extLst>
      <p:ext uri="{BB962C8B-B14F-4D97-AF65-F5344CB8AC3E}">
        <p14:creationId xmlns:p14="http://schemas.microsoft.com/office/powerpoint/2010/main" val="2035071826"/>
      </p:ext>
    </p:extLst>
  </p:cSld>
  <p:clrMapOvr>
    <a:masterClrMapping/>
  </p:clrMapOvr>
  <p:transition>
    <p:blinds/>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737360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985695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644989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41872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2/23/24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91258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8237508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490831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7463525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2110559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59397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174979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0D853B36-0D15-4A44-82B2-388F5A0EBCF5}" type="slidenum">
              <a:rPr lang="en-GB"/>
              <a:pPr>
                <a:defRPr/>
              </a:pPr>
              <a:t>‹#›</a:t>
            </a:fld>
            <a:endParaRPr lang="en-GB"/>
          </a:p>
        </p:txBody>
      </p:sp>
    </p:spTree>
    <p:extLst>
      <p:ext uri="{BB962C8B-B14F-4D97-AF65-F5344CB8AC3E}">
        <p14:creationId xmlns:p14="http://schemas.microsoft.com/office/powerpoint/2010/main" val="3909272946"/>
      </p:ext>
    </p:extLst>
  </p:cSld>
  <p:clrMapOvr>
    <a:masterClrMapping/>
  </p:clrMapOvr>
  <p:transition>
    <p:blinds/>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0781890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0922918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2037298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1361763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519717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3550770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9757158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8803992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3654310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492197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3FEFB582-8879-CE45-A69F-D870D0416FA1}" type="slidenum">
              <a:rPr lang="en-GB"/>
              <a:pPr>
                <a:defRPr/>
              </a:pPr>
              <a:t>‹#›</a:t>
            </a:fld>
            <a:endParaRPr lang="en-GB"/>
          </a:p>
        </p:txBody>
      </p:sp>
    </p:spTree>
    <p:extLst>
      <p:ext uri="{BB962C8B-B14F-4D97-AF65-F5344CB8AC3E}">
        <p14:creationId xmlns:p14="http://schemas.microsoft.com/office/powerpoint/2010/main" val="2796893943"/>
      </p:ext>
    </p:extLst>
  </p:cSld>
  <p:clrMapOvr>
    <a:masterClrMapping/>
  </p:clrMapOvr>
  <p:transition>
    <p:blinds/>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mn-ea"/>
                <a:cs typeface="+mn-cs"/>
              </a:defRPr>
            </a:lvl1pPr>
          </a:lstStyle>
          <a:p>
            <a:pPr>
              <a:defRPr/>
            </a:pPr>
            <a:endParaRPr lang="en-US" altLang="zh-TW">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mn-ea"/>
                <a:cs typeface="+mn-cs"/>
              </a:defRPr>
            </a:lvl1pPr>
          </a:lstStyle>
          <a:p>
            <a:pPr>
              <a:defRPr/>
            </a:pPr>
            <a:endParaRPr lang="en-US" altLang="zh-TW">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effectLst/>
                <a:latin typeface="Arial" charset="0"/>
                <a:ea typeface="新細明體" charset="0"/>
                <a:cs typeface="新細明體" charset="0"/>
              </a:defRPr>
            </a:lvl1pPr>
          </a:lstStyle>
          <a:p>
            <a:pPr>
              <a:defRPr/>
            </a:pPr>
            <a:fld id="{6AAA3A7F-0CE5-A24D-BDA7-6299661EEC76}" type="slidenum">
              <a:rPr lang="en-US" altLang="zh-TW"/>
              <a:pPr>
                <a:defRPr/>
              </a:pPr>
              <a:t>‹#›</a:t>
            </a:fld>
            <a:endParaRPr lang="en-US" altLang="zh-TW"/>
          </a:p>
        </p:txBody>
      </p:sp>
    </p:spTree>
    <p:extLst>
      <p:ext uri="{BB962C8B-B14F-4D97-AF65-F5344CB8AC3E}">
        <p14:creationId xmlns:p14="http://schemas.microsoft.com/office/powerpoint/2010/main" val="11458718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23227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38083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63650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620314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45258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84310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842390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90783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82703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4CCB13CC-CD8E-E241-B10A-3940E2E82C15}" type="slidenum">
              <a:rPr lang="en-GB"/>
              <a:pPr>
                <a:defRPr/>
              </a:pPr>
              <a:t>‹#›</a:t>
            </a:fld>
            <a:endParaRPr lang="en-GB"/>
          </a:p>
        </p:txBody>
      </p:sp>
    </p:spTree>
    <p:extLst>
      <p:ext uri="{BB962C8B-B14F-4D97-AF65-F5344CB8AC3E}">
        <p14:creationId xmlns:p14="http://schemas.microsoft.com/office/powerpoint/2010/main" val="586572538"/>
      </p:ext>
    </p:extLst>
  </p:cSld>
  <p:clrMapOvr>
    <a:masterClrMapping/>
  </p:clrMapOvr>
  <p:transition>
    <p:blinds/>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7643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827473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99083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53CD5960-DE58-9549-9D1E-9977B1E46550}"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467212942"/>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8E2AC4BD-ACA5-1742-B980-96D34637DAFF}"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677641107"/>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E1435CDD-509D-714C-A80F-7530A5D2713B}"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9149190"/>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9AA48C59-6889-A94B-A32E-C1872191FB51}"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71173405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2F7579BF-60A4-7F4A-8582-C0CFBFEE3485}"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3524102449"/>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C4FF0426-95B7-0C4E-BD70-7BCDA2379B19}"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3532240323"/>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6E38683F-DEE4-5844-8D80-5DD23667B768}"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892582371"/>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0849E98-7565-894F-A3C1-5297D0C522A0}" type="slidenum">
              <a:rPr lang="en-GB"/>
              <a:pPr>
                <a:defRPr/>
              </a:pPr>
              <a:t>‹#›</a:t>
            </a:fld>
            <a:endParaRPr lang="en-GB"/>
          </a:p>
        </p:txBody>
      </p:sp>
    </p:spTree>
    <p:extLst>
      <p:ext uri="{BB962C8B-B14F-4D97-AF65-F5344CB8AC3E}">
        <p14:creationId xmlns:p14="http://schemas.microsoft.com/office/powerpoint/2010/main" val="3730776121"/>
      </p:ext>
    </p:extLst>
  </p:cSld>
  <p:clrMapOvr>
    <a:masterClrMapping/>
  </p:clrMapOvr>
  <p:transition>
    <p:blinds/>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B0E2CB0F-D506-4849-8809-7B22F00A106F}"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2480280664"/>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22AB7C18-1181-5A4C-A52A-C747D58A3FED}"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848896783"/>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F8DE9536-7A89-1245-8034-B4013A423F98}"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3757651980"/>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0B79D637-9252-0645-9228-66DAD93D573D}"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62283267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5ACB891B-C895-1549-93E8-4C2F5329292B}"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4063813968"/>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1888628020"/>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1615351153"/>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929470304"/>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4280103785"/>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32888195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pPr>
                <a:defRPr/>
              </a:pPr>
              <a:t>‹#›</a:t>
            </a:fld>
            <a:endParaRPr lang="en-US"/>
          </a:p>
        </p:txBody>
      </p:sp>
    </p:spTree>
    <p:extLst>
      <p:ext uri="{BB962C8B-B14F-4D97-AF65-F5344CB8AC3E}">
        <p14:creationId xmlns:p14="http://schemas.microsoft.com/office/powerpoint/2010/main" val="16807258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486427962"/>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2620636267"/>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829445831"/>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2203054732"/>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354589960"/>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125221299"/>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180379695"/>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1817930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01483817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2199839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pPr>
                <a:defRPr/>
              </a:pPr>
              <a:t>‹#›</a:t>
            </a:fld>
            <a:endParaRPr lang="en-US"/>
          </a:p>
        </p:txBody>
      </p:sp>
    </p:spTree>
    <p:extLst>
      <p:ext uri="{BB962C8B-B14F-4D97-AF65-F5344CB8AC3E}">
        <p14:creationId xmlns:p14="http://schemas.microsoft.com/office/powerpoint/2010/main" val="35137612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18092987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2906050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11534316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2839284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252152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5677293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19825750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1794063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1704096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07D3BED5-78D5-3241-A251-15E6F4A93E4E}" type="slidenum">
              <a:rPr lang="en-US"/>
              <a:pPr>
                <a:defRPr/>
              </a:pPr>
              <a:t>‹#›</a:t>
            </a:fld>
            <a:endParaRPr lang="en-US"/>
          </a:p>
        </p:txBody>
      </p:sp>
    </p:spTree>
    <p:extLst>
      <p:ext uri="{BB962C8B-B14F-4D97-AF65-F5344CB8AC3E}">
        <p14:creationId xmlns:p14="http://schemas.microsoft.com/office/powerpoint/2010/main" val="1030881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pPr>
                <a:defRPr/>
              </a:pPr>
              <a:t>‹#›</a:t>
            </a:fld>
            <a:endParaRPr lang="en-US"/>
          </a:p>
        </p:txBody>
      </p:sp>
    </p:spTree>
    <p:extLst>
      <p:ext uri="{BB962C8B-B14F-4D97-AF65-F5344CB8AC3E}">
        <p14:creationId xmlns:p14="http://schemas.microsoft.com/office/powerpoint/2010/main" val="27346805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4CEC7284-A84E-BA48-90E5-27E689D32B0E}" type="slidenum">
              <a:rPr lang="en-US"/>
              <a:pPr>
                <a:defRPr/>
              </a:pPr>
              <a:t>‹#›</a:t>
            </a:fld>
            <a:endParaRPr lang="en-US"/>
          </a:p>
        </p:txBody>
      </p:sp>
    </p:spTree>
    <p:extLst>
      <p:ext uri="{BB962C8B-B14F-4D97-AF65-F5344CB8AC3E}">
        <p14:creationId xmlns:p14="http://schemas.microsoft.com/office/powerpoint/2010/main" val="6651904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183C077A-AC38-FB48-BF78-3F04B571B617}" type="slidenum">
              <a:rPr lang="en-US"/>
              <a:pPr>
                <a:defRPr/>
              </a:pPr>
              <a:t>‹#›</a:t>
            </a:fld>
            <a:endParaRPr lang="en-US"/>
          </a:p>
        </p:txBody>
      </p:sp>
    </p:spTree>
    <p:extLst>
      <p:ext uri="{BB962C8B-B14F-4D97-AF65-F5344CB8AC3E}">
        <p14:creationId xmlns:p14="http://schemas.microsoft.com/office/powerpoint/2010/main" val="32672133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449E2C69-64A5-A84E-800B-B5D9836E2418}" type="slidenum">
              <a:rPr lang="en-US"/>
              <a:pPr>
                <a:defRPr/>
              </a:pPr>
              <a:t>‹#›</a:t>
            </a:fld>
            <a:endParaRPr lang="en-US"/>
          </a:p>
        </p:txBody>
      </p:sp>
    </p:spTree>
    <p:extLst>
      <p:ext uri="{BB962C8B-B14F-4D97-AF65-F5344CB8AC3E}">
        <p14:creationId xmlns:p14="http://schemas.microsoft.com/office/powerpoint/2010/main" val="39400362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58284B6D-5524-5E45-A2D0-71900CC0DFD2}" type="slidenum">
              <a:rPr lang="en-US"/>
              <a:pPr>
                <a:defRPr/>
              </a:pPr>
              <a:t>‹#›</a:t>
            </a:fld>
            <a:endParaRPr lang="en-US"/>
          </a:p>
        </p:txBody>
      </p:sp>
    </p:spTree>
    <p:extLst>
      <p:ext uri="{BB962C8B-B14F-4D97-AF65-F5344CB8AC3E}">
        <p14:creationId xmlns:p14="http://schemas.microsoft.com/office/powerpoint/2010/main" val="387608867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93B7421A-EC84-9C4F-AB19-8D0EA7A59AE0}" type="slidenum">
              <a:rPr lang="en-US"/>
              <a:pPr>
                <a:defRPr/>
              </a:pPr>
              <a:t>‹#›</a:t>
            </a:fld>
            <a:endParaRPr lang="en-US"/>
          </a:p>
        </p:txBody>
      </p:sp>
    </p:spTree>
    <p:extLst>
      <p:ext uri="{BB962C8B-B14F-4D97-AF65-F5344CB8AC3E}">
        <p14:creationId xmlns:p14="http://schemas.microsoft.com/office/powerpoint/2010/main" val="29043153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0691BB65-81DC-8244-BF2E-071C41E6B0CD}" type="slidenum">
              <a:rPr lang="en-US"/>
              <a:pPr>
                <a:defRPr/>
              </a:pPr>
              <a:t>‹#›</a:t>
            </a:fld>
            <a:endParaRPr lang="en-US"/>
          </a:p>
        </p:txBody>
      </p:sp>
    </p:spTree>
    <p:extLst>
      <p:ext uri="{BB962C8B-B14F-4D97-AF65-F5344CB8AC3E}">
        <p14:creationId xmlns:p14="http://schemas.microsoft.com/office/powerpoint/2010/main" val="34932764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2CEDF07B-789E-444B-B3C0-5F949412B614}" type="slidenum">
              <a:rPr lang="en-US"/>
              <a:pPr>
                <a:defRPr/>
              </a:pPr>
              <a:t>‹#›</a:t>
            </a:fld>
            <a:endParaRPr lang="en-US"/>
          </a:p>
        </p:txBody>
      </p:sp>
    </p:spTree>
    <p:extLst>
      <p:ext uri="{BB962C8B-B14F-4D97-AF65-F5344CB8AC3E}">
        <p14:creationId xmlns:p14="http://schemas.microsoft.com/office/powerpoint/2010/main" val="11684893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E138590E-EBC0-524B-988A-F237AB577A42}" type="slidenum">
              <a:rPr lang="en-US"/>
              <a:pPr>
                <a:defRPr/>
              </a:pPr>
              <a:t>‹#›</a:t>
            </a:fld>
            <a:endParaRPr lang="en-US"/>
          </a:p>
        </p:txBody>
      </p:sp>
    </p:spTree>
    <p:extLst>
      <p:ext uri="{BB962C8B-B14F-4D97-AF65-F5344CB8AC3E}">
        <p14:creationId xmlns:p14="http://schemas.microsoft.com/office/powerpoint/2010/main" val="39892306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6C13EFE-34CE-3F42-B9E8-8CF5F60E90BF}" type="slidenum">
              <a:rPr lang="en-US"/>
              <a:pPr>
                <a:defRPr/>
              </a:pPr>
              <a:t>‹#›</a:t>
            </a:fld>
            <a:endParaRPr lang="en-US"/>
          </a:p>
        </p:txBody>
      </p:sp>
    </p:spTree>
    <p:extLst>
      <p:ext uri="{BB962C8B-B14F-4D97-AF65-F5344CB8AC3E}">
        <p14:creationId xmlns:p14="http://schemas.microsoft.com/office/powerpoint/2010/main" val="24164765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76FC800B-5B03-F647-B928-A4290552463B}" type="slidenum">
              <a:rPr lang="en-US"/>
              <a:pPr>
                <a:defRPr/>
              </a:pPr>
              <a:t>‹#›</a:t>
            </a:fld>
            <a:endParaRPr lang="en-US"/>
          </a:p>
        </p:txBody>
      </p:sp>
    </p:spTree>
    <p:extLst>
      <p:ext uri="{BB962C8B-B14F-4D97-AF65-F5344CB8AC3E}">
        <p14:creationId xmlns:p14="http://schemas.microsoft.com/office/powerpoint/2010/main" val="3987120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pPr>
                <a:defRPr/>
              </a:pPr>
              <a:t>‹#›</a:t>
            </a:fld>
            <a:endParaRPr lang="en-US"/>
          </a:p>
        </p:txBody>
      </p:sp>
    </p:spTree>
    <p:extLst>
      <p:ext uri="{BB962C8B-B14F-4D97-AF65-F5344CB8AC3E}">
        <p14:creationId xmlns:p14="http://schemas.microsoft.com/office/powerpoint/2010/main" val="18339095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DA66410A-9636-DA47-86E9-0CBA0CE8BFB2}" type="slidenum">
              <a:rPr lang="en-US"/>
              <a:pPr>
                <a:defRPr/>
              </a:pPr>
              <a:t>‹#›</a:t>
            </a:fld>
            <a:endParaRPr lang="en-US"/>
          </a:p>
        </p:txBody>
      </p:sp>
    </p:spTree>
    <p:extLst>
      <p:ext uri="{BB962C8B-B14F-4D97-AF65-F5344CB8AC3E}">
        <p14:creationId xmlns:p14="http://schemas.microsoft.com/office/powerpoint/2010/main" val="19804722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449263" eaLnBrk="1" hangingPunct="1">
              <a:defRPr/>
            </a:lvl1pPr>
          </a:lstStyle>
          <a:p>
            <a:pPr>
              <a:defRPr/>
            </a:pPr>
            <a:fld id="{318DD597-017E-ED40-9404-C022A19E58C4}" type="slidenum">
              <a:rPr lang="en-US"/>
              <a:pPr>
                <a:defRPr/>
              </a:pPr>
              <a:t>‹#›</a:t>
            </a:fld>
            <a:endParaRPr lang="en-US"/>
          </a:p>
        </p:txBody>
      </p:sp>
    </p:spTree>
    <p:extLst>
      <p:ext uri="{BB962C8B-B14F-4D97-AF65-F5344CB8AC3E}">
        <p14:creationId xmlns:p14="http://schemas.microsoft.com/office/powerpoint/2010/main" val="18402282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6899342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2FF0A5-97F9-FB43-B322-D3CF5855F754}" type="slidenum">
              <a:rPr lang="en-US"/>
              <a:pPr>
                <a:defRPr/>
              </a:pPr>
              <a:t>‹#›</a:t>
            </a:fld>
            <a:endParaRPr lang="en-US"/>
          </a:p>
        </p:txBody>
      </p:sp>
    </p:spTree>
    <p:extLst>
      <p:ext uri="{BB962C8B-B14F-4D97-AF65-F5344CB8AC3E}">
        <p14:creationId xmlns:p14="http://schemas.microsoft.com/office/powerpoint/2010/main" val="17497105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8758C7-F48D-A441-BF4C-BF90B66D57B9}" type="slidenum">
              <a:rPr lang="en-US"/>
              <a:pPr>
                <a:defRPr/>
              </a:pPr>
              <a:t>‹#›</a:t>
            </a:fld>
            <a:endParaRPr lang="en-US"/>
          </a:p>
        </p:txBody>
      </p:sp>
    </p:spTree>
    <p:extLst>
      <p:ext uri="{BB962C8B-B14F-4D97-AF65-F5344CB8AC3E}">
        <p14:creationId xmlns:p14="http://schemas.microsoft.com/office/powerpoint/2010/main" val="61333134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AF0702-3B84-3E4B-949A-39B17AC3AB33}" type="slidenum">
              <a:rPr lang="en-US"/>
              <a:pPr>
                <a:defRPr/>
              </a:pPr>
              <a:t>‹#›</a:t>
            </a:fld>
            <a:endParaRPr lang="en-US"/>
          </a:p>
        </p:txBody>
      </p:sp>
    </p:spTree>
    <p:extLst>
      <p:ext uri="{BB962C8B-B14F-4D97-AF65-F5344CB8AC3E}">
        <p14:creationId xmlns:p14="http://schemas.microsoft.com/office/powerpoint/2010/main" val="29284511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D768A5-3827-E940-9D34-33D95793DFFA}" type="slidenum">
              <a:rPr lang="en-US"/>
              <a:pPr>
                <a:defRPr/>
              </a:pPr>
              <a:t>‹#›</a:t>
            </a:fld>
            <a:endParaRPr lang="en-US"/>
          </a:p>
        </p:txBody>
      </p:sp>
    </p:spTree>
    <p:extLst>
      <p:ext uri="{BB962C8B-B14F-4D97-AF65-F5344CB8AC3E}">
        <p14:creationId xmlns:p14="http://schemas.microsoft.com/office/powerpoint/2010/main" val="166194325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E20BF8-42F6-4440-84B5-96F871B01881}" type="slidenum">
              <a:rPr lang="en-US"/>
              <a:pPr>
                <a:defRPr/>
              </a:pPr>
              <a:t>‹#›</a:t>
            </a:fld>
            <a:endParaRPr lang="en-US"/>
          </a:p>
        </p:txBody>
      </p:sp>
    </p:spTree>
    <p:extLst>
      <p:ext uri="{BB962C8B-B14F-4D97-AF65-F5344CB8AC3E}">
        <p14:creationId xmlns:p14="http://schemas.microsoft.com/office/powerpoint/2010/main" val="21718016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697FE69-73FD-9749-967F-74F3B9AD2BA7}" type="slidenum">
              <a:rPr lang="en-US"/>
              <a:pPr>
                <a:defRPr/>
              </a:pPr>
              <a:t>‹#›</a:t>
            </a:fld>
            <a:endParaRPr lang="en-US"/>
          </a:p>
        </p:txBody>
      </p:sp>
    </p:spTree>
    <p:extLst>
      <p:ext uri="{BB962C8B-B14F-4D97-AF65-F5344CB8AC3E}">
        <p14:creationId xmlns:p14="http://schemas.microsoft.com/office/powerpoint/2010/main" val="4081774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20D9064-C683-A247-88D4-7A5909135223}" type="slidenum">
              <a:rPr lang="en-US"/>
              <a:pPr>
                <a:defRPr/>
              </a:pPr>
              <a:t>‹#›</a:t>
            </a:fld>
            <a:endParaRPr lang="en-US"/>
          </a:p>
        </p:txBody>
      </p:sp>
    </p:spTree>
    <p:extLst>
      <p:ext uri="{BB962C8B-B14F-4D97-AF65-F5344CB8AC3E}">
        <p14:creationId xmlns:p14="http://schemas.microsoft.com/office/powerpoint/2010/main" val="2433654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pPr>
                <a:defRPr/>
              </a:pPr>
              <a:t>‹#›</a:t>
            </a:fld>
            <a:endParaRPr lang="en-US"/>
          </a:p>
        </p:txBody>
      </p:sp>
    </p:spTree>
    <p:extLst>
      <p:ext uri="{BB962C8B-B14F-4D97-AF65-F5344CB8AC3E}">
        <p14:creationId xmlns:p14="http://schemas.microsoft.com/office/powerpoint/2010/main" val="41577254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11423-BD2C-1942-BB95-7B2AF4709650}" type="slidenum">
              <a:rPr lang="en-US"/>
              <a:pPr>
                <a:defRPr/>
              </a:pPr>
              <a:t>‹#›</a:t>
            </a:fld>
            <a:endParaRPr lang="en-US"/>
          </a:p>
        </p:txBody>
      </p:sp>
    </p:spTree>
    <p:extLst>
      <p:ext uri="{BB962C8B-B14F-4D97-AF65-F5344CB8AC3E}">
        <p14:creationId xmlns:p14="http://schemas.microsoft.com/office/powerpoint/2010/main" val="34568071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FDB02-9F22-684E-BCFA-309732678452}" type="slidenum">
              <a:rPr lang="en-US"/>
              <a:pPr>
                <a:defRPr/>
              </a:pPr>
              <a:t>‹#›</a:t>
            </a:fld>
            <a:endParaRPr lang="en-US"/>
          </a:p>
        </p:txBody>
      </p:sp>
    </p:spTree>
    <p:extLst>
      <p:ext uri="{BB962C8B-B14F-4D97-AF65-F5344CB8AC3E}">
        <p14:creationId xmlns:p14="http://schemas.microsoft.com/office/powerpoint/2010/main" val="169634512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4F9360-433D-414C-A014-0268E64537A1}" type="slidenum">
              <a:rPr lang="en-US"/>
              <a:pPr>
                <a:defRPr/>
              </a:pPr>
              <a:t>‹#›</a:t>
            </a:fld>
            <a:endParaRPr lang="en-US"/>
          </a:p>
        </p:txBody>
      </p:sp>
    </p:spTree>
    <p:extLst>
      <p:ext uri="{BB962C8B-B14F-4D97-AF65-F5344CB8AC3E}">
        <p14:creationId xmlns:p14="http://schemas.microsoft.com/office/powerpoint/2010/main" val="3267158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8C2DC6-D184-CB42-8732-16928993E7D2}" type="slidenum">
              <a:rPr lang="en-US"/>
              <a:pPr>
                <a:defRPr/>
              </a:pPr>
              <a:t>‹#›</a:t>
            </a:fld>
            <a:endParaRPr lang="en-US"/>
          </a:p>
        </p:txBody>
      </p:sp>
    </p:spTree>
    <p:extLst>
      <p:ext uri="{BB962C8B-B14F-4D97-AF65-F5344CB8AC3E}">
        <p14:creationId xmlns:p14="http://schemas.microsoft.com/office/powerpoint/2010/main" val="8415280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92B50F-2D05-D44C-9BBC-E26531307948}" type="slidenum">
              <a:rPr lang="en-US"/>
              <a:pPr>
                <a:defRPr/>
              </a:pPr>
              <a:t>‹#›</a:t>
            </a:fld>
            <a:endParaRPr lang="en-US"/>
          </a:p>
        </p:txBody>
      </p:sp>
    </p:spTree>
    <p:extLst>
      <p:ext uri="{BB962C8B-B14F-4D97-AF65-F5344CB8AC3E}">
        <p14:creationId xmlns:p14="http://schemas.microsoft.com/office/powerpoint/2010/main" val="33561023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091C3F1-8A4C-F346-847A-2EDB2FB6787F}" type="slidenum">
              <a:rPr lang="en-US"/>
              <a:pPr>
                <a:defRPr/>
              </a:pPr>
              <a:t>‹#›</a:t>
            </a:fld>
            <a:endParaRPr lang="en-US"/>
          </a:p>
        </p:txBody>
      </p:sp>
    </p:spTree>
    <p:extLst>
      <p:ext uri="{BB962C8B-B14F-4D97-AF65-F5344CB8AC3E}">
        <p14:creationId xmlns:p14="http://schemas.microsoft.com/office/powerpoint/2010/main" val="266517990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8554"/>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481867"/>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40542"/>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66558"/>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850151"/>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790975"/>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0384114"/>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5387"/>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33177"/>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940687"/>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4325547"/>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9190953"/>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7319709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178792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1708191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pPr>
                <a:defRPr/>
              </a:pPr>
              <a:t>‹#›</a:t>
            </a:fld>
            <a:endParaRPr lang="en-US"/>
          </a:p>
        </p:txBody>
      </p:sp>
    </p:spTree>
    <p:extLst>
      <p:ext uri="{BB962C8B-B14F-4D97-AF65-F5344CB8AC3E}">
        <p14:creationId xmlns:p14="http://schemas.microsoft.com/office/powerpoint/2010/main" val="36644243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3655784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354951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23944923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257921388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375856726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21972582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24009693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24466693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37679897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5082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pPr>
                <a:defRPr/>
              </a:pPr>
              <a:t>‹#›</a:t>
            </a:fld>
            <a:endParaRPr lang="en-US"/>
          </a:p>
        </p:txBody>
      </p:sp>
    </p:spTree>
    <p:extLst>
      <p:ext uri="{BB962C8B-B14F-4D97-AF65-F5344CB8AC3E}">
        <p14:creationId xmlns:p14="http://schemas.microsoft.com/office/powerpoint/2010/main" val="8281482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308169283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12258684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107402974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194541025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18866928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77002227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6260626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238207908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19067073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1986032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pPr>
                <a:defRPr/>
              </a:pPr>
              <a:t>‹#›</a:t>
            </a:fld>
            <a:endParaRPr lang="en-US"/>
          </a:p>
        </p:txBody>
      </p:sp>
    </p:spTree>
    <p:extLst>
      <p:ext uri="{BB962C8B-B14F-4D97-AF65-F5344CB8AC3E}">
        <p14:creationId xmlns:p14="http://schemas.microsoft.com/office/powerpoint/2010/main" val="23259008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57791460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107788845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140428059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2029734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pPr>
                <a:defRPr/>
              </a:pPr>
              <a:t>‹#›</a:t>
            </a:fld>
            <a:endParaRPr lang="en-US"/>
          </a:p>
        </p:txBody>
      </p:sp>
    </p:spTree>
    <p:extLst>
      <p:ext uri="{BB962C8B-B14F-4D97-AF65-F5344CB8AC3E}">
        <p14:creationId xmlns:p14="http://schemas.microsoft.com/office/powerpoint/2010/main" val="813897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pPr>
                <a:defRPr/>
              </a:pPr>
              <a:t>‹#›</a:t>
            </a:fld>
            <a:endParaRPr lang="en-US"/>
          </a:p>
        </p:txBody>
      </p:sp>
    </p:spTree>
    <p:extLst>
      <p:ext uri="{BB962C8B-B14F-4D97-AF65-F5344CB8AC3E}">
        <p14:creationId xmlns:p14="http://schemas.microsoft.com/office/powerpoint/2010/main" val="3134475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00282B12-13EE-4744-A22D-AD9F34B8C0B8}" type="slidenum">
              <a:rPr lang="en-GB"/>
              <a:pPr>
                <a:defRPr/>
              </a:pPr>
              <a:t>‹#›</a:t>
            </a:fld>
            <a:endParaRPr lang="en-GB"/>
          </a:p>
        </p:txBody>
      </p:sp>
    </p:spTree>
    <p:extLst>
      <p:ext uri="{BB962C8B-B14F-4D97-AF65-F5344CB8AC3E}">
        <p14:creationId xmlns:p14="http://schemas.microsoft.com/office/powerpoint/2010/main" val="758356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460975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pPr>
              <a:defRPr/>
            </a:pPr>
            <a:fld id="{996E8FC3-3AB9-BB43-AFBB-0F327074B6F4}" type="slidenum">
              <a:rPr lang="en-US"/>
              <a:pPr>
                <a:defRPr/>
              </a:pPr>
              <a:t>‹#›</a:t>
            </a:fld>
            <a:endParaRPr lang="en-US"/>
          </a:p>
        </p:txBody>
      </p:sp>
    </p:spTree>
    <p:extLst>
      <p:ext uri="{BB962C8B-B14F-4D97-AF65-F5344CB8AC3E}">
        <p14:creationId xmlns:p14="http://schemas.microsoft.com/office/powerpoint/2010/main" val="1066439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a:effectLst>
                  <a:outerShdw blurRad="38100" dist="38100" dir="2700000" algn="tl">
                    <a:srgbClr val="000000"/>
                  </a:outerShdw>
                </a:effectLst>
              </a:defRPr>
            </a:lvl1pPr>
          </a:lstStyle>
          <a:p>
            <a:pPr>
              <a:defRPr/>
            </a:pPr>
            <a:fld id="{8206FB3A-B31A-0A41-B4E3-08DC754EEFFA}"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88907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2556871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a:effectLst>
                  <a:outerShdw blurRad="38100" dist="38100" dir="2700000" algn="tl">
                    <a:srgbClr val="808080"/>
                  </a:outerShdw>
                </a:effectLst>
              </a:defRPr>
            </a:lvl1pPr>
          </a:lstStyle>
          <a:p>
            <a:pPr>
              <a:defRPr/>
            </a:pPr>
            <a:fld id="{1C5BBA42-48FB-1044-834F-DE689EAA7578}" type="slidenum">
              <a:rPr lang="en-US" altLang="ja-JP"/>
              <a:pPr>
                <a:defRPr/>
              </a:pPr>
              <a:t>‹#›</a:t>
            </a:fld>
            <a:endParaRPr lang="en-US" altLang="ja-JP"/>
          </a:p>
        </p:txBody>
      </p:sp>
    </p:spTree>
    <p:extLst>
      <p:ext uri="{BB962C8B-B14F-4D97-AF65-F5344CB8AC3E}">
        <p14:creationId xmlns:p14="http://schemas.microsoft.com/office/powerpoint/2010/main" val="2798385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696493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6DF3E9D-496B-D34A-9BF3-817F838176A2}" type="slidenum">
              <a:rPr lang="en-US"/>
              <a:pPr>
                <a:defRPr/>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306273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4AD66B9-8A10-5B44-991D-28717320E0C3}" type="slidenum">
              <a:rPr lang="en-US"/>
              <a:pPr>
                <a:defRPr/>
              </a:pPr>
              <a:t>‹#›</a:t>
            </a:fld>
            <a:endParaRPr lang="en-US"/>
          </a:p>
        </p:txBody>
      </p:sp>
    </p:spTree>
    <p:extLst>
      <p:ext uri="{BB962C8B-B14F-4D97-AF65-F5344CB8AC3E}">
        <p14:creationId xmlns:p14="http://schemas.microsoft.com/office/powerpoint/2010/main" val="151097616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7CD54C9-741B-DB4E-A92E-BA28B0A4BF98}" type="slidenum">
              <a:rPr lang="en-US"/>
              <a:pPr>
                <a:defRPr/>
              </a:pPr>
              <a:t>‹#›</a:t>
            </a:fld>
            <a:endParaRPr lang="en-US"/>
          </a:p>
        </p:txBody>
      </p:sp>
    </p:spTree>
    <p:extLst>
      <p:ext uri="{BB962C8B-B14F-4D97-AF65-F5344CB8AC3E}">
        <p14:creationId xmlns:p14="http://schemas.microsoft.com/office/powerpoint/2010/main" val="18343589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9C5178-C8DF-A64B-9CB9-90E2CDA074F2}" type="slidenum">
              <a:rPr lang="en-US"/>
              <a:pPr>
                <a:defRPr/>
              </a:pPr>
              <a:t>‹#›</a:t>
            </a:fld>
            <a:endParaRPr lang="en-US"/>
          </a:p>
        </p:txBody>
      </p:sp>
    </p:spTree>
    <p:extLst>
      <p:ext uri="{BB962C8B-B14F-4D97-AF65-F5344CB8AC3E}">
        <p14:creationId xmlns:p14="http://schemas.microsoft.com/office/powerpoint/2010/main" val="11231335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05C72C-5A12-C14C-9614-3D98AE6C6DBA}" type="slidenum">
              <a:rPr lang="en-US"/>
              <a:pPr>
                <a:defRPr/>
              </a:pPr>
              <a:t>‹#›</a:t>
            </a:fld>
            <a:endParaRPr lang="en-US"/>
          </a:p>
        </p:txBody>
      </p:sp>
    </p:spTree>
    <p:extLst>
      <p:ext uri="{BB962C8B-B14F-4D97-AF65-F5344CB8AC3E}">
        <p14:creationId xmlns:p14="http://schemas.microsoft.com/office/powerpoint/2010/main" val="301645510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580A316-DFAB-6F4D-A255-CA2C8764B380}" type="slidenum">
              <a:rPr lang="en-US"/>
              <a:pPr>
                <a:defRPr/>
              </a:pPr>
              <a:t>‹#›</a:t>
            </a:fld>
            <a:endParaRPr lang="en-US"/>
          </a:p>
        </p:txBody>
      </p:sp>
    </p:spTree>
    <p:extLst>
      <p:ext uri="{BB962C8B-B14F-4D97-AF65-F5344CB8AC3E}">
        <p14:creationId xmlns:p14="http://schemas.microsoft.com/office/powerpoint/2010/main" val="59632245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ABED04B-2CAC-824F-A980-6E5694E72CDC}" type="slidenum">
              <a:rPr lang="en-US"/>
              <a:pPr>
                <a:defRPr/>
              </a:pPr>
              <a:t>‹#›</a:t>
            </a:fld>
            <a:endParaRPr lang="en-US"/>
          </a:p>
        </p:txBody>
      </p:sp>
    </p:spTree>
    <p:extLst>
      <p:ext uri="{BB962C8B-B14F-4D97-AF65-F5344CB8AC3E}">
        <p14:creationId xmlns:p14="http://schemas.microsoft.com/office/powerpoint/2010/main" val="31548426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0B53266-FA81-CF4C-A2E3-BBB4F771EFEC}" type="slidenum">
              <a:rPr lang="en-US"/>
              <a:pPr>
                <a:defRPr/>
              </a:pPr>
              <a:t>‹#›</a:t>
            </a:fld>
            <a:endParaRPr lang="en-US"/>
          </a:p>
        </p:txBody>
      </p:sp>
    </p:spTree>
    <p:extLst>
      <p:ext uri="{BB962C8B-B14F-4D97-AF65-F5344CB8AC3E}">
        <p14:creationId xmlns:p14="http://schemas.microsoft.com/office/powerpoint/2010/main" val="27087382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1149314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7FFA865D-E315-244F-897B-21E4EB0CE4D1}" type="slidenum">
              <a:rPr lang="en-US"/>
              <a:pPr>
                <a:defRPr/>
              </a:pPr>
              <a:t>‹#›</a:t>
            </a:fld>
            <a:endParaRPr lang="en-US"/>
          </a:p>
        </p:txBody>
      </p:sp>
    </p:spTree>
    <p:extLst>
      <p:ext uri="{BB962C8B-B14F-4D97-AF65-F5344CB8AC3E}">
        <p14:creationId xmlns:p14="http://schemas.microsoft.com/office/powerpoint/2010/main" val="358174021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54AAB1A2-96FA-0846-86A5-F3A6E1A9E7B3}" type="slidenum">
              <a:rPr lang="en-US"/>
              <a:pPr>
                <a:defRPr/>
              </a:pPr>
              <a:t>‹#›</a:t>
            </a:fld>
            <a:endParaRPr lang="en-US"/>
          </a:p>
        </p:txBody>
      </p:sp>
    </p:spTree>
    <p:extLst>
      <p:ext uri="{BB962C8B-B14F-4D97-AF65-F5344CB8AC3E}">
        <p14:creationId xmlns:p14="http://schemas.microsoft.com/office/powerpoint/2010/main" val="149220940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EE03640-0D62-6649-893F-3D59ABB2D94F}" type="slidenum">
              <a:rPr lang="en-US"/>
              <a:pPr>
                <a:defRPr/>
              </a:pPr>
              <a:t>‹#›</a:t>
            </a:fld>
            <a:endParaRPr lang="en-US"/>
          </a:p>
        </p:txBody>
      </p:sp>
    </p:spTree>
    <p:extLst>
      <p:ext uri="{BB962C8B-B14F-4D97-AF65-F5344CB8AC3E}">
        <p14:creationId xmlns:p14="http://schemas.microsoft.com/office/powerpoint/2010/main" val="38398326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FC67CBA1-CF41-B642-9B3D-DD7B04695DA0}" type="slidenum">
              <a:rPr lang="en-US"/>
              <a:pPr>
                <a:defRPr/>
              </a:pPr>
              <a:t>‹#›</a:t>
            </a:fld>
            <a:endParaRPr lang="en-US"/>
          </a:p>
        </p:txBody>
      </p:sp>
    </p:spTree>
    <p:extLst>
      <p:ext uri="{BB962C8B-B14F-4D97-AF65-F5344CB8AC3E}">
        <p14:creationId xmlns:p14="http://schemas.microsoft.com/office/powerpoint/2010/main" val="18822052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4453927-2E6B-8E44-A4DF-37A7881F7EA6}" type="slidenum">
              <a:rPr lang="en-US"/>
              <a:pPr>
                <a:defRPr/>
              </a:pPr>
              <a:t>‹#›</a:t>
            </a:fld>
            <a:endParaRPr lang="en-US"/>
          </a:p>
        </p:txBody>
      </p:sp>
    </p:spTree>
    <p:extLst>
      <p:ext uri="{BB962C8B-B14F-4D97-AF65-F5344CB8AC3E}">
        <p14:creationId xmlns:p14="http://schemas.microsoft.com/office/powerpoint/2010/main" val="287471337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8DE2655D-4BAB-BF43-874B-D71984790264}" type="slidenum">
              <a:rPr lang="en-US"/>
              <a:pPr>
                <a:defRPr/>
              </a:pPr>
              <a:t>‹#›</a:t>
            </a:fld>
            <a:endParaRPr lang="en-US"/>
          </a:p>
        </p:txBody>
      </p:sp>
    </p:spTree>
    <p:extLst>
      <p:ext uri="{BB962C8B-B14F-4D97-AF65-F5344CB8AC3E}">
        <p14:creationId xmlns:p14="http://schemas.microsoft.com/office/powerpoint/2010/main" val="5813875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759301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356805290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106432554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27071681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2056576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18135712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99806373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81883870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98776413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290392489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6724227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14189694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83236715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FC2E20B2-0891-0E43-A4E5-58DAC38F1303}" type="slidenum">
              <a:rPr lang="en-US"/>
              <a:pPr>
                <a:defRPr/>
              </a:pPr>
              <a:t>‹#›</a:t>
            </a:fld>
            <a:endParaRPr lang="en-US"/>
          </a:p>
        </p:txBody>
      </p:sp>
    </p:spTree>
    <p:extLst>
      <p:ext uri="{BB962C8B-B14F-4D97-AF65-F5344CB8AC3E}">
        <p14:creationId xmlns:p14="http://schemas.microsoft.com/office/powerpoint/2010/main" val="3242293321"/>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6BC7768D-2C08-9B4D-B07A-6D4DA5BA3850}" type="slidenum">
              <a:rPr lang="en-US"/>
              <a:pPr>
                <a:defRPr/>
              </a:pPr>
              <a:t>‹#›</a:t>
            </a:fld>
            <a:endParaRPr lang="en-US"/>
          </a:p>
        </p:txBody>
      </p:sp>
    </p:spTree>
    <p:extLst>
      <p:ext uri="{BB962C8B-B14F-4D97-AF65-F5344CB8AC3E}">
        <p14:creationId xmlns:p14="http://schemas.microsoft.com/office/powerpoint/2010/main" val="1673611631"/>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2557303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BAD1826-75F2-8B43-9074-EDA678986207}" type="slidenum">
              <a:rPr lang="en-US"/>
              <a:pPr>
                <a:defRPr/>
              </a:pPr>
              <a:t>‹#›</a:t>
            </a:fld>
            <a:endParaRPr lang="en-US"/>
          </a:p>
        </p:txBody>
      </p:sp>
    </p:spTree>
    <p:extLst>
      <p:ext uri="{BB962C8B-B14F-4D97-AF65-F5344CB8AC3E}">
        <p14:creationId xmlns:p14="http://schemas.microsoft.com/office/powerpoint/2010/main" val="3648684332"/>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EB9DB821-D88B-2A4D-B238-E1C2CFDA479D}" type="slidenum">
              <a:rPr lang="en-US"/>
              <a:pPr>
                <a:defRPr/>
              </a:pPr>
              <a:t>‹#›</a:t>
            </a:fld>
            <a:endParaRPr lang="en-US"/>
          </a:p>
        </p:txBody>
      </p:sp>
    </p:spTree>
    <p:extLst>
      <p:ext uri="{BB962C8B-B14F-4D97-AF65-F5344CB8AC3E}">
        <p14:creationId xmlns:p14="http://schemas.microsoft.com/office/powerpoint/2010/main" val="4231986200"/>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41AA80C-5158-BB48-BFBC-7A919BE0BD60}" type="slidenum">
              <a:rPr lang="en-US"/>
              <a:pPr>
                <a:defRPr/>
              </a:pPr>
              <a:t>‹#›</a:t>
            </a:fld>
            <a:endParaRPr lang="en-US"/>
          </a:p>
        </p:txBody>
      </p:sp>
    </p:spTree>
    <p:extLst>
      <p:ext uri="{BB962C8B-B14F-4D97-AF65-F5344CB8AC3E}">
        <p14:creationId xmlns:p14="http://schemas.microsoft.com/office/powerpoint/2010/main" val="501858279"/>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D4390EF4-4C84-DA4C-982B-D1CE35422B67}" type="slidenum">
              <a:rPr lang="en-US"/>
              <a:pPr>
                <a:defRPr/>
              </a:pPr>
              <a:t>‹#›</a:t>
            </a:fld>
            <a:endParaRPr lang="en-US"/>
          </a:p>
        </p:txBody>
      </p:sp>
    </p:spTree>
    <p:extLst>
      <p:ext uri="{BB962C8B-B14F-4D97-AF65-F5344CB8AC3E}">
        <p14:creationId xmlns:p14="http://schemas.microsoft.com/office/powerpoint/2010/main" val="3313267103"/>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B4C008C-ACDB-D74B-A308-E968420C95FE}" type="slidenum">
              <a:rPr lang="en-US"/>
              <a:pPr>
                <a:defRPr/>
              </a:pPr>
              <a:t>‹#›</a:t>
            </a:fld>
            <a:endParaRPr lang="en-US"/>
          </a:p>
        </p:txBody>
      </p:sp>
    </p:spTree>
    <p:extLst>
      <p:ext uri="{BB962C8B-B14F-4D97-AF65-F5344CB8AC3E}">
        <p14:creationId xmlns:p14="http://schemas.microsoft.com/office/powerpoint/2010/main" val="3610337010"/>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AC2AE408-7A1C-E947-8FD2-7CE8BC755C80}" type="slidenum">
              <a:rPr lang="en-US"/>
              <a:pPr>
                <a:defRPr/>
              </a:pPr>
              <a:t>‹#›</a:t>
            </a:fld>
            <a:endParaRPr lang="en-US"/>
          </a:p>
        </p:txBody>
      </p:sp>
    </p:spTree>
    <p:extLst>
      <p:ext uri="{BB962C8B-B14F-4D97-AF65-F5344CB8AC3E}">
        <p14:creationId xmlns:p14="http://schemas.microsoft.com/office/powerpoint/2010/main" val="162262471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0681C2F1-4F85-0C4B-9742-01714D7F79D3}" type="slidenum">
              <a:rPr lang="en-US"/>
              <a:pPr>
                <a:defRPr/>
              </a:pPr>
              <a:t>‹#›</a:t>
            </a:fld>
            <a:endParaRPr lang="en-US"/>
          </a:p>
        </p:txBody>
      </p:sp>
    </p:spTree>
    <p:extLst>
      <p:ext uri="{BB962C8B-B14F-4D97-AF65-F5344CB8AC3E}">
        <p14:creationId xmlns:p14="http://schemas.microsoft.com/office/powerpoint/2010/main" val="1519765906"/>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33FB787-A199-314E-B8FB-6CC76E2DEF5E}" type="slidenum">
              <a:rPr lang="en-US"/>
              <a:pPr>
                <a:defRPr/>
              </a:pPr>
              <a:t>‹#›</a:t>
            </a:fld>
            <a:endParaRPr lang="en-US"/>
          </a:p>
        </p:txBody>
      </p:sp>
    </p:spTree>
    <p:extLst>
      <p:ext uri="{BB962C8B-B14F-4D97-AF65-F5344CB8AC3E}">
        <p14:creationId xmlns:p14="http://schemas.microsoft.com/office/powerpoint/2010/main" val="2638978875"/>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4FEC7EA6-97DD-1046-915E-722AA98A2BD9}" type="slidenum">
              <a:rPr lang="en-US"/>
              <a:pPr>
                <a:defRPr/>
              </a:pPr>
              <a:t>‹#›</a:t>
            </a:fld>
            <a:endParaRPr lang="en-US"/>
          </a:p>
        </p:txBody>
      </p:sp>
    </p:spTree>
    <p:extLst>
      <p:ext uri="{BB962C8B-B14F-4D97-AF65-F5344CB8AC3E}">
        <p14:creationId xmlns:p14="http://schemas.microsoft.com/office/powerpoint/2010/main" val="1618765702"/>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6110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3048962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77573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13957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9732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865768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65967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1617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04816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14171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151478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9084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9801222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02D2FA2-CACC-BB45-B3AB-13339B05787D}" type="slidenum">
              <a:rPr lang="en-GB"/>
              <a:pPr>
                <a:defRPr/>
              </a:pPr>
              <a:t>‹#›</a:t>
            </a:fld>
            <a:endParaRPr lang="en-GB"/>
          </a:p>
        </p:txBody>
      </p:sp>
    </p:spTree>
    <p:extLst>
      <p:ext uri="{BB962C8B-B14F-4D97-AF65-F5344CB8AC3E}">
        <p14:creationId xmlns:p14="http://schemas.microsoft.com/office/powerpoint/2010/main" val="1825682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638492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72574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99766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436575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795818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3086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66950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03848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186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12.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9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7.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2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2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2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2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2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26.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0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9.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31.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2.xml"/><Relationship Id="rId1" Type="http://schemas.openxmlformats.org/officeDocument/2006/relationships/slideLayout" Target="../slideLayouts/slideLayout24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7.emf"/><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3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7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theme" Target="../theme/theme37.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8.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8.xml"/><Relationship Id="rId1"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49" r:id="rId1"/>
    <p:sldLayoutId id="2147486104" r:id="rId2"/>
    <p:sldLayoutId id="2147486105" r:id="rId3"/>
    <p:sldLayoutId id="2147486106" r:id="rId4"/>
    <p:sldLayoutId id="2147486107" r:id="rId5"/>
    <p:sldLayoutId id="2147486108" r:id="rId6"/>
    <p:sldLayoutId id="2147486109" r:id="rId7"/>
    <p:sldLayoutId id="2147486110" r:id="rId8"/>
    <p:sldLayoutId id="2147486111" r:id="rId9"/>
    <p:sldLayoutId id="2147486112" r:id="rId10"/>
    <p:sldLayoutId id="2147486113" r:id="rId11"/>
    <p:sldLayoutId id="214748611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New Roman" charset="0"/>
              </a:defRPr>
            </a:lvl1pPr>
          </a:lstStyle>
          <a:p>
            <a:pPr>
              <a:defRPr/>
            </a:pPr>
            <a:fld id="{1587D844-11A0-A443-A333-773C5E80CF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59" r:id="rId1"/>
    <p:sldLayoutId id="2147486160" r:id="rId2"/>
    <p:sldLayoutId id="2147486161" r:id="rId3"/>
    <p:sldLayoutId id="2147486162" r:id="rId4"/>
    <p:sldLayoutId id="2147486163" r:id="rId5"/>
    <p:sldLayoutId id="2147486164" r:id="rId6"/>
    <p:sldLayoutId id="2147486165" r:id="rId7"/>
    <p:sldLayoutId id="2147486166" r:id="rId8"/>
    <p:sldLayoutId id="2147486167" r:id="rId9"/>
    <p:sldLayoutId id="2147486168" r:id="rId10"/>
    <p:sldLayoutId id="2147486169" r:id="rId11"/>
    <p:sldLayoutId id="2147486170" r:id="rId12"/>
    <p:sldLayoutId id="214748617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83" r:id="rId1"/>
    <p:sldLayoutId id="2147486184" r:id="rId2"/>
    <p:sldLayoutId id="2147486185" r:id="rId3"/>
    <p:sldLayoutId id="2147486186" r:id="rId4"/>
    <p:sldLayoutId id="2147486187" r:id="rId5"/>
    <p:sldLayoutId id="2147486188" r:id="rId6"/>
    <p:sldLayoutId id="2147486189" r:id="rId7"/>
    <p:sldLayoutId id="2147486190" r:id="rId8"/>
    <p:sldLayoutId id="2147486191" r:id="rId9"/>
    <p:sldLayoutId id="2147486192" r:id="rId10"/>
    <p:sldLayoutId id="214748619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effectLst/>
                <a:cs typeface="+mn-cs"/>
              </a:defRPr>
            </a:lvl1pPr>
          </a:lstStyle>
          <a:p>
            <a:pPr>
              <a:defRPr/>
            </a:pPr>
            <a:fld id="{AE7D2560-D704-0A42-A48E-B84E3363A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ffectLst/>
              <a:latin typeface="Times New Roman"/>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ffectLst/>
              <a:latin typeface="Times New Roman"/>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effectLst/>
                <a:latin typeface="Times New Roman"/>
              </a:rPr>
              <a:pPr>
                <a:defRPr/>
              </a:pPr>
              <a:t>‹#›</a:t>
            </a:fld>
            <a:endParaRPr lang="en-US">
              <a:solidFill>
                <a:srgbClr val="000000"/>
              </a:solidFill>
              <a:effectLst/>
              <a:latin typeface="Times New Roman"/>
            </a:endParaRPr>
          </a:p>
        </p:txBody>
      </p:sp>
    </p:spTree>
    <p:extLst>
      <p:ext uri="{BB962C8B-B14F-4D97-AF65-F5344CB8AC3E}">
        <p14:creationId xmlns:p14="http://schemas.microsoft.com/office/powerpoint/2010/main" val="1149715431"/>
      </p:ext>
    </p:extLst>
  </p:cSld>
  <p:clrMap bg1="lt1" tx1="dk1" bg2="lt2" tx2="dk2" accent1="accent1" accent2="accent2" accent3="accent3" accent4="accent4" accent5="accent5" accent6="accent6" hlink="hlink" folHlink="folHlink"/>
  <p:sldLayoutIdLst>
    <p:sldLayoutId id="2147486206" r:id="rId1"/>
    <p:sldLayoutId id="2147486207" r:id="rId2"/>
    <p:sldLayoutId id="2147486208" r:id="rId3"/>
    <p:sldLayoutId id="2147486209" r:id="rId4"/>
    <p:sldLayoutId id="2147486210" r:id="rId5"/>
    <p:sldLayoutId id="2147486211" r:id="rId6"/>
    <p:sldLayoutId id="2147486212" r:id="rId7"/>
    <p:sldLayoutId id="2147486213" r:id="rId8"/>
    <p:sldLayoutId id="2147486214" r:id="rId9"/>
    <p:sldLayoutId id="2147486215" r:id="rId10"/>
    <p:sldLayoutId id="21474862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112FEDB9-C741-C64F-BE3E-29EC062CD9CA}" type="slidenum">
              <a:rPr lang="en-GB">
                <a:effectLst/>
              </a:rPr>
              <a:pPr defTabSz="449263">
                <a:defRPr/>
              </a:pPr>
              <a:t>‹#›</a:t>
            </a:fld>
            <a:endParaRPr lang="en-GB">
              <a:effectLst/>
            </a:endParaRPr>
          </a:p>
        </p:txBody>
      </p:sp>
    </p:spTree>
    <p:extLst>
      <p:ext uri="{BB962C8B-B14F-4D97-AF65-F5344CB8AC3E}">
        <p14:creationId xmlns:p14="http://schemas.microsoft.com/office/powerpoint/2010/main" val="775308739"/>
      </p:ext>
    </p:extLst>
  </p:cSld>
  <p:clrMap bg1="lt1" tx1="dk1" bg2="lt2" tx2="dk2" accent1="accent1" accent2="accent2" accent3="accent3" accent4="accent4" accent5="accent5" accent6="accent6" hlink="hlink" folHlink="folHlink"/>
  <p:sldLayoutIdLst>
    <p:sldLayoutId id="214748621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202713424"/>
      </p:ext>
    </p:extLst>
  </p:cSld>
  <p:clrMap bg1="lt1" tx1="dk1" bg2="lt2" tx2="dk2" accent1="accent1" accent2="accent2" accent3="accent3" accent4="accent4" accent5="accent5" accent6="accent6" hlink="hlink" folHlink="folHlink"/>
  <p:sldLayoutIdLst>
    <p:sldLayoutId id="214748622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6212100"/>
      </p:ext>
    </p:extLst>
  </p:cSld>
  <p:clrMap bg1="dk2" tx1="lt1" bg2="dk1" tx2="lt2" accent1="accent1" accent2="accent2" accent3="accent3" accent4="accent4" accent5="accent5" accent6="accent6" hlink="hlink" folHlink="folHlink"/>
  <p:sldLayoutIdLst>
    <p:sldLayoutId id="2147486223" r:id="rId1"/>
    <p:sldLayoutId id="2147486224" r:id="rId2"/>
    <p:sldLayoutId id="2147486225" r:id="rId3"/>
    <p:sldLayoutId id="2147486226" r:id="rId4"/>
    <p:sldLayoutId id="2147486227" r:id="rId5"/>
    <p:sldLayoutId id="2147486228" r:id="rId6"/>
    <p:sldLayoutId id="2147486229" r:id="rId7"/>
    <p:sldLayoutId id="2147486230" r:id="rId8"/>
    <p:sldLayoutId id="2147486231" r:id="rId9"/>
    <p:sldLayoutId id="2147486232" r:id="rId10"/>
    <p:sldLayoutId id="2147486233" r:id="rId11"/>
    <p:sldLayoutId id="214748623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2724982366"/>
      </p:ext>
    </p:extLst>
  </p:cSld>
  <p:clrMap bg1="lt1" tx1="dk1" bg2="lt2" tx2="dk2" accent1="accent1" accent2="accent2" accent3="accent3" accent4="accent4" accent5="accent5" accent6="accent6" hlink="hlink" folHlink="folHlink"/>
  <p:sldLayoutIdLst>
    <p:sldLayoutId id="2147486249" r:id="rId1"/>
    <p:sldLayoutId id="2147486250" r:id="rId2"/>
    <p:sldLayoutId id="2147486251" r:id="rId3"/>
    <p:sldLayoutId id="2147486252" r:id="rId4"/>
    <p:sldLayoutId id="2147486253" r:id="rId5"/>
    <p:sldLayoutId id="2147486254" r:id="rId6"/>
    <p:sldLayoutId id="2147486255" r:id="rId7"/>
    <p:sldLayoutId id="2147486256" r:id="rId8"/>
    <p:sldLayoutId id="2147486257" r:id="rId9"/>
    <p:sldLayoutId id="2147486258" r:id="rId10"/>
    <p:sldLayoutId id="2147486259" r:id="rId11"/>
    <p:sldLayoutId id="2147486260" r:id="rId12"/>
    <p:sldLayoutId id="21474862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effectLst/>
                <a:latin typeface="Calibri" charset="0"/>
              </a:rPr>
              <a:pPr>
                <a:defRPr/>
              </a:pPr>
              <a:t>2/23/24</a:t>
            </a:fld>
            <a:endParaRPr lang="en-US">
              <a:effectLst/>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effectLst/>
                <a:latin typeface="Calibri" charset="0"/>
              </a:rPr>
              <a:pPr>
                <a:defRPr/>
              </a:pPr>
              <a:t>‹#›</a:t>
            </a:fld>
            <a:endParaRPr lang="en-US">
              <a:effectLst/>
              <a:latin typeface="Calibri" charset="0"/>
            </a:endParaRPr>
          </a:p>
        </p:txBody>
      </p:sp>
    </p:spTree>
    <p:extLst>
      <p:ext uri="{BB962C8B-B14F-4D97-AF65-F5344CB8AC3E}">
        <p14:creationId xmlns:p14="http://schemas.microsoft.com/office/powerpoint/2010/main" val="2435264704"/>
      </p:ext>
    </p:extLst>
  </p:cSld>
  <p:clrMap bg1="lt1" tx1="dk1" bg2="lt2" tx2="dk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588"/>
            <a:ext cx="9132888" cy="6845300"/>
            <a:chOff x="0" y="1"/>
            <a:chExt cx="5753" cy="4312"/>
          </a:xfrm>
        </p:grpSpPr>
        <p:sp>
          <p:nvSpPr>
            <p:cNvPr id="6963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266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sp>
        <p:nvSpPr>
          <p:cNvPr id="6963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6963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ffectLst/>
                <a:latin typeface="Times New Roman" pitchFamily="24" charset="0"/>
                <a:ea typeface="+mn-ea"/>
                <a:cs typeface="+mn-cs"/>
              </a:defRPr>
            </a:lvl1pPr>
          </a:lstStyle>
          <a:p>
            <a:pPr>
              <a:defRPr/>
            </a:pPr>
            <a:endParaRPr lang="en-GB"/>
          </a:p>
        </p:txBody>
      </p:sp>
      <p:sp>
        <p:nvSpPr>
          <p:cNvPr id="6963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GB"/>
          </a:p>
        </p:txBody>
      </p:sp>
      <p:sp>
        <p:nvSpPr>
          <p:cNvPr id="6964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effectLst/>
              </a:defRPr>
            </a:lvl1pPr>
          </a:lstStyle>
          <a:p>
            <a:pPr>
              <a:defRPr/>
            </a:pPr>
            <a:fld id="{1173A416-9DF2-A049-8772-634FA50521C1}" type="slidenum">
              <a:rPr lang="en-GB"/>
              <a:pPr>
                <a:defRPr/>
              </a:pPr>
              <a:t>‹#›</a:t>
            </a:fld>
            <a:endParaRPr lang="en-GB"/>
          </a:p>
        </p:txBody>
      </p:sp>
      <p:sp>
        <p:nvSpPr>
          <p:cNvPr id="266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150"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effectLst/>
              </a:rPr>
              <a:pPr>
                <a:defRPr/>
              </a:pPr>
              <a:t>23/02/24</a:t>
            </a:fld>
            <a:endParaRPr lang="en-NZ">
              <a:effectLst/>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effectLst/>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effectLst/>
              </a:rPr>
              <a:pPr>
                <a:defRPr/>
              </a:pPr>
              <a:t>‹#›</a:t>
            </a:fld>
            <a:endParaRPr lang="en-NZ">
              <a:effectLst/>
            </a:endParaRPr>
          </a:p>
        </p:txBody>
      </p:sp>
    </p:spTree>
    <p:extLst>
      <p:ext uri="{BB962C8B-B14F-4D97-AF65-F5344CB8AC3E}">
        <p14:creationId xmlns:p14="http://schemas.microsoft.com/office/powerpoint/2010/main" val="56640687"/>
      </p:ext>
    </p:extLst>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8594363"/>
      </p:ext>
    </p:extLst>
  </p:cSld>
  <p:clrMap bg1="dk2" tx1="lt1" bg2="dk1" tx2="lt2" accent1="accent1" accent2="accent2" accent3="accent3" accent4="accent4" accent5="accent5" accent6="accent6" hlink="hlink" folHlink="folHlink"/>
  <p:sldLayoutIdLst>
    <p:sldLayoutId id="2147486300"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3109109"/>
      </p:ext>
    </p:extLst>
  </p:cSld>
  <p:clrMap bg1="dk2" tx1="lt1" bg2="dk1" tx2="lt2" accent1="accent1" accent2="accent2" accent3="accent3" accent4="accent4" accent5="accent5" accent6="accent6" hlink="hlink" folHlink="folHlink"/>
  <p:sldLayoutIdLst>
    <p:sldLayoutId id="2147486312" r:id="rId1"/>
    <p:sldLayoutId id="2147486313" r:id="rId2"/>
    <p:sldLayoutId id="2147486314" r:id="rId3"/>
    <p:sldLayoutId id="2147486315" r:id="rId4"/>
    <p:sldLayoutId id="2147486316" r:id="rId5"/>
    <p:sldLayoutId id="2147486317" r:id="rId6"/>
    <p:sldLayoutId id="2147486318" r:id="rId7"/>
    <p:sldLayoutId id="2147486319" r:id="rId8"/>
    <p:sldLayoutId id="2147486320" r:id="rId9"/>
    <p:sldLayoutId id="2147486321" r:id="rId10"/>
    <p:sldLayoutId id="214748632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2709803027"/>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effectLst/>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grpSp>
    </p:spTree>
    <p:extLst>
      <p:ext uri="{BB962C8B-B14F-4D97-AF65-F5344CB8AC3E}">
        <p14:creationId xmlns:p14="http://schemas.microsoft.com/office/powerpoint/2010/main" val="2460672735"/>
      </p:ext>
    </p:extLst>
  </p:cSld>
  <p:clrMap bg1="dk2" tx1="lt1" bg2="dk1" tx2="lt2" accent1="accent1" accent2="accent2" accent3="accent3" accent4="accent4" accent5="accent5" accent6="accent6" hlink="hlink" folHlink="folHlink"/>
  <p:sldLayoutIdLst>
    <p:sldLayoutId id="2147486345" r:id="rId1"/>
    <p:sldLayoutId id="2147486346" r:id="rId2"/>
    <p:sldLayoutId id="2147486347" r:id="rId3"/>
    <p:sldLayoutId id="2147486348" r:id="rId4"/>
    <p:sldLayoutId id="2147486349" r:id="rId5"/>
    <p:sldLayoutId id="2147486350" r:id="rId6"/>
    <p:sldLayoutId id="2147486351" r:id="rId7"/>
    <p:sldLayoutId id="2147486352" r:id="rId8"/>
    <p:sldLayoutId id="2147486353" r:id="rId9"/>
    <p:sldLayoutId id="2147486354" r:id="rId10"/>
    <p:sldLayoutId id="2147486355" r:id="rId11"/>
    <p:sldLayoutId id="214748635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EF1974A-01AC-1D4F-81BD-B8C562CA6EEF}" type="datetimeFigureOut">
              <a:rPr lang="en-US" smtClean="0">
                <a:solidFill>
                  <a:prstClr val="black">
                    <a:tint val="75000"/>
                  </a:prstClr>
                </a:solidFill>
                <a:effectLst/>
                <a:latin typeface="Arial"/>
                <a:ea typeface="+mn-ea"/>
                <a:cs typeface="+mn-cs"/>
              </a:rPr>
              <a:pPr defTabSz="457200" fontAlgn="auto">
                <a:spcBef>
                  <a:spcPts val="0"/>
                </a:spcBef>
                <a:spcAft>
                  <a:spcPts val="0"/>
                </a:spcAft>
              </a:pPr>
              <a:t>2/23/24</a:t>
            </a:fld>
            <a:endParaRPr lang="en-US">
              <a:solidFill>
                <a:prstClr val="black">
                  <a:tint val="75000"/>
                </a:prstClr>
              </a:solidFill>
              <a:effectLst/>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effectLst/>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4185AC5-F0F3-8A43-BFC4-9425C85745A1}" type="slidenum">
              <a:rPr lang="en-US" smtClean="0">
                <a:solidFill>
                  <a:prstClr val="black">
                    <a:tint val="75000"/>
                  </a:prstClr>
                </a:solidFill>
                <a:effectLst/>
                <a:latin typeface="Arial"/>
                <a:ea typeface="+mn-ea"/>
                <a:cs typeface="+mn-cs"/>
              </a:rPr>
              <a:pPr defTabSz="457200" fontAlgn="auto">
                <a:spcBef>
                  <a:spcPts val="0"/>
                </a:spcBef>
                <a:spcAft>
                  <a:spcPts val="0"/>
                </a:spcAft>
              </a:pPr>
              <a:t>‹#›</a:t>
            </a:fld>
            <a:endParaRPr lang="en-US">
              <a:solidFill>
                <a:prstClr val="black">
                  <a:tint val="75000"/>
                </a:prstClr>
              </a:solidFill>
              <a:effectLst/>
              <a:latin typeface="Arial"/>
              <a:ea typeface="+mn-ea"/>
              <a:cs typeface="+mn-cs"/>
            </a:endParaRPr>
          </a:p>
        </p:txBody>
      </p:sp>
    </p:spTree>
    <p:extLst>
      <p:ext uri="{BB962C8B-B14F-4D97-AF65-F5344CB8AC3E}">
        <p14:creationId xmlns:p14="http://schemas.microsoft.com/office/powerpoint/2010/main" val="2792323966"/>
      </p:ext>
    </p:extLst>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Lst>
  <p:txStyles>
    <p:titleStyle>
      <a:lvl1pPr algn="ctr" defTabSz="457200" rtl="0" eaLnBrk="1" latinLnBrk="0" hangingPunct="1">
        <a:spcBef>
          <a:spcPct val="0"/>
        </a:spcBef>
        <a:buNone/>
        <a:defRPr sz="44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075982"/>
      </p:ext>
    </p:extLst>
  </p:cSld>
  <p:clrMap bg1="dk2" tx1="lt1" bg2="dk1" tx2="lt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effectLst/>
              </a:rPr>
              <a:pPr>
                <a:defRPr/>
              </a:pPr>
              <a:t>‹#›</a:t>
            </a:fld>
            <a:endParaRPr lang="en-US">
              <a:effectLst/>
            </a:endParaRPr>
          </a:p>
        </p:txBody>
      </p:sp>
    </p:spTree>
    <p:extLst>
      <p:ext uri="{BB962C8B-B14F-4D97-AF65-F5344CB8AC3E}">
        <p14:creationId xmlns:p14="http://schemas.microsoft.com/office/powerpoint/2010/main" val="868994564"/>
      </p:ext>
    </p:extLst>
  </p:cSld>
  <p:clrMap bg1="lt1" tx1="dk1" bg2="lt2" tx2="dk2" accent1="accent1" accent2="accent2" accent3="accent3" accent4="accent4" accent5="accent5" accent6="accent6" hlink="hlink" folHlink="folHlink"/>
  <p:sldLayoutIdLst>
    <p:sldLayoutId id="2147486395" r:id="rId1"/>
    <p:sldLayoutId id="2147486396" r:id="rId2"/>
    <p:sldLayoutId id="2147486397"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a:defRPr/>
              </a:pPr>
              <a:endParaRPr lang="en-US">
                <a:solidFill>
                  <a:srgbClr val="FFFFCC"/>
                </a:solidFill>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a:defRPr/>
              </a:pPr>
              <a:endParaRPr lang="en-US">
                <a:solidFill>
                  <a:srgbClr val="FFFFCC"/>
                </a:solidFill>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a:defRPr/>
              </a:pPr>
              <a:endParaRPr lang="en-US">
                <a:solidFill>
                  <a:srgbClr val="FFFFCC"/>
                </a:solidFill>
              </a:endParaRPr>
            </a:p>
          </p:txBody>
        </p:sp>
        <p:sp>
          <p:nvSpPr>
            <p:cNvPr id="6349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effectLst/>
                <a:latin typeface="Arial" charset="0"/>
                <a:ea typeface="新細明體" charset="0"/>
                <a:cs typeface="新細明體" charset="0"/>
              </a:endParaRPr>
            </a:p>
          </p:txBody>
        </p:sp>
      </p:grpSp>
      <p:sp>
        <p:nvSpPr>
          <p:cNvPr id="6349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49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849838694"/>
      </p:ext>
    </p:extLst>
  </p:cSld>
  <p:clrMap bg1="dk2" tx1="lt1" bg2="dk1" tx2="lt2" accent1="accent1" accent2="accent2" accent3="accent3" accent4="accent4" accent5="accent5" accent6="accent6" hlink="hlink" folHlink="folHlink"/>
  <p:sldLayoutIdLst>
    <p:sldLayoutId id="2147486399"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2074379"/>
      </p:ext>
    </p:extLst>
  </p:cSld>
  <p:clrMap bg1="dk2" tx1="lt1" bg2="dk1" tx2="lt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36" r:id="rId1"/>
    <p:sldLayoutId id="2147486137" r:id="rId2"/>
    <p:sldLayoutId id="2147486138" r:id="rId3"/>
    <p:sldLayoutId id="2147486139" r:id="rId4"/>
    <p:sldLayoutId id="2147486140" r:id="rId5"/>
    <p:sldLayoutId id="2147486141" r:id="rId6"/>
    <p:sldLayoutId id="2147486142" r:id="rId7"/>
    <p:sldLayoutId id="2147486143" r:id="rId8"/>
    <p:sldLayoutId id="2147486144" r:id="rId9"/>
    <p:sldLayoutId id="2147486145" r:id="rId10"/>
    <p:sldLayoutId id="21474861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660253"/>
      </p:ext>
    </p:extLst>
  </p:cSld>
  <p:clrMap bg1="lt1" tx1="dk1" bg2="lt2" tx2="dk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0" r:id="rId7"/>
    <p:sldLayoutId id="2147486421" r:id="rId8"/>
    <p:sldLayoutId id="2147486422" r:id="rId9"/>
    <p:sldLayoutId id="2147486423" r:id="rId10"/>
    <p:sldLayoutId id="2147486424" r:id="rId11"/>
    <p:sldLayoutId id="2147486425"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531397382"/>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 id="214748643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148910090"/>
      </p:ext>
    </p:extLst>
  </p:cSld>
  <p:clrMap bg1="dk2" tx1="lt1" bg2="dk1" tx2="lt2" accent1="accent1" accent2="accent2" accent3="accent3" accent4="accent4" accent5="accent5" accent6="accent6" hlink="hlink" folHlink="folHlink"/>
  <p:sldLayoutIdLst>
    <p:sldLayoutId id="2147486440"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853410"/>
      </p:ext>
    </p:extLst>
  </p:cSld>
  <p:clrMap bg1="dk2" tx1="lt1" bg2="dk1" tx2="lt2" accent1="accent1" accent2="accent2" accent3="accent3" accent4="accent4" accent5="accent5" accent6="accent6" hlink="hlink" folHlink="folHlink"/>
  <p:sldLayoutIdLst>
    <p:sldLayoutId id="2147486442" r:id="rId1"/>
    <p:sldLayoutId id="2147486443" r:id="rId2"/>
    <p:sldLayoutId id="2147486444" r:id="rId3"/>
    <p:sldLayoutId id="2147486445" r:id="rId4"/>
    <p:sldLayoutId id="2147486446" r:id="rId5"/>
    <p:sldLayoutId id="2147486447" r:id="rId6"/>
    <p:sldLayoutId id="2147486448" r:id="rId7"/>
    <p:sldLayoutId id="2147486449" r:id="rId8"/>
    <p:sldLayoutId id="2147486450" r:id="rId9"/>
    <p:sldLayoutId id="2147486451" r:id="rId10"/>
    <p:sldLayoutId id="214748645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0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imes New Roman" charset="0"/>
              </a:defRPr>
            </a:lvl1pPr>
          </a:lstStyle>
          <a:p>
            <a:pPr>
              <a:defRPr/>
            </a:pPr>
            <a:fld id="{DBFA246B-482E-054E-AD70-3413A1D07EF0}" type="slidenum">
              <a:rPr lang="en-US"/>
              <a:pPr>
                <a:defRPr/>
              </a:pPr>
              <a:t>‹#›</a:t>
            </a:fld>
            <a:endParaRPr lang="en-US"/>
          </a:p>
        </p:txBody>
      </p:sp>
    </p:spTree>
    <p:extLst>
      <p:ext uri="{BB962C8B-B14F-4D97-AF65-F5344CB8AC3E}">
        <p14:creationId xmlns:p14="http://schemas.microsoft.com/office/powerpoint/2010/main" val="2768757828"/>
      </p:ext>
    </p:extLst>
  </p:cSld>
  <p:clrMap bg1="lt1" tx1="dk1" bg2="lt2" tx2="dk2" accent1="accent1" accent2="accent2" accent3="accent3" accent4="accent4" accent5="accent5" accent6="accent6" hlink="hlink" folHlink="folHlink"/>
  <p:sldLayoutIdLst>
    <p:sldLayoutId id="2147486454" r:id="rId1"/>
    <p:sldLayoutId id="2147486455" r:id="rId2"/>
    <p:sldLayoutId id="2147486456" r:id="rId3"/>
    <p:sldLayoutId id="2147486457" r:id="rId4"/>
    <p:sldLayoutId id="2147486458" r:id="rId5"/>
    <p:sldLayoutId id="2147486459" r:id="rId6"/>
    <p:sldLayoutId id="2147486460" r:id="rId7"/>
    <p:sldLayoutId id="2147486461" r:id="rId8"/>
    <p:sldLayoutId id="2147486462" r:id="rId9"/>
    <p:sldLayoutId id="2147486463" r:id="rId10"/>
    <p:sldLayoutId id="2147486464" r:id="rId11"/>
    <p:sldLayoutId id="2147486465" r:id="rId12"/>
    <p:sldLayoutId id="21474864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844876"/>
      </p:ext>
    </p:extLst>
  </p:cSld>
  <p:clrMap bg1="dk2" tx1="lt1" bg2="dk1" tx2="lt2" accent1="accent1" accent2="accent2" accent3="accent3" accent4="accent4" accent5="accent5" accent6="accent6" hlink="hlink" folHlink="folHlink"/>
  <p:sldLayoutIdLst>
    <p:sldLayoutId id="214748646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7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34891D9-AE5C-B849-BAAE-D85D40BDD634}" type="slidenum">
              <a:rPr lang="en-US"/>
              <a:pPr>
                <a:defRPr/>
              </a:pPr>
              <a:t>‹#›</a:t>
            </a:fld>
            <a:endParaRPr lang="en-US"/>
          </a:p>
        </p:txBody>
      </p:sp>
    </p:spTree>
    <p:extLst>
      <p:ext uri="{BB962C8B-B14F-4D97-AF65-F5344CB8AC3E}">
        <p14:creationId xmlns:p14="http://schemas.microsoft.com/office/powerpoint/2010/main" val="3570353088"/>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0" r:id="rId11"/>
    <p:sldLayoutId id="2147486481" r:id="rId12"/>
    <p:sldLayoutId id="21474864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58337"/>
      </p:ext>
    </p:extLst>
  </p:cSld>
  <p:clrMap bg1="lt1" tx1="dk1" bg2="lt2" tx2="dk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 id="2147486495"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407676668"/>
      </p:ext>
    </p:extLst>
  </p:cSld>
  <p:clrMap bg1="lt1" tx1="dk1" bg2="lt2" tx2="dk2" accent1="accent1" accent2="accent2" accent3="accent3" accent4="accent4" accent5="accent5" accent6="accent6" hlink="hlink" folHlink="folHlink"/>
  <p:sldLayoutIdLst>
    <p:sldLayoutId id="2147486497"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 id="2147486508" r:id="rId12"/>
    <p:sldLayoutId id="2147486509"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3485460158"/>
      </p:ext>
    </p:extLst>
  </p:cSld>
  <p:clrMap bg1="lt1" tx1="dk1" bg2="lt2" tx2="dk2" accent1="accent1" accent2="accent2" accent3="accent3" accent4="accent4" accent5="accent5" accent6="accent6" hlink="hlink" folHlink="folHlink"/>
  <p:sldLayoutIdLst>
    <p:sldLayoutId id="2147486511" r:id="rId1"/>
    <p:sldLayoutId id="2147486512" r:id="rId2"/>
    <p:sldLayoutId id="2147486513" r:id="rId3"/>
    <p:sldLayoutId id="2147486514" r:id="rId4"/>
    <p:sldLayoutId id="2147486515" r:id="rId5"/>
    <p:sldLayoutId id="2147486516" r:id="rId6"/>
    <p:sldLayoutId id="2147486517" r:id="rId7"/>
    <p:sldLayoutId id="2147486518" r:id="rId8"/>
    <p:sldLayoutId id="2147486519" r:id="rId9"/>
    <p:sldLayoutId id="2147486520" r:id="rId10"/>
    <p:sldLayoutId id="2147486521" r:id="rId11"/>
    <p:sldLayoutId id="2147486522" r:id="rId12"/>
    <p:sldLayoutId id="21474865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120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0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120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9BC1794F-8930-1640-A6C4-BEFCD00F2E8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5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52" r:id="rId1"/>
    <p:sldLayoutId id="214748632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Tahoma" pitchFamily="-112" charset="-52"/>
                <a:ea typeface="+mn-ea"/>
                <a:cs typeface="+mn-cs"/>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Tahoma" pitchFamily="-112" charset="-52"/>
                <a:ea typeface="+mn-ea"/>
                <a:cs typeface="+mn-cs"/>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ffectLst/>
                <a:latin typeface="Tahoma" charset="0"/>
              </a:defRPr>
            </a:lvl1pPr>
          </a:lstStyle>
          <a:p>
            <a:pPr>
              <a:defRPr/>
            </a:pPr>
            <a:fld id="{B820F854-B5B2-864E-932F-A1784A55EB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53" r:id="rId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2726DF3-ACC3-FB4A-84A0-F3B8F79A4A9D}" type="slidenum">
              <a:rPr lang="en-US"/>
              <a:pPr>
                <a:defRPr/>
              </a:pPr>
              <a:t>‹#›</a:t>
            </a:fld>
            <a:endParaRPr lang="en-US"/>
          </a:p>
        </p:txBody>
      </p:sp>
      <p:grpSp>
        <p:nvGrpSpPr>
          <p:cNvPr id="59396" name="Group 1028"/>
          <p:cNvGrpSpPr>
            <a:grpSpLocks/>
          </p:cNvGrpSpPr>
          <p:nvPr/>
        </p:nvGrpSpPr>
        <p:grpSpPr bwMode="auto">
          <a:xfrm>
            <a:off x="0" y="0"/>
            <a:ext cx="9140825" cy="6850063"/>
            <a:chOff x="0" y="0"/>
            <a:chExt cx="5758" cy="4315"/>
          </a:xfrm>
        </p:grpSpPr>
        <p:grpSp>
          <p:nvGrpSpPr>
            <p:cNvPr id="59400"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5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2286000"/>
            <a:ext cx="9144000" cy="3581400"/>
            <a:chOff x="0" y="1968"/>
            <a:chExt cx="5760" cy="2256"/>
          </a:xfrm>
        </p:grpSpPr>
        <p:sp>
          <p:nvSpPr>
            <p:cNvPr id="614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1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grpSp>
      <p:sp>
        <p:nvSpPr>
          <p:cNvPr id="6144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144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effectLst/>
                <a:latin typeface="Helvetica" charset="0"/>
                <a:ea typeface="Osaka" charset="0"/>
                <a:cs typeface="Osaka" charset="0"/>
              </a:defRPr>
            </a:lvl1pPr>
          </a:lstStyle>
          <a:p>
            <a:pPr>
              <a:defRPr/>
            </a:pPr>
            <a:fld id="{37D39FB0-EC48-DA4C-896C-68406BA97231}" type="slidenum">
              <a:rPr lang="en-US" altLang="ja-JP"/>
              <a:pPr>
                <a:defRPr/>
              </a:pPr>
              <a:t>‹#›</a:t>
            </a:fld>
            <a:endParaRPr lang="en-US" altLang="ja-JP"/>
          </a:p>
        </p:txBody>
      </p:sp>
      <p:pic>
        <p:nvPicPr>
          <p:cNvPr id="6144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6155"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ACC310A-8B59-4D4D-AD21-B70E691295C1}" type="slidenum">
              <a:rPr lang="en-US"/>
              <a:pPr>
                <a:defRPr/>
              </a:pPr>
              <a:t>‹#›</a:t>
            </a:fld>
            <a:endParaRPr lang="en-US"/>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57" r:id="rId1"/>
    <p:sldLayoutId id="214748615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6.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104.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104.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37.xml"/><Relationship Id="rId1" Type="http://schemas.openxmlformats.org/officeDocument/2006/relationships/themeOverride" Target="../theme/themeOverride14.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104.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05.xml"/><Relationship Id="rId1" Type="http://schemas.openxmlformats.org/officeDocument/2006/relationships/themeOverride" Target="../theme/themeOverride15.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10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4.xml"/></Relationships>
</file>

<file path=ppt/slides/_rels/slide1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37.xml"/><Relationship Id="rId1" Type="http://schemas.openxmlformats.org/officeDocument/2006/relationships/themeOverride" Target="../theme/themeOverride16.xml"/></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37.xml"/><Relationship Id="rId1" Type="http://schemas.openxmlformats.org/officeDocument/2006/relationships/themeOverride" Target="../theme/themeOverride17.xml"/></Relationships>
</file>

<file path=ppt/slides/_rels/slide11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104.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104.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10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10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4.xml"/><Relationship Id="rId1" Type="http://schemas.openxmlformats.org/officeDocument/2006/relationships/slideLayout" Target="../slideLayouts/slideLayout10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104.xml"/></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104.xml"/></Relationships>
</file>

<file path=ppt/slides/_rels/slide1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104.xml"/></Relationships>
</file>

<file path=ppt/slides/_rels/slide1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9.xml"/><Relationship Id="rId1" Type="http://schemas.openxmlformats.org/officeDocument/2006/relationships/slideLayout" Target="../slideLayouts/slideLayout10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0.xml"/><Relationship Id="rId1" Type="http://schemas.openxmlformats.org/officeDocument/2006/relationships/slideLayout" Target="../slideLayouts/slideLayout247.xml"/><Relationship Id="rId4" Type="http://schemas.openxmlformats.org/officeDocument/2006/relationships/image" Target="../media/image41.jpeg"/></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10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104.xml"/></Relationships>
</file>

<file path=ppt/slides/_rels/slide1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10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99.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5.xml"/><Relationship Id="rId1" Type="http://schemas.openxmlformats.org/officeDocument/2006/relationships/slideLayout" Target="../slideLayouts/slideLayout105.xml"/></Relationships>
</file>

<file path=ppt/slides/_rels/slide13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4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4.xml"/></Relationships>
</file>

<file path=ppt/slides/_rels/slide1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7.xml"/></Relationships>
</file>

<file path=ppt/slides/_rels/slide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8.xml"/><Relationship Id="rId1" Type="http://schemas.openxmlformats.org/officeDocument/2006/relationships/slideLayout" Target="../slideLayouts/slideLayout104.xml"/></Relationships>
</file>

<file path=ppt/slides/_rels/slide1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104.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10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4.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4.xml"/><Relationship Id="rId1" Type="http://schemas.openxmlformats.org/officeDocument/2006/relationships/slideLayout" Target="../slideLayouts/slideLayout235.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23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6.xml"/><Relationship Id="rId1" Type="http://schemas.openxmlformats.org/officeDocument/2006/relationships/slideLayout" Target="../slideLayouts/slideLayout10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7.xml"/><Relationship Id="rId1" Type="http://schemas.openxmlformats.org/officeDocument/2006/relationships/slideLayout" Target="../slideLayouts/slideLayout16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8.xml"/><Relationship Id="rId1" Type="http://schemas.openxmlformats.org/officeDocument/2006/relationships/slideLayout" Target="../slideLayouts/slideLayout16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9.xml"/><Relationship Id="rId1" Type="http://schemas.openxmlformats.org/officeDocument/2006/relationships/slideLayout" Target="../slideLayouts/slideLayout161.xml"/><Relationship Id="rId4" Type="http://schemas.openxmlformats.org/officeDocument/2006/relationships/image" Target="../media/image1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1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16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161.xml"/></Relationships>
</file>

<file path=ppt/slides/_rels/slide1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2.xml"/><Relationship Id="rId1" Type="http://schemas.openxmlformats.org/officeDocument/2006/relationships/slideLayout" Target="../slideLayouts/slideLayout161.xml"/></Relationships>
</file>

<file path=ppt/slides/_rels/slide16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04.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04.xml"/></Relationships>
</file>

<file path=ppt/slides/_rels/slide1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36.xml"/></Relationships>
</file>

<file path=ppt/slides/_rels/slide16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9.xml"/></Relationships>
</file>

<file path=ppt/slides/_rels/slide16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4.xml"/><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5.xml"/><Relationship Id="rId1" Type="http://schemas.openxmlformats.org/officeDocument/2006/relationships/slideLayout" Target="../slideLayouts/slideLayout16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104.xml"/></Relationships>
</file>

<file path=ppt/slides/_rels/slide1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10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1.xml"/><Relationship Id="rId1" Type="http://schemas.openxmlformats.org/officeDocument/2006/relationships/slideLayout" Target="../slideLayouts/slideLayout16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2.xml"/><Relationship Id="rId1" Type="http://schemas.openxmlformats.org/officeDocument/2006/relationships/slideLayout" Target="../slideLayouts/slideLayout161.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3.xml"/><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10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5.xml"/><Relationship Id="rId1" Type="http://schemas.openxmlformats.org/officeDocument/2006/relationships/slideLayout" Target="../slideLayouts/slideLayout56.xml"/></Relationships>
</file>

<file path=ppt/slides/_rels/slide18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6.xml"/></Relationships>
</file>

<file path=ppt/slides/_rels/slide1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1.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36.xml"/><Relationship Id="rId1" Type="http://schemas.openxmlformats.org/officeDocument/2006/relationships/themeOverride" Target="../theme/themeOverride19.xml"/></Relationships>
</file>

<file path=ppt/slides/_rels/slide18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6.xml"/></Relationships>
</file>

<file path=ppt/slides/_rels/slide188.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107.xml"/><Relationship Id="rId1" Type="http://schemas.openxmlformats.org/officeDocument/2006/relationships/slideLayout" Target="../slideLayouts/slideLayout98.xml"/><Relationship Id="rId6" Type="http://schemas.openxmlformats.org/officeDocument/2006/relationships/image" Target="../media/image141.jpeg"/><Relationship Id="rId11" Type="http://schemas.openxmlformats.org/officeDocument/2006/relationships/image" Target="../media/image146.emf"/><Relationship Id="rId5" Type="http://schemas.openxmlformats.org/officeDocument/2006/relationships/image" Target="../media/image140.emf"/><Relationship Id="rId10" Type="http://schemas.openxmlformats.org/officeDocument/2006/relationships/image" Target="../media/image145.emf"/><Relationship Id="rId4" Type="http://schemas.openxmlformats.org/officeDocument/2006/relationships/image" Target="../media/image139.jpeg"/><Relationship Id="rId9" Type="http://schemas.openxmlformats.org/officeDocument/2006/relationships/image" Target="../media/image144.gif"/></Relationships>
</file>

<file path=ppt/slides/_rels/slide18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36.xml"/><Relationship Id="rId1" Type="http://schemas.openxmlformats.org/officeDocument/2006/relationships/themeOverride" Target="../theme/themeOverr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36.xml"/><Relationship Id="rId1" Type="http://schemas.openxmlformats.org/officeDocument/2006/relationships/themeOverride" Target="../theme/themeOverride21.xml"/></Relationships>
</file>

<file path=ppt/slides/_rels/slide1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36.xml"/><Relationship Id="rId1" Type="http://schemas.openxmlformats.org/officeDocument/2006/relationships/themeOverride" Target="../theme/themeOverride2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36.xml"/><Relationship Id="rId1" Type="http://schemas.openxmlformats.org/officeDocument/2006/relationships/themeOverride" Target="../theme/themeOverride23.xml"/></Relationships>
</file>

<file path=ppt/slides/_rels/slide1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36.xml"/><Relationship Id="rId1" Type="http://schemas.openxmlformats.org/officeDocument/2006/relationships/themeOverride" Target="../theme/themeOverride24.xml"/></Relationships>
</file>

<file path=ppt/slides/_rels/slide19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8.xml"/><Relationship Id="rId1" Type="http://schemas.openxmlformats.org/officeDocument/2006/relationships/slideLayout" Target="../slideLayouts/slideLayout273.xml"/></Relationships>
</file>

<file path=ppt/slides/_rels/slide1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9.xml"/><Relationship Id="rId1" Type="http://schemas.openxmlformats.org/officeDocument/2006/relationships/slideLayout" Target="../slideLayouts/slideLayout287.xml"/></Relationships>
</file>

<file path=ppt/slides/_rels/slide19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0.xml"/><Relationship Id="rId1" Type="http://schemas.openxmlformats.org/officeDocument/2006/relationships/slideLayout" Target="../slideLayouts/slideLayout287.xml"/></Relationships>
</file>

<file path=ppt/slides/_rels/slide1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1.xml"/><Relationship Id="rId1" Type="http://schemas.openxmlformats.org/officeDocument/2006/relationships/slideLayout" Target="../slideLayouts/slideLayout273.xml"/></Relationships>
</file>

<file path=ppt/slides/_rels/slide19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2.xml"/><Relationship Id="rId1" Type="http://schemas.openxmlformats.org/officeDocument/2006/relationships/slideLayout" Target="../slideLayouts/slideLayout273.xml"/></Relationships>
</file>

<file path=ppt/slides/_rels/slide1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3.xml"/><Relationship Id="rId1" Type="http://schemas.openxmlformats.org/officeDocument/2006/relationships/slideLayout" Target="../slideLayouts/slideLayout27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4.xml"/><Relationship Id="rId1" Type="http://schemas.openxmlformats.org/officeDocument/2006/relationships/slideLayout" Target="../slideLayouts/slideLayout287.xml"/></Relationships>
</file>

<file path=ppt/slides/_rels/slide20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5.xml"/><Relationship Id="rId1" Type="http://schemas.openxmlformats.org/officeDocument/2006/relationships/slideLayout" Target="../slideLayouts/slideLayout273.xml"/></Relationships>
</file>

<file path=ppt/slides/_rels/slide2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6.xml"/><Relationship Id="rId1" Type="http://schemas.openxmlformats.org/officeDocument/2006/relationships/slideLayout" Target="../slideLayouts/slideLayout273.xml"/></Relationships>
</file>

<file path=ppt/slides/_rels/slide20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7.xml"/><Relationship Id="rId1" Type="http://schemas.openxmlformats.org/officeDocument/2006/relationships/slideLayout" Target="../slideLayouts/slideLayout273.xml"/></Relationships>
</file>

<file path=ppt/slides/_rels/slide2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8.xml"/><Relationship Id="rId1" Type="http://schemas.openxmlformats.org/officeDocument/2006/relationships/slideLayout" Target="../slideLayouts/slideLayout273.xml"/></Relationships>
</file>

<file path=ppt/slides/_rels/slide20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9.xml"/><Relationship Id="rId1" Type="http://schemas.openxmlformats.org/officeDocument/2006/relationships/slideLayout" Target="../slideLayouts/slideLayout278.xml"/></Relationships>
</file>

<file path=ppt/slides/_rels/slide20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0.xml"/><Relationship Id="rId1" Type="http://schemas.openxmlformats.org/officeDocument/2006/relationships/slideLayout" Target="../slideLayouts/slideLayout278.xml"/></Relationships>
</file>

<file path=ppt/slides/_rels/slide20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1.xml"/><Relationship Id="rId1" Type="http://schemas.openxmlformats.org/officeDocument/2006/relationships/slideLayout" Target="../slideLayouts/slideLayout278.xml"/></Relationships>
</file>

<file path=ppt/slides/_rels/slide20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36.xml"/><Relationship Id="rId1" Type="http://schemas.openxmlformats.org/officeDocument/2006/relationships/themeOverride" Target="../theme/themeOverride25.xml"/></Relationships>
</file>

<file path=ppt/slides/_rels/slide20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2.xml"/><Relationship Id="rId1" Type="http://schemas.openxmlformats.org/officeDocument/2006/relationships/slideLayout" Target="../slideLayouts/slideLayout29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2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3.xml"/><Relationship Id="rId1" Type="http://schemas.openxmlformats.org/officeDocument/2006/relationships/slideLayout" Target="../slideLayouts/slideLayout40.xml"/></Relationships>
</file>

<file path=ppt/slides/_rels/slide2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4.xml"/><Relationship Id="rId1" Type="http://schemas.openxmlformats.org/officeDocument/2006/relationships/slideLayout" Target="../slideLayouts/slideLayout224.xml"/></Relationships>
</file>

<file path=ppt/slides/_rels/slide21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5.xml"/><Relationship Id="rId1" Type="http://schemas.openxmlformats.org/officeDocument/2006/relationships/slideLayout" Target="../slideLayouts/slideLayout224.xml"/></Relationships>
</file>

<file path=ppt/slides/_rels/slide2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36.xml"/><Relationship Id="rId1" Type="http://schemas.openxmlformats.org/officeDocument/2006/relationships/themeOverride" Target="../theme/themeOverride26.xml"/></Relationships>
</file>

<file path=ppt/slides/_rels/slide21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slideLayout" Target="../slideLayouts/slideLayout36.xml"/><Relationship Id="rId1" Type="http://schemas.openxmlformats.org/officeDocument/2006/relationships/themeOverride" Target="../theme/themeOverride27.xml"/></Relationships>
</file>

<file path=ppt/slides/_rels/slide21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36.xml"/><Relationship Id="rId1" Type="http://schemas.openxmlformats.org/officeDocument/2006/relationships/themeOverride" Target="../theme/themeOverride28.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91.xml"/></Relationships>
</file>

<file path=ppt/slides/_rels/slide21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6.xml"/></Relationships>
</file>

<file path=ppt/slides/_rels/slide21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36.xml"/></Relationships>
</file>

<file path=ppt/slides/_rels/slide21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10.xml"/><Relationship Id="rId4" Type="http://schemas.openxmlformats.org/officeDocument/2006/relationships/image" Target="../media/image176.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6.xml"/></Relationships>
</file>

<file path=ppt/slides/_rels/slide22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10.xml"/></Relationships>
</file>

<file path=ppt/slides/_rels/slide2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8.xml"/></Relationships>
</file>

<file path=ppt/slides/_rels/slide22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7.xml"/><Relationship Id="rId1" Type="http://schemas.openxmlformats.org/officeDocument/2006/relationships/slideLayout" Target="../slideLayouts/slideLayout39.xml"/></Relationships>
</file>

<file path=ppt/slides/_rels/slide2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28.xml"/><Relationship Id="rId1" Type="http://schemas.openxmlformats.org/officeDocument/2006/relationships/slideLayout" Target="../slideLayouts/slideLayout104.xml"/></Relationships>
</file>

<file path=ppt/slides/_rels/slide2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9.xml"/><Relationship Id="rId1" Type="http://schemas.openxmlformats.org/officeDocument/2006/relationships/slideLayout" Target="../slideLayouts/slideLayout104.xml"/></Relationships>
</file>

<file path=ppt/slides/_rels/slide22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0.xml"/><Relationship Id="rId1" Type="http://schemas.openxmlformats.org/officeDocument/2006/relationships/slideLayout" Target="../slideLayouts/slideLayout190.xml"/></Relationships>
</file>

<file path=ppt/slides/_rels/slide22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1.xml"/><Relationship Id="rId1" Type="http://schemas.openxmlformats.org/officeDocument/2006/relationships/slideLayout" Target="../slideLayouts/slideLayout190.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6.xml"/></Relationships>
</file>

<file path=ppt/slides/_rels/slide23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2.xml"/><Relationship Id="rId1" Type="http://schemas.openxmlformats.org/officeDocument/2006/relationships/slideLayout" Target="../slideLayouts/slideLayout190.xml"/></Relationships>
</file>

<file path=ppt/slides/_rels/slide231.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33.xml"/><Relationship Id="rId1" Type="http://schemas.openxmlformats.org/officeDocument/2006/relationships/slideLayout" Target="../slideLayouts/slideLayout104.xml"/></Relationships>
</file>

<file path=ppt/slides/_rels/slide2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4.xml"/><Relationship Id="rId1" Type="http://schemas.openxmlformats.org/officeDocument/2006/relationships/slideLayout" Target="../slideLayouts/slideLayout104.xml"/></Relationships>
</file>

<file path=ppt/slides/_rels/slide2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5.xml"/><Relationship Id="rId1" Type="http://schemas.openxmlformats.org/officeDocument/2006/relationships/slideLayout" Target="../slideLayouts/slideLayout104.xml"/></Relationships>
</file>

<file path=ppt/slides/_rels/slide2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6.xml"/><Relationship Id="rId1" Type="http://schemas.openxmlformats.org/officeDocument/2006/relationships/slideLayout" Target="../slideLayouts/slideLayout104.xml"/></Relationships>
</file>

<file path=ppt/slides/_rels/slide2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7.xml"/><Relationship Id="rId1" Type="http://schemas.openxmlformats.org/officeDocument/2006/relationships/slideLayout" Target="../slideLayouts/slideLayout104.xml"/></Relationships>
</file>

<file path=ppt/slides/_rels/slide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8.xml"/><Relationship Id="rId1" Type="http://schemas.openxmlformats.org/officeDocument/2006/relationships/slideLayout" Target="../slideLayouts/slideLayout10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39.xml"/><Relationship Id="rId1" Type="http://schemas.openxmlformats.org/officeDocument/2006/relationships/slideLayout" Target="../slideLayouts/slideLayout104.xml"/><Relationship Id="rId4" Type="http://schemas.openxmlformats.org/officeDocument/2006/relationships/image" Target="../media/image184.png"/></Relationships>
</file>

<file path=ppt/slides/_rels/slide2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0.xml"/><Relationship Id="rId1" Type="http://schemas.openxmlformats.org/officeDocument/2006/relationships/slideLayout" Target="../slideLayouts/slideLayout272.xml"/><Relationship Id="rId4" Type="http://schemas.openxmlformats.org/officeDocument/2006/relationships/image" Target="../media/image185.emf"/></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1.xml"/><Relationship Id="rId1" Type="http://schemas.openxmlformats.org/officeDocument/2006/relationships/slideLayout" Target="../slideLayouts/slideLayout212.xml"/></Relationships>
</file>

<file path=ppt/slides/_rels/slide2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12.xml"/></Relationships>
</file>

<file path=ppt/slides/_rels/slide24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44.xml"/><Relationship Id="rId1" Type="http://schemas.openxmlformats.org/officeDocument/2006/relationships/themeOverride" Target="../theme/themeOverride2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2.xml"/><Relationship Id="rId1" Type="http://schemas.openxmlformats.org/officeDocument/2006/relationships/slideLayout" Target="../slideLayouts/slideLayout104.xml"/><Relationship Id="rId4" Type="http://schemas.openxmlformats.org/officeDocument/2006/relationships/image" Target="../media/image18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4.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47.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04.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04.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8.xml"/></Relationships>
</file>

<file path=ppt/slides/_rels/slide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7.xml"/><Relationship Id="rId1" Type="http://schemas.openxmlformats.org/officeDocument/2006/relationships/themeOverride" Target="../theme/themeOverride3.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7.xml"/><Relationship Id="rId1" Type="http://schemas.openxmlformats.org/officeDocument/2006/relationships/themeOverride" Target="../theme/themeOverride4.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37.xml"/><Relationship Id="rId1" Type="http://schemas.openxmlformats.org/officeDocument/2006/relationships/themeOverride" Target="../theme/themeOverride5.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11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04.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6.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37.xml"/><Relationship Id="rId1" Type="http://schemas.openxmlformats.org/officeDocument/2006/relationships/themeOverride" Target="../theme/themeOverride7.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41.xml"/><Relationship Id="rId5" Type="http://schemas.openxmlformats.org/officeDocument/2006/relationships/image" Target="../media/image67.jpeg"/><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1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37.xml"/><Relationship Id="rId1" Type="http://schemas.openxmlformats.org/officeDocument/2006/relationships/themeOverride" Target="../theme/themeOverride8.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04.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0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65.xml"/><Relationship Id="rId1" Type="http://schemas.openxmlformats.org/officeDocument/2006/relationships/themeOverride" Target="../theme/themeOverride9.xml"/><Relationship Id="rId4" Type="http://schemas.openxmlformats.org/officeDocument/2006/relationships/image" Target="../media/image73.jpeg"/></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104.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110.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37.xml"/><Relationship Id="rId1" Type="http://schemas.openxmlformats.org/officeDocument/2006/relationships/themeOverride" Target="../theme/themeOverride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7.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04.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37.xml"/><Relationship Id="rId1" Type="http://schemas.openxmlformats.org/officeDocument/2006/relationships/themeOverride" Target="../theme/themeOverride1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3.xml"/><Relationship Id="rId1" Type="http://schemas.openxmlformats.org/officeDocument/2006/relationships/themeOverride" Target="../theme/themeOverride12.xml"/><Relationship Id="rId4" Type="http://schemas.openxmlformats.org/officeDocument/2006/relationships/image" Target="../media/image78.jpeg"/></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37.xml"/><Relationship Id="rId1" Type="http://schemas.openxmlformats.org/officeDocument/2006/relationships/themeOverride" Target="../theme/themeOverride13.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04.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rotWithShape="1">
          <a:blip r:embed="rId2" cstate="screen">
            <a:lum bright="-24000"/>
            <a:extLst>
              <a:ext uri="{28A0092B-C50C-407E-A947-70E740481C1C}">
                <a14:useLocalDpi xmlns:a14="http://schemas.microsoft.com/office/drawing/2010/main"/>
              </a:ext>
            </a:extLst>
          </a:blip>
          <a:srcRect b="1700"/>
          <a:stretch/>
        </p:blipFill>
        <p:spPr bwMode="auto">
          <a:xfrm>
            <a:off x="0" y="-26987"/>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alpha val="74998"/>
              </a:schemeClr>
            </a:outerShdw>
          </a:effectLst>
        </p:spPr>
        <p:txBody>
          <a:bodyPr/>
          <a:lstStyle/>
          <a:p>
            <a:pPr eaLnBrk="1" hangingPunct="1">
              <a:defRPr/>
            </a:pPr>
            <a:r>
              <a:rPr lang="en-US" sz="11700" dirty="0">
                <a:effectLst>
                  <a:outerShdw blurRad="38100" dist="38100" dir="2700000" algn="tl">
                    <a:srgbClr val="000000"/>
                  </a:outerShdw>
                </a:effectLst>
                <a:latin typeface="Arial" charset="0"/>
                <a:ea typeface="ＭＳ Ｐゴシック" charset="0"/>
                <a:cs typeface="Arial" charset="0"/>
              </a:rPr>
              <a:t>Zechariah</a:t>
            </a:r>
          </a:p>
        </p:txBody>
      </p:sp>
      <p:sp>
        <p:nvSpPr>
          <p:cNvPr id="6" name="Rectangle 5">
            <a:extLst>
              <a:ext uri="{FF2B5EF4-FFF2-40B4-BE49-F238E27FC236}">
                <a16:creationId xmlns:a16="http://schemas.microsoft.com/office/drawing/2014/main" id="{5F401A84-BA4F-0043-B1E3-802662C38DAD}"/>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04234826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checkerboard(across)">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649</a:t>
            </a:r>
          </a:p>
        </p:txBody>
      </p:sp>
      <p:sp>
        <p:nvSpPr>
          <p:cNvPr id="78921" name="WordArt 371"/>
          <p:cNvSpPr>
            <a:spLocks noChangeArrowheads="1" noChangeShapeType="1" noTextEdit="1"/>
          </p:cNvSpPr>
          <p:nvPr/>
        </p:nvSpPr>
        <p:spPr bwMode="auto">
          <a:xfrm rot="330032">
            <a:off x="323528" y="2548804"/>
            <a:ext cx="5832648" cy="602037"/>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rPr>
              <a:t>Rebuild Temple for Messiah</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pic>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237517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5076056" cy="6828531"/>
          </a:xfrm>
          <a:effectLst>
            <a:outerShdw blurRad="63500" dist="35921" dir="2700000" algn="ctr" rotWithShape="0">
              <a:schemeClr val="tx2">
                <a:alpha val="74998"/>
              </a:schemeClr>
            </a:outerShdw>
          </a:effectLst>
        </p:spPr>
        <p:txBody>
          <a:bodyPr anchor="t"/>
          <a:lstStyle/>
          <a:p>
            <a:pPr algn="l">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I am sending this curse into the house of every thief and into the house of everyone who swears falsely using my name. And my curse will remain in that house and completely destroy it—even its timbers and stones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5:4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756447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94" y="0"/>
            <a:ext cx="9144000" cy="6858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Baskets were very familiar to Zechariah</a:t>
            </a:r>
          </a:p>
        </p:txBody>
      </p:sp>
    </p:spTree>
    <p:extLst>
      <p:ext uri="{BB962C8B-B14F-4D97-AF65-F5344CB8AC3E}">
        <p14:creationId xmlns:p14="http://schemas.microsoft.com/office/powerpoint/2010/main" val="38367950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72" y="-21456"/>
            <a:ext cx="9172608" cy="6879456"/>
          </a:xfrm>
          <a:prstGeom prst="rect">
            <a:avLst/>
          </a:prstGeom>
        </p:spPr>
      </p:pic>
      <p:sp>
        <p:nvSpPr>
          <p:cNvPr id="2" name="Title 1"/>
          <p:cNvSpPr>
            <a:spLocks noGrp="1"/>
          </p:cNvSpPr>
          <p:nvPr>
            <p:ph type="title"/>
          </p:nvPr>
        </p:nvSpPr>
        <p:spPr>
          <a:xfrm>
            <a:off x="180528" y="41176"/>
            <a:ext cx="8855968" cy="1371600"/>
          </a:xfrm>
        </p:spPr>
        <p:txBody>
          <a:bodyPr/>
          <a:lstStyle/>
          <a:p>
            <a:r>
              <a:rPr lang="en-US" sz="3600" b="1">
                <a:solidFill>
                  <a:srgbClr val="FFFFFF"/>
                </a:solidFill>
                <a:effectLst>
                  <a:glow rad="177800">
                    <a:schemeClr val="tx1"/>
                  </a:glow>
                </a:effectLst>
              </a:rPr>
              <a:t>Vision 7: Woman in the Ephah </a:t>
            </a:r>
            <a:br>
              <a:rPr lang="en-US" sz="3600" b="1">
                <a:solidFill>
                  <a:srgbClr val="FFFFFF"/>
                </a:solidFill>
                <a:effectLst>
                  <a:glow rad="177800">
                    <a:schemeClr val="tx1"/>
                  </a:glow>
                </a:effectLst>
              </a:rPr>
            </a:br>
            <a:r>
              <a:rPr lang="en-US" sz="3600" b="1" dirty="0">
                <a:solidFill>
                  <a:srgbClr val="FFFFFF"/>
                </a:solidFill>
                <a:effectLst>
                  <a:glow rad="177800">
                    <a:schemeClr val="tx1"/>
                  </a:glow>
                </a:effectLst>
              </a:rPr>
              <a:t>(Zech 5:5-11)</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Removal of national Israel</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sin of rebellion against God</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2291811487"/>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6858000"/>
            <a:ext cx="9144000" cy="90872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5" name="Rectangle 2"/>
          <p:cNvSpPr txBox="1">
            <a:spLocks noChangeArrowheads="1"/>
          </p:cNvSpPr>
          <p:nvPr/>
        </p:nvSpPr>
        <p:spPr bwMode="auto">
          <a:xfrm>
            <a:off x="0" y="29469"/>
            <a:ext cx="4499992" cy="67118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the angel who was talking with me came forward and said,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Look up and see what</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coming.</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is it?</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 asked. He replied,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is a basket for measuring grain, and it</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filled with the sins of everyone throughout the land.</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the heavy lead cover was lifted off the basket, and there was a woman sitting inside it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 5:5-7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5533" cy="6866650"/>
          </a:xfrm>
          <a:prstGeom prst="rect">
            <a:avLst/>
          </a:prstGeom>
        </p:spPr>
      </p:pic>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angel said, ‘The woman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name is Wickedness,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and he pushed her back into the basket and closed the heavy lid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5:8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765000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86520"/>
            <a:ext cx="9144000" cy="5671480"/>
          </a:xfrm>
          <a:prstGeom prst="rect">
            <a:avLst/>
          </a:prstGeom>
        </p:spPr>
      </p:pic>
      <p:sp>
        <p:nvSpPr>
          <p:cNvPr id="900098" name="Rectangle 2"/>
          <p:cNvSpPr>
            <a:spLocks noGrp="1" noChangeArrowheads="1"/>
          </p:cNvSpPr>
          <p:nvPr>
            <p:ph type="ctrTitle"/>
          </p:nvPr>
        </p:nvSpPr>
        <p:spPr>
          <a:xfrm>
            <a:off x="0" y="29469"/>
            <a:ext cx="9144000" cy="1743347"/>
          </a:xfrm>
          <a:solidFill>
            <a:srgbClr val="000000"/>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angel said, ‘The woman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name is Wickedness,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and he pushed her back into the basket and closed the heavy lid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5:8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1607081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descr="Zech 5 vision s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a:xfrm>
            <a:off x="-18746" y="5867400"/>
            <a:ext cx="9144000" cy="990600"/>
          </a:xfrm>
          <a:effectLst>
            <a:outerShdw blurRad="63500" dist="38099" dir="2700000" algn="ctr" rotWithShape="0">
              <a:schemeClr val="bg2">
                <a:alpha val="74998"/>
              </a:schemeClr>
            </a:outerShdw>
          </a:effectLst>
        </p:spPr>
        <p:txBody>
          <a:bodyPr/>
          <a:lstStyle/>
          <a:p>
            <a:pPr eaLnBrk="1" hangingPunct="1">
              <a:defRPr/>
            </a:pPr>
            <a:r>
              <a:rPr lang="en-US" sz="4800">
                <a:effectLst>
                  <a:glow rad="228600">
                    <a:schemeClr val="bg2"/>
                  </a:glow>
                  <a:outerShdw blurRad="38100" dist="38100" dir="2700000" algn="tl">
                    <a:srgbClr val="000000"/>
                  </a:outerShdw>
                </a:effectLst>
                <a:latin typeface="Arial" charset="0"/>
                <a:ea typeface="ＭＳ Ｐゴシック" charset="0"/>
                <a:cs typeface="Times New Roman" charset="0"/>
              </a:rPr>
              <a:t>5:9-11 Woman in Basket</a:t>
            </a:r>
          </a:p>
        </p:txBody>
      </p:sp>
      <p:sp>
        <p:nvSpPr>
          <p:cNvPr id="5" name="TextBox 4"/>
          <p:cNvSpPr txBox="1"/>
          <p:nvPr/>
        </p:nvSpPr>
        <p:spPr>
          <a:xfrm>
            <a:off x="611560" y="1"/>
            <a:ext cx="8388424" cy="3970318"/>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baseline="30000" dirty="0">
                <a:solidFill>
                  <a:srgbClr val="FFFFFF"/>
                </a:solidFill>
                <a:effectLst>
                  <a:glow rad="63500">
                    <a:schemeClr val="bg2"/>
                  </a:glow>
                  <a:outerShdw blurRad="38100" dist="38100" dir="2700000" algn="tl">
                    <a:srgbClr val="000000"/>
                  </a:outerShdw>
                </a:effectLst>
                <a:latin typeface="Arial" charset="0"/>
                <a:cs typeface="Arial" charset="0"/>
              </a:rPr>
              <a:t>9 </a:t>
            </a:r>
            <a:r>
              <a:rPr lang="ru-RU" altLang="ja-JP" sz="2800" b="1" dirty="0">
                <a:solidFill>
                  <a:srgbClr val="FFFFFF"/>
                </a:solidFill>
                <a:effectLst>
                  <a:glow rad="63500">
                    <a:schemeClr val="bg2"/>
                  </a:glow>
                  <a:outerShdw blurRad="38100" dist="38100" dir="2700000" algn="tl">
                    <a:srgbClr val="000000"/>
                  </a:outerShdw>
                </a:effectLst>
                <a:latin typeface="Arial" charset="0"/>
                <a:cs typeface="Arial" charset="0"/>
              </a:rPr>
              <a:t>"</a:t>
            </a:r>
            <a:r>
              <a:rPr lang="en-US" altLang="ja-JP" sz="2800" b="1" dirty="0">
                <a:solidFill>
                  <a:srgbClr val="FFFFFF"/>
                </a:solidFill>
                <a:effectLst>
                  <a:glow rad="63500">
                    <a:schemeClr val="bg2"/>
                  </a:glow>
                  <a:outerShdw blurRad="38100" dist="38100" dir="2700000" algn="tl">
                    <a:srgbClr val="000000"/>
                  </a:outerShdw>
                </a:effectLst>
                <a:latin typeface="Arial" charset="0"/>
                <a:cs typeface="Arial" charset="0"/>
              </a:rPr>
              <a:t>Then I looked up and saw two women flying toward us, gliding on the wind. They had wings like a stork, and they picked up the basket and flew into the sky. </a:t>
            </a:r>
            <a:r>
              <a:rPr lang="en-US" altLang="ja-JP" sz="2800" b="1" baseline="30000" dirty="0">
                <a:solidFill>
                  <a:srgbClr val="FFFFFF"/>
                </a:solidFill>
                <a:effectLst>
                  <a:glow rad="63500">
                    <a:schemeClr val="bg2"/>
                  </a:glow>
                  <a:outerShdw blurRad="38100" dist="38100" dir="2700000" algn="tl">
                    <a:srgbClr val="000000"/>
                  </a:outerShdw>
                </a:effectLst>
                <a:latin typeface="Arial" charset="0"/>
                <a:cs typeface="Arial" charset="0"/>
              </a:rPr>
              <a:t>10 </a:t>
            </a:r>
            <a:r>
              <a:rPr lang="mr-IN" sz="2800" b="1" dirty="0">
                <a:solidFill>
                  <a:srgbClr val="FFFFFF"/>
                </a:solidFill>
                <a:effectLst>
                  <a:glow rad="63500">
                    <a:schemeClr val="bg2"/>
                  </a:glow>
                  <a:outerShdw blurRad="38100" dist="38100" dir="2700000" algn="tl">
                    <a:srgbClr val="000000"/>
                  </a:outerShdw>
                </a:effectLst>
                <a:latin typeface="Arial" charset="0"/>
                <a:cs typeface="Arial" charset="0"/>
              </a:rPr>
              <a:t>'</a:t>
            </a:r>
            <a:r>
              <a:rPr lang="en-US" altLang="ja-JP" sz="2800" b="1" dirty="0">
                <a:solidFill>
                  <a:srgbClr val="FFFFFF"/>
                </a:solidFill>
                <a:effectLst>
                  <a:glow rad="63500">
                    <a:schemeClr val="bg2"/>
                  </a:glow>
                  <a:outerShdw blurRad="38100" dist="38100" dir="2700000" algn="tl">
                    <a:srgbClr val="000000"/>
                  </a:outerShdw>
                </a:effectLst>
                <a:latin typeface="Arial" charset="0"/>
                <a:cs typeface="Arial" charset="0"/>
              </a:rPr>
              <a:t>Where are they taking the basket?</a:t>
            </a:r>
            <a:r>
              <a:rPr lang="mr-IN" sz="2800" b="1" dirty="0">
                <a:solidFill>
                  <a:srgbClr val="FFFFFF"/>
                </a:solidFill>
                <a:effectLst>
                  <a:glow rad="63500">
                    <a:schemeClr val="bg2"/>
                  </a:glow>
                  <a:outerShdw blurRad="38100" dist="38100" dir="2700000" algn="tl">
                    <a:srgbClr val="000000"/>
                  </a:outerShdw>
                </a:effectLst>
                <a:latin typeface="Arial" charset="0"/>
                <a:cs typeface="Arial" charset="0"/>
              </a:rPr>
              <a:t>'</a:t>
            </a:r>
            <a:r>
              <a:rPr lang="en-US" altLang="ja-JP" sz="2800" b="1" dirty="0">
                <a:solidFill>
                  <a:srgbClr val="FFFFFF"/>
                </a:solidFill>
                <a:effectLst>
                  <a:glow rad="63500">
                    <a:schemeClr val="bg2"/>
                  </a:glow>
                  <a:outerShdw blurRad="38100" dist="38100" dir="2700000" algn="tl">
                    <a:srgbClr val="000000"/>
                  </a:outerShdw>
                </a:effectLst>
                <a:latin typeface="Arial" charset="0"/>
                <a:cs typeface="Arial" charset="0"/>
              </a:rPr>
              <a:t> I asked the angel. </a:t>
            </a:r>
            <a:r>
              <a:rPr lang="en-US" sz="2800" b="1" baseline="30000" dirty="0">
                <a:solidFill>
                  <a:srgbClr val="FFFFFF"/>
                </a:solidFill>
                <a:effectLst>
                  <a:glow rad="63500">
                    <a:schemeClr val="bg2"/>
                  </a:glow>
                  <a:outerShdw blurRad="38100" dist="38100" dir="2700000" algn="tl">
                    <a:srgbClr val="000000"/>
                  </a:outerShdw>
                </a:effectLst>
                <a:latin typeface="Arial" charset="0"/>
                <a:cs typeface="Arial" charset="0"/>
              </a:rPr>
              <a:t>11 </a:t>
            </a:r>
            <a:r>
              <a:rPr lang="en-US" sz="2800" b="1" dirty="0">
                <a:solidFill>
                  <a:srgbClr val="FFFFFF"/>
                </a:solidFill>
                <a:effectLst>
                  <a:glow rad="63500">
                    <a:schemeClr val="bg2"/>
                  </a:glow>
                  <a:outerShdw blurRad="38100" dist="38100" dir="2700000" algn="tl">
                    <a:srgbClr val="000000"/>
                  </a:outerShdw>
                </a:effectLst>
                <a:latin typeface="Arial" charset="0"/>
                <a:cs typeface="Arial" charset="0"/>
              </a:rPr>
              <a:t>He replied, </a:t>
            </a:r>
            <a:r>
              <a:rPr lang="mr-IN" sz="2800" b="1" dirty="0">
                <a:solidFill>
                  <a:srgbClr val="FFFFFF"/>
                </a:solidFill>
                <a:effectLst>
                  <a:glow rad="63500">
                    <a:schemeClr val="bg2"/>
                  </a:glow>
                  <a:outerShdw blurRad="38100" dist="38100" dir="2700000" algn="tl">
                    <a:srgbClr val="000000"/>
                  </a:outerShdw>
                </a:effectLst>
                <a:latin typeface="Arial" charset="0"/>
                <a:cs typeface="Arial" charset="0"/>
              </a:rPr>
              <a:t>'</a:t>
            </a:r>
            <a:r>
              <a:rPr lang="en-US" sz="2800" b="1" dirty="0">
                <a:solidFill>
                  <a:srgbClr val="FFFFFF"/>
                </a:solidFill>
                <a:effectLst>
                  <a:glow rad="63500">
                    <a:schemeClr val="bg2"/>
                  </a:glow>
                  <a:outerShdw blurRad="38100" dist="38100" dir="2700000" algn="tl">
                    <a:srgbClr val="000000"/>
                  </a:outerShdw>
                </a:effectLst>
                <a:latin typeface="Arial" charset="0"/>
                <a:cs typeface="Arial" charset="0"/>
              </a:rPr>
              <a:t>To the land of Babylonia, where they will build a temple for the basket. And when the temple is ready, they will set the basket there on its pedestal</a:t>
            </a:r>
            <a:r>
              <a:rPr lang="mr-IN" sz="2800" b="1" dirty="0">
                <a:solidFill>
                  <a:srgbClr val="FFFFFF"/>
                </a:solidFill>
                <a:effectLst>
                  <a:glow rad="63500">
                    <a:schemeClr val="bg2"/>
                  </a:glow>
                  <a:outerShdw blurRad="38100" dist="38100" dir="2700000" algn="tl">
                    <a:srgbClr val="000000"/>
                  </a:outerShdw>
                </a:effectLst>
                <a:latin typeface="Arial" charset="0"/>
                <a:cs typeface="Arial" charset="0"/>
              </a:rPr>
              <a:t>'</a:t>
            </a:r>
            <a:r>
              <a:rPr lang="ru-RU" altLang="ja-JP" sz="2800" b="1" dirty="0">
                <a:solidFill>
                  <a:srgbClr val="FFFFFF"/>
                </a:solidFill>
                <a:effectLst>
                  <a:glow rad="63500">
                    <a:schemeClr val="bg2"/>
                  </a:glow>
                  <a:outerShdw blurRad="38100" dist="38100" dir="2700000" algn="tl">
                    <a:srgbClr val="000000"/>
                  </a:outerShdw>
                </a:effectLst>
                <a:latin typeface="Arial" charset="0"/>
                <a:cs typeface="Arial" charset="0"/>
              </a:rPr>
              <a:t>"</a:t>
            </a:r>
            <a:r>
              <a:rPr lang="en-US" altLang="ja-JP" sz="2800" b="1" dirty="0">
                <a:solidFill>
                  <a:srgbClr val="FFFFFF"/>
                </a:solidFill>
                <a:effectLst>
                  <a:glow rad="63500">
                    <a:schemeClr val="bg2"/>
                  </a:glow>
                  <a:outerShdw blurRad="38100" dist="38100" dir="2700000" algn="tl">
                    <a:srgbClr val="000000"/>
                  </a:outerShdw>
                </a:effectLst>
                <a:latin typeface="Arial" charset="0"/>
                <a:cs typeface="Arial" charset="0"/>
              </a:rPr>
              <a:t> (Zech 5:9-11 </a:t>
            </a:r>
            <a:r>
              <a:rPr lang="en-US" altLang="ja-JP" b="1" dirty="0">
                <a:solidFill>
                  <a:srgbClr val="FFFFFF"/>
                </a:solidFill>
                <a:effectLst>
                  <a:glow rad="63500">
                    <a:schemeClr val="bg2"/>
                  </a:glow>
                  <a:outerShdw blurRad="38100" dist="38100" dir="2700000" algn="tl">
                    <a:srgbClr val="000000"/>
                  </a:outerShdw>
                </a:effectLst>
                <a:latin typeface="Arial" charset="0"/>
                <a:cs typeface="Arial" charset="0"/>
              </a:rPr>
              <a:t>NLT</a:t>
            </a:r>
            <a:r>
              <a:rPr lang="en-US" altLang="ja-JP" sz="2800" b="1" dirty="0">
                <a:solidFill>
                  <a:srgbClr val="FFFFFF"/>
                </a:solidFill>
                <a:effectLst>
                  <a:glow rad="63500">
                    <a:schemeClr val="bg2"/>
                  </a:glow>
                  <a:outerShdw blurRad="38100" dist="38100" dir="2700000" algn="tl">
                    <a:srgbClr val="000000"/>
                  </a:outerShdw>
                </a:effectLst>
                <a:latin typeface="Arial" charset="0"/>
                <a:cs typeface="Arial" charset="0"/>
              </a:rPr>
              <a:t>).</a:t>
            </a:r>
            <a:endParaRPr lang="en-US" sz="2800" b="1" dirty="0">
              <a:solidFill>
                <a:srgbClr val="FFFFFF"/>
              </a:solidFill>
              <a:effectLst>
                <a:glow rad="63500">
                  <a:schemeClr val="bg2"/>
                </a:glow>
                <a:outerShdw blurRad="38100" dist="38100" dir="2700000" algn="tl">
                  <a:srgbClr val="000000"/>
                </a:outerShdw>
              </a:effectLst>
              <a:latin typeface="Arial" charset="0"/>
              <a:cs typeface="Arial" charset="0"/>
            </a:endParaRPr>
          </a:p>
        </p:txBody>
      </p:sp>
    </p:spTree>
  </p:cSld>
  <p:clrMapOvr>
    <a:masterClrMapping/>
  </p:clrMapOvr>
  <p:transition>
    <p:dissolv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332656"/>
            <a:ext cx="7928435" cy="5605697"/>
          </a:xfrm>
          <a:prstGeom prst="rect">
            <a:avLst/>
          </a:prstGeom>
        </p:spPr>
      </p:pic>
      <p:sp>
        <p:nvSpPr>
          <p:cNvPr id="142339" name="Rectangle 3"/>
          <p:cNvSpPr>
            <a:spLocks noGrp="1" noChangeArrowheads="1"/>
          </p:cNvSpPr>
          <p:nvPr>
            <p:ph type="title"/>
          </p:nvPr>
        </p:nvSpPr>
        <p:spPr>
          <a:xfrm>
            <a:off x="0" y="6858000"/>
            <a:ext cx="9144000" cy="1055712"/>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6" name="TextBox 5"/>
          <p:cNvSpPr txBox="1"/>
          <p:nvPr/>
        </p:nvSpPr>
        <p:spPr>
          <a:xfrm>
            <a:off x="0" y="4941168"/>
            <a:ext cx="9144000" cy="1815882"/>
          </a:xfrm>
          <a:prstGeom prst="rect">
            <a:avLst/>
          </a:prstGeom>
          <a:solidFill>
            <a:srgbClr val="000000"/>
          </a:solid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Then I looked up and saw two women flying toward us, gliding on the wind. They had wings like a stork, and they picked up the basket and flew into the sky</a:t>
            </a:r>
            <a:r>
              <a:rPr kumimoji="0" lang="ru-RU"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a:t>
            </a:r>
            <a:b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b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 (Zech 5:9 </a:t>
            </a:r>
            <a:r>
              <a:rPr kumimoji="0" lang="en-US" altLang="ja-JP"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NLT</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8363762"/>
      </p:ext>
    </p:extLst>
  </p:cSld>
  <p:clrMapOvr>
    <a:overrideClrMapping bg1="lt1" tx1="dk1" bg2="lt2" tx2="dk2" accent1="accent1" accent2="accent2" accent3="accent3" accent4="accent4" accent5="accent5" accent6="accent6" hlink="hlink" folHlink="folHlink"/>
  </p:clrMapOvr>
  <p:transition>
    <p:dissolv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67283"/>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Wickedness sometimes appears in the imagery of women.</a:t>
            </a:r>
          </a:p>
        </p:txBody>
      </p:sp>
      <p:pic>
        <p:nvPicPr>
          <p:cNvPr id="2" name="Picture 1"/>
          <p:cNvPicPr>
            <a:picLocks noChangeAspect="1"/>
          </p:cNvPicPr>
          <p:nvPr/>
        </p:nvPicPr>
        <p:blipFill>
          <a:blip r:embed="rId3"/>
          <a:stretch>
            <a:fillRect/>
          </a:stretch>
        </p:blipFill>
        <p:spPr>
          <a:xfrm>
            <a:off x="-36512" y="1706451"/>
            <a:ext cx="9144000" cy="5151549"/>
          </a:xfrm>
          <a:prstGeom prst="rect">
            <a:avLst/>
          </a:prstGeom>
        </p:spPr>
      </p:pic>
      <p:sp>
        <p:nvSpPr>
          <p:cNvPr id="4" name="Rectangle 2"/>
          <p:cNvSpPr txBox="1">
            <a:spLocks noChangeArrowheads="1"/>
          </p:cNvSpPr>
          <p:nvPr/>
        </p:nvSpPr>
        <p:spPr bwMode="auto">
          <a:xfrm>
            <a:off x="-23775" y="126876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Zechariah 5:9 is one of two places that mention female supernatural beings.</a:t>
            </a:r>
          </a:p>
        </p:txBody>
      </p:sp>
    </p:spTree>
    <p:extLst>
      <p:ext uri="{BB962C8B-B14F-4D97-AF65-F5344CB8AC3E}">
        <p14:creationId xmlns:p14="http://schemas.microsoft.com/office/powerpoint/2010/main" val="18019854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6</a:t>
            </a:r>
          </a:p>
        </p:txBody>
      </p:sp>
    </p:spTree>
    <p:extLst>
      <p:ext uri="{BB962C8B-B14F-4D97-AF65-F5344CB8AC3E}">
        <p14:creationId xmlns:p14="http://schemas.microsoft.com/office/powerpoint/2010/main" val="118385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Zechariah</a:t>
            </a:r>
          </a:p>
        </p:txBody>
      </p:sp>
      <p:sp>
        <p:nvSpPr>
          <p:cNvPr id="7" name="TextBox 3"/>
          <p:cNvSpPr txBox="1">
            <a:spLocks noChangeArrowheads="1"/>
          </p:cNvSpPr>
          <p:nvPr/>
        </p:nvSpPr>
        <p:spPr bwMode="auto">
          <a:xfrm>
            <a:off x="116887" y="1024964"/>
            <a:ext cx="5361733" cy="489364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1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eaning of Zechariah’s 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2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xamination with measuring 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3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atan and the Branch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4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even lampstands of gold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5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nterpreting the flying scroll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6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ct of crowning Joshua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7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earts become like flint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8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ecurity comes to Jerusalem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R</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eturn of the Messiah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phraim and Judah restored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eaching about wicked shepherds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U</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nderstanding whom they pierced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R</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efining of God’s remnant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ew kingdom ushered in</a:t>
            </a:r>
          </a:p>
        </p:txBody>
      </p:sp>
    </p:spTree>
    <p:extLst>
      <p:ext uri="{BB962C8B-B14F-4D97-AF65-F5344CB8AC3E}">
        <p14:creationId xmlns:p14="http://schemas.microsoft.com/office/powerpoint/2010/main" val="21557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5153744"/>
            <a:ext cx="9144000" cy="1371600"/>
          </a:xfrm>
        </p:spPr>
        <p:txBody>
          <a:bodyPr/>
          <a:lstStyle/>
          <a:p>
            <a:r>
              <a:rPr lang="en-US" sz="3600" b="1">
                <a:solidFill>
                  <a:srgbClr val="FFFFFF"/>
                </a:solidFill>
                <a:effectLst>
                  <a:glow rad="177800">
                    <a:schemeClr val="tx1"/>
                  </a:glow>
                </a:effectLst>
              </a:rPr>
              <a:t>Vision 8: The Four Chariots </a:t>
            </a:r>
            <a:r>
              <a:rPr lang="en-US" sz="3600" b="1" dirty="0">
                <a:solidFill>
                  <a:srgbClr val="FFFFFF"/>
                </a:solidFill>
                <a:effectLst>
                  <a:glow rad="177800">
                    <a:schemeClr val="tx1"/>
                  </a:glow>
                </a:effectLst>
              </a:rPr>
              <a:t>(Zech 6:1-8)</a:t>
            </a:r>
            <a:endParaRPr lang="en-US" sz="3600">
              <a:effectLst>
                <a:glow rad="177800">
                  <a:schemeClr val="tx1"/>
                </a:glow>
              </a:effectLst>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
        <p:nvSpPr>
          <p:cNvPr id="7" name="Rectangle 2"/>
          <p:cNvSpPr txBox="1">
            <a:spLocks noChangeArrowheads="1"/>
          </p:cNvSpPr>
          <p:nvPr/>
        </p:nvSpPr>
        <p:spPr bwMode="auto">
          <a:xfrm>
            <a:off x="0" y="29469"/>
            <a:ext cx="9144000" cy="31114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I looked up again and saw four chariots coming from between two bronze mountains.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first chariot was pulled by red horses, the second by black horses,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lang="en-US" sz="2800" b="1" kern="0" dirty="0">
                <a:solidFill>
                  <a:srgbClr val="FFFFFF"/>
                </a:solidFill>
                <a:effectLst>
                  <a:glow rad="127000">
                    <a:srgbClr val="000000"/>
                  </a:glow>
                </a:effectLst>
                <a:latin typeface="Arial" charset="0"/>
                <a:ea typeface="ＭＳ Ｐゴシック" charset="0"/>
                <a:cs typeface="ＭＳ Ｐゴシック" charset="0"/>
              </a:rPr>
              <a:t>the third by white horses, and the fourth by powerful dappled-gray horses."</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4293096"/>
            <a:ext cx="9144000" cy="10198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2800" b="1" kern="0" baseline="30000" dirty="0">
                <a:solidFill>
                  <a:srgbClr val="FFFFFF"/>
                </a:solidFill>
                <a:effectLst>
                  <a:glow rad="127000">
                    <a:srgbClr val="000000"/>
                  </a:glow>
                </a:effectLst>
                <a:latin typeface="Arial" charset="0"/>
                <a:ea typeface="ＭＳ Ｐゴシック" charset="0"/>
                <a:cs typeface="ＭＳ Ｐゴシック" charset="0"/>
              </a:rPr>
              <a:t>4</a:t>
            </a:r>
            <a:r>
              <a:rPr lang="mr-IN"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And what are these, my lord?</a:t>
            </a:r>
            <a:r>
              <a:rPr lang="mr-IN"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I asked the angel who was talking with me</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(Zech 6:1-4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77315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0291" name="Rectangle 3"/>
          <p:cNvSpPr>
            <a:spLocks noGrp="1" noChangeArrowheads="1"/>
          </p:cNvSpPr>
          <p:nvPr>
            <p:ph type="title"/>
          </p:nvPr>
        </p:nvSpPr>
        <p:spPr>
          <a:xfrm>
            <a:off x="5292080" y="1193180"/>
            <a:ext cx="3772669" cy="1155700"/>
          </a:xfrm>
          <a:effectLst>
            <a:outerShdw blurRad="63500" dist="38099" dir="2700000" algn="ctr" rotWithShape="0">
              <a:schemeClr val="bg2">
                <a:alpha val="74998"/>
              </a:schemeClr>
            </a:outerShdw>
          </a:effectLst>
        </p:spPr>
        <p:txBody>
          <a:bodyPr/>
          <a:lstStyle/>
          <a:p>
            <a:pPr algn="r" eaLnBrk="1" hangingPunct="1">
              <a:defRPr/>
            </a:pPr>
            <a:r>
              <a:rPr lang="en-US" sz="3600">
                <a:effectLst>
                  <a:outerShdw blurRad="38100" dist="38100" dir="2700000" algn="tl">
                    <a:srgbClr val="000000"/>
                  </a:outerShdw>
                </a:effectLst>
                <a:latin typeface="Arial" charset="0"/>
                <a:ea typeface="ＭＳ Ｐゴシック" charset="0"/>
                <a:cs typeface="Times New Roman" charset="0"/>
              </a:rPr>
              <a:t>6:1-8 Chariots</a:t>
            </a:r>
            <a:endParaRPr lang="en-US" sz="4800">
              <a:effectLst>
                <a:outerShdw blurRad="38100" dist="38100" dir="2700000" algn="tl">
                  <a:srgbClr val="000000"/>
                </a:outerShdw>
              </a:effectLst>
              <a:latin typeface="Arial" charset="0"/>
              <a:ea typeface="ＭＳ Ｐゴシック" charset="0"/>
              <a:cs typeface="Times New Roman" charset="0"/>
            </a:endParaRPr>
          </a:p>
        </p:txBody>
      </p:sp>
      <p:sp>
        <p:nvSpPr>
          <p:cNvPr id="140292" name="Text Box 4"/>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b="1">
                <a:effectLst/>
                <a:latin typeface="Arial"/>
                <a:ea typeface="+mn-ea"/>
                <a:cs typeface="Arial"/>
              </a:rPr>
              <a:t>649</a:t>
            </a:r>
          </a:p>
        </p:txBody>
      </p:sp>
      <p:grpSp>
        <p:nvGrpSpPr>
          <p:cNvPr id="2" name="Group 6"/>
          <p:cNvGrpSpPr>
            <a:grpSpLocks/>
          </p:cNvGrpSpPr>
          <p:nvPr/>
        </p:nvGrpSpPr>
        <p:grpSpPr bwMode="auto">
          <a:xfrm>
            <a:off x="2590800" y="4419600"/>
            <a:ext cx="1828800" cy="1143000"/>
            <a:chOff x="3581400" y="4495800"/>
            <a:chExt cx="1828800" cy="1143000"/>
          </a:xfrm>
        </p:grpSpPr>
        <p:sp>
          <p:nvSpPr>
            <p:cNvPr id="5"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chemeClr val="tx2"/>
                  </a:solidFill>
                  <a:effectLst/>
                  <a:latin typeface="Arial" charset="0"/>
                  <a:ea typeface="Times New Roman" charset="0"/>
                  <a:cs typeface="Arial" charset="0"/>
                </a:rPr>
                <a:t>North</a:t>
              </a:r>
              <a:endParaRPr lang="en-US" sz="4800" b="1">
                <a:solidFill>
                  <a:schemeClr val="tx2"/>
                </a:solidFill>
                <a:effectLst/>
                <a:latin typeface="Arial" charset="0"/>
                <a:ea typeface="Times New Roman" charset="0"/>
                <a:cs typeface="Arial" charset="0"/>
              </a:endParaRPr>
            </a:p>
          </p:txBody>
        </p:sp>
        <p:sp>
          <p:nvSpPr>
            <p:cNvPr id="155660" name="Up Arrow Callout 5"/>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effectLst/>
              </a:endParaRPr>
            </a:p>
          </p:txBody>
        </p:sp>
      </p:grpSp>
      <p:grpSp>
        <p:nvGrpSpPr>
          <p:cNvPr id="3" name="Group 7"/>
          <p:cNvGrpSpPr>
            <a:grpSpLocks/>
          </p:cNvGrpSpPr>
          <p:nvPr/>
        </p:nvGrpSpPr>
        <p:grpSpPr bwMode="auto">
          <a:xfrm rot="-5400000">
            <a:off x="1409700" y="2667000"/>
            <a:ext cx="1828800" cy="1143000"/>
            <a:chOff x="3581400" y="4495800"/>
            <a:chExt cx="1828800" cy="1143000"/>
          </a:xfrm>
        </p:grpSpPr>
        <p:sp>
          <p:nvSpPr>
            <p:cNvPr id="9"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chemeClr val="tx2"/>
                  </a:solidFill>
                  <a:effectLst/>
                  <a:latin typeface="Arial" charset="0"/>
                  <a:ea typeface="Times New Roman" charset="0"/>
                  <a:cs typeface="Arial" charset="0"/>
                </a:rPr>
                <a:t>West</a:t>
              </a:r>
              <a:endParaRPr lang="en-US" sz="4800" b="1">
                <a:solidFill>
                  <a:schemeClr val="tx2"/>
                </a:solidFill>
                <a:effectLst/>
                <a:latin typeface="Arial" charset="0"/>
                <a:ea typeface="Times New Roman" charset="0"/>
                <a:cs typeface="Arial" charset="0"/>
              </a:endParaRPr>
            </a:p>
          </p:txBody>
        </p:sp>
        <p:sp>
          <p:nvSpPr>
            <p:cNvPr id="155658" name="Up Arrow Callout 9"/>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effectLst/>
              </a:endParaRPr>
            </a:p>
          </p:txBody>
        </p:sp>
      </p:grpSp>
      <p:grpSp>
        <p:nvGrpSpPr>
          <p:cNvPr id="4" name="Group 11"/>
          <p:cNvGrpSpPr>
            <a:grpSpLocks/>
          </p:cNvGrpSpPr>
          <p:nvPr/>
        </p:nvGrpSpPr>
        <p:grpSpPr bwMode="auto">
          <a:xfrm rot="10800000">
            <a:off x="4495800" y="1981200"/>
            <a:ext cx="1828800" cy="1143000"/>
            <a:chOff x="3581400" y="4495800"/>
            <a:chExt cx="1828800" cy="1143000"/>
          </a:xfrm>
        </p:grpSpPr>
        <p:sp>
          <p:nvSpPr>
            <p:cNvPr id="13" name="Rectangle 3"/>
            <p:cNvSpPr txBox="1">
              <a:spLocks noChangeArrowheads="1"/>
            </p:cNvSpPr>
            <p:nvPr/>
          </p:nvSpPr>
          <p:spPr bwMode="auto">
            <a:xfrm rot="10800000">
              <a:off x="3617912" y="4748212"/>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chemeClr val="tx2"/>
                  </a:solidFill>
                  <a:effectLst/>
                  <a:latin typeface="Arial" charset="0"/>
                  <a:ea typeface="Times New Roman" charset="0"/>
                  <a:cs typeface="Arial" charset="0"/>
                </a:rPr>
                <a:t>South</a:t>
              </a:r>
              <a:endParaRPr lang="en-US" sz="4800" b="1">
                <a:solidFill>
                  <a:schemeClr val="tx2"/>
                </a:solidFill>
                <a:effectLst/>
                <a:latin typeface="Arial" charset="0"/>
                <a:ea typeface="Times New Roman" charset="0"/>
                <a:cs typeface="Arial" charset="0"/>
              </a:endParaRPr>
            </a:p>
          </p:txBody>
        </p:sp>
        <p:sp>
          <p:nvSpPr>
            <p:cNvPr id="155656" name="Up Arrow Callout 13"/>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effectLst/>
              </a:endParaRPr>
            </a:p>
          </p:txBody>
        </p:sp>
      </p:grpSp>
      <p:sp>
        <p:nvSpPr>
          <p:cNvPr id="15" name="Rectangle 2"/>
          <p:cNvSpPr txBox="1">
            <a:spLocks noChangeArrowheads="1"/>
          </p:cNvSpPr>
          <p:nvPr/>
        </p:nvSpPr>
        <p:spPr bwMode="auto">
          <a:xfrm>
            <a:off x="0" y="29469"/>
            <a:ext cx="8604448" cy="138330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angel replied,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These are the four spirits of heaven who stand before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all the earth. They are going out to do his work.</a:t>
            </a:r>
          </a:p>
        </p:txBody>
      </p:sp>
      <p:sp>
        <p:nvSpPr>
          <p:cNvPr id="16" name="Rectangle 2"/>
          <p:cNvSpPr txBox="1">
            <a:spLocks noChangeArrowheads="1"/>
          </p:cNvSpPr>
          <p:nvPr/>
        </p:nvSpPr>
        <p:spPr bwMode="auto">
          <a:xfrm>
            <a:off x="4211960" y="3717032"/>
            <a:ext cx="493204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chariot with black horses is going north, the chariot with white horses is going west, and the chariot with dappled-gray horses is going south</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 6:5-6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7000" y="203200"/>
            <a:ext cx="8890000" cy="64389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rPr>
              <a:t>Vision 8: The Four Chariots </a:t>
            </a:r>
            <a:r>
              <a:rPr lang="en-US" sz="3600" b="1" dirty="0">
                <a:solidFill>
                  <a:srgbClr val="FFFFFF"/>
                </a:solidFill>
                <a:effectLst>
                  <a:glow rad="177800">
                    <a:schemeClr val="tx1"/>
                  </a:glow>
                </a:effectLst>
              </a:rPr>
              <a:t>(Zech 6:1-8)</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Divine judgment on Gentile nations</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57428206"/>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8" descr="Lights"/>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142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4" name="Text Box 2"/>
          <p:cNvSpPr txBox="1">
            <a:spLocks noChangeArrowheads="1"/>
          </p:cNvSpPr>
          <p:nvPr/>
        </p:nvSpPr>
        <p:spPr bwMode="auto">
          <a:xfrm>
            <a:off x="-20638" y="395288"/>
            <a:ext cx="9201151" cy="4721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red-horse rider among the myrtles  1:7-17</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four horns &amp; the four craftsmen 1:18-21</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surveyor with the measuring line 2:1-13</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cleansing &amp; crowning of Joshua 3:1-10</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gold lampstand &amp; the two olive trees 4:1-14</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flying scroll 5:1-4</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woman in the </a:t>
            </a:r>
            <a:r>
              <a:rPr lang="en-US" sz="3200" b="1" dirty="0" err="1">
                <a:solidFill>
                  <a:srgbClr val="FFFFFF"/>
                </a:solidFill>
                <a:effectLst>
                  <a:glow rad="101600">
                    <a:schemeClr val="tx1"/>
                  </a:glow>
                </a:effectLst>
                <a:latin typeface="Arial"/>
                <a:cs typeface="Arial"/>
              </a:rPr>
              <a:t>ephah</a:t>
            </a:r>
            <a:r>
              <a:rPr lang="en-US" sz="3200" b="1" dirty="0">
                <a:solidFill>
                  <a:srgbClr val="FFFFFF"/>
                </a:solidFill>
                <a:effectLst>
                  <a:glow rad="101600">
                    <a:schemeClr val="tx1"/>
                  </a:glow>
                </a:effectLst>
                <a:latin typeface="Arial"/>
                <a:cs typeface="Arial"/>
              </a:rPr>
              <a:t> 5:5-11</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four chariots 6:1-8 </a:t>
            </a:r>
          </a:p>
        </p:txBody>
      </p:sp>
      <p:sp>
        <p:nvSpPr>
          <p:cNvPr id="2" name="Title 1"/>
          <p:cNvSpPr>
            <a:spLocks noGrp="1"/>
          </p:cNvSpPr>
          <p:nvPr>
            <p:ph type="title" idx="4294967295"/>
          </p:nvPr>
        </p:nvSpPr>
        <p:spPr>
          <a:xfrm>
            <a:off x="-12367" y="6042195"/>
            <a:ext cx="9142784" cy="707886"/>
          </a:xfrm>
          <a:noFill/>
          <a:ln>
            <a:noFill/>
          </a:ln>
          <a:effectLst>
            <a:outerShdw blurRad="63500" dist="38099" dir="2700000" algn="ctr" rotWithShape="0">
              <a:schemeClr val="tx1">
                <a:alpha val="74998"/>
              </a:schemeClr>
            </a:outerShdw>
          </a:effectLst>
        </p:spPr>
        <p:txBody>
          <a:bodyPr>
            <a:spAutoFit/>
          </a:bodyPr>
          <a:lstStyle/>
          <a:p>
            <a:pPr marL="457200" indent="-457200"/>
            <a:r>
              <a:rPr lang="en-US" sz="4000" b="1" dirty="0">
                <a:solidFill>
                  <a:srgbClr val="FFFFFF"/>
                </a:solidFill>
                <a:effectLst>
                  <a:glow rad="101600">
                    <a:schemeClr val="tx1"/>
                  </a:glow>
                </a:effectLst>
                <a:latin typeface="Arial"/>
                <a:cs typeface="Arial"/>
              </a:rPr>
              <a:t>The </a:t>
            </a:r>
            <a:r>
              <a:rPr lang="en-US" sz="4000" b="1">
                <a:solidFill>
                  <a:srgbClr val="FFFFFF"/>
                </a:solidFill>
                <a:effectLst>
                  <a:glow rad="101600">
                    <a:schemeClr val="tx1"/>
                  </a:glow>
                </a:effectLst>
                <a:latin typeface="Arial"/>
                <a:cs typeface="Arial"/>
              </a:rPr>
              <a:t>Night Visions Reviewed</a:t>
            </a:r>
          </a:p>
        </p:txBody>
      </p:sp>
    </p:spTree>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 also encourages us to serve him by revealing our identity in Christ.</a:t>
            </a:r>
          </a:p>
        </p:txBody>
      </p:sp>
    </p:spTree>
    <p:extLst>
      <p:ext uri="{BB962C8B-B14F-4D97-AF65-F5344CB8AC3E}">
        <p14:creationId xmlns:p14="http://schemas.microsoft.com/office/powerpoint/2010/main" val="334154226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287270697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Identity in Christ</a:t>
            </a: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412776"/>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The Riches of Grace in Christ Jesus</a:t>
            </a:r>
          </a:p>
          <a:p>
            <a:pPr>
              <a:defRPr/>
            </a:pPr>
            <a:endParaRPr lang="en-US" sz="2800" b="1" i="1" dirty="0">
              <a:effectLst>
                <a:glow rad="127000">
                  <a:schemeClr val="tx1"/>
                </a:glow>
              </a:effectLst>
              <a:latin typeface="Arial" charset="0"/>
              <a:ea typeface="ＭＳ Ｐゴシック" charset="0"/>
              <a:cs typeface="ＭＳ Ｐゴシック" charset="0"/>
            </a:endParaRPr>
          </a:p>
          <a:p>
            <a:pPr>
              <a:defRPr/>
            </a:pPr>
            <a:r>
              <a:rPr lang="en-US" sz="2800" b="1" i="1" dirty="0">
                <a:effectLst>
                  <a:glow rad="127000">
                    <a:schemeClr val="tx1"/>
                  </a:glow>
                </a:effectLst>
                <a:latin typeface="Arial" charset="0"/>
                <a:ea typeface="ＭＳ Ｐゴシック" charset="0"/>
                <a:cs typeface="ＭＳ Ｐゴシック" charset="0"/>
              </a:rPr>
              <a:t>—33 Divine Accomplishments in and for the Sinner</a:t>
            </a:r>
            <a:br>
              <a:rPr lang="en-US" sz="2800" b="1" i="1" dirty="0">
                <a:effectLst>
                  <a:glow rad="127000">
                    <a:schemeClr val="tx1"/>
                  </a:glow>
                </a:effectLst>
                <a:latin typeface="Arial" charset="0"/>
                <a:ea typeface="ＭＳ Ｐゴシック" charset="0"/>
                <a:cs typeface="ＭＳ Ｐゴシック" charset="0"/>
              </a:rPr>
            </a:br>
            <a:r>
              <a:rPr lang="en-US" sz="2800" b="1" i="1" dirty="0">
                <a:effectLst>
                  <a:glow rad="127000">
                    <a:schemeClr val="tx1"/>
                  </a:glow>
                </a:effectLst>
                <a:latin typeface="Arial" charset="0"/>
                <a:ea typeface="ＭＳ Ｐゴシック" charset="0"/>
                <a:cs typeface="ＭＳ Ｐゴシック" charset="0"/>
              </a:rPr>
              <a:t>upon Believing on the Lord Jesus Christ</a:t>
            </a:r>
          </a:p>
          <a:p>
            <a:pPr>
              <a:defRPr/>
            </a:pPr>
            <a:endParaRPr lang="en-US" sz="3600" b="1" dirty="0">
              <a:effectLst>
                <a:glow rad="127000">
                  <a:schemeClr val="tx1"/>
                </a:glow>
              </a:effectLst>
              <a:latin typeface="Arial" charset="0"/>
              <a:ea typeface="ＭＳ Ｐゴシック" charset="0"/>
              <a:cs typeface="ＭＳ Ｐゴシック" charset="0"/>
            </a:endParaRPr>
          </a:p>
          <a:p>
            <a:pPr>
              <a:defRPr/>
            </a:pPr>
            <a:endParaRPr lang="en-US" sz="3600" b="1" dirty="0">
              <a:effectLst>
                <a:glow rad="127000">
                  <a:schemeClr val="tx1"/>
                </a:glow>
              </a:effectLst>
              <a:latin typeface="Arial" charset="0"/>
              <a:ea typeface="ＭＳ Ｐゴシック" charset="0"/>
              <a:cs typeface="ＭＳ Ｐゴシック" charset="0"/>
            </a:endParaRPr>
          </a:p>
          <a:p>
            <a:pPr>
              <a:defRPr/>
            </a:pPr>
            <a:r>
              <a:rPr lang="en-US" sz="3600" b="1" dirty="0">
                <a:effectLst>
                  <a:glow rad="127000">
                    <a:schemeClr val="tx1"/>
                  </a:glow>
                </a:effectLst>
                <a:latin typeface="Arial" charset="0"/>
                <a:ea typeface="ＭＳ Ｐゴシック" charset="0"/>
                <a:cs typeface="ＭＳ Ｐゴシック" charset="0"/>
              </a:rPr>
              <a:t>by Lewis S. Chafer</a:t>
            </a:r>
          </a:p>
        </p:txBody>
      </p:sp>
    </p:spTree>
    <p:extLst>
      <p:ext uri="{BB962C8B-B14F-4D97-AF65-F5344CB8AC3E}">
        <p14:creationId xmlns:p14="http://schemas.microsoft.com/office/powerpoint/2010/main" val="218429337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a:defRPr/>
            </a:pPr>
            <a:r>
              <a:rPr lang="en-US" sz="2800" b="1"/>
              <a:t>In the Eternal Plan of God</a:t>
            </a:r>
          </a:p>
          <a:p>
            <a:pPr marL="628650" indent="-628650" algn="l">
              <a:buFont typeface="+mj-lt"/>
              <a:buAutoNum type="arabicPeriod"/>
              <a:defRPr/>
            </a:pPr>
            <a:r>
              <a:rPr lang="en-US" sz="2800" b="1"/>
              <a:t>Reconciled</a:t>
            </a:r>
          </a:p>
          <a:p>
            <a:pPr marL="628650" indent="-628650" algn="l">
              <a:buFont typeface="+mj-lt"/>
              <a:buAutoNum type="arabicPeriod"/>
              <a:defRPr/>
            </a:pPr>
            <a:r>
              <a:rPr lang="en-US" sz="2800" b="1"/>
              <a:t>Redeemed</a:t>
            </a:r>
          </a:p>
          <a:p>
            <a:pPr marL="628650" indent="-628650" algn="l">
              <a:buFont typeface="+mj-lt"/>
              <a:buAutoNum type="arabicPeriod"/>
              <a:defRPr/>
            </a:pPr>
            <a:r>
              <a:rPr lang="en-US" sz="2800" b="1" dirty="0">
                <a:effectLst>
                  <a:glow rad="127000">
                    <a:schemeClr val="tx1"/>
                  </a:glow>
                </a:effectLst>
                <a:latin typeface="Arial" charset="0"/>
                <a:ea typeface="ＭＳ Ｐゴシック" charset="0"/>
                <a:cs typeface="ＭＳ Ｐゴシック" charset="0"/>
              </a:rPr>
              <a:t>Related to God Through a Propitiation (the satisfaction of God</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holiness)</a:t>
            </a:r>
          </a:p>
          <a:p>
            <a:pPr marL="628650" indent="-628650" algn="l">
              <a:buFont typeface="+mj-lt"/>
              <a:buAutoNum type="arabicPeriod"/>
              <a:defRPr/>
            </a:pPr>
            <a:r>
              <a:rPr lang="en-US" sz="2800" b="1"/>
              <a:t>All Sins Covered by Atoning Blood</a:t>
            </a:r>
          </a:p>
          <a:p>
            <a:pPr marL="628650" indent="-628650" algn="l">
              <a:buFont typeface="+mj-lt"/>
              <a:buAutoNum type="arabicPeriod"/>
              <a:defRPr/>
            </a:pPr>
            <a:r>
              <a:rPr lang="en-US" sz="2800" b="1"/>
              <a:t>Vitally Joined together with Christ for Judgment of the "Old Man" Unto a New Walk</a:t>
            </a:r>
          </a:p>
          <a:p>
            <a:pPr marL="628650" indent="-628650" algn="l">
              <a:buFont typeface="+mj-lt"/>
              <a:buAutoNum type="arabicPeriod"/>
              <a:defRPr/>
            </a:pPr>
            <a:r>
              <a:rPr lang="en-US" sz="2800" b="1"/>
              <a:t>Free from the Law</a:t>
            </a:r>
          </a:p>
          <a:p>
            <a:pPr marL="628650" indent="-628650" algn="l">
              <a:buFont typeface="+mj-lt"/>
              <a:buAutoNum type="arabicPeriod"/>
              <a:defRPr/>
            </a:pPr>
            <a:r>
              <a:rPr lang="en-US" sz="2800" b="1"/>
              <a:t>Children of God</a:t>
            </a:r>
          </a:p>
          <a:p>
            <a:pPr marL="628650" indent="-628650" algn="l">
              <a:buFont typeface="+mj-lt"/>
              <a:buAutoNum type="arabicPeriod"/>
              <a:defRPr/>
            </a:pPr>
            <a:r>
              <a:rPr lang="en-US" sz="2800" b="1"/>
              <a:t>Adopted (placed as adult sons)</a:t>
            </a:r>
          </a:p>
          <a:p>
            <a:pPr marL="628650" indent="-628650" algn="l">
              <a:buFont typeface="+mj-lt"/>
              <a:buAutoNum type="arabicPeriod"/>
              <a:defRPr/>
            </a:pPr>
            <a:r>
              <a:rPr lang="en-US" sz="2800" b="1"/>
              <a:t>Acceptable to God by Jesus Christ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9671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11"/>
              <a:defRPr/>
            </a:pPr>
            <a:r>
              <a:rPr lang="en-US" sz="2800" b="1" dirty="0">
                <a:effectLst>
                  <a:glow rad="127000">
                    <a:schemeClr val="tx1"/>
                  </a:glow>
                </a:effectLst>
                <a:latin typeface="Arial" charset="0"/>
                <a:ea typeface="ＭＳ Ｐゴシック" charset="0"/>
                <a:cs typeface="ＭＳ Ｐゴシック" charset="0"/>
              </a:rPr>
              <a:t>Justified</a:t>
            </a:r>
          </a:p>
          <a:p>
            <a:pPr marL="628650" indent="-628650" algn="l">
              <a:buFont typeface="+mj-lt"/>
              <a:buAutoNum type="arabicPeriod" startAt="11"/>
              <a:defRPr/>
            </a:pPr>
            <a:r>
              <a:rPr lang="en-US" sz="2800" b="1"/>
              <a:t>Forgiven All Trespass</a:t>
            </a:r>
          </a:p>
          <a:p>
            <a:pPr marL="628650" indent="-628650" algn="l">
              <a:buFont typeface="+mj-lt"/>
              <a:buAutoNum type="arabicPeriod" startAt="11"/>
              <a:defRPr/>
            </a:pPr>
            <a:r>
              <a:rPr lang="en-US" sz="2800" b="1"/>
              <a:t>Made Nigh (Drawn Near)</a:t>
            </a:r>
          </a:p>
          <a:p>
            <a:pPr marL="628650" indent="-628650" algn="l">
              <a:buFont typeface="+mj-lt"/>
              <a:buAutoNum type="arabicPeriod" startAt="11"/>
              <a:defRPr/>
            </a:pPr>
            <a:r>
              <a:rPr lang="en-US" sz="2800" b="1"/>
              <a:t>Delivered from the Powers of Darkness</a:t>
            </a:r>
          </a:p>
          <a:p>
            <a:pPr marL="628650" indent="-628650" algn="l">
              <a:buFont typeface="+mj-lt"/>
              <a:buAutoNum type="arabicPeriod" startAt="11"/>
              <a:defRPr/>
            </a:pPr>
            <a:r>
              <a:rPr lang="en-US" sz="2800" b="1"/>
              <a:t>Translated into the Kingdom</a:t>
            </a:r>
          </a:p>
          <a:p>
            <a:pPr marL="628650" indent="-628650" algn="l">
              <a:buFont typeface="+mj-lt"/>
              <a:buAutoNum type="arabicPeriod" startAt="11"/>
              <a:defRPr/>
            </a:pPr>
            <a:r>
              <a:rPr lang="en-US" sz="2800" b="1"/>
              <a:t>On the Rock Christ Jesus</a:t>
            </a:r>
          </a:p>
          <a:p>
            <a:pPr marL="628650" indent="-628650" algn="l">
              <a:buFont typeface="+mj-lt"/>
              <a:buAutoNum type="arabicPeriod" startAt="11"/>
              <a:defRPr/>
            </a:pPr>
            <a:r>
              <a:rPr lang="en-US" sz="2800" b="1"/>
              <a:t>A Gift from God the Father to Christ</a:t>
            </a:r>
          </a:p>
          <a:p>
            <a:pPr marL="628650" indent="-628650" algn="l">
              <a:buFont typeface="+mj-lt"/>
              <a:buAutoNum type="arabicPeriod" startAt="11"/>
              <a:defRPr/>
            </a:pPr>
            <a:r>
              <a:rPr lang="en-US" sz="2800" b="1"/>
              <a:t>Circumcised in Christ</a:t>
            </a:r>
          </a:p>
          <a:p>
            <a:pPr marL="628650" indent="-628650" algn="l">
              <a:buFont typeface="+mj-lt"/>
              <a:buAutoNum type="arabicPeriod" startAt="11"/>
              <a:defRPr/>
            </a:pPr>
            <a:r>
              <a:rPr lang="en-US" sz="2800" b="1"/>
              <a:t>Partakers of the Holy and Royal Priesthood</a:t>
            </a:r>
          </a:p>
          <a:p>
            <a:pPr marL="628650" indent="-628650" algn="l">
              <a:buFont typeface="+mj-lt"/>
              <a:buAutoNum type="arabicPeriod" startAt="11"/>
              <a:defRPr/>
            </a:pPr>
            <a:r>
              <a:rPr lang="en-US" sz="2800" b="1"/>
              <a:t>A Chosen Generation and a Peculiar People</a:t>
            </a:r>
          </a:p>
          <a:p>
            <a:pPr marL="628650" indent="-628650" algn="l">
              <a:buFont typeface="+mj-lt"/>
              <a:buAutoNum type="arabicPeriod" startAt="11"/>
              <a:defRPr/>
            </a:pPr>
            <a:r>
              <a:rPr lang="en-US" sz="2800" b="1"/>
              <a:t>Having Access to God</a:t>
            </a:r>
          </a:p>
          <a:p>
            <a:pPr marL="628650" indent="-628650" algn="l">
              <a:buFont typeface="+mj-lt"/>
              <a:buAutoNum type="arabicPeriod" startAt="11"/>
              <a:defRPr/>
            </a:pPr>
            <a:r>
              <a:rPr lang="en-US" sz="2800" b="1"/>
              <a:t>Within the "Much More" Care of God:</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4780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23"/>
              <a:defRPr/>
            </a:pPr>
            <a:r>
              <a:rPr lang="en-US" sz="2800" b="1"/>
              <a:t>His Inheritance</a:t>
            </a:r>
          </a:p>
          <a:p>
            <a:pPr marL="628650" indent="-628650" algn="l">
              <a:buFont typeface="+mj-lt"/>
              <a:buAutoNum type="arabicPeriod" startAt="23"/>
              <a:defRPr/>
            </a:pPr>
            <a:r>
              <a:rPr lang="en-US" sz="2800" b="1"/>
              <a:t>Our Inheritance</a:t>
            </a:r>
          </a:p>
          <a:p>
            <a:pPr marL="628650" indent="-628650" algn="l">
              <a:buFont typeface="+mj-lt"/>
              <a:buAutoNum type="arabicPeriod" startAt="23"/>
              <a:defRPr/>
            </a:pPr>
            <a:r>
              <a:rPr lang="en-US" sz="2800" b="1"/>
              <a:t>A Heavenly Association</a:t>
            </a:r>
          </a:p>
          <a:p>
            <a:pPr marL="628650" indent="-628650" algn="l">
              <a:buFont typeface="+mj-lt"/>
              <a:buAutoNum type="arabicPeriod" startAt="23"/>
              <a:defRPr/>
            </a:pPr>
            <a:r>
              <a:rPr lang="en-US" sz="2800" b="1"/>
              <a:t>Heavenly Citizens</a:t>
            </a:r>
          </a:p>
          <a:p>
            <a:pPr marL="628650" indent="-628650" algn="l">
              <a:buFont typeface="+mj-lt"/>
              <a:buAutoNum type="arabicPeriod" startAt="23"/>
              <a:defRPr/>
            </a:pPr>
            <a:r>
              <a:rPr lang="en-US" sz="2800" b="1"/>
              <a:t>Of the Family and Household of God</a:t>
            </a:r>
          </a:p>
          <a:p>
            <a:pPr marL="628650" indent="-628650" algn="l">
              <a:buFont typeface="+mj-lt"/>
              <a:buAutoNum type="arabicPeriod" startAt="23"/>
              <a:defRPr/>
            </a:pPr>
            <a:r>
              <a:rPr lang="en-US" sz="2800" b="1"/>
              <a:t>Light in the Lord</a:t>
            </a:r>
          </a:p>
          <a:p>
            <a:pPr marL="628650" indent="-628650" algn="l">
              <a:buFont typeface="+mj-lt"/>
              <a:buAutoNum type="arabicPeriod" startAt="23"/>
              <a:defRPr/>
            </a:pPr>
            <a:r>
              <a:rPr lang="en-US" sz="2800" b="1"/>
              <a:t>Vitally United to the Father, Son, and Spirit</a:t>
            </a:r>
          </a:p>
          <a:p>
            <a:pPr marL="628650" indent="-628650" algn="l">
              <a:buFont typeface="+mj-lt"/>
              <a:buAutoNum type="arabicPeriod" startAt="23"/>
              <a:defRPr/>
            </a:pPr>
            <a:r>
              <a:rPr lang="en-US" sz="2800" b="1"/>
              <a:t>Blessed with the "First-Fruits" and the "Earnest" of the Spirit</a:t>
            </a:r>
          </a:p>
          <a:p>
            <a:pPr marL="628650" indent="-628650" algn="l">
              <a:buFont typeface="+mj-lt"/>
              <a:buAutoNum type="arabicPeriod" startAt="23"/>
              <a:defRPr/>
            </a:pPr>
            <a:r>
              <a:rPr lang="en-US" sz="2800" b="1"/>
              <a:t>Glorified</a:t>
            </a:r>
          </a:p>
          <a:p>
            <a:pPr marL="628650" indent="-628650" algn="l">
              <a:buFont typeface="+mj-lt"/>
              <a:buAutoNum type="arabicPeriod" startAt="23"/>
              <a:defRPr/>
            </a:pPr>
            <a:r>
              <a:rPr lang="en-US" sz="2800" b="1" dirty="0">
                <a:effectLst>
                  <a:glow rad="127000">
                    <a:schemeClr val="tx1"/>
                  </a:glow>
                </a:effectLst>
                <a:latin typeface="Arial" charset="0"/>
                <a:ea typeface="ＭＳ Ｐゴシック" charset="0"/>
                <a:cs typeface="ＭＳ Ｐゴシック" charset="0"/>
              </a:rPr>
              <a:t>Complete in Him</a:t>
            </a:r>
          </a:p>
          <a:p>
            <a:pPr marL="628650" indent="-628650" algn="l">
              <a:buFont typeface="+mj-lt"/>
              <a:buAutoNum type="arabicPeriod" startAt="23"/>
              <a:defRPr/>
            </a:pPr>
            <a:r>
              <a:rPr lang="en-US" sz="2800" b="1"/>
              <a:t>Possessing Every Spiritual Blessing</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4767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Encouraged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139016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Our Identity in Christ</a:t>
            </a:r>
          </a:p>
        </p:txBody>
      </p:sp>
    </p:spTree>
    <p:extLst>
      <p:ext uri="{BB962C8B-B14F-4D97-AF65-F5344CB8AC3E}">
        <p14:creationId xmlns:p14="http://schemas.microsoft.com/office/powerpoint/2010/main" val="424068729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for Christ?</a:t>
            </a: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4021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 1–6</a:t>
            </a:r>
          </a:p>
        </p:txBody>
      </p:sp>
    </p:spTree>
    <p:extLst>
      <p:ext uri="{BB962C8B-B14F-4D97-AF65-F5344CB8AC3E}">
        <p14:creationId xmlns:p14="http://schemas.microsoft.com/office/powerpoint/2010/main" val="31786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See your glorious </a:t>
            </a:r>
            <a:r>
              <a:rPr lang="en-US" sz="6000" b="1" dirty="0">
                <a:solidFill>
                  <a:srgbClr val="FFFF00"/>
                </a:solidFill>
                <a:effectLst>
                  <a:glow rad="127000">
                    <a:schemeClr val="tx1"/>
                  </a:glow>
                </a:effectLst>
                <a:latin typeface="Arial" charset="0"/>
                <a:ea typeface="ＭＳ Ｐゴシック" charset="0"/>
                <a:cs typeface="ＭＳ Ｐゴシック" charset="0"/>
              </a:rPr>
              <a:t>future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 7–14</a:t>
            </a:r>
          </a:p>
        </p:txBody>
      </p:sp>
    </p:spTree>
    <p:extLst>
      <p:ext uri="{BB962C8B-B14F-4D97-AF65-F5344CB8AC3E}">
        <p14:creationId xmlns:p14="http://schemas.microsoft.com/office/powerpoint/2010/main" val="3070493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7</a:t>
            </a:r>
          </a:p>
        </p:txBody>
      </p:sp>
    </p:spTree>
    <p:extLst>
      <p:ext uri="{BB962C8B-B14F-4D97-AF65-F5344CB8AC3E}">
        <p14:creationId xmlns:p14="http://schemas.microsoft.com/office/powerpoint/2010/main" val="30669281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Up Arrow 34">
            <a:extLst>
              <a:ext uri="{FF2B5EF4-FFF2-40B4-BE49-F238E27FC236}">
                <a16:creationId xmlns:a16="http://schemas.microsoft.com/office/drawing/2014/main" id="{7561A57A-A6A8-3844-8B47-BEF3882F8452}"/>
              </a:ext>
            </a:extLst>
          </p:cNvPr>
          <p:cNvSpPr/>
          <p:nvPr/>
        </p:nvSpPr>
        <p:spPr bwMode="auto">
          <a:xfrm>
            <a:off x="5004048"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66"/>
              </a:solidFill>
              <a:effectLst/>
              <a:latin typeface="Times" pitchFamily="-108" charset="0"/>
            </a:endParaRPr>
          </a:p>
        </p:txBody>
      </p:sp>
      <p:sp>
        <p:nvSpPr>
          <p:cNvPr id="36" name="Rectangle 2">
            <a:extLst>
              <a:ext uri="{FF2B5EF4-FFF2-40B4-BE49-F238E27FC236}">
                <a16:creationId xmlns:a16="http://schemas.microsoft.com/office/drawing/2014/main" id="{83995718-3F70-294D-B784-C278025FB259}"/>
              </a:ext>
            </a:extLst>
          </p:cNvPr>
          <p:cNvSpPr txBox="1">
            <a:spLocks noChangeArrowheads="1"/>
          </p:cNvSpPr>
          <p:nvPr/>
        </p:nvSpPr>
        <p:spPr bwMode="auto">
          <a:xfrm>
            <a:off x="6084168" y="1772816"/>
            <a:ext cx="2987824" cy="4248472"/>
          </a:xfrm>
          <a:prstGeom prst="rect">
            <a:avLst/>
          </a:prstGeom>
          <a:solidFill>
            <a:srgbClr val="8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 December 7 of the fourth year of King Darius</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reign, another message came to Zechariah from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 7:1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linds(horizontal)">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P spid="35" grpId="0" animBg="1"/>
      <p:bldP spid="3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9180512" cy="6858000"/>
          </a:xfrm>
          <a:prstGeom prst="rect">
            <a:avLst/>
          </a:prstGeom>
        </p:spPr>
      </p:pic>
      <p:sp>
        <p:nvSpPr>
          <p:cNvPr id="900098" name="Rectangle 2"/>
          <p:cNvSpPr>
            <a:spLocks noGrp="1" noChangeArrowheads="1"/>
          </p:cNvSpPr>
          <p:nvPr>
            <p:ph type="ctrTitle"/>
          </p:nvPr>
        </p:nvSpPr>
        <p:spPr>
          <a:xfrm>
            <a:off x="0" y="29469"/>
            <a:ext cx="6084168" cy="6639891"/>
          </a:xfrm>
          <a:effectLst>
            <a:outerShdw blurRad="63500" dist="35921" dir="2700000" algn="ctr" rotWithShape="0">
              <a:schemeClr val="tx2">
                <a:alpha val="74998"/>
              </a:schemeClr>
            </a:outerShdw>
          </a:effectLst>
        </p:spPr>
        <p:txBody>
          <a:bodyPr anchor="t"/>
          <a:lstStyle/>
          <a:p>
            <a:pPr>
              <a:defRPr/>
            </a:pPr>
            <a:r>
              <a:rPr lang="ru-RU" sz="2800" b="1" dirty="0">
                <a:effectLst>
                  <a:glow rad="38100">
                    <a:schemeClr val="tx1"/>
                  </a:glow>
                </a:effectLst>
                <a:latin typeface="Arial" charset="0"/>
                <a:ea typeface="ＭＳ Ｐゴシック" charset="0"/>
                <a:cs typeface="ＭＳ Ｐゴシック" charset="0"/>
              </a:rPr>
              <a:t>"</a:t>
            </a:r>
            <a:r>
              <a:rPr lang="en-US" sz="2800" b="1" dirty="0">
                <a:effectLst>
                  <a:glow rad="38100">
                    <a:schemeClr val="tx1"/>
                  </a:glow>
                </a:effectLst>
                <a:latin typeface="Arial" charset="0"/>
                <a:ea typeface="ＭＳ Ｐゴシック" charset="0"/>
                <a:cs typeface="ＭＳ Ｐゴシック" charset="0"/>
              </a:rPr>
              <a:t>The people of Bethel had sent Sharezer and Regemmelech, along with their attendants, to seek the L</a:t>
            </a:r>
            <a:r>
              <a:rPr lang="en-US" sz="2400" b="1" dirty="0">
                <a:effectLst>
                  <a:glow rad="38100">
                    <a:schemeClr val="tx1"/>
                  </a:glow>
                </a:effectLst>
                <a:latin typeface="Arial" charset="0"/>
                <a:ea typeface="ＭＳ Ｐゴシック" charset="0"/>
                <a:cs typeface="ＭＳ Ｐゴシック" charset="0"/>
              </a:rPr>
              <a:t>ORD</a:t>
            </a:r>
            <a:r>
              <a:rPr lang="mr-IN" sz="2400" b="1" dirty="0">
                <a:effectLst>
                  <a:glow rad="38100">
                    <a:schemeClr val="tx1"/>
                  </a:glow>
                </a:effectLst>
                <a:latin typeface="Arial" charset="0"/>
                <a:ea typeface="ＭＳ Ｐゴシック" charset="0"/>
                <a:cs typeface="ＭＳ Ｐゴシック" charset="0"/>
              </a:rPr>
              <a:t>'</a:t>
            </a:r>
            <a:r>
              <a:rPr lang="en-US" sz="2400" b="1" dirty="0">
                <a:effectLst>
                  <a:glow rad="38100">
                    <a:schemeClr val="tx1"/>
                  </a:glow>
                </a:effectLst>
                <a:latin typeface="Arial" charset="0"/>
                <a:ea typeface="ＭＳ Ｐゴシック" charset="0"/>
                <a:cs typeface="ＭＳ Ｐゴシック" charset="0"/>
              </a:rPr>
              <a:t>s</a:t>
            </a:r>
            <a:r>
              <a:rPr lang="en-US" sz="2800" b="1" dirty="0">
                <a:effectLst>
                  <a:glow rad="38100">
                    <a:schemeClr val="tx1"/>
                  </a:glow>
                </a:effectLst>
                <a:latin typeface="Arial" charset="0"/>
                <a:ea typeface="ＭＳ Ｐゴシック" charset="0"/>
                <a:cs typeface="ＭＳ Ｐゴシック" charset="0"/>
              </a:rPr>
              <a:t> favor.  </a:t>
            </a:r>
            <a:r>
              <a:rPr lang="en-US" sz="2800" b="1" baseline="30000" dirty="0">
                <a:effectLst>
                  <a:glow rad="38100">
                    <a:schemeClr val="tx1"/>
                  </a:glow>
                </a:effectLst>
                <a:latin typeface="Arial" charset="0"/>
                <a:ea typeface="ＭＳ Ｐゴシック" charset="0"/>
                <a:cs typeface="ＭＳ Ｐゴシック" charset="0"/>
              </a:rPr>
              <a:t>3</a:t>
            </a:r>
            <a:r>
              <a:rPr lang="en-US" sz="2800" b="1" dirty="0">
                <a:effectLst>
                  <a:glow rad="38100">
                    <a:schemeClr val="tx1"/>
                  </a:glow>
                </a:effectLst>
                <a:latin typeface="Arial" charset="0"/>
                <a:ea typeface="ＭＳ Ｐゴシック" charset="0"/>
                <a:cs typeface="ＭＳ Ｐゴシック" charset="0"/>
              </a:rPr>
              <a:t>They were to ask this question of the prophets and the priests at the Temple of the L</a:t>
            </a:r>
            <a:r>
              <a:rPr lang="en-US" sz="2400" b="1" dirty="0">
                <a:effectLst>
                  <a:glow rad="38100">
                    <a:schemeClr val="tx1"/>
                  </a:glow>
                </a:effectLst>
                <a:latin typeface="Arial" charset="0"/>
                <a:ea typeface="ＭＳ Ｐゴシック" charset="0"/>
                <a:cs typeface="ＭＳ Ｐゴシック" charset="0"/>
              </a:rPr>
              <a:t>ORD</a:t>
            </a:r>
            <a:r>
              <a:rPr lang="en-US" sz="2800" b="1" dirty="0">
                <a:effectLst>
                  <a:glow rad="38100">
                    <a:schemeClr val="tx1"/>
                  </a:glow>
                </a:effectLst>
                <a:latin typeface="Arial" charset="0"/>
                <a:ea typeface="ＭＳ Ｐゴシック" charset="0"/>
                <a:cs typeface="ＭＳ Ｐゴシック" charset="0"/>
              </a:rPr>
              <a:t> of Heaven</a:t>
            </a:r>
            <a:r>
              <a:rPr lang="mr-IN" sz="2800" b="1" dirty="0">
                <a:effectLst>
                  <a:glow rad="38100">
                    <a:schemeClr val="tx1"/>
                  </a:glow>
                </a:effectLst>
                <a:latin typeface="Arial" charset="0"/>
                <a:ea typeface="ＭＳ Ｐゴシック" charset="0"/>
                <a:cs typeface="ＭＳ Ｐゴシック" charset="0"/>
              </a:rPr>
              <a:t>'</a:t>
            </a:r>
            <a:r>
              <a:rPr lang="en-US" sz="2800" b="1" dirty="0">
                <a:effectLst>
                  <a:glow rad="38100">
                    <a:schemeClr val="tx1"/>
                  </a:glow>
                </a:effectLst>
                <a:latin typeface="Arial" charset="0"/>
                <a:ea typeface="ＭＳ Ｐゴシック" charset="0"/>
                <a:cs typeface="ＭＳ Ｐゴシック" charset="0"/>
              </a:rPr>
              <a:t>s Armies: ‘Should we continue to mourn and fast each summer on the anniversary of the Temple</a:t>
            </a:r>
            <a:r>
              <a:rPr lang="mr-IN" sz="2800" b="1" dirty="0">
                <a:effectLst>
                  <a:glow rad="38100">
                    <a:schemeClr val="tx1"/>
                  </a:glow>
                </a:effectLst>
                <a:latin typeface="Arial" charset="0"/>
                <a:ea typeface="ＭＳ Ｐゴシック" charset="0"/>
                <a:cs typeface="ＭＳ Ｐゴシック" charset="0"/>
              </a:rPr>
              <a:t>'</a:t>
            </a:r>
            <a:r>
              <a:rPr lang="en-US" sz="2800" b="1" dirty="0">
                <a:effectLst>
                  <a:glow rad="38100">
                    <a:schemeClr val="tx1"/>
                  </a:glow>
                </a:effectLst>
                <a:latin typeface="Arial" charset="0"/>
                <a:ea typeface="ＭＳ Ｐゴシック" charset="0"/>
                <a:cs typeface="ＭＳ Ｐゴシック" charset="0"/>
              </a:rPr>
              <a:t>s destruction, as we have done for so many years?</a:t>
            </a:r>
            <a:r>
              <a:rPr lang="mr-IN" sz="2800" b="1" dirty="0">
                <a:effectLst>
                  <a:glow rad="38100">
                    <a:schemeClr val="tx1"/>
                  </a:glow>
                </a:effectLst>
                <a:latin typeface="Arial" charset="0"/>
                <a:ea typeface="ＭＳ Ｐゴシック" charset="0"/>
                <a:cs typeface="ＭＳ Ｐゴシック" charset="0"/>
              </a:rPr>
              <a:t>'</a:t>
            </a:r>
            <a:r>
              <a:rPr lang="ru-RU" sz="2800" b="1" dirty="0">
                <a:effectLst>
                  <a:glow rad="38100">
                    <a:schemeClr val="tx1"/>
                  </a:glow>
                </a:effectLst>
                <a:latin typeface="Arial" charset="0"/>
                <a:ea typeface="ＭＳ Ｐゴシック" charset="0"/>
                <a:cs typeface="ＭＳ Ｐゴシック" charset="0"/>
              </a:rPr>
              <a:t>"</a:t>
            </a:r>
            <a:r>
              <a:rPr lang="en-US" sz="2800" b="1" dirty="0">
                <a:effectLst>
                  <a:glow rad="38100">
                    <a:schemeClr val="tx1"/>
                  </a:glow>
                </a:effectLst>
                <a:latin typeface="Arial" charset="0"/>
                <a:ea typeface="ＭＳ Ｐゴシック" charset="0"/>
                <a:cs typeface="ＭＳ Ｐゴシック" charset="0"/>
              </a:rPr>
              <a:t> </a:t>
            </a:r>
            <a:br>
              <a:rPr lang="en-US" sz="2800" b="1" dirty="0">
                <a:effectLst>
                  <a:glow rad="38100">
                    <a:schemeClr val="tx1"/>
                  </a:glow>
                </a:effectLst>
                <a:latin typeface="Arial" charset="0"/>
                <a:ea typeface="ＭＳ Ｐゴシック" charset="0"/>
                <a:cs typeface="ＭＳ Ｐゴシック" charset="0"/>
              </a:rPr>
            </a:br>
            <a:r>
              <a:rPr lang="en-US" sz="2800" b="1" dirty="0">
                <a:effectLst>
                  <a:glow rad="38100">
                    <a:schemeClr val="tx1"/>
                  </a:glow>
                </a:effectLst>
                <a:latin typeface="Arial" charset="0"/>
                <a:ea typeface="ＭＳ Ｐゴシック" charset="0"/>
                <a:cs typeface="ＭＳ Ｐゴシック" charset="0"/>
              </a:rPr>
              <a:t>(Zech 7:2-3 </a:t>
            </a:r>
            <a:r>
              <a:rPr lang="en-US" sz="2400" b="1" dirty="0">
                <a:effectLst>
                  <a:glow rad="38100">
                    <a:schemeClr val="tx1"/>
                  </a:glow>
                </a:effectLst>
                <a:latin typeface="Arial" charset="0"/>
                <a:ea typeface="ＭＳ Ｐゴシック" charset="0"/>
                <a:cs typeface="ＭＳ Ｐゴシック" charset="0"/>
              </a:rPr>
              <a:t>NLT</a:t>
            </a:r>
            <a:r>
              <a:rPr lang="en-US" sz="2800" b="1" dirty="0">
                <a:effectLst>
                  <a:glow rad="381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9868321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sent me this message in reply:  </a:t>
            </a:r>
            <a:r>
              <a:rPr lang="en-US" sz="2800" b="1" baseline="30000" dirty="0">
                <a:effectLst>
                  <a:glow rad="127000">
                    <a:schemeClr val="tx1"/>
                  </a:glow>
                </a:effectLst>
                <a:latin typeface="Arial" charset="0"/>
                <a:ea typeface="ＭＳ Ｐゴシック" charset="0"/>
                <a:cs typeface="ＭＳ Ｐゴシック" charset="0"/>
              </a:rPr>
              <a:t>5</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Say to all your people and your priests</a:t>
            </a:r>
            <a:r>
              <a:rPr lang="en-US" sz="2800" b="1">
                <a:effectLst>
                  <a:glow rad="127000">
                    <a:schemeClr val="tx1"/>
                  </a:glow>
                </a:effectLst>
                <a:latin typeface="Arial" charset="0"/>
                <a:ea typeface="ＭＳ Ｐゴシック" charset="0"/>
                <a:cs typeface="ＭＳ Ｐゴシック" charset="0"/>
              </a:rPr>
              <a:t>, "During </a:t>
            </a:r>
            <a:r>
              <a:rPr lang="en-US" sz="2800" b="1" dirty="0">
                <a:effectLst>
                  <a:glow rad="127000">
                    <a:schemeClr val="tx1"/>
                  </a:glow>
                </a:effectLst>
                <a:latin typeface="Arial" charset="0"/>
                <a:ea typeface="ＭＳ Ｐゴシック" charset="0"/>
                <a:cs typeface="ＭＳ Ｐゴシック" charset="0"/>
              </a:rPr>
              <a:t>these seventy years of exile, when you fasted and mourned in the summer and in early autumn, was it really for me that you were fasting?  </a:t>
            </a:r>
            <a:r>
              <a:rPr lang="en-US" sz="2800" b="1" baseline="30000" dirty="0">
                <a:effectLst>
                  <a:glow rad="127000">
                    <a:schemeClr val="tx1"/>
                  </a:glow>
                </a:effectLst>
                <a:latin typeface="Arial" charset="0"/>
                <a:ea typeface="ＭＳ Ｐゴシック" charset="0"/>
                <a:cs typeface="ＭＳ Ｐゴシック" charset="0"/>
              </a:rPr>
              <a:t>6</a:t>
            </a:r>
            <a:r>
              <a:rPr lang="en-US" sz="2800" b="1" dirty="0">
                <a:effectLst>
                  <a:glow rad="127000">
                    <a:schemeClr val="tx1"/>
                  </a:glow>
                </a:effectLst>
                <a:latin typeface="Arial" charset="0"/>
                <a:ea typeface="ＭＳ Ｐゴシック" charset="0"/>
                <a:cs typeface="ＭＳ Ｐゴシック" charset="0"/>
              </a:rPr>
              <a:t>And even now in your holy festivals, aren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 you eating and drinking just to please yourselves?</a:t>
            </a: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(7:4-6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781044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outerShdw blurRad="38100" dist="38100" dir="2700000" algn="tl">
                    <a:srgbClr val="000000"/>
                  </a:outerShdw>
                </a:effectLst>
                <a:latin typeface="Arial" charset="0"/>
                <a:cs typeface="Arial" charset="0"/>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2" name="Oval 1"/>
          <p:cNvSpPr/>
          <p:nvPr/>
        </p:nvSpPr>
        <p:spPr bwMode="auto">
          <a:xfrm>
            <a:off x="4572000" y="2492896"/>
            <a:ext cx="1656184" cy="38884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Tree>
    <p:extLst>
      <p:ext uri="{BB962C8B-B14F-4D97-AF65-F5344CB8AC3E}">
        <p14:creationId xmlns:p14="http://schemas.microsoft.com/office/powerpoint/2010/main" val="6083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34938" y="476672"/>
            <a:ext cx="8885237" cy="914400"/>
          </a:xfrm>
        </p:spPr>
        <p:txBody>
          <a:bodyPr/>
          <a:lstStyle/>
          <a:p>
            <a:pPr eaLnBrk="1" hangingPunct="1">
              <a:defRPr/>
            </a:pPr>
            <a:r>
              <a:rPr lang="en-US" dirty="0">
                <a:effectLst>
                  <a:outerShdw blurRad="38100" dist="38100" dir="2700000" algn="tl">
                    <a:srgbClr val="000000"/>
                  </a:outerShdw>
                </a:effectLst>
                <a:latin typeface="Arial" charset="0"/>
                <a:ea typeface="ＭＳ Ｐゴシック" charset="0"/>
                <a:cs typeface="ＭＳ Ｐゴシック" charset="0"/>
              </a:rPr>
              <a:t>7:1–8:23 Fasts in Zechariah</a:t>
            </a:r>
          </a:p>
        </p:txBody>
      </p:sp>
      <p:sp>
        <p:nvSpPr>
          <p:cNvPr id="156674" name="Rectangle 4"/>
          <p:cNvSpPr>
            <a:spLocks noChangeArrowheads="1"/>
          </p:cNvSpPr>
          <p:nvPr/>
        </p:nvSpPr>
        <p:spPr bwMode="auto">
          <a:xfrm>
            <a:off x="4267200" y="6573207"/>
            <a:ext cx="48006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spAutoFit/>
          </a:bodyPr>
          <a:lstStyle/>
          <a:p>
            <a:pPr algn="r" eaLnBrk="0" hangingPunct="0"/>
            <a:r>
              <a:rPr lang="en-US" altLang="zh-CN" sz="1100" i="1">
                <a:effectLst/>
                <a:latin typeface="Arial"/>
                <a:ea typeface="SimSun" charset="0"/>
                <a:cs typeface="Arial"/>
              </a:rPr>
              <a:t>Adapted from a Dallas Theological Seminary Class Handout</a:t>
            </a:r>
          </a:p>
        </p:txBody>
      </p:sp>
      <p:graphicFrame>
        <p:nvGraphicFramePr>
          <p:cNvPr id="51299" name="Group 99"/>
          <p:cNvGraphicFramePr>
            <a:graphicFrameLocks noGrp="1"/>
          </p:cNvGraphicFramePr>
          <p:nvPr>
            <p:extLst>
              <p:ext uri="{D42A27DB-BD31-4B8C-83A1-F6EECF244321}">
                <p14:modId xmlns:p14="http://schemas.microsoft.com/office/powerpoint/2010/main" val="3683168197"/>
              </p:ext>
            </p:extLst>
          </p:nvPr>
        </p:nvGraphicFramePr>
        <p:xfrm>
          <a:off x="0" y="1314872"/>
          <a:ext cx="9144000" cy="5256572"/>
        </p:xfrm>
        <a:graphic>
          <a:graphicData uri="http://schemas.openxmlformats.org/drawingml/2006/table">
            <a:tbl>
              <a:tblPr/>
              <a:tblGrid>
                <a:gridCol w="1295400">
                  <a:extLst>
                    <a:ext uri="{9D8B030D-6E8A-4147-A177-3AD203B41FA5}">
                      <a16:colId xmlns:a16="http://schemas.microsoft.com/office/drawing/2014/main" val="20000"/>
                    </a:ext>
                  </a:extLst>
                </a:gridCol>
                <a:gridCol w="1476400">
                  <a:extLst>
                    <a:ext uri="{9D8B030D-6E8A-4147-A177-3AD203B41FA5}">
                      <a16:colId xmlns:a16="http://schemas.microsoft.com/office/drawing/2014/main" val="20001"/>
                    </a:ext>
                  </a:extLst>
                </a:gridCol>
                <a:gridCol w="36290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Text</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Month/Day</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Fast Commemorates:</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Scripture</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extLst>
                  <a:ext uri="{0D108BD9-81ED-4DB2-BD59-A6C34878D82A}">
                    <a16:rowId xmlns:a16="http://schemas.microsoft.com/office/drawing/2014/main" val="10000"/>
                  </a:ext>
                </a:extLst>
              </a:tr>
              <a:tr h="12344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8:19d</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10/10</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Nebuchadnezzar Began Jerusalem Siege</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(15 January 588)</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39:1; 52:4;</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25:1</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08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8:19a</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4/9</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Jerusalem Destroyed</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(18 July 586)</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39:2; 52:6; </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25:3</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3681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7:3, 5</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8:19b</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5/10</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Jerusalem &amp; Temple Burned</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(15-18 August 586)</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52:12-13; </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25:8</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7:5</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8:19c</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7/3</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Gedaliah Slain</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(9 October 586)</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41:1-3</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25:25-26</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56704" name="Rectangle 95"/>
          <p:cNvSpPr>
            <a:spLocks noChangeArrowheads="1"/>
          </p:cNvSpPr>
          <p:nvPr/>
        </p:nvSpPr>
        <p:spPr bwMode="auto">
          <a:xfrm>
            <a:off x="0" y="49387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sp>
        <p:nvSpPr>
          <p:cNvPr id="156705" name="Text Box 96"/>
          <p:cNvSpPr txBox="1">
            <a:spLocks noChangeArrowheads="1"/>
          </p:cNvSpPr>
          <p:nvPr/>
        </p:nvSpPr>
        <p:spPr bwMode="auto">
          <a:xfrm>
            <a:off x="8458200" y="7620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effectLst/>
                <a:latin typeface="Arial" charset="0"/>
                <a:cs typeface="Arial" charset="0"/>
              </a:rPr>
              <a:t>657</a:t>
            </a:r>
          </a:p>
        </p:txBody>
      </p:sp>
      <p:sp>
        <p:nvSpPr>
          <p:cNvPr id="156706" name="Rectangle 100"/>
          <p:cNvSpPr>
            <a:spLocks noChangeArrowheads="1"/>
          </p:cNvSpPr>
          <p:nvPr/>
        </p:nvSpPr>
        <p:spPr bwMode="auto">
          <a:xfrm>
            <a:off x="5416550" y="62817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endParaRPr lang="en-US">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 while serving Jesus is real.</a:t>
            </a: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Zechariah</a:t>
            </a: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the struggle is real</a:t>
            </a:r>
            <a:b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endPar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ＭＳ Ｐゴシック" charset="0"/>
                <a:cs typeface="Arial"/>
              </a:rPr>
              <a:t>DISCOURAGEMENT</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598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8</a:t>
            </a:r>
          </a:p>
        </p:txBody>
      </p:sp>
    </p:spTree>
    <p:extLst>
      <p:ext uri="{BB962C8B-B14F-4D97-AF65-F5344CB8AC3E}">
        <p14:creationId xmlns:p14="http://schemas.microsoft.com/office/powerpoint/2010/main" val="27732723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lgn="l">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another message came to me from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My love for Mount Zion is passionate and strong; I am consumed with passion for Jerusalem!</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8:1-2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608640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This is what the L</a:t>
            </a:r>
            <a:r>
              <a:rPr lang="en-US" sz="28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says, </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I will return to Zion and dwell in Jerusalem.  Then Jerusalem will be called The City of Truth, and the mountain of the L</a:t>
            </a:r>
            <a:r>
              <a:rPr lang="en-US" sz="28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Almighty will be called The Holy Mountain</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(Zechariah 8:3).</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p:txBody>
      </p:sp>
    </p:spTree>
    <p:extLst>
      <p:ext uri="{BB962C8B-B14F-4D97-AF65-F5344CB8AC3E}">
        <p14:creationId xmlns:p14="http://schemas.microsoft.com/office/powerpoint/2010/main" val="221800121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rotWithShape="1">
          <a:blip r:embed="rId2"/>
          <a:srcRect r="24041" b="21965"/>
          <a:stretch/>
        </p:blipFill>
        <p:spPr bwMode="auto">
          <a:xfrm>
            <a:off x="1" y="0"/>
            <a:ext cx="9144000" cy="6858000"/>
          </a:xfrm>
          <a:prstGeom prst="rect">
            <a:avLst/>
          </a:prstGeom>
          <a:noFill/>
          <a:ln w="25400">
            <a:noFill/>
            <a:miter lim="800000"/>
            <a:headEnd/>
            <a:tailEnd/>
          </a:ln>
        </p:spPr>
      </p:pic>
      <p:sp>
        <p:nvSpPr>
          <p:cNvPr id="160771" name="Text Box 3"/>
          <p:cNvSpPr txBox="1">
            <a:spLocks noChangeArrowheads="1"/>
          </p:cNvSpPr>
          <p:nvPr/>
        </p:nvSpPr>
        <p:spPr bwMode="auto">
          <a:xfrm>
            <a:off x="152400" y="4235450"/>
            <a:ext cx="8839200" cy="2092881"/>
          </a:xfrm>
          <a:prstGeom prst="rect">
            <a:avLst/>
          </a:prstGeom>
          <a:noFill/>
          <a:ln w="9525">
            <a:noFill/>
            <a:miter lim="800000"/>
            <a:headEnd/>
            <a:tailEnd/>
          </a:ln>
          <a:effectLst>
            <a:outerShdw blurRad="63500" dist="76199" dir="2700000" algn="ctr" rotWithShape="0">
              <a:schemeClr val="bg2"/>
            </a:outerShdw>
          </a:effec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Lst>
              <a:defRPr/>
            </a:pPr>
            <a:r>
              <a:rPr kumimoji="0" lang="en-US" sz="2800" b="1" i="0"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“Thus says the L</a:t>
            </a:r>
            <a:r>
              <a:rPr kumimoji="0" lang="en-US" sz="2400" b="1" i="0"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ORD</a:t>
            </a:r>
            <a:r>
              <a:rPr kumimoji="0" lang="en-US" sz="2800" b="1" i="0"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'I will return to </a:t>
            </a:r>
            <a:r>
              <a:rPr kumimoji="0" lang="en-US" sz="2800" b="1" i="1"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Zion</a:t>
            </a:r>
            <a:r>
              <a:rPr kumimoji="0" lang="en-US" sz="2800" b="1" i="0"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and dwell in the midst of</a:t>
            </a:r>
            <a:r>
              <a:rPr kumimoji="0" lang="en-US" sz="2800" b="1" i="1"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Jerusalem</a:t>
            </a:r>
            <a:r>
              <a:rPr kumimoji="0" lang="en-US" sz="2800" b="1" i="0"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Then </a:t>
            </a:r>
            <a:r>
              <a:rPr kumimoji="0" lang="en-US" sz="2800" b="1" i="1"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Jerusalem</a:t>
            </a:r>
            <a:r>
              <a:rPr kumimoji="0" lang="en-US" sz="2800" b="1" i="0"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will be called the City of Truth, and the mountain of the L</a:t>
            </a:r>
            <a:r>
              <a:rPr kumimoji="0" lang="en-US" sz="2400" b="1" i="0"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ORD</a:t>
            </a:r>
            <a:r>
              <a:rPr kumimoji="0" lang="en-US" sz="2800" b="1" i="0" u="none" strike="noStrike" kern="1200" cap="none" spc="0" normalizeH="0" baseline="0" noProof="0" dirty="0">
                <a:ln>
                  <a:noFill/>
                </a:ln>
                <a:solidFill>
                  <a:srgbClr val="FFF58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of hosts will be called </a:t>
            </a:r>
            <a:r>
              <a:rPr kumimoji="0" lang="en-US" sz="2800" b="1" i="1"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the Holy Mountain</a:t>
            </a:r>
            <a:r>
              <a:rPr kumimoji="0" lang="en-US" sz="2800" b="1" i="0" u="none" strike="noStrike" kern="1200" cap="none" spc="0" normalizeH="0" baseline="0" noProof="0" dirty="0">
                <a:ln>
                  <a:noFill/>
                </a:ln>
                <a:solidFill>
                  <a:srgbClr val="FFFA13"/>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Lst>
              <a:defRPr/>
            </a:pPr>
            <a:r>
              <a:rPr kumimoji="0" lang="en-US" sz="2400" b="1" i="0" u="none" strike="noStrike" kern="1200" cap="none" spc="0" normalizeH="0" baseline="0" noProof="0" dirty="0">
                <a:ln>
                  <a:noFill/>
                </a:ln>
                <a:solidFill>
                  <a:srgbClr val="FFBA19"/>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Zechariah 8:3</a:t>
            </a:r>
          </a:p>
        </p:txBody>
      </p:sp>
    </p:spTree>
    <p:extLst>
      <p:ext uri="{BB962C8B-B14F-4D97-AF65-F5344CB8AC3E}">
        <p14:creationId xmlns:p14="http://schemas.microsoft.com/office/powerpoint/2010/main" val="1117961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B4A6ECD-21AF-0F42-A34B-D57FFBC4B6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6523"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B893B32-291E-6940-8BD0-C0D2A2EC7812}"/>
              </a:ext>
            </a:extLst>
          </p:cNvPr>
          <p:cNvSpPr/>
          <p:nvPr/>
        </p:nvSpPr>
        <p:spPr>
          <a:xfrm>
            <a:off x="209049" y="4558441"/>
            <a:ext cx="8725902" cy="2308324"/>
          </a:xfrm>
          <a:prstGeom prst="rect">
            <a:avLst/>
          </a:prstGeom>
        </p:spPr>
        <p:txBody>
          <a:bodyPr wrap="square">
            <a:spAutoFit/>
          </a:bodyPr>
          <a:lstStyle/>
          <a:p>
            <a:pPr defTabSz="685800" fontAlgn="auto">
              <a:spcBef>
                <a:spcPts val="0"/>
              </a:spcBef>
              <a:spcAft>
                <a:spcPts val="0"/>
              </a:spcAft>
            </a:pPr>
            <a:r>
              <a:rPr lang="en-US" b="1" dirty="0">
                <a:solidFill>
                  <a:prstClr val="white"/>
                </a:solidFill>
                <a:effectLst>
                  <a:glow rad="101600">
                    <a:prstClr val="black"/>
                  </a:glow>
                </a:effectLst>
                <a:latin typeface="Arial" panose="020B0604020202020204" pitchFamily="34" charset="0"/>
                <a:ea typeface="+mn-ea"/>
                <a:cs typeface="Arial" panose="020B0604020202020204" pitchFamily="34" charset="0"/>
              </a:rPr>
              <a:t>“Thus says the L</a:t>
            </a:r>
            <a:r>
              <a:rPr lang="en-US" sz="2000" b="1" dirty="0">
                <a:solidFill>
                  <a:prstClr val="white"/>
                </a:solidFill>
                <a:effectLst>
                  <a:glow rad="101600">
                    <a:prstClr val="black"/>
                  </a:glow>
                </a:effectLst>
                <a:latin typeface="Arial" panose="020B0604020202020204" pitchFamily="34" charset="0"/>
                <a:ea typeface="+mn-ea"/>
                <a:cs typeface="Arial" panose="020B0604020202020204" pitchFamily="34" charset="0"/>
              </a:rPr>
              <a:t>ORD</a:t>
            </a:r>
            <a:r>
              <a:rPr lang="en-US" b="1" dirty="0">
                <a:solidFill>
                  <a:prstClr val="white"/>
                </a:solidFill>
                <a:effectLst>
                  <a:glow rad="101600">
                    <a:prstClr val="black"/>
                  </a:glow>
                </a:effectLst>
                <a:latin typeface="Arial" panose="020B0604020202020204" pitchFamily="34" charset="0"/>
                <a:ea typeface="+mn-ea"/>
                <a:cs typeface="Arial" panose="020B0604020202020204" pitchFamily="34" charset="0"/>
              </a:rPr>
              <a:t> of hosts, ‘Behold, I am going to save My people from the land of the east and from the land of the west; and I will bring them </a:t>
            </a:r>
            <a:r>
              <a:rPr lang="en-US" b="1" i="1" dirty="0">
                <a:solidFill>
                  <a:prstClr val="white"/>
                </a:solidFill>
                <a:effectLst>
                  <a:glow rad="101600">
                    <a:prstClr val="black"/>
                  </a:glow>
                </a:effectLst>
                <a:latin typeface="Arial" panose="020B0604020202020204" pitchFamily="34" charset="0"/>
                <a:ea typeface="+mn-ea"/>
                <a:cs typeface="Arial" panose="020B0604020202020204" pitchFamily="34" charset="0"/>
              </a:rPr>
              <a:t>back,</a:t>
            </a:r>
            <a:r>
              <a:rPr lang="en-US" b="1" dirty="0">
                <a:solidFill>
                  <a:prstClr val="white"/>
                </a:solidFill>
                <a:effectLst>
                  <a:glow rad="101600">
                    <a:prstClr val="black"/>
                  </a:glow>
                </a:effectLst>
                <a:latin typeface="Arial" panose="020B0604020202020204" pitchFamily="34" charset="0"/>
                <a:ea typeface="+mn-ea"/>
                <a:cs typeface="Arial" panose="020B0604020202020204" pitchFamily="34" charset="0"/>
              </a:rPr>
              <a:t> and they will live in the midst of Jerusalem, and they will be My people and I will be their God in truth and righteousness.’”  </a:t>
            </a:r>
          </a:p>
          <a:p>
            <a:pPr defTabSz="685800" fontAlgn="auto">
              <a:spcBef>
                <a:spcPts val="0"/>
              </a:spcBef>
              <a:spcAft>
                <a:spcPts val="0"/>
              </a:spcAft>
            </a:pPr>
            <a:r>
              <a:rPr lang="en-US" b="1" dirty="0">
                <a:solidFill>
                  <a:srgbClr val="FFFCC1"/>
                </a:solidFill>
                <a:effectLst>
                  <a:glow rad="101600">
                    <a:prstClr val="black"/>
                  </a:glow>
                </a:effectLst>
                <a:latin typeface="Arial" panose="020B0604020202020204" pitchFamily="34" charset="0"/>
                <a:ea typeface="+mn-ea"/>
                <a:cs typeface="Arial" panose="020B0604020202020204" pitchFamily="34" charset="0"/>
              </a:rPr>
              <a:t>Zechariah 8:7–8</a:t>
            </a:r>
          </a:p>
        </p:txBody>
      </p:sp>
      <p:sp>
        <p:nvSpPr>
          <p:cNvPr id="5" name="Rectangle 4">
            <a:extLst>
              <a:ext uri="{FF2B5EF4-FFF2-40B4-BE49-F238E27FC236}">
                <a16:creationId xmlns:a16="http://schemas.microsoft.com/office/drawing/2014/main" id="{2219C4FB-7B9E-664A-BA30-908014F78223}"/>
              </a:ext>
            </a:extLst>
          </p:cNvPr>
          <p:cNvSpPr/>
          <p:nvPr/>
        </p:nvSpPr>
        <p:spPr>
          <a:xfrm>
            <a:off x="162427" y="484160"/>
            <a:ext cx="8879306" cy="1569660"/>
          </a:xfrm>
          <a:prstGeom prst="rect">
            <a:avLst/>
          </a:prstGeom>
        </p:spPr>
        <p:txBody>
          <a:bodyPr wrap="square">
            <a:spAutoFit/>
          </a:bodyPr>
          <a:lstStyle/>
          <a:p>
            <a:pPr defTabSz="685800" fontAlgn="auto">
              <a:spcBef>
                <a:spcPts val="0"/>
              </a:spcBef>
              <a:spcAft>
                <a:spcPts val="0"/>
              </a:spcAft>
            </a:pPr>
            <a:r>
              <a:rPr lang="en-US" b="1" dirty="0">
                <a:solidFill>
                  <a:prstClr val="white"/>
                </a:solidFill>
                <a:effectLst>
                  <a:glow rad="101600">
                    <a:prstClr val="black"/>
                  </a:glow>
                </a:effectLst>
                <a:latin typeface="Arial" panose="020B0604020202020204" pitchFamily="34" charset="0"/>
                <a:ea typeface="+mn-ea"/>
                <a:cs typeface="Arial" panose="020B0604020202020204" pitchFamily="34" charset="0"/>
              </a:rPr>
              <a:t>“And He will lift up a standard for the nations, and will assemble the banished ones of Israel, and will gather the dispersed of Judah from the four corners of the earth.” </a:t>
            </a:r>
            <a:r>
              <a:rPr lang="en-US" b="1" dirty="0">
                <a:solidFill>
                  <a:srgbClr val="FFFCC1"/>
                </a:solidFill>
                <a:effectLst>
                  <a:glow rad="101600">
                    <a:prstClr val="black"/>
                  </a:glow>
                </a:effectLst>
                <a:latin typeface="Arial" panose="020B0604020202020204" pitchFamily="34" charset="0"/>
                <a:ea typeface="+mn-ea"/>
                <a:cs typeface="Arial" panose="020B0604020202020204" pitchFamily="34" charset="0"/>
              </a:rPr>
              <a:t>Isaiah 11:12</a:t>
            </a:r>
          </a:p>
        </p:txBody>
      </p:sp>
    </p:spTree>
    <p:extLst>
      <p:ext uri="{BB962C8B-B14F-4D97-AF65-F5344CB8AC3E}">
        <p14:creationId xmlns:p14="http://schemas.microsoft.com/office/powerpoint/2010/main" val="24759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8"/>
              </a:srgbClr>
            </a:outerShdw>
          </a:effectLst>
        </p:spPr>
        <p:txBody>
          <a:bodyPr/>
          <a:lstStyle/>
          <a:p>
            <a:pPr eaLnBrk="1" hangingPunct="1">
              <a:defRPr/>
            </a:pPr>
            <a:r>
              <a:rPr lang="en-US" dirty="0">
                <a:solidFill>
                  <a:schemeClr val="tx1"/>
                </a:solidFill>
                <a:effectLst/>
                <a:latin typeface="Arial" charset="0"/>
                <a:ea typeface="ＭＳ Ｐゴシック" charset="0"/>
                <a:cs typeface="Arial" charset="0"/>
              </a:rPr>
              <a:t>Jews will be sought out</a:t>
            </a:r>
            <a:endParaRPr lang="en-US" sz="6000" dirty="0">
              <a:solidFill>
                <a:schemeClr val="tx1"/>
              </a:solidFill>
              <a:effectLst/>
              <a:latin typeface="Arial" charset="0"/>
              <a:ea typeface="ＭＳ Ｐゴシック" charset="0"/>
              <a:cs typeface="Arial" charset="0"/>
            </a:endParaRPr>
          </a:p>
        </p:txBody>
      </p:sp>
      <p:sp>
        <p:nvSpPr>
          <p:cNvPr id="157699" name="Text Box 3"/>
          <p:cNvSpPr txBox="1">
            <a:spLocks noChangeArrowheads="1"/>
          </p:cNvSpPr>
          <p:nvPr/>
        </p:nvSpPr>
        <p:spPr bwMode="auto">
          <a:xfrm>
            <a:off x="8458200" y="-476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effectLst/>
                <a:latin typeface="Arial" charset="0"/>
                <a:cs typeface="Arial" charset="0"/>
              </a:rPr>
              <a:t>649</a:t>
            </a:r>
          </a:p>
        </p:txBody>
      </p:sp>
      <p:pic>
        <p:nvPicPr>
          <p:cNvPr id="157700" name="Picture 4"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5262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ru-RU" altLang="ja-JP" sz="2800" b="1" dirty="0">
                <a:solidFill>
                  <a:srgbClr val="000000"/>
                </a:solidFill>
                <a:effectLst>
                  <a:glow rad="304800">
                    <a:srgbClr val="FFFFFF">
                      <a:alpha val="96000"/>
                    </a:srgbClr>
                  </a:glow>
                </a:effectLst>
                <a:latin typeface="Arial" charset="0"/>
                <a:cs typeface="Arial" charset="0"/>
              </a:rPr>
              <a:t>"</a:t>
            </a:r>
            <a:r>
              <a:rPr lang="en-US" altLang="ja-JP" sz="2800" b="1" dirty="0">
                <a:solidFill>
                  <a:srgbClr val="000000"/>
                </a:solidFill>
                <a:effectLst>
                  <a:glow rad="304800">
                    <a:srgbClr val="FFFFFF">
                      <a:alpha val="96000"/>
                    </a:srgbClr>
                  </a:glow>
                </a:effectLst>
                <a:latin typeface="Arial" charset="0"/>
                <a:cs typeface="Arial" charset="0"/>
              </a:rPr>
              <a:t>This is what the L</a:t>
            </a:r>
            <a:r>
              <a:rPr lang="en-US" altLang="ja-JP" b="1" dirty="0">
                <a:solidFill>
                  <a:srgbClr val="000000"/>
                </a:solidFill>
                <a:effectLst>
                  <a:glow rad="304800">
                    <a:srgbClr val="FFFFFF">
                      <a:alpha val="96000"/>
                    </a:srgbClr>
                  </a:glow>
                </a:effectLst>
                <a:latin typeface="Arial" charset="0"/>
                <a:cs typeface="Arial" charset="0"/>
              </a:rPr>
              <a:t>ORD</a:t>
            </a:r>
            <a:r>
              <a:rPr lang="en-US" altLang="ja-JP" sz="2800" b="1" dirty="0">
                <a:solidFill>
                  <a:srgbClr val="000000"/>
                </a:solidFill>
                <a:effectLst>
                  <a:glow rad="304800">
                    <a:srgbClr val="FFFFFF">
                      <a:alpha val="96000"/>
                    </a:srgbClr>
                  </a:glow>
                </a:effectLst>
                <a:latin typeface="Arial" charset="0"/>
                <a:cs typeface="Arial" charset="0"/>
              </a:rPr>
              <a:t> of Heaven</a:t>
            </a:r>
            <a:r>
              <a:rPr lang="mr-IN" altLang="ja-JP" sz="2800" b="1" dirty="0">
                <a:solidFill>
                  <a:srgbClr val="000000"/>
                </a:solidFill>
                <a:effectLst>
                  <a:glow rad="304800">
                    <a:srgbClr val="FFFFFF">
                      <a:alpha val="96000"/>
                    </a:srgbClr>
                  </a:glow>
                </a:effectLst>
                <a:latin typeface="Arial" charset="0"/>
                <a:cs typeface="Arial" charset="0"/>
              </a:rPr>
              <a:t>'</a:t>
            </a:r>
            <a:r>
              <a:rPr lang="en-US" altLang="ja-JP" sz="2800" b="1" dirty="0">
                <a:solidFill>
                  <a:srgbClr val="000000"/>
                </a:solidFill>
                <a:effectLst>
                  <a:glow rad="304800">
                    <a:srgbClr val="FFFFFF">
                      <a:alpha val="96000"/>
                    </a:srgbClr>
                  </a:glow>
                </a:effectLst>
                <a:latin typeface="Arial" charset="0"/>
                <a:cs typeface="Arial" charset="0"/>
              </a:rPr>
              <a:t>s Armies says: In those days ten men from different nations and languages of the world will clutch at the sleeve of one Jew. And they will say, </a:t>
            </a:r>
            <a:r>
              <a:rPr lang="mr-IN" altLang="ja-JP" sz="2800" b="1" dirty="0">
                <a:solidFill>
                  <a:srgbClr val="000000"/>
                </a:solidFill>
                <a:effectLst>
                  <a:glow rad="304800">
                    <a:srgbClr val="FFFFFF">
                      <a:alpha val="96000"/>
                    </a:srgbClr>
                  </a:glow>
                </a:effectLst>
                <a:latin typeface="Arial" charset="0"/>
                <a:cs typeface="Arial" charset="0"/>
              </a:rPr>
              <a:t>'</a:t>
            </a:r>
            <a:r>
              <a:rPr lang="en-US" altLang="ja-JP" sz="2800" b="1" dirty="0">
                <a:solidFill>
                  <a:srgbClr val="000000"/>
                </a:solidFill>
                <a:effectLst>
                  <a:glow rad="304800">
                    <a:srgbClr val="FFFFFF">
                      <a:alpha val="96000"/>
                    </a:srgbClr>
                  </a:glow>
                </a:effectLst>
                <a:latin typeface="Arial" charset="0"/>
                <a:cs typeface="Arial" charset="0"/>
              </a:rPr>
              <a:t>Please let us walk with you, for we have heard that God is with you</a:t>
            </a:r>
            <a:r>
              <a:rPr lang="mr-IN" altLang="ja-JP" sz="2800" b="1" dirty="0">
                <a:solidFill>
                  <a:srgbClr val="000000"/>
                </a:solidFill>
                <a:effectLst>
                  <a:glow rad="304800">
                    <a:srgbClr val="FFFFFF">
                      <a:alpha val="96000"/>
                    </a:srgbClr>
                  </a:glow>
                </a:effectLst>
                <a:latin typeface="Arial" charset="0"/>
                <a:cs typeface="Arial" charset="0"/>
              </a:rPr>
              <a:t>'</a:t>
            </a:r>
            <a:r>
              <a:rPr lang="ru-RU" altLang="ja-JP" sz="2800" b="1" dirty="0">
                <a:solidFill>
                  <a:srgbClr val="000000"/>
                </a:solidFill>
                <a:effectLst>
                  <a:glow rad="304800">
                    <a:srgbClr val="FFFFFF">
                      <a:alpha val="96000"/>
                    </a:srgbClr>
                  </a:glow>
                </a:effectLst>
                <a:latin typeface="Arial" charset="0"/>
                <a:cs typeface="Arial" charset="0"/>
              </a:rPr>
              <a:t>"</a:t>
            </a:r>
            <a:r>
              <a:rPr lang="en-US" altLang="ja-JP" sz="2800" b="1" dirty="0">
                <a:solidFill>
                  <a:srgbClr val="000000"/>
                </a:solidFill>
                <a:effectLst>
                  <a:glow rad="304800">
                    <a:srgbClr val="FFFFFF">
                      <a:alpha val="96000"/>
                    </a:srgbClr>
                  </a:glow>
                </a:effectLst>
                <a:latin typeface="Arial" charset="0"/>
                <a:cs typeface="Arial" charset="0"/>
              </a:rPr>
              <a:t> (Zech. 8:23 NLT).</a:t>
            </a:r>
          </a:p>
          <a:p>
            <a:pPr algn="r" eaLnBrk="1" hangingPunct="1">
              <a:defRPr/>
            </a:pPr>
            <a:endParaRPr lang="en-US" sz="2800" b="1" dirty="0">
              <a:solidFill>
                <a:srgbClr val="000000"/>
              </a:solidFill>
              <a:effectLst>
                <a:glow rad="304800">
                  <a:srgbClr val="FFFFFF">
                    <a:alpha val="96000"/>
                  </a:srgbClr>
                </a:glow>
              </a:effectLst>
              <a:latin typeface="Arial" charset="0"/>
              <a:cs typeface="Arial"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eaLnBrk="0" hangingPunct="0"/>
            <a:endParaRPr lang="en-US">
              <a:solidFill>
                <a:srgbClr val="000000"/>
              </a:solidFill>
              <a:effectLst/>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baseline="30000">
                <a:solidFill>
                  <a:srgbClr val="FFFFFF"/>
                </a:solidFill>
                <a:effectLst/>
                <a:latin typeface="Arial" charset="0"/>
                <a:cs typeface="Arial" charset="0"/>
              </a:rPr>
              <a:t>25</a:t>
            </a:r>
            <a:r>
              <a:rPr lang="en-US" sz="2800" b="1">
                <a:solidFill>
                  <a:srgbClr val="FFFFFF"/>
                </a:solidFill>
                <a:effectLst/>
                <a:latin typeface="Arial" charset="0"/>
                <a:cs typeface="Arial" charset="0"/>
              </a:rPr>
              <a:t>I do not want you to be ignorant of this mystery, brothers, so that you may not be conceited: Israel has experienced a hardening in part </a:t>
            </a:r>
            <a:r>
              <a:rPr lang="en-US" sz="2800" b="1" u="sng">
                <a:solidFill>
                  <a:srgbClr val="FFFFFF"/>
                </a:solidFill>
                <a:effectLst/>
                <a:latin typeface="Arial" charset="0"/>
                <a:cs typeface="Arial" charset="0"/>
              </a:rPr>
              <a:t>until </a:t>
            </a:r>
            <a:r>
              <a:rPr lang="en-US" sz="2800" b="1">
                <a:solidFill>
                  <a:srgbClr val="FFFFFF"/>
                </a:solidFill>
                <a:effectLst/>
                <a:latin typeface="Arial" charset="0"/>
                <a:cs typeface="Arial" charset="0"/>
              </a:rPr>
              <a:t>the full number of the Gentiles has come in.</a:t>
            </a:r>
          </a:p>
          <a:p>
            <a:pPr eaLnBrk="1" hangingPunct="1"/>
            <a:r>
              <a:rPr lang="en-US" sz="2800" b="1" baseline="30000">
                <a:solidFill>
                  <a:srgbClr val="FFFFFF"/>
                </a:solidFill>
                <a:effectLst/>
                <a:latin typeface="Arial" charset="0"/>
                <a:cs typeface="Arial" charset="0"/>
              </a:rPr>
              <a:t>26</a:t>
            </a:r>
            <a:r>
              <a:rPr lang="en-US" sz="2800" b="1" u="sng">
                <a:solidFill>
                  <a:srgbClr val="FFFFFF"/>
                </a:solidFill>
                <a:effectLst/>
                <a:latin typeface="Arial" charset="0"/>
                <a:cs typeface="Arial" charset="0"/>
              </a:rPr>
              <a:t>And so</a:t>
            </a:r>
            <a:r>
              <a:rPr lang="en-US" sz="2800" b="1">
                <a:solidFill>
                  <a:srgbClr val="FFFFFF"/>
                </a:solidFill>
                <a:effectLst/>
                <a:latin typeface="Arial" charset="0"/>
                <a:cs typeface="Arial" charset="0"/>
              </a:rPr>
              <a:t> </a:t>
            </a:r>
            <a:r>
              <a:rPr lang="en-US" sz="2800" b="1">
                <a:solidFill>
                  <a:srgbClr val="FFFF00"/>
                </a:solidFill>
                <a:effectLst/>
                <a:latin typeface="Arial" charset="0"/>
                <a:cs typeface="Arial" charset="0"/>
              </a:rPr>
              <a:t>all Israel will be saved</a:t>
            </a:r>
            <a:r>
              <a:rPr lang="en-US" sz="2800" b="1">
                <a:solidFill>
                  <a:srgbClr val="FFFFFF"/>
                </a:solidFill>
                <a:effectLst/>
                <a:latin typeface="Arial"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altLang="ja-JP" sz="2800" b="1" dirty="0">
                <a:solidFill>
                  <a:srgbClr val="FFFFFF"/>
                </a:solidFill>
                <a:effectLst/>
                <a:latin typeface="Arial" charset="0"/>
                <a:cs typeface="Arial" charset="0"/>
              </a:rPr>
              <a:t>"</a:t>
            </a:r>
            <a:r>
              <a:rPr lang="en-US" altLang="ja-JP" sz="2800" b="1" dirty="0">
                <a:solidFill>
                  <a:srgbClr val="FFFFFF"/>
                </a:solidFill>
                <a:effectLst/>
                <a:latin typeface="Arial" charset="0"/>
                <a:cs typeface="Arial" charset="0"/>
              </a:rPr>
              <a:t>The deliverer will come from Zion; he will turn godlessness away from Jacob.</a:t>
            </a:r>
          </a:p>
          <a:p>
            <a:pPr eaLnBrk="1" hangingPunct="1"/>
            <a:r>
              <a:rPr lang="en-US" sz="2800" b="1" baseline="30000" dirty="0">
                <a:solidFill>
                  <a:srgbClr val="FFFFFF"/>
                </a:solidFill>
                <a:effectLst/>
                <a:latin typeface="Arial" charset="0"/>
                <a:cs typeface="Arial" charset="0"/>
              </a:rPr>
              <a:t>27</a:t>
            </a:r>
            <a:r>
              <a:rPr lang="en-US" sz="2800" b="1" dirty="0">
                <a:solidFill>
                  <a:srgbClr val="FFFFFF"/>
                </a:solidFill>
                <a:effectLst/>
                <a:latin typeface="Arial" charset="0"/>
                <a:cs typeface="Arial" charset="0"/>
              </a:rPr>
              <a:t>And this is my covenant with them when I take away their sins.</a:t>
            </a:r>
            <a:r>
              <a:rPr lang="ru-RU" altLang="ja-JP" sz="2800" b="1" dirty="0">
                <a:solidFill>
                  <a:srgbClr val="FFFFFF"/>
                </a:solidFill>
                <a:effectLst/>
                <a:latin typeface="Arial" charset="0"/>
                <a:cs typeface="Arial" charset="0"/>
              </a:rPr>
              <a:t>"</a:t>
            </a:r>
            <a:endParaRPr lang="en-US" sz="2800" b="1" dirty="0">
              <a:solidFill>
                <a:srgbClr val="FFFFFF"/>
              </a:solidFill>
              <a:effectLst/>
              <a:latin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All Israel will be saved</a:t>
            </a: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 </a:t>
            </a:r>
            <a:r>
              <a:rPr lang="en-US" sz="2400" b="1" dirty="0">
                <a:latin typeface="Tahoma" charset="0"/>
                <a:ea typeface="ＭＳ Ｐゴシック" charset="0"/>
                <a:cs typeface="ＭＳ Ｐゴシック" charset="0"/>
              </a:rPr>
              <a:t>(Rom. 11:25-27)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FFFFFF"/>
                </a:solidFill>
                <a:effectLst/>
                <a:latin typeface="Arial" pitchFamily="-112" charset="0"/>
                <a:ea typeface="+mn-ea"/>
                <a:cs typeface="+mn-cs"/>
              </a:rPr>
              <a:t>NTS 155w</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7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2"/>
          <p:cNvSpPr>
            <a:spLocks noGrp="1" noChangeArrowheads="1"/>
          </p:cNvSpPr>
          <p:nvPr>
            <p:ph type="ctrTitle"/>
          </p:nvPr>
        </p:nvSpPr>
        <p:spPr>
          <a:xfrm>
            <a:off x="304800" y="239713"/>
            <a:ext cx="6096000" cy="762000"/>
          </a:xfrm>
          <a:ln w="9525"/>
        </p:spPr>
        <p:txBody>
          <a:bodyPr/>
          <a:lstStyle/>
          <a:p>
            <a:pPr algn="l" eaLnBrk="1" hangingPunct="1">
              <a:defRPr/>
            </a:pPr>
            <a:r>
              <a:rPr lang="en-US">
                <a:solidFill>
                  <a:schemeClr val="bg2"/>
                </a:solidFill>
                <a:effectLst>
                  <a:outerShdw blurRad="38100" dist="38100" dir="2700000" algn="tl">
                    <a:srgbClr val="FFFFFF"/>
                  </a:outerShdw>
                </a:effectLst>
                <a:latin typeface="Arial" charset="0"/>
                <a:ea typeface="ＭＳ Ｐゴシック" charset="0"/>
                <a:cs typeface="Arial" charset="0"/>
              </a:rPr>
              <a:t>Zech-a-Cry-Ah</a:t>
            </a:r>
          </a:p>
        </p:txBody>
      </p:sp>
      <p:sp>
        <p:nvSpPr>
          <p:cNvPr id="4" name="Rectangle 2"/>
          <p:cNvSpPr txBox="1">
            <a:spLocks noChangeArrowheads="1"/>
          </p:cNvSpPr>
          <p:nvPr/>
        </p:nvSpPr>
        <p:spPr bwMode="auto">
          <a:xfrm>
            <a:off x="4876800" y="5867400"/>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chemeClr val="bg2"/>
                </a:solidFill>
                <a:effectLst>
                  <a:outerShdw blurRad="38100" dist="38100" dir="2700000" algn="tl">
                    <a:srgbClr val="FFFFFF"/>
                  </a:outerShdw>
                </a:effectLst>
                <a:latin typeface="Arial" charset="0"/>
                <a:cs typeface="Arial" charset="0"/>
              </a:rPr>
              <a:t>= Key Word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a:xfrm>
            <a:off x="0" y="7461448"/>
            <a:ext cx="9144000" cy="452264"/>
          </a:xfrm>
          <a:effectLst>
            <a:outerShdw blurRad="63500" dist="38099" dir="2700000" algn="ctr" rotWithShape="0">
              <a:schemeClr val="bg2">
                <a:alpha val="74998"/>
              </a:schemeClr>
            </a:outerShdw>
          </a:effectLst>
        </p:spPr>
        <p:txBody>
          <a:bodyPr/>
          <a:lstStyle/>
          <a:p>
            <a:pPr eaLnBrk="1" hangingPunct="1">
              <a:defRPr/>
            </a:pPr>
            <a:r>
              <a:rPr lang="en-US" sz="4800" dirty="0">
                <a:effectLst>
                  <a:outerShdw blurRad="38100" dist="38100" dir="2700000" algn="tl">
                    <a:srgbClr val="000000"/>
                  </a:outerShdw>
                </a:effectLst>
                <a:latin typeface="Arial" charset="0"/>
                <a:ea typeface="ＭＳ Ｐゴシック" charset="0"/>
                <a:cs typeface="Times New Roman" charset="0"/>
              </a:rPr>
              <a:t>8:14-17</a:t>
            </a:r>
          </a:p>
        </p:txBody>
      </p:sp>
      <p:sp>
        <p:nvSpPr>
          <p:cNvPr id="6" name="TextBox 5"/>
          <p:cNvSpPr txBox="1"/>
          <p:nvPr/>
        </p:nvSpPr>
        <p:spPr>
          <a:xfrm>
            <a:off x="-4614" y="908720"/>
            <a:ext cx="9148614" cy="5262979"/>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ru-RU"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a:t>
            </a:r>
            <a:r>
              <a:rPr lang="en-SG"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For this is what the L</a:t>
            </a:r>
            <a:r>
              <a:rPr lang="en-SG" altLang="ja-JP" b="1" kern="0" dirty="0">
                <a:solidFill>
                  <a:srgbClr val="FFFFFF"/>
                </a:solidFill>
                <a:effectLst>
                  <a:glow rad="101600">
                    <a:srgbClr val="000000"/>
                  </a:glow>
                  <a:outerShdw blurRad="38100" dist="38100" dir="2700000" algn="tl">
                    <a:srgbClr val="000000"/>
                  </a:outerShdw>
                </a:effectLst>
                <a:latin typeface="Arial" charset="0"/>
                <a:cs typeface="Arial" charset="0"/>
              </a:rPr>
              <a:t>ORD</a:t>
            </a:r>
            <a:r>
              <a:rPr lang="en-SG"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 of Heaven’s Armies says: I was determined to punish you when your ancestors angered me, and I did not change my mind, says the L</a:t>
            </a:r>
            <a:r>
              <a:rPr lang="en-SG" altLang="ja-JP" b="1" kern="0" dirty="0">
                <a:solidFill>
                  <a:srgbClr val="FFFFFF"/>
                </a:solidFill>
                <a:effectLst>
                  <a:glow rad="101600">
                    <a:srgbClr val="000000"/>
                  </a:glow>
                  <a:outerShdw blurRad="38100" dist="38100" dir="2700000" algn="tl">
                    <a:srgbClr val="000000"/>
                  </a:outerShdw>
                </a:effectLst>
                <a:latin typeface="Arial" charset="0"/>
                <a:cs typeface="Arial" charset="0"/>
              </a:rPr>
              <a:t>ORD</a:t>
            </a:r>
            <a:r>
              <a:rPr lang="en-SG"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 of Heaven’s Armies.  </a:t>
            </a:r>
            <a:r>
              <a:rPr lang="en-SG" altLang="ja-JP" sz="2800" b="1" kern="0" baseline="30000" dirty="0">
                <a:solidFill>
                  <a:srgbClr val="FFFFFF"/>
                </a:solidFill>
                <a:effectLst>
                  <a:glow rad="101600">
                    <a:srgbClr val="000000"/>
                  </a:glow>
                  <a:outerShdw blurRad="38100" dist="38100" dir="2700000" algn="tl">
                    <a:srgbClr val="000000"/>
                  </a:outerShdw>
                </a:effectLst>
                <a:latin typeface="Arial" charset="0"/>
                <a:cs typeface="Arial" charset="0"/>
              </a:rPr>
              <a:t>15 </a:t>
            </a:r>
            <a:r>
              <a:rPr lang="en-SG"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But now I am determined to bless Jerusalem and the people of Judah. So don’t be afraid.  </a:t>
            </a:r>
            <a:r>
              <a:rPr lang="en-SG" altLang="ja-JP" sz="2800" b="1" kern="0" baseline="30000" dirty="0">
                <a:solidFill>
                  <a:srgbClr val="FFFFFF"/>
                </a:solidFill>
                <a:effectLst>
                  <a:glow rad="101600">
                    <a:srgbClr val="000000"/>
                  </a:glow>
                  <a:outerShdw blurRad="38100" dist="38100" dir="2700000" algn="tl">
                    <a:srgbClr val="000000"/>
                  </a:outerShdw>
                </a:effectLst>
                <a:latin typeface="Arial" charset="0"/>
                <a:cs typeface="Arial" charset="0"/>
              </a:rPr>
              <a:t>16 </a:t>
            </a:r>
            <a:r>
              <a:rPr lang="en-SG"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But this is what you must do: Tell the truth to each other. Render verdicts in your courts that are just and that lead to peace.  </a:t>
            </a:r>
            <a:r>
              <a:rPr lang="en-SG" altLang="ja-JP" sz="2800" b="1" kern="0" baseline="30000" dirty="0">
                <a:solidFill>
                  <a:srgbClr val="FFFFFF"/>
                </a:solidFill>
                <a:effectLst>
                  <a:glow rad="101600">
                    <a:srgbClr val="000000"/>
                  </a:glow>
                  <a:outerShdw blurRad="38100" dist="38100" dir="2700000" algn="tl">
                    <a:srgbClr val="000000"/>
                  </a:outerShdw>
                </a:effectLst>
                <a:latin typeface="Arial" charset="0"/>
                <a:cs typeface="Arial" charset="0"/>
              </a:rPr>
              <a:t>17 </a:t>
            </a:r>
            <a:r>
              <a:rPr lang="en-SG"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Don’t scheme against each other. Stop your love of telling lies that you swear are the truth. I hate all these things, says the L</a:t>
            </a:r>
            <a:r>
              <a:rPr lang="en-SG" altLang="ja-JP" b="1" kern="0" dirty="0">
                <a:solidFill>
                  <a:srgbClr val="FFFFFF"/>
                </a:solidFill>
                <a:effectLst>
                  <a:glow rad="101600">
                    <a:srgbClr val="000000"/>
                  </a:glow>
                  <a:outerShdw blurRad="38100" dist="38100" dir="2700000" algn="tl">
                    <a:srgbClr val="000000"/>
                  </a:outerShdw>
                </a:effectLst>
                <a:latin typeface="Arial" charset="0"/>
                <a:cs typeface="Arial" charset="0"/>
              </a:rPr>
              <a:t>ORD</a:t>
            </a:r>
            <a:r>
              <a:rPr kumimoji="0" lang="ru-RU"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a:t>
            </a:r>
            <a:b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b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 (Zech </a:t>
            </a:r>
            <a:r>
              <a:rPr lang="en-US"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8:14-17</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 </a:t>
            </a:r>
            <a:r>
              <a:rPr kumimoji="0" lang="en-US" altLang="ja-JP"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NLT</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19489352"/>
      </p:ext>
    </p:extLst>
  </p:cSld>
  <p:clrMapOvr>
    <a:overrideClrMapping bg1="dk2" tx1="lt1" bg2="dk1"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9</a:t>
            </a:r>
          </a:p>
        </p:txBody>
      </p:sp>
    </p:spTree>
    <p:extLst>
      <p:ext uri="{BB962C8B-B14F-4D97-AF65-F5344CB8AC3E}">
        <p14:creationId xmlns:p14="http://schemas.microsoft.com/office/powerpoint/2010/main" val="370086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Messiah</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77887774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rgbClr val="FFFFFF"/>
                </a:solidFill>
                <a:effectLst>
                  <a:glow rad="127000">
                    <a:srgbClr val="000000"/>
                  </a:glow>
                </a:effectLst>
                <a:latin typeface="Arial" charset="0"/>
              </a:rPr>
              <a:t>Zechariah </a:t>
            </a:r>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Judah must rebuild the temple (6:9-15) for blessing in the </a:t>
            </a:r>
            <a:r>
              <a:rPr lang="en-US" b="1" dirty="0">
                <a:solidFill>
                  <a:srgbClr val="FFFF00"/>
                </a:solidFill>
                <a:effectLst>
                  <a:glow rad="101600">
                    <a:prstClr val="black">
                      <a:alpha val="99000"/>
                    </a:prstClr>
                  </a:glow>
                </a:effectLst>
                <a:latin typeface="Calibri"/>
              </a:rPr>
              <a:t>Messiah</a:t>
            </a:r>
            <a:r>
              <a:rPr lang="mr-IN" b="1" dirty="0">
                <a:solidFill>
                  <a:srgbClr val="FFFF00"/>
                </a:solidFill>
                <a:effectLst>
                  <a:glow rad="101600">
                    <a:prstClr val="black">
                      <a:alpha val="99000"/>
                    </a:prstClr>
                  </a:glow>
                </a:effectLst>
                <a:latin typeface="Calibri"/>
              </a:rPr>
              <a:t>'</a:t>
            </a:r>
            <a:r>
              <a:rPr lang="en-US" b="1" dirty="0">
                <a:solidFill>
                  <a:srgbClr val="FFFF00"/>
                </a:solidFill>
                <a:effectLst>
                  <a:glow rad="101600">
                    <a:prstClr val="black">
                      <a:alpha val="99000"/>
                    </a:prstClr>
                  </a:glow>
                </a:effectLst>
                <a:latin typeface="Calibri"/>
              </a:rPr>
              <a:t>s</a:t>
            </a:r>
            <a:r>
              <a:rPr lang="en-US" b="1" dirty="0">
                <a:solidFill>
                  <a:prstClr val="white"/>
                </a:solidFill>
                <a:effectLst>
                  <a:glow rad="101600">
                    <a:prstClr val="black">
                      <a:alpha val="99000"/>
                    </a:prstClr>
                  </a:glow>
                </a:effectLst>
                <a:latin typeface="Calibri"/>
              </a:rPr>
              <a:t> kingdom.</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0554409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effectLst/>
                <a:latin typeface="Helvetica"/>
                <a:ea typeface="+mn-ea"/>
                <a:cs typeface="+mn-cs"/>
              </a:rPr>
              <a:t> </a:t>
            </a:r>
            <a:endParaRPr lang="en-US" sz="1800">
              <a:solidFill>
                <a:prstClr val="black"/>
              </a:solidFill>
              <a:effectLst/>
              <a:latin typeface="Tw Cen MT"/>
              <a:ea typeface="+mn-ea"/>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ffectLst/>
              <a:latin typeface="Tw Cen MT"/>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effectLst/>
                <a:latin typeface="Arial"/>
                <a:cs typeface="Arial"/>
              </a:rPr>
              <a:t>Zechariah</a:t>
            </a:r>
          </a:p>
        </p:txBody>
      </p:sp>
      <p:sp>
        <p:nvSpPr>
          <p:cNvPr id="7" name="TextBox 3"/>
          <p:cNvSpPr txBox="1">
            <a:spLocks noChangeArrowheads="1"/>
          </p:cNvSpPr>
          <p:nvPr/>
        </p:nvSpPr>
        <p:spPr bwMode="auto">
          <a:xfrm>
            <a:off x="116887" y="1024964"/>
            <a:ext cx="5361733" cy="489364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effectLst/>
              </a:rPr>
              <a:t> 1 </a:t>
            </a:r>
            <a:r>
              <a:rPr lang="en-US" sz="2000" b="1" dirty="0">
                <a:solidFill>
                  <a:prstClr val="black"/>
                </a:solidFill>
                <a:effectLst/>
              </a:rPr>
              <a:t>M</a:t>
            </a:r>
            <a:r>
              <a:rPr lang="en-US" sz="2000" dirty="0">
                <a:solidFill>
                  <a:prstClr val="black"/>
                </a:solidFill>
                <a:effectLst/>
              </a:rPr>
              <a:t>eaning of Zechariah</a:t>
            </a:r>
            <a:r>
              <a:rPr lang="mr-IN" sz="2000" dirty="0">
                <a:solidFill>
                  <a:prstClr val="black"/>
                </a:solidFill>
                <a:effectLst/>
              </a:rPr>
              <a:t>'</a:t>
            </a:r>
            <a:r>
              <a:rPr lang="en-US" sz="2000" dirty="0">
                <a:solidFill>
                  <a:prstClr val="black"/>
                </a:solidFill>
                <a:effectLst/>
              </a:rPr>
              <a:t>s vision</a:t>
            </a:r>
          </a:p>
          <a:p>
            <a:pPr defTabSz="457200" fontAlgn="auto">
              <a:spcBef>
                <a:spcPts val="0"/>
              </a:spcBef>
              <a:spcAft>
                <a:spcPts val="0"/>
              </a:spcAft>
            </a:pPr>
            <a:r>
              <a:rPr lang="en-US" sz="2000" dirty="0">
                <a:solidFill>
                  <a:prstClr val="black"/>
                </a:solidFill>
                <a:effectLst/>
              </a:rPr>
              <a:t> 2 </a:t>
            </a:r>
            <a:r>
              <a:rPr lang="en-US" sz="2000" b="1" dirty="0">
                <a:solidFill>
                  <a:prstClr val="black"/>
                </a:solidFill>
                <a:effectLst/>
              </a:rPr>
              <a:t>E</a:t>
            </a:r>
            <a:r>
              <a:rPr lang="en-US" sz="2000" dirty="0">
                <a:solidFill>
                  <a:prstClr val="black"/>
                </a:solidFill>
                <a:effectLst/>
              </a:rPr>
              <a:t>xamination with measuring line</a:t>
            </a:r>
          </a:p>
          <a:p>
            <a:pPr defTabSz="457200" fontAlgn="auto">
              <a:spcBef>
                <a:spcPts val="0"/>
              </a:spcBef>
              <a:spcAft>
                <a:spcPts val="0"/>
              </a:spcAft>
            </a:pPr>
            <a:r>
              <a:rPr lang="en-US" sz="2000" dirty="0">
                <a:solidFill>
                  <a:prstClr val="black"/>
                </a:solidFill>
                <a:effectLst/>
              </a:rPr>
              <a:t> 3 </a:t>
            </a:r>
            <a:r>
              <a:rPr lang="en-US" sz="2000" b="1" dirty="0">
                <a:solidFill>
                  <a:prstClr val="black"/>
                </a:solidFill>
                <a:effectLst/>
              </a:rPr>
              <a:t>S</a:t>
            </a:r>
            <a:r>
              <a:rPr lang="en-US" sz="2000" dirty="0">
                <a:solidFill>
                  <a:prstClr val="black"/>
                </a:solidFill>
                <a:effectLst/>
              </a:rPr>
              <a:t>atan and the Branch</a:t>
            </a:r>
          </a:p>
          <a:p>
            <a:pPr defTabSz="457200" fontAlgn="auto">
              <a:spcBef>
                <a:spcPts val="0"/>
              </a:spcBef>
              <a:spcAft>
                <a:spcPts val="0"/>
              </a:spcAft>
            </a:pPr>
            <a:r>
              <a:rPr lang="en-US" sz="2000" dirty="0">
                <a:solidFill>
                  <a:prstClr val="black"/>
                </a:solidFill>
                <a:effectLst/>
              </a:rPr>
              <a:t> 4 </a:t>
            </a:r>
            <a:r>
              <a:rPr lang="en-US" sz="2000" b="1" dirty="0">
                <a:solidFill>
                  <a:prstClr val="black"/>
                </a:solidFill>
                <a:effectLst/>
              </a:rPr>
              <a:t>S</a:t>
            </a:r>
            <a:r>
              <a:rPr lang="en-US" sz="2000" dirty="0">
                <a:solidFill>
                  <a:prstClr val="black"/>
                </a:solidFill>
                <a:effectLst/>
              </a:rPr>
              <a:t>even lampstands of gold</a:t>
            </a:r>
          </a:p>
          <a:p>
            <a:pPr defTabSz="457200" fontAlgn="auto">
              <a:spcBef>
                <a:spcPts val="0"/>
              </a:spcBef>
              <a:spcAft>
                <a:spcPts val="0"/>
              </a:spcAft>
            </a:pPr>
            <a:r>
              <a:rPr lang="en-US" sz="2000" dirty="0">
                <a:solidFill>
                  <a:prstClr val="black"/>
                </a:solidFill>
                <a:effectLst/>
              </a:rPr>
              <a:t> 5 </a:t>
            </a:r>
            <a:r>
              <a:rPr lang="en-US" sz="2000" b="1" dirty="0">
                <a:solidFill>
                  <a:prstClr val="black"/>
                </a:solidFill>
                <a:effectLst/>
              </a:rPr>
              <a:t>I</a:t>
            </a:r>
            <a:r>
              <a:rPr lang="en-US" sz="2000" dirty="0">
                <a:solidFill>
                  <a:prstClr val="black"/>
                </a:solidFill>
                <a:effectLst/>
              </a:rPr>
              <a:t>nterpreting the flying scroll</a:t>
            </a:r>
          </a:p>
          <a:p>
            <a:pPr defTabSz="457200" fontAlgn="auto">
              <a:spcBef>
                <a:spcPts val="0"/>
              </a:spcBef>
              <a:spcAft>
                <a:spcPts val="0"/>
              </a:spcAft>
            </a:pPr>
            <a:r>
              <a:rPr lang="en-US" sz="2000" dirty="0">
                <a:solidFill>
                  <a:prstClr val="black"/>
                </a:solidFill>
                <a:effectLst/>
              </a:rPr>
              <a:t> 6 </a:t>
            </a:r>
            <a:r>
              <a:rPr lang="en-US" sz="2000" b="1" dirty="0">
                <a:solidFill>
                  <a:prstClr val="black"/>
                </a:solidFill>
                <a:effectLst/>
              </a:rPr>
              <a:t>A</a:t>
            </a:r>
            <a:r>
              <a:rPr lang="en-US" sz="2000" dirty="0">
                <a:solidFill>
                  <a:prstClr val="black"/>
                </a:solidFill>
                <a:effectLst/>
              </a:rPr>
              <a:t>ct of crowning Joshua</a:t>
            </a:r>
          </a:p>
          <a:p>
            <a:pPr defTabSz="457200" fontAlgn="auto">
              <a:spcBef>
                <a:spcPts val="0"/>
              </a:spcBef>
              <a:spcAft>
                <a:spcPts val="0"/>
              </a:spcAft>
            </a:pPr>
            <a:r>
              <a:rPr lang="en-US" sz="2000" dirty="0">
                <a:solidFill>
                  <a:prstClr val="black"/>
                </a:solidFill>
                <a:effectLst/>
              </a:rPr>
              <a:t> 7 </a:t>
            </a:r>
            <a:r>
              <a:rPr lang="en-US" sz="2000" b="1" dirty="0">
                <a:solidFill>
                  <a:prstClr val="black"/>
                </a:solidFill>
                <a:effectLst/>
              </a:rPr>
              <a:t>H</a:t>
            </a:r>
            <a:r>
              <a:rPr lang="en-US" sz="2000" dirty="0">
                <a:solidFill>
                  <a:prstClr val="black"/>
                </a:solidFill>
                <a:effectLst/>
              </a:rPr>
              <a:t>earts become like flint</a:t>
            </a:r>
          </a:p>
          <a:p>
            <a:pPr defTabSz="457200" fontAlgn="auto">
              <a:spcBef>
                <a:spcPts val="0"/>
              </a:spcBef>
              <a:spcAft>
                <a:spcPts val="0"/>
              </a:spcAft>
            </a:pPr>
            <a:r>
              <a:rPr lang="en-US" sz="2000" dirty="0">
                <a:solidFill>
                  <a:prstClr val="black"/>
                </a:solidFill>
                <a:effectLst/>
              </a:rPr>
              <a:t> 8 </a:t>
            </a:r>
            <a:r>
              <a:rPr lang="en-US" sz="2000" b="1" dirty="0">
                <a:solidFill>
                  <a:prstClr val="black"/>
                </a:solidFill>
                <a:effectLst/>
              </a:rPr>
              <a:t>S</a:t>
            </a:r>
            <a:r>
              <a:rPr lang="en-US" sz="2000" dirty="0">
                <a:solidFill>
                  <a:prstClr val="black"/>
                </a:solidFill>
                <a:effectLst/>
              </a:rPr>
              <a:t>ecurity comes to Jerusalem</a:t>
            </a:r>
          </a:p>
          <a:p>
            <a:pPr defTabSz="457200" fontAlgn="auto">
              <a:spcBef>
                <a:spcPts val="0"/>
              </a:spcBef>
              <a:spcAft>
                <a:spcPts val="0"/>
              </a:spcAft>
            </a:pPr>
            <a:endParaRPr lang="en-US" sz="2000" dirty="0">
              <a:solidFill>
                <a:prstClr val="black"/>
              </a:solidFill>
              <a:effectLst/>
            </a:endParaRPr>
          </a:p>
          <a:p>
            <a:pPr defTabSz="457200" fontAlgn="auto">
              <a:spcBef>
                <a:spcPts val="0"/>
              </a:spcBef>
              <a:spcAft>
                <a:spcPts val="0"/>
              </a:spcAft>
            </a:pPr>
            <a:r>
              <a:rPr lang="en-US" sz="2000" dirty="0">
                <a:solidFill>
                  <a:prstClr val="black"/>
                </a:solidFill>
                <a:effectLst/>
              </a:rPr>
              <a:t>  9 </a:t>
            </a:r>
            <a:r>
              <a:rPr lang="en-US" sz="2000" b="1" dirty="0">
                <a:solidFill>
                  <a:prstClr val="black"/>
                </a:solidFill>
                <a:effectLst/>
              </a:rPr>
              <a:t>R</a:t>
            </a:r>
            <a:r>
              <a:rPr lang="en-US" sz="2000" dirty="0">
                <a:solidFill>
                  <a:prstClr val="black"/>
                </a:solidFill>
                <a:effectLst/>
              </a:rPr>
              <a:t>eturn of the Messiah</a:t>
            </a:r>
          </a:p>
          <a:p>
            <a:pPr defTabSz="457200" fontAlgn="auto">
              <a:spcBef>
                <a:spcPts val="0"/>
              </a:spcBef>
              <a:spcAft>
                <a:spcPts val="0"/>
              </a:spcAft>
            </a:pPr>
            <a:r>
              <a:rPr lang="en-US" sz="2000" dirty="0">
                <a:solidFill>
                  <a:prstClr val="black"/>
                </a:solidFill>
                <a:effectLst/>
              </a:rPr>
              <a:t>10 </a:t>
            </a:r>
            <a:r>
              <a:rPr lang="en-US" sz="2000" b="1" dirty="0">
                <a:solidFill>
                  <a:prstClr val="black"/>
                </a:solidFill>
                <a:effectLst/>
              </a:rPr>
              <a:t>E</a:t>
            </a:r>
            <a:r>
              <a:rPr lang="en-US" sz="2000" dirty="0">
                <a:solidFill>
                  <a:prstClr val="black"/>
                </a:solidFill>
                <a:effectLst/>
              </a:rPr>
              <a:t>phraim and Judah restored</a:t>
            </a:r>
          </a:p>
          <a:p>
            <a:pPr defTabSz="457200" fontAlgn="auto">
              <a:spcBef>
                <a:spcPts val="0"/>
              </a:spcBef>
              <a:spcAft>
                <a:spcPts val="0"/>
              </a:spcAft>
            </a:pPr>
            <a:r>
              <a:rPr lang="en-US" sz="2000" dirty="0">
                <a:solidFill>
                  <a:prstClr val="black"/>
                </a:solidFill>
                <a:effectLst/>
              </a:rPr>
              <a:t>11 </a:t>
            </a:r>
            <a:r>
              <a:rPr lang="en-US" sz="2000" b="1" dirty="0">
                <a:solidFill>
                  <a:prstClr val="black"/>
                </a:solidFill>
                <a:effectLst/>
              </a:rPr>
              <a:t>T</a:t>
            </a:r>
            <a:r>
              <a:rPr lang="en-US" sz="2000" dirty="0">
                <a:solidFill>
                  <a:prstClr val="black"/>
                </a:solidFill>
                <a:effectLst/>
              </a:rPr>
              <a:t>eaching about wicked shepherds</a:t>
            </a:r>
          </a:p>
          <a:p>
            <a:pPr defTabSz="457200" fontAlgn="auto">
              <a:spcBef>
                <a:spcPts val="0"/>
              </a:spcBef>
              <a:spcAft>
                <a:spcPts val="0"/>
              </a:spcAft>
            </a:pPr>
            <a:r>
              <a:rPr lang="en-US" sz="2000" dirty="0">
                <a:solidFill>
                  <a:prstClr val="black"/>
                </a:solidFill>
                <a:effectLst/>
              </a:rPr>
              <a:t>12 </a:t>
            </a:r>
            <a:r>
              <a:rPr lang="en-US" sz="2000" b="1" dirty="0">
                <a:solidFill>
                  <a:prstClr val="black"/>
                </a:solidFill>
                <a:effectLst/>
              </a:rPr>
              <a:t>U</a:t>
            </a:r>
            <a:r>
              <a:rPr lang="en-US" sz="2000" dirty="0">
                <a:solidFill>
                  <a:prstClr val="black"/>
                </a:solidFill>
                <a:effectLst/>
              </a:rPr>
              <a:t>nderstanding whom they pierced</a:t>
            </a:r>
          </a:p>
          <a:p>
            <a:pPr defTabSz="457200" fontAlgn="auto">
              <a:spcBef>
                <a:spcPts val="0"/>
              </a:spcBef>
              <a:spcAft>
                <a:spcPts val="0"/>
              </a:spcAft>
            </a:pPr>
            <a:r>
              <a:rPr lang="en-US" sz="2000" dirty="0">
                <a:solidFill>
                  <a:prstClr val="black"/>
                </a:solidFill>
                <a:effectLst/>
              </a:rPr>
              <a:t>13 </a:t>
            </a:r>
            <a:r>
              <a:rPr lang="en-US" sz="2000" b="1" dirty="0">
                <a:solidFill>
                  <a:prstClr val="black"/>
                </a:solidFill>
                <a:effectLst/>
              </a:rPr>
              <a:t>R</a:t>
            </a:r>
            <a:r>
              <a:rPr lang="en-US" sz="2000" dirty="0">
                <a:solidFill>
                  <a:prstClr val="black"/>
                </a:solidFill>
                <a:effectLst/>
              </a:rPr>
              <a:t>efining of God</a:t>
            </a:r>
            <a:r>
              <a:rPr lang="mr-IN" sz="2000" dirty="0">
                <a:solidFill>
                  <a:prstClr val="black"/>
                </a:solidFill>
                <a:effectLst/>
              </a:rPr>
              <a:t>'</a:t>
            </a:r>
            <a:r>
              <a:rPr lang="en-US" sz="2000" dirty="0">
                <a:solidFill>
                  <a:prstClr val="black"/>
                </a:solidFill>
                <a:effectLst/>
              </a:rPr>
              <a:t>s remnant</a:t>
            </a:r>
          </a:p>
          <a:p>
            <a:pPr defTabSz="457200" fontAlgn="auto">
              <a:spcBef>
                <a:spcPts val="0"/>
              </a:spcBef>
              <a:spcAft>
                <a:spcPts val="0"/>
              </a:spcAft>
            </a:pPr>
            <a:r>
              <a:rPr lang="en-US" sz="2000" dirty="0">
                <a:solidFill>
                  <a:prstClr val="black"/>
                </a:solidFill>
                <a:effectLst/>
              </a:rPr>
              <a:t>14 </a:t>
            </a:r>
            <a:r>
              <a:rPr lang="en-US" sz="2000" b="1" dirty="0">
                <a:solidFill>
                  <a:prstClr val="black"/>
                </a:solidFill>
                <a:effectLst/>
              </a:rPr>
              <a:t>N</a:t>
            </a:r>
            <a:r>
              <a:rPr lang="en-US" sz="2000" dirty="0">
                <a:solidFill>
                  <a:prstClr val="black"/>
                </a:solidFill>
                <a:effectLst/>
              </a:rPr>
              <a:t>ew kingdom ushered in</a:t>
            </a:r>
          </a:p>
        </p:txBody>
      </p:sp>
    </p:spTree>
    <p:extLst>
      <p:ext uri="{BB962C8B-B14F-4D97-AF65-F5344CB8AC3E}">
        <p14:creationId xmlns:p14="http://schemas.microsoft.com/office/powerpoint/2010/main" val="31539289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Judgments</a:t>
            </a:r>
          </a:p>
        </p:txBody>
      </p:sp>
      <p:sp>
        <p:nvSpPr>
          <p:cNvPr id="12" name="Text Box 8"/>
          <p:cNvSpPr txBox="1">
            <a:spLocks noChangeArrowheads="1"/>
          </p:cNvSpPr>
          <p:nvPr/>
        </p:nvSpPr>
        <p:spPr bwMode="auto">
          <a:xfrm>
            <a:off x="1187986" y="273216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Zechariah 9:1-4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24906" y="1740341"/>
            <a:ext cx="2468216"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4400" b="1" dirty="0">
                <a:solidFill>
                  <a:srgbClr val="FFFFFF"/>
                </a:solidFill>
                <a:effectLst>
                  <a:glow rad="101600">
                    <a:srgbClr val="000000">
                      <a:alpha val="75000"/>
                    </a:srgbClr>
                  </a:glow>
                </a:effectLst>
                <a:latin typeface="Arial"/>
                <a:ea typeface="+mn-ea"/>
                <a:cs typeface="Arial"/>
              </a:rPr>
              <a:t>Aram</a:t>
            </a:r>
          </a:p>
        </p:txBody>
      </p:sp>
      <p:sp>
        <p:nvSpPr>
          <p:cNvPr id="23" name="Rounded Rectangular Callout 22"/>
          <p:cNvSpPr/>
          <p:nvPr/>
        </p:nvSpPr>
        <p:spPr>
          <a:xfrm>
            <a:off x="3746790" y="186311"/>
            <a:ext cx="5366370" cy="6627065"/>
          </a:xfrm>
          <a:prstGeom prst="wedgeRoundRectCallout">
            <a:avLst>
              <a:gd name="adj1" fmla="val -21217"/>
              <a:gd name="adj2" fmla="val -49405"/>
              <a:gd name="adj3" fmla="val 16667"/>
            </a:avLst>
          </a:prstGeom>
          <a:solidFill>
            <a:srgbClr val="C0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ffectLst/>
              <a:latin typeface="Times New Roman"/>
            </a:endParaRPr>
          </a:p>
        </p:txBody>
      </p:sp>
      <p:sp>
        <p:nvSpPr>
          <p:cNvPr id="24" name="TextBox 2"/>
          <p:cNvSpPr txBox="1">
            <a:spLocks noChangeArrowheads="1"/>
          </p:cNvSpPr>
          <p:nvPr/>
        </p:nvSpPr>
        <p:spPr bwMode="auto">
          <a:xfrm>
            <a:off x="3883620" y="523701"/>
            <a:ext cx="5220072" cy="6001643"/>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400" dirty="0">
                <a:solidFill>
                  <a:schemeClr val="bg1"/>
                </a:solidFill>
                <a:effectLst/>
              </a:rPr>
              <a:t>"</a:t>
            </a:r>
            <a:r>
              <a:rPr lang="en-SG" sz="2400" dirty="0">
                <a:solidFill>
                  <a:schemeClr val="bg1"/>
                </a:solidFill>
                <a:effectLst/>
              </a:rPr>
              <a:t>This is the message from the L</a:t>
            </a:r>
            <a:r>
              <a:rPr lang="en-SG" sz="2000" dirty="0">
                <a:solidFill>
                  <a:schemeClr val="bg1"/>
                </a:solidFill>
                <a:effectLst/>
              </a:rPr>
              <a:t>ORD</a:t>
            </a:r>
            <a:r>
              <a:rPr lang="en-SG" sz="2400" dirty="0">
                <a:solidFill>
                  <a:schemeClr val="bg1"/>
                </a:solidFill>
                <a:effectLst/>
              </a:rPr>
              <a:t> against the land of Aram and the city of Damascus, for the eyes of humanity, including all the tribes of Israel, are on the L</a:t>
            </a:r>
            <a:r>
              <a:rPr lang="en-SG" sz="2000" dirty="0">
                <a:solidFill>
                  <a:schemeClr val="bg1"/>
                </a:solidFill>
                <a:effectLst/>
              </a:rPr>
              <a:t>ORD</a:t>
            </a:r>
            <a:r>
              <a:rPr lang="en-SG" sz="2400" dirty="0">
                <a:solidFill>
                  <a:schemeClr val="bg1"/>
                </a:solidFill>
                <a:effectLst/>
              </a:rPr>
              <a:t>. </a:t>
            </a:r>
            <a:r>
              <a:rPr lang="en-SG" sz="2400" baseline="30000" dirty="0">
                <a:solidFill>
                  <a:schemeClr val="bg1"/>
                </a:solidFill>
                <a:effectLst/>
              </a:rPr>
              <a:t>2</a:t>
            </a:r>
            <a:r>
              <a:rPr lang="en-SG" sz="2400" dirty="0">
                <a:solidFill>
                  <a:schemeClr val="bg1"/>
                </a:solidFill>
                <a:effectLst/>
              </a:rPr>
              <a:t>Doom is certain for Hamath, near Damascus, and for the cities of Tyre and Sidon, though they are so clever. </a:t>
            </a:r>
            <a:r>
              <a:rPr lang="en-SG" sz="2400" baseline="30000" dirty="0">
                <a:solidFill>
                  <a:schemeClr val="bg1"/>
                </a:solidFill>
                <a:effectLst/>
              </a:rPr>
              <a:t>3</a:t>
            </a:r>
            <a:r>
              <a:rPr lang="en-SG" sz="2400" dirty="0">
                <a:solidFill>
                  <a:schemeClr val="bg1"/>
                </a:solidFill>
                <a:effectLst/>
              </a:rPr>
              <a:t>Tyre has built a strong fortress and has made silver and gold as plentiful as dust in the streets! </a:t>
            </a:r>
            <a:r>
              <a:rPr lang="en-SG" sz="2400" baseline="30000" dirty="0">
                <a:solidFill>
                  <a:schemeClr val="bg1"/>
                </a:solidFill>
                <a:effectLst/>
              </a:rPr>
              <a:t>4</a:t>
            </a:r>
            <a:r>
              <a:rPr lang="en-SG" sz="2400" dirty="0">
                <a:solidFill>
                  <a:schemeClr val="bg1"/>
                </a:solidFill>
                <a:effectLst/>
              </a:rPr>
              <a:t>But now the L</a:t>
            </a:r>
            <a:r>
              <a:rPr lang="en-SG" sz="2000" dirty="0">
                <a:solidFill>
                  <a:schemeClr val="bg1"/>
                </a:solidFill>
                <a:effectLst/>
              </a:rPr>
              <a:t>ORD</a:t>
            </a:r>
            <a:r>
              <a:rPr lang="en-SG" sz="2400" dirty="0">
                <a:solidFill>
                  <a:schemeClr val="bg1"/>
                </a:solidFill>
                <a:effectLst/>
              </a:rPr>
              <a:t> will strip away Tyre</a:t>
            </a:r>
            <a:r>
              <a:rPr lang="mr-IN" sz="2400" dirty="0">
                <a:solidFill>
                  <a:schemeClr val="bg1"/>
                </a:solidFill>
                <a:effectLst/>
              </a:rPr>
              <a:t>'</a:t>
            </a:r>
            <a:r>
              <a:rPr lang="en-SG" sz="2400" dirty="0">
                <a:solidFill>
                  <a:schemeClr val="bg1"/>
                </a:solidFill>
                <a:effectLst/>
              </a:rPr>
              <a:t>s possessions and hurl its fortifications into the sea, and it will be burned to the ground.</a:t>
            </a:r>
            <a:r>
              <a:rPr lang="ru-RU" sz="2400" dirty="0">
                <a:solidFill>
                  <a:schemeClr val="bg1"/>
                </a:solidFill>
                <a:effectLst/>
              </a:rPr>
              <a:t>"</a:t>
            </a:r>
            <a:endParaRPr lang="en-US" sz="2400" dirty="0">
              <a:solidFill>
                <a:schemeClr val="bg1"/>
              </a:solidFill>
              <a:effectLst/>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5" name="Text Box 8"/>
          <p:cNvSpPr txBox="1">
            <a:spLocks noChangeArrowheads="1"/>
          </p:cNvSpPr>
          <p:nvPr/>
        </p:nvSpPr>
        <p:spPr bwMode="auto">
          <a:xfrm>
            <a:off x="-716543" y="127437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Sidon</a:t>
            </a: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7" name="Text Box 8"/>
          <p:cNvSpPr txBox="1">
            <a:spLocks noChangeArrowheads="1"/>
          </p:cNvSpPr>
          <p:nvPr/>
        </p:nvSpPr>
        <p:spPr bwMode="auto">
          <a:xfrm>
            <a:off x="-901508" y="181381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Tyre</a:t>
            </a:r>
          </a:p>
        </p:txBody>
      </p:sp>
      <p:grpSp>
        <p:nvGrpSpPr>
          <p:cNvPr id="38" name="Group 37"/>
          <p:cNvGrpSpPr/>
          <p:nvPr/>
        </p:nvGrpSpPr>
        <p:grpSpPr>
          <a:xfrm>
            <a:off x="2974201" y="1364835"/>
            <a:ext cx="369930" cy="380904"/>
            <a:chOff x="1293990" y="4843883"/>
            <a:chExt cx="369930" cy="380904"/>
          </a:xfrm>
        </p:grpSpPr>
        <p:sp>
          <p:nvSpPr>
            <p:cNvPr id="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4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41" name="Text Box 8"/>
          <p:cNvSpPr txBox="1">
            <a:spLocks noChangeArrowheads="1"/>
          </p:cNvSpPr>
          <p:nvPr/>
        </p:nvSpPr>
        <p:spPr bwMode="auto">
          <a:xfrm>
            <a:off x="768853" y="86826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Damascus</a:t>
            </a:r>
          </a:p>
        </p:txBody>
      </p:sp>
      <p:grpSp>
        <p:nvGrpSpPr>
          <p:cNvPr id="42" name="Group 41"/>
          <p:cNvGrpSpPr/>
          <p:nvPr/>
        </p:nvGrpSpPr>
        <p:grpSpPr>
          <a:xfrm>
            <a:off x="3243062" y="187922"/>
            <a:ext cx="369930" cy="380904"/>
            <a:chOff x="1293990" y="4843883"/>
            <a:chExt cx="369930" cy="380904"/>
          </a:xfrm>
        </p:grpSpPr>
        <p:sp>
          <p:nvSpPr>
            <p:cNvPr id="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4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45" name="Text Box 8"/>
          <p:cNvSpPr txBox="1">
            <a:spLocks noChangeArrowheads="1"/>
          </p:cNvSpPr>
          <p:nvPr/>
        </p:nvSpPr>
        <p:spPr bwMode="auto">
          <a:xfrm>
            <a:off x="569560" y="-2810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Hamath</a:t>
            </a:r>
          </a:p>
        </p:txBody>
      </p:sp>
    </p:spTree>
    <p:extLst>
      <p:ext uri="{BB962C8B-B14F-4D97-AF65-F5344CB8AC3E}">
        <p14:creationId xmlns:p14="http://schemas.microsoft.com/office/powerpoint/2010/main" val="674725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1000" fill="hold"/>
                                        <p:tgtEl>
                                          <p:spTgt spid="38"/>
                                        </p:tgtEl>
                                        <p:attrNameLst>
                                          <p:attrName>ppt_w</p:attrName>
                                        </p:attrNameLst>
                                      </p:cBhvr>
                                      <p:tavLst>
                                        <p:tav tm="0">
                                          <p:val>
                                            <p:strVal val="#ppt_w*0.70"/>
                                          </p:val>
                                        </p:tav>
                                        <p:tav tm="100000">
                                          <p:val>
                                            <p:strVal val="#ppt_w"/>
                                          </p:val>
                                        </p:tav>
                                      </p:tavLst>
                                    </p:anim>
                                    <p:anim calcmode="lin" valueType="num">
                                      <p:cBhvr>
                                        <p:cTn id="10" dur="1000" fill="hold"/>
                                        <p:tgtEl>
                                          <p:spTgt spid="38"/>
                                        </p:tgtEl>
                                        <p:attrNameLst>
                                          <p:attrName>ppt_h</p:attrName>
                                        </p:attrNameLst>
                                      </p:cBhvr>
                                      <p:tavLst>
                                        <p:tav tm="0">
                                          <p:val>
                                            <p:strVal val="#ppt_h"/>
                                          </p:val>
                                        </p:tav>
                                        <p:tav tm="100000">
                                          <p:val>
                                            <p:strVal val="#ppt_h"/>
                                          </p:val>
                                        </p:tav>
                                      </p:tavLst>
                                    </p:anim>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0.70"/>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strVal val="#ppt_w*0.70"/>
                                          </p:val>
                                        </p:tav>
                                        <p:tav tm="100000">
                                          <p:val>
                                            <p:strVal val="#ppt_w"/>
                                          </p:val>
                                        </p:tav>
                                      </p:tavLst>
                                    </p:anim>
                                    <p:anim calcmode="lin" valueType="num">
                                      <p:cBhvr>
                                        <p:cTn id="28" dur="1000" fill="hold"/>
                                        <p:tgtEl>
                                          <p:spTgt spid="29"/>
                                        </p:tgtEl>
                                        <p:attrNameLst>
                                          <p:attrName>ppt_h</p:attrName>
                                        </p:attrNameLst>
                                      </p:cBhvr>
                                      <p:tavLst>
                                        <p:tav tm="0">
                                          <p:val>
                                            <p:strVal val="#ppt_h"/>
                                          </p:val>
                                        </p:tav>
                                        <p:tav tm="100000">
                                          <p:val>
                                            <p:strVal val="#ppt_h"/>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1" grpId="0"/>
      <p:bldP spid="4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outerShdw blurRad="38100" dist="38100" dir="2700000" algn="tl">
                    <a:srgbClr val="000000"/>
                  </a:outerShdw>
                </a:effectLst>
                <a:latin typeface="Arial" charset="0"/>
                <a:cs typeface="Arial" charset="0"/>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2" name="Oval 1"/>
          <p:cNvSpPr/>
          <p:nvPr/>
        </p:nvSpPr>
        <p:spPr bwMode="auto">
          <a:xfrm>
            <a:off x="6084168"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ffectLst/>
              <a:latin typeface="Times New Roman" pitchFamily="-111" charset="0"/>
            </a:endParaRPr>
          </a:p>
        </p:txBody>
      </p:sp>
    </p:spTree>
    <p:extLst>
      <p:ext uri="{BB962C8B-B14F-4D97-AF65-F5344CB8AC3E}">
        <p14:creationId xmlns:p14="http://schemas.microsoft.com/office/powerpoint/2010/main" val="3622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30" descr="triumphal-entry-zoo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4572000" y="0"/>
            <a:ext cx="4572000" cy="762000"/>
          </a:xfrm>
          <a:effectLst>
            <a:outerShdw blurRad="63500" dist="35921" dir="2700000" algn="ctr" rotWithShape="0">
              <a:srgbClr val="000000">
                <a:alpha val="74998"/>
              </a:srgbClr>
            </a:outerShdw>
          </a:effectLst>
        </p:spPr>
        <p:txBody>
          <a:bodyPr/>
          <a:lstStyle/>
          <a:p>
            <a:pPr>
              <a:defRPr/>
            </a:pPr>
            <a:r>
              <a:rPr lang="en-US" dirty="0">
                <a:effectLst>
                  <a:outerShdw blurRad="38100" dist="38100" dir="2700000" algn="tl">
                    <a:srgbClr val="000000"/>
                  </a:outerShdw>
                </a:effectLst>
                <a:latin typeface="Arial" charset="0"/>
                <a:ea typeface="ＭＳ Ｐゴシック" charset="0"/>
                <a:cs typeface="ＭＳ Ｐゴシック" charset="0"/>
              </a:rPr>
              <a:t>Triumphal Entry</a:t>
            </a:r>
          </a:p>
        </p:txBody>
      </p:sp>
      <p:sp>
        <p:nvSpPr>
          <p:cNvPr id="98311" name="Rectangle 1031"/>
          <p:cNvSpPr>
            <a:spLocks noChangeArrowheads="1"/>
          </p:cNvSpPr>
          <p:nvPr/>
        </p:nvSpPr>
        <p:spPr bwMode="auto">
          <a:xfrm>
            <a:off x="215900" y="0"/>
            <a:ext cx="45720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p>
            <a:pPr eaLnBrk="0" hangingPunct="0">
              <a:defRPr/>
            </a:pPr>
            <a:r>
              <a:rPr lang="en-US" sz="4400" b="1" dirty="0">
                <a:solidFill>
                  <a:schemeClr val="tx2"/>
                </a:solidFill>
                <a:effectLst>
                  <a:outerShdw blurRad="38100" dist="38100" dir="2700000" algn="tl">
                    <a:srgbClr val="000000"/>
                  </a:outerShdw>
                </a:effectLst>
                <a:latin typeface="Arial" charset="0"/>
              </a:rPr>
              <a:t>Zech. 9:9</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Now look at the jewel I have set before Jeshua, a single stone with seven facets. I will engrave an inscription on it,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Heaven’s Armies, and </a:t>
            </a:r>
            <a:br>
              <a:rPr lang="en-US" sz="3600" b="1" dirty="0">
                <a:effectLst>
                  <a:glow rad="127000">
                    <a:schemeClr val="tx1"/>
                  </a:glow>
                </a:effectLst>
                <a:latin typeface="Arial" charset="0"/>
                <a:ea typeface="ＭＳ Ｐゴシック" charset="0"/>
                <a:cs typeface="ＭＳ Ｐゴシック" charset="0"/>
              </a:rPr>
            </a:br>
            <a:r>
              <a:rPr lang="en-US" sz="3600" b="1" dirty="0">
                <a:solidFill>
                  <a:srgbClr val="FFFF00"/>
                </a:solidFill>
                <a:effectLst>
                  <a:glow rad="127000">
                    <a:schemeClr val="tx1"/>
                  </a:glow>
                </a:effectLst>
                <a:latin typeface="Arial" charset="0"/>
                <a:ea typeface="ＭＳ Ｐゴシック" charset="0"/>
                <a:cs typeface="ＭＳ Ｐゴシック" charset="0"/>
              </a:rPr>
              <a:t>I will remove the sins of this land in a single day</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(Zechariah 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67973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5 Fascinating Facts About the Crown Jewels - Montcalm Blog">
            <a:extLst>
              <a:ext uri="{FF2B5EF4-FFF2-40B4-BE49-F238E27FC236}">
                <a16:creationId xmlns:a16="http://schemas.microsoft.com/office/drawing/2014/main" id="{096DD8C6-2E90-9A67-BB83-27F4559F0F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32"/>
          <a:stretch/>
        </p:blipFill>
        <p:spPr bwMode="auto">
          <a:xfrm>
            <a:off x="0" y="-29469"/>
            <a:ext cx="595739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414242" y="29469"/>
            <a:ext cx="4729758" cy="6828531"/>
          </a:xfrm>
          <a:effectLst/>
        </p:spPr>
        <p:txBody>
          <a:bodyPr anchor="t"/>
          <a:lstStyle/>
          <a:p>
            <a:pPr>
              <a:defRPr/>
            </a:pPr>
            <a:r>
              <a:rPr lang="ru-RU" sz="3600" b="1" dirty="0">
                <a:solidFill>
                  <a:srgbClr val="7030A0"/>
                </a:solidFill>
                <a:effectLst/>
                <a:latin typeface="Arial" charset="0"/>
                <a:ea typeface="ＭＳ Ｐゴシック" charset="0"/>
                <a:cs typeface="ＭＳ Ｐゴシック" charset="0"/>
              </a:rPr>
              <a:t>"</a:t>
            </a:r>
            <a:r>
              <a:rPr lang="en-US" sz="3600" b="1" dirty="0">
                <a:solidFill>
                  <a:srgbClr val="7030A0"/>
                </a:solidFill>
                <a:effectLst/>
                <a:latin typeface="Arial" charset="0"/>
                <a:ea typeface="ＭＳ Ｐゴシック" charset="0"/>
                <a:cs typeface="ＭＳ Ｐゴシック" charset="0"/>
              </a:rPr>
              <a:t>On that day the L</a:t>
            </a:r>
            <a:r>
              <a:rPr lang="en-US" sz="3200" b="1" dirty="0">
                <a:solidFill>
                  <a:srgbClr val="7030A0"/>
                </a:solidFill>
                <a:effectLst/>
                <a:latin typeface="Arial" charset="0"/>
                <a:ea typeface="ＭＳ Ｐゴシック" charset="0"/>
                <a:cs typeface="ＭＳ Ｐゴシック" charset="0"/>
              </a:rPr>
              <a:t>ORD</a:t>
            </a:r>
            <a:r>
              <a:rPr lang="en-US" sz="3600" b="1" dirty="0">
                <a:solidFill>
                  <a:srgbClr val="7030A0"/>
                </a:solidFill>
                <a:effectLst/>
                <a:latin typeface="Arial" charset="0"/>
                <a:ea typeface="ＭＳ Ｐゴシック" charset="0"/>
                <a:cs typeface="ＭＳ Ｐゴシック" charset="0"/>
              </a:rPr>
              <a:t> their God will rescue his people, just as a shepherd rescues his sheep. They will sparkle in his land like jewels in a crown" </a:t>
            </a:r>
            <a:br>
              <a:rPr lang="en-US" sz="3600" b="1" dirty="0">
                <a:solidFill>
                  <a:srgbClr val="7030A0"/>
                </a:solidFill>
                <a:effectLst/>
                <a:latin typeface="Arial" charset="0"/>
                <a:ea typeface="ＭＳ Ｐゴシック" charset="0"/>
                <a:cs typeface="ＭＳ Ｐゴシック" charset="0"/>
              </a:rPr>
            </a:br>
            <a:r>
              <a:rPr lang="en-US" sz="3600" b="1" dirty="0">
                <a:solidFill>
                  <a:srgbClr val="7030A0"/>
                </a:solidFill>
                <a:effectLst/>
                <a:latin typeface="Arial" charset="0"/>
                <a:ea typeface="ＭＳ Ｐゴシック" charset="0"/>
                <a:cs typeface="ＭＳ Ｐゴシック" charset="0"/>
              </a:rPr>
              <a:t>(Zechariah 9:16 </a:t>
            </a:r>
            <a:r>
              <a:rPr lang="en-US" sz="3200" b="1" dirty="0">
                <a:solidFill>
                  <a:srgbClr val="7030A0"/>
                </a:solidFill>
                <a:effectLst/>
                <a:latin typeface="Arial" charset="0"/>
                <a:ea typeface="ＭＳ Ｐゴシック" charset="0"/>
                <a:cs typeface="ＭＳ Ｐゴシック" charset="0"/>
              </a:rPr>
              <a:t>NLT</a:t>
            </a:r>
            <a:r>
              <a:rPr lang="en-US" sz="3600" b="1" dirty="0">
                <a:solidFill>
                  <a:srgbClr val="7030A0"/>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261045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10</a:t>
            </a:r>
          </a:p>
        </p:txBody>
      </p:sp>
    </p:spTree>
    <p:extLst>
      <p:ext uri="{BB962C8B-B14F-4D97-AF65-F5344CB8AC3E}">
        <p14:creationId xmlns:p14="http://schemas.microsoft.com/office/powerpoint/2010/main" val="8925072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08504" cy="6885384"/>
          </a:xfrm>
          <a:prstGeom prst="rect">
            <a:avLst/>
          </a:prstGeom>
        </p:spPr>
      </p:pic>
      <p:sp>
        <p:nvSpPr>
          <p:cNvPr id="900098" name="Rectangle 2"/>
          <p:cNvSpPr>
            <a:spLocks noGrp="1" noChangeArrowheads="1"/>
          </p:cNvSpPr>
          <p:nvPr>
            <p:ph type="ctrTitle"/>
          </p:nvPr>
        </p:nvSpPr>
        <p:spPr>
          <a:xfrm>
            <a:off x="2195736" y="29469"/>
            <a:ext cx="6948264" cy="69999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Ask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for rain in the spring, for he makes the storm clouds. And he will send showers of rain so every field becomes a lush pasture. </a:t>
            </a: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Household gods give worthless advice, fortune-tellers predict only lies, and interpreters of dreams pronounce falsehoods that give no comfort. So my people are wandering like lost sheep; they are attacked because they have no shepherd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10:1-2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375217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for Christ?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23798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999931"/>
          </a:xfrm>
          <a:effectLst>
            <a:outerShdw blurRad="63500" dist="35921" dir="2700000" algn="ctr" rotWithShape="0">
              <a:schemeClr val="tx2">
                <a:alpha val="74998"/>
              </a:schemeClr>
            </a:outerShdw>
          </a:effectLst>
        </p:spPr>
        <p:txBody>
          <a:bodyPr anchor="t"/>
          <a:lstStyle/>
          <a:p>
            <a:pPr algn="l">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My anger burns against your shepherds,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I will punish these leaders.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For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Heaven’s Armies has arrived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to look after Judah, his flock.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He will make them strong and glorious,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like a proud warhorse in battle.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4 </a:t>
            </a:r>
            <a:r>
              <a:rPr lang="en-US" sz="2800" b="1" dirty="0">
                <a:effectLst>
                  <a:glow rad="127000">
                    <a:schemeClr val="tx1"/>
                  </a:glow>
                </a:effectLst>
                <a:latin typeface="Arial" charset="0"/>
                <a:ea typeface="ＭＳ Ｐゴシック" charset="0"/>
                <a:cs typeface="ＭＳ Ｐゴシック" charset="0"/>
              </a:rPr>
              <a:t>From Judah will come the cornerstone,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tent peg,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bow for battle,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all the rulers.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5 </a:t>
            </a:r>
            <a:r>
              <a:rPr lang="en-US" sz="2800" b="1" dirty="0">
                <a:effectLst>
                  <a:glow rad="127000">
                    <a:schemeClr val="tx1"/>
                  </a:glow>
                </a:effectLst>
                <a:latin typeface="Arial" charset="0"/>
                <a:ea typeface="ＭＳ Ｐゴシック" charset="0"/>
                <a:cs typeface="ＭＳ Ｐゴシック" charset="0"/>
              </a:rPr>
              <a:t>They will be like mighty warriors in battle,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trampling their enemies in the mud under their feet.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Since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with them as they fight,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overthrow even the enemy’s horsemen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10:3-5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839380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567883"/>
          </a:xfrm>
          <a:effectLst>
            <a:outerShdw blurRad="63500" dist="35921" dir="2700000" algn="ctr" rotWithShape="0">
              <a:schemeClr val="tx2">
                <a:alpha val="74998"/>
              </a:schemeClr>
            </a:outerShdw>
          </a:effectLst>
        </p:spPr>
        <p:txBody>
          <a:bodyPr anchor="t"/>
          <a:lstStyle/>
          <a:p>
            <a:pPr algn="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strengthen Judah and save Israel;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restore them because of my compassion.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It will be as though I had never rejected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for I am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their God, who will hear their cries. </a:t>
            </a:r>
            <a:br>
              <a:rPr lang="en-US" sz="2800" b="1" baseline="30000"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7 </a:t>
            </a:r>
            <a:r>
              <a:rPr lang="en-US" sz="2800" b="1" dirty="0">
                <a:effectLst>
                  <a:glow rad="127000">
                    <a:schemeClr val="tx1"/>
                  </a:glow>
                </a:effectLst>
                <a:latin typeface="Arial" charset="0"/>
                <a:ea typeface="ＭＳ Ｐゴシック" charset="0"/>
                <a:cs typeface="ＭＳ Ｐゴシック" charset="0"/>
              </a:rPr>
              <a:t>The people of Israel will become like mighty warriors,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their hearts will be made happy as if by wine.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children, too, will see it and be glad;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hearts will rejoice in the L</a:t>
            </a:r>
            <a:r>
              <a:rPr lang="en-US" sz="2400" b="1" dirty="0">
                <a:effectLst>
                  <a:glow rad="127000">
                    <a:schemeClr val="tx1"/>
                  </a:glow>
                </a:effectLst>
                <a:latin typeface="Arial" charset="0"/>
                <a:ea typeface="ＭＳ Ｐゴシック" charset="0"/>
                <a:cs typeface="ＭＳ Ｐゴシック" charset="0"/>
              </a:rPr>
              <a:t>ORD. When I whistle to them, they will come running, </a:t>
            </a:r>
            <a:br>
              <a:rPr lang="en-US" sz="2400" b="1" dirty="0">
                <a:effectLst>
                  <a:glow rad="127000">
                    <a:schemeClr val="tx1"/>
                  </a:glow>
                </a:effectLst>
                <a:latin typeface="Arial" charset="0"/>
                <a:ea typeface="ＭＳ Ｐゴシック" charset="0"/>
                <a:cs typeface="ＭＳ Ｐゴシック" charset="0"/>
              </a:rPr>
            </a:br>
            <a:r>
              <a:rPr lang="en-US" sz="2400" b="1" dirty="0">
                <a:effectLst>
                  <a:glow rad="127000">
                    <a:schemeClr val="tx1"/>
                  </a:glow>
                </a:effectLst>
                <a:latin typeface="Arial" charset="0"/>
                <a:ea typeface="ＭＳ Ｐゴシック" charset="0"/>
                <a:cs typeface="ＭＳ Ｐゴシック" charset="0"/>
              </a:rPr>
              <a:t>for I have redeemed them. </a:t>
            </a:r>
            <a:br>
              <a:rPr lang="en-US" sz="2400" b="1" dirty="0">
                <a:effectLst>
                  <a:glow rad="127000">
                    <a:schemeClr val="tx1"/>
                  </a:glow>
                </a:effectLst>
                <a:latin typeface="Arial" charset="0"/>
                <a:ea typeface="ＭＳ Ｐゴシック" charset="0"/>
                <a:cs typeface="ＭＳ Ｐゴシック" charset="0"/>
              </a:rPr>
            </a:br>
            <a:r>
              <a:rPr lang="en-US" sz="2400" b="1" dirty="0">
                <a:effectLst>
                  <a:glow rad="127000">
                    <a:schemeClr val="tx1"/>
                  </a:glow>
                </a:effectLst>
                <a:latin typeface="Arial" charset="0"/>
                <a:ea typeface="ＭＳ Ｐゴシック" charset="0"/>
                <a:cs typeface="ＭＳ Ｐゴシック" charset="0"/>
              </a:rPr>
              <a:t>From the few who are left, </a:t>
            </a:r>
            <a:br>
              <a:rPr lang="en-US" sz="2400" b="1" dirty="0">
                <a:effectLst>
                  <a:glow rad="127000">
                    <a:schemeClr val="tx1"/>
                  </a:glow>
                </a:effectLst>
                <a:latin typeface="Arial" charset="0"/>
                <a:ea typeface="ＭＳ Ｐゴシック" charset="0"/>
                <a:cs typeface="ＭＳ Ｐゴシック" charset="0"/>
              </a:rPr>
            </a:br>
            <a:r>
              <a:rPr lang="en-US" sz="2400" b="1" dirty="0">
                <a:effectLst>
                  <a:glow rad="127000">
                    <a:schemeClr val="tx1"/>
                  </a:glow>
                </a:effectLst>
                <a:latin typeface="Arial" charset="0"/>
                <a:ea typeface="ＭＳ Ｐゴシック" charset="0"/>
                <a:cs typeface="ＭＳ Ｐゴシック" charset="0"/>
              </a:rPr>
              <a:t>they will grow as numerous as they were before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10:6-8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287473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3" name="Rectangle 2">
            <a:extLst>
              <a:ext uri="{FF2B5EF4-FFF2-40B4-BE49-F238E27FC236}">
                <a16:creationId xmlns:a16="http://schemas.microsoft.com/office/drawing/2014/main" id="{05C09213-7412-C36C-E55B-29E8DA9128C0}"/>
              </a:ext>
            </a:extLst>
          </p:cNvPr>
          <p:cNvSpPr/>
          <p:nvPr/>
        </p:nvSpPr>
        <p:spPr bwMode="auto">
          <a:xfrm>
            <a:off x="4481607" y="1233909"/>
            <a:ext cx="4747832" cy="5649752"/>
          </a:xfrm>
          <a:prstGeom prst="rect">
            <a:avLst/>
          </a:prstGeom>
          <a:solidFill>
            <a:schemeClr val="accent1">
              <a:lumMod val="50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TextBox 2">
            <a:extLst>
              <a:ext uri="{FF2B5EF4-FFF2-40B4-BE49-F238E27FC236}">
                <a16:creationId xmlns:a16="http://schemas.microsoft.com/office/drawing/2014/main" id="{AD0F91AF-036C-844D-BF3C-CB24E628EC71}"/>
              </a:ext>
            </a:extLst>
          </p:cNvPr>
          <p:cNvSpPr txBox="1">
            <a:spLocks noChangeArrowheads="1"/>
          </p:cNvSpPr>
          <p:nvPr/>
        </p:nvSpPr>
        <p:spPr bwMode="auto">
          <a:xfrm>
            <a:off x="4347352" y="1196752"/>
            <a:ext cx="4833160" cy="5693866"/>
          </a:xfrm>
          <a:prstGeom prst="rect">
            <a:avLst/>
          </a:prstGeom>
          <a:noFill/>
          <a:ln>
            <a:noFill/>
          </a:ln>
        </p:spPr>
        <p:txBody>
          <a:bodyPr wrap="square" anchor="ctr">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a:t>
            </a:r>
            <a:r>
              <a:rPr kumimoji="0" lang="en-SG"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Though I have scattered them like seeds among the nations, they will still remember me in distant lands. They and their children will survive and return again to Israel.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10 </a:t>
            </a:r>
            <a:r>
              <a:rPr kumimoji="0" lang="en-SG"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I will bring them back from Egypt and gather them from Assyria. I will resettle them in Gilead and Lebanon until there is no more room for them all.</a:t>
            </a:r>
            <a:r>
              <a:rPr kumimoji="0" lang="ru-RU"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a:ea typeface="ＭＳ Ｐゴシック" charset="0"/>
              <a:cs typeface="Arial"/>
            </a:endParaRPr>
          </a:p>
        </p:txBody>
      </p:sp>
      <p:sp>
        <p:nvSpPr>
          <p:cNvPr id="219137" name="Rectangle 2"/>
          <p:cNvSpPr>
            <a:spLocks noGrp="1" noChangeArrowheads="1"/>
          </p:cNvSpPr>
          <p:nvPr>
            <p:ph type="ctrTitle"/>
          </p:nvPr>
        </p:nvSpPr>
        <p:spPr>
          <a:xfrm>
            <a:off x="36512" y="-798767"/>
            <a:ext cx="9144000" cy="677284"/>
          </a:xfrm>
        </p:spPr>
        <p:txBody>
          <a:bodyPr/>
          <a:lstStyle/>
          <a:p>
            <a:pPr eaLnBrk="1" hangingPunct="1"/>
            <a:r>
              <a:rPr kumimoji="1" lang="en-US" altLang="zh-CN" b="1" dirty="0">
                <a:solidFill>
                  <a:schemeClr val="bg1"/>
                </a:solidFill>
                <a:latin typeface="Arial" charset="0"/>
              </a:rPr>
              <a:t>Post-Exilic Prophecy</a:t>
            </a:r>
            <a:endParaRPr kumimoji="1" lang="en-US" altLang="zh-CN" sz="3200" b="1" dirty="0">
              <a:solidFill>
                <a:schemeClr val="bg1"/>
              </a:solidFill>
              <a:latin typeface="Arial" charset="0"/>
            </a:endParaRPr>
          </a:p>
        </p:txBody>
      </p:sp>
      <p:sp>
        <p:nvSpPr>
          <p:cNvPr id="15" name="Text Box 9"/>
          <p:cNvSpPr txBox="1">
            <a:spLocks noChangeArrowheads="1"/>
          </p:cNvSpPr>
          <p:nvPr/>
        </p:nvSpPr>
        <p:spPr bwMode="auto">
          <a:xfrm>
            <a:off x="-36511" y="2282830"/>
            <a:ext cx="383469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6" name="Text Box 9"/>
          <p:cNvSpPr txBox="1">
            <a:spLocks noChangeArrowheads="1"/>
          </p:cNvSpPr>
          <p:nvPr/>
        </p:nvSpPr>
        <p:spPr bwMode="auto">
          <a:xfrm>
            <a:off x="334715" y="4526180"/>
            <a:ext cx="1467068"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9" name="Text Box 9">
            <a:extLst>
              <a:ext uri="{FF2B5EF4-FFF2-40B4-BE49-F238E27FC236}">
                <a16:creationId xmlns:a16="http://schemas.microsoft.com/office/drawing/2014/main" id="{6D24EAD0-9796-1143-A234-739395E8543A}"/>
              </a:ext>
            </a:extLst>
          </p:cNvPr>
          <p:cNvSpPr txBox="1">
            <a:spLocks noChangeArrowheads="1"/>
          </p:cNvSpPr>
          <p:nvPr/>
        </p:nvSpPr>
        <p:spPr bwMode="auto">
          <a:xfrm>
            <a:off x="1259632" y="3199444"/>
            <a:ext cx="3240360"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Gilead</a:t>
            </a:r>
          </a:p>
        </p:txBody>
      </p:sp>
      <p:sp>
        <p:nvSpPr>
          <p:cNvPr id="10" name="Right Arrow 9">
            <a:extLst>
              <a:ext uri="{FF2B5EF4-FFF2-40B4-BE49-F238E27FC236}">
                <a16:creationId xmlns:a16="http://schemas.microsoft.com/office/drawing/2014/main" id="{1A0C5E7D-4EA0-A747-A8A4-AE5971C9156B}"/>
              </a:ext>
            </a:extLst>
          </p:cNvPr>
          <p:cNvSpPr/>
          <p:nvPr/>
        </p:nvSpPr>
        <p:spPr bwMode="auto">
          <a:xfrm rot="19975684">
            <a:off x="1669380" y="415542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1" name="Right Arrow 10">
            <a:extLst>
              <a:ext uri="{FF2B5EF4-FFF2-40B4-BE49-F238E27FC236}">
                <a16:creationId xmlns:a16="http://schemas.microsoft.com/office/drawing/2014/main" id="{026478CE-2798-B94A-86AB-AC5E1029F0B5}"/>
              </a:ext>
            </a:extLst>
          </p:cNvPr>
          <p:cNvSpPr/>
          <p:nvPr/>
        </p:nvSpPr>
        <p:spPr bwMode="auto">
          <a:xfrm rot="6524631">
            <a:off x="3256776" y="1938033"/>
            <a:ext cx="195422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7" name="Rectangle 3">
            <a:extLst>
              <a:ext uri="{FF2B5EF4-FFF2-40B4-BE49-F238E27FC236}">
                <a16:creationId xmlns:a16="http://schemas.microsoft.com/office/drawing/2014/main" id="{C2341D20-E6E5-E6EE-81A4-B4CB014C6D79}"/>
              </a:ext>
            </a:extLst>
          </p:cNvPr>
          <p:cNvSpPr txBox="1">
            <a:spLocks noChangeArrowheads="1"/>
          </p:cNvSpPr>
          <p:nvPr/>
        </p:nvSpPr>
        <p:spPr bwMode="auto">
          <a:xfrm>
            <a:off x="0" y="8384"/>
            <a:ext cx="7884368" cy="828328"/>
          </a:xfrm>
          <a:prstGeom prst="rect">
            <a:avLst/>
          </a:prstGeom>
          <a:gradFill flip="none" rotWithShape="1">
            <a:gsLst>
              <a:gs pos="0">
                <a:schemeClr val="tx1"/>
              </a:gs>
              <a:gs pos="100000">
                <a:schemeClr val="accent2">
                  <a:lumMod val="75000"/>
                </a:schemeClr>
              </a:gs>
            </a:gsLst>
            <a:path path="circle">
              <a:fillToRect l="50000" t="50000" r="50000" b="50000"/>
            </a:path>
            <a:tileRect/>
          </a:gradFill>
          <a:ln>
            <a:noFill/>
          </a:ln>
          <a:effectLst>
            <a:glow rad="228600">
              <a:schemeClr val="accent4">
                <a:satMod val="175000"/>
                <a:alpha val="40000"/>
              </a:schemeClr>
            </a:glow>
            <a:outerShdw blurRad="63500" dist="107763" dir="81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AFBF9"/>
                </a:solidFill>
                <a:effectLst>
                  <a:glow rad="228600">
                    <a:srgbClr val="000000">
                      <a:satMod val="175000"/>
                      <a:alpha val="77000"/>
                    </a:srgbClr>
                  </a:glow>
                </a:effectLst>
                <a:uLnTx/>
                <a:uFillTx/>
                <a:latin typeface="Arial" charset="0"/>
                <a:ea typeface="ＭＳ Ｐゴシック" charset="0"/>
                <a:cs typeface="ＭＳ Ｐゴシック" charset="0"/>
              </a:rPr>
              <a:t>How will there be a second return?</a:t>
            </a:r>
            <a:endParaRPr kumimoji="0" lang="en-US" sz="3200" b="0" i="0" u="none" strike="noStrike" kern="0" cap="none" spc="0" normalizeH="0" baseline="0" noProof="0" dirty="0">
              <a:ln>
                <a:noFill/>
              </a:ln>
              <a:solidFill>
                <a:srgbClr val="FAFBF9"/>
              </a:solidFill>
              <a:effectLst>
                <a:glow rad="228600">
                  <a:srgbClr val="000000">
                    <a:satMod val="175000"/>
                    <a:alpha val="77000"/>
                  </a:srgbClr>
                </a:glow>
              </a:effectLst>
              <a:uLnTx/>
              <a:uFillTx/>
              <a:latin typeface="Arial" charset="0"/>
              <a:ea typeface="ＭＳ Ｐゴシック" charset="0"/>
              <a:cs typeface="ＭＳ Ｐゴシック" charset="0"/>
            </a:endParaRPr>
          </a:p>
        </p:txBody>
      </p:sp>
      <p:sp>
        <p:nvSpPr>
          <p:cNvPr id="18" name="Rectangle 4">
            <a:extLst>
              <a:ext uri="{FF2B5EF4-FFF2-40B4-BE49-F238E27FC236}">
                <a16:creationId xmlns:a16="http://schemas.microsoft.com/office/drawing/2014/main" id="{04463D87-0225-BE45-AA54-EC9363E477F7}"/>
              </a:ext>
            </a:extLst>
          </p:cNvPr>
          <p:cNvSpPr>
            <a:spLocks noGrp="1" noChangeArrowheads="1"/>
          </p:cNvSpPr>
          <p:nvPr>
            <p:ph type="subTitle" idx="1"/>
          </p:nvPr>
        </p:nvSpPr>
        <p:spPr>
          <a:xfrm>
            <a:off x="304800" y="1066427"/>
            <a:ext cx="4064157" cy="1116501"/>
          </a:xfrm>
          <a:effectLst/>
        </p:spPr>
        <p:txBody>
          <a:bodyPr anchor="t"/>
          <a:lstStyle/>
          <a:p>
            <a:pPr algn="l" eaLnBrk="1" hangingPunct="1">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Postexilic prophecy (Zech. 10:9-10)</a:t>
            </a:r>
          </a:p>
        </p:txBody>
      </p:sp>
      <p:sp>
        <p:nvSpPr>
          <p:cNvPr id="19" name="Text Box 5">
            <a:extLst>
              <a:ext uri="{FF2B5EF4-FFF2-40B4-BE49-F238E27FC236}">
                <a16:creationId xmlns:a16="http://schemas.microsoft.com/office/drawing/2014/main" id="{B80486B9-1B52-3E5A-DFC7-07A8171AE070}"/>
              </a:ext>
            </a:extLst>
          </p:cNvPr>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AFBF9"/>
                </a:solidFill>
                <a:effectLst/>
                <a:uLnTx/>
                <a:uFillTx/>
                <a:latin typeface="Arial" charset="0"/>
                <a:ea typeface="ＭＳ Ｐゴシック" charset="0"/>
              </a:rPr>
              <a:t>33-34</a:t>
            </a:r>
          </a:p>
        </p:txBody>
      </p:sp>
      <p:sp>
        <p:nvSpPr>
          <p:cNvPr id="7" name="Text Box 9"/>
          <p:cNvSpPr txBox="1">
            <a:spLocks noChangeArrowheads="1"/>
          </p:cNvSpPr>
          <p:nvPr/>
        </p:nvSpPr>
        <p:spPr bwMode="auto">
          <a:xfrm>
            <a:off x="4572000" y="701224"/>
            <a:ext cx="2739077"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Tree>
    <p:extLst>
      <p:ext uri="{BB962C8B-B14F-4D97-AF65-F5344CB8AC3E}">
        <p14:creationId xmlns:p14="http://schemas.microsoft.com/office/powerpoint/2010/main" val="10176903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10" grpId="0" animBg="1"/>
      <p:bldP spid="11" grpId="0" animBg="1"/>
      <p:bldP spid="7"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600" b="1" dirty="0">
                <a:solidFill>
                  <a:schemeClr val="bg1"/>
                </a:solidFill>
                <a:latin typeface="Arial" charset="0"/>
              </a:rPr>
              <a:t>The Resettlement </a:t>
            </a:r>
            <a:endParaRPr kumimoji="1" lang="en-US" altLang="zh-CN" sz="24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333356" y="1575163"/>
            <a:ext cx="1851789"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
        <p:nvSpPr>
          <p:cNvPr id="15" name="Text Box 9"/>
          <p:cNvSpPr txBox="1">
            <a:spLocks noChangeArrowheads="1"/>
          </p:cNvSpPr>
          <p:nvPr/>
        </p:nvSpPr>
        <p:spPr bwMode="auto">
          <a:xfrm>
            <a:off x="2068206" y="2246500"/>
            <a:ext cx="2108269"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6" name="Text Box 9"/>
          <p:cNvSpPr txBox="1">
            <a:spLocks noChangeArrowheads="1"/>
          </p:cNvSpPr>
          <p:nvPr/>
        </p:nvSpPr>
        <p:spPr bwMode="auto">
          <a:xfrm>
            <a:off x="334715" y="4526180"/>
            <a:ext cx="1467068"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9" name="Text Box 9">
            <a:extLst>
              <a:ext uri="{FF2B5EF4-FFF2-40B4-BE49-F238E27FC236}">
                <a16:creationId xmlns:a16="http://schemas.microsoft.com/office/drawing/2014/main" id="{6D24EAD0-9796-1143-A234-739395E8543A}"/>
              </a:ext>
            </a:extLst>
          </p:cNvPr>
          <p:cNvSpPr txBox="1">
            <a:spLocks noChangeArrowheads="1"/>
          </p:cNvSpPr>
          <p:nvPr/>
        </p:nvSpPr>
        <p:spPr bwMode="auto">
          <a:xfrm>
            <a:off x="3179735" y="2963811"/>
            <a:ext cx="1595309"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Gilead</a:t>
            </a:r>
          </a:p>
        </p:txBody>
      </p:sp>
      <p:sp>
        <p:nvSpPr>
          <p:cNvPr id="10" name="Right Arrow 9">
            <a:extLst>
              <a:ext uri="{FF2B5EF4-FFF2-40B4-BE49-F238E27FC236}">
                <a16:creationId xmlns:a16="http://schemas.microsoft.com/office/drawing/2014/main" id="{1A0C5E7D-4EA0-A747-A8A4-AE5971C9156B}"/>
              </a:ext>
            </a:extLst>
          </p:cNvPr>
          <p:cNvSpPr/>
          <p:nvPr/>
        </p:nvSpPr>
        <p:spPr bwMode="auto">
          <a:xfrm rot="19975684">
            <a:off x="1669380" y="415542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1" name="Right Arrow 10">
            <a:extLst>
              <a:ext uri="{FF2B5EF4-FFF2-40B4-BE49-F238E27FC236}">
                <a16:creationId xmlns:a16="http://schemas.microsoft.com/office/drawing/2014/main" id="{026478CE-2798-B94A-86AB-AC5E1029F0B5}"/>
              </a:ext>
            </a:extLst>
          </p:cNvPr>
          <p:cNvSpPr/>
          <p:nvPr/>
        </p:nvSpPr>
        <p:spPr bwMode="auto">
          <a:xfrm rot="8238680">
            <a:off x="4606518" y="213258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2" name="Rectangle 2">
            <a:extLst>
              <a:ext uri="{FF2B5EF4-FFF2-40B4-BE49-F238E27FC236}">
                <a16:creationId xmlns:a16="http://schemas.microsoft.com/office/drawing/2014/main" id="{8AD47C8D-8948-4D42-843D-107F987D5C97}"/>
              </a:ext>
            </a:extLst>
          </p:cNvPr>
          <p:cNvSpPr txBox="1">
            <a:spLocks noChangeArrowheads="1"/>
          </p:cNvSpPr>
          <p:nvPr/>
        </p:nvSpPr>
        <p:spPr bwMode="auto">
          <a:xfrm>
            <a:off x="2548632" y="759481"/>
            <a:ext cx="3582158" cy="5066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Zechariah 10:11-12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Rounded Rectangular Callout 12">
            <a:extLst>
              <a:ext uri="{FF2B5EF4-FFF2-40B4-BE49-F238E27FC236}">
                <a16:creationId xmlns:a16="http://schemas.microsoft.com/office/drawing/2014/main" id="{DE033B8D-BAAD-EC47-A47A-B11CBAD13F95}"/>
              </a:ext>
            </a:extLst>
          </p:cNvPr>
          <p:cNvSpPr/>
          <p:nvPr/>
        </p:nvSpPr>
        <p:spPr>
          <a:xfrm>
            <a:off x="3179735" y="3528678"/>
            <a:ext cx="5966547" cy="3212690"/>
          </a:xfrm>
          <a:prstGeom prst="wedgeRoundRectCallout">
            <a:avLst>
              <a:gd name="adj1" fmla="val -21217"/>
              <a:gd name="adj2" fmla="val -49405"/>
              <a:gd name="adj3" fmla="val 16667"/>
            </a:avLst>
          </a:prstGeom>
          <a:solidFill>
            <a:schemeClr val="accent6">
              <a:lumMod val="75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ffectLst/>
              <a:latin typeface="Times New Roman"/>
            </a:endParaRPr>
          </a:p>
        </p:txBody>
      </p:sp>
      <p:sp>
        <p:nvSpPr>
          <p:cNvPr id="14" name="TextBox 2">
            <a:extLst>
              <a:ext uri="{FF2B5EF4-FFF2-40B4-BE49-F238E27FC236}">
                <a16:creationId xmlns:a16="http://schemas.microsoft.com/office/drawing/2014/main" id="{AD0F91AF-036C-844D-BF3C-CB24E628EC71}"/>
              </a:ext>
            </a:extLst>
          </p:cNvPr>
          <p:cNvSpPr txBox="1">
            <a:spLocks noChangeArrowheads="1"/>
          </p:cNvSpPr>
          <p:nvPr/>
        </p:nvSpPr>
        <p:spPr bwMode="auto">
          <a:xfrm>
            <a:off x="3177452" y="3573016"/>
            <a:ext cx="5966547" cy="3170099"/>
          </a:xfrm>
          <a:prstGeom prst="rect">
            <a:avLst/>
          </a:prstGeom>
          <a:noFill/>
          <a:ln>
            <a:noFill/>
          </a:ln>
        </p:spPr>
        <p:txBody>
          <a:bodyPr wrap="square" anchor="ctr">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000" dirty="0">
                <a:solidFill>
                  <a:srgbClr val="FFFFFF"/>
                </a:solidFill>
                <a:effectLst/>
              </a:rPr>
              <a:t>"</a:t>
            </a:r>
            <a:r>
              <a:rPr lang="en-SG" sz="2000" dirty="0">
                <a:solidFill>
                  <a:srgbClr val="FFFFFF"/>
                </a:solidFill>
                <a:effectLst/>
              </a:rPr>
              <a:t>They will pass safely through the sea of distress, </a:t>
            </a:r>
          </a:p>
          <a:p>
            <a:pPr defTabSz="457200" fontAlgn="auto">
              <a:spcBef>
                <a:spcPts val="0"/>
              </a:spcBef>
              <a:spcAft>
                <a:spcPts val="0"/>
              </a:spcAft>
            </a:pPr>
            <a:r>
              <a:rPr lang="en-SG" sz="2000" dirty="0">
                <a:solidFill>
                  <a:srgbClr val="FFFFFF"/>
                </a:solidFill>
                <a:effectLst/>
              </a:rPr>
              <a:t>for the waves of the sea will be held back, </a:t>
            </a:r>
          </a:p>
          <a:p>
            <a:pPr defTabSz="457200" fontAlgn="auto">
              <a:spcBef>
                <a:spcPts val="0"/>
              </a:spcBef>
              <a:spcAft>
                <a:spcPts val="0"/>
              </a:spcAft>
            </a:pPr>
            <a:r>
              <a:rPr lang="en-SG" sz="2000" dirty="0">
                <a:solidFill>
                  <a:srgbClr val="FFFFFF"/>
                </a:solidFill>
                <a:effectLst/>
              </a:rPr>
              <a:t>and the waters of the Nile will dry up. </a:t>
            </a:r>
          </a:p>
          <a:p>
            <a:pPr defTabSz="457200" fontAlgn="auto">
              <a:spcBef>
                <a:spcPts val="0"/>
              </a:spcBef>
              <a:spcAft>
                <a:spcPts val="0"/>
              </a:spcAft>
            </a:pPr>
            <a:r>
              <a:rPr lang="en-SG" sz="2000" dirty="0">
                <a:solidFill>
                  <a:srgbClr val="FFFFFF"/>
                </a:solidFill>
                <a:effectLst/>
              </a:rPr>
              <a:t>The pride of Assyria will be crushed, </a:t>
            </a:r>
          </a:p>
          <a:p>
            <a:pPr defTabSz="457200" fontAlgn="auto">
              <a:spcBef>
                <a:spcPts val="0"/>
              </a:spcBef>
              <a:spcAft>
                <a:spcPts val="0"/>
              </a:spcAft>
            </a:pPr>
            <a:r>
              <a:rPr lang="en-SG" sz="2000" dirty="0">
                <a:solidFill>
                  <a:srgbClr val="FFFFFF"/>
                </a:solidFill>
                <a:effectLst/>
              </a:rPr>
              <a:t>and the rule of Egypt will end. </a:t>
            </a:r>
          </a:p>
          <a:p>
            <a:pPr defTabSz="457200" fontAlgn="auto">
              <a:spcBef>
                <a:spcPts val="0"/>
              </a:spcBef>
              <a:spcAft>
                <a:spcPts val="0"/>
              </a:spcAft>
            </a:pPr>
            <a:r>
              <a:rPr lang="en-SG" sz="2000" baseline="30000" dirty="0">
                <a:solidFill>
                  <a:srgbClr val="FFFFFF"/>
                </a:solidFill>
                <a:effectLst/>
              </a:rPr>
              <a:t>12 </a:t>
            </a:r>
            <a:r>
              <a:rPr lang="en-SG" sz="2000" dirty="0">
                <a:solidFill>
                  <a:srgbClr val="FFFFFF"/>
                </a:solidFill>
                <a:effectLst/>
              </a:rPr>
              <a:t>By my power I will make my people strong, </a:t>
            </a:r>
          </a:p>
          <a:p>
            <a:pPr defTabSz="457200" fontAlgn="auto">
              <a:spcBef>
                <a:spcPts val="0"/>
              </a:spcBef>
              <a:spcAft>
                <a:spcPts val="0"/>
              </a:spcAft>
            </a:pPr>
            <a:r>
              <a:rPr lang="en-SG" sz="2000" dirty="0">
                <a:solidFill>
                  <a:srgbClr val="FFFFFF"/>
                </a:solidFill>
                <a:effectLst/>
              </a:rPr>
              <a:t>and by my authority they will go wherever they wish. </a:t>
            </a:r>
          </a:p>
          <a:p>
            <a:pPr defTabSz="457200" fontAlgn="auto">
              <a:spcBef>
                <a:spcPts val="0"/>
              </a:spcBef>
              <a:spcAft>
                <a:spcPts val="0"/>
              </a:spcAft>
            </a:pPr>
            <a:r>
              <a:rPr lang="en-SG" sz="2000" dirty="0">
                <a:solidFill>
                  <a:srgbClr val="FFFFFF"/>
                </a:solidFill>
                <a:effectLst/>
              </a:rPr>
              <a:t>I, the L</a:t>
            </a:r>
            <a:r>
              <a:rPr lang="en-SG" sz="1800" dirty="0">
                <a:solidFill>
                  <a:srgbClr val="FFFFFF"/>
                </a:solidFill>
                <a:effectLst/>
              </a:rPr>
              <a:t>ORD</a:t>
            </a:r>
            <a:r>
              <a:rPr lang="en-SG" sz="2000" dirty="0">
                <a:solidFill>
                  <a:srgbClr val="FFFFFF"/>
                </a:solidFill>
                <a:effectLst/>
              </a:rPr>
              <a:t>, have spoken!</a:t>
            </a:r>
            <a:r>
              <a:rPr lang="ru-RU" sz="2000" dirty="0">
                <a:solidFill>
                  <a:srgbClr val="FFFFFF"/>
                </a:solidFill>
                <a:effectLst/>
              </a:rPr>
              <a:t>"</a:t>
            </a:r>
            <a:endParaRPr lang="en-US" sz="2000" dirty="0">
              <a:solidFill>
                <a:srgbClr val="FFFFFF"/>
              </a:solidFill>
              <a:effectLst/>
            </a:endParaRPr>
          </a:p>
        </p:txBody>
      </p:sp>
    </p:spTree>
    <p:extLst>
      <p:ext uri="{BB962C8B-B14F-4D97-AF65-F5344CB8AC3E}">
        <p14:creationId xmlns:p14="http://schemas.microsoft.com/office/powerpoint/2010/main" val="1184590929"/>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11</a:t>
            </a:r>
          </a:p>
        </p:txBody>
      </p:sp>
    </p:spTree>
    <p:extLst>
      <p:ext uri="{BB962C8B-B14F-4D97-AF65-F5344CB8AC3E}">
        <p14:creationId xmlns:p14="http://schemas.microsoft.com/office/powerpoint/2010/main" val="14508442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Judgments</a:t>
            </a:r>
          </a:p>
        </p:txBody>
      </p:sp>
      <p:sp>
        <p:nvSpPr>
          <p:cNvPr id="12" name="Text Box 8"/>
          <p:cNvSpPr txBox="1">
            <a:spLocks noChangeArrowheads="1"/>
          </p:cNvSpPr>
          <p:nvPr/>
        </p:nvSpPr>
        <p:spPr bwMode="auto">
          <a:xfrm>
            <a:off x="611560" y="3068960"/>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Zechariah 11:1-3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35696" y="2492896"/>
            <a:ext cx="246821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Bashan</a:t>
            </a:r>
          </a:p>
        </p:txBody>
      </p:sp>
      <p:sp>
        <p:nvSpPr>
          <p:cNvPr id="23" name="Rounded Rectangular Callout 22"/>
          <p:cNvSpPr/>
          <p:nvPr/>
        </p:nvSpPr>
        <p:spPr>
          <a:xfrm>
            <a:off x="4021861" y="70780"/>
            <a:ext cx="5124421" cy="6670588"/>
          </a:xfrm>
          <a:prstGeom prst="wedgeRoundRectCallout">
            <a:avLst>
              <a:gd name="adj1" fmla="val -21217"/>
              <a:gd name="adj2" fmla="val -49405"/>
              <a:gd name="adj3" fmla="val 16667"/>
            </a:avLst>
          </a:prstGeom>
          <a:solidFill>
            <a:srgbClr val="00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ffectLst/>
              <a:latin typeface="Times New Roman"/>
            </a:endParaRPr>
          </a:p>
        </p:txBody>
      </p:sp>
      <p:sp>
        <p:nvSpPr>
          <p:cNvPr id="24" name="TextBox 2"/>
          <p:cNvSpPr txBox="1">
            <a:spLocks noChangeArrowheads="1"/>
          </p:cNvSpPr>
          <p:nvPr/>
        </p:nvSpPr>
        <p:spPr bwMode="auto">
          <a:xfrm>
            <a:off x="4162979" y="231205"/>
            <a:ext cx="4981021" cy="6370974"/>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400">
                <a:solidFill>
                  <a:srgbClr val="FFFFFF"/>
                </a:solidFill>
                <a:effectLst/>
              </a:rPr>
              <a:t>"</a:t>
            </a:r>
            <a:r>
              <a:rPr lang="en-SG" sz="2400">
                <a:solidFill>
                  <a:srgbClr val="FFFFFF"/>
                </a:solidFill>
                <a:effectLst/>
              </a:rPr>
              <a:t>Open your doors, Lebanon, </a:t>
            </a:r>
          </a:p>
          <a:p>
            <a:pPr defTabSz="457200" fontAlgn="auto">
              <a:spcBef>
                <a:spcPts val="0"/>
              </a:spcBef>
              <a:spcAft>
                <a:spcPts val="0"/>
              </a:spcAft>
            </a:pPr>
            <a:r>
              <a:rPr lang="en-SG" sz="2400">
                <a:solidFill>
                  <a:srgbClr val="FFFFFF"/>
                </a:solidFill>
                <a:effectLst/>
              </a:rPr>
              <a:t>so that fire may devour your cedar forests. </a:t>
            </a:r>
          </a:p>
          <a:p>
            <a:pPr defTabSz="457200" fontAlgn="auto">
              <a:spcBef>
                <a:spcPts val="0"/>
              </a:spcBef>
              <a:spcAft>
                <a:spcPts val="0"/>
              </a:spcAft>
            </a:pPr>
            <a:r>
              <a:rPr lang="en-SG" sz="2400" baseline="30000">
                <a:solidFill>
                  <a:srgbClr val="FFFFFF"/>
                </a:solidFill>
                <a:effectLst/>
              </a:rPr>
              <a:t>2</a:t>
            </a:r>
            <a:r>
              <a:rPr lang="en-SG" sz="2400">
                <a:solidFill>
                  <a:srgbClr val="FFFFFF"/>
                </a:solidFill>
                <a:effectLst/>
              </a:rPr>
              <a:t>Weep, you cypress trees, for all the ruined cedars; </a:t>
            </a:r>
          </a:p>
          <a:p>
            <a:pPr defTabSz="457200" fontAlgn="auto">
              <a:spcBef>
                <a:spcPts val="0"/>
              </a:spcBef>
              <a:spcAft>
                <a:spcPts val="0"/>
              </a:spcAft>
            </a:pPr>
            <a:r>
              <a:rPr lang="en-SG" sz="2400">
                <a:solidFill>
                  <a:srgbClr val="FFFFFF"/>
                </a:solidFill>
                <a:effectLst/>
              </a:rPr>
              <a:t>the most majestic ones have fallen. </a:t>
            </a:r>
            <a:br>
              <a:rPr lang="en-SG" sz="2400">
                <a:solidFill>
                  <a:srgbClr val="FFFFFF"/>
                </a:solidFill>
                <a:effectLst/>
              </a:rPr>
            </a:br>
            <a:r>
              <a:rPr lang="en-SG" sz="2400">
                <a:solidFill>
                  <a:srgbClr val="FFFFFF"/>
                </a:solidFill>
                <a:effectLst/>
              </a:rPr>
              <a:t>Weep, you oaks of Bashan, </a:t>
            </a:r>
          </a:p>
          <a:p>
            <a:pPr defTabSz="457200" fontAlgn="auto">
              <a:spcBef>
                <a:spcPts val="0"/>
              </a:spcBef>
              <a:spcAft>
                <a:spcPts val="0"/>
              </a:spcAft>
            </a:pPr>
            <a:r>
              <a:rPr lang="en-SG" sz="2400">
                <a:solidFill>
                  <a:srgbClr val="FFFFFF"/>
                </a:solidFill>
                <a:effectLst/>
              </a:rPr>
              <a:t>for the thick forests have been cut down. </a:t>
            </a:r>
          </a:p>
          <a:p>
            <a:pPr defTabSz="457200" fontAlgn="auto">
              <a:spcBef>
                <a:spcPts val="0"/>
              </a:spcBef>
              <a:spcAft>
                <a:spcPts val="0"/>
              </a:spcAft>
            </a:pPr>
            <a:r>
              <a:rPr lang="en-SG" sz="2400" baseline="30000">
                <a:solidFill>
                  <a:srgbClr val="FFFFFF"/>
                </a:solidFill>
                <a:effectLst/>
              </a:rPr>
              <a:t>3</a:t>
            </a:r>
            <a:r>
              <a:rPr lang="en-SG" sz="2400">
                <a:solidFill>
                  <a:srgbClr val="FFFFFF"/>
                </a:solidFill>
                <a:effectLst/>
              </a:rPr>
              <a:t>Listen to the wailing of the shepherds, </a:t>
            </a:r>
          </a:p>
          <a:p>
            <a:pPr defTabSz="457200" fontAlgn="auto">
              <a:spcBef>
                <a:spcPts val="0"/>
              </a:spcBef>
              <a:spcAft>
                <a:spcPts val="0"/>
              </a:spcAft>
            </a:pPr>
            <a:r>
              <a:rPr lang="en-SG" sz="2400">
                <a:solidFill>
                  <a:srgbClr val="FFFFFF"/>
                </a:solidFill>
                <a:effectLst/>
              </a:rPr>
              <a:t>for their rich pastures are destroyed. </a:t>
            </a:r>
          </a:p>
          <a:p>
            <a:pPr defTabSz="457200" fontAlgn="auto">
              <a:spcBef>
                <a:spcPts val="0"/>
              </a:spcBef>
              <a:spcAft>
                <a:spcPts val="0"/>
              </a:spcAft>
            </a:pPr>
            <a:r>
              <a:rPr lang="en-SG" sz="2400">
                <a:solidFill>
                  <a:srgbClr val="FFFFFF"/>
                </a:solidFill>
                <a:effectLst/>
              </a:rPr>
              <a:t>Hear the young lions roaring, </a:t>
            </a:r>
          </a:p>
          <a:p>
            <a:pPr defTabSz="457200" fontAlgn="auto">
              <a:spcBef>
                <a:spcPts val="0"/>
              </a:spcBef>
              <a:spcAft>
                <a:spcPts val="0"/>
              </a:spcAft>
            </a:pPr>
            <a:r>
              <a:rPr lang="en-SG" sz="2400">
                <a:solidFill>
                  <a:srgbClr val="FFFFFF"/>
                </a:solidFill>
                <a:effectLst/>
              </a:rPr>
              <a:t>for their thickets in the Jordan Valley are ruined.</a:t>
            </a:r>
            <a:r>
              <a:rPr lang="ru-RU" sz="2400">
                <a:solidFill>
                  <a:srgbClr val="FFFFFF"/>
                </a:solidFill>
                <a:effectLst/>
              </a:rPr>
              <a:t>"</a:t>
            </a:r>
            <a:endParaRPr lang="en-US" sz="2400" dirty="0">
              <a:solidFill>
                <a:srgbClr val="FFFFFF"/>
              </a:solidFill>
              <a:effectLst/>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5" name="Text Box 8"/>
          <p:cNvSpPr txBox="1">
            <a:spLocks noChangeArrowheads="1"/>
          </p:cNvSpPr>
          <p:nvPr/>
        </p:nvSpPr>
        <p:spPr bwMode="auto">
          <a:xfrm>
            <a:off x="2265040" y="1268760"/>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Sidon</a:t>
            </a: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7" name="Text Box 8"/>
          <p:cNvSpPr txBox="1">
            <a:spLocks noChangeArrowheads="1"/>
          </p:cNvSpPr>
          <p:nvPr/>
        </p:nvSpPr>
        <p:spPr bwMode="auto">
          <a:xfrm>
            <a:off x="2080075" y="180819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Tyre</a:t>
            </a:r>
          </a:p>
        </p:txBody>
      </p:sp>
      <p:sp>
        <p:nvSpPr>
          <p:cNvPr id="45" name="Text Box 8"/>
          <p:cNvSpPr txBox="1">
            <a:spLocks noChangeArrowheads="1"/>
          </p:cNvSpPr>
          <p:nvPr/>
        </p:nvSpPr>
        <p:spPr bwMode="auto">
          <a:xfrm rot="17822598">
            <a:off x="360796" y="143291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Lebanon</a:t>
            </a:r>
          </a:p>
        </p:txBody>
      </p:sp>
    </p:spTree>
    <p:extLst>
      <p:ext uri="{BB962C8B-B14F-4D97-AF65-F5344CB8AC3E}">
        <p14:creationId xmlns:p14="http://schemas.microsoft.com/office/powerpoint/2010/main" val="3586230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5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55"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strVal val="#ppt_w*0.70"/>
                                          </p:val>
                                        </p:tav>
                                        <p:tav tm="100000">
                                          <p:val>
                                            <p:strVal val="#ppt_w"/>
                                          </p:val>
                                        </p:tav>
                                      </p:tavLst>
                                    </p:anim>
                                    <p:anim calcmode="lin" valueType="num">
                                      <p:cBhvr>
                                        <p:cTn id="21" dur="1000" fill="hold"/>
                                        <p:tgtEl>
                                          <p:spTgt spid="31"/>
                                        </p:tgtEl>
                                        <p:attrNameLst>
                                          <p:attrName>ppt_h</p:attrName>
                                        </p:attrNameLst>
                                      </p:cBhvr>
                                      <p:tavLst>
                                        <p:tav tm="0">
                                          <p:val>
                                            <p:strVal val="#ppt_h"/>
                                          </p:val>
                                        </p:tav>
                                        <p:tav tm="100000">
                                          <p:val>
                                            <p:strVal val="#ppt_h"/>
                                          </p:val>
                                        </p:tav>
                                      </p:tavLst>
                                    </p:anim>
                                    <p:animEffect transition="in" filter="fade">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7" grpId="0"/>
      <p:bldP spid="4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12</a:t>
            </a:r>
          </a:p>
        </p:txBody>
      </p:sp>
    </p:spTree>
    <p:extLst>
      <p:ext uri="{BB962C8B-B14F-4D97-AF65-F5344CB8AC3E}">
        <p14:creationId xmlns:p14="http://schemas.microsoft.com/office/powerpoint/2010/main" val="37001775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echariah 12:1-14 - The Day of the Lord, Calvary Chapel Arroyo Grande -  Pastor Steve Carr | Space art wallpaper, Wallpaper space, Space art">
            <a:extLst>
              <a:ext uri="{FF2B5EF4-FFF2-40B4-BE49-F238E27FC236}">
                <a16:creationId xmlns:a16="http://schemas.microsoft.com/office/drawing/2014/main" id="{60E11366-3ABE-C14B-A18E-4B7AE4C22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This message concerning the fate of Israel came from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'This message is from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who stretched out the heavens, laid the foundations of the earth, and formed the human spirit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12:1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1DBA041-62BF-C246-8BE4-1B1E9B5250C9}"/>
              </a:ext>
            </a:extLst>
          </p:cNvPr>
          <p:cNvSpPr txBox="1">
            <a:spLocks noChangeArrowheads="1"/>
          </p:cNvSpPr>
          <p:nvPr/>
        </p:nvSpPr>
        <p:spPr bwMode="auto">
          <a:xfrm>
            <a:off x="0" y="6669360"/>
            <a:ext cx="9144000" cy="951259"/>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5400" kern="0" dirty="0">
                <a:effectLst>
                  <a:glow rad="127000">
                    <a:schemeClr val="tx1"/>
                  </a:glow>
                </a:effectLst>
                <a:latin typeface="Arial" charset="0"/>
                <a:ea typeface="ＭＳ Ｐゴシック" charset="0"/>
                <a:cs typeface="ＭＳ Ｐゴシック" charset="0"/>
              </a:rPr>
              <a:t>The Day of the L</a:t>
            </a:r>
            <a:r>
              <a:rPr lang="en-US" sz="4800" kern="0" dirty="0">
                <a:effectLst>
                  <a:glow rad="127000">
                    <a:schemeClr val="tx1"/>
                  </a:glow>
                </a:effectLst>
                <a:latin typeface="Arial" charset="0"/>
                <a:ea typeface="ＭＳ Ｐゴシック" charset="0"/>
                <a:cs typeface="ＭＳ Ｐゴシック" charset="0"/>
              </a:rPr>
              <a:t>ORD</a:t>
            </a:r>
            <a:endParaRPr lang="en-US" sz="5400"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012555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Cup of Trembling">
            <a:extLst>
              <a:ext uri="{FF2B5EF4-FFF2-40B4-BE49-F238E27FC236}">
                <a16:creationId xmlns:a16="http://schemas.microsoft.com/office/drawing/2014/main" id="{74BDD272-C93A-5D48-898B-42BF0C587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848"/>
            <a:ext cx="9112984" cy="47971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I will make Jerusalem like an intoxicating drink that makes the nearby nations stagger when they send their armies to besiege Jerusalem and Judah'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12:2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56612261"/>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On that day I will make Jerusalem an immovable rock. All the nations will gather against it to try to move it, but they will only hurt themselves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12:3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7170" name="Picture 2" descr="I Will Make Jerusalem an Immovable Rock”">
            <a:extLst>
              <a:ext uri="{FF2B5EF4-FFF2-40B4-BE49-F238E27FC236}">
                <a16:creationId xmlns:a16="http://schemas.microsoft.com/office/drawing/2014/main" id="{016B9558-AA5A-714B-9420-8B4646A8C1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295"/>
          <a:stretch/>
        </p:blipFill>
        <p:spPr bwMode="auto">
          <a:xfrm>
            <a:off x="-684584" y="2272754"/>
            <a:ext cx="10862951" cy="23013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10044AC-2A09-8A4D-86A9-55C525C7C3DD}"/>
              </a:ext>
            </a:extLst>
          </p:cNvPr>
          <p:cNvSpPr txBox="1">
            <a:spLocks noChangeArrowheads="1"/>
          </p:cNvSpPr>
          <p:nvPr/>
        </p:nvSpPr>
        <p:spPr bwMode="auto">
          <a:xfrm>
            <a:off x="0" y="4862092"/>
            <a:ext cx="9144000" cy="1822424"/>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5400" kern="0" dirty="0">
                <a:effectLst>
                  <a:glow rad="127000">
                    <a:schemeClr val="tx1"/>
                  </a:glow>
                </a:effectLst>
                <a:latin typeface="Arial" charset="0"/>
                <a:ea typeface="ＭＳ Ｐゴシック" charset="0"/>
                <a:cs typeface="ＭＳ Ｐゴシック" charset="0"/>
              </a:rPr>
              <a:t>“I will make Jerusalem an immovable rock.”</a:t>
            </a:r>
          </a:p>
        </p:txBody>
      </p:sp>
      <p:pic>
        <p:nvPicPr>
          <p:cNvPr id="7172" name="Picture 4" descr="Thy Strong Word - Zechariah 12: Immovable Rock, God Pierced in Christ,  Lonely Mourning - KFUO Radio">
            <a:extLst>
              <a:ext uri="{FF2B5EF4-FFF2-40B4-BE49-F238E27FC236}">
                <a16:creationId xmlns:a16="http://schemas.microsoft.com/office/drawing/2014/main" id="{CC34DBBB-8619-C743-8AA3-62D4D75A7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2754"/>
            <a:ext cx="3327493" cy="231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449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way to fight discouragement is to...</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see who you are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where you are going.</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50063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anic Vs. Fear: Spot The Difference | Horse behavior, Horses, Horse care">
            <a:extLst>
              <a:ext uri="{FF2B5EF4-FFF2-40B4-BE49-F238E27FC236}">
                <a16:creationId xmlns:a16="http://schemas.microsoft.com/office/drawing/2014/main" id="{0E1C5055-41A8-D044-A88C-AFFA16FE0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922136"/>
            <a:ext cx="7137400" cy="3937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On that day," says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"I will cause every horse to panic and every rider to lose his nerve. I will watch over the people of Judah, but I will blind all the horses of their enemies.  </a:t>
            </a:r>
            <a:r>
              <a:rPr lang="en-US" sz="2800" baseline="30000" dirty="0">
                <a:effectLst>
                  <a:glow rad="127000">
                    <a:schemeClr val="tx1"/>
                  </a:glow>
                </a:effectLst>
                <a:latin typeface="Arial" charset="0"/>
                <a:ea typeface="ＭＳ Ｐゴシック" charset="0"/>
                <a:cs typeface="ＭＳ Ｐゴシック" charset="0"/>
              </a:rPr>
              <a:t>5</a:t>
            </a:r>
            <a:r>
              <a:rPr lang="en-US" sz="2800" dirty="0">
                <a:effectLst>
                  <a:glow rad="127000">
                    <a:schemeClr val="tx1"/>
                  </a:glow>
                </a:effectLst>
                <a:latin typeface="Arial" charset="0"/>
                <a:ea typeface="ＭＳ Ｐゴシック" charset="0"/>
                <a:cs typeface="ＭＳ Ｐゴシック" charset="0"/>
              </a:rPr>
              <a:t>And the clans of Judah will say to themselves, 'The people of Jerusalem have found strength in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of Heaven’s Armies, their God'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12:4-5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8108604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ginning of the End | eyeofprophecy ... watch and wait">
            <a:extLst>
              <a:ext uri="{FF2B5EF4-FFF2-40B4-BE49-F238E27FC236}">
                <a16:creationId xmlns:a16="http://schemas.microsoft.com/office/drawing/2014/main" id="{CAA1FE76-B34F-6249-AE0B-A0D1E9851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905"/>
          <a:stretch/>
        </p:blipFill>
        <p:spPr bwMode="auto">
          <a:xfrm>
            <a:off x="0" y="29468"/>
            <a:ext cx="9176192" cy="61358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608"/>
            <a:ext cx="9144000" cy="267945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On that day I will make the clans of Judah like a flame that sets a woodpile ablaze or like a burning torch among sheaves of grain. They will burn up all the neighboring nations right and left, while the people living in Jerusalem remain secure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12:6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580458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Painting: Jerusalem Light to the nations - Alex Levin">
            <a:extLst>
              <a:ext uri="{FF2B5EF4-FFF2-40B4-BE49-F238E27FC236}">
                <a16:creationId xmlns:a16="http://schemas.microsoft.com/office/drawing/2014/main" id="{70256DAF-88A2-D944-AD0C-96D782603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63359"/>
            <a:ext cx="9144000" cy="3787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will give victory to the rest of Judah first, before Jerusalem, so that the people of Jerusalem and the royal line of David will not have greater honor than the rest of Judah.  </a:t>
            </a:r>
            <a:r>
              <a:rPr lang="en-US" sz="2800" baseline="30000" dirty="0">
                <a:effectLst>
                  <a:glow rad="127000">
                    <a:schemeClr val="tx1"/>
                  </a:glow>
                </a:effectLst>
                <a:latin typeface="Arial" charset="0"/>
                <a:ea typeface="ＭＳ Ｐゴシック" charset="0"/>
                <a:cs typeface="ＭＳ Ｐゴシック" charset="0"/>
              </a:rPr>
              <a:t>8</a:t>
            </a:r>
            <a:r>
              <a:rPr lang="en-US" sz="2800" dirty="0">
                <a:effectLst>
                  <a:glow rad="127000">
                    <a:schemeClr val="tx1"/>
                  </a:glow>
                </a:effectLst>
                <a:latin typeface="Arial" charset="0"/>
                <a:ea typeface="ＭＳ Ｐゴシック" charset="0"/>
                <a:cs typeface="ＭＳ Ｐゴシック" charset="0"/>
              </a:rPr>
              <a:t>On that day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will defend the people of Jerusalem; the weakest among them will be as mighty as King David! And the royal descendants will be like God, like the angel of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who goes before them!  </a:t>
            </a:r>
            <a:r>
              <a:rPr lang="en-US" sz="2800" baseline="30000" dirty="0">
                <a:effectLst>
                  <a:glow rad="127000">
                    <a:schemeClr val="tx1"/>
                  </a:glow>
                </a:effectLst>
                <a:latin typeface="Arial" charset="0"/>
                <a:ea typeface="ＭＳ Ｐゴシック" charset="0"/>
                <a:cs typeface="ＭＳ Ｐゴシック" charset="0"/>
              </a:rPr>
              <a:t>9</a:t>
            </a:r>
            <a:r>
              <a:rPr lang="en-US" sz="2800" dirty="0">
                <a:effectLst>
                  <a:glow rad="127000">
                    <a:schemeClr val="tx1"/>
                  </a:glow>
                </a:effectLst>
                <a:latin typeface="Arial" charset="0"/>
                <a:ea typeface="ＭＳ Ｐゴシック" charset="0"/>
                <a:cs typeface="ＭＳ Ｐゴシック" charset="0"/>
              </a:rPr>
              <a:t>For on that day I will begin to destroy all the nations that come against Jerusalem</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12:7-9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5804587"/>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a:lum contrast="6000"/>
          </a:blip>
          <a:srcRect/>
          <a:stretch>
            <a:fillRect/>
          </a:stretch>
        </p:blipFill>
        <p:spPr bwMode="auto">
          <a:xfrm>
            <a:off x="0" y="0"/>
            <a:ext cx="9144000" cy="6858000"/>
          </a:xfrm>
          <a:prstGeom prst="rect">
            <a:avLst/>
          </a:prstGeom>
          <a:noFill/>
          <a:ln w="9525">
            <a:noFill/>
            <a:miter lim="800000"/>
            <a:headEnd/>
            <a:tailEnd/>
          </a:ln>
        </p:spPr>
      </p:pic>
      <p:sp>
        <p:nvSpPr>
          <p:cNvPr id="259075" name="Text Box 3"/>
          <p:cNvSpPr txBox="1">
            <a:spLocks noChangeArrowheads="1"/>
          </p:cNvSpPr>
          <p:nvPr/>
        </p:nvSpPr>
        <p:spPr bwMode="auto">
          <a:xfrm>
            <a:off x="304800" y="152400"/>
            <a:ext cx="8686800" cy="17810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CA10"/>
                </a:solidFill>
                <a:effectLst>
                  <a:glow rad="101600">
                    <a:srgbClr val="010000">
                      <a:alpha val="75000"/>
                    </a:srgbClr>
                  </a:glow>
                  <a:outerShdw blurRad="50800" dist="38100" dir="2700000" sx="102000" sy="102000" algn="tl" rotWithShape="0">
                    <a:prstClr val="black">
                      <a:alpha val="79000"/>
                    </a:prstClr>
                  </a:outerShdw>
                </a:effectLst>
                <a:uLnTx/>
                <a:uFillTx/>
                <a:latin typeface="Impact" pitchFamily="-109" charset="0"/>
                <a:ea typeface="ＭＳ Ｐゴシック" pitchFamily="-84" charset="-128"/>
                <a:cs typeface="+mn-cs"/>
              </a:rPr>
              <a:t>“For I will defend this city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CA10"/>
                </a:solidFill>
                <a:effectLst>
                  <a:glow rad="101600">
                    <a:srgbClr val="010000">
                      <a:alpha val="75000"/>
                    </a:srgbClr>
                  </a:glow>
                  <a:outerShdw blurRad="50800" dist="38100" dir="2700000" sx="102000" sy="102000" algn="tl" rotWithShape="0">
                    <a:prstClr val="black">
                      <a:alpha val="79000"/>
                    </a:prstClr>
                  </a:outerShdw>
                </a:effectLst>
                <a:uLnTx/>
                <a:uFillTx/>
                <a:latin typeface="Impact" pitchFamily="-109" charset="0"/>
                <a:ea typeface="ＭＳ Ｐゴシック" pitchFamily="-84" charset="-128"/>
                <a:cs typeface="+mn-cs"/>
              </a:rPr>
              <a:t>to save it for My own sake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CA10"/>
                </a:solidFill>
                <a:effectLst>
                  <a:glow rad="101600">
                    <a:srgbClr val="010000">
                      <a:alpha val="75000"/>
                    </a:srgbClr>
                  </a:glow>
                  <a:outerShdw blurRad="50800" dist="38100" dir="2700000" sx="102000" sy="102000" algn="tl" rotWithShape="0">
                    <a:prstClr val="black">
                      <a:alpha val="79000"/>
                    </a:prstClr>
                  </a:outerShdw>
                </a:effectLst>
                <a:uLnTx/>
                <a:uFillTx/>
                <a:latin typeface="Impact" pitchFamily="-109" charset="0"/>
                <a:ea typeface="ＭＳ Ｐゴシック" pitchFamily="-84" charset="-128"/>
                <a:cs typeface="+mn-cs"/>
              </a:rPr>
              <a:t>and for My Servant David's Sake.”</a:t>
            </a:r>
            <a:endParaRPr kumimoji="0" lang="en-US" sz="3600" b="1" i="0" u="none" strike="noStrike" kern="1200" cap="none" spc="0" normalizeH="0" baseline="0" noProof="0" dirty="0">
              <a:ln>
                <a:noFill/>
              </a:ln>
              <a:solidFill>
                <a:srgbClr val="FFFF00"/>
              </a:solidFill>
              <a:effectLst>
                <a:glow rad="101600">
                  <a:srgbClr val="010000">
                    <a:alpha val="75000"/>
                  </a:srgbClr>
                </a:glow>
                <a:outerShdw blurRad="50800" dist="38100" dir="2700000" sx="102000" sy="102000" algn="tl" rotWithShape="0">
                  <a:prstClr val="black">
                    <a:alpha val="79000"/>
                  </a:prstClr>
                </a:outerShdw>
              </a:effectLst>
              <a:uLnTx/>
              <a:uFillTx/>
              <a:latin typeface="Impact" pitchFamily="-109" charset="0"/>
              <a:ea typeface="ＭＳ Ｐゴシック" pitchFamily="-84" charset="-128"/>
              <a:cs typeface="+mn-cs"/>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CECFF"/>
                </a:solidFill>
                <a:effectLst>
                  <a:glow rad="101600">
                    <a:srgbClr val="010000">
                      <a:alpha val="75000"/>
                    </a:srgbClr>
                  </a:glow>
                  <a:outerShdw blurRad="50800" dist="38100" dir="2700000" sx="102000" sy="102000" algn="tl" rotWithShape="0">
                    <a:prstClr val="black">
                      <a:alpha val="79000"/>
                    </a:prstClr>
                  </a:outerShdw>
                </a:effectLst>
                <a:uLnTx/>
                <a:uFillTx/>
                <a:latin typeface="Impact" pitchFamily="-109" charset="0"/>
                <a:ea typeface="ＭＳ Ｐゴシック" pitchFamily="-84" charset="-128"/>
                <a:cs typeface="+mn-cs"/>
              </a:rPr>
              <a:t>2 Kings 19:34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wipe(up)">
                                      <p:cBhvr>
                                        <p:cTn id="7" dur="500"/>
                                        <p:tgtEl>
                                          <p:spTgt spid="25907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9075">
                                            <p:txEl>
                                              <p:pRg st="1" end="1"/>
                                            </p:txEl>
                                          </p:spTgt>
                                        </p:tgtEl>
                                        <p:attrNameLst>
                                          <p:attrName>style.visibility</p:attrName>
                                        </p:attrNameLst>
                                      </p:cBhvr>
                                      <p:to>
                                        <p:strVal val="visible"/>
                                      </p:to>
                                    </p:set>
                                    <p:animEffect transition="in" filter="wipe(up)">
                                      <p:cBhvr>
                                        <p:cTn id="11" dur="500"/>
                                        <p:tgtEl>
                                          <p:spTgt spid="259075">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9075">
                                            <p:txEl>
                                              <p:pRg st="2" end="2"/>
                                            </p:txEl>
                                          </p:spTgt>
                                        </p:tgtEl>
                                        <p:attrNameLst>
                                          <p:attrName>style.visibility</p:attrName>
                                        </p:attrNameLst>
                                      </p:cBhvr>
                                      <p:to>
                                        <p:strVal val="visible"/>
                                      </p:to>
                                    </p:set>
                                    <p:animEffect transition="in" filter="wipe(up)">
                                      <p:cBhvr>
                                        <p:cTn id="15" dur="500"/>
                                        <p:tgtEl>
                                          <p:spTgt spid="259075">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9075">
                                            <p:txEl>
                                              <p:pRg st="3" end="3"/>
                                            </p:txEl>
                                          </p:spTgt>
                                        </p:tgtEl>
                                        <p:attrNameLst>
                                          <p:attrName>style.visibility</p:attrName>
                                        </p:attrNameLst>
                                      </p:cBhvr>
                                      <p:to>
                                        <p:strVal val="visible"/>
                                      </p:to>
                                    </p:set>
                                    <p:animEffect transition="in" filter="wipe(up)">
                                      <p:cBhvr>
                                        <p:cTn id="19" dur="500"/>
                                        <p:tgtEl>
                                          <p:spTgt spid="259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5474" name="Picture 4" descr="Copy of Jesus-Christ-Mount-of-Olivers"/>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a:ln w="9525">
            <a:noFill/>
            <a:miter lim="800000"/>
            <a:headEnd/>
            <a:tailEnd/>
          </a:ln>
        </p:spPr>
      </p:pic>
      <p:sp>
        <p:nvSpPr>
          <p:cNvPr id="184325" name="Text Box 5"/>
          <p:cNvSpPr txBox="1">
            <a:spLocks noChangeArrowheads="1"/>
          </p:cNvSpPr>
          <p:nvPr/>
        </p:nvSpPr>
        <p:spPr bwMode="auto">
          <a:xfrm>
            <a:off x="228600" y="228600"/>
            <a:ext cx="8915400" cy="2696123"/>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“And it will come about in that day that I will set about to destroy all the nations that come against Jerusalem. And I will pour out on the house of David and on the inhabitants of Jerusalem, the Spirit of grace and of supplication, and they shall look upon Me whom they have pierced, and shall mourn for Him, as one mourns for his only son.”</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Zechariah 12:9-10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dissolve">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outerShdw blurRad="38100" dist="38100" dir="2700000" algn="tl">
                    <a:srgbClr val="000000"/>
                  </a:outerShdw>
                </a:effectLst>
                <a:latin typeface="Arial" charset="0"/>
                <a:cs typeface="Arial" charset="0"/>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2" name="Oval 1"/>
          <p:cNvSpPr/>
          <p:nvPr/>
        </p:nvSpPr>
        <p:spPr bwMode="auto">
          <a:xfrm>
            <a:off x="7596336" y="2924944"/>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ffectLst/>
              <a:latin typeface="Times New Roman" pitchFamily="-111" charset="0"/>
            </a:endParaRPr>
          </a:p>
        </p:txBody>
      </p:sp>
    </p:spTree>
    <p:extLst>
      <p:ext uri="{BB962C8B-B14F-4D97-AF65-F5344CB8AC3E}">
        <p14:creationId xmlns:p14="http://schemas.microsoft.com/office/powerpoint/2010/main" val="361367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228600">
                    <a:schemeClr val="tx1"/>
                  </a:glow>
                </a:effectLst>
                <a:latin typeface="Arial" charset="0"/>
                <a:cs typeface="Arial" charset="0"/>
              </a:rPr>
              <a:t>"</a:t>
            </a:r>
            <a:r>
              <a:rPr lang="en-US" altLang="ja-JP" sz="2800" b="1" dirty="0">
                <a:solidFill>
                  <a:schemeClr val="bg1"/>
                </a:solidFill>
                <a:effectLst>
                  <a:glow rad="228600">
                    <a:schemeClr val="tx1"/>
                  </a:glow>
                </a:effectLst>
                <a:latin typeface="Arial" charset="0"/>
                <a:cs typeface="Arial" charset="0"/>
              </a:rPr>
              <a:t>Then I will pour out a spirit of grace and prayer on the family of David and on the people of Jerusalem. </a:t>
            </a:r>
            <a:r>
              <a:rPr lang="en-US" altLang="ja-JP" sz="2800" b="1" dirty="0">
                <a:solidFill>
                  <a:srgbClr val="FFFF00"/>
                </a:solidFill>
                <a:effectLst>
                  <a:glow rad="228600">
                    <a:schemeClr val="tx1"/>
                  </a:glow>
                </a:effectLst>
                <a:latin typeface="Arial" charset="0"/>
                <a:cs typeface="Arial" charset="0"/>
              </a:rPr>
              <a:t>They will look on me whom they have pierced </a:t>
            </a:r>
            <a:r>
              <a:rPr lang="en-US" altLang="ja-JP" sz="2800" b="1" dirty="0">
                <a:solidFill>
                  <a:schemeClr val="bg1"/>
                </a:solidFill>
                <a:effectLst>
                  <a:glow rad="228600">
                    <a:schemeClr val="tx1"/>
                  </a:glow>
                </a:effectLst>
                <a:latin typeface="Arial" charset="0"/>
                <a:cs typeface="Arial" charset="0"/>
              </a:rPr>
              <a:t>and mourn for him as for an only son. They will grieve bitterly for him as for a firstborn son who has died</a:t>
            </a:r>
            <a:r>
              <a:rPr lang="ru-RU" altLang="ja-JP" sz="2800" b="1" dirty="0">
                <a:solidFill>
                  <a:schemeClr val="bg1"/>
                </a:solidFill>
                <a:effectLst>
                  <a:glow rad="228600">
                    <a:schemeClr val="tx1"/>
                  </a:glow>
                </a:effectLst>
                <a:latin typeface="Arial" charset="0"/>
                <a:cs typeface="Arial" charset="0"/>
              </a:rPr>
              <a:t>"</a:t>
            </a:r>
            <a:r>
              <a:rPr lang="en-US" altLang="ja-JP" sz="2800" b="1" dirty="0">
                <a:solidFill>
                  <a:schemeClr val="bg1"/>
                </a:solidFill>
                <a:effectLst>
                  <a:glow rad="228600">
                    <a:schemeClr val="tx1"/>
                  </a:glow>
                </a:effectLst>
                <a:latin typeface="Arial" charset="0"/>
                <a:cs typeface="Arial" charset="0"/>
              </a:rPr>
              <a:t> </a:t>
            </a:r>
            <a:br>
              <a:rPr lang="en-US" altLang="ja-JP" sz="2800" b="1" dirty="0">
                <a:solidFill>
                  <a:schemeClr val="bg1"/>
                </a:solidFill>
                <a:effectLst>
                  <a:glow rad="228600">
                    <a:schemeClr val="tx1"/>
                  </a:glow>
                </a:effectLst>
                <a:latin typeface="Arial" charset="0"/>
                <a:cs typeface="Arial" charset="0"/>
              </a:rPr>
            </a:br>
            <a:r>
              <a:rPr lang="en-US" altLang="ja-JP" sz="2800" b="1" dirty="0">
                <a:solidFill>
                  <a:schemeClr val="bg1"/>
                </a:solidFill>
                <a:effectLst>
                  <a:glow rad="228600">
                    <a:schemeClr val="tx1"/>
                  </a:glow>
                </a:effectLst>
                <a:latin typeface="Arial" charset="0"/>
                <a:cs typeface="Arial" charset="0"/>
              </a:rPr>
              <a:t>(Zech. 12:10 </a:t>
            </a:r>
            <a:r>
              <a:rPr lang="en-US" altLang="ja-JP" b="1" dirty="0">
                <a:solidFill>
                  <a:schemeClr val="bg1"/>
                </a:solidFill>
                <a:effectLst>
                  <a:glow rad="228600">
                    <a:schemeClr val="tx1"/>
                  </a:glow>
                </a:effectLst>
                <a:latin typeface="Arial" charset="0"/>
                <a:cs typeface="Arial" charset="0"/>
              </a:rPr>
              <a:t>NLT</a:t>
            </a:r>
            <a:r>
              <a:rPr lang="en-US" altLang="ja-JP" sz="2800" b="1" dirty="0">
                <a:solidFill>
                  <a:schemeClr val="bg1"/>
                </a:solidFill>
                <a:effectLst>
                  <a:glow rad="228600">
                    <a:schemeClr val="tx1"/>
                  </a:glow>
                </a:effectLst>
                <a:latin typeface="Arial" charset="0"/>
                <a:cs typeface="Arial" charset="0"/>
              </a:rPr>
              <a:t>).</a:t>
            </a:r>
            <a:endParaRPr lang="en-US" sz="2800" b="1" dirty="0">
              <a:solidFill>
                <a:schemeClr val="bg1"/>
              </a:solidFill>
              <a:effectLst>
                <a:glow rad="228600">
                  <a:schemeClr val="tx1"/>
                </a:glow>
              </a:effectLst>
              <a:latin typeface="Arial" charset="0"/>
              <a:cs typeface="Arial"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en-US" sz="4000" b="1" dirty="0">
                <a:solidFill>
                  <a:schemeClr val="bg1"/>
                </a:solidFill>
                <a:effectLst>
                  <a:outerShdw blurRad="38100" dist="38100" dir="2700000" algn="tl">
                    <a:srgbClr val="000000"/>
                  </a:outerShdw>
                </a:effectLst>
                <a:latin typeface="Arial"/>
                <a:cs typeface="Arial"/>
              </a:rPr>
              <a:t>Tribulation Results</a:t>
            </a: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They will look on the one they have pierced…</a:t>
            </a:r>
            <a:r>
              <a:rPr lang="ru-RU" altLang="ja-JP" sz="2800" b="1" dirty="0">
                <a:solidFill>
                  <a:srgbClr val="000000"/>
                </a:solidFill>
                <a:effectLst/>
                <a:latin typeface="Arial"/>
                <a:cs typeface="Arial"/>
              </a:rPr>
              <a:t>"</a:t>
            </a:r>
            <a:br>
              <a:rPr lang="en-US" sz="2800" b="1" dirty="0">
                <a:solidFill>
                  <a:srgbClr val="000000"/>
                </a:solidFill>
                <a:effectLst/>
                <a:latin typeface="Arial"/>
                <a:cs typeface="Arial"/>
              </a:rPr>
            </a:br>
            <a:r>
              <a:rPr lang="en-US" sz="2800" b="1" dirty="0">
                <a:solidFill>
                  <a:srgbClr val="000000"/>
                </a:solidFill>
                <a:effectLst/>
                <a:latin typeface="Arial"/>
                <a:cs typeface="Arial"/>
              </a:rPr>
              <a:t>(Zech. 12:1-10; esp. v. 10)</a:t>
            </a: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The Redeemer will come to Zion, to those in Jacob who repent of their sins</a:t>
            </a: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 (Isa. 59:20)</a:t>
            </a: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a:solidFill>
                  <a:srgbClr val="FFFFFF"/>
                </a:solidFill>
                <a:effectLst>
                  <a:outerShdw blurRad="38100" dist="38100" dir="2700000" algn="tl">
                    <a:srgbClr val="000000"/>
                  </a:outerShdw>
                </a:effectLst>
                <a:latin typeface="Arial"/>
                <a:cs typeface="Arial"/>
              </a:rPr>
              <a:t>"</a:t>
            </a:r>
            <a:r>
              <a:rPr lang="en-US" sz="2800" b="1" dirty="0">
                <a:solidFill>
                  <a:srgbClr val="FFFFFF"/>
                </a:solidFill>
                <a:effectLst>
                  <a:outerShdw blurRad="38100" dist="38100" dir="2700000" algn="tl">
                    <a:srgbClr val="000000"/>
                  </a:outerShdw>
                </a:effectLst>
                <a:latin typeface="Arial"/>
                <a:cs typeface="Arial"/>
              </a:rPr>
              <a:t>And so all Israel will be saved</a:t>
            </a:r>
            <a:r>
              <a:rPr lang="ru-RU" altLang="ja-JP" sz="2800" b="1" dirty="0">
                <a:solidFill>
                  <a:srgbClr val="FFFFFF"/>
                </a:solidFill>
                <a:effectLst>
                  <a:outerShdw blurRad="38100" dist="38100" dir="2700000" algn="tl">
                    <a:srgbClr val="000000"/>
                  </a:outerShdw>
                </a:effectLst>
                <a:latin typeface="Arial"/>
                <a:cs typeface="Arial"/>
              </a:rPr>
              <a:t>"</a:t>
            </a:r>
            <a:r>
              <a:rPr lang="en-US" sz="2800" b="1" dirty="0">
                <a:solidFill>
                  <a:srgbClr val="FFFFFF"/>
                </a:solidFill>
                <a:effectLst>
                  <a:outerShdw blurRad="38100" dist="38100" dir="2700000" algn="tl">
                    <a:srgbClr val="000000"/>
                  </a:outerShdw>
                </a:effectLst>
                <a:latin typeface="Arial"/>
                <a:cs typeface="Arial"/>
              </a:rPr>
              <a:t> (Rom. 11:26a)</a:t>
            </a: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The deliverer will come from Zion; he will turn godlessness away from David</a:t>
            </a: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 </a:t>
            </a:r>
            <a:br>
              <a:rPr lang="en-US" sz="2800" b="1" dirty="0">
                <a:solidFill>
                  <a:srgbClr val="000000"/>
                </a:solidFill>
                <a:effectLst/>
                <a:latin typeface="Arial"/>
                <a:cs typeface="Arial"/>
              </a:rPr>
            </a:br>
            <a:r>
              <a:rPr lang="en-US" sz="2800" b="1" dirty="0">
                <a:solidFill>
                  <a:srgbClr val="000000"/>
                </a:solidFill>
                <a:effectLst/>
                <a:latin typeface="Arial"/>
                <a:cs typeface="Arial"/>
              </a:rPr>
              <a:t>(Rom. 11:26b)</a:t>
            </a:r>
          </a:p>
        </p:txBody>
      </p:sp>
    </p:spTree>
    <p:extLst>
      <p:ext uri="{BB962C8B-B14F-4D97-AF65-F5344CB8AC3E}">
        <p14:creationId xmlns:p14="http://schemas.microsoft.com/office/powerpoint/2010/main" val="304018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 y="2708920"/>
            <a:ext cx="9139238" cy="2952328"/>
          </a:xfrm>
        </p:spPr>
        <p:txBody>
          <a:bodyPr lIns="91440" tIns="45720" rIns="91440" bIns="45720"/>
          <a:lstStyle/>
          <a:p>
            <a:pPr>
              <a:defRPr/>
            </a:pPr>
            <a:r>
              <a:rPr lang="ru-RU" sz="2800" b="1" dirty="0">
                <a:effectLst>
                  <a:glow rad="165100">
                    <a:schemeClr val="tx1"/>
                  </a:glow>
                </a:effectLst>
                <a:latin typeface="Arial" charset="0"/>
                <a:cs typeface="+mj-cs"/>
              </a:rPr>
              <a:t>"</a:t>
            </a:r>
            <a:r>
              <a:rPr lang="en-US" sz="2800" b="1" dirty="0">
                <a:effectLst>
                  <a:glow rad="165100">
                    <a:schemeClr val="tx1"/>
                  </a:glow>
                </a:effectLst>
                <a:latin typeface="Arial" charset="0"/>
                <a:cs typeface="+mj-cs"/>
              </a:rPr>
              <a:t>Look!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He comes with the clouds of heaven.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And everyone will see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even those who pierced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	 And </a:t>
            </a:r>
            <a:r>
              <a:rPr lang="en-US" sz="2800" b="1" dirty="0">
                <a:solidFill>
                  <a:srgbClr val="FFFF00"/>
                </a:solidFill>
                <a:effectLst>
                  <a:glow rad="165100">
                    <a:schemeClr val="tx1"/>
                  </a:glow>
                </a:effectLst>
                <a:latin typeface="Arial" charset="0"/>
                <a:cs typeface="+mj-cs"/>
              </a:rPr>
              <a:t>all the nations of the world</a:t>
            </a:r>
            <a:r>
              <a:rPr lang="en-US" sz="2800" b="1" dirty="0">
                <a:effectLst>
                  <a:glow rad="165100">
                    <a:schemeClr val="tx1"/>
                  </a:glow>
                </a:effectLst>
                <a:latin typeface="Arial" charset="0"/>
                <a:cs typeface="+mj-cs"/>
              </a:rPr>
              <a:t> will mourn for him. </a:t>
            </a:r>
            <a:r>
              <a:rPr lang="tr-TR" sz="2800" b="1" dirty="0">
                <a:effectLst>
                  <a:glow rad="165100">
                    <a:schemeClr val="tx1"/>
                  </a:glow>
                </a:effectLst>
                <a:latin typeface="Arial" charset="0"/>
                <a:cs typeface="+mj-cs"/>
              </a:rPr>
              <a:t>Yes!  </a:t>
            </a:r>
            <a:r>
              <a:rPr lang="tr-TR" sz="2800" b="1" dirty="0" err="1">
                <a:effectLst>
                  <a:glow rad="165100">
                    <a:schemeClr val="tx1"/>
                  </a:glow>
                </a:effectLst>
                <a:latin typeface="Arial" charset="0"/>
                <a:cs typeface="+mj-cs"/>
              </a:rPr>
              <a:t>Amen</a:t>
            </a:r>
            <a:r>
              <a:rPr lang="tr-TR" sz="2800" b="1" dirty="0">
                <a:effectLst>
                  <a:glow rad="165100">
                    <a:schemeClr val="tx1"/>
                  </a:glow>
                </a:effectLst>
                <a:latin typeface="Arial" charset="0"/>
                <a:cs typeface="+mj-cs"/>
              </a:rPr>
              <a:t>!</a:t>
            </a:r>
            <a:r>
              <a:rPr lang="ru-RU" sz="2800" b="1" dirty="0">
                <a:effectLst>
                  <a:glow rad="165100">
                    <a:schemeClr val="tx1"/>
                  </a:glow>
                </a:effectLst>
                <a:latin typeface="Arial" charset="0"/>
                <a:cs typeface="+mj-cs"/>
              </a:rPr>
              <a:t>"</a:t>
            </a:r>
            <a:endParaRPr lang="en-US" sz="28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165100">
                    <a:srgbClr val="000000"/>
                  </a:glow>
                </a:effectLst>
                <a:latin typeface="Arial" charset="0"/>
                <a:cs typeface="Geneva"/>
              </a:rPr>
              <a:t>Rev. 1:7 </a:t>
            </a:r>
            <a:r>
              <a:rPr lang="en-US" sz="2800" b="1" dirty="0">
                <a:effectLst>
                  <a:glow rad="165100">
                    <a:srgbClr val="000000"/>
                  </a:glow>
                </a:effectLst>
                <a:latin typeface="Arial" charset="0"/>
                <a:cs typeface="Geneva"/>
              </a:rPr>
              <a:t>NLT</a:t>
            </a:r>
          </a:p>
          <a:p>
            <a:pPr>
              <a:defRPr/>
            </a:pPr>
            <a:r>
              <a:rPr lang="en-US" sz="2800" b="1" dirty="0">
                <a:effectLst>
                  <a:glow rad="165100">
                    <a:srgbClr val="000000"/>
                  </a:glow>
                </a:effectLst>
                <a:latin typeface="Arial" charset="0"/>
                <a:cs typeface="Geneva"/>
              </a:rPr>
              <a:t>cf. Zech. 12:10</a:t>
            </a:r>
            <a:endParaRPr lang="en-US" sz="3200" b="1" dirty="0">
              <a:effectLst>
                <a:glow rad="165100">
                  <a:srgbClr val="000000"/>
                </a:glow>
              </a:effectLst>
              <a:latin typeface="Arial" charset="0"/>
              <a:cs typeface="Geneva"/>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 | 2017 | noahide news">
            <a:extLst>
              <a:ext uri="{FF2B5EF4-FFF2-40B4-BE49-F238E27FC236}">
                <a16:creationId xmlns:a16="http://schemas.microsoft.com/office/drawing/2014/main" id="{BE15A4D6-7888-1C42-BE6B-CA9B88BD6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64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725143"/>
            <a:ext cx="9144000" cy="201622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The sorrow and mourning in Jerusalem on that day will be like the great mourning for Hadad-</a:t>
            </a:r>
            <a:r>
              <a:rPr lang="en-US" sz="2800" dirty="0" err="1">
                <a:effectLst>
                  <a:glow rad="127000">
                    <a:schemeClr val="tx1"/>
                  </a:glow>
                </a:effectLst>
                <a:latin typeface="Arial" charset="0"/>
                <a:ea typeface="ＭＳ Ｐゴシック" charset="0"/>
                <a:cs typeface="ＭＳ Ｐゴシック" charset="0"/>
              </a:rPr>
              <a:t>rimmon</a:t>
            </a:r>
            <a:r>
              <a:rPr lang="en-US" sz="2800" dirty="0">
                <a:effectLst>
                  <a:glow rad="127000">
                    <a:schemeClr val="tx1"/>
                  </a:glow>
                </a:effectLst>
                <a:latin typeface="Arial" charset="0"/>
                <a:ea typeface="ＭＳ Ｐゴシック" charset="0"/>
                <a:cs typeface="ＭＳ Ｐゴシック" charset="0"/>
              </a:rPr>
              <a:t> in the valley of Megiddo</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12:11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406615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 1–6</a:t>
            </a:r>
          </a:p>
        </p:txBody>
      </p:sp>
    </p:spTree>
    <p:extLst>
      <p:ext uri="{BB962C8B-B14F-4D97-AF65-F5344CB8AC3E}">
        <p14:creationId xmlns:p14="http://schemas.microsoft.com/office/powerpoint/2010/main" val="2459425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 | 2017 | noahide news">
            <a:extLst>
              <a:ext uri="{FF2B5EF4-FFF2-40B4-BE49-F238E27FC236}">
                <a16:creationId xmlns:a16="http://schemas.microsoft.com/office/drawing/2014/main" id="{BE15A4D6-7888-1C42-BE6B-CA9B88BD6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64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573016"/>
            <a:ext cx="9144000" cy="3312368"/>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All Israel will mourn, each clan by itself, and with the husbands separate from their wives. The clan of David will mourn alone, as will the clan of Nathan, </a:t>
            </a:r>
            <a:br>
              <a:rPr lang="en-US" sz="2800" dirty="0">
                <a:effectLst>
                  <a:glow rad="127000">
                    <a:schemeClr val="tx1"/>
                  </a:glow>
                </a:effectLst>
                <a:latin typeface="Arial" charset="0"/>
                <a:ea typeface="ＭＳ Ｐゴシック" charset="0"/>
                <a:cs typeface="ＭＳ Ｐゴシック" charset="0"/>
              </a:rPr>
            </a:br>
            <a:r>
              <a:rPr lang="en-US" sz="2800" baseline="30000" dirty="0">
                <a:effectLst>
                  <a:glow rad="127000">
                    <a:schemeClr val="tx1"/>
                  </a:glow>
                </a:effectLst>
                <a:latin typeface="Arial" charset="0"/>
                <a:ea typeface="ＭＳ Ｐゴシック" charset="0"/>
                <a:cs typeface="ＭＳ Ｐゴシック" charset="0"/>
              </a:rPr>
              <a:t>13 </a:t>
            </a:r>
            <a:r>
              <a:rPr lang="en-US" sz="2800" dirty="0">
                <a:effectLst>
                  <a:glow rad="127000">
                    <a:schemeClr val="tx1"/>
                  </a:glow>
                </a:effectLst>
                <a:latin typeface="Arial" charset="0"/>
                <a:ea typeface="ＭＳ Ｐゴシック" charset="0"/>
                <a:cs typeface="ＭＳ Ｐゴシック" charset="0"/>
              </a:rPr>
              <a:t>the clan of Levi, and the clan of Shimei. </a:t>
            </a:r>
            <a:r>
              <a:rPr lang="en-US" sz="2800" baseline="30000" dirty="0">
                <a:effectLst>
                  <a:glow rad="127000">
                    <a:schemeClr val="tx1"/>
                  </a:glow>
                </a:effectLst>
                <a:latin typeface="Arial" charset="0"/>
                <a:ea typeface="ＭＳ Ｐゴシック" charset="0"/>
                <a:cs typeface="ＭＳ Ｐゴシック" charset="0"/>
              </a:rPr>
              <a:t>14 </a:t>
            </a:r>
            <a:r>
              <a:rPr lang="en-US" sz="2800" dirty="0">
                <a:effectLst>
                  <a:glow rad="127000">
                    <a:schemeClr val="tx1"/>
                  </a:glow>
                </a:effectLst>
                <a:latin typeface="Arial" charset="0"/>
                <a:ea typeface="ＭＳ Ｐゴシック" charset="0"/>
                <a:cs typeface="ＭＳ Ｐゴシック" charset="0"/>
              </a:rPr>
              <a:t>Each of the surviving clans from Judah will mourn separately, and with the husbands separate from their wives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12:12-14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659374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chemeClr val="accent1">
                <a:lumMod val="20000"/>
                <a:lumOff val="80000"/>
              </a:schemeClr>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latin typeface="Arial" charset="0"/>
                <a:cs typeface="Arial" charset="0"/>
              </a:rPr>
              <a:t>Church Age</a:t>
            </a: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FFCC00"/>
              </a:buClr>
              <a:buSzPct val="100000"/>
              <a:buFont typeface="Times New Roman" charset="0"/>
              <a:buNone/>
              <a:defRPr/>
            </a:pPr>
            <a:r>
              <a:rPr lang="en-GB" sz="3600" b="1">
                <a:solidFill>
                  <a:srgbClr val="FFCC00"/>
                </a:solidFill>
                <a:effectLst>
                  <a:outerShdw blurRad="38100" dist="38100" dir="2700000" algn="tl">
                    <a:srgbClr val="000000"/>
                  </a:outerShdw>
                </a:effectLst>
                <a:latin typeface="Arial" charset="0"/>
                <a:cs typeface="Arial" charset="0"/>
              </a:rPr>
              <a:t>Eternal Kingdom</a:t>
            </a:r>
          </a:p>
        </p:txBody>
      </p:sp>
      <p:sp>
        <p:nvSpPr>
          <p:cNvPr id="28678" name="Text Box 6"/>
          <p:cNvSpPr txBox="1">
            <a:spLocks noChangeArrowheads="1"/>
          </p:cNvSpPr>
          <p:nvPr/>
        </p:nvSpPr>
        <p:spPr bwMode="auto">
          <a:xfrm>
            <a:off x="6019800" y="1295400"/>
            <a:ext cx="2057400" cy="120173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00CCFF"/>
              </a:buClr>
              <a:buSzPct val="100000"/>
              <a:buFont typeface="Times New Roman" charset="0"/>
              <a:buNone/>
              <a:defRPr/>
            </a:pPr>
            <a:r>
              <a:rPr lang="en-GB" sz="3600" b="1">
                <a:solidFill>
                  <a:srgbClr val="00CCFF"/>
                </a:solidFill>
                <a:effectLst>
                  <a:outerShdw blurRad="38100" dist="38100" dir="2700000" algn="tl">
                    <a:srgbClr val="000000"/>
                  </a:outerShdw>
                </a:effectLst>
                <a:latin typeface="Arial" charset="0"/>
                <a:cs typeface="Arial" charset="0"/>
              </a:rPr>
              <a:t>Second Coming</a:t>
            </a:r>
          </a:p>
        </p:txBody>
      </p:sp>
      <p:sp>
        <p:nvSpPr>
          <p:cNvPr id="28679" name="Text Box 7"/>
          <p:cNvSpPr txBox="1">
            <a:spLocks noChangeArrowheads="1"/>
          </p:cNvSpPr>
          <p:nvPr/>
        </p:nvSpPr>
        <p:spPr bwMode="auto">
          <a:xfrm>
            <a:off x="1828800" y="2971800"/>
            <a:ext cx="3733800" cy="1763713"/>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latin typeface="Arial" charset="0"/>
                <a:cs typeface="Arial" charset="0"/>
              </a:rPr>
              <a:t>Spiritual reign of Christ</a:t>
            </a:r>
          </a:p>
          <a:p>
            <a:pPr algn="ctr" eaLnBrk="1" hangingPunct="1">
              <a:lnSpc>
                <a:spcPct val="80000"/>
              </a:lnSpc>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latin typeface="Arial" charset="0"/>
                <a:cs typeface="Arial" charset="0"/>
              </a:rPr>
              <a:t>Tribulations</a:t>
            </a: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eaLnBrk="1" hangingPunct="1">
              <a:spcBef>
                <a:spcPts val="2500"/>
              </a:spcBef>
              <a:buClr>
                <a:srgbClr val="FF0066"/>
              </a:buClr>
              <a:buSzPct val="100000"/>
              <a:buFont typeface="Times New Roman" charset="0"/>
              <a:buNone/>
              <a:defRPr/>
            </a:pPr>
            <a:r>
              <a:rPr lang="en-GB" sz="3600" b="1" dirty="0">
                <a:solidFill>
                  <a:schemeClr val="accent1">
                    <a:lumMod val="20000"/>
                    <a:lumOff val="80000"/>
                  </a:schemeClr>
                </a:solidFill>
                <a:effectLst>
                  <a:outerShdw blurRad="38100" dist="38100" dir="2700000" algn="tl">
                    <a:srgbClr val="000000"/>
                  </a:outerShdw>
                </a:effectLst>
                <a:latin typeface="Arial" charset="0"/>
                <a:cs typeface="Arial" charset="0"/>
              </a:rPr>
              <a:t>Judgment</a:t>
            </a:r>
          </a:p>
        </p:txBody>
      </p:sp>
      <p:sp>
        <p:nvSpPr>
          <p:cNvPr id="317452" name="Text Box 11"/>
          <p:cNvSpPr txBox="1">
            <a:spLocks noChangeArrowheads="1"/>
          </p:cNvSpPr>
          <p:nvPr/>
        </p:nvSpPr>
        <p:spPr bwMode="auto">
          <a:xfrm>
            <a:off x="8355040" y="95250"/>
            <a:ext cx="695270" cy="463846"/>
          </a:xfrm>
          <a:prstGeom prst="rect">
            <a:avLst/>
          </a:prstGeom>
          <a:noFill/>
          <a:ln w="9525">
            <a:noFill/>
            <a:round/>
            <a:headEnd/>
            <a:tailEnd/>
          </a:ln>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FFFFFF"/>
              </a:buClr>
              <a:buSzPct val="100000"/>
              <a:buFont typeface="Times New Roman" charset="0"/>
              <a:buNone/>
              <a:defRPr/>
            </a:pPr>
            <a:r>
              <a:rPr lang="en-GB" b="1">
                <a:solidFill>
                  <a:srgbClr val="FFFFFF"/>
                </a:solidFill>
                <a:effectLst>
                  <a:outerShdw blurRad="38100" dist="38100" dir="2700000" algn="tl">
                    <a:srgbClr val="000000"/>
                  </a:outerShdw>
                </a:effectLst>
                <a:latin typeface="Arial" charset="0"/>
                <a:cs typeface="Arial" charset="0"/>
              </a:rPr>
              <a:t>473</a:t>
            </a:r>
          </a:p>
        </p:txBody>
      </p:sp>
      <p:sp>
        <p:nvSpPr>
          <p:cNvPr id="13" name="Title 12"/>
          <p:cNvSpPr>
            <a:spLocks noGrp="1"/>
          </p:cNvSpPr>
          <p:nvPr>
            <p:ph type="title" idx="4294967295"/>
          </p:nvPr>
        </p:nvSpPr>
        <p:spPr>
          <a:xfrm>
            <a:off x="838200" y="304800"/>
            <a:ext cx="7770813" cy="990600"/>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Amillennialism</a:t>
            </a:r>
            <a:r>
              <a:rPr lang="en-US">
                <a:latin typeface="Times New Roman" charset="0"/>
                <a:ea typeface="ＭＳ Ｐゴシック" charset="0"/>
                <a:cs typeface="ＭＳ Ｐゴシック"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b="1">
              <a:solidFill>
                <a:srgbClr val="FFFFFF"/>
              </a:solidFill>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b="1">
              <a:solidFill>
                <a:srgbClr val="FFFFFF"/>
              </a:solidFill>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defRPr/>
            </a:pPr>
            <a:r>
              <a:rPr lang="en-GB" sz="3600" b="1">
                <a:solidFill>
                  <a:srgbClr val="00CCFF"/>
                </a:solidFill>
                <a:effectLst>
                  <a:outerShdw blurRad="38100" dist="38100" dir="2700000" algn="tl">
                    <a:srgbClr val="000000"/>
                  </a:outerShdw>
                </a:effectLst>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a:defRPr/>
            </a:pPr>
            <a:r>
              <a:rPr lang="en-GB" dirty="0">
                <a:latin typeface="Arial"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spcBef>
                <a:spcPts val="2750"/>
              </a:spcBef>
              <a:buClr>
                <a:srgbClr val="FFFFFF"/>
              </a:buClr>
              <a:buSzPct val="100000"/>
              <a:buFont typeface="Times New Roman" charset="0"/>
              <a:buNone/>
              <a:defRPr/>
            </a:pPr>
            <a:endParaRPr lang="en-US" sz="4000" b="1">
              <a:solidFill>
                <a:srgbClr val="FFFFFF"/>
              </a:solidFill>
              <a:effectLst>
                <a:outerShdw blurRad="38100" dist="38100" dir="2700000" algn="tl">
                  <a:srgbClr val="000000"/>
                </a:outerShdw>
              </a:effectLst>
              <a:cs typeface="Arial" charset="0"/>
            </a:endParaRPr>
          </a:p>
        </p:txBody>
      </p:sp>
      <p:sp>
        <p:nvSpPr>
          <p:cNvPr id="321550" name="Text Box 13"/>
          <p:cNvSpPr txBox="1">
            <a:spLocks noChangeArrowheads="1"/>
          </p:cNvSpPr>
          <p:nvPr/>
        </p:nvSpPr>
        <p:spPr bwMode="auto">
          <a:xfrm>
            <a:off x="8356628" y="95250"/>
            <a:ext cx="695270" cy="463846"/>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Times New Roman" charset="0"/>
              <a:buNone/>
              <a:defRPr/>
            </a:pPr>
            <a:r>
              <a:rPr lang="en-GB" b="1">
                <a:solidFill>
                  <a:srgbClr val="FFFFFF"/>
                </a:solidFill>
                <a:effectLst>
                  <a:outerShdw blurRad="38100" dist="38100" dir="2700000" algn="tl">
                    <a:srgbClr val="000000"/>
                  </a:outerShdw>
                </a:effectLst>
                <a:cs typeface="Arial" charset="0"/>
              </a:rPr>
              <a:t>473</a:t>
            </a:r>
            <a:endParaRPr lang="en-GB" sz="2000" b="1">
              <a:solidFill>
                <a:srgbClr val="FFFFFF"/>
              </a:solidFill>
              <a:effectLst>
                <a:outerShdw blurRad="38100" dist="38100" dir="2700000" algn="tl">
                  <a:srgbClr val="000000"/>
                </a:outerShdw>
              </a:effectLst>
              <a:cs typeface="Arial"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21776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343074954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9" presetClass="entr" fill="hold" nodeType="afterEffect">
                                  <p:stCondLst>
                                    <p:cond delay="0"/>
                                  </p:stCondLst>
                                  <p:childTnLst>
                                    <p:set>
                                      <p:cBhvr additive="repl">
                                        <p:cTn id="25" dur="1" fill="hold">
                                          <p:stCondLst>
                                            <p:cond delay="0"/>
                                          </p:stCondLst>
                                        </p:cTn>
                                        <p:tgtEl>
                                          <p:spTgt spid="32774"/>
                                        </p:tgtEl>
                                        <p:attrNameLst>
                                          <p:attrName>style.visibility</p:attrName>
                                        </p:attrNameLst>
                                      </p:cBhvr>
                                      <p:to>
                                        <p:strVal val="visible"/>
                                      </p:to>
                                    </p:set>
                                    <p:animEffect transition="in" filter="dissolve">
                                      <p:cBhvr additive="repl">
                                        <p:cTn id="26" dur="2000"/>
                                        <p:tgtEl>
                                          <p:spTgt spid="32774"/>
                                        </p:tgtEl>
                                      </p:cBhvr>
                                    </p:animEffect>
                                  </p:childTnLst>
                                </p:cTn>
                              </p:par>
                            </p:childTnLst>
                          </p:cTn>
                        </p:par>
                        <p:par>
                          <p:cTn id="27" fill="hold" nodeType="afterGroup">
                            <p:stCondLst>
                              <p:cond delay="10000"/>
                            </p:stCondLst>
                            <p:childTnLst>
                              <p:par>
                                <p:cTn id="28" presetID="9" presetClass="entr" fill="hold" nodeType="afterEffect">
                                  <p:stCondLst>
                                    <p:cond delay="0"/>
                                  </p:stCondLst>
                                  <p:childTnLst>
                                    <p:set>
                                      <p:cBhvr additive="repl">
                                        <p:cTn id="29" dur="1" fill="hold">
                                          <p:stCondLst>
                                            <p:cond delay="0"/>
                                          </p:stCondLst>
                                        </p:cTn>
                                        <p:tgtEl>
                                          <p:spTgt spid="32779"/>
                                        </p:tgtEl>
                                        <p:attrNameLst>
                                          <p:attrName>style.visibility</p:attrName>
                                        </p:attrNameLst>
                                      </p:cBhvr>
                                      <p:to>
                                        <p:strVal val="visible"/>
                                      </p:to>
                                    </p:set>
                                    <p:animEffect transition="in" filter="dissolve">
                                      <p:cBhvr additive="repl">
                                        <p:cTn id="30" dur="2000"/>
                                        <p:tgtEl>
                                          <p:spTgt spid="32779"/>
                                        </p:tgtEl>
                                      </p:cBhvr>
                                    </p:animEffect>
                                  </p:childTnLst>
                                </p:cTn>
                              </p:par>
                            </p:childTnLst>
                          </p:cTn>
                        </p:par>
                        <p:par>
                          <p:cTn id="31" fill="hold" nodeType="afterGroup">
                            <p:stCondLst>
                              <p:cond delay="12000"/>
                            </p:stCondLst>
                            <p:childTnLst>
                              <p:par>
                                <p:cTn id="32" presetID="47" presetClass="entr" fill="hold" nodeType="afterEffect">
                                  <p:stCondLst>
                                    <p:cond delay="0"/>
                                  </p:stCondLst>
                                  <p:childTnLst>
                                    <p:set>
                                      <p:cBhvr additive="repl">
                                        <p:cTn id="33" dur="1" fill="hold">
                                          <p:stCondLst>
                                            <p:cond delay="0"/>
                                          </p:stCondLst>
                                        </p:cTn>
                                        <p:tgtEl>
                                          <p:spTgt spid="32778"/>
                                        </p:tgtEl>
                                        <p:attrNameLst>
                                          <p:attrName>style.visibility</p:attrName>
                                        </p:attrNameLst>
                                      </p:cBhvr>
                                      <p:to>
                                        <p:strVal val="visible"/>
                                      </p:to>
                                    </p:set>
                                    <p:animEffect transition="in" filter="fade">
                                      <p:cBhvr additive="repl">
                                        <p:cTn id="34" dur="2000"/>
                                        <p:tgtEl>
                                          <p:spTgt spid="32778"/>
                                        </p:tgtEl>
                                      </p:cBhvr>
                                    </p:animEffect>
                                    <p:anim calcmode="lin" valueType="num">
                                      <p:cBhvr additive="repl">
                                        <p:cTn id="35" dur="2000" fill="hold"/>
                                        <p:tgtEl>
                                          <p:spTgt spid="32778"/>
                                        </p:tgtEl>
                                        <p:attrNameLst>
                                          <p:attrName>ppt_x</p:attrName>
                                        </p:attrNameLst>
                                      </p:cBhvr>
                                      <p:tavLst>
                                        <p:tav tm="100000">
                                          <p:val>
                                            <p:strVal val="#ppt_x"/>
                                          </p:val>
                                        </p:tav>
                                        <p:tav>
                                          <p:val>
                                            <p:strVal val="#ppt_x"/>
                                          </p:val>
                                        </p:tav>
                                      </p:tavLst>
                                    </p:anim>
                                    <p:anim calcmode="lin" valueType="num">
                                      <p:cBhvr additive="repl">
                                        <p:cTn id="36" dur="2000" fill="hold"/>
                                        <p:tgtEl>
                                          <p:spTgt spid="32778"/>
                                        </p:tgtEl>
                                        <p:attrNameLst>
                                          <p:attrName>ppt_y</p:attrName>
                                        </p:attrNameLst>
                                      </p:cBhvr>
                                      <p:tavLst>
                                        <p:tav tm="100000">
                                          <p:val>
                                            <p:strVal val="#ppt_y-.1"/>
                                          </p:val>
                                        </p:tav>
                                        <p:tav>
                                          <p:val>
                                            <p:strVal val="#ppt_y"/>
                                          </p:val>
                                        </p:tav>
                                      </p:tavLst>
                                    </p:anim>
                                  </p:childTnLst>
                                </p:cTn>
                              </p:par>
                            </p:childTnLst>
                          </p:cTn>
                        </p:par>
                        <p:par>
                          <p:cTn id="37" fill="hold" nodeType="afterGroup">
                            <p:stCondLst>
                              <p:cond delay="14000"/>
                            </p:stCondLst>
                            <p:childTnLst>
                              <p:par>
                                <p:cTn id="38" presetID="9" presetClass="entr" fill="hold" nodeType="afterEffect">
                                  <p:stCondLst>
                                    <p:cond delay="0"/>
                                  </p:stCondLst>
                                  <p:childTnLst>
                                    <p:set>
                                      <p:cBhvr additive="repl">
                                        <p:cTn id="39" dur="1" fill="hold">
                                          <p:stCondLst>
                                            <p:cond delay="0"/>
                                          </p:stCondLst>
                                        </p:cTn>
                                        <p:tgtEl>
                                          <p:spTgt spid="32780"/>
                                        </p:tgtEl>
                                        <p:attrNameLst>
                                          <p:attrName>style.visibility</p:attrName>
                                        </p:attrNameLst>
                                      </p:cBhvr>
                                      <p:to>
                                        <p:strVal val="visible"/>
                                      </p:to>
                                    </p:set>
                                    <p:animEffect transition="in" filter="dissolve">
                                      <p:cBhvr additive="repl">
                                        <p:cTn id="40" dur="2000"/>
                                        <p:tgtEl>
                                          <p:spTgt spid="32780"/>
                                        </p:tgtEl>
                                      </p:cBhvr>
                                    </p:animEffect>
                                  </p:childTnLst>
                                </p:cTn>
                              </p:par>
                            </p:childTnLst>
                          </p:cTn>
                        </p:par>
                        <p:par>
                          <p:cTn id="41" fill="hold" nodeType="afterGroup">
                            <p:stCondLst>
                              <p:cond delay="16000"/>
                            </p:stCondLst>
                            <p:childTnLst>
                              <p:par>
                                <p:cTn id="42" presetID="9" presetClass="entr" fill="hold" nodeType="afterEffect">
                                  <p:stCondLst>
                                    <p:cond delay="0"/>
                                  </p:stCondLst>
                                  <p:iterate type="lt">
                                    <p:tmPct val="0"/>
                                  </p:iterate>
                                  <p:childTnLst>
                                    <p:set>
                                      <p:cBhvr additive="repl">
                                        <p:cTn id="4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4" dur="2000"/>
                                        <p:tgtEl>
                                          <p:spTgt spid="32780">
                                            <p:txEl>
                                              <p:pRg st="0" end="0"/>
                                            </p:txEl>
                                          </p:spTgt>
                                        </p:tgtEl>
                                      </p:cBhvr>
                                    </p:animEffect>
                                  </p:childTnLst>
                                </p:cTn>
                              </p:par>
                            </p:childTnLst>
                          </p:cTn>
                        </p:par>
                        <p:par>
                          <p:cTn id="45" fill="hold" nodeType="afterGroup">
                            <p:stCondLst>
                              <p:cond delay="18000"/>
                            </p:stCondLst>
                            <p:childTnLst>
                              <p:par>
                                <p:cTn id="46" presetID="42" presetClass="entr" fill="hold" nodeType="afterEffect">
                                  <p:stCondLst>
                                    <p:cond delay="0"/>
                                  </p:stCondLst>
                                  <p:childTnLst>
                                    <p:set>
                                      <p:cBhvr additive="repl">
                                        <p:cTn id="47" dur="1" fill="hold">
                                          <p:stCondLst>
                                            <p:cond delay="0"/>
                                          </p:stCondLst>
                                        </p:cTn>
                                        <p:tgtEl>
                                          <p:spTgt spid="32783"/>
                                        </p:tgtEl>
                                        <p:attrNameLst>
                                          <p:attrName>style.visibility</p:attrName>
                                        </p:attrNameLst>
                                      </p:cBhvr>
                                      <p:to>
                                        <p:strVal val="visible"/>
                                      </p:to>
                                    </p:set>
                                    <p:animEffect transition="in" filter="fade">
                                      <p:cBhvr additive="repl">
                                        <p:cTn id="48" dur="2000"/>
                                        <p:tgtEl>
                                          <p:spTgt spid="32783"/>
                                        </p:tgtEl>
                                      </p:cBhvr>
                                    </p:animEffect>
                                    <p:anim calcmode="lin" valueType="num">
                                      <p:cBhvr additive="repl">
                                        <p:cTn id="49" dur="2000" fill="hold"/>
                                        <p:tgtEl>
                                          <p:spTgt spid="32783"/>
                                        </p:tgtEl>
                                        <p:attrNameLst>
                                          <p:attrName>ppt_x</p:attrName>
                                        </p:attrNameLst>
                                      </p:cBhvr>
                                      <p:tavLst>
                                        <p:tav tm="100000">
                                          <p:val>
                                            <p:strVal val="#ppt_x"/>
                                          </p:val>
                                        </p:tav>
                                        <p:tav>
                                          <p:val>
                                            <p:strVal val="#ppt_x"/>
                                          </p:val>
                                        </p:tav>
                                      </p:tavLst>
                                    </p:anim>
                                    <p:anim calcmode="lin" valueType="num">
                                      <p:cBhvr additive="repl">
                                        <p:cTn id="50" dur="2000" fill="hold"/>
                                        <p:tgtEl>
                                          <p:spTgt spid="32783"/>
                                        </p:tgtEl>
                                        <p:attrNameLst>
                                          <p:attrName>ppt_y</p:attrName>
                                        </p:attrNameLst>
                                      </p:cBhvr>
                                      <p:tavLst>
                                        <p:tav tm="100000">
                                          <p:val>
                                            <p:strVal val="#ppt_y+.1"/>
                                          </p:val>
                                        </p:tav>
                                        <p:tav>
                                          <p:val>
                                            <p:strVal val="#ppt_y"/>
                                          </p:val>
                                        </p:tav>
                                      </p:tavLst>
                                    </p:anim>
                                  </p:childTnLst>
                                </p:cTn>
                              </p:par>
                            </p:childTnLst>
                          </p:cTn>
                        </p:par>
                        <p:par>
                          <p:cTn id="51" fill="hold" nodeType="afterGroup">
                            <p:stCondLst>
                              <p:cond delay="20000"/>
                            </p:stCondLst>
                            <p:childTnLst>
                              <p:par>
                                <p:cTn id="52" presetID="9" presetClass="entr" fill="hold" nodeType="afterEffect">
                                  <p:stCondLst>
                                    <p:cond delay="0"/>
                                  </p:stCondLst>
                                  <p:childTnLst>
                                    <p:set>
                                      <p:cBhvr additive="repl">
                                        <p:cTn id="53" dur="1" fill="hold">
                                          <p:stCondLst>
                                            <p:cond delay="0"/>
                                          </p:stCondLst>
                                        </p:cTn>
                                        <p:tgtEl>
                                          <p:spTgt spid="32775"/>
                                        </p:tgtEl>
                                        <p:attrNameLst>
                                          <p:attrName>style.visibility</p:attrName>
                                        </p:attrNameLst>
                                      </p:cBhvr>
                                      <p:to>
                                        <p:strVal val="visible"/>
                                      </p:to>
                                    </p:set>
                                    <p:animEffect transition="in" filter="dissolve">
                                      <p:cBhvr additive="repl">
                                        <p:cTn id="54" dur="2000"/>
                                        <p:tgtEl>
                                          <p:spTgt spid="32775"/>
                                        </p:tgtEl>
                                      </p:cBhvr>
                                    </p:animEffect>
                                  </p:childTnLst>
                                </p:cTn>
                              </p:par>
                            </p:childTnLst>
                          </p:cTn>
                        </p:par>
                        <p:par>
                          <p:cTn id="55" fill="hold" nodeType="afterGroup">
                            <p:stCondLst>
                              <p:cond delay="22000"/>
                            </p:stCondLst>
                            <p:childTnLst>
                              <p:par>
                                <p:cTn id="56" presetID="9" presetClass="entr" fill="hold" nodeType="afterEffect">
                                  <p:stCondLst>
                                    <p:cond delay="0"/>
                                  </p:stCondLst>
                                  <p:childTnLst>
                                    <p:set>
                                      <p:cBhvr additive="repl">
                                        <p:cTn id="57" dur="1" fill="hold">
                                          <p:stCondLst>
                                            <p:cond delay="0"/>
                                          </p:stCondLst>
                                        </p:cTn>
                                        <p:tgtEl>
                                          <p:spTgt spid="32781"/>
                                        </p:tgtEl>
                                        <p:attrNameLst>
                                          <p:attrName>style.visibility</p:attrName>
                                        </p:attrNameLst>
                                      </p:cBhvr>
                                      <p:to>
                                        <p:strVal val="visible"/>
                                      </p:to>
                                    </p:set>
                                    <p:animEffect transition="in" filter="dissolve">
                                      <p:cBhvr additive="repl">
                                        <p:cTn id="58" dur="2000"/>
                                        <p:tgtEl>
                                          <p:spTgt spid="32781"/>
                                        </p:tgtEl>
                                      </p:cBhvr>
                                    </p:animEffect>
                                  </p:childTnLst>
                                </p:cTn>
                              </p:par>
                            </p:childTnLst>
                          </p:cTn>
                        </p:par>
                        <p:par>
                          <p:cTn id="59" fill="hold" nodeType="afterGroup">
                            <p:stCondLst>
                              <p:cond delay="24000"/>
                            </p:stCondLst>
                            <p:childTnLst>
                              <p:par>
                                <p:cTn id="60" presetID="9" presetClass="entr" fill="hold" nodeType="afterEffect">
                                  <p:stCondLst>
                                    <p:cond delay="0"/>
                                  </p:stCondLst>
                                  <p:iterate type="lt">
                                    <p:tmPct val="0"/>
                                  </p:iterate>
                                  <p:childTnLst>
                                    <p:set>
                                      <p:cBhvr additive="repl">
                                        <p:cTn id="6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2" dur="2000"/>
                                        <p:tgtEl>
                                          <p:spTgt spid="32781">
                                            <p:txEl>
                                              <p:pRg st="0" end="0"/>
                                            </p:txEl>
                                          </p:spTgt>
                                        </p:tgtEl>
                                      </p:cBhvr>
                                    </p:animEffect>
                                  </p:childTnLst>
                                </p:cTn>
                              </p:par>
                            </p:childTnLst>
                          </p:cTn>
                        </p:par>
                        <p:par>
                          <p:cTn id="63" fill="hold" nodeType="afterGroup">
                            <p:stCondLst>
                              <p:cond delay="26000"/>
                            </p:stCondLst>
                            <p:childTnLst>
                              <p:par>
                                <p:cTn id="64" presetID="9" presetClass="entr" fill="hold" nodeType="afterEffect">
                                  <p:stCondLst>
                                    <p:cond delay="0"/>
                                  </p:stCondLst>
                                  <p:iterate type="lt">
                                    <p:tmPct val="0"/>
                                  </p:iterate>
                                  <p:childTnLst>
                                    <p:set>
                                      <p:cBhvr additive="repl">
                                        <p:cTn id="6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66" dur="2000"/>
                                        <p:tgtEl>
                                          <p:spTgt spid="32781">
                                            <p:txEl>
                                              <p:pRg st="1" end="1"/>
                                            </p:txEl>
                                          </p:spTgt>
                                        </p:tgtEl>
                                      </p:cBhvr>
                                    </p:animEffect>
                                  </p:childTnLst>
                                </p:cTn>
                              </p:par>
                            </p:childTnLst>
                          </p:cTn>
                        </p:par>
                        <p:par>
                          <p:cTn id="67" fill="hold" nodeType="afterGroup">
                            <p:stCondLst>
                              <p:cond delay="28000"/>
                            </p:stCondLst>
                            <p:childTnLst>
                              <p:par>
                                <p:cTn id="68" presetID="42" presetClass="entr" fill="hold" nodeType="afterEffect">
                                  <p:stCondLst>
                                    <p:cond delay="0"/>
                                  </p:stCondLst>
                                  <p:childTnLst>
                                    <p:set>
                                      <p:cBhvr additive="repl">
                                        <p:cTn id="69" dur="1" fill="hold">
                                          <p:stCondLst>
                                            <p:cond delay="0"/>
                                          </p:stCondLst>
                                        </p:cTn>
                                        <p:tgtEl>
                                          <p:spTgt spid="32784"/>
                                        </p:tgtEl>
                                        <p:attrNameLst>
                                          <p:attrName>style.visibility</p:attrName>
                                        </p:attrNameLst>
                                      </p:cBhvr>
                                      <p:to>
                                        <p:strVal val="visible"/>
                                      </p:to>
                                    </p:set>
                                    <p:animEffect transition="in" filter="fade">
                                      <p:cBhvr additive="repl">
                                        <p:cTn id="70" dur="2000"/>
                                        <p:tgtEl>
                                          <p:spTgt spid="32784"/>
                                        </p:tgtEl>
                                      </p:cBhvr>
                                    </p:animEffect>
                                    <p:anim calcmode="lin" valueType="num">
                                      <p:cBhvr additive="repl">
                                        <p:cTn id="71" dur="2000" fill="hold"/>
                                        <p:tgtEl>
                                          <p:spTgt spid="32784"/>
                                        </p:tgtEl>
                                        <p:attrNameLst>
                                          <p:attrName>ppt_x</p:attrName>
                                        </p:attrNameLst>
                                      </p:cBhvr>
                                      <p:tavLst>
                                        <p:tav tm="100000">
                                          <p:val>
                                            <p:strVal val="#ppt_x"/>
                                          </p:val>
                                        </p:tav>
                                        <p:tav>
                                          <p:val>
                                            <p:strVal val="#ppt_x"/>
                                          </p:val>
                                        </p:tav>
                                      </p:tavLst>
                                    </p:anim>
                                    <p:anim calcmode="lin" valueType="num">
                                      <p:cBhvr additive="repl">
                                        <p:cTn id="72" dur="2000" fill="hold"/>
                                        <p:tgtEl>
                                          <p:spTgt spid="32784"/>
                                        </p:tgtEl>
                                        <p:attrNameLst>
                                          <p:attrName>ppt_y</p:attrName>
                                        </p:attrNameLst>
                                      </p:cBhvr>
                                      <p:tavLst>
                                        <p:tav tm="100000">
                                          <p:val>
                                            <p:strVal val="#ppt_y+.1"/>
                                          </p:val>
                                        </p:tav>
                                        <p:tav>
                                          <p:val>
                                            <p:strVal val="#ppt_y"/>
                                          </p:val>
                                        </p:tav>
                                      </p:tavLst>
                                    </p:anim>
                                  </p:childTnLst>
                                </p:cTn>
                              </p:par>
                            </p:childTnLst>
                          </p:cTn>
                        </p:par>
                        <p:par>
                          <p:cTn id="73" fill="hold" nodeType="afterGroup">
                            <p:stCondLst>
                              <p:cond delay="30000"/>
                            </p:stCondLst>
                            <p:childTnLst>
                              <p:par>
                                <p:cTn id="74" presetID="9" presetClass="entr" fill="hold" nodeType="afterEffect">
                                  <p:stCondLst>
                                    <p:cond delay="0"/>
                                  </p:stCondLst>
                                  <p:childTnLst>
                                    <p:set>
                                      <p:cBhvr additive="repl">
                                        <p:cTn id="75" dur="1" fill="hold">
                                          <p:stCondLst>
                                            <p:cond delay="0"/>
                                          </p:stCondLst>
                                        </p:cTn>
                                        <p:tgtEl>
                                          <p:spTgt spid="32782"/>
                                        </p:tgtEl>
                                        <p:attrNameLst>
                                          <p:attrName>style.visibility</p:attrName>
                                        </p:attrNameLst>
                                      </p:cBhvr>
                                      <p:to>
                                        <p:strVal val="visible"/>
                                      </p:to>
                                    </p:set>
                                    <p:animEffect transition="in" filter="dissolve">
                                      <p:cBhvr additive="repl">
                                        <p:cTn id="76" dur="2000"/>
                                        <p:tgtEl>
                                          <p:spTgt spid="32782"/>
                                        </p:tgtEl>
                                      </p:cBhvr>
                                    </p:animEffect>
                                  </p:childTnLst>
                                </p:cTn>
                              </p:par>
                            </p:childTnLst>
                          </p:cTn>
                        </p:par>
                        <p:par>
                          <p:cTn id="77" fill="hold" nodeType="afterGroup">
                            <p:stCondLst>
                              <p:cond delay="32000"/>
                            </p:stCondLst>
                            <p:childTnLst>
                              <p:par>
                                <p:cTn id="78" presetID="27" presetClass="emph" fill="hold" nodeType="afterEffect">
                                  <p:stCondLst>
                                    <p:cond delay="0"/>
                                  </p:stCondLst>
                                  <p:iterate type="lt">
                                    <p:tmPct val="10000"/>
                                  </p:iterate>
                                  <p:childTnLst>
                                    <p:animClr clrSpc="rgb" dir="cw">
                                      <p:cBhvr additive="repl">
                                        <p:cTn id="79" dur="1000" autoRev="1" fill="hold" masterRel="sameClick"/>
                                        <p:tgtEl>
                                          <p:spTgt spid="32781">
                                            <p:txEl>
                                              <p:pRg st="0" end="0"/>
                                            </p:txEl>
                                          </p:spTgt>
                                        </p:tgtEl>
                                        <p:attrNameLst>
                                          <p:attrName>style.color</p:attrName>
                                        </p:attrNameLst>
                                      </p:cBhvr>
                                      <p:to>
                                        <a:srgbClr val="00FFFF"/>
                                      </p:to>
                                    </p:animClr>
                                    <p:animClr clrSpc="rgb" dir="cw">
                                      <p:cBhvr additive="repl">
                                        <p:cTn id="80" dur="1000" autoRev="1" fill="hold" masterRel="sameClick"/>
                                        <p:tgtEl>
                                          <p:spTgt spid="32781">
                                            <p:txEl>
                                              <p:pRg st="0" end="0"/>
                                            </p:txEl>
                                          </p:spTgt>
                                        </p:tgtEl>
                                        <p:attrNameLst>
                                          <p:attrName>fillColor</p:attrName>
                                        </p:attrNameLst>
                                      </p:cBhvr>
                                      <p:to>
                                        <a:srgbClr val="00FFFF"/>
                                      </p:to>
                                    </p:animClr>
                                    <p:set>
                                      <p:cBhvr additive="repl">
                                        <p:cTn id="81" dur="1000" autoRev="1" fill="hold"/>
                                        <p:tgtEl>
                                          <p:spTgt spid="32781">
                                            <p:txEl>
                                              <p:pRg st="0" end="0"/>
                                            </p:txEl>
                                          </p:spTgt>
                                        </p:tgtEl>
                                        <p:attrNameLst>
                                          <p:attrName>fill.type</p:attrName>
                                        </p:attrNameLst>
                                      </p:cBhvr>
                                      <p:to>
                                        <p:strVal val="solid"/>
                                      </p:to>
                                    </p:set>
                                  </p:childTnLst>
                                </p:cTn>
                              </p:par>
                            </p:childTnLst>
                          </p:cTn>
                        </p:par>
                        <p:par>
                          <p:cTn id="82" fill="hold" nodeType="afterGroup">
                            <p:stCondLst>
                              <p:cond delay="37800"/>
                            </p:stCondLst>
                            <p:childTnLst>
                              <p:par>
                                <p:cTn id="83" presetID="27" presetClass="emph" fill="hold" nodeType="afterEffect">
                                  <p:stCondLst>
                                    <p:cond delay="0"/>
                                  </p:stCondLst>
                                  <p:iterate type="lt">
                                    <p:tmPct val="10000"/>
                                  </p:iterate>
                                  <p:childTnLst>
                                    <p:animClr clrSpc="rgb" dir="cw">
                                      <p:cBhvr additive="repl">
                                        <p:cTn id="84" dur="1000" autoRev="1" fill="hold" masterRel="sameClick"/>
                                        <p:tgtEl>
                                          <p:spTgt spid="32781">
                                            <p:txEl>
                                              <p:pRg st="1" end="1"/>
                                            </p:txEl>
                                          </p:spTgt>
                                        </p:tgtEl>
                                        <p:attrNameLst>
                                          <p:attrName>style.color</p:attrName>
                                        </p:attrNameLst>
                                      </p:cBhvr>
                                      <p:to>
                                        <a:srgbClr val="00FFFF"/>
                                      </p:to>
                                    </p:animClr>
                                    <p:animClr clrSpc="rgb" dir="cw">
                                      <p:cBhvr additive="repl">
                                        <p:cTn id="85" dur="1000" autoRev="1" fill="hold" masterRel="sameClick"/>
                                        <p:tgtEl>
                                          <p:spTgt spid="32781">
                                            <p:txEl>
                                              <p:pRg st="1" end="1"/>
                                            </p:txEl>
                                          </p:spTgt>
                                        </p:tgtEl>
                                        <p:attrNameLst>
                                          <p:attrName>fillColor</p:attrName>
                                        </p:attrNameLst>
                                      </p:cBhvr>
                                      <p:to>
                                        <a:srgbClr val="00FFFF"/>
                                      </p:to>
                                    </p:animClr>
                                    <p:set>
                                      <p:cBhvr additive="repl">
                                        <p:cTn id="86" dur="1000" autoRev="1" fill="hold"/>
                                        <p:tgtEl>
                                          <p:spTgt spid="32781">
                                            <p:txEl>
                                              <p:pRg st="1" end="1"/>
                                            </p:txEl>
                                          </p:spTgt>
                                        </p:tgtEl>
                                        <p:attrNameLst>
                                          <p:attrName>fill.type</p:attrName>
                                        </p:attrNameLst>
                                      </p:cBhvr>
                                      <p:to>
                                        <p:strVal val="solid"/>
                                      </p:to>
                                    </p:set>
                                  </p:childTnLst>
                                </p:cTn>
                              </p:par>
                            </p:childTnLst>
                          </p:cTn>
                        </p:par>
                        <p:par>
                          <p:cTn id="87" fill="hold" nodeType="afterGroup">
                            <p:stCondLst>
                              <p:cond delay="42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0">
                                            <p:txEl>
                                              <p:pRg st="0" end="0"/>
                                            </p:txEl>
                                          </p:spTgt>
                                        </p:tgtEl>
                                        <p:attrNameLst>
                                          <p:attrName>style.color</p:attrName>
                                        </p:attrNameLst>
                                      </p:cBhvr>
                                      <p:to>
                                        <a:srgbClr val="00FFFF"/>
                                      </p:to>
                                    </p:animClr>
                                    <p:animClr clrSpc="rgb" dir="cw">
                                      <p:cBhvr additive="repl">
                                        <p:cTn id="90" dur="1000" autoRev="1" fill="hold" masterRel="sameClick"/>
                                        <p:tgtEl>
                                          <p:spTgt spid="32780">
                                            <p:txEl>
                                              <p:pRg st="0" end="0"/>
                                            </p:txEl>
                                          </p:spTgt>
                                        </p:tgtEl>
                                        <p:attrNameLst>
                                          <p:attrName>fillColor</p:attrName>
                                        </p:attrNameLst>
                                      </p:cBhvr>
                                      <p:to>
                                        <a:srgbClr val="00FFFF"/>
                                      </p:to>
                                    </p:animClr>
                                    <p:set>
                                      <p:cBhvr additive="repl">
                                        <p:cTn id="91" dur="1000" autoRev="1" fill="hold"/>
                                        <p:tgtEl>
                                          <p:spTgt spid="32780">
                                            <p:txEl>
                                              <p:pRg st="0" end="0"/>
                                            </p:txEl>
                                          </p:spTgt>
                                        </p:tgtEl>
                                        <p:attrNameLst>
                                          <p:attrName>fill.type</p:attrName>
                                        </p:attrNameLst>
                                      </p:cBhvr>
                                      <p:to>
                                        <p:strVal val="solid"/>
                                      </p:to>
                                    </p:set>
                                  </p:childTnLst>
                                </p:cTn>
                              </p:par>
                            </p:childTnLst>
                          </p:cTn>
                        </p:par>
                        <p:par>
                          <p:cTn id="92" fill="hold" nodeType="afterGroup">
                            <p:stCondLst>
                              <p:cond delay="50200"/>
                            </p:stCondLst>
                            <p:childTnLst>
                              <p:par>
                                <p:cTn id="93" presetID="47" presetClass="entr" fill="hold" nodeType="afterEffect">
                                  <p:stCondLst>
                                    <p:cond delay="0"/>
                                  </p:stCondLst>
                                  <p:childTnLst>
                                    <p:set>
                                      <p:cBhvr additive="repl">
                                        <p:cTn id="94" dur="1" fill="hold">
                                          <p:stCondLst>
                                            <p:cond delay="0"/>
                                          </p:stCondLst>
                                        </p:cTn>
                                        <p:tgtEl>
                                          <p:spTgt spid="19"/>
                                        </p:tgtEl>
                                        <p:attrNameLst>
                                          <p:attrName>style.visibility</p:attrName>
                                        </p:attrNameLst>
                                      </p:cBhvr>
                                      <p:to>
                                        <p:strVal val="visible"/>
                                      </p:to>
                                    </p:set>
                                    <p:animEffect transition="in" filter="fade">
                                      <p:cBhvr additive="repl">
                                        <p:cTn id="95" dur="2000"/>
                                        <p:tgtEl>
                                          <p:spTgt spid="19"/>
                                        </p:tgtEl>
                                      </p:cBhvr>
                                    </p:animEffect>
                                    <p:anim calcmode="lin" valueType="num">
                                      <p:cBhvr additive="repl">
                                        <p:cTn id="96" dur="2000" fill="hold"/>
                                        <p:tgtEl>
                                          <p:spTgt spid="19"/>
                                        </p:tgtEl>
                                        <p:attrNameLst>
                                          <p:attrName>ppt_x</p:attrName>
                                        </p:attrNameLst>
                                      </p:cBhvr>
                                      <p:tavLst>
                                        <p:tav tm="100000">
                                          <p:val>
                                            <p:strVal val="#ppt_x"/>
                                          </p:val>
                                        </p:tav>
                                        <p:tav>
                                          <p:val>
                                            <p:strVal val="#ppt_x"/>
                                          </p:val>
                                        </p:tav>
                                      </p:tavLst>
                                    </p:anim>
                                    <p:anim calcmode="lin" valueType="num">
                                      <p:cBhvr additive="repl">
                                        <p:cTn id="97" dur="2000" fill="hold"/>
                                        <p:tgtEl>
                                          <p:spTgt spid="19"/>
                                        </p:tgtEl>
                                        <p:attrNameLst>
                                          <p:attrName>ppt_y</p:attrName>
                                        </p:attrNameLst>
                                      </p:cBhvr>
                                      <p:tavLst>
                                        <p:tav tm="100000">
                                          <p:val>
                                            <p:strVal val="#ppt_y-.1"/>
                                          </p:val>
                                        </p:tav>
                                        <p:tav>
                                          <p:val>
                                            <p:strVal val="#ppt_y"/>
                                          </p:val>
                                        </p:tav>
                                      </p:tavLst>
                                    </p:anim>
                                  </p:childTnLst>
                                </p:cTn>
                              </p:par>
                            </p:childTnLst>
                          </p:cTn>
                        </p:par>
                        <p:par>
                          <p:cTn id="98" fill="hold" nodeType="afterGroup">
                            <p:stCondLst>
                              <p:cond delay="522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13</a:t>
            </a:r>
          </a:p>
        </p:txBody>
      </p:sp>
    </p:spTree>
    <p:extLst>
      <p:ext uri="{BB962C8B-B14F-4D97-AF65-F5344CB8AC3E}">
        <p14:creationId xmlns:p14="http://schemas.microsoft.com/office/powerpoint/2010/main" val="13342704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 a fountain will be opened for the dynasty of David and for the people of Jerusalem,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fountain to cleanse them from all their sins and impurity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13:1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4522541"/>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on that day,</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erase idol worship throughout the land, so that even the names of the idols will be forgotten. I will remove from the land both the false prophets and the spirit of impurity that came with them</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13:2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654477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Unbelievable Stories of Surviving Amazing Stabbing Wounds - stab wounds,  stabbing wounds - Oddee">
            <a:extLst>
              <a:ext uri="{FF2B5EF4-FFF2-40B4-BE49-F238E27FC236}">
                <a16:creationId xmlns:a16="http://schemas.microsoft.com/office/drawing/2014/main" id="{016AB9DA-D4AD-9AFF-1F4C-62B04F665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12"/>
            <a:ext cx="9172262" cy="68419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7315" y="0"/>
            <a:ext cx="7704856" cy="3420987"/>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If anyone continues to prophesy, his own father and mother will tell him, ‘You must die, for you have prophesied lies in the name of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And as he prophesies, his own father and mother will stab him</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13:3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201424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hn the Baptizer's Clothing and Appearance — Watchtower ONLINE LIBRARY">
            <a:extLst>
              <a:ext uri="{FF2B5EF4-FFF2-40B4-BE49-F238E27FC236}">
                <a16:creationId xmlns:a16="http://schemas.microsoft.com/office/drawing/2014/main" id="{0252790E-C430-F24B-A65A-1E203D3C1C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71" r="14557"/>
          <a:stretch/>
        </p:blipFill>
        <p:spPr bwMode="auto">
          <a:xfrm>
            <a:off x="4788024" y="27384"/>
            <a:ext cx="432048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988" y="73050"/>
            <a:ext cx="4608512"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On that day people will be ashamed to claim the prophetic gift. No one will pretend to be a prophet by wearing prophet’s clothes. </a:t>
            </a:r>
            <a:r>
              <a:rPr lang="en-US" sz="2800" baseline="30000" dirty="0">
                <a:effectLst>
                  <a:glow rad="127000">
                    <a:schemeClr val="tx1"/>
                  </a:glow>
                </a:effectLst>
                <a:latin typeface="Arial" charset="0"/>
                <a:ea typeface="ＭＳ Ｐゴシック" charset="0"/>
                <a:cs typeface="ＭＳ Ｐゴシック" charset="0"/>
              </a:rPr>
              <a:t>5 </a:t>
            </a:r>
            <a:r>
              <a:rPr lang="en-US" sz="2800" dirty="0">
                <a:effectLst>
                  <a:glow rad="127000">
                    <a:schemeClr val="tx1"/>
                  </a:glow>
                </a:effectLst>
                <a:latin typeface="Arial" charset="0"/>
                <a:ea typeface="ＭＳ Ｐゴシック" charset="0"/>
                <a:cs typeface="ＭＳ Ｐゴシック" charset="0"/>
              </a:rPr>
              <a:t>He will say, ‘I’m no prophet; I’m a farmer. I began working for a farmer as a boy.’ </a:t>
            </a:r>
            <a:r>
              <a:rPr lang="en-US" sz="2800" baseline="30000" dirty="0">
                <a:effectLst>
                  <a:glow rad="127000">
                    <a:schemeClr val="tx1"/>
                  </a:glow>
                </a:effectLst>
                <a:latin typeface="Arial" charset="0"/>
                <a:ea typeface="ＭＳ Ｐゴシック" charset="0"/>
                <a:cs typeface="ＭＳ Ｐゴシック" charset="0"/>
              </a:rPr>
              <a:t>6 </a:t>
            </a:r>
            <a:r>
              <a:rPr lang="en-US" sz="2800" dirty="0">
                <a:effectLst>
                  <a:glow rad="127000">
                    <a:schemeClr val="tx1"/>
                  </a:glow>
                </a:effectLst>
                <a:latin typeface="Arial" charset="0"/>
                <a:ea typeface="ＭＳ Ｐゴシック" charset="0"/>
                <a:cs typeface="ＭＳ Ｐゴシック" charset="0"/>
              </a:rPr>
              <a:t>And if someone asks, ‘Then what about those wounds on your chest?’ he will say, ‘I was wounded at my friends’ house!’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(Zechariah 13:4-6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3244061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
        <p:nvSpPr>
          <p:cNvPr id="900098" name="Rectangle 2"/>
          <p:cNvSpPr>
            <a:spLocks noGrp="1" noChangeArrowheads="1"/>
          </p:cNvSpPr>
          <p:nvPr>
            <p:ph type="ctrTitle"/>
          </p:nvPr>
        </p:nvSpPr>
        <p:spPr>
          <a:xfrm>
            <a:off x="0" y="29469"/>
            <a:ext cx="4499992"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Awake, O sword, against my shepherd, the man who is my partner,</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Strike down the shepherd, and the sheep will be scattered, and I will turn against the lambs. </a:t>
            </a:r>
            <a:r>
              <a:rPr lang="en-US" sz="2800" b="1" baseline="30000" dirty="0">
                <a:solidFill>
                  <a:srgbClr val="FFFF00"/>
                </a:solidFill>
                <a:effectLst>
                  <a:glow rad="127000">
                    <a:schemeClr val="tx1"/>
                  </a:glow>
                </a:effectLst>
                <a:latin typeface="Arial" charset="0"/>
                <a:ea typeface="ＭＳ Ｐゴシック" charset="0"/>
                <a:cs typeface="ＭＳ Ｐゴシック" charset="0"/>
              </a:rPr>
              <a:t>8</a:t>
            </a:r>
            <a:r>
              <a:rPr lang="en-US" sz="2800" b="1" dirty="0">
                <a:solidFill>
                  <a:srgbClr val="FFFF00"/>
                </a:solidFill>
                <a:effectLst>
                  <a:glow rad="127000">
                    <a:schemeClr val="tx1"/>
                  </a:glow>
                </a:effectLst>
                <a:latin typeface="Arial" charset="0"/>
                <a:ea typeface="ＭＳ Ｐゴシック" charset="0"/>
                <a:cs typeface="ＭＳ Ｐゴシック" charset="0"/>
              </a:rPr>
              <a:t>Two-thirds of the people in the land will be cut off and die</a:t>
            </a:r>
            <a:r>
              <a:rPr lang="en-US"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one-third will be left in the land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13:7-8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05646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See your glorious </a:t>
            </a:r>
            <a:r>
              <a:rPr lang="en-US" sz="6000" b="1" dirty="0">
                <a:solidFill>
                  <a:srgbClr val="FFFF00"/>
                </a:solidFill>
                <a:effectLst>
                  <a:glow rad="127000">
                    <a:schemeClr val="tx1"/>
                  </a:glow>
                </a:effectLst>
                <a:latin typeface="Arial" charset="0"/>
                <a:ea typeface="ＭＳ Ｐゴシック" charset="0"/>
                <a:cs typeface="ＭＳ Ｐゴシック" charset="0"/>
              </a:rPr>
              <a:t>future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 7–14</a:t>
            </a:r>
          </a:p>
        </p:txBody>
      </p:sp>
    </p:spTree>
    <p:extLst>
      <p:ext uri="{BB962C8B-B14F-4D97-AF65-F5344CB8AC3E}">
        <p14:creationId xmlns:p14="http://schemas.microsoft.com/office/powerpoint/2010/main" val="3787519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bring that group through the fire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make them pure.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refine them like silver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purify them like gold.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call on my name,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I will answer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These are my people,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they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our God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13:9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824703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14</a:t>
            </a:r>
          </a:p>
        </p:txBody>
      </p:sp>
    </p:spTree>
    <p:extLst>
      <p:ext uri="{BB962C8B-B14F-4D97-AF65-F5344CB8AC3E}">
        <p14:creationId xmlns:p14="http://schemas.microsoft.com/office/powerpoint/2010/main" val="32397125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West = Jews</a:t>
            </a: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en-US" sz="2800" dirty="0">
                <a:solidFill>
                  <a:schemeClr val="tx1"/>
                </a:solidFill>
                <a:effectLst/>
              </a:rPr>
              <a:t>Jerusalem Population (2002)</a:t>
            </a: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East = Arabs</a:t>
            </a:r>
          </a:p>
        </p:txBody>
      </p:sp>
    </p:spTree>
    <p:extLst>
      <p:ext uri="{BB962C8B-B14F-4D97-AF65-F5344CB8AC3E}">
        <p14:creationId xmlns:p14="http://schemas.microsoft.com/office/powerpoint/2010/main" val="2174839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5085184"/>
            <a:ext cx="5105400"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Plundering</a:t>
            </a:r>
          </a:p>
        </p:txBody>
      </p:sp>
      <p:sp>
        <p:nvSpPr>
          <p:cNvPr id="145411" name="Title 2"/>
          <p:cNvSpPr txBox="1">
            <a:spLocks/>
          </p:cNvSpPr>
          <p:nvPr/>
        </p:nvSpPr>
        <p:spPr bwMode="auto">
          <a:xfrm>
            <a:off x="0" y="15875"/>
            <a:ext cx="9175750" cy="24770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Watch, for the day of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is coming when your possessions will be plundered right in front of you!</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14:1).</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38566821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Attack</a:t>
            </a:r>
          </a:p>
        </p:txBody>
      </p:sp>
      <p:sp>
        <p:nvSpPr>
          <p:cNvPr id="173059" name="Title 2"/>
          <p:cNvSpPr txBox="1">
            <a:spLocks/>
          </p:cNvSpPr>
          <p:nvPr/>
        </p:nvSpPr>
        <p:spPr bwMode="auto">
          <a:xfrm>
            <a:off x="0" y="3501008"/>
            <a:ext cx="9144000" cy="208823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I will gather all the nations to fight against Jerusalem. The city will be taken, the houses looted, and the women raped. Half the population will be taken into captivity, and the rest will be left among the ruins of the city</a:t>
            </a:r>
            <a:r>
              <a:rPr lang="ru-RU" altLang="ja-JP" b="1"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 (Zech. 14:2 </a:t>
            </a:r>
            <a:r>
              <a:rPr lang="en-US" altLang="ja-JP" sz="2000" b="1" dirty="0">
                <a:solidFill>
                  <a:schemeClr val="bg1"/>
                </a:solidFill>
                <a:effectLst/>
                <a:latin typeface="Arial" charset="0"/>
                <a:cs typeface="Arial" charset="0"/>
              </a:rPr>
              <a:t>NLT</a:t>
            </a:r>
            <a:r>
              <a:rPr lang="en-US" altLang="ja-JP" b="1" dirty="0">
                <a:solidFill>
                  <a:schemeClr val="bg1"/>
                </a:solidFill>
                <a:effectLst/>
                <a:latin typeface="Arial" charset="0"/>
                <a:cs typeface="Arial" charset="0"/>
              </a:rPr>
              <a:t>).</a:t>
            </a:r>
            <a:endParaRPr lang="en-US" b="1" dirty="0">
              <a:solidFill>
                <a:schemeClr val="bg1"/>
              </a:solidFill>
              <a:effectLst/>
              <a:latin typeface="Arial" charset="0"/>
              <a:cs typeface="Arial"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2872479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3149273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9" presetClass="entr" fill="hold" nodeType="afterEffect">
                                  <p:stCondLst>
                                    <p:cond delay="0"/>
                                  </p:stCondLst>
                                  <p:childTnLst>
                                    <p:set>
                                      <p:cBhvr additive="repl">
                                        <p:cTn id="25" dur="1" fill="hold">
                                          <p:stCondLst>
                                            <p:cond delay="0"/>
                                          </p:stCondLst>
                                        </p:cTn>
                                        <p:tgtEl>
                                          <p:spTgt spid="32774"/>
                                        </p:tgtEl>
                                        <p:attrNameLst>
                                          <p:attrName>style.visibility</p:attrName>
                                        </p:attrNameLst>
                                      </p:cBhvr>
                                      <p:to>
                                        <p:strVal val="visible"/>
                                      </p:to>
                                    </p:set>
                                    <p:animEffect transition="in" filter="dissolve">
                                      <p:cBhvr additive="repl">
                                        <p:cTn id="26" dur="2000"/>
                                        <p:tgtEl>
                                          <p:spTgt spid="32774"/>
                                        </p:tgtEl>
                                      </p:cBhvr>
                                    </p:animEffect>
                                  </p:childTnLst>
                                </p:cTn>
                              </p:par>
                            </p:childTnLst>
                          </p:cTn>
                        </p:par>
                        <p:par>
                          <p:cTn id="27" fill="hold" nodeType="afterGroup">
                            <p:stCondLst>
                              <p:cond delay="10000"/>
                            </p:stCondLst>
                            <p:childTnLst>
                              <p:par>
                                <p:cTn id="28" presetID="9" presetClass="entr" fill="hold" nodeType="afterEffect">
                                  <p:stCondLst>
                                    <p:cond delay="0"/>
                                  </p:stCondLst>
                                  <p:childTnLst>
                                    <p:set>
                                      <p:cBhvr additive="repl">
                                        <p:cTn id="29" dur="1" fill="hold">
                                          <p:stCondLst>
                                            <p:cond delay="0"/>
                                          </p:stCondLst>
                                        </p:cTn>
                                        <p:tgtEl>
                                          <p:spTgt spid="32779"/>
                                        </p:tgtEl>
                                        <p:attrNameLst>
                                          <p:attrName>style.visibility</p:attrName>
                                        </p:attrNameLst>
                                      </p:cBhvr>
                                      <p:to>
                                        <p:strVal val="visible"/>
                                      </p:to>
                                    </p:set>
                                    <p:animEffect transition="in" filter="dissolve">
                                      <p:cBhvr additive="repl">
                                        <p:cTn id="30" dur="2000"/>
                                        <p:tgtEl>
                                          <p:spTgt spid="32779"/>
                                        </p:tgtEl>
                                      </p:cBhvr>
                                    </p:animEffect>
                                  </p:childTnLst>
                                </p:cTn>
                              </p:par>
                            </p:childTnLst>
                          </p:cTn>
                        </p:par>
                        <p:par>
                          <p:cTn id="31" fill="hold" nodeType="afterGroup">
                            <p:stCondLst>
                              <p:cond delay="12000"/>
                            </p:stCondLst>
                            <p:childTnLst>
                              <p:par>
                                <p:cTn id="32" presetID="47" presetClass="entr" fill="hold" nodeType="afterEffect">
                                  <p:stCondLst>
                                    <p:cond delay="0"/>
                                  </p:stCondLst>
                                  <p:childTnLst>
                                    <p:set>
                                      <p:cBhvr additive="repl">
                                        <p:cTn id="33" dur="1" fill="hold">
                                          <p:stCondLst>
                                            <p:cond delay="0"/>
                                          </p:stCondLst>
                                        </p:cTn>
                                        <p:tgtEl>
                                          <p:spTgt spid="32778"/>
                                        </p:tgtEl>
                                        <p:attrNameLst>
                                          <p:attrName>style.visibility</p:attrName>
                                        </p:attrNameLst>
                                      </p:cBhvr>
                                      <p:to>
                                        <p:strVal val="visible"/>
                                      </p:to>
                                    </p:set>
                                    <p:animEffect transition="in" filter="fade">
                                      <p:cBhvr additive="repl">
                                        <p:cTn id="34" dur="2000"/>
                                        <p:tgtEl>
                                          <p:spTgt spid="32778"/>
                                        </p:tgtEl>
                                      </p:cBhvr>
                                    </p:animEffect>
                                    <p:anim calcmode="lin" valueType="num">
                                      <p:cBhvr additive="repl">
                                        <p:cTn id="35" dur="2000" fill="hold"/>
                                        <p:tgtEl>
                                          <p:spTgt spid="32778"/>
                                        </p:tgtEl>
                                        <p:attrNameLst>
                                          <p:attrName>ppt_x</p:attrName>
                                        </p:attrNameLst>
                                      </p:cBhvr>
                                      <p:tavLst>
                                        <p:tav tm="100000">
                                          <p:val>
                                            <p:strVal val="#ppt_x"/>
                                          </p:val>
                                        </p:tav>
                                        <p:tav>
                                          <p:val>
                                            <p:strVal val="#ppt_x"/>
                                          </p:val>
                                        </p:tav>
                                      </p:tavLst>
                                    </p:anim>
                                    <p:anim calcmode="lin" valueType="num">
                                      <p:cBhvr additive="repl">
                                        <p:cTn id="36" dur="2000" fill="hold"/>
                                        <p:tgtEl>
                                          <p:spTgt spid="32778"/>
                                        </p:tgtEl>
                                        <p:attrNameLst>
                                          <p:attrName>ppt_y</p:attrName>
                                        </p:attrNameLst>
                                      </p:cBhvr>
                                      <p:tavLst>
                                        <p:tav tm="100000">
                                          <p:val>
                                            <p:strVal val="#ppt_y-.1"/>
                                          </p:val>
                                        </p:tav>
                                        <p:tav>
                                          <p:val>
                                            <p:strVal val="#ppt_y"/>
                                          </p:val>
                                        </p:tav>
                                      </p:tavLst>
                                    </p:anim>
                                  </p:childTnLst>
                                </p:cTn>
                              </p:par>
                            </p:childTnLst>
                          </p:cTn>
                        </p:par>
                        <p:par>
                          <p:cTn id="37" fill="hold" nodeType="afterGroup">
                            <p:stCondLst>
                              <p:cond delay="14000"/>
                            </p:stCondLst>
                            <p:childTnLst>
                              <p:par>
                                <p:cTn id="38" presetID="9" presetClass="entr" fill="hold" nodeType="afterEffect">
                                  <p:stCondLst>
                                    <p:cond delay="0"/>
                                  </p:stCondLst>
                                  <p:childTnLst>
                                    <p:set>
                                      <p:cBhvr additive="repl">
                                        <p:cTn id="39" dur="1" fill="hold">
                                          <p:stCondLst>
                                            <p:cond delay="0"/>
                                          </p:stCondLst>
                                        </p:cTn>
                                        <p:tgtEl>
                                          <p:spTgt spid="32780"/>
                                        </p:tgtEl>
                                        <p:attrNameLst>
                                          <p:attrName>style.visibility</p:attrName>
                                        </p:attrNameLst>
                                      </p:cBhvr>
                                      <p:to>
                                        <p:strVal val="visible"/>
                                      </p:to>
                                    </p:set>
                                    <p:animEffect transition="in" filter="dissolve">
                                      <p:cBhvr additive="repl">
                                        <p:cTn id="40" dur="2000"/>
                                        <p:tgtEl>
                                          <p:spTgt spid="32780"/>
                                        </p:tgtEl>
                                      </p:cBhvr>
                                    </p:animEffect>
                                  </p:childTnLst>
                                </p:cTn>
                              </p:par>
                            </p:childTnLst>
                          </p:cTn>
                        </p:par>
                        <p:par>
                          <p:cTn id="41" fill="hold" nodeType="afterGroup">
                            <p:stCondLst>
                              <p:cond delay="16000"/>
                            </p:stCondLst>
                            <p:childTnLst>
                              <p:par>
                                <p:cTn id="42" presetID="9" presetClass="entr" fill="hold" nodeType="afterEffect">
                                  <p:stCondLst>
                                    <p:cond delay="0"/>
                                  </p:stCondLst>
                                  <p:iterate type="lt">
                                    <p:tmPct val="0"/>
                                  </p:iterate>
                                  <p:childTnLst>
                                    <p:set>
                                      <p:cBhvr additive="repl">
                                        <p:cTn id="4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4" dur="2000"/>
                                        <p:tgtEl>
                                          <p:spTgt spid="32780">
                                            <p:txEl>
                                              <p:pRg st="0" end="0"/>
                                            </p:txEl>
                                          </p:spTgt>
                                        </p:tgtEl>
                                      </p:cBhvr>
                                    </p:animEffect>
                                  </p:childTnLst>
                                </p:cTn>
                              </p:par>
                            </p:childTnLst>
                          </p:cTn>
                        </p:par>
                        <p:par>
                          <p:cTn id="45" fill="hold" nodeType="afterGroup">
                            <p:stCondLst>
                              <p:cond delay="18000"/>
                            </p:stCondLst>
                            <p:childTnLst>
                              <p:par>
                                <p:cTn id="46" presetID="42" presetClass="entr" fill="hold" nodeType="afterEffect">
                                  <p:stCondLst>
                                    <p:cond delay="0"/>
                                  </p:stCondLst>
                                  <p:childTnLst>
                                    <p:set>
                                      <p:cBhvr additive="repl">
                                        <p:cTn id="47" dur="1" fill="hold">
                                          <p:stCondLst>
                                            <p:cond delay="0"/>
                                          </p:stCondLst>
                                        </p:cTn>
                                        <p:tgtEl>
                                          <p:spTgt spid="32783"/>
                                        </p:tgtEl>
                                        <p:attrNameLst>
                                          <p:attrName>style.visibility</p:attrName>
                                        </p:attrNameLst>
                                      </p:cBhvr>
                                      <p:to>
                                        <p:strVal val="visible"/>
                                      </p:to>
                                    </p:set>
                                    <p:animEffect transition="in" filter="fade">
                                      <p:cBhvr additive="repl">
                                        <p:cTn id="48" dur="2000"/>
                                        <p:tgtEl>
                                          <p:spTgt spid="32783"/>
                                        </p:tgtEl>
                                      </p:cBhvr>
                                    </p:animEffect>
                                    <p:anim calcmode="lin" valueType="num">
                                      <p:cBhvr additive="repl">
                                        <p:cTn id="49" dur="2000" fill="hold"/>
                                        <p:tgtEl>
                                          <p:spTgt spid="32783"/>
                                        </p:tgtEl>
                                        <p:attrNameLst>
                                          <p:attrName>ppt_x</p:attrName>
                                        </p:attrNameLst>
                                      </p:cBhvr>
                                      <p:tavLst>
                                        <p:tav tm="100000">
                                          <p:val>
                                            <p:strVal val="#ppt_x"/>
                                          </p:val>
                                        </p:tav>
                                        <p:tav>
                                          <p:val>
                                            <p:strVal val="#ppt_x"/>
                                          </p:val>
                                        </p:tav>
                                      </p:tavLst>
                                    </p:anim>
                                    <p:anim calcmode="lin" valueType="num">
                                      <p:cBhvr additive="repl">
                                        <p:cTn id="50" dur="2000" fill="hold"/>
                                        <p:tgtEl>
                                          <p:spTgt spid="32783"/>
                                        </p:tgtEl>
                                        <p:attrNameLst>
                                          <p:attrName>ppt_y</p:attrName>
                                        </p:attrNameLst>
                                      </p:cBhvr>
                                      <p:tavLst>
                                        <p:tav tm="100000">
                                          <p:val>
                                            <p:strVal val="#ppt_y+.1"/>
                                          </p:val>
                                        </p:tav>
                                        <p:tav>
                                          <p:val>
                                            <p:strVal val="#ppt_y"/>
                                          </p:val>
                                        </p:tav>
                                      </p:tavLst>
                                    </p:anim>
                                  </p:childTnLst>
                                </p:cTn>
                              </p:par>
                            </p:childTnLst>
                          </p:cTn>
                        </p:par>
                        <p:par>
                          <p:cTn id="51" fill="hold" nodeType="afterGroup">
                            <p:stCondLst>
                              <p:cond delay="20000"/>
                            </p:stCondLst>
                            <p:childTnLst>
                              <p:par>
                                <p:cTn id="52" presetID="9" presetClass="entr" fill="hold" nodeType="afterEffect">
                                  <p:stCondLst>
                                    <p:cond delay="0"/>
                                  </p:stCondLst>
                                  <p:childTnLst>
                                    <p:set>
                                      <p:cBhvr additive="repl">
                                        <p:cTn id="53" dur="1" fill="hold">
                                          <p:stCondLst>
                                            <p:cond delay="0"/>
                                          </p:stCondLst>
                                        </p:cTn>
                                        <p:tgtEl>
                                          <p:spTgt spid="32775"/>
                                        </p:tgtEl>
                                        <p:attrNameLst>
                                          <p:attrName>style.visibility</p:attrName>
                                        </p:attrNameLst>
                                      </p:cBhvr>
                                      <p:to>
                                        <p:strVal val="visible"/>
                                      </p:to>
                                    </p:set>
                                    <p:animEffect transition="in" filter="dissolve">
                                      <p:cBhvr additive="repl">
                                        <p:cTn id="54" dur="2000"/>
                                        <p:tgtEl>
                                          <p:spTgt spid="32775"/>
                                        </p:tgtEl>
                                      </p:cBhvr>
                                    </p:animEffect>
                                  </p:childTnLst>
                                </p:cTn>
                              </p:par>
                            </p:childTnLst>
                          </p:cTn>
                        </p:par>
                        <p:par>
                          <p:cTn id="55" fill="hold" nodeType="afterGroup">
                            <p:stCondLst>
                              <p:cond delay="22000"/>
                            </p:stCondLst>
                            <p:childTnLst>
                              <p:par>
                                <p:cTn id="56" presetID="9" presetClass="entr" fill="hold" nodeType="afterEffect">
                                  <p:stCondLst>
                                    <p:cond delay="0"/>
                                  </p:stCondLst>
                                  <p:childTnLst>
                                    <p:set>
                                      <p:cBhvr additive="repl">
                                        <p:cTn id="57" dur="1" fill="hold">
                                          <p:stCondLst>
                                            <p:cond delay="0"/>
                                          </p:stCondLst>
                                        </p:cTn>
                                        <p:tgtEl>
                                          <p:spTgt spid="32781"/>
                                        </p:tgtEl>
                                        <p:attrNameLst>
                                          <p:attrName>style.visibility</p:attrName>
                                        </p:attrNameLst>
                                      </p:cBhvr>
                                      <p:to>
                                        <p:strVal val="visible"/>
                                      </p:to>
                                    </p:set>
                                    <p:animEffect transition="in" filter="dissolve">
                                      <p:cBhvr additive="repl">
                                        <p:cTn id="58" dur="2000"/>
                                        <p:tgtEl>
                                          <p:spTgt spid="32781"/>
                                        </p:tgtEl>
                                      </p:cBhvr>
                                    </p:animEffect>
                                  </p:childTnLst>
                                </p:cTn>
                              </p:par>
                            </p:childTnLst>
                          </p:cTn>
                        </p:par>
                        <p:par>
                          <p:cTn id="59" fill="hold" nodeType="afterGroup">
                            <p:stCondLst>
                              <p:cond delay="24000"/>
                            </p:stCondLst>
                            <p:childTnLst>
                              <p:par>
                                <p:cTn id="60" presetID="9" presetClass="entr" fill="hold" nodeType="afterEffect">
                                  <p:stCondLst>
                                    <p:cond delay="0"/>
                                  </p:stCondLst>
                                  <p:iterate type="lt">
                                    <p:tmPct val="0"/>
                                  </p:iterate>
                                  <p:childTnLst>
                                    <p:set>
                                      <p:cBhvr additive="repl">
                                        <p:cTn id="6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2" dur="2000"/>
                                        <p:tgtEl>
                                          <p:spTgt spid="32781">
                                            <p:txEl>
                                              <p:pRg st="0" end="0"/>
                                            </p:txEl>
                                          </p:spTgt>
                                        </p:tgtEl>
                                      </p:cBhvr>
                                    </p:animEffect>
                                  </p:childTnLst>
                                </p:cTn>
                              </p:par>
                            </p:childTnLst>
                          </p:cTn>
                        </p:par>
                        <p:par>
                          <p:cTn id="63" fill="hold" nodeType="afterGroup">
                            <p:stCondLst>
                              <p:cond delay="26000"/>
                            </p:stCondLst>
                            <p:childTnLst>
                              <p:par>
                                <p:cTn id="64" presetID="9" presetClass="entr" fill="hold" nodeType="afterEffect">
                                  <p:stCondLst>
                                    <p:cond delay="0"/>
                                  </p:stCondLst>
                                  <p:iterate type="lt">
                                    <p:tmPct val="0"/>
                                  </p:iterate>
                                  <p:childTnLst>
                                    <p:set>
                                      <p:cBhvr additive="repl">
                                        <p:cTn id="6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66" dur="2000"/>
                                        <p:tgtEl>
                                          <p:spTgt spid="32781">
                                            <p:txEl>
                                              <p:pRg st="1" end="1"/>
                                            </p:txEl>
                                          </p:spTgt>
                                        </p:tgtEl>
                                      </p:cBhvr>
                                    </p:animEffect>
                                  </p:childTnLst>
                                </p:cTn>
                              </p:par>
                            </p:childTnLst>
                          </p:cTn>
                        </p:par>
                        <p:par>
                          <p:cTn id="67" fill="hold" nodeType="afterGroup">
                            <p:stCondLst>
                              <p:cond delay="28000"/>
                            </p:stCondLst>
                            <p:childTnLst>
                              <p:par>
                                <p:cTn id="68" presetID="42" presetClass="entr" fill="hold" nodeType="afterEffect">
                                  <p:stCondLst>
                                    <p:cond delay="0"/>
                                  </p:stCondLst>
                                  <p:childTnLst>
                                    <p:set>
                                      <p:cBhvr additive="repl">
                                        <p:cTn id="69" dur="1" fill="hold">
                                          <p:stCondLst>
                                            <p:cond delay="0"/>
                                          </p:stCondLst>
                                        </p:cTn>
                                        <p:tgtEl>
                                          <p:spTgt spid="32784"/>
                                        </p:tgtEl>
                                        <p:attrNameLst>
                                          <p:attrName>style.visibility</p:attrName>
                                        </p:attrNameLst>
                                      </p:cBhvr>
                                      <p:to>
                                        <p:strVal val="visible"/>
                                      </p:to>
                                    </p:set>
                                    <p:animEffect transition="in" filter="fade">
                                      <p:cBhvr additive="repl">
                                        <p:cTn id="70" dur="2000"/>
                                        <p:tgtEl>
                                          <p:spTgt spid="32784"/>
                                        </p:tgtEl>
                                      </p:cBhvr>
                                    </p:animEffect>
                                    <p:anim calcmode="lin" valueType="num">
                                      <p:cBhvr additive="repl">
                                        <p:cTn id="71" dur="2000" fill="hold"/>
                                        <p:tgtEl>
                                          <p:spTgt spid="32784"/>
                                        </p:tgtEl>
                                        <p:attrNameLst>
                                          <p:attrName>ppt_x</p:attrName>
                                        </p:attrNameLst>
                                      </p:cBhvr>
                                      <p:tavLst>
                                        <p:tav tm="100000">
                                          <p:val>
                                            <p:strVal val="#ppt_x"/>
                                          </p:val>
                                        </p:tav>
                                        <p:tav>
                                          <p:val>
                                            <p:strVal val="#ppt_x"/>
                                          </p:val>
                                        </p:tav>
                                      </p:tavLst>
                                    </p:anim>
                                    <p:anim calcmode="lin" valueType="num">
                                      <p:cBhvr additive="repl">
                                        <p:cTn id="72" dur="2000" fill="hold"/>
                                        <p:tgtEl>
                                          <p:spTgt spid="32784"/>
                                        </p:tgtEl>
                                        <p:attrNameLst>
                                          <p:attrName>ppt_y</p:attrName>
                                        </p:attrNameLst>
                                      </p:cBhvr>
                                      <p:tavLst>
                                        <p:tav tm="100000">
                                          <p:val>
                                            <p:strVal val="#ppt_y+.1"/>
                                          </p:val>
                                        </p:tav>
                                        <p:tav>
                                          <p:val>
                                            <p:strVal val="#ppt_y"/>
                                          </p:val>
                                        </p:tav>
                                      </p:tavLst>
                                    </p:anim>
                                  </p:childTnLst>
                                </p:cTn>
                              </p:par>
                            </p:childTnLst>
                          </p:cTn>
                        </p:par>
                        <p:par>
                          <p:cTn id="73" fill="hold" nodeType="afterGroup">
                            <p:stCondLst>
                              <p:cond delay="30000"/>
                            </p:stCondLst>
                            <p:childTnLst>
                              <p:par>
                                <p:cTn id="74" presetID="9" presetClass="entr" fill="hold" nodeType="afterEffect">
                                  <p:stCondLst>
                                    <p:cond delay="0"/>
                                  </p:stCondLst>
                                  <p:childTnLst>
                                    <p:set>
                                      <p:cBhvr additive="repl">
                                        <p:cTn id="75" dur="1" fill="hold">
                                          <p:stCondLst>
                                            <p:cond delay="0"/>
                                          </p:stCondLst>
                                        </p:cTn>
                                        <p:tgtEl>
                                          <p:spTgt spid="32782"/>
                                        </p:tgtEl>
                                        <p:attrNameLst>
                                          <p:attrName>style.visibility</p:attrName>
                                        </p:attrNameLst>
                                      </p:cBhvr>
                                      <p:to>
                                        <p:strVal val="visible"/>
                                      </p:to>
                                    </p:set>
                                    <p:animEffect transition="in" filter="dissolve">
                                      <p:cBhvr additive="repl">
                                        <p:cTn id="76" dur="2000"/>
                                        <p:tgtEl>
                                          <p:spTgt spid="32782"/>
                                        </p:tgtEl>
                                      </p:cBhvr>
                                    </p:animEffect>
                                  </p:childTnLst>
                                </p:cTn>
                              </p:par>
                            </p:childTnLst>
                          </p:cTn>
                        </p:par>
                        <p:par>
                          <p:cTn id="77" fill="hold" nodeType="afterGroup">
                            <p:stCondLst>
                              <p:cond delay="32000"/>
                            </p:stCondLst>
                            <p:childTnLst>
                              <p:par>
                                <p:cTn id="78" presetID="27" presetClass="emph" fill="hold" nodeType="afterEffect">
                                  <p:stCondLst>
                                    <p:cond delay="0"/>
                                  </p:stCondLst>
                                  <p:iterate type="lt">
                                    <p:tmPct val="10000"/>
                                  </p:iterate>
                                  <p:childTnLst>
                                    <p:animClr clrSpc="rgb" dir="cw">
                                      <p:cBhvr additive="repl">
                                        <p:cTn id="79" dur="1000" autoRev="1" fill="hold" masterRel="sameClick"/>
                                        <p:tgtEl>
                                          <p:spTgt spid="32781">
                                            <p:txEl>
                                              <p:pRg st="0" end="0"/>
                                            </p:txEl>
                                          </p:spTgt>
                                        </p:tgtEl>
                                        <p:attrNameLst>
                                          <p:attrName>style.color</p:attrName>
                                        </p:attrNameLst>
                                      </p:cBhvr>
                                      <p:to>
                                        <a:srgbClr val="00FFFF"/>
                                      </p:to>
                                    </p:animClr>
                                    <p:animClr clrSpc="rgb" dir="cw">
                                      <p:cBhvr additive="repl">
                                        <p:cTn id="80" dur="1000" autoRev="1" fill="hold" masterRel="sameClick"/>
                                        <p:tgtEl>
                                          <p:spTgt spid="32781">
                                            <p:txEl>
                                              <p:pRg st="0" end="0"/>
                                            </p:txEl>
                                          </p:spTgt>
                                        </p:tgtEl>
                                        <p:attrNameLst>
                                          <p:attrName>fillColor</p:attrName>
                                        </p:attrNameLst>
                                      </p:cBhvr>
                                      <p:to>
                                        <a:srgbClr val="00FFFF"/>
                                      </p:to>
                                    </p:animClr>
                                    <p:set>
                                      <p:cBhvr additive="repl">
                                        <p:cTn id="81" dur="1000" autoRev="1" fill="hold"/>
                                        <p:tgtEl>
                                          <p:spTgt spid="32781">
                                            <p:txEl>
                                              <p:pRg st="0" end="0"/>
                                            </p:txEl>
                                          </p:spTgt>
                                        </p:tgtEl>
                                        <p:attrNameLst>
                                          <p:attrName>fill.type</p:attrName>
                                        </p:attrNameLst>
                                      </p:cBhvr>
                                      <p:to>
                                        <p:strVal val="solid"/>
                                      </p:to>
                                    </p:set>
                                  </p:childTnLst>
                                </p:cTn>
                              </p:par>
                            </p:childTnLst>
                          </p:cTn>
                        </p:par>
                        <p:par>
                          <p:cTn id="82" fill="hold" nodeType="afterGroup">
                            <p:stCondLst>
                              <p:cond delay="37800"/>
                            </p:stCondLst>
                            <p:childTnLst>
                              <p:par>
                                <p:cTn id="83" presetID="27" presetClass="emph" fill="hold" nodeType="afterEffect">
                                  <p:stCondLst>
                                    <p:cond delay="0"/>
                                  </p:stCondLst>
                                  <p:iterate type="lt">
                                    <p:tmPct val="10000"/>
                                  </p:iterate>
                                  <p:childTnLst>
                                    <p:animClr clrSpc="rgb" dir="cw">
                                      <p:cBhvr additive="repl">
                                        <p:cTn id="84" dur="1000" autoRev="1" fill="hold" masterRel="sameClick"/>
                                        <p:tgtEl>
                                          <p:spTgt spid="32781">
                                            <p:txEl>
                                              <p:pRg st="1" end="1"/>
                                            </p:txEl>
                                          </p:spTgt>
                                        </p:tgtEl>
                                        <p:attrNameLst>
                                          <p:attrName>style.color</p:attrName>
                                        </p:attrNameLst>
                                      </p:cBhvr>
                                      <p:to>
                                        <a:srgbClr val="00FFFF"/>
                                      </p:to>
                                    </p:animClr>
                                    <p:animClr clrSpc="rgb" dir="cw">
                                      <p:cBhvr additive="repl">
                                        <p:cTn id="85" dur="1000" autoRev="1" fill="hold" masterRel="sameClick"/>
                                        <p:tgtEl>
                                          <p:spTgt spid="32781">
                                            <p:txEl>
                                              <p:pRg st="1" end="1"/>
                                            </p:txEl>
                                          </p:spTgt>
                                        </p:tgtEl>
                                        <p:attrNameLst>
                                          <p:attrName>fillColor</p:attrName>
                                        </p:attrNameLst>
                                      </p:cBhvr>
                                      <p:to>
                                        <a:srgbClr val="00FFFF"/>
                                      </p:to>
                                    </p:animClr>
                                    <p:set>
                                      <p:cBhvr additive="repl">
                                        <p:cTn id="86" dur="1000" autoRev="1" fill="hold"/>
                                        <p:tgtEl>
                                          <p:spTgt spid="32781">
                                            <p:txEl>
                                              <p:pRg st="1" end="1"/>
                                            </p:txEl>
                                          </p:spTgt>
                                        </p:tgtEl>
                                        <p:attrNameLst>
                                          <p:attrName>fill.type</p:attrName>
                                        </p:attrNameLst>
                                      </p:cBhvr>
                                      <p:to>
                                        <p:strVal val="solid"/>
                                      </p:to>
                                    </p:set>
                                  </p:childTnLst>
                                </p:cTn>
                              </p:par>
                            </p:childTnLst>
                          </p:cTn>
                        </p:par>
                        <p:par>
                          <p:cTn id="87" fill="hold" nodeType="afterGroup">
                            <p:stCondLst>
                              <p:cond delay="42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0">
                                            <p:txEl>
                                              <p:pRg st="0" end="0"/>
                                            </p:txEl>
                                          </p:spTgt>
                                        </p:tgtEl>
                                        <p:attrNameLst>
                                          <p:attrName>style.color</p:attrName>
                                        </p:attrNameLst>
                                      </p:cBhvr>
                                      <p:to>
                                        <a:srgbClr val="00FFFF"/>
                                      </p:to>
                                    </p:animClr>
                                    <p:animClr clrSpc="rgb" dir="cw">
                                      <p:cBhvr additive="repl">
                                        <p:cTn id="90" dur="1000" autoRev="1" fill="hold" masterRel="sameClick"/>
                                        <p:tgtEl>
                                          <p:spTgt spid="32780">
                                            <p:txEl>
                                              <p:pRg st="0" end="0"/>
                                            </p:txEl>
                                          </p:spTgt>
                                        </p:tgtEl>
                                        <p:attrNameLst>
                                          <p:attrName>fillColor</p:attrName>
                                        </p:attrNameLst>
                                      </p:cBhvr>
                                      <p:to>
                                        <a:srgbClr val="00FFFF"/>
                                      </p:to>
                                    </p:animClr>
                                    <p:set>
                                      <p:cBhvr additive="repl">
                                        <p:cTn id="91" dur="1000" autoRev="1" fill="hold"/>
                                        <p:tgtEl>
                                          <p:spTgt spid="32780">
                                            <p:txEl>
                                              <p:pRg st="0" end="0"/>
                                            </p:txEl>
                                          </p:spTgt>
                                        </p:tgtEl>
                                        <p:attrNameLst>
                                          <p:attrName>fill.type</p:attrName>
                                        </p:attrNameLst>
                                      </p:cBhvr>
                                      <p:to>
                                        <p:strVal val="solid"/>
                                      </p:to>
                                    </p:set>
                                  </p:childTnLst>
                                </p:cTn>
                              </p:par>
                            </p:childTnLst>
                          </p:cTn>
                        </p:par>
                        <p:par>
                          <p:cTn id="92" fill="hold" nodeType="afterGroup">
                            <p:stCondLst>
                              <p:cond delay="50200"/>
                            </p:stCondLst>
                            <p:childTnLst>
                              <p:par>
                                <p:cTn id="93" presetID="47" presetClass="entr" fill="hold" nodeType="afterEffect">
                                  <p:stCondLst>
                                    <p:cond delay="0"/>
                                  </p:stCondLst>
                                  <p:childTnLst>
                                    <p:set>
                                      <p:cBhvr additive="repl">
                                        <p:cTn id="94" dur="1" fill="hold">
                                          <p:stCondLst>
                                            <p:cond delay="0"/>
                                          </p:stCondLst>
                                        </p:cTn>
                                        <p:tgtEl>
                                          <p:spTgt spid="19"/>
                                        </p:tgtEl>
                                        <p:attrNameLst>
                                          <p:attrName>style.visibility</p:attrName>
                                        </p:attrNameLst>
                                      </p:cBhvr>
                                      <p:to>
                                        <p:strVal val="visible"/>
                                      </p:to>
                                    </p:set>
                                    <p:animEffect transition="in" filter="fade">
                                      <p:cBhvr additive="repl">
                                        <p:cTn id="95" dur="2000"/>
                                        <p:tgtEl>
                                          <p:spTgt spid="19"/>
                                        </p:tgtEl>
                                      </p:cBhvr>
                                    </p:animEffect>
                                    <p:anim calcmode="lin" valueType="num">
                                      <p:cBhvr additive="repl">
                                        <p:cTn id="96" dur="2000" fill="hold"/>
                                        <p:tgtEl>
                                          <p:spTgt spid="19"/>
                                        </p:tgtEl>
                                        <p:attrNameLst>
                                          <p:attrName>ppt_x</p:attrName>
                                        </p:attrNameLst>
                                      </p:cBhvr>
                                      <p:tavLst>
                                        <p:tav tm="100000">
                                          <p:val>
                                            <p:strVal val="#ppt_x"/>
                                          </p:val>
                                        </p:tav>
                                        <p:tav>
                                          <p:val>
                                            <p:strVal val="#ppt_x"/>
                                          </p:val>
                                        </p:tav>
                                      </p:tavLst>
                                    </p:anim>
                                    <p:anim calcmode="lin" valueType="num">
                                      <p:cBhvr additive="repl">
                                        <p:cTn id="97" dur="2000" fill="hold"/>
                                        <p:tgtEl>
                                          <p:spTgt spid="19"/>
                                        </p:tgtEl>
                                        <p:attrNameLst>
                                          <p:attrName>ppt_y</p:attrName>
                                        </p:attrNameLst>
                                      </p:cBhvr>
                                      <p:tavLst>
                                        <p:tav tm="100000">
                                          <p:val>
                                            <p:strVal val="#ppt_y-.1"/>
                                          </p:val>
                                        </p:tav>
                                        <p:tav>
                                          <p:val>
                                            <p:strVal val="#ppt_y"/>
                                          </p:val>
                                        </p:tav>
                                      </p:tavLst>
                                    </p:anim>
                                  </p:childTnLst>
                                </p:cTn>
                              </p:par>
                            </p:childTnLst>
                          </p:cTn>
                        </p:par>
                        <p:par>
                          <p:cTn id="98" fill="hold" nodeType="afterGroup">
                            <p:stCondLst>
                              <p:cond delay="522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en-US" sz="3600" b="1" dirty="0">
                <a:solidFill>
                  <a:srgbClr val="FFFFFF"/>
                </a:solidFill>
                <a:latin typeface="Arial" charset="0"/>
                <a:ea typeface="ＭＳ Ｐゴシック" charset="0"/>
                <a:cs typeface="Arial" charset="0"/>
              </a:rPr>
              <a:t>Christ</a:t>
            </a:r>
            <a:r>
              <a:rPr lang="mr-IN" sz="3600" b="1" dirty="0">
                <a:solidFill>
                  <a:srgbClr val="FFFFFF"/>
                </a:solidFill>
                <a:latin typeface="Arial" charset="0"/>
                <a:ea typeface="ＭＳ Ｐゴシック" charset="0"/>
                <a:cs typeface="Arial" charset="0"/>
              </a:rPr>
              <a:t>'</a:t>
            </a:r>
            <a:r>
              <a:rPr lang="en-US" sz="3600" b="1" dirty="0">
                <a:solidFill>
                  <a:srgbClr val="FFFFFF"/>
                </a:solidFill>
                <a:latin typeface="Arial" charset="0"/>
                <a:ea typeface="ＭＳ Ｐゴシック" charset="0"/>
                <a:cs typeface="Arial" charset="0"/>
              </a:rPr>
              <a:t>s Return</a:t>
            </a:r>
          </a:p>
        </p:txBody>
      </p:sp>
      <p:sp>
        <p:nvSpPr>
          <p:cNvPr id="4" name="Title 2"/>
          <p:cNvSpPr txBox="1">
            <a:spLocks/>
          </p:cNvSpPr>
          <p:nvPr/>
        </p:nvSpPr>
        <p:spPr bwMode="auto">
          <a:xfrm>
            <a:off x="1115616" y="4221088"/>
            <a:ext cx="6912768" cy="2412504"/>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Then the L</a:t>
            </a:r>
            <a:r>
              <a:rPr lang="en-US" b="1" dirty="0">
                <a:solidFill>
                  <a:schemeClr val="bg1"/>
                </a:solidFill>
                <a:effectLst>
                  <a:glow rad="254000">
                    <a:schemeClr val="tx1">
                      <a:alpha val="89000"/>
                    </a:schemeClr>
                  </a:glow>
                </a:effectLst>
                <a:latin typeface="Arial" charset="0"/>
                <a:cs typeface="Arial" charset="0"/>
              </a:rPr>
              <a:t>ORD</a:t>
            </a:r>
            <a:r>
              <a:rPr lang="en-US" sz="2800" b="1" dirty="0">
                <a:solidFill>
                  <a:schemeClr val="bg1"/>
                </a:solidFill>
                <a:effectLst>
                  <a:glow rad="254000">
                    <a:schemeClr val="tx1">
                      <a:alpha val="89000"/>
                    </a:schemeClr>
                  </a:glow>
                </a:effectLst>
                <a:latin typeface="Arial" charset="0"/>
                <a:cs typeface="Arial" charset="0"/>
              </a:rPr>
              <a:t> will go out to fight against those nations, as he has fought in times past</a:t>
            </a: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 </a:t>
            </a:r>
          </a:p>
          <a:p>
            <a:pPr eaLnBrk="1" hangingPunct="1">
              <a:defRPr/>
            </a:pPr>
            <a:endParaRPr lang="en-US" sz="2800" b="1" dirty="0">
              <a:solidFill>
                <a:schemeClr val="bg1"/>
              </a:solidFill>
              <a:effectLst>
                <a:glow rad="254000">
                  <a:schemeClr val="tx1">
                    <a:alpha val="89000"/>
                  </a:schemeClr>
                </a:glow>
              </a:effectLst>
              <a:latin typeface="Arial" charset="0"/>
              <a:cs typeface="Arial" charset="0"/>
            </a:endParaRPr>
          </a:p>
          <a:p>
            <a:pPr algn="r" eaLnBrk="1" hangingPunct="1">
              <a:defRPr/>
            </a:pPr>
            <a:r>
              <a:rPr lang="en-US" sz="2800" b="1" dirty="0">
                <a:solidFill>
                  <a:schemeClr val="bg1"/>
                </a:solidFill>
                <a:effectLst>
                  <a:glow rad="254000">
                    <a:schemeClr val="tx1">
                      <a:alpha val="89000"/>
                    </a:schemeClr>
                  </a:glow>
                </a:effectLst>
                <a:latin typeface="Arial" charset="0"/>
                <a:cs typeface="Arial" charset="0"/>
              </a:rPr>
              <a:t>(Zech. 14:3 </a:t>
            </a:r>
            <a:r>
              <a:rPr lang="en-US" b="1" dirty="0">
                <a:solidFill>
                  <a:schemeClr val="bg1"/>
                </a:solidFill>
                <a:effectLst>
                  <a:glow rad="254000">
                    <a:schemeClr val="tx1">
                      <a:alpha val="89000"/>
                    </a:schemeClr>
                  </a:glow>
                </a:effectLst>
                <a:latin typeface="Arial" charset="0"/>
                <a:cs typeface="Arial" charset="0"/>
              </a:rPr>
              <a:t>NLT</a:t>
            </a:r>
            <a:r>
              <a:rPr lang="en-US" sz="2800" b="1" dirty="0">
                <a:solidFill>
                  <a:schemeClr val="bg1"/>
                </a:solidFill>
                <a:effectLst>
                  <a:glow rad="254000">
                    <a:schemeClr val="tx1">
                      <a:alpha val="89000"/>
                    </a:schemeClr>
                  </a:glow>
                </a:effectLst>
                <a:latin typeface="Arial" charset="0"/>
                <a:cs typeface="Arial" charset="0"/>
              </a:rPr>
              <a:t>).</a:t>
            </a:r>
          </a:p>
        </p:txBody>
      </p:sp>
    </p:spTree>
    <p:extLst>
      <p:ext uri="{BB962C8B-B14F-4D97-AF65-F5344CB8AC3E}">
        <p14:creationId xmlns:p14="http://schemas.microsoft.com/office/powerpoint/2010/main" val="1582062061"/>
      </p:ext>
    </p:extLst>
  </p:cSld>
  <p:clrMapOvr>
    <a:overrideClrMapping bg1="lt1" tx1="dk1" bg2="lt2" tx2="dk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2800" b="1" dirty="0">
                <a:solidFill>
                  <a:schemeClr val="bg1"/>
                </a:solidFill>
                <a:effectLst/>
                <a:latin typeface="Arial" charset="0"/>
                <a:cs typeface="Arial" charset="0"/>
              </a:rPr>
              <a:t>"</a:t>
            </a:r>
            <a:r>
              <a:rPr lang="en-US" altLang="ja-JP" sz="2800" b="1" dirty="0">
                <a:solidFill>
                  <a:schemeClr val="bg1"/>
                </a:solidFill>
                <a:effectLst/>
                <a:latin typeface="Arial" charset="0"/>
                <a:cs typeface="Arial" charset="0"/>
              </a:rPr>
              <a:t>On that day, his feet will stand on the Mount of Olives east of Jerusalem</a:t>
            </a:r>
            <a:r>
              <a:rPr lang="ru-RU" altLang="ja-JP" sz="2800" b="1" dirty="0">
                <a:solidFill>
                  <a:schemeClr val="bg1"/>
                </a:solidFill>
                <a:effectLst/>
                <a:latin typeface="Arial" charset="0"/>
                <a:cs typeface="Arial" charset="0"/>
              </a:rPr>
              <a:t>"</a:t>
            </a:r>
            <a:r>
              <a:rPr lang="en-US" altLang="ja-JP" sz="2800" b="1" dirty="0">
                <a:solidFill>
                  <a:schemeClr val="bg1"/>
                </a:solidFill>
                <a:effectLst/>
                <a:latin typeface="Arial" charset="0"/>
                <a:cs typeface="Arial" charset="0"/>
              </a:rPr>
              <a:t> </a:t>
            </a:r>
            <a:br>
              <a:rPr lang="en-US" altLang="ja-JP" sz="2800" b="1" dirty="0">
                <a:solidFill>
                  <a:schemeClr val="bg1"/>
                </a:solidFill>
                <a:effectLst/>
                <a:latin typeface="Arial" charset="0"/>
                <a:cs typeface="Arial" charset="0"/>
              </a:rPr>
            </a:br>
            <a:r>
              <a:rPr lang="en-US" altLang="ja-JP" sz="2800" b="1" dirty="0">
                <a:solidFill>
                  <a:schemeClr val="bg1"/>
                </a:solidFill>
                <a:effectLst/>
                <a:latin typeface="Arial" charset="0"/>
                <a:cs typeface="Arial" charset="0"/>
              </a:rPr>
              <a:t>(Zech. 14:4).</a:t>
            </a:r>
            <a:endParaRPr lang="en-US" sz="2800" b="1" dirty="0">
              <a:solidFill>
                <a:schemeClr val="bg1"/>
              </a:solidFill>
              <a:effectLst/>
              <a:latin typeface="Arial" charset="0"/>
              <a:cs typeface="Arial"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eaLnBrk="0" hangingPunct="0"/>
            <a:endParaRPr lang="en-US" sz="1800">
              <a:solidFill>
                <a:srgbClr val="FFFFCC"/>
              </a:solidFill>
              <a:effectLst/>
              <a:latin typeface="Arial" charset="0"/>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effectLst/>
                <a:latin typeface="Arial" charset="0"/>
                <a:cs typeface="Arial" charset="0"/>
              </a:rPr>
              <a:t>656</a:t>
            </a:r>
            <a:endParaRPr lang="en-US">
              <a:solidFill>
                <a:srgbClr val="000066"/>
              </a:solidFill>
              <a:effectLst/>
              <a:latin typeface="Arial"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eaLnBrk="0" hangingPunct="0"/>
            <a:endParaRPr lang="en-US" sz="1800">
              <a:solidFill>
                <a:srgbClr val="FFFFCC"/>
              </a:solidFill>
              <a:effectLst/>
              <a:latin typeface="Arial" charset="0"/>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CC"/>
                  </a:solidFill>
                  <a:effectLst/>
                  <a:latin typeface="Arial"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CC"/>
                  </a:solidFill>
                  <a:effectLst/>
                  <a:latin typeface="Arial"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CC"/>
                  </a:solidFill>
                  <a:effectLst/>
                  <a:latin typeface="Arial"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On that day, his feet will stand on the Mount of Olives east of Jerusalem…</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14:4a).</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204630703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en-US" b="1" dirty="0">
                <a:effectLst/>
                <a:latin typeface="Arial" charset="0"/>
                <a:ea typeface="ＭＳ Ｐゴシック" charset="0"/>
                <a:cs typeface="ＭＳ Ｐゴシック" charset="0"/>
              </a:rPr>
              <a:t>Questions to Ponder</a:t>
            </a: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can you </a:t>
            </a:r>
            <a:r>
              <a:rPr kumimoji="0" 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better understand</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your exalted position in Christ?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can you </a:t>
            </a:r>
            <a:r>
              <a:rPr kumimoji="0" 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better serve</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Christ now in light of your rule with him at his return? </a:t>
            </a:r>
          </a:p>
        </p:txBody>
      </p:sp>
      <p:sp>
        <p:nvSpPr>
          <p:cNvPr id="6" name="Rectangle 2">
            <a:extLst>
              <a:ext uri="{FF2B5EF4-FFF2-40B4-BE49-F238E27FC236}">
                <a16:creationId xmlns:a16="http://schemas.microsoft.com/office/drawing/2014/main" id="{94076616-83BF-7347-AF12-8FB7B5E1446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4167129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…And the Mount of Olives will split apart, making a wide valley running from east to west. Half the mountain will move toward the north and half toward the south</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14:4b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4067944" cy="68580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You will flee through this valley, for it will reach across to </a:t>
            </a:r>
            <a:r>
              <a:rPr lang="en-US" altLang="ja-JP" sz="2800" b="1" dirty="0" err="1">
                <a:solidFill>
                  <a:srgbClr val="FFFFFF"/>
                </a:solidFill>
                <a:effectLst>
                  <a:glow rad="152400">
                    <a:srgbClr val="000000"/>
                  </a:glow>
                </a:effectLst>
                <a:latin typeface="Arial" charset="0"/>
                <a:cs typeface="Arial" charset="0"/>
              </a:rPr>
              <a:t>Azal</a:t>
            </a:r>
            <a:r>
              <a:rPr lang="en-US" altLang="ja-JP" sz="2800" b="1" dirty="0">
                <a:solidFill>
                  <a:srgbClr val="FFFFFF"/>
                </a:solidFill>
                <a:effectLst>
                  <a:glow rad="152400">
                    <a:srgbClr val="000000"/>
                  </a:glow>
                </a:effectLst>
                <a:latin typeface="Arial" charset="0"/>
                <a:cs typeface="Arial" charset="0"/>
              </a:rPr>
              <a:t>. Yes, you will flee as you did from the earthquake in the days of King </a:t>
            </a:r>
            <a:r>
              <a:rPr lang="en-US" altLang="ja-JP" sz="2800" b="1" dirty="0" err="1">
                <a:solidFill>
                  <a:srgbClr val="FFFFFF"/>
                </a:solidFill>
                <a:effectLst>
                  <a:glow rad="152400">
                    <a:srgbClr val="000000"/>
                  </a:glow>
                </a:effectLst>
                <a:latin typeface="Arial" charset="0"/>
                <a:cs typeface="Arial" charset="0"/>
              </a:rPr>
              <a:t>Uzziah</a:t>
            </a:r>
            <a:r>
              <a:rPr lang="en-US" altLang="ja-JP" sz="2800" b="1" dirty="0">
                <a:solidFill>
                  <a:srgbClr val="FFFFFF"/>
                </a:solidFill>
                <a:effectLst>
                  <a:glow rad="152400">
                    <a:srgbClr val="000000"/>
                  </a:glow>
                </a:effectLst>
                <a:latin typeface="Arial" charset="0"/>
                <a:cs typeface="Arial" charset="0"/>
              </a:rPr>
              <a:t> of Judah. Then the L</a:t>
            </a:r>
            <a:r>
              <a:rPr lang="en-US" altLang="ja-JP" b="1" dirty="0">
                <a:solidFill>
                  <a:srgbClr val="FFFFFF"/>
                </a:solidFill>
                <a:effectLst>
                  <a:glow rad="152400">
                    <a:srgbClr val="000000"/>
                  </a:glow>
                </a:effectLst>
                <a:latin typeface="Arial" charset="0"/>
                <a:cs typeface="Arial" charset="0"/>
              </a:rPr>
              <a:t>ORD</a:t>
            </a:r>
            <a:r>
              <a:rPr lang="en-US" altLang="ja-JP" sz="2800" b="1" dirty="0">
                <a:solidFill>
                  <a:srgbClr val="FFFFFF"/>
                </a:solidFill>
                <a:effectLst>
                  <a:glow rad="152400">
                    <a:srgbClr val="000000"/>
                  </a:glow>
                </a:effectLst>
                <a:latin typeface="Arial" charset="0"/>
                <a:cs typeface="Arial" charset="0"/>
              </a:rPr>
              <a:t> my God will come, and all his holy ones with him</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br>
              <a:rPr lang="en-US" altLang="ja-JP" sz="2800" b="1" dirty="0">
                <a:solidFill>
                  <a:srgbClr val="FFFFFF"/>
                </a:solidFill>
                <a:effectLst>
                  <a:glow rad="152400">
                    <a:srgbClr val="000000"/>
                  </a:glow>
                </a:effectLst>
                <a:latin typeface="Arial" charset="0"/>
                <a:cs typeface="Arial" charset="0"/>
              </a:rPr>
            </a:br>
            <a:r>
              <a:rPr lang="en-US" altLang="ja-JP" sz="2800" b="1" dirty="0">
                <a:solidFill>
                  <a:srgbClr val="FFFFFF"/>
                </a:solidFill>
                <a:effectLst>
                  <a:glow rad="152400">
                    <a:srgbClr val="000000"/>
                  </a:glow>
                </a:effectLst>
                <a:latin typeface="Arial" charset="0"/>
                <a:cs typeface="Arial" charset="0"/>
              </a:rPr>
              <a:t>(Zech. 14:5 </a:t>
            </a:r>
            <a:r>
              <a:rPr lang="en-US" altLang="ja-JP" b="1" dirty="0">
                <a:solidFill>
                  <a:srgbClr val="FFFFFF"/>
                </a:solidFill>
                <a:effectLst>
                  <a:glow rad="152400">
                    <a:srgbClr val="000000"/>
                  </a:glow>
                </a:effectLst>
                <a:latin typeface="Arial" charset="0"/>
                <a:cs typeface="Arial" charset="0"/>
              </a:rPr>
              <a:t>NLT</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452500126"/>
      </p:ext>
    </p:extLst>
  </p:cSld>
  <p:clrMapOvr>
    <a:overrideClrMapping bg1="lt1" tx1="dk1" bg2="lt2" tx2="dk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3779912" y="1728192"/>
            <a:ext cx="5395838" cy="52292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On that day the sources of light will no longer shine,  </a:t>
            </a:r>
            <a:r>
              <a:rPr lang="en-US" altLang="ja-JP" sz="2800" b="1" baseline="30000" dirty="0">
                <a:solidFill>
                  <a:schemeClr val="bg1"/>
                </a:solidFill>
                <a:effectLst>
                  <a:glow rad="152400">
                    <a:schemeClr val="tx1"/>
                  </a:glow>
                </a:effectLst>
                <a:latin typeface="Arial" charset="0"/>
                <a:cs typeface="Arial" charset="0"/>
              </a:rPr>
              <a:t>7</a:t>
            </a:r>
            <a:r>
              <a:rPr lang="en-US" altLang="ja-JP" sz="2800" b="1" dirty="0">
                <a:solidFill>
                  <a:schemeClr val="bg1"/>
                </a:solidFill>
                <a:effectLst>
                  <a:glow rad="152400">
                    <a:schemeClr val="tx1"/>
                  </a:glow>
                </a:effectLst>
                <a:latin typeface="Arial" charset="0"/>
                <a:cs typeface="Arial" charset="0"/>
              </a:rPr>
              <a:t>yet there will be continuous day! Only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knows how this could happen. There will be no normal day and night, for at evening time it will still be light</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(Zech. 14:6-7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en-US" sz="3600" b="1" dirty="0">
                <a:solidFill>
                  <a:srgbClr val="FFFFFF"/>
                </a:solidFill>
                <a:effectLst>
                  <a:glow rad="228600">
                    <a:schemeClr val="tx1"/>
                  </a:glow>
                </a:effectLst>
                <a:latin typeface="Arial" charset="0"/>
                <a:ea typeface="ＭＳ Ｐゴシック" charset="0"/>
                <a:cs typeface="Arial" charset="0"/>
              </a:rPr>
              <a:t>Living Water!</a:t>
            </a: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On that day life-giving waters will flow out from Jerusalem, half toward the Dead Sea and half toward the Mediterranean, flowing continuously in both summer and winter</a:t>
            </a:r>
            <a:r>
              <a:rPr lang="ru-RU"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 (Zech. 14:8 </a:t>
            </a:r>
            <a:r>
              <a:rPr lang="en-US" b="1" dirty="0">
                <a:solidFill>
                  <a:schemeClr val="bg1"/>
                </a:solidFill>
                <a:effectLst>
                  <a:glow rad="254000">
                    <a:schemeClr val="tx1">
                      <a:alpha val="89000"/>
                    </a:schemeClr>
                  </a:glow>
                </a:effectLst>
                <a:latin typeface="Arial" charset="0"/>
                <a:cs typeface="Arial" charset="0"/>
              </a:rPr>
              <a:t>NLT</a:t>
            </a:r>
            <a:r>
              <a:rPr lang="en-US" sz="2800" b="1" dirty="0">
                <a:solidFill>
                  <a:schemeClr val="bg1"/>
                </a:solidFill>
                <a:effectLst>
                  <a:glow rad="254000">
                    <a:schemeClr val="tx1">
                      <a:alpha val="89000"/>
                    </a:schemeClr>
                  </a:glow>
                </a:effectLst>
                <a:latin typeface="Arial" charset="0"/>
                <a:cs typeface="Arial" charset="0"/>
              </a:rPr>
              <a:t>).</a:t>
            </a:r>
          </a:p>
        </p:txBody>
      </p:sp>
    </p:spTree>
    <p:extLst>
      <p:ext uri="{BB962C8B-B14F-4D97-AF65-F5344CB8AC3E}">
        <p14:creationId xmlns:p14="http://schemas.microsoft.com/office/powerpoint/2010/main" val="2163828048"/>
      </p:ext>
    </p:extLst>
  </p:cSld>
  <p:clrMapOvr>
    <a:overrideClrMapping bg1="lt1" tx1="dk1" bg2="lt2" tx2="dk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(47:1-12)</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71525"/>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River &amp; the Land (Ezekiel 47:1) </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river that starts on the south side of the temple entrance</a:t>
            </a:r>
          </a:p>
        </p:txBody>
      </p:sp>
    </p:spTree>
    <p:extLst>
      <p:ext uri="{BB962C8B-B14F-4D97-AF65-F5344CB8AC3E}">
        <p14:creationId xmlns:p14="http://schemas.microsoft.com/office/powerpoint/2010/main" val="134551626"/>
      </p:ext>
    </p:extLst>
  </p:cSld>
  <p:clrMapOvr>
    <a:masterClrMapping/>
  </p:clrMapOvr>
  <p:transition spd="med">
    <p:randomBar dir="ver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5" y="0"/>
            <a:ext cx="4412633" cy="685800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Beginning of the River (Ezekiel 47:2)</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531440"/>
            <a:ext cx="768350" cy="461665"/>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5004048" y="4221088"/>
            <a:ext cx="4139952" cy="20882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river flowing out the south side of the outer east gate</a:t>
            </a:r>
          </a:p>
        </p:txBody>
      </p:sp>
    </p:spTree>
    <p:extLst>
      <p:ext uri="{BB962C8B-B14F-4D97-AF65-F5344CB8AC3E}">
        <p14:creationId xmlns:p14="http://schemas.microsoft.com/office/powerpoint/2010/main" val="2210684529"/>
      </p:ext>
    </p:extLst>
  </p:cSld>
  <p:clrMapOvr>
    <a:masterClrMapping/>
  </p:clrMapOvr>
  <p:transition spd="med">
    <p:randomBar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1451610"/>
            <a:ext cx="9144000" cy="5406390"/>
          </a:xfrm>
          <a:prstGeom prst="rect">
            <a:avLst/>
          </a:prstGeom>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18264" y="14908"/>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5292080" y="0"/>
            <a:ext cx="3851920" cy="1800199"/>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Tree>
    <p:extLst>
      <p:ext uri="{BB962C8B-B14F-4D97-AF65-F5344CB8AC3E}">
        <p14:creationId xmlns:p14="http://schemas.microsoft.com/office/powerpoint/2010/main" val="591674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69326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616657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5129213"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565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967656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Messiah</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355614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8165587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River Gets Deeper (Ezekiel 47:3-5)</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451850" y="-529208"/>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river flowing east from the temple compound gets deeper and wider</a:t>
            </a:r>
          </a:p>
        </p:txBody>
      </p:sp>
    </p:spTree>
    <p:extLst>
      <p:ext uri="{BB962C8B-B14F-4D97-AF65-F5344CB8AC3E}">
        <p14:creationId xmlns:p14="http://schemas.microsoft.com/office/powerpoint/2010/main" val="1452615650"/>
      </p:ext>
    </p:extLst>
  </p:cSld>
  <p:clrMapOvr>
    <a:masterClrMapping/>
  </p:clrMapOvr>
  <p:transition spd="med">
    <p:randomBar dir="ver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Measuring as he went, he took me along the stream for 1,750 feet and then led me across. The water was up to my ankles</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47:3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7585226"/>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measured off another 1,750 feet and led me across again. This time the water was up to my knees</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47:4a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873789014"/>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another 1,750 feet, it was up to my waist</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47:4b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2391700"/>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5208631" y="-8776"/>
            <a:ext cx="3923928" cy="68667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he measured another 1,750 feet, and the river was too deep to walk across. It was deep enough to swim in, but too deep to walk through</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47:5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0815958"/>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36512" y="-27384"/>
            <a:ext cx="9070975" cy="792088"/>
          </a:xfrm>
        </p:spPr>
        <p:txBody>
          <a:bodyPr/>
          <a:lstStyle/>
          <a:p>
            <a:r>
              <a:rPr lang="en-US" b="1" dirty="0"/>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93737" y="5013176"/>
            <a:ext cx="9070975" cy="602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Ezekiel 47:1-12</a:t>
            </a:r>
          </a:p>
        </p:txBody>
      </p:sp>
      <p:pic>
        <p:nvPicPr>
          <p:cNvPr id="4" name="Picture 2" descr="The Millennial River – Ezekiel 47-48 - YouTube">
            <a:extLst>
              <a:ext uri="{FF2B5EF4-FFF2-40B4-BE49-F238E27FC236}">
                <a16:creationId xmlns:a16="http://schemas.microsoft.com/office/drawing/2014/main" id="{8C486356-081F-CCF3-0A35-55EE4A4174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84F3AD1-F137-45FF-FE6E-9E4D8CE36110}"/>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6" name="Title 1">
            <a:extLst>
              <a:ext uri="{FF2B5EF4-FFF2-40B4-BE49-F238E27FC236}">
                <a16:creationId xmlns:a16="http://schemas.microsoft.com/office/drawing/2014/main" id="{CB0ED2BF-2041-40BD-A527-F62C92701ADC}"/>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7" name="Title 1">
            <a:extLst>
              <a:ext uri="{FF2B5EF4-FFF2-40B4-BE49-F238E27FC236}">
                <a16:creationId xmlns:a16="http://schemas.microsoft.com/office/drawing/2014/main" id="{832E2203-28B2-D277-C86C-74F46E84961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rPr>
              <a:t>Rimmon</a:t>
            </a:r>
          </a:p>
        </p:txBody>
      </p:sp>
      <p:sp>
        <p:nvSpPr>
          <p:cNvPr id="8" name="Title 1">
            <a:extLst>
              <a:ext uri="{FF2B5EF4-FFF2-40B4-BE49-F238E27FC236}">
                <a16:creationId xmlns:a16="http://schemas.microsoft.com/office/drawing/2014/main" id="{5C3B814A-6C90-CDC5-F2F0-30BB9182D19F}"/>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0" name="Oval 9">
            <a:extLst>
              <a:ext uri="{FF2B5EF4-FFF2-40B4-BE49-F238E27FC236}">
                <a16:creationId xmlns:a16="http://schemas.microsoft.com/office/drawing/2014/main" id="{1F4D8C41-DC82-9201-D424-DC2D20157107}"/>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97A4782A-9CFB-B085-87D2-2DA0C36BCB12}"/>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Title 1">
            <a:extLst>
              <a:ext uri="{FF2B5EF4-FFF2-40B4-BE49-F238E27FC236}">
                <a16:creationId xmlns:a16="http://schemas.microsoft.com/office/drawing/2014/main" id="{96F6535A-E5A6-97B2-7740-2B3A428876B5}"/>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3" name="Title 1">
            <a:extLst>
              <a:ext uri="{FF2B5EF4-FFF2-40B4-BE49-F238E27FC236}">
                <a16:creationId xmlns:a16="http://schemas.microsoft.com/office/drawing/2014/main" id="{10CC89C8-9595-ADE2-5150-A2D1D0E5D77F}"/>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75060543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en-US" b="1" dirty="0">
                <a:latin typeface="Arial" panose="020B0604020202020204" pitchFamily="34" charset="0"/>
                <a:cs typeface="Arial" panose="020B0604020202020204" pitchFamily="34" charset="0"/>
              </a:rPr>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On that day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life-giving waters will flow out from Jerusalem</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half toward the Dead Sea and half toward the Mediterranean, flowing continuously in both summer and winter.</a:t>
            </a: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Zechariah 14:8</a:t>
            </a:r>
          </a:p>
        </p:txBody>
      </p:sp>
      <p:pic>
        <p:nvPicPr>
          <p:cNvPr id="5" name="Picture 2" descr="The Millennial River – Ezekiel 47-48 - YouTube">
            <a:extLst>
              <a:ext uri="{FF2B5EF4-FFF2-40B4-BE49-F238E27FC236}">
                <a16:creationId xmlns:a16="http://schemas.microsoft.com/office/drawing/2014/main" id="{D14C438E-2595-85B8-8144-498A51F39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A9CE3F-8082-62D6-D238-E1AD685BD24C}"/>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7" name="Title 1">
            <a:extLst>
              <a:ext uri="{FF2B5EF4-FFF2-40B4-BE49-F238E27FC236}">
                <a16:creationId xmlns:a16="http://schemas.microsoft.com/office/drawing/2014/main" id="{E22E7BE8-7555-CE18-945A-973A8E4DC63A}"/>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8" name="Title 1">
            <a:extLst>
              <a:ext uri="{FF2B5EF4-FFF2-40B4-BE49-F238E27FC236}">
                <a16:creationId xmlns:a16="http://schemas.microsoft.com/office/drawing/2014/main" id="{2AB297ED-44E5-DA6C-4F78-C1D60795E82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rPr>
              <a:t>Rimmon</a:t>
            </a:r>
          </a:p>
        </p:txBody>
      </p:sp>
      <p:sp>
        <p:nvSpPr>
          <p:cNvPr id="9" name="Title 1">
            <a:extLst>
              <a:ext uri="{FF2B5EF4-FFF2-40B4-BE49-F238E27FC236}">
                <a16:creationId xmlns:a16="http://schemas.microsoft.com/office/drawing/2014/main" id="{E8810E03-9EB5-6CB2-B25A-E4305984952C}"/>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0" name="Oval 9">
            <a:extLst>
              <a:ext uri="{FF2B5EF4-FFF2-40B4-BE49-F238E27FC236}">
                <a16:creationId xmlns:a16="http://schemas.microsoft.com/office/drawing/2014/main" id="{5CB6CA87-65FD-CAD4-5F2A-98AD9803FBA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4C3898FD-6FF0-B461-D4DF-19786A45167F}"/>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Title 1">
            <a:extLst>
              <a:ext uri="{FF2B5EF4-FFF2-40B4-BE49-F238E27FC236}">
                <a16:creationId xmlns:a16="http://schemas.microsoft.com/office/drawing/2014/main" id="{9AA934BE-D51B-0A81-9B18-ABC0C1A708DF}"/>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3" name="Title 1">
            <a:extLst>
              <a:ext uri="{FF2B5EF4-FFF2-40B4-BE49-F238E27FC236}">
                <a16:creationId xmlns:a16="http://schemas.microsoft.com/office/drawing/2014/main" id="{D36E6FAE-83E7-2D7B-397D-5DAED72E65E1}"/>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95354650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en-US" b="1" dirty="0"/>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a:rPr>
              <a:t>In that day the mountains will drip with sweet wine,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a:rPr>
              <a:t>and the hills will flow with milk.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Water will fill the streambeds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and a fountain will burst forth from the L</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ORD</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’s Temple,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a:rPr>
              <a:t>watering the arid valley of acacias.</a:t>
            </a: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Joel 3:17</a:t>
            </a:r>
          </a:p>
        </p:txBody>
      </p:sp>
      <p:pic>
        <p:nvPicPr>
          <p:cNvPr id="6" name="Picture 2" descr="The Millennial River – Ezekiel 47-48 - YouTube">
            <a:extLst>
              <a:ext uri="{FF2B5EF4-FFF2-40B4-BE49-F238E27FC236}">
                <a16:creationId xmlns:a16="http://schemas.microsoft.com/office/drawing/2014/main" id="{D39AAA37-B94F-B035-47BD-C975FEF32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39AE96-21C8-0317-B745-2378CD30966D}"/>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8" name="Title 1">
            <a:extLst>
              <a:ext uri="{FF2B5EF4-FFF2-40B4-BE49-F238E27FC236}">
                <a16:creationId xmlns:a16="http://schemas.microsoft.com/office/drawing/2014/main" id="{0ABFFC7D-ACAC-28D1-2B3B-22761593CECD}"/>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9" name="Title 1">
            <a:extLst>
              <a:ext uri="{FF2B5EF4-FFF2-40B4-BE49-F238E27FC236}">
                <a16:creationId xmlns:a16="http://schemas.microsoft.com/office/drawing/2014/main" id="{D619500E-3D2A-AE2C-1B13-27FC5C7B12E9}"/>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rPr>
              <a:t>Rimmon</a:t>
            </a:r>
          </a:p>
        </p:txBody>
      </p:sp>
      <p:sp>
        <p:nvSpPr>
          <p:cNvPr id="10" name="Title 1">
            <a:extLst>
              <a:ext uri="{FF2B5EF4-FFF2-40B4-BE49-F238E27FC236}">
                <a16:creationId xmlns:a16="http://schemas.microsoft.com/office/drawing/2014/main" id="{F962750C-BF34-E3FA-0A12-9AB8FE3AE9D1}"/>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1" name="Oval 10">
            <a:extLst>
              <a:ext uri="{FF2B5EF4-FFF2-40B4-BE49-F238E27FC236}">
                <a16:creationId xmlns:a16="http://schemas.microsoft.com/office/drawing/2014/main" id="{A7C0B77C-CFF4-7D04-D2AF-0DB6ACCE7DD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5EE675B6-6EE8-E280-4F72-26AD8008F740}"/>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Title 1">
            <a:extLst>
              <a:ext uri="{FF2B5EF4-FFF2-40B4-BE49-F238E27FC236}">
                <a16:creationId xmlns:a16="http://schemas.microsoft.com/office/drawing/2014/main" id="{C49BE39B-B1FC-15A9-EA0F-F92FB9AD92C7}"/>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4" name="Title 1">
            <a:extLst>
              <a:ext uri="{FF2B5EF4-FFF2-40B4-BE49-F238E27FC236}">
                <a16:creationId xmlns:a16="http://schemas.microsoft.com/office/drawing/2014/main" id="{D8B525BF-4A3E-F410-7AEF-D518041F8C0E}"/>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38777755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And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will be king over all the earth.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On that day there will be one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his name alone will be worshiped</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14:9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63F7A67-C057-F8C7-E62D-98FF74B6190A}"/>
              </a:ext>
            </a:extLst>
          </p:cNvPr>
          <p:cNvPicPr>
            <a:picLocks noChangeAspect="1" noChangeArrowheads="1"/>
          </p:cNvPicPr>
          <p:nvPr/>
        </p:nvPicPr>
        <p:blipFill rotWithShape="1">
          <a:blip r:embed="rId3"/>
          <a:srcRect l="4550" r="25909"/>
          <a:stretch/>
        </p:blipFill>
        <p:spPr bwMode="auto">
          <a:xfrm>
            <a:off x="-1" y="0"/>
            <a:ext cx="9144001" cy="6845300"/>
          </a:xfrm>
          <a:prstGeom prst="rect">
            <a:avLst/>
          </a:prstGeom>
          <a:noFill/>
          <a:ln w="25400">
            <a:noFill/>
            <a:miter lim="800000"/>
            <a:headEnd/>
            <a:tailEnd/>
          </a:ln>
        </p:spPr>
      </p:pic>
      <p:sp>
        <p:nvSpPr>
          <p:cNvPr id="287747" name="Text Box 3"/>
          <p:cNvSpPr txBox="1">
            <a:spLocks noChangeArrowheads="1"/>
          </p:cNvSpPr>
          <p:nvPr/>
        </p:nvSpPr>
        <p:spPr bwMode="auto">
          <a:xfrm>
            <a:off x="114299" y="3461657"/>
            <a:ext cx="8915400" cy="2333972"/>
          </a:xfrm>
          <a:prstGeom prst="rect">
            <a:avLst/>
          </a:prstGeom>
          <a:noFill/>
          <a:ln w="9525">
            <a:noFill/>
            <a:miter lim="800000"/>
            <a:headEnd/>
            <a:tailEnd/>
          </a:ln>
          <a:effectLst>
            <a:outerShdw blurRad="63500" dist="35921" dir="2700000" algn="ctr" rotWithShape="0">
              <a:srgbClr val="010101">
                <a:alpha val="74998"/>
              </a:srgbClr>
            </a:outerShdw>
          </a:effectLst>
        </p:spPr>
        <p:txBody>
          <a:bodyPr wrap="square" lIns="0" tIns="0" rIns="0" bIns="0">
            <a:spAutoFit/>
          </a:bodyPr>
          <a:lstStyle/>
          <a:p>
            <a:pPr marL="0" marR="0" lvl="0" indent="0" algn="l" defTabSz="822325" rtl="0" eaLnBrk="1" fontAlgn="base" latinLnBrk="0" hangingPunct="1">
              <a:lnSpc>
                <a:spcPts val="2613"/>
              </a:lnSpc>
              <a:spcBef>
                <a:spcPct val="0"/>
              </a:spcBef>
              <a:spcAft>
                <a:spcPct val="0"/>
              </a:spcAft>
              <a:buClrTx/>
              <a:buSzTx/>
              <a:buFontTx/>
              <a:buNone/>
              <a:tabLst>
                <a:tab pos="0" algn="l"/>
                <a:tab pos="822325" algn="l"/>
                <a:tab pos="1646238" algn="l"/>
                <a:tab pos="2468563" algn="l"/>
                <a:tab pos="3292475" algn="l"/>
                <a:tab pos="4114800" algn="l"/>
                <a:tab pos="4937125" algn="l"/>
                <a:tab pos="5761038" algn="l"/>
                <a:tab pos="6583363" algn="l"/>
                <a:tab pos="7407275" algn="l"/>
              </a:tabLst>
              <a:defRPr/>
            </a:pPr>
            <a:r>
              <a:rPr kumimoji="0" lang="en-US" sz="23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All the land will be changed into a plain from </a:t>
            </a:r>
            <a:r>
              <a:rPr kumimoji="0" lang="en-US" sz="2300" b="1" i="0" u="none" strike="noStrike" kern="1200" cap="none" spc="0" normalizeH="0" baseline="0" noProof="0" dirty="0" err="1">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Geba</a:t>
            </a:r>
            <a:r>
              <a:rPr kumimoji="0" lang="en-US" sz="23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to </a:t>
            </a:r>
            <a:r>
              <a:rPr kumimoji="0" lang="en-US" sz="2300" b="1" i="0" u="none" strike="noStrike" kern="1200" cap="none" spc="0" normalizeH="0" baseline="0" noProof="0" dirty="0" err="1">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Rimmon</a:t>
            </a:r>
            <a:r>
              <a:rPr kumimoji="0" lang="en-US" sz="23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south of Jerusalem; but Jerusalem will rise and remain on its site from Benjamin's Gate as far as the place of the First Gate to the Corner Gate, and from the Tower of </a:t>
            </a:r>
            <a:r>
              <a:rPr kumimoji="0" lang="en-US" sz="2300" b="1" i="0" u="none" strike="noStrike" kern="1200" cap="none" spc="0" normalizeH="0" baseline="0" noProof="0" dirty="0" err="1">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Hananel</a:t>
            </a:r>
            <a:r>
              <a:rPr kumimoji="0" lang="en-US" sz="23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to the king's wine presses. And people will live in it, and there will be no more curse, for Jerusalem will dwell in security.      </a:t>
            </a:r>
          </a:p>
          <a:p>
            <a:pPr marL="0" marR="0" lvl="0" indent="0" algn="r" defTabSz="822325" rtl="0" eaLnBrk="1" fontAlgn="base" latinLnBrk="0" hangingPunct="1">
              <a:lnSpc>
                <a:spcPts val="2613"/>
              </a:lnSpc>
              <a:spcBef>
                <a:spcPct val="0"/>
              </a:spcBef>
              <a:spcAft>
                <a:spcPct val="0"/>
              </a:spcAft>
              <a:buClrTx/>
              <a:buSzTx/>
              <a:buFontTx/>
              <a:buNone/>
              <a:tabLst>
                <a:tab pos="0" algn="l"/>
                <a:tab pos="822325" algn="l"/>
                <a:tab pos="1646238" algn="l"/>
                <a:tab pos="2468563" algn="l"/>
                <a:tab pos="3292475" algn="l"/>
                <a:tab pos="4114800" algn="l"/>
                <a:tab pos="4937125" algn="l"/>
                <a:tab pos="5761038" algn="l"/>
                <a:tab pos="6583363" algn="l"/>
                <a:tab pos="7407275" algn="l"/>
              </a:tabLst>
              <a:defRPr/>
            </a:pPr>
            <a:r>
              <a:rPr kumimoji="0" lang="en-US" sz="2200" b="1" i="0" u="none" strike="noStrike" kern="1200" cap="none" spc="0" normalizeH="0" baseline="0" noProof="0" dirty="0">
                <a:ln>
                  <a:noFill/>
                </a:ln>
                <a:solidFill>
                  <a:srgbClr val="FFF648"/>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Zechariah 14:10-11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dissolve">
                                      <p:cBhvr>
                                        <p:cTn id="7"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b="1">
                <a:solidFill>
                  <a:srgbClr val="FFFFCC"/>
                </a:solidFill>
                <a:effectLst>
                  <a:outerShdw blurRad="38100" dist="38100" dir="2700000" algn="tl">
                    <a:srgbClr val="000000"/>
                  </a:outerShdw>
                </a:effectLst>
              </a:rPr>
              <a:t>h</a:t>
            </a:r>
          </a:p>
        </p:txBody>
      </p:sp>
      <p:sp>
        <p:nvSpPr>
          <p:cNvPr id="61443"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650</a:t>
            </a:r>
          </a:p>
        </p:txBody>
      </p:sp>
      <p:sp>
        <p:nvSpPr>
          <p:cNvPr id="61444" name="Text Box 4"/>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800</a:t>
            </a:r>
          </a:p>
        </p:txBody>
      </p:sp>
      <p:sp>
        <p:nvSpPr>
          <p:cNvPr id="61445" name="Text Box 5"/>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900</a:t>
            </a:r>
          </a:p>
        </p:txBody>
      </p:sp>
      <p:sp>
        <p:nvSpPr>
          <p:cNvPr id="61446" name="Text Box 6"/>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950</a:t>
            </a:r>
          </a:p>
        </p:txBody>
      </p:sp>
      <p:sp>
        <p:nvSpPr>
          <p:cNvPr id="61447" name="Text Box 7"/>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1000</a:t>
            </a:r>
          </a:p>
        </p:txBody>
      </p:sp>
      <p:sp>
        <p:nvSpPr>
          <p:cNvPr id="61448" name="Text Box 8"/>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500</a:t>
            </a:r>
          </a:p>
        </p:txBody>
      </p:sp>
      <p:grpSp>
        <p:nvGrpSpPr>
          <p:cNvPr id="130056" name="Group 9"/>
          <p:cNvGrpSpPr>
            <a:grpSpLocks/>
          </p:cNvGrpSpPr>
          <p:nvPr/>
        </p:nvGrpSpPr>
        <p:grpSpPr bwMode="auto">
          <a:xfrm>
            <a:off x="66675" y="3044825"/>
            <a:ext cx="9534525" cy="844550"/>
            <a:chOff x="42" y="1918"/>
            <a:chExt cx="6006" cy="532"/>
          </a:xfrm>
        </p:grpSpPr>
        <p:grpSp>
          <p:nvGrpSpPr>
            <p:cNvPr id="130079" name="Group 10"/>
            <p:cNvGrpSpPr>
              <a:grpSpLocks/>
            </p:cNvGrpSpPr>
            <p:nvPr/>
          </p:nvGrpSpPr>
          <p:grpSpPr bwMode="auto">
            <a:xfrm>
              <a:off x="96" y="1918"/>
              <a:ext cx="1296" cy="530"/>
              <a:chOff x="96" y="1918"/>
              <a:chExt cx="1296" cy="530"/>
            </a:xfrm>
          </p:grpSpPr>
          <p:sp>
            <p:nvSpPr>
              <p:cNvPr id="61451"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52"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53"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54"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grpSp>
        <p:grpSp>
          <p:nvGrpSpPr>
            <p:cNvPr id="130080" name="Group 15"/>
            <p:cNvGrpSpPr>
              <a:grpSpLocks/>
            </p:cNvGrpSpPr>
            <p:nvPr/>
          </p:nvGrpSpPr>
          <p:grpSpPr bwMode="auto">
            <a:xfrm>
              <a:off x="1824" y="1920"/>
              <a:ext cx="1296" cy="530"/>
              <a:chOff x="96" y="1918"/>
              <a:chExt cx="1296" cy="530"/>
            </a:xfrm>
          </p:grpSpPr>
          <p:sp>
            <p:nvSpPr>
              <p:cNvPr id="61456"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57"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58"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59"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grpSp>
        <p:grpSp>
          <p:nvGrpSpPr>
            <p:cNvPr id="130081" name="Group 20"/>
            <p:cNvGrpSpPr>
              <a:grpSpLocks/>
            </p:cNvGrpSpPr>
            <p:nvPr/>
          </p:nvGrpSpPr>
          <p:grpSpPr bwMode="auto">
            <a:xfrm>
              <a:off x="3552" y="1920"/>
              <a:ext cx="1296" cy="530"/>
              <a:chOff x="96" y="1918"/>
              <a:chExt cx="1296" cy="530"/>
            </a:xfrm>
          </p:grpSpPr>
          <p:sp>
            <p:nvSpPr>
              <p:cNvPr id="61461"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62"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63"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64"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grpSp>
        <p:sp>
          <p:nvSpPr>
            <p:cNvPr id="61465"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66"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sp>
          <p:nvSpPr>
            <p:cNvPr id="61467"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CC"/>
                </a:solidFill>
                <a:effectLst/>
                <a:latin typeface="Arial"/>
                <a:cs typeface="Arial"/>
              </a:endParaRPr>
            </a:p>
          </p:txBody>
        </p:sp>
      </p:grpSp>
      <p:sp>
        <p:nvSpPr>
          <p:cNvPr id="61468" name="Text Box 28"/>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550</a:t>
            </a:r>
          </a:p>
        </p:txBody>
      </p:sp>
      <p:sp>
        <p:nvSpPr>
          <p:cNvPr id="61469" name="Text Box 29"/>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850</a:t>
            </a:r>
          </a:p>
        </p:txBody>
      </p:sp>
      <p:sp>
        <p:nvSpPr>
          <p:cNvPr id="61470" name="Text Box 30"/>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1050</a:t>
            </a:r>
          </a:p>
        </p:txBody>
      </p:sp>
      <p:sp>
        <p:nvSpPr>
          <p:cNvPr id="61471" name="Text Box 31"/>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1100</a:t>
            </a:r>
          </a:p>
        </p:txBody>
      </p:sp>
      <p:sp>
        <p:nvSpPr>
          <p:cNvPr id="61472" name="Text Box 32"/>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450</a:t>
            </a:r>
          </a:p>
        </p:txBody>
      </p:sp>
      <p:sp>
        <p:nvSpPr>
          <p:cNvPr id="61473" name="Text Box 33"/>
          <p:cNvSpPr txBox="1">
            <a:spLocks noChangeArrowheads="1"/>
          </p:cNvSpPr>
          <p:nvPr/>
        </p:nvSpPr>
        <p:spPr bwMode="auto">
          <a:xfrm>
            <a:off x="304800" y="11557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00FFFF"/>
                </a:solidFill>
                <a:effectLst/>
                <a:latin typeface="Arial"/>
                <a:cs typeface="Arial"/>
              </a:rPr>
              <a:t>United Kingdom</a:t>
            </a:r>
          </a:p>
          <a:p>
            <a:pPr algn="ctr">
              <a:spcBef>
                <a:spcPct val="50000"/>
              </a:spcBef>
              <a:defRPr/>
            </a:pPr>
            <a:r>
              <a:rPr lang="en-US" sz="3200" b="1">
                <a:solidFill>
                  <a:srgbClr val="00FFFF"/>
                </a:solidFill>
                <a:effectLst/>
                <a:latin typeface="Arial"/>
                <a:cs typeface="Arial"/>
              </a:rPr>
              <a:t>1050-930</a:t>
            </a:r>
          </a:p>
        </p:txBody>
      </p:sp>
      <p:sp>
        <p:nvSpPr>
          <p:cNvPr id="61474" name="Text Box 34"/>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66FF66"/>
                </a:solidFill>
                <a:effectLst/>
                <a:latin typeface="Arial"/>
                <a:cs typeface="Arial"/>
              </a:rPr>
              <a:t>Exile  </a:t>
            </a:r>
            <a:r>
              <a:rPr lang="en-US" sz="3200" b="1">
                <a:solidFill>
                  <a:srgbClr val="66FF66"/>
                </a:solidFill>
                <a:effectLst/>
                <a:latin typeface="Arial"/>
                <a:cs typeface="Arial"/>
              </a:rPr>
              <a:t>586-536</a:t>
            </a:r>
          </a:p>
        </p:txBody>
      </p:sp>
      <p:sp>
        <p:nvSpPr>
          <p:cNvPr id="61475"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CC"/>
              </a:solidFill>
              <a:effectLst/>
              <a:latin typeface="Arial"/>
              <a:cs typeface="Arial"/>
            </a:endParaRPr>
          </a:p>
        </p:txBody>
      </p:sp>
      <p:sp>
        <p:nvSpPr>
          <p:cNvPr id="61476"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CC"/>
              </a:solidFill>
              <a:effectLst/>
              <a:latin typeface="Arial"/>
              <a:cs typeface="Arial"/>
            </a:endParaRPr>
          </a:p>
        </p:txBody>
      </p:sp>
      <p:sp>
        <p:nvSpPr>
          <p:cNvPr id="61477"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CC"/>
              </a:solidFill>
              <a:effectLst/>
              <a:latin typeface="Arial"/>
              <a:cs typeface="Arial"/>
            </a:endParaRPr>
          </a:p>
        </p:txBody>
      </p:sp>
      <p:sp>
        <p:nvSpPr>
          <p:cNvPr id="61478" name="Text Box 38"/>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7 5 0 </a:t>
            </a:r>
          </a:p>
        </p:txBody>
      </p:sp>
      <p:sp>
        <p:nvSpPr>
          <p:cNvPr id="61479"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CC"/>
              </a:solidFill>
              <a:effectLst/>
              <a:latin typeface="Arial"/>
              <a:cs typeface="Arial"/>
            </a:endParaRPr>
          </a:p>
        </p:txBody>
      </p:sp>
      <p:sp>
        <p:nvSpPr>
          <p:cNvPr id="61480" name="Text Box 40"/>
          <p:cNvSpPr txBox="1">
            <a:spLocks noChangeArrowheads="1"/>
          </p:cNvSpPr>
          <p:nvPr/>
        </p:nvSpPr>
        <p:spPr bwMode="auto">
          <a:xfrm>
            <a:off x="3124200" y="0"/>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solidFill>
                  <a:srgbClr val="FFFFCC"/>
                </a:solidFill>
                <a:effectLst/>
                <a:latin typeface="Arial"/>
                <a:cs typeface="Arial"/>
              </a:rPr>
              <a:t>Zechariah</a:t>
            </a:r>
          </a:p>
        </p:txBody>
      </p:sp>
      <p:sp>
        <p:nvSpPr>
          <p:cNvPr id="61481"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CC"/>
              </a:solidFill>
              <a:effectLst/>
              <a:latin typeface="Arial"/>
              <a:cs typeface="Arial"/>
            </a:endParaRPr>
          </a:p>
        </p:txBody>
      </p:sp>
      <p:sp>
        <p:nvSpPr>
          <p:cNvPr id="61482" name="Text Box 42"/>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7 0 0 </a:t>
            </a:r>
          </a:p>
        </p:txBody>
      </p:sp>
      <p:sp>
        <p:nvSpPr>
          <p:cNvPr id="61483" name="Text Box 43"/>
          <p:cNvSpPr txBox="1">
            <a:spLocks noChangeArrowheads="1"/>
          </p:cNvSpPr>
          <p:nvPr/>
        </p:nvSpPr>
        <p:spPr bwMode="auto">
          <a:xfrm>
            <a:off x="7467600" y="609600"/>
            <a:ext cx="1219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dirty="0">
                <a:solidFill>
                  <a:srgbClr val="FFFFCC"/>
                </a:solidFill>
                <a:effectLst/>
                <a:latin typeface="Arial"/>
                <a:cs typeface="Arial"/>
              </a:rPr>
              <a:t>520</a:t>
            </a:r>
          </a:p>
        </p:txBody>
      </p:sp>
      <p:sp>
        <p:nvSpPr>
          <p:cNvPr id="61484" name="Text Box 44"/>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CC"/>
                </a:solidFill>
                <a:effectLst/>
                <a:latin typeface="Arial"/>
                <a:cs typeface="Arial"/>
              </a:rPr>
              <a:t> 600</a:t>
            </a:r>
          </a:p>
        </p:txBody>
      </p:sp>
      <p:sp>
        <p:nvSpPr>
          <p:cNvPr id="61485" name="Text Box 45"/>
          <p:cNvSpPr txBox="1">
            <a:spLocks noChangeArrowheads="1"/>
          </p:cNvSpPr>
          <p:nvPr/>
        </p:nvSpPr>
        <p:spPr bwMode="auto">
          <a:xfrm>
            <a:off x="2590800" y="11557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00"/>
                </a:solidFill>
                <a:effectLst/>
                <a:latin typeface="Arial"/>
                <a:cs typeface="Arial"/>
              </a:rPr>
              <a:t>Divided Kingdom</a:t>
            </a:r>
          </a:p>
          <a:p>
            <a:pPr algn="ctr">
              <a:spcBef>
                <a:spcPct val="50000"/>
              </a:spcBef>
              <a:defRPr/>
            </a:pPr>
            <a:r>
              <a:rPr lang="en-US" sz="3200" b="1">
                <a:solidFill>
                  <a:srgbClr val="FFFF00"/>
                </a:solidFill>
                <a:effectLst/>
                <a:latin typeface="Arial"/>
                <a:cs typeface="Arial"/>
              </a:rPr>
              <a:t>930-722</a:t>
            </a:r>
          </a:p>
        </p:txBody>
      </p:sp>
      <p:sp>
        <p:nvSpPr>
          <p:cNvPr id="61486"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CC"/>
              </a:solidFill>
              <a:effectLst/>
              <a:latin typeface="Arial"/>
              <a:cs typeface="Arial"/>
            </a:endParaRPr>
          </a:p>
        </p:txBody>
      </p:sp>
      <p:sp>
        <p:nvSpPr>
          <p:cNvPr id="61487" name="Text Box 47"/>
          <p:cNvSpPr txBox="1">
            <a:spLocks noChangeArrowheads="1"/>
          </p:cNvSpPr>
          <p:nvPr/>
        </p:nvSpPr>
        <p:spPr bwMode="auto">
          <a:xfrm>
            <a:off x="6934200" y="1143000"/>
            <a:ext cx="2514600" cy="26543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a:solidFill>
                  <a:srgbClr val="FFFFCC"/>
                </a:solidFill>
                <a:effectLst/>
                <a:latin typeface="Arial" charset="0"/>
                <a:cs typeface="Arial" charset="0"/>
              </a:rPr>
              <a:t>Post-    Exile </a:t>
            </a:r>
          </a:p>
          <a:p>
            <a:pPr algn="ctr" eaLnBrk="1" hangingPunct="1">
              <a:spcBef>
                <a:spcPct val="50000"/>
              </a:spcBef>
              <a:defRPr/>
            </a:pPr>
            <a:r>
              <a:rPr lang="en-US" sz="3200" b="1">
                <a:solidFill>
                  <a:srgbClr val="FFFFCC"/>
                </a:solidFill>
                <a:effectLst/>
                <a:latin typeface="Arial" charset="0"/>
                <a:cs typeface="Arial" charset="0"/>
              </a:rPr>
              <a:t>536-425</a:t>
            </a:r>
          </a:p>
          <a:p>
            <a:pPr algn="ctr" eaLnBrk="1" hangingPunct="1">
              <a:spcBef>
                <a:spcPct val="50000"/>
              </a:spcBef>
              <a:defRPr/>
            </a:pPr>
            <a:endParaRPr lang="en-US" sz="3200" b="1">
              <a:solidFill>
                <a:srgbClr val="FFFFCC"/>
              </a:solidFill>
              <a:effectLst/>
              <a:latin typeface="Arial" charset="0"/>
              <a:cs typeface="Arial" charset="0"/>
            </a:endParaRPr>
          </a:p>
        </p:txBody>
      </p:sp>
      <p:sp>
        <p:nvSpPr>
          <p:cNvPr id="61488" name="Text Box 48"/>
          <p:cNvSpPr txBox="1">
            <a:spLocks noChangeArrowheads="1"/>
          </p:cNvSpPr>
          <p:nvPr/>
        </p:nvSpPr>
        <p:spPr bwMode="auto">
          <a:xfrm>
            <a:off x="5029200" y="11557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99FF"/>
                </a:solidFill>
                <a:effectLst/>
                <a:latin typeface="Arial"/>
                <a:cs typeface="Arial"/>
              </a:rPr>
              <a:t>Solitary Kingdom</a:t>
            </a:r>
          </a:p>
          <a:p>
            <a:pPr algn="ctr">
              <a:spcBef>
                <a:spcPct val="50000"/>
              </a:spcBef>
              <a:defRPr/>
            </a:pPr>
            <a:r>
              <a:rPr lang="en-US" sz="3200" b="1">
                <a:solidFill>
                  <a:srgbClr val="FF99FF"/>
                </a:solidFill>
                <a:effectLst/>
                <a:latin typeface="Arial"/>
                <a:cs typeface="Arial"/>
              </a:rPr>
              <a:t>722-586</a:t>
            </a:r>
          </a:p>
        </p:txBody>
      </p:sp>
      <p:sp>
        <p:nvSpPr>
          <p:cNvPr id="59423" name="Rectangle 49"/>
          <p:cNvSpPr>
            <a:spLocks noGrp="1" noChangeArrowheads="1"/>
          </p:cNvSpPr>
          <p:nvPr>
            <p:ph type="title" idx="4294967295"/>
          </p:nvPr>
        </p:nvSpPr>
        <p:spPr>
          <a:xfrm>
            <a:off x="0" y="0"/>
            <a:ext cx="2362200" cy="609600"/>
          </a:xfrm>
        </p:spPr>
        <p:txBody>
          <a:bodyPr/>
          <a:lstStyle/>
          <a:p>
            <a:pPr algn="l" eaLnBrk="1" hangingPunct="1">
              <a:defRPr/>
            </a:pPr>
            <a:r>
              <a:rPr lang="en-US" sz="3200">
                <a:effectLst>
                  <a:outerShdw blurRad="38100" dist="38100" dir="2700000" algn="tl">
                    <a:srgbClr val="000000"/>
                  </a:outerShdw>
                </a:effectLst>
                <a:latin typeface="Arial" charset="0"/>
                <a:ea typeface="ＭＳ Ｐゴシック" charset="0"/>
                <a:cs typeface="Arial" charset="0"/>
              </a:rPr>
              <a:t>Timeline</a:t>
            </a:r>
          </a:p>
        </p:txBody>
      </p:sp>
    </p:spTree>
    <p:extLst>
      <p:ext uri="{BB962C8B-B14F-4D97-AF65-F5344CB8AC3E}">
        <p14:creationId xmlns:p14="http://schemas.microsoft.com/office/powerpoint/2010/main" val="27815311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1486"/>
                                        </p:tgtEl>
                                        <p:attrNameLst>
                                          <p:attrName>style.visibility</p:attrName>
                                        </p:attrNameLst>
                                      </p:cBhvr>
                                      <p:to>
                                        <p:strVal val="visible"/>
                                      </p:to>
                                    </p:set>
                                    <p:animEffect transition="in" filter="wipe(up)">
                                      <p:cBhvr>
                                        <p:cTn id="7" dur="2000"/>
                                        <p:tgtEl>
                                          <p:spTgt spid="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6"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179203"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effectLst/>
              <a:latin typeface="Arial" charset="0"/>
            </a:endParaRPr>
          </a:p>
        </p:txBody>
      </p:sp>
      <p:sp>
        <p:nvSpPr>
          <p:cNvPr id="11469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defRPr/>
            </a:pPr>
            <a:endParaRPr lang="en-US"/>
          </a:p>
        </p:txBody>
      </p:sp>
      <p:sp>
        <p:nvSpPr>
          <p:cNvPr id="179205"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eaLnBrk="0" hangingPunct="0"/>
            <a:endParaRPr lang="en-US">
              <a:solidFill>
                <a:srgbClr val="FFFFFF"/>
              </a:solidFill>
              <a:effectLst/>
              <a:latin typeface="Arial" charset="0"/>
            </a:endParaRPr>
          </a:p>
        </p:txBody>
      </p:sp>
      <p:sp>
        <p:nvSpPr>
          <p:cNvPr id="7680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3600" b="1">
                <a:solidFill>
                  <a:srgbClr val="FFFFFF"/>
                </a:solidFill>
                <a:effectLst/>
                <a:latin typeface="Arial" charset="0"/>
                <a:ea typeface="ＭＳ Ｐゴシック" charset="-128"/>
                <a:cs typeface="ＭＳ Ｐゴシック" charset="-128"/>
              </a:rPr>
              <a:t>Mount of Olives</a:t>
            </a:r>
          </a:p>
        </p:txBody>
      </p:sp>
      <p:sp>
        <p:nvSpPr>
          <p:cNvPr id="76808" name="Rectangle 8"/>
          <p:cNvSpPr>
            <a:spLocks noGrp="1" noChangeArrowheads="1"/>
          </p:cNvSpPr>
          <p:nvPr>
            <p:ph type="title" idx="4294967295"/>
          </p:nvPr>
        </p:nvSpPr>
        <p:spPr>
          <a:xfrm>
            <a:off x="0" y="0"/>
            <a:ext cx="8305800" cy="6858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sz="3200" b="1">
                <a:latin typeface="Helvetica" charset="0"/>
                <a:ea typeface="Osaka" charset="0"/>
                <a:cs typeface="Osaka" charset="0"/>
              </a:rPr>
              <a:t>Jerusalem Repopulated</a:t>
            </a:r>
            <a:endParaRPr lang="en-US" sz="3200">
              <a:latin typeface="Helvetica" charset="0"/>
              <a:ea typeface="Osaka" charset="0"/>
              <a:cs typeface="Osaka" charset="0"/>
            </a:endParaRP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Sheep Gate</a:t>
            </a:r>
          </a:p>
        </p:txBody>
      </p:sp>
      <p:sp>
        <p:nvSpPr>
          <p:cNvPr id="7681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Tower of 100</a:t>
            </a:r>
          </a:p>
        </p:txBody>
      </p:sp>
      <p:sp>
        <p:nvSpPr>
          <p:cNvPr id="76811" name="Text Box 11"/>
          <p:cNvSpPr txBox="1">
            <a:spLocks noChangeArrowheads="1"/>
          </p:cNvSpPr>
          <p:nvPr/>
        </p:nvSpPr>
        <p:spPr bwMode="auto">
          <a:xfrm>
            <a:off x="3962400" y="1600200"/>
            <a:ext cx="1066800" cy="52387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dirty="0">
                <a:solidFill>
                  <a:srgbClr val="FFFF00"/>
                </a:solidFill>
                <a:effectLst/>
                <a:latin typeface="Arial" charset="0"/>
                <a:ea typeface="ＭＳ Ｐゴシック" charset="-128"/>
                <a:cs typeface="ＭＳ Ｐゴシック" charset="-128"/>
              </a:rPr>
              <a:t>Tower of </a:t>
            </a:r>
            <a:r>
              <a:rPr lang="en-US" sz="1400" b="1" dirty="0" err="1">
                <a:solidFill>
                  <a:srgbClr val="FFFF00"/>
                </a:solidFill>
                <a:effectLst/>
                <a:latin typeface="Arial" charset="0"/>
                <a:ea typeface="ＭＳ Ｐゴシック" charset="-128"/>
                <a:cs typeface="ＭＳ Ｐゴシック" charset="-128"/>
              </a:rPr>
              <a:t>Hananel</a:t>
            </a:r>
            <a:endParaRPr lang="en-US" sz="1400" b="1" dirty="0">
              <a:solidFill>
                <a:srgbClr val="FFFF00"/>
              </a:solidFill>
              <a:effectLst/>
              <a:latin typeface="Arial" charset="0"/>
              <a:ea typeface="ＭＳ Ｐゴシック" charset="-128"/>
              <a:cs typeface="ＭＳ Ｐゴシック" charset="-128"/>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Fish Gate</a:t>
            </a:r>
          </a:p>
        </p:txBody>
      </p:sp>
      <p:sp>
        <p:nvSpPr>
          <p:cNvPr id="7681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Jeshanah (Old Gate?)</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Broad Wall</a:t>
            </a:r>
          </a:p>
        </p:txBody>
      </p:sp>
      <p:sp>
        <p:nvSpPr>
          <p:cNvPr id="7681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Tower of the Ovens?</a:t>
            </a: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Valley Gate</a:t>
            </a: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Dung Gate</a:t>
            </a:r>
          </a:p>
        </p:txBody>
      </p:sp>
      <p:sp>
        <p:nvSpPr>
          <p:cNvPr id="7681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Pool of Shelah (Siloam)</a:t>
            </a: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Fountain Gate</a:t>
            </a: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The Angle</a:t>
            </a: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Water Gate</a:t>
            </a: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Great Projecting Tower</a:t>
            </a: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Wall of Ophel</a:t>
            </a: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Horse Gate</a:t>
            </a: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East Gate</a:t>
            </a: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Inspection Gate</a:t>
            </a:r>
          </a:p>
        </p:txBody>
      </p:sp>
      <p:sp>
        <p:nvSpPr>
          <p:cNvPr id="76827" name="Text Box 27"/>
          <p:cNvSpPr txBox="1">
            <a:spLocks noChangeArrowheads="1"/>
          </p:cNvSpPr>
          <p:nvPr/>
        </p:nvSpPr>
        <p:spPr bwMode="auto">
          <a:xfrm>
            <a:off x="8305800" y="0"/>
            <a:ext cx="838200"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b="1" dirty="0">
                <a:solidFill>
                  <a:srgbClr val="FFFFFF"/>
                </a:solidFill>
                <a:effectLst/>
                <a:latin typeface="Arial" charset="0"/>
                <a:ea typeface="ＭＳ Ｐゴシック" charset="-128"/>
                <a:cs typeface="ＭＳ Ｐゴシック" charset="-128"/>
              </a:rPr>
              <a:t>655</a:t>
            </a:r>
          </a:p>
        </p:txBody>
      </p:sp>
      <p:sp>
        <p:nvSpPr>
          <p:cNvPr id="76828" name="Text Box 28"/>
          <p:cNvSpPr txBox="1">
            <a:spLocks noChangeArrowheads="1"/>
          </p:cNvSpPr>
          <p:nvPr/>
        </p:nvSpPr>
        <p:spPr bwMode="auto">
          <a:xfrm>
            <a:off x="0" y="609600"/>
            <a:ext cx="3208338" cy="6248400"/>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baseline="30000" dirty="0">
                <a:effectLst>
                  <a:outerShdw blurRad="38100" dist="38100" dir="2700000" algn="tl">
                    <a:srgbClr val="000000"/>
                  </a:outerShdw>
                </a:effectLst>
                <a:latin typeface="Arial" charset="0"/>
                <a:ea typeface="Osaka" charset="0"/>
                <a:cs typeface="Arial" charset="0"/>
              </a:rPr>
              <a:t>10 </a:t>
            </a:r>
            <a:r>
              <a:rPr lang="en-US" sz="2000" b="1" dirty="0">
                <a:effectLst>
                  <a:outerShdw blurRad="38100" dist="38100" dir="2700000" algn="tl">
                    <a:srgbClr val="000000"/>
                  </a:outerShdw>
                </a:effectLst>
                <a:latin typeface="Arial" charset="0"/>
                <a:ea typeface="Osaka" charset="0"/>
                <a:cs typeface="Arial" charset="0"/>
              </a:rPr>
              <a:t>All the land from </a:t>
            </a:r>
            <a:r>
              <a:rPr lang="en-US" sz="2000" b="1" dirty="0" err="1">
                <a:effectLst>
                  <a:outerShdw blurRad="38100" dist="38100" dir="2700000" algn="tl">
                    <a:srgbClr val="000000"/>
                  </a:outerShdw>
                </a:effectLst>
                <a:latin typeface="Arial" charset="0"/>
                <a:ea typeface="Osaka" charset="0"/>
                <a:cs typeface="Arial" charset="0"/>
              </a:rPr>
              <a:t>Geba</a:t>
            </a:r>
            <a:r>
              <a:rPr lang="en-US" sz="2000" b="1" dirty="0">
                <a:effectLst>
                  <a:outerShdw blurRad="38100" dist="38100" dir="2700000" algn="tl">
                    <a:srgbClr val="000000"/>
                  </a:outerShdw>
                </a:effectLst>
                <a:latin typeface="Arial" charset="0"/>
                <a:ea typeface="Osaka" charset="0"/>
                <a:cs typeface="Arial" charset="0"/>
              </a:rPr>
              <a:t>, north of Judah, to </a:t>
            </a:r>
            <a:r>
              <a:rPr lang="en-US" sz="2000" b="1" dirty="0" err="1">
                <a:effectLst>
                  <a:outerShdw blurRad="38100" dist="38100" dir="2700000" algn="tl">
                    <a:srgbClr val="000000"/>
                  </a:outerShdw>
                </a:effectLst>
                <a:latin typeface="Arial" charset="0"/>
                <a:ea typeface="Osaka" charset="0"/>
                <a:cs typeface="Arial" charset="0"/>
              </a:rPr>
              <a:t>Rimmon</a:t>
            </a:r>
            <a:r>
              <a:rPr lang="en-US" sz="2000" b="1" dirty="0">
                <a:effectLst>
                  <a:outerShdw blurRad="38100" dist="38100" dir="2700000" algn="tl">
                    <a:srgbClr val="000000"/>
                  </a:outerShdw>
                </a:effectLst>
                <a:latin typeface="Arial" charset="0"/>
                <a:ea typeface="Osaka" charset="0"/>
                <a:cs typeface="Arial" charset="0"/>
              </a:rPr>
              <a:t>, south of Jerusalem, will become one vast plain. But Jerusalem will be raised up in its original place and will be inhabited all the way from the Benjamin Gate over to the site of the old gate, then to the Corner Gate, and from the </a:t>
            </a:r>
            <a:r>
              <a:rPr lang="en-US" sz="2000" b="1" dirty="0">
                <a:solidFill>
                  <a:srgbClr val="FFFF00"/>
                </a:solidFill>
                <a:effectLst>
                  <a:outerShdw blurRad="38100" dist="38100" dir="2700000" algn="tl">
                    <a:srgbClr val="000000"/>
                  </a:outerShdw>
                </a:effectLst>
                <a:latin typeface="Arial" charset="0"/>
                <a:ea typeface="Osaka" charset="0"/>
                <a:cs typeface="Arial" charset="0"/>
              </a:rPr>
              <a:t>Tower of </a:t>
            </a:r>
            <a:r>
              <a:rPr lang="en-US" sz="2000" b="1" dirty="0" err="1">
                <a:solidFill>
                  <a:srgbClr val="FFFF00"/>
                </a:solidFill>
                <a:effectLst>
                  <a:outerShdw blurRad="38100" dist="38100" dir="2700000" algn="tl">
                    <a:srgbClr val="000000"/>
                  </a:outerShdw>
                </a:effectLst>
                <a:latin typeface="Arial" charset="0"/>
                <a:ea typeface="Osaka" charset="0"/>
                <a:cs typeface="Arial" charset="0"/>
              </a:rPr>
              <a:t>Hananel</a:t>
            </a:r>
            <a:r>
              <a:rPr lang="en-US" sz="2000" b="1" dirty="0">
                <a:effectLst>
                  <a:outerShdw blurRad="38100" dist="38100" dir="2700000" algn="tl">
                    <a:srgbClr val="000000"/>
                  </a:outerShdw>
                </a:effectLst>
                <a:latin typeface="Arial" charset="0"/>
                <a:ea typeface="Osaka" charset="0"/>
                <a:cs typeface="Arial" charset="0"/>
              </a:rPr>
              <a:t> to the king</a:t>
            </a:r>
            <a:r>
              <a:rPr lang="mr-IN" altLang="ja-JP" sz="2000" b="1" dirty="0">
                <a:effectLst>
                  <a:outerShdw blurRad="38100" dist="38100" dir="2700000" algn="tl">
                    <a:srgbClr val="000000"/>
                  </a:outerShdw>
                </a:effectLst>
                <a:latin typeface="Arial" charset="0"/>
                <a:ea typeface="Osaka" charset="0"/>
                <a:cs typeface="Arial" charset="0"/>
              </a:rPr>
              <a:t>'</a:t>
            </a:r>
            <a:r>
              <a:rPr lang="en-US" sz="2000" b="1" dirty="0">
                <a:effectLst>
                  <a:outerShdw blurRad="38100" dist="38100" dir="2700000" algn="tl">
                    <a:srgbClr val="000000"/>
                  </a:outerShdw>
                </a:effectLst>
                <a:latin typeface="Arial" charset="0"/>
                <a:ea typeface="Osaka" charset="0"/>
                <a:cs typeface="Arial" charset="0"/>
              </a:rPr>
              <a:t>s winepresses. </a:t>
            </a:r>
            <a:r>
              <a:rPr lang="en-US" sz="2000" b="1" baseline="30000" dirty="0">
                <a:effectLst>
                  <a:outerShdw blurRad="38100" dist="38100" dir="2700000" algn="tl">
                    <a:srgbClr val="000000"/>
                  </a:outerShdw>
                </a:effectLst>
                <a:latin typeface="Arial" charset="0"/>
                <a:ea typeface="Osaka" charset="0"/>
                <a:cs typeface="Arial" charset="0"/>
              </a:rPr>
              <a:t>11 </a:t>
            </a:r>
            <a:r>
              <a:rPr lang="en-US" sz="2000" b="1" dirty="0">
                <a:effectLst>
                  <a:outerShdw blurRad="38100" dist="38100" dir="2700000" algn="tl">
                    <a:srgbClr val="000000"/>
                  </a:outerShdw>
                </a:effectLst>
                <a:latin typeface="Arial" charset="0"/>
                <a:ea typeface="Osaka" charset="0"/>
                <a:cs typeface="Arial" charset="0"/>
              </a:rPr>
              <a:t>And Jerusalem will be filled, safe at last, never again to be cursed and destroyed</a:t>
            </a:r>
            <a:r>
              <a:rPr lang="ru-RU" altLang="ja-JP" sz="2000" b="1" dirty="0">
                <a:effectLst>
                  <a:outerShdw blurRad="38100" dist="38100" dir="2700000" algn="tl">
                    <a:srgbClr val="000000"/>
                  </a:outerShdw>
                </a:effectLst>
                <a:latin typeface="Arial" charset="0"/>
                <a:ea typeface="Osaka" charset="0"/>
                <a:cs typeface="Arial" charset="0"/>
              </a:rPr>
              <a:t>"</a:t>
            </a:r>
            <a:r>
              <a:rPr lang="en-US" sz="2000" b="1" dirty="0">
                <a:effectLst>
                  <a:outerShdw blurRad="38100" dist="38100" dir="2700000" algn="tl">
                    <a:srgbClr val="000000"/>
                  </a:outerShdw>
                </a:effectLst>
                <a:latin typeface="Arial" charset="0"/>
                <a:ea typeface="Osaka" charset="0"/>
                <a:cs typeface="Arial" charset="0"/>
              </a:rPr>
              <a:t> </a:t>
            </a:r>
          </a:p>
          <a:p>
            <a:pPr algn="r" eaLnBrk="1" hangingPunct="1">
              <a:defRPr/>
            </a:pPr>
            <a:r>
              <a:rPr lang="en-US" sz="2000" b="1" dirty="0">
                <a:effectLst>
                  <a:outerShdw blurRad="38100" dist="38100" dir="2700000" algn="tl">
                    <a:srgbClr val="000000"/>
                  </a:outerShdw>
                </a:effectLst>
                <a:latin typeface="Arial" charset="0"/>
                <a:ea typeface="Osaka" charset="0"/>
                <a:cs typeface="Arial" charset="0"/>
              </a:rPr>
              <a:t>(Zech. 14:10-11 </a:t>
            </a:r>
            <a:r>
              <a:rPr lang="en-US" sz="1800" b="1" dirty="0">
                <a:effectLst>
                  <a:outerShdw blurRad="38100" dist="38100" dir="2700000" algn="tl">
                    <a:srgbClr val="000000"/>
                  </a:outerShdw>
                </a:effectLst>
                <a:latin typeface="Arial" charset="0"/>
                <a:ea typeface="Osaka" charset="0"/>
                <a:cs typeface="Arial" charset="0"/>
              </a:rPr>
              <a:t>NLT</a:t>
            </a:r>
            <a:r>
              <a:rPr lang="en-US" sz="2000" b="1" dirty="0">
                <a:effectLst>
                  <a:outerShdw blurRad="38100" dist="38100" dir="2700000" algn="tl">
                    <a:srgbClr val="000000"/>
                  </a:outerShdw>
                </a:effectLst>
                <a:latin typeface="Arial" charset="0"/>
                <a:ea typeface="Osaka" charset="0"/>
                <a:cs typeface="Arial" charset="0"/>
              </a:rPr>
              <a:t>).</a:t>
            </a:r>
          </a:p>
        </p:txBody>
      </p:sp>
      <p:sp>
        <p:nvSpPr>
          <p:cNvPr id="11471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1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18"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19"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0"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1"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2"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3"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4"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5"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02439" name="Line 39"/>
          <p:cNvSpPr>
            <a:spLocks noChangeShapeType="1"/>
          </p:cNvSpPr>
          <p:nvPr/>
        </p:nvSpPr>
        <p:spPr bwMode="auto">
          <a:xfrm flipV="1">
            <a:off x="5486400" y="4572000"/>
            <a:ext cx="76200" cy="304800"/>
          </a:xfrm>
          <a:prstGeom prst="line">
            <a:avLst/>
          </a:prstGeom>
          <a:noFill/>
          <a:ln w="76200">
            <a:solidFill>
              <a:srgbClr val="0000FF"/>
            </a:solidFill>
            <a:round/>
            <a:headEnd/>
            <a:tailEnd/>
          </a:ln>
        </p:spPr>
        <p:txBody>
          <a:bodyPr wrap="none" anchor="ctr"/>
          <a:lstStyle/>
          <a:p>
            <a:pPr>
              <a:defRPr/>
            </a:pPr>
            <a:endParaRPr lang="en-US">
              <a:ea typeface="+mn-ea"/>
              <a:cs typeface="+mn-cs"/>
            </a:endParaRPr>
          </a:p>
        </p:txBody>
      </p:sp>
      <p:sp>
        <p:nvSpPr>
          <p:cNvPr id="114727"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8"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9"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30"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31"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spd="med">
    <p:randomBar dir="ver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567055"/>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Plain &amp; Holy Portion in </a:t>
            </a:r>
            <a:r>
              <a:rPr lang="en-US" sz="3200" b="1">
                <a:solidFill>
                  <a:srgbClr val="FFFF00"/>
                </a:solidFill>
                <a:effectLst>
                  <a:glow rad="228600">
                    <a:schemeClr val="tx1"/>
                  </a:glow>
                </a:effectLst>
                <a:latin typeface="Arial" charset="0"/>
                <a:ea typeface="新細明體" charset="0"/>
              </a:rPr>
              <a:t>Cubits</a:t>
            </a:r>
            <a:br>
              <a:rPr lang="en-US" sz="3200" b="1">
                <a:solidFill>
                  <a:srgbClr val="FFFFFF"/>
                </a:solidFill>
                <a:effectLst>
                  <a:glow rad="228600">
                    <a:schemeClr val="tx1"/>
                  </a:glow>
                </a:effectLst>
                <a:latin typeface="Arial" charset="0"/>
                <a:ea typeface="新細明體" charset="0"/>
              </a:rPr>
            </a:br>
            <a:r>
              <a:rPr lang="en-US" sz="3200" b="1">
                <a:solidFill>
                  <a:srgbClr val="FFFFFF"/>
                </a:solidFill>
                <a:effectLst>
                  <a:glow rad="228600">
                    <a:schemeClr val="tx1"/>
                  </a:glow>
                </a:effectLst>
                <a:latin typeface="Arial" charset="0"/>
                <a:ea typeface="新細明體" charset="0"/>
              </a:rPr>
              <a:t>(Zech. 14:10)</a:t>
            </a:r>
            <a:endParaRPr lang="en-US" sz="32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sz="1400" b="1" dirty="0">
                <a:solidFill>
                  <a:srgbClr val="FFFFFF"/>
                </a:solidFill>
                <a:effectLst/>
                <a:cs typeface="Arial" charset="0"/>
              </a:rPr>
              <a:t>Wayne ODonnell • </a:t>
            </a:r>
            <a:r>
              <a:rPr lang="ru-RU" sz="1400" b="1" dirty="0">
                <a:solidFill>
                  <a:srgbClr val="FFFFFF"/>
                </a:solidFill>
                <a:effectLst/>
                <a:cs typeface="Arial" charset="0"/>
              </a:rPr>
              <a:t>"</a:t>
            </a:r>
            <a:r>
              <a:rPr lang="en-US" sz="1400" b="1" dirty="0">
                <a:solidFill>
                  <a:srgbClr val="FFFFFF"/>
                </a:solidFill>
                <a:effectLst/>
                <a:cs typeface="Arial" charset="0"/>
              </a:rPr>
              <a:t>Ezekiel </a:t>
            </a:r>
            <a:r>
              <a:rPr lang="mr-IN" sz="1400" b="1" dirty="0">
                <a:solidFill>
                  <a:srgbClr val="FFFFFF"/>
                </a:solidFill>
                <a:effectLst/>
                <a:cs typeface="Arial" charset="0"/>
              </a:rPr>
              <a:t>40–48</a:t>
            </a:r>
            <a:r>
              <a:rPr lang="en-US" sz="1400" b="1" dirty="0">
                <a:solidFill>
                  <a:srgbClr val="FFFFFF"/>
                </a:solidFill>
                <a:effectLst/>
                <a:cs typeface="Arial" charset="0"/>
              </a:rPr>
              <a:t>: Tour of Ezekiel</a:t>
            </a:r>
            <a:r>
              <a:rPr lang="uk-UA" sz="1400" b="1" dirty="0">
                <a:solidFill>
                  <a:srgbClr val="FFFFFF"/>
                </a:solidFill>
                <a:effectLst/>
                <a:cs typeface="Arial" charset="0"/>
              </a:rPr>
              <a:t>'</a:t>
            </a:r>
            <a:r>
              <a:rPr lang="en-US" sz="1400" b="1" dirty="0">
                <a:solidFill>
                  <a:srgbClr val="FFFFFF"/>
                </a:solidFill>
                <a:effectLst/>
                <a:cs typeface="Arial" charset="0"/>
              </a:rPr>
              <a:t>s Temple</a:t>
            </a:r>
            <a:r>
              <a:rPr lang="ru-RU" sz="1400" b="1" dirty="0">
                <a:solidFill>
                  <a:srgbClr val="FFFFFF"/>
                </a:solidFill>
                <a:effectLst/>
                <a:cs typeface="Arial" charset="0"/>
              </a:rPr>
              <a:t>"</a:t>
            </a:r>
            <a:r>
              <a:rPr lang="en-US" sz="1400" b="1" dirty="0">
                <a:solidFill>
                  <a:srgbClr val="FFFFFF"/>
                </a:solidFill>
                <a:effectLst/>
                <a:cs typeface="Arial" charset="0"/>
              </a:rPr>
              <a:t> • http://bible.ag/en/enezekieltranscript.htm</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FFFFFF"/>
                </a:solidFill>
                <a:effectLst/>
                <a:ea typeface="新細明體" charset="0"/>
                <a:cs typeface="新細明體" charset="0"/>
              </a:rPr>
              <a:t>531e</a:t>
            </a:r>
          </a:p>
        </p:txBody>
      </p:sp>
    </p:spTree>
    <p:extLst>
      <p:ext uri="{BB962C8B-B14F-4D97-AF65-F5344CB8AC3E}">
        <p14:creationId xmlns:p14="http://schemas.microsoft.com/office/powerpoint/2010/main" val="2660210895"/>
      </p:ext>
    </p:extLst>
  </p:cSld>
  <p:clrMapOvr>
    <a:masterClrMapping/>
  </p:clrMapOvr>
  <p:transition spd="med">
    <p:randomBar dir="vert"/>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584373"/>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Plain &amp; Holy Portion in </a:t>
            </a:r>
            <a:r>
              <a:rPr lang="en-US" sz="3200" b="1">
                <a:solidFill>
                  <a:srgbClr val="FFFF00"/>
                </a:solidFill>
                <a:effectLst>
                  <a:glow rad="228600">
                    <a:schemeClr val="tx1"/>
                  </a:glow>
                </a:effectLst>
                <a:latin typeface="Arial" charset="0"/>
                <a:ea typeface="新細明體" charset="0"/>
              </a:rPr>
              <a:t>Reeds</a:t>
            </a:r>
            <a:br>
              <a:rPr lang="en-US" sz="3200" b="1">
                <a:solidFill>
                  <a:srgbClr val="FFFFFF"/>
                </a:solidFill>
                <a:effectLst>
                  <a:glow rad="228600">
                    <a:schemeClr val="tx1"/>
                  </a:glow>
                </a:effectLst>
                <a:latin typeface="Arial" charset="0"/>
                <a:ea typeface="新細明體" charset="0"/>
              </a:rPr>
            </a:br>
            <a:r>
              <a:rPr lang="en-US" sz="3200" b="1">
                <a:solidFill>
                  <a:srgbClr val="FFFFFF"/>
                </a:solidFill>
                <a:effectLst>
                  <a:glow rad="228600">
                    <a:schemeClr val="tx1"/>
                  </a:glow>
                </a:effectLst>
                <a:latin typeface="Arial" charset="0"/>
                <a:ea typeface="新細明體" charset="0"/>
              </a:rPr>
              <a:t>(Zech. 14:10)</a:t>
            </a:r>
            <a:endParaRPr lang="en-US" sz="3200" b="1" i="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sz="1400" b="1" dirty="0">
                <a:solidFill>
                  <a:srgbClr val="FFFFFF"/>
                </a:solidFill>
                <a:effectLst/>
                <a:cs typeface="Arial" charset="0"/>
              </a:rPr>
              <a:t>Wayne ODonnell • </a:t>
            </a:r>
            <a:r>
              <a:rPr lang="ru-RU" sz="1400" b="1" dirty="0">
                <a:solidFill>
                  <a:srgbClr val="FFFFFF"/>
                </a:solidFill>
                <a:effectLst/>
                <a:cs typeface="Arial" charset="0"/>
              </a:rPr>
              <a:t>"</a:t>
            </a:r>
            <a:r>
              <a:rPr lang="en-US" sz="1400" b="1" dirty="0">
                <a:solidFill>
                  <a:srgbClr val="FFFFFF"/>
                </a:solidFill>
                <a:effectLst/>
                <a:cs typeface="Arial" charset="0"/>
              </a:rPr>
              <a:t>Ezekiel </a:t>
            </a:r>
            <a:r>
              <a:rPr lang="mr-IN" sz="1400" b="1" dirty="0">
                <a:solidFill>
                  <a:srgbClr val="FFFFFF"/>
                </a:solidFill>
                <a:effectLst/>
                <a:cs typeface="Arial" charset="0"/>
              </a:rPr>
              <a:t>40–48</a:t>
            </a:r>
            <a:r>
              <a:rPr lang="en-US" sz="1400" b="1" dirty="0">
                <a:solidFill>
                  <a:srgbClr val="FFFFFF"/>
                </a:solidFill>
                <a:effectLst/>
                <a:cs typeface="Arial" charset="0"/>
              </a:rPr>
              <a:t>: Tour of Ezekiel</a:t>
            </a:r>
            <a:r>
              <a:rPr lang="uk-UA" sz="1400" b="1" dirty="0">
                <a:solidFill>
                  <a:srgbClr val="FFFFFF"/>
                </a:solidFill>
                <a:effectLst/>
                <a:cs typeface="Arial" charset="0"/>
              </a:rPr>
              <a:t>'</a:t>
            </a:r>
            <a:r>
              <a:rPr lang="en-US" sz="1400" b="1" dirty="0">
                <a:solidFill>
                  <a:srgbClr val="FFFFFF"/>
                </a:solidFill>
                <a:effectLst/>
                <a:cs typeface="Arial" charset="0"/>
              </a:rPr>
              <a:t>s Temple</a:t>
            </a:r>
            <a:r>
              <a:rPr lang="ru-RU" sz="1400" b="1" dirty="0">
                <a:solidFill>
                  <a:srgbClr val="FFFFFF"/>
                </a:solidFill>
                <a:effectLst/>
                <a:cs typeface="Arial" charset="0"/>
              </a:rPr>
              <a:t>"</a:t>
            </a:r>
            <a:r>
              <a:rPr lang="en-US" sz="1400" b="1" dirty="0">
                <a:solidFill>
                  <a:srgbClr val="FFFFFF"/>
                </a:solidFill>
                <a:effectLst/>
                <a:cs typeface="Arial" charset="0"/>
              </a:rPr>
              <a:t> • http://bible.ag/en/enezekieltranscript.htm</a:t>
            </a:r>
          </a:p>
        </p:txBody>
      </p:sp>
      <p:sp>
        <p:nvSpPr>
          <p:cNvPr id="7" name="Text Box 6"/>
          <p:cNvSpPr txBox="1">
            <a:spLocks noChangeArrowheads="1"/>
          </p:cNvSpPr>
          <p:nvPr/>
        </p:nvSpPr>
        <p:spPr bwMode="auto">
          <a:xfrm>
            <a:off x="8172400" y="663079"/>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FFFFFF"/>
                </a:solidFill>
                <a:effectLst/>
                <a:ea typeface="新細明體" charset="0"/>
                <a:cs typeface="新細明體" charset="0"/>
              </a:rPr>
              <a:t>531e</a:t>
            </a:r>
          </a:p>
        </p:txBody>
      </p:sp>
    </p:spTree>
    <p:extLst>
      <p:ext uri="{BB962C8B-B14F-4D97-AF65-F5344CB8AC3E}">
        <p14:creationId xmlns:p14="http://schemas.microsoft.com/office/powerpoint/2010/main" val="11392296"/>
      </p:ext>
    </p:extLst>
  </p:cSld>
  <p:clrMapOvr>
    <a:masterClrMapping/>
  </p:clrMapOvr>
  <p:transition spd="med">
    <p:randomBar dir="vert"/>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5436096" cy="4941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And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will send a plague on all the nations that fought against Jerusalem. Their people will become like walking corpses, their flesh rotting away. Their eyes will rot in their sockets, and their tongues will rot in their mouths</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14:12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46154077"/>
      </p:ext>
    </p:extLst>
  </p:cSld>
  <p:clrMapOvr>
    <a:overrideClrMapping bg1="lt1" tx1="dk1" bg2="lt2" tx2="dk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On that day they will be terrified, stricken by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with great panic. They will fight their neighbors hand to hand.  </a:t>
            </a:r>
            <a:r>
              <a:rPr lang="en-US" altLang="ja-JP" sz="2800" b="1" baseline="30000" dirty="0">
                <a:solidFill>
                  <a:schemeClr val="bg1"/>
                </a:solidFill>
                <a:effectLst>
                  <a:glow rad="152400">
                    <a:schemeClr val="tx1"/>
                  </a:glow>
                </a:effectLst>
                <a:latin typeface="Arial" charset="0"/>
                <a:cs typeface="Arial" charset="0"/>
              </a:rPr>
              <a:t>14</a:t>
            </a:r>
            <a:r>
              <a:rPr lang="en-US" altLang="ja-JP" sz="2800" b="1" dirty="0">
                <a:solidFill>
                  <a:schemeClr val="bg1"/>
                </a:solidFill>
                <a:effectLst>
                  <a:glow rad="152400">
                    <a:schemeClr val="tx1"/>
                  </a:glow>
                </a:effectLst>
                <a:latin typeface="Arial" charset="0"/>
                <a:cs typeface="Arial" charset="0"/>
              </a:rPr>
              <a:t>Judah, too, will be fighting at Jerusalem. The wealth of all the neighboring nations will be captured—great quantities of gold and silver and fine clothing</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14:13-14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1868625524"/>
      </p:ext>
    </p:extLst>
  </p:cSld>
  <p:clrMapOvr>
    <a:overrideClrMapping bg1="lt1" tx1="dk1" bg2="lt2" tx2="dk2" accent1="accent1" accent2="accent2" accent3="accent3" accent4="accent4" accent5="accent5" accent6="accent6" hlink="hlink" folHlink="folHlink"/>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This same plague will strike the horses, mules, camels, donkeys, and all the other animals in the enemy camps</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14:15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870626923"/>
      </p:ext>
    </p:extLst>
  </p:cSld>
  <p:clrMapOvr>
    <a:overrideClrMapping bg1="lt1" tx1="dk1" bg2="lt2" tx2="dk2" accent1="accent1" accent2="accent2" accent3="accent3" accent4="accent4" accent5="accent5" accent6="accent6" hlink="hlink" folHlink="folHlink"/>
  </p:clrMapOvr>
</p:sld>
</file>

<file path=ppt/slides/slide2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12187835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9" presetClass="entr" fill="hold" nodeType="afterEffect">
                                  <p:stCondLst>
                                    <p:cond delay="0"/>
                                  </p:stCondLst>
                                  <p:childTnLst>
                                    <p:set>
                                      <p:cBhvr additive="repl">
                                        <p:cTn id="25" dur="1" fill="hold">
                                          <p:stCondLst>
                                            <p:cond delay="0"/>
                                          </p:stCondLst>
                                        </p:cTn>
                                        <p:tgtEl>
                                          <p:spTgt spid="32774"/>
                                        </p:tgtEl>
                                        <p:attrNameLst>
                                          <p:attrName>style.visibility</p:attrName>
                                        </p:attrNameLst>
                                      </p:cBhvr>
                                      <p:to>
                                        <p:strVal val="visible"/>
                                      </p:to>
                                    </p:set>
                                    <p:animEffect transition="in" filter="dissolve">
                                      <p:cBhvr additive="repl">
                                        <p:cTn id="26" dur="2000"/>
                                        <p:tgtEl>
                                          <p:spTgt spid="32774"/>
                                        </p:tgtEl>
                                      </p:cBhvr>
                                    </p:animEffect>
                                  </p:childTnLst>
                                </p:cTn>
                              </p:par>
                            </p:childTnLst>
                          </p:cTn>
                        </p:par>
                        <p:par>
                          <p:cTn id="27" fill="hold" nodeType="afterGroup">
                            <p:stCondLst>
                              <p:cond delay="10000"/>
                            </p:stCondLst>
                            <p:childTnLst>
                              <p:par>
                                <p:cTn id="28" presetID="9" presetClass="entr" fill="hold" nodeType="afterEffect">
                                  <p:stCondLst>
                                    <p:cond delay="0"/>
                                  </p:stCondLst>
                                  <p:childTnLst>
                                    <p:set>
                                      <p:cBhvr additive="repl">
                                        <p:cTn id="29" dur="1" fill="hold">
                                          <p:stCondLst>
                                            <p:cond delay="0"/>
                                          </p:stCondLst>
                                        </p:cTn>
                                        <p:tgtEl>
                                          <p:spTgt spid="32779"/>
                                        </p:tgtEl>
                                        <p:attrNameLst>
                                          <p:attrName>style.visibility</p:attrName>
                                        </p:attrNameLst>
                                      </p:cBhvr>
                                      <p:to>
                                        <p:strVal val="visible"/>
                                      </p:to>
                                    </p:set>
                                    <p:animEffect transition="in" filter="dissolve">
                                      <p:cBhvr additive="repl">
                                        <p:cTn id="30" dur="2000"/>
                                        <p:tgtEl>
                                          <p:spTgt spid="32779"/>
                                        </p:tgtEl>
                                      </p:cBhvr>
                                    </p:animEffect>
                                  </p:childTnLst>
                                </p:cTn>
                              </p:par>
                            </p:childTnLst>
                          </p:cTn>
                        </p:par>
                        <p:par>
                          <p:cTn id="31" fill="hold" nodeType="afterGroup">
                            <p:stCondLst>
                              <p:cond delay="12000"/>
                            </p:stCondLst>
                            <p:childTnLst>
                              <p:par>
                                <p:cTn id="32" presetID="47" presetClass="entr" fill="hold" nodeType="afterEffect">
                                  <p:stCondLst>
                                    <p:cond delay="0"/>
                                  </p:stCondLst>
                                  <p:childTnLst>
                                    <p:set>
                                      <p:cBhvr additive="repl">
                                        <p:cTn id="33" dur="1" fill="hold">
                                          <p:stCondLst>
                                            <p:cond delay="0"/>
                                          </p:stCondLst>
                                        </p:cTn>
                                        <p:tgtEl>
                                          <p:spTgt spid="32778"/>
                                        </p:tgtEl>
                                        <p:attrNameLst>
                                          <p:attrName>style.visibility</p:attrName>
                                        </p:attrNameLst>
                                      </p:cBhvr>
                                      <p:to>
                                        <p:strVal val="visible"/>
                                      </p:to>
                                    </p:set>
                                    <p:animEffect transition="in" filter="fade">
                                      <p:cBhvr additive="repl">
                                        <p:cTn id="34" dur="2000"/>
                                        <p:tgtEl>
                                          <p:spTgt spid="32778"/>
                                        </p:tgtEl>
                                      </p:cBhvr>
                                    </p:animEffect>
                                    <p:anim calcmode="lin" valueType="num">
                                      <p:cBhvr additive="repl">
                                        <p:cTn id="35" dur="2000" fill="hold"/>
                                        <p:tgtEl>
                                          <p:spTgt spid="32778"/>
                                        </p:tgtEl>
                                        <p:attrNameLst>
                                          <p:attrName>ppt_x</p:attrName>
                                        </p:attrNameLst>
                                      </p:cBhvr>
                                      <p:tavLst>
                                        <p:tav tm="100000">
                                          <p:val>
                                            <p:strVal val="#ppt_x"/>
                                          </p:val>
                                        </p:tav>
                                        <p:tav>
                                          <p:val>
                                            <p:strVal val="#ppt_x"/>
                                          </p:val>
                                        </p:tav>
                                      </p:tavLst>
                                    </p:anim>
                                    <p:anim calcmode="lin" valueType="num">
                                      <p:cBhvr additive="repl">
                                        <p:cTn id="36" dur="2000" fill="hold"/>
                                        <p:tgtEl>
                                          <p:spTgt spid="32778"/>
                                        </p:tgtEl>
                                        <p:attrNameLst>
                                          <p:attrName>ppt_y</p:attrName>
                                        </p:attrNameLst>
                                      </p:cBhvr>
                                      <p:tavLst>
                                        <p:tav tm="100000">
                                          <p:val>
                                            <p:strVal val="#ppt_y-.1"/>
                                          </p:val>
                                        </p:tav>
                                        <p:tav>
                                          <p:val>
                                            <p:strVal val="#ppt_y"/>
                                          </p:val>
                                        </p:tav>
                                      </p:tavLst>
                                    </p:anim>
                                  </p:childTnLst>
                                </p:cTn>
                              </p:par>
                            </p:childTnLst>
                          </p:cTn>
                        </p:par>
                        <p:par>
                          <p:cTn id="37" fill="hold" nodeType="afterGroup">
                            <p:stCondLst>
                              <p:cond delay="14000"/>
                            </p:stCondLst>
                            <p:childTnLst>
                              <p:par>
                                <p:cTn id="38" presetID="9" presetClass="entr" fill="hold" nodeType="afterEffect">
                                  <p:stCondLst>
                                    <p:cond delay="0"/>
                                  </p:stCondLst>
                                  <p:childTnLst>
                                    <p:set>
                                      <p:cBhvr additive="repl">
                                        <p:cTn id="39" dur="1" fill="hold">
                                          <p:stCondLst>
                                            <p:cond delay="0"/>
                                          </p:stCondLst>
                                        </p:cTn>
                                        <p:tgtEl>
                                          <p:spTgt spid="32780"/>
                                        </p:tgtEl>
                                        <p:attrNameLst>
                                          <p:attrName>style.visibility</p:attrName>
                                        </p:attrNameLst>
                                      </p:cBhvr>
                                      <p:to>
                                        <p:strVal val="visible"/>
                                      </p:to>
                                    </p:set>
                                    <p:animEffect transition="in" filter="dissolve">
                                      <p:cBhvr additive="repl">
                                        <p:cTn id="40" dur="2000"/>
                                        <p:tgtEl>
                                          <p:spTgt spid="32780"/>
                                        </p:tgtEl>
                                      </p:cBhvr>
                                    </p:animEffect>
                                  </p:childTnLst>
                                </p:cTn>
                              </p:par>
                            </p:childTnLst>
                          </p:cTn>
                        </p:par>
                        <p:par>
                          <p:cTn id="41" fill="hold" nodeType="afterGroup">
                            <p:stCondLst>
                              <p:cond delay="16000"/>
                            </p:stCondLst>
                            <p:childTnLst>
                              <p:par>
                                <p:cTn id="42" presetID="9" presetClass="entr" fill="hold" nodeType="afterEffect">
                                  <p:stCondLst>
                                    <p:cond delay="0"/>
                                  </p:stCondLst>
                                  <p:iterate type="lt">
                                    <p:tmPct val="0"/>
                                  </p:iterate>
                                  <p:childTnLst>
                                    <p:set>
                                      <p:cBhvr additive="repl">
                                        <p:cTn id="4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4" dur="2000"/>
                                        <p:tgtEl>
                                          <p:spTgt spid="32780">
                                            <p:txEl>
                                              <p:pRg st="0" end="0"/>
                                            </p:txEl>
                                          </p:spTgt>
                                        </p:tgtEl>
                                      </p:cBhvr>
                                    </p:animEffect>
                                  </p:childTnLst>
                                </p:cTn>
                              </p:par>
                            </p:childTnLst>
                          </p:cTn>
                        </p:par>
                        <p:par>
                          <p:cTn id="45" fill="hold" nodeType="afterGroup">
                            <p:stCondLst>
                              <p:cond delay="18000"/>
                            </p:stCondLst>
                            <p:childTnLst>
                              <p:par>
                                <p:cTn id="46" presetID="42" presetClass="entr" fill="hold" nodeType="afterEffect">
                                  <p:stCondLst>
                                    <p:cond delay="0"/>
                                  </p:stCondLst>
                                  <p:childTnLst>
                                    <p:set>
                                      <p:cBhvr additive="repl">
                                        <p:cTn id="47" dur="1" fill="hold">
                                          <p:stCondLst>
                                            <p:cond delay="0"/>
                                          </p:stCondLst>
                                        </p:cTn>
                                        <p:tgtEl>
                                          <p:spTgt spid="32783"/>
                                        </p:tgtEl>
                                        <p:attrNameLst>
                                          <p:attrName>style.visibility</p:attrName>
                                        </p:attrNameLst>
                                      </p:cBhvr>
                                      <p:to>
                                        <p:strVal val="visible"/>
                                      </p:to>
                                    </p:set>
                                    <p:animEffect transition="in" filter="fade">
                                      <p:cBhvr additive="repl">
                                        <p:cTn id="48" dur="2000"/>
                                        <p:tgtEl>
                                          <p:spTgt spid="32783"/>
                                        </p:tgtEl>
                                      </p:cBhvr>
                                    </p:animEffect>
                                    <p:anim calcmode="lin" valueType="num">
                                      <p:cBhvr additive="repl">
                                        <p:cTn id="49" dur="2000" fill="hold"/>
                                        <p:tgtEl>
                                          <p:spTgt spid="32783"/>
                                        </p:tgtEl>
                                        <p:attrNameLst>
                                          <p:attrName>ppt_x</p:attrName>
                                        </p:attrNameLst>
                                      </p:cBhvr>
                                      <p:tavLst>
                                        <p:tav tm="100000">
                                          <p:val>
                                            <p:strVal val="#ppt_x"/>
                                          </p:val>
                                        </p:tav>
                                        <p:tav>
                                          <p:val>
                                            <p:strVal val="#ppt_x"/>
                                          </p:val>
                                        </p:tav>
                                      </p:tavLst>
                                    </p:anim>
                                    <p:anim calcmode="lin" valueType="num">
                                      <p:cBhvr additive="repl">
                                        <p:cTn id="50" dur="2000" fill="hold"/>
                                        <p:tgtEl>
                                          <p:spTgt spid="32783"/>
                                        </p:tgtEl>
                                        <p:attrNameLst>
                                          <p:attrName>ppt_y</p:attrName>
                                        </p:attrNameLst>
                                      </p:cBhvr>
                                      <p:tavLst>
                                        <p:tav tm="100000">
                                          <p:val>
                                            <p:strVal val="#ppt_y+.1"/>
                                          </p:val>
                                        </p:tav>
                                        <p:tav>
                                          <p:val>
                                            <p:strVal val="#ppt_y"/>
                                          </p:val>
                                        </p:tav>
                                      </p:tavLst>
                                    </p:anim>
                                  </p:childTnLst>
                                </p:cTn>
                              </p:par>
                            </p:childTnLst>
                          </p:cTn>
                        </p:par>
                        <p:par>
                          <p:cTn id="51" fill="hold" nodeType="afterGroup">
                            <p:stCondLst>
                              <p:cond delay="20000"/>
                            </p:stCondLst>
                            <p:childTnLst>
                              <p:par>
                                <p:cTn id="52" presetID="9" presetClass="entr" fill="hold" nodeType="afterEffect">
                                  <p:stCondLst>
                                    <p:cond delay="0"/>
                                  </p:stCondLst>
                                  <p:childTnLst>
                                    <p:set>
                                      <p:cBhvr additive="repl">
                                        <p:cTn id="53" dur="1" fill="hold">
                                          <p:stCondLst>
                                            <p:cond delay="0"/>
                                          </p:stCondLst>
                                        </p:cTn>
                                        <p:tgtEl>
                                          <p:spTgt spid="32775"/>
                                        </p:tgtEl>
                                        <p:attrNameLst>
                                          <p:attrName>style.visibility</p:attrName>
                                        </p:attrNameLst>
                                      </p:cBhvr>
                                      <p:to>
                                        <p:strVal val="visible"/>
                                      </p:to>
                                    </p:set>
                                    <p:animEffect transition="in" filter="dissolve">
                                      <p:cBhvr additive="repl">
                                        <p:cTn id="54" dur="2000"/>
                                        <p:tgtEl>
                                          <p:spTgt spid="32775"/>
                                        </p:tgtEl>
                                      </p:cBhvr>
                                    </p:animEffect>
                                  </p:childTnLst>
                                </p:cTn>
                              </p:par>
                            </p:childTnLst>
                          </p:cTn>
                        </p:par>
                        <p:par>
                          <p:cTn id="55" fill="hold" nodeType="afterGroup">
                            <p:stCondLst>
                              <p:cond delay="22000"/>
                            </p:stCondLst>
                            <p:childTnLst>
                              <p:par>
                                <p:cTn id="56" presetID="9" presetClass="entr" fill="hold" nodeType="afterEffect">
                                  <p:stCondLst>
                                    <p:cond delay="0"/>
                                  </p:stCondLst>
                                  <p:childTnLst>
                                    <p:set>
                                      <p:cBhvr additive="repl">
                                        <p:cTn id="57" dur="1" fill="hold">
                                          <p:stCondLst>
                                            <p:cond delay="0"/>
                                          </p:stCondLst>
                                        </p:cTn>
                                        <p:tgtEl>
                                          <p:spTgt spid="32781"/>
                                        </p:tgtEl>
                                        <p:attrNameLst>
                                          <p:attrName>style.visibility</p:attrName>
                                        </p:attrNameLst>
                                      </p:cBhvr>
                                      <p:to>
                                        <p:strVal val="visible"/>
                                      </p:to>
                                    </p:set>
                                    <p:animEffect transition="in" filter="dissolve">
                                      <p:cBhvr additive="repl">
                                        <p:cTn id="58" dur="2000"/>
                                        <p:tgtEl>
                                          <p:spTgt spid="32781"/>
                                        </p:tgtEl>
                                      </p:cBhvr>
                                    </p:animEffect>
                                  </p:childTnLst>
                                </p:cTn>
                              </p:par>
                            </p:childTnLst>
                          </p:cTn>
                        </p:par>
                        <p:par>
                          <p:cTn id="59" fill="hold" nodeType="afterGroup">
                            <p:stCondLst>
                              <p:cond delay="24000"/>
                            </p:stCondLst>
                            <p:childTnLst>
                              <p:par>
                                <p:cTn id="60" presetID="9" presetClass="entr" fill="hold" nodeType="afterEffect">
                                  <p:stCondLst>
                                    <p:cond delay="0"/>
                                  </p:stCondLst>
                                  <p:iterate type="lt">
                                    <p:tmPct val="0"/>
                                  </p:iterate>
                                  <p:childTnLst>
                                    <p:set>
                                      <p:cBhvr additive="repl">
                                        <p:cTn id="6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2" dur="2000"/>
                                        <p:tgtEl>
                                          <p:spTgt spid="32781">
                                            <p:txEl>
                                              <p:pRg st="0" end="0"/>
                                            </p:txEl>
                                          </p:spTgt>
                                        </p:tgtEl>
                                      </p:cBhvr>
                                    </p:animEffect>
                                  </p:childTnLst>
                                </p:cTn>
                              </p:par>
                            </p:childTnLst>
                          </p:cTn>
                        </p:par>
                        <p:par>
                          <p:cTn id="63" fill="hold" nodeType="afterGroup">
                            <p:stCondLst>
                              <p:cond delay="26000"/>
                            </p:stCondLst>
                            <p:childTnLst>
                              <p:par>
                                <p:cTn id="64" presetID="9" presetClass="entr" fill="hold" nodeType="afterEffect">
                                  <p:stCondLst>
                                    <p:cond delay="0"/>
                                  </p:stCondLst>
                                  <p:iterate type="lt">
                                    <p:tmPct val="0"/>
                                  </p:iterate>
                                  <p:childTnLst>
                                    <p:set>
                                      <p:cBhvr additive="repl">
                                        <p:cTn id="6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66" dur="2000"/>
                                        <p:tgtEl>
                                          <p:spTgt spid="32781">
                                            <p:txEl>
                                              <p:pRg st="1" end="1"/>
                                            </p:txEl>
                                          </p:spTgt>
                                        </p:tgtEl>
                                      </p:cBhvr>
                                    </p:animEffect>
                                  </p:childTnLst>
                                </p:cTn>
                              </p:par>
                            </p:childTnLst>
                          </p:cTn>
                        </p:par>
                        <p:par>
                          <p:cTn id="67" fill="hold" nodeType="afterGroup">
                            <p:stCondLst>
                              <p:cond delay="28000"/>
                            </p:stCondLst>
                            <p:childTnLst>
                              <p:par>
                                <p:cTn id="68" presetID="42" presetClass="entr" fill="hold" nodeType="afterEffect">
                                  <p:stCondLst>
                                    <p:cond delay="0"/>
                                  </p:stCondLst>
                                  <p:childTnLst>
                                    <p:set>
                                      <p:cBhvr additive="repl">
                                        <p:cTn id="69" dur="1" fill="hold">
                                          <p:stCondLst>
                                            <p:cond delay="0"/>
                                          </p:stCondLst>
                                        </p:cTn>
                                        <p:tgtEl>
                                          <p:spTgt spid="32784"/>
                                        </p:tgtEl>
                                        <p:attrNameLst>
                                          <p:attrName>style.visibility</p:attrName>
                                        </p:attrNameLst>
                                      </p:cBhvr>
                                      <p:to>
                                        <p:strVal val="visible"/>
                                      </p:to>
                                    </p:set>
                                    <p:animEffect transition="in" filter="fade">
                                      <p:cBhvr additive="repl">
                                        <p:cTn id="70" dur="2000"/>
                                        <p:tgtEl>
                                          <p:spTgt spid="32784"/>
                                        </p:tgtEl>
                                      </p:cBhvr>
                                    </p:animEffect>
                                    <p:anim calcmode="lin" valueType="num">
                                      <p:cBhvr additive="repl">
                                        <p:cTn id="71" dur="2000" fill="hold"/>
                                        <p:tgtEl>
                                          <p:spTgt spid="32784"/>
                                        </p:tgtEl>
                                        <p:attrNameLst>
                                          <p:attrName>ppt_x</p:attrName>
                                        </p:attrNameLst>
                                      </p:cBhvr>
                                      <p:tavLst>
                                        <p:tav tm="100000">
                                          <p:val>
                                            <p:strVal val="#ppt_x"/>
                                          </p:val>
                                        </p:tav>
                                        <p:tav>
                                          <p:val>
                                            <p:strVal val="#ppt_x"/>
                                          </p:val>
                                        </p:tav>
                                      </p:tavLst>
                                    </p:anim>
                                    <p:anim calcmode="lin" valueType="num">
                                      <p:cBhvr additive="repl">
                                        <p:cTn id="72" dur="2000" fill="hold"/>
                                        <p:tgtEl>
                                          <p:spTgt spid="32784"/>
                                        </p:tgtEl>
                                        <p:attrNameLst>
                                          <p:attrName>ppt_y</p:attrName>
                                        </p:attrNameLst>
                                      </p:cBhvr>
                                      <p:tavLst>
                                        <p:tav tm="100000">
                                          <p:val>
                                            <p:strVal val="#ppt_y+.1"/>
                                          </p:val>
                                        </p:tav>
                                        <p:tav>
                                          <p:val>
                                            <p:strVal val="#ppt_y"/>
                                          </p:val>
                                        </p:tav>
                                      </p:tavLst>
                                    </p:anim>
                                  </p:childTnLst>
                                </p:cTn>
                              </p:par>
                            </p:childTnLst>
                          </p:cTn>
                        </p:par>
                        <p:par>
                          <p:cTn id="73" fill="hold" nodeType="afterGroup">
                            <p:stCondLst>
                              <p:cond delay="30000"/>
                            </p:stCondLst>
                            <p:childTnLst>
                              <p:par>
                                <p:cTn id="74" presetID="9" presetClass="entr" fill="hold" nodeType="afterEffect">
                                  <p:stCondLst>
                                    <p:cond delay="0"/>
                                  </p:stCondLst>
                                  <p:childTnLst>
                                    <p:set>
                                      <p:cBhvr additive="repl">
                                        <p:cTn id="75" dur="1" fill="hold">
                                          <p:stCondLst>
                                            <p:cond delay="0"/>
                                          </p:stCondLst>
                                        </p:cTn>
                                        <p:tgtEl>
                                          <p:spTgt spid="32782"/>
                                        </p:tgtEl>
                                        <p:attrNameLst>
                                          <p:attrName>style.visibility</p:attrName>
                                        </p:attrNameLst>
                                      </p:cBhvr>
                                      <p:to>
                                        <p:strVal val="visible"/>
                                      </p:to>
                                    </p:set>
                                    <p:animEffect transition="in" filter="dissolve">
                                      <p:cBhvr additive="repl">
                                        <p:cTn id="76" dur="2000"/>
                                        <p:tgtEl>
                                          <p:spTgt spid="32782"/>
                                        </p:tgtEl>
                                      </p:cBhvr>
                                    </p:animEffect>
                                  </p:childTnLst>
                                </p:cTn>
                              </p:par>
                            </p:childTnLst>
                          </p:cTn>
                        </p:par>
                        <p:par>
                          <p:cTn id="77" fill="hold" nodeType="afterGroup">
                            <p:stCondLst>
                              <p:cond delay="32000"/>
                            </p:stCondLst>
                            <p:childTnLst>
                              <p:par>
                                <p:cTn id="78" presetID="27" presetClass="emph" fill="hold" nodeType="afterEffect">
                                  <p:stCondLst>
                                    <p:cond delay="0"/>
                                  </p:stCondLst>
                                  <p:iterate type="lt">
                                    <p:tmPct val="10000"/>
                                  </p:iterate>
                                  <p:childTnLst>
                                    <p:animClr clrSpc="rgb" dir="cw">
                                      <p:cBhvr additive="repl">
                                        <p:cTn id="79" dur="1000" autoRev="1" fill="hold" masterRel="sameClick"/>
                                        <p:tgtEl>
                                          <p:spTgt spid="32781">
                                            <p:txEl>
                                              <p:pRg st="0" end="0"/>
                                            </p:txEl>
                                          </p:spTgt>
                                        </p:tgtEl>
                                        <p:attrNameLst>
                                          <p:attrName>style.color</p:attrName>
                                        </p:attrNameLst>
                                      </p:cBhvr>
                                      <p:to>
                                        <a:srgbClr val="00FFFF"/>
                                      </p:to>
                                    </p:animClr>
                                    <p:animClr clrSpc="rgb" dir="cw">
                                      <p:cBhvr additive="repl">
                                        <p:cTn id="80" dur="1000" autoRev="1" fill="hold" masterRel="sameClick"/>
                                        <p:tgtEl>
                                          <p:spTgt spid="32781">
                                            <p:txEl>
                                              <p:pRg st="0" end="0"/>
                                            </p:txEl>
                                          </p:spTgt>
                                        </p:tgtEl>
                                        <p:attrNameLst>
                                          <p:attrName>fillColor</p:attrName>
                                        </p:attrNameLst>
                                      </p:cBhvr>
                                      <p:to>
                                        <a:srgbClr val="00FFFF"/>
                                      </p:to>
                                    </p:animClr>
                                    <p:set>
                                      <p:cBhvr additive="repl">
                                        <p:cTn id="81" dur="1000" autoRev="1" fill="hold"/>
                                        <p:tgtEl>
                                          <p:spTgt spid="32781">
                                            <p:txEl>
                                              <p:pRg st="0" end="0"/>
                                            </p:txEl>
                                          </p:spTgt>
                                        </p:tgtEl>
                                        <p:attrNameLst>
                                          <p:attrName>fill.type</p:attrName>
                                        </p:attrNameLst>
                                      </p:cBhvr>
                                      <p:to>
                                        <p:strVal val="solid"/>
                                      </p:to>
                                    </p:set>
                                  </p:childTnLst>
                                </p:cTn>
                              </p:par>
                            </p:childTnLst>
                          </p:cTn>
                        </p:par>
                        <p:par>
                          <p:cTn id="82" fill="hold" nodeType="afterGroup">
                            <p:stCondLst>
                              <p:cond delay="37800"/>
                            </p:stCondLst>
                            <p:childTnLst>
                              <p:par>
                                <p:cTn id="83" presetID="27" presetClass="emph" fill="hold" nodeType="afterEffect">
                                  <p:stCondLst>
                                    <p:cond delay="0"/>
                                  </p:stCondLst>
                                  <p:iterate type="lt">
                                    <p:tmPct val="10000"/>
                                  </p:iterate>
                                  <p:childTnLst>
                                    <p:animClr clrSpc="rgb" dir="cw">
                                      <p:cBhvr additive="repl">
                                        <p:cTn id="84" dur="1000" autoRev="1" fill="hold" masterRel="sameClick"/>
                                        <p:tgtEl>
                                          <p:spTgt spid="32781">
                                            <p:txEl>
                                              <p:pRg st="1" end="1"/>
                                            </p:txEl>
                                          </p:spTgt>
                                        </p:tgtEl>
                                        <p:attrNameLst>
                                          <p:attrName>style.color</p:attrName>
                                        </p:attrNameLst>
                                      </p:cBhvr>
                                      <p:to>
                                        <a:srgbClr val="00FFFF"/>
                                      </p:to>
                                    </p:animClr>
                                    <p:animClr clrSpc="rgb" dir="cw">
                                      <p:cBhvr additive="repl">
                                        <p:cTn id="85" dur="1000" autoRev="1" fill="hold" masterRel="sameClick"/>
                                        <p:tgtEl>
                                          <p:spTgt spid="32781">
                                            <p:txEl>
                                              <p:pRg st="1" end="1"/>
                                            </p:txEl>
                                          </p:spTgt>
                                        </p:tgtEl>
                                        <p:attrNameLst>
                                          <p:attrName>fillColor</p:attrName>
                                        </p:attrNameLst>
                                      </p:cBhvr>
                                      <p:to>
                                        <a:srgbClr val="00FFFF"/>
                                      </p:to>
                                    </p:animClr>
                                    <p:set>
                                      <p:cBhvr additive="repl">
                                        <p:cTn id="86" dur="1000" autoRev="1" fill="hold"/>
                                        <p:tgtEl>
                                          <p:spTgt spid="32781">
                                            <p:txEl>
                                              <p:pRg st="1" end="1"/>
                                            </p:txEl>
                                          </p:spTgt>
                                        </p:tgtEl>
                                        <p:attrNameLst>
                                          <p:attrName>fill.type</p:attrName>
                                        </p:attrNameLst>
                                      </p:cBhvr>
                                      <p:to>
                                        <p:strVal val="solid"/>
                                      </p:to>
                                    </p:set>
                                  </p:childTnLst>
                                </p:cTn>
                              </p:par>
                            </p:childTnLst>
                          </p:cTn>
                        </p:par>
                        <p:par>
                          <p:cTn id="87" fill="hold" nodeType="afterGroup">
                            <p:stCondLst>
                              <p:cond delay="42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0">
                                            <p:txEl>
                                              <p:pRg st="0" end="0"/>
                                            </p:txEl>
                                          </p:spTgt>
                                        </p:tgtEl>
                                        <p:attrNameLst>
                                          <p:attrName>style.color</p:attrName>
                                        </p:attrNameLst>
                                      </p:cBhvr>
                                      <p:to>
                                        <a:srgbClr val="00FFFF"/>
                                      </p:to>
                                    </p:animClr>
                                    <p:animClr clrSpc="rgb" dir="cw">
                                      <p:cBhvr additive="repl">
                                        <p:cTn id="90" dur="1000" autoRev="1" fill="hold" masterRel="sameClick"/>
                                        <p:tgtEl>
                                          <p:spTgt spid="32780">
                                            <p:txEl>
                                              <p:pRg st="0" end="0"/>
                                            </p:txEl>
                                          </p:spTgt>
                                        </p:tgtEl>
                                        <p:attrNameLst>
                                          <p:attrName>fillColor</p:attrName>
                                        </p:attrNameLst>
                                      </p:cBhvr>
                                      <p:to>
                                        <a:srgbClr val="00FFFF"/>
                                      </p:to>
                                    </p:animClr>
                                    <p:set>
                                      <p:cBhvr additive="repl">
                                        <p:cTn id="91" dur="1000" autoRev="1" fill="hold"/>
                                        <p:tgtEl>
                                          <p:spTgt spid="32780">
                                            <p:txEl>
                                              <p:pRg st="0" end="0"/>
                                            </p:txEl>
                                          </p:spTgt>
                                        </p:tgtEl>
                                        <p:attrNameLst>
                                          <p:attrName>fill.type</p:attrName>
                                        </p:attrNameLst>
                                      </p:cBhvr>
                                      <p:to>
                                        <p:strVal val="solid"/>
                                      </p:to>
                                    </p:set>
                                  </p:childTnLst>
                                </p:cTn>
                              </p:par>
                            </p:childTnLst>
                          </p:cTn>
                        </p:par>
                        <p:par>
                          <p:cTn id="92" fill="hold" nodeType="afterGroup">
                            <p:stCondLst>
                              <p:cond delay="50200"/>
                            </p:stCondLst>
                            <p:childTnLst>
                              <p:par>
                                <p:cTn id="93" presetID="47" presetClass="entr" fill="hold" nodeType="afterEffect">
                                  <p:stCondLst>
                                    <p:cond delay="0"/>
                                  </p:stCondLst>
                                  <p:childTnLst>
                                    <p:set>
                                      <p:cBhvr additive="repl">
                                        <p:cTn id="94" dur="1" fill="hold">
                                          <p:stCondLst>
                                            <p:cond delay="0"/>
                                          </p:stCondLst>
                                        </p:cTn>
                                        <p:tgtEl>
                                          <p:spTgt spid="19"/>
                                        </p:tgtEl>
                                        <p:attrNameLst>
                                          <p:attrName>style.visibility</p:attrName>
                                        </p:attrNameLst>
                                      </p:cBhvr>
                                      <p:to>
                                        <p:strVal val="visible"/>
                                      </p:to>
                                    </p:set>
                                    <p:animEffect transition="in" filter="fade">
                                      <p:cBhvr additive="repl">
                                        <p:cTn id="95" dur="2000"/>
                                        <p:tgtEl>
                                          <p:spTgt spid="19"/>
                                        </p:tgtEl>
                                      </p:cBhvr>
                                    </p:animEffect>
                                    <p:anim calcmode="lin" valueType="num">
                                      <p:cBhvr additive="repl">
                                        <p:cTn id="96" dur="2000" fill="hold"/>
                                        <p:tgtEl>
                                          <p:spTgt spid="19"/>
                                        </p:tgtEl>
                                        <p:attrNameLst>
                                          <p:attrName>ppt_x</p:attrName>
                                        </p:attrNameLst>
                                      </p:cBhvr>
                                      <p:tavLst>
                                        <p:tav tm="100000">
                                          <p:val>
                                            <p:strVal val="#ppt_x"/>
                                          </p:val>
                                        </p:tav>
                                        <p:tav>
                                          <p:val>
                                            <p:strVal val="#ppt_x"/>
                                          </p:val>
                                        </p:tav>
                                      </p:tavLst>
                                    </p:anim>
                                    <p:anim calcmode="lin" valueType="num">
                                      <p:cBhvr additive="repl">
                                        <p:cTn id="97" dur="2000" fill="hold"/>
                                        <p:tgtEl>
                                          <p:spTgt spid="19"/>
                                        </p:tgtEl>
                                        <p:attrNameLst>
                                          <p:attrName>ppt_y</p:attrName>
                                        </p:attrNameLst>
                                      </p:cBhvr>
                                      <p:tavLst>
                                        <p:tav tm="100000">
                                          <p:val>
                                            <p:strVal val="#ppt_y-.1"/>
                                          </p:val>
                                        </p:tav>
                                        <p:tav>
                                          <p:val>
                                            <p:strVal val="#ppt_y"/>
                                          </p:val>
                                        </p:tav>
                                      </p:tavLst>
                                    </p:anim>
                                  </p:childTnLst>
                                </p:cTn>
                              </p:par>
                            </p:childTnLst>
                          </p:cTn>
                        </p:par>
                        <p:par>
                          <p:cTn id="98" fill="hold" nodeType="afterGroup">
                            <p:stCondLst>
                              <p:cond delay="522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en-US" sz="3600" b="1">
                <a:solidFill>
                  <a:srgbClr val="FFFFFF"/>
                </a:solidFill>
                <a:latin typeface="Arial" charset="0"/>
                <a:ea typeface="ＭＳ Ｐゴシック" charset="0"/>
                <a:cs typeface="Arial" charset="0"/>
              </a:rPr>
              <a:t>Millennial Worship</a:t>
            </a:r>
          </a:p>
        </p:txBody>
      </p:sp>
      <p:sp>
        <p:nvSpPr>
          <p:cNvPr id="4" name="Title 2"/>
          <p:cNvSpPr txBox="1">
            <a:spLocks/>
          </p:cNvSpPr>
          <p:nvPr/>
        </p:nvSpPr>
        <p:spPr bwMode="auto">
          <a:xfrm>
            <a:off x="457200" y="685800"/>
            <a:ext cx="8610600"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In the end, the enemies of Jerusalem who survive the plague will go up to Jerusalem each year to worship the King... and to celebrate the Festival of Shelters. </a:t>
            </a:r>
            <a:r>
              <a:rPr lang="en-US" sz="2800" b="1" baseline="30000" dirty="0">
                <a:solidFill>
                  <a:schemeClr val="bg1"/>
                </a:solidFill>
                <a:effectLst>
                  <a:glow rad="254000">
                    <a:schemeClr val="tx1">
                      <a:alpha val="89000"/>
                    </a:schemeClr>
                  </a:glow>
                </a:effectLst>
                <a:latin typeface="Arial" charset="0"/>
                <a:cs typeface="Arial" charset="0"/>
              </a:rPr>
              <a:t>17</a:t>
            </a:r>
            <a:r>
              <a:rPr lang="en-US" sz="2800" b="1" dirty="0">
                <a:solidFill>
                  <a:schemeClr val="bg1"/>
                </a:solidFill>
                <a:effectLst>
                  <a:glow rad="254000">
                    <a:schemeClr val="tx1">
                      <a:alpha val="89000"/>
                    </a:schemeClr>
                  </a:glow>
                </a:effectLst>
                <a:latin typeface="Arial" charset="0"/>
                <a:cs typeface="Arial" charset="0"/>
              </a:rPr>
              <a:t>Any nation in the world that refuses to come to Jerusalem to worship the King... will have no rain. </a:t>
            </a:r>
            <a:r>
              <a:rPr lang="en-US" sz="2800" b="1" baseline="30000" dirty="0">
                <a:solidFill>
                  <a:schemeClr val="bg1"/>
                </a:solidFill>
                <a:effectLst>
                  <a:glow rad="254000">
                    <a:schemeClr val="tx1">
                      <a:alpha val="89000"/>
                    </a:schemeClr>
                  </a:glow>
                </a:effectLst>
                <a:latin typeface="Arial" charset="0"/>
                <a:cs typeface="Arial" charset="0"/>
              </a:rPr>
              <a:t>18</a:t>
            </a:r>
            <a:r>
              <a:rPr lang="en-US" sz="2800" b="1" dirty="0">
                <a:solidFill>
                  <a:schemeClr val="bg1"/>
                </a:solidFill>
                <a:effectLst>
                  <a:glow rad="254000">
                    <a:schemeClr val="tx1">
                      <a:alpha val="89000"/>
                    </a:schemeClr>
                  </a:glow>
                </a:effectLst>
                <a:latin typeface="Arial" charset="0"/>
                <a:cs typeface="Arial" charset="0"/>
              </a:rPr>
              <a:t>If the people of Egypt refuse to attend the festival, the L</a:t>
            </a:r>
            <a:r>
              <a:rPr lang="en-US" b="1" dirty="0">
                <a:solidFill>
                  <a:schemeClr val="bg1"/>
                </a:solidFill>
                <a:effectLst>
                  <a:glow rad="254000">
                    <a:schemeClr val="tx1">
                      <a:alpha val="89000"/>
                    </a:schemeClr>
                  </a:glow>
                </a:effectLst>
                <a:latin typeface="Arial" charset="0"/>
                <a:cs typeface="Arial" charset="0"/>
              </a:rPr>
              <a:t>ORD</a:t>
            </a:r>
            <a:r>
              <a:rPr lang="en-US" sz="2800" b="1" dirty="0">
                <a:solidFill>
                  <a:schemeClr val="bg1"/>
                </a:solidFill>
                <a:effectLst>
                  <a:glow rad="254000">
                    <a:schemeClr val="tx1">
                      <a:alpha val="89000"/>
                    </a:schemeClr>
                  </a:glow>
                </a:effectLst>
                <a:latin typeface="Arial" charset="0"/>
                <a:cs typeface="Arial" charset="0"/>
              </a:rPr>
              <a:t> will punish them with the same plague that he sends on the other nations who refuse to go. </a:t>
            </a:r>
            <a:r>
              <a:rPr lang="en-US" sz="2800" b="1" baseline="30000" dirty="0">
                <a:solidFill>
                  <a:schemeClr val="bg1"/>
                </a:solidFill>
                <a:effectLst>
                  <a:glow rad="254000">
                    <a:schemeClr val="tx1">
                      <a:alpha val="89000"/>
                    </a:schemeClr>
                  </a:glow>
                </a:effectLst>
                <a:latin typeface="Arial" charset="0"/>
                <a:cs typeface="Arial" charset="0"/>
              </a:rPr>
              <a:t>19</a:t>
            </a:r>
            <a:r>
              <a:rPr lang="en-US" sz="2800" b="1" dirty="0">
                <a:solidFill>
                  <a:schemeClr val="bg1"/>
                </a:solidFill>
                <a:effectLst>
                  <a:glow rad="254000">
                    <a:schemeClr val="tx1">
                      <a:alpha val="89000"/>
                    </a:schemeClr>
                  </a:glow>
                </a:effectLst>
                <a:latin typeface="Arial" charset="0"/>
                <a:cs typeface="Arial" charset="0"/>
              </a:rPr>
              <a:t>Egypt and the other nations will all be punished if they don</a:t>
            </a:r>
            <a:r>
              <a:rPr lang="mr-IN"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t go to celebrate the Festival of Shelters</a:t>
            </a: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 </a:t>
            </a:r>
          </a:p>
          <a:p>
            <a:pPr algn="r" eaLnBrk="1" hangingPunct="1">
              <a:defRPr/>
            </a:pPr>
            <a:r>
              <a:rPr lang="en-US" sz="2800" b="1" dirty="0">
                <a:solidFill>
                  <a:schemeClr val="bg1"/>
                </a:solidFill>
                <a:effectLst>
                  <a:glow rad="254000">
                    <a:schemeClr val="tx1">
                      <a:alpha val="89000"/>
                    </a:schemeClr>
                  </a:glow>
                </a:effectLst>
                <a:latin typeface="Arial" charset="0"/>
                <a:cs typeface="Arial" charset="0"/>
              </a:rPr>
              <a:t>(Zechariah 14:16-19 </a:t>
            </a:r>
            <a:r>
              <a:rPr lang="en-US" b="1" dirty="0">
                <a:solidFill>
                  <a:schemeClr val="bg1"/>
                </a:solidFill>
                <a:effectLst>
                  <a:glow rad="254000">
                    <a:schemeClr val="tx1">
                      <a:alpha val="89000"/>
                    </a:schemeClr>
                  </a:glow>
                </a:effectLst>
                <a:latin typeface="Arial" charset="0"/>
                <a:cs typeface="Arial" charset="0"/>
              </a:rPr>
              <a:t>NLT</a:t>
            </a:r>
            <a:r>
              <a:rPr lang="en-US" sz="2800" b="1" dirty="0">
                <a:solidFill>
                  <a:schemeClr val="bg1"/>
                </a:solidFill>
                <a:effectLst>
                  <a:glow rad="254000">
                    <a:schemeClr val="tx1">
                      <a:alpha val="89000"/>
                    </a:schemeClr>
                  </a:glo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Title 2"/>
          <p:cNvSpPr>
            <a:spLocks noGrp="1"/>
          </p:cNvSpPr>
          <p:nvPr>
            <p:ph type="title" idx="4294967295"/>
          </p:nvPr>
        </p:nvSpPr>
        <p:spPr>
          <a:xfrm>
            <a:off x="0" y="152400"/>
            <a:ext cx="9144000" cy="609600"/>
          </a:xfrm>
          <a:solidFill>
            <a:srgbClr val="000000"/>
          </a:solidFill>
        </p:spPr>
        <p:txBody>
          <a:bodyPr/>
          <a:lstStyle/>
          <a:p>
            <a:r>
              <a:rPr lang="en-US" sz="3600" b="1">
                <a:solidFill>
                  <a:srgbClr val="FFFFFF"/>
                </a:solidFill>
                <a:latin typeface="Arial" charset="0"/>
                <a:ea typeface="ＭＳ Ｐゴシック" charset="0"/>
                <a:cs typeface="Arial" charset="0"/>
              </a:rPr>
              <a:t>Millennial Holiness</a:t>
            </a:r>
          </a:p>
        </p:txBody>
      </p:sp>
      <p:sp>
        <p:nvSpPr>
          <p:cNvPr id="182275" name="Title 2"/>
          <p:cNvSpPr txBox="1">
            <a:spLocks/>
          </p:cNvSpPr>
          <p:nvPr/>
        </p:nvSpPr>
        <p:spPr bwMode="auto">
          <a:xfrm>
            <a:off x="3657600" y="914400"/>
            <a:ext cx="54864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b="1" baseline="30000" dirty="0">
                <a:solidFill>
                  <a:schemeClr val="bg1"/>
                </a:solidFill>
                <a:effectLst/>
                <a:latin typeface="Arial" charset="0"/>
                <a:cs typeface="Arial" charset="0"/>
              </a:rPr>
              <a:t>20 </a:t>
            </a:r>
            <a:r>
              <a:rPr lang="ru-RU" altLang="ja-JP" b="1" baseline="30000"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On that day even the harness bells of the horses will be inscribed with these words: Holy to the </a:t>
            </a:r>
            <a:r>
              <a:rPr lang="en-US" altLang="ja-JP" b="1" dirty="0">
                <a:solidFill>
                  <a:srgbClr val="FFFFFF"/>
                </a:solidFill>
                <a:effectLst/>
                <a:latin typeface="Arial" charset="0"/>
                <a:cs typeface="Arial" charset="0"/>
              </a:rPr>
              <a:t>L</a:t>
            </a:r>
            <a:r>
              <a:rPr lang="en-US" altLang="ja-JP" sz="2000" b="1" dirty="0">
                <a:solidFill>
                  <a:srgbClr val="FFFFFF"/>
                </a:solidFill>
                <a:effectLst/>
                <a:latin typeface="Arial" charset="0"/>
                <a:cs typeface="Arial" charset="0"/>
              </a:rPr>
              <a:t>ORD</a:t>
            </a:r>
            <a:r>
              <a:rPr lang="en-US" altLang="ja-JP" b="1" dirty="0">
                <a:solidFill>
                  <a:schemeClr val="bg1"/>
                </a:solidFill>
                <a:effectLst/>
                <a:latin typeface="Arial" charset="0"/>
                <a:cs typeface="Arial" charset="0"/>
              </a:rPr>
              <a:t>. And the cooking pots in the Temple of the </a:t>
            </a:r>
            <a:r>
              <a:rPr lang="en-US" altLang="ja-JP" b="1" dirty="0">
                <a:solidFill>
                  <a:srgbClr val="FFFFFF"/>
                </a:solidFill>
                <a:effectLst/>
                <a:latin typeface="Arial" charset="0"/>
                <a:cs typeface="Arial" charset="0"/>
              </a:rPr>
              <a:t>L</a:t>
            </a:r>
            <a:r>
              <a:rPr lang="en-US" altLang="ja-JP" sz="2000" b="1" dirty="0">
                <a:solidFill>
                  <a:srgbClr val="FFFFFF"/>
                </a:solidFill>
                <a:effectLst/>
                <a:latin typeface="Arial" charset="0"/>
                <a:cs typeface="Arial" charset="0"/>
              </a:rPr>
              <a:t>ORD</a:t>
            </a:r>
            <a:r>
              <a:rPr lang="en-US" altLang="ja-JP" b="1" dirty="0">
                <a:solidFill>
                  <a:srgbClr val="FFFFFF"/>
                </a:solidFill>
                <a:effectLst/>
                <a:latin typeface="Arial" charset="0"/>
                <a:cs typeface="Arial" charset="0"/>
              </a:rPr>
              <a:t> </a:t>
            </a:r>
            <a:r>
              <a:rPr lang="en-US" altLang="ja-JP" b="1" dirty="0">
                <a:solidFill>
                  <a:schemeClr val="bg1"/>
                </a:solidFill>
                <a:effectLst/>
                <a:latin typeface="Arial" charset="0"/>
                <a:cs typeface="Arial" charset="0"/>
              </a:rPr>
              <a:t>will be as sacred as the basins used beside the altar. </a:t>
            </a:r>
            <a:br>
              <a:rPr lang="en-US" altLang="ja-JP" b="1" dirty="0">
                <a:solidFill>
                  <a:schemeClr val="bg1"/>
                </a:solidFill>
                <a:effectLst/>
                <a:latin typeface="Arial" charset="0"/>
                <a:cs typeface="Arial" charset="0"/>
              </a:rPr>
            </a:br>
            <a:r>
              <a:rPr lang="en-US" altLang="ja-JP" b="1" baseline="30000" dirty="0">
                <a:solidFill>
                  <a:schemeClr val="bg1"/>
                </a:solidFill>
                <a:effectLst/>
                <a:latin typeface="Arial" charset="0"/>
                <a:cs typeface="Arial" charset="0"/>
              </a:rPr>
              <a:t>21 </a:t>
            </a:r>
            <a:r>
              <a:rPr lang="en-US" altLang="ja-JP" b="1" dirty="0">
                <a:solidFill>
                  <a:schemeClr val="bg1"/>
                </a:solidFill>
                <a:effectLst/>
                <a:latin typeface="Arial" charset="0"/>
                <a:cs typeface="Arial" charset="0"/>
              </a:rPr>
              <a:t>In fact, every cooking pot in Jerusalem and Judah will be holy to the </a:t>
            </a:r>
            <a:r>
              <a:rPr lang="en-US" altLang="ja-JP" b="1" dirty="0">
                <a:solidFill>
                  <a:srgbClr val="FFFFFF"/>
                </a:solidFill>
                <a:effectLst/>
                <a:latin typeface="Arial" charset="0"/>
                <a:cs typeface="Arial" charset="0"/>
              </a:rPr>
              <a:t>L</a:t>
            </a:r>
            <a:r>
              <a:rPr lang="en-US" altLang="ja-JP" sz="2000" b="1" dirty="0">
                <a:solidFill>
                  <a:srgbClr val="FFFFFF"/>
                </a:solidFill>
                <a:effectLst/>
                <a:latin typeface="Arial" charset="0"/>
                <a:cs typeface="Arial" charset="0"/>
              </a:rPr>
              <a:t>ORD</a:t>
            </a:r>
            <a:r>
              <a:rPr lang="en-US" altLang="ja-JP" b="1" dirty="0">
                <a:solidFill>
                  <a:schemeClr val="bg1"/>
                </a:solidFill>
                <a:effectLst/>
                <a:latin typeface="Arial" charset="0"/>
                <a:cs typeface="Arial" charset="0"/>
              </a:rPr>
              <a:t>... All who come to worship will be free to use any of these pots to boil their sacrifices. And on that day there will no longer be traders</a:t>
            </a:r>
            <a:r>
              <a:rPr lang="en-US" altLang="ja-JP" b="1" baseline="30000" dirty="0">
                <a:solidFill>
                  <a:schemeClr val="bg1"/>
                </a:solidFill>
                <a:effectLst/>
                <a:latin typeface="Arial" charset="0"/>
                <a:cs typeface="Arial" charset="0"/>
              </a:rPr>
              <a:t> </a:t>
            </a:r>
            <a:r>
              <a:rPr lang="en-US" altLang="ja-JP" b="1" dirty="0">
                <a:solidFill>
                  <a:schemeClr val="bg1"/>
                </a:solidFill>
                <a:effectLst/>
                <a:latin typeface="Arial" charset="0"/>
                <a:cs typeface="Arial" charset="0"/>
              </a:rPr>
              <a:t>[Heb. Canaanites] in the Temple of the L</a:t>
            </a:r>
            <a:r>
              <a:rPr lang="en-US" altLang="ja-JP" sz="2000" b="1" dirty="0">
                <a:solidFill>
                  <a:schemeClr val="bg1"/>
                </a:solidFill>
                <a:effectLst/>
                <a:latin typeface="Arial" charset="0"/>
                <a:cs typeface="Arial" charset="0"/>
              </a:rPr>
              <a:t>ORD</a:t>
            </a:r>
            <a:r>
              <a:rPr lang="en-US" altLang="ja-JP" b="1" dirty="0">
                <a:solidFill>
                  <a:schemeClr val="bg1"/>
                </a:solidFill>
                <a:effectLst/>
                <a:latin typeface="Arial" charset="0"/>
                <a:cs typeface="Arial" charset="0"/>
              </a:rPr>
              <a:t> of Heaven</a:t>
            </a:r>
            <a:r>
              <a:rPr lang="mr-IN" altLang="ja-JP" b="1"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s Armies.</a:t>
            </a:r>
            <a:r>
              <a:rPr lang="ru-RU" altLang="ja-JP" b="1"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 </a:t>
            </a:r>
          </a:p>
          <a:p>
            <a:pPr eaLnBrk="1" hangingPunct="1"/>
            <a:endParaRPr lang="en-US" b="1" dirty="0">
              <a:solidFill>
                <a:schemeClr val="bg1"/>
              </a:solidFill>
              <a:effectLst/>
              <a:latin typeface="Arial" charset="0"/>
              <a:cs typeface="Arial" charset="0"/>
            </a:endParaRPr>
          </a:p>
          <a:p>
            <a:pPr algn="r" eaLnBrk="1" hangingPunct="1"/>
            <a:r>
              <a:rPr lang="en-US" b="1" dirty="0">
                <a:solidFill>
                  <a:schemeClr val="bg1"/>
                </a:solidFill>
                <a:effectLst/>
                <a:latin typeface="Arial" charset="0"/>
                <a:cs typeface="Arial" charset="0"/>
              </a:rPr>
              <a:t>(Zech. 14:20-21 </a:t>
            </a:r>
            <a:r>
              <a:rPr lang="en-US" sz="1800" b="1" dirty="0">
                <a:solidFill>
                  <a:schemeClr val="bg1"/>
                </a:solidFill>
                <a:effectLst/>
                <a:latin typeface="Arial" charset="0"/>
                <a:cs typeface="Arial" charset="0"/>
              </a:rPr>
              <a:t>NLT</a:t>
            </a:r>
            <a:r>
              <a:rPr lang="en-US" b="1" dirty="0">
                <a:solidFill>
                  <a:schemeClr val="bg1"/>
                </a:solidFill>
                <a:effectLst/>
                <a:latin typeface="Arial" charset="0"/>
                <a:cs typeface="Arial" charset="0"/>
              </a:rPr>
              <a:t>)</a:t>
            </a:r>
          </a:p>
        </p:txBody>
      </p:sp>
      <p:pic>
        <p:nvPicPr>
          <p:cNvPr id="182276" name="Picture 6" descr="cooking-pot-winter-waldem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4338" y="1143000"/>
            <a:ext cx="3121025" cy="2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77" name="Picture 7" descr="jewiosh cooking pottri_44850_jm23-6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657600"/>
            <a:ext cx="3125788" cy="296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exterior_temple"/>
          <p:cNvPicPr>
            <a:picLocks noChangeAspect="1" noChangeArrowheads="1"/>
          </p:cNvPicPr>
          <p:nvPr/>
        </p:nvPicPr>
        <p:blipFill>
          <a:blip r:embed="rId2"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1026"/>
          <p:cNvSpPr>
            <a:spLocks noGrp="1" noChangeArrowheads="1"/>
          </p:cNvSpPr>
          <p:nvPr>
            <p:ph type="ctrTitle"/>
          </p:nvPr>
        </p:nvSpPr>
        <p:spPr>
          <a:xfrm>
            <a:off x="990600" y="152400"/>
            <a:ext cx="7772400" cy="609600"/>
          </a:xfrm>
          <a:solidFill>
            <a:schemeClr val="bg1"/>
          </a:solidFill>
        </p:spPr>
        <p:txBody>
          <a:bodyPr/>
          <a:lstStyle/>
          <a:p>
            <a:pPr algn="ctr"/>
            <a:r>
              <a:rPr lang="en-US" b="1">
                <a:latin typeface="Arial" charset="0"/>
                <a:ea typeface="新細明體" charset="0"/>
                <a:cs typeface="Arial" charset="0"/>
              </a:rPr>
              <a:t>Problems Either Way!</a:t>
            </a:r>
            <a:endParaRPr lang="en-US">
              <a:latin typeface="Arial" charset="0"/>
              <a:ea typeface="新細明體" charset="0"/>
              <a:cs typeface="Arial" charset="0"/>
            </a:endParaRPr>
          </a:p>
        </p:txBody>
      </p:sp>
      <p:pic>
        <p:nvPicPr>
          <p:cNvPr id="183299" name="Picture 1029" descr="Cross-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3300" name="Picture 1030" descr="templesacrifices"/>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862263"/>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eaLnBrk="0" hangingPunct="0">
              <a:defRPr/>
            </a:pPr>
            <a:r>
              <a:rPr lang="en-US" sz="3600" b="1" i="1" dirty="0">
                <a:solidFill>
                  <a:srgbClr val="FFFFFF"/>
                </a:solidFill>
                <a:effectLst/>
                <a:latin typeface="Arial" charset="0"/>
                <a:ea typeface="新細明體"/>
                <a:cs typeface="新細明體"/>
              </a:rPr>
              <a:t>Premillennial:</a:t>
            </a:r>
            <a:r>
              <a:rPr lang="en-US" sz="3600" b="1" dirty="0">
                <a:solidFill>
                  <a:srgbClr val="FFFFFF"/>
                </a:solidFill>
                <a:effectLst/>
                <a:latin typeface="Arial" charset="0"/>
                <a:ea typeface="新細明體"/>
                <a:cs typeface="新細明體"/>
              </a:rPr>
              <a:t> </a:t>
            </a:r>
            <a:br>
              <a:rPr lang="en-US" sz="3600" b="1" dirty="0">
                <a:solidFill>
                  <a:srgbClr val="FFFFFF"/>
                </a:solidFill>
                <a:effectLst/>
                <a:latin typeface="Arial" charset="0"/>
                <a:ea typeface="新細明體"/>
                <a:cs typeface="新細明體"/>
              </a:rPr>
            </a:br>
            <a:r>
              <a:rPr lang="en-US" sz="3600" b="1" dirty="0">
                <a:solidFill>
                  <a:srgbClr val="FFFFFF"/>
                </a:solidFill>
                <a:effectLst/>
                <a:latin typeface="Arial" charset="0"/>
                <a:ea typeface="新細明體"/>
                <a:cs typeface="新細明體"/>
              </a:rPr>
              <a:t>Sacrifices for Sin </a:t>
            </a:r>
            <a:br>
              <a:rPr lang="en-US" sz="3600" b="1" dirty="0">
                <a:solidFill>
                  <a:srgbClr val="FFFFFF"/>
                </a:solidFill>
                <a:effectLst/>
                <a:latin typeface="Arial" charset="0"/>
                <a:ea typeface="新細明體"/>
                <a:cs typeface="新細明體"/>
              </a:rPr>
            </a:br>
            <a:r>
              <a:rPr lang="en-US" sz="3600" b="1" dirty="0">
                <a:solidFill>
                  <a:srgbClr val="FFFFFF"/>
                </a:solidFill>
                <a:effectLst/>
                <a:latin typeface="Arial" charset="0"/>
                <a:ea typeface="新細明體"/>
                <a:cs typeface="新細明體"/>
              </a:rPr>
              <a:t>(Ezek. 40:39) in Light of Christ</a:t>
            </a:r>
            <a:r>
              <a:rPr lang="uk-UA" sz="3600" b="1" dirty="0">
                <a:solidFill>
                  <a:srgbClr val="FFFFFF"/>
                </a:solidFill>
                <a:effectLst/>
                <a:latin typeface="Arial" charset="0"/>
                <a:ea typeface="新細明體"/>
                <a:cs typeface="新細明體"/>
              </a:rPr>
              <a:t>'</a:t>
            </a:r>
            <a:r>
              <a:rPr lang="en-US" sz="3600" b="1" dirty="0">
                <a:solidFill>
                  <a:srgbClr val="FFFFFF"/>
                </a:solidFill>
                <a:effectLst/>
                <a:latin typeface="Arial" charset="0"/>
                <a:ea typeface="新細明體"/>
                <a:cs typeface="新細明體"/>
              </a:rPr>
              <a:t>s Death</a:t>
            </a:r>
          </a:p>
        </p:txBody>
      </p:sp>
      <p:sp>
        <p:nvSpPr>
          <p:cNvPr id="10" name="Text Box 1032"/>
          <p:cNvSpPr txBox="1">
            <a:spLocks noChangeArrowheads="1"/>
          </p:cNvSpPr>
          <p:nvPr/>
        </p:nvSpPr>
        <p:spPr bwMode="auto">
          <a:xfrm>
            <a:off x="4724400" y="3121025"/>
            <a:ext cx="3886200" cy="2289175"/>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eaLnBrk="0" hangingPunct="0">
              <a:defRPr/>
            </a:pPr>
            <a:r>
              <a:rPr lang="en-US" sz="3600" b="1" u="sng" dirty="0" err="1">
                <a:solidFill>
                  <a:srgbClr val="FFFFFF"/>
                </a:solidFill>
                <a:effectLst/>
                <a:latin typeface="Arial" pitchFamily="-112" charset="0"/>
                <a:ea typeface="新細明體"/>
                <a:cs typeface="新細明體"/>
              </a:rPr>
              <a:t>Amillennial</a:t>
            </a:r>
            <a:r>
              <a:rPr lang="en-US" sz="3600" b="1" dirty="0">
                <a:solidFill>
                  <a:srgbClr val="FFFFFF"/>
                </a:solidFill>
                <a:effectLst/>
                <a:latin typeface="Arial" pitchFamily="-112" charset="0"/>
                <a:ea typeface="新細明體"/>
                <a:cs typeface="新細明體"/>
              </a:rPr>
              <a:t>: </a:t>
            </a:r>
            <a:br>
              <a:rPr lang="en-US" sz="3600" b="1" dirty="0">
                <a:solidFill>
                  <a:srgbClr val="FFFFFF"/>
                </a:solidFill>
                <a:effectLst/>
                <a:latin typeface="Arial" pitchFamily="-112" charset="0"/>
                <a:ea typeface="新細明體"/>
                <a:cs typeface="新細明體"/>
              </a:rPr>
            </a:br>
            <a:r>
              <a:rPr lang="en-US" sz="3600" b="1" dirty="0">
                <a:solidFill>
                  <a:srgbClr val="FFFFFF"/>
                </a:solidFill>
                <a:effectLst/>
                <a:latin typeface="Arial" pitchFamily="-112" charset="0"/>
                <a:ea typeface="新細明體"/>
                <a:cs typeface="新細明體"/>
              </a:rPr>
              <a:t>Abandon Normal Hermeneutic for Ezekiel 40-48</a:t>
            </a:r>
          </a:p>
        </p:txBody>
      </p:sp>
      <p:sp>
        <p:nvSpPr>
          <p:cNvPr id="240648" name="Text Box 1032"/>
          <p:cNvSpPr txBox="1">
            <a:spLocks noChangeArrowheads="1"/>
          </p:cNvSpPr>
          <p:nvPr/>
        </p:nvSpPr>
        <p:spPr bwMode="auto">
          <a:xfrm>
            <a:off x="4648200" y="3048000"/>
            <a:ext cx="3886200" cy="2289175"/>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eaLnBrk="0" hangingPunct="0">
              <a:defRPr/>
            </a:pPr>
            <a:r>
              <a:rPr lang="en-US" sz="3600" b="1" i="1" dirty="0">
                <a:solidFill>
                  <a:srgbClr val="000000"/>
                </a:solidFill>
                <a:effectLst>
                  <a:glow rad="254000">
                    <a:srgbClr val="FFFFFF">
                      <a:alpha val="90000"/>
                    </a:srgbClr>
                  </a:glow>
                </a:effectLst>
                <a:latin typeface="Arial" pitchFamily="-112" charset="0"/>
                <a:ea typeface="新細明體"/>
                <a:cs typeface="新細明體"/>
              </a:rPr>
              <a:t>Amillennial: </a:t>
            </a:r>
            <a:br>
              <a:rPr lang="en-US" sz="3600" b="1" dirty="0">
                <a:solidFill>
                  <a:srgbClr val="000000"/>
                </a:solidFill>
                <a:effectLst>
                  <a:glow rad="254000">
                    <a:srgbClr val="FFFFFF">
                      <a:alpha val="90000"/>
                    </a:srgbClr>
                  </a:glow>
                </a:effectLst>
                <a:latin typeface="Arial" pitchFamily="-112" charset="0"/>
                <a:ea typeface="新細明體"/>
                <a:cs typeface="新細明體"/>
              </a:rPr>
            </a:br>
            <a:r>
              <a:rPr lang="en-US" sz="3600" b="1" dirty="0">
                <a:solidFill>
                  <a:srgbClr val="000000"/>
                </a:solidFill>
                <a:effectLst>
                  <a:glow rad="254000">
                    <a:srgbClr val="FFFFFF">
                      <a:alpha val="90000"/>
                    </a:srgbClr>
                  </a:glow>
                </a:effectLst>
                <a:latin typeface="Arial" pitchFamily="-112" charset="0"/>
                <a:ea typeface="新細明體"/>
                <a:cs typeface="新細明體"/>
              </a:rPr>
              <a:t>Abandon Normal Hermeneutic for Ezekiel 40–48</a:t>
            </a: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83305"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CC"/>
                </a:solidFill>
                <a:effectLst/>
                <a:latin typeface="Arial" charset="0"/>
                <a:ea typeface="新細明體" charset="0"/>
                <a:cs typeface="新細明體" charset="0"/>
              </a:rPr>
              <a:t>525</a:t>
            </a:r>
            <a:endParaRPr lang="en-US" b="1">
              <a:solidFill>
                <a:srgbClr val="FFCC66"/>
              </a:solidFill>
              <a:effectLst/>
              <a:latin typeface="Arial" charset="0"/>
              <a:ea typeface="新細明體" charset="0"/>
              <a:cs typeface="新細明體" charset="0"/>
            </a:endParaRPr>
          </a:p>
        </p:txBody>
      </p:sp>
    </p:spTree>
    <p:extLst>
      <p:ext uri="{BB962C8B-B14F-4D97-AF65-F5344CB8AC3E}">
        <p14:creationId xmlns:p14="http://schemas.microsoft.com/office/powerpoint/2010/main" val="2506385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128588" y="914400"/>
            <a:ext cx="8885237" cy="1155700"/>
          </a:xfrm>
          <a:effectLst>
            <a:outerShdw blurRad="63500" dist="38099" dir="2700000" algn="ctr" rotWithShape="0">
              <a:schemeClr val="bg2">
                <a:alpha val="74998"/>
              </a:schemeClr>
            </a:outerShdw>
          </a:effectLst>
        </p:spPr>
        <p:txBody>
          <a:bodyPr/>
          <a:lstStyle/>
          <a:p>
            <a:pPr eaLnBrk="1" hangingPunct="1">
              <a:defRPr/>
            </a:pPr>
            <a:r>
              <a:rPr lang="en-US" sz="6600">
                <a:effectLst>
                  <a:outerShdw blurRad="38100" dist="38100" dir="2700000" algn="tl">
                    <a:srgbClr val="000000"/>
                  </a:outerShdw>
                </a:effectLst>
                <a:latin typeface="Arial" charset="0"/>
                <a:ea typeface="ＭＳ Ｐゴシック" charset="0"/>
                <a:cs typeface="Times New Roman" charset="0"/>
              </a:rPr>
              <a:t>Structure</a:t>
            </a:r>
          </a:p>
        </p:txBody>
      </p:sp>
      <p:sp>
        <p:nvSpPr>
          <p:cNvPr id="29700" name="Text Box 4"/>
          <p:cNvSpPr txBox="1">
            <a:spLocks noChangeArrowheads="1"/>
          </p:cNvSpPr>
          <p:nvPr/>
        </p:nvSpPr>
        <p:spPr bwMode="auto">
          <a:xfrm>
            <a:off x="8458200" y="76200"/>
            <a:ext cx="612775" cy="40005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sz="2000" b="1">
                <a:solidFill>
                  <a:srgbClr val="FFFFCC"/>
                </a:solidFill>
                <a:effectLst/>
                <a:latin typeface="Arial"/>
                <a:cs typeface="Arial"/>
              </a:rPr>
              <a:t>649</a:t>
            </a:r>
          </a:p>
        </p:txBody>
      </p:sp>
      <p:sp>
        <p:nvSpPr>
          <p:cNvPr id="29702" name="Rectangle 6"/>
          <p:cNvSpPr>
            <a:spLocks noChangeArrowheads="1"/>
          </p:cNvSpPr>
          <p:nvPr/>
        </p:nvSpPr>
        <p:spPr bwMode="auto">
          <a:xfrm>
            <a:off x="304800" y="2590800"/>
            <a:ext cx="8896350" cy="2611438"/>
          </a:xfrm>
          <a:prstGeom prst="rect">
            <a:avLst/>
          </a:prstGeom>
          <a:noFill/>
          <a:ln w="9525">
            <a:noFill/>
            <a:miter lim="800000"/>
            <a:headEnd/>
            <a:tailEnd/>
          </a:ln>
          <a:effectLst/>
        </p:spPr>
        <p:txBody>
          <a:bodyPr lIns="92075" tIns="46038" rIns="92075" bIns="46038" anchor="ctr"/>
          <a:lstStyle/>
          <a:p>
            <a:pPr marL="342900" indent="-342900">
              <a:lnSpc>
                <a:spcPct val="90000"/>
              </a:lnSpc>
              <a:spcBef>
                <a:spcPct val="20000"/>
              </a:spcBef>
              <a:buSzPct val="75000"/>
              <a:buFont typeface="Wingdings" charset="0"/>
              <a:buChar char="v"/>
              <a:defRPr/>
            </a:pPr>
            <a:r>
              <a:rPr lang="en-US" sz="3200" b="1" dirty="0">
                <a:solidFill>
                  <a:srgbClr val="FFFFCC"/>
                </a:solidFill>
                <a:effectLst>
                  <a:outerShdw blurRad="50800" dist="38100" dir="2700000" algn="tl" rotWithShape="0">
                    <a:srgbClr val="000000"/>
                  </a:outerShdw>
                </a:effectLst>
                <a:latin typeface="Arial" charset="0"/>
                <a:ea typeface="Times New Roman" charset="0"/>
                <a:cs typeface="Arial" charset="0"/>
              </a:rPr>
              <a:t>Intro: Call to Return to the L</a:t>
            </a:r>
            <a:r>
              <a:rPr lang="en-US" sz="2800" b="1" dirty="0">
                <a:solidFill>
                  <a:srgbClr val="FFFFCC"/>
                </a:solidFill>
                <a:effectLst>
                  <a:outerShdw blurRad="50800" dist="38100" dir="2700000" algn="tl" rotWithShape="0">
                    <a:srgbClr val="000000"/>
                  </a:outerShdw>
                </a:effectLst>
                <a:latin typeface="Arial" charset="0"/>
                <a:ea typeface="Times New Roman" charset="0"/>
                <a:cs typeface="Arial" charset="0"/>
              </a:rPr>
              <a:t>ORD</a:t>
            </a:r>
            <a:r>
              <a:rPr lang="en-US" sz="3200" b="1" dirty="0">
                <a:solidFill>
                  <a:srgbClr val="FFFFCC"/>
                </a:solidFill>
                <a:effectLst>
                  <a:outerShdw blurRad="50800" dist="38100" dir="2700000" algn="tl" rotWithShape="0">
                    <a:srgbClr val="000000"/>
                  </a:outerShdw>
                </a:effectLst>
                <a:latin typeface="Arial" charset="0"/>
                <a:ea typeface="Times New Roman" charset="0"/>
                <a:cs typeface="Arial" charset="0"/>
              </a:rPr>
              <a:t> (1:1-6)</a:t>
            </a:r>
            <a:endParaRPr lang="en-US" sz="3200" dirty="0">
              <a:solidFill>
                <a:srgbClr val="FFFFCC"/>
              </a:solidFill>
              <a:effectLst>
                <a:outerShdw blurRad="50800" dist="38100" dir="2700000" algn="tl" rotWithShape="0">
                  <a:srgbClr val="000000"/>
                </a:outerShdw>
              </a:effectLst>
              <a:latin typeface="Arial" charset="0"/>
              <a:ea typeface="Times New Roman" charset="0"/>
              <a:cs typeface="Arial" charset="0"/>
            </a:endParaRPr>
          </a:p>
          <a:p>
            <a:pPr marL="342900" indent="-342900">
              <a:lnSpc>
                <a:spcPct val="90000"/>
              </a:lnSpc>
              <a:spcBef>
                <a:spcPct val="20000"/>
              </a:spcBef>
              <a:buSzPct val="75000"/>
              <a:buFont typeface="Wingdings" charset="0"/>
              <a:buChar char="v"/>
              <a:defRPr/>
            </a:pPr>
            <a:r>
              <a:rPr lang="en-US" sz="3200" b="1" dirty="0">
                <a:solidFill>
                  <a:srgbClr val="FFFFCC"/>
                </a:solidFill>
                <a:effectLst>
                  <a:outerShdw blurRad="50800" dist="38100" dir="2700000" algn="tl" rotWithShape="0">
                    <a:srgbClr val="000000"/>
                  </a:outerShdw>
                </a:effectLst>
                <a:latin typeface="Arial" charset="0"/>
                <a:ea typeface="Times New Roman" charset="0"/>
                <a:cs typeface="Arial" charset="0"/>
              </a:rPr>
              <a:t>Visions (1:7–6:15)</a:t>
            </a:r>
            <a:endParaRPr lang="en-US" sz="3200" dirty="0">
              <a:solidFill>
                <a:srgbClr val="FFFFCC"/>
              </a:solidFill>
              <a:effectLst>
                <a:outerShdw blurRad="50800" dist="38100" dir="2700000" algn="tl" rotWithShape="0">
                  <a:srgbClr val="000000"/>
                </a:outerShdw>
              </a:effectLst>
              <a:latin typeface="Arial" charset="0"/>
              <a:ea typeface="Times New Roman" charset="0"/>
              <a:cs typeface="Arial" charset="0"/>
            </a:endParaRPr>
          </a:p>
          <a:p>
            <a:pPr marL="342900" indent="-342900">
              <a:lnSpc>
                <a:spcPct val="90000"/>
              </a:lnSpc>
              <a:spcBef>
                <a:spcPct val="20000"/>
              </a:spcBef>
              <a:buSzPct val="75000"/>
              <a:buFont typeface="Wingdings" charset="0"/>
              <a:buChar char="v"/>
              <a:defRPr/>
            </a:pPr>
            <a:r>
              <a:rPr lang="en-US" sz="3200" b="1" dirty="0">
                <a:solidFill>
                  <a:srgbClr val="FFFFCC"/>
                </a:solidFill>
                <a:effectLst>
                  <a:outerShdw blurRad="50800" dist="38100" dir="2700000" algn="tl" rotWithShape="0">
                    <a:srgbClr val="000000"/>
                  </a:outerShdw>
                </a:effectLst>
                <a:latin typeface="Arial" charset="0"/>
                <a:ea typeface="Times New Roman" charset="0"/>
                <a:cs typeface="Arial" charset="0"/>
              </a:rPr>
              <a:t>Oracles connected with fasting (7:1–8:25)</a:t>
            </a:r>
            <a:endParaRPr lang="en-US" sz="3200" dirty="0">
              <a:solidFill>
                <a:srgbClr val="FFFFCC"/>
              </a:solidFill>
              <a:effectLst>
                <a:outerShdw blurRad="50800" dist="38100" dir="2700000" algn="tl" rotWithShape="0">
                  <a:srgbClr val="000000"/>
                </a:outerShdw>
              </a:effectLst>
              <a:latin typeface="Arial" charset="0"/>
              <a:ea typeface="Times New Roman" charset="0"/>
              <a:cs typeface="Arial" charset="0"/>
            </a:endParaRPr>
          </a:p>
          <a:p>
            <a:pPr marL="342900" indent="-342900">
              <a:lnSpc>
                <a:spcPct val="90000"/>
              </a:lnSpc>
              <a:spcBef>
                <a:spcPct val="20000"/>
              </a:spcBef>
              <a:buSzPct val="75000"/>
              <a:buFont typeface="Wingdings" charset="0"/>
              <a:buChar char="v"/>
              <a:defRPr/>
            </a:pPr>
            <a:r>
              <a:rPr lang="en-US" sz="3200" b="1" dirty="0">
                <a:solidFill>
                  <a:srgbClr val="FFFFCC"/>
                </a:solidFill>
                <a:effectLst>
                  <a:outerShdw blurRad="50800" dist="38100" dir="2700000" algn="tl" rotWithShape="0">
                    <a:srgbClr val="000000"/>
                  </a:outerShdw>
                </a:effectLst>
                <a:latin typeface="Arial" charset="0"/>
                <a:ea typeface="Times New Roman" charset="0"/>
                <a:cs typeface="Arial" charset="0"/>
              </a:rPr>
              <a:t>Eschatology (9–11, 12–14)</a:t>
            </a:r>
            <a:endParaRPr lang="en-US" sz="3200" dirty="0">
              <a:solidFill>
                <a:srgbClr val="FFFFCC"/>
              </a:solidFill>
              <a:effectLst>
                <a:outerShdw blurRad="50800" dist="381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229667035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box(out)">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box(out)">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box(out)">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9702">
                                            <p:txEl>
                                              <p:pRg st="3" end="3"/>
                                            </p:txEl>
                                          </p:spTgt>
                                        </p:tgtEl>
                                        <p:attrNameLst>
                                          <p:attrName>style.visibility</p:attrName>
                                        </p:attrNameLst>
                                      </p:cBhvr>
                                      <p:to>
                                        <p:strVal val="visible"/>
                                      </p:to>
                                    </p:set>
                                    <p:animEffect transition="in" filter="box(out)">
                                      <p:cBhvr>
                                        <p:cTn id="22" dur="500"/>
                                        <p:tgtEl>
                                          <p:spTgt spid="297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CC"/>
              </a:solidFill>
              <a:effectLst/>
              <a:latin typeface="Arial" charset="0"/>
              <a:ea typeface="新細明體" charset="0"/>
              <a:cs typeface="新細明體" charset="0"/>
            </a:endParaRPr>
          </a:p>
        </p:txBody>
      </p:sp>
      <p:sp>
        <p:nvSpPr>
          <p:cNvPr id="184322" name="Rectangle 3"/>
          <p:cNvSpPr>
            <a:spLocks noGrp="1" noChangeArrowheads="1"/>
          </p:cNvSpPr>
          <p:nvPr>
            <p:ph type="ctrTitle"/>
          </p:nvPr>
        </p:nvSpPr>
        <p:spPr>
          <a:xfrm>
            <a:off x="0" y="0"/>
            <a:ext cx="9144000" cy="762000"/>
          </a:xfrm>
          <a:solidFill>
            <a:schemeClr val="bg1"/>
          </a:solidFill>
        </p:spPr>
        <p:txBody>
          <a:bodyPr/>
          <a:lstStyle/>
          <a:p>
            <a:pPr algn="ctr"/>
            <a:r>
              <a:rPr lang="en-US" b="1">
                <a:latin typeface="Arial" charset="0"/>
                <a:ea typeface="新細明體" charset="0"/>
                <a:cs typeface="Arial" charset="0"/>
              </a:rPr>
              <a:t>Why Millennial Sacrifices?</a:t>
            </a:r>
          </a:p>
        </p:txBody>
      </p:sp>
      <p:pic>
        <p:nvPicPr>
          <p:cNvPr id="119811"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24"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eaLnBrk="0" hangingPunct="0">
              <a:defRPr/>
            </a:pPr>
            <a:r>
              <a:rPr lang="en-US" sz="3600" b="1" u="sng" dirty="0">
                <a:solidFill>
                  <a:srgbClr val="FFFFFF"/>
                </a:solidFill>
                <a:effectLst/>
                <a:latin typeface="Arial" pitchFamily="-112" charset="0"/>
                <a:ea typeface="新細明體"/>
                <a:cs typeface="新細明體"/>
              </a:rPr>
              <a:t>Pre-Cross</a:t>
            </a:r>
            <a:r>
              <a:rPr lang="en-US" sz="3600" b="1" dirty="0">
                <a:solidFill>
                  <a:srgbClr val="FFFFFF"/>
                </a:solidFill>
                <a:effectLst/>
                <a:latin typeface="Arial" pitchFamily="-112" charset="0"/>
                <a:ea typeface="新細明體"/>
                <a:cs typeface="新細明體"/>
              </a:rPr>
              <a:t>: </a:t>
            </a:r>
            <a:br>
              <a:rPr lang="en-US" sz="3600" b="1" dirty="0">
                <a:solidFill>
                  <a:srgbClr val="FFFFFF"/>
                </a:solidFill>
                <a:effectLst/>
                <a:latin typeface="Arial" pitchFamily="-112" charset="0"/>
                <a:ea typeface="新細明體"/>
                <a:cs typeface="新細明體"/>
              </a:rPr>
            </a:br>
            <a:r>
              <a:rPr lang="en-US" sz="3600" b="1" dirty="0">
                <a:solidFill>
                  <a:srgbClr val="FFFFFF"/>
                </a:solidFill>
                <a:effectLst/>
                <a:latin typeface="Arial" pitchFamily="-112" charset="0"/>
                <a:ea typeface="新細明體"/>
                <a:cs typeface="新細明體"/>
              </a:rPr>
              <a:t>Looked </a:t>
            </a:r>
            <a:r>
              <a:rPr lang="en-US" sz="3600" b="1" dirty="0">
                <a:solidFill>
                  <a:srgbClr val="FFFF00"/>
                </a:solidFill>
                <a:effectLst/>
                <a:latin typeface="Arial" pitchFamily="-112" charset="0"/>
                <a:ea typeface="新細明體"/>
                <a:cs typeface="新細明體"/>
              </a:rPr>
              <a:t>toward</a:t>
            </a:r>
            <a:r>
              <a:rPr lang="en-US" sz="3600" b="1" dirty="0">
                <a:solidFill>
                  <a:srgbClr val="FFFFFF"/>
                </a:solidFill>
                <a:effectLst/>
                <a:latin typeface="Arial" pitchFamily="-112" charset="0"/>
                <a:ea typeface="新細明體"/>
                <a:cs typeface="新細明體"/>
              </a:rPr>
              <a:t> Christ</a:t>
            </a:r>
            <a:r>
              <a:rPr lang="uk-UA" sz="3600" b="1" dirty="0">
                <a:solidFill>
                  <a:srgbClr val="FFFFFF"/>
                </a:solidFill>
                <a:effectLst/>
                <a:latin typeface="Arial" pitchFamily="-112" charset="0"/>
                <a:ea typeface="新細明體"/>
                <a:cs typeface="新細明體"/>
              </a:rPr>
              <a:t>'</a:t>
            </a:r>
            <a:r>
              <a:rPr lang="en-US" sz="3600" b="1" dirty="0">
                <a:solidFill>
                  <a:srgbClr val="FFFFFF"/>
                </a:solidFill>
                <a:effectLst/>
                <a:latin typeface="Arial" pitchFamily="-112" charset="0"/>
                <a:ea typeface="新細明體"/>
                <a:cs typeface="新細明體"/>
              </a:rPr>
              <a:t>s Death</a:t>
            </a: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eaLnBrk="0" hangingPunct="0">
              <a:defRPr/>
            </a:pPr>
            <a:r>
              <a:rPr lang="en-US" sz="3600" b="1" u="sng" dirty="0">
                <a:solidFill>
                  <a:srgbClr val="FFFFFF"/>
                </a:solidFill>
                <a:effectLst/>
                <a:latin typeface="Arial" pitchFamily="-112" charset="0"/>
                <a:ea typeface="新細明體"/>
                <a:cs typeface="新細明體"/>
              </a:rPr>
              <a:t>Post-Cross</a:t>
            </a:r>
            <a:r>
              <a:rPr lang="en-US" sz="3600" b="1" dirty="0">
                <a:solidFill>
                  <a:srgbClr val="FFFFFF"/>
                </a:solidFill>
                <a:effectLst/>
                <a:latin typeface="Arial" pitchFamily="-112" charset="0"/>
                <a:ea typeface="新細明體"/>
                <a:cs typeface="新細明體"/>
              </a:rPr>
              <a:t>: </a:t>
            </a:r>
            <a:br>
              <a:rPr lang="en-US" sz="3600" b="1" dirty="0">
                <a:solidFill>
                  <a:srgbClr val="FFFFFF"/>
                </a:solidFill>
                <a:effectLst/>
                <a:latin typeface="Arial" pitchFamily="-112" charset="0"/>
                <a:ea typeface="新細明體"/>
                <a:cs typeface="新細明體"/>
              </a:rPr>
            </a:br>
            <a:r>
              <a:rPr lang="en-US" sz="3600" b="1" dirty="0">
                <a:solidFill>
                  <a:srgbClr val="FFFFFF"/>
                </a:solidFill>
                <a:effectLst/>
                <a:latin typeface="Arial" pitchFamily="-112" charset="0"/>
                <a:ea typeface="新細明體"/>
                <a:cs typeface="新細明體"/>
              </a:rPr>
              <a:t>Look </a:t>
            </a:r>
            <a:r>
              <a:rPr lang="en-US" sz="3600" b="1" dirty="0">
                <a:solidFill>
                  <a:srgbClr val="FFFF00"/>
                </a:solidFill>
                <a:effectLst/>
                <a:latin typeface="Arial" pitchFamily="-112" charset="0"/>
                <a:ea typeface="新細明體"/>
                <a:cs typeface="新細明體"/>
              </a:rPr>
              <a:t>back</a:t>
            </a:r>
            <a:r>
              <a:rPr lang="en-US" sz="3600" b="1" dirty="0">
                <a:solidFill>
                  <a:srgbClr val="FFFFFF"/>
                </a:solidFill>
                <a:effectLst/>
                <a:latin typeface="Arial" pitchFamily="-112" charset="0"/>
                <a:ea typeface="新細明體"/>
                <a:cs typeface="新細明體"/>
              </a:rPr>
              <a:t> on Christ</a:t>
            </a:r>
            <a:r>
              <a:rPr lang="uk-UA" sz="3600" b="1" dirty="0">
                <a:solidFill>
                  <a:srgbClr val="FFFFFF"/>
                </a:solidFill>
                <a:effectLst/>
                <a:latin typeface="Arial" pitchFamily="-112" charset="0"/>
                <a:ea typeface="新細明體"/>
                <a:cs typeface="新細明體"/>
              </a:rPr>
              <a:t>'</a:t>
            </a:r>
            <a:r>
              <a:rPr lang="en-US" sz="3600" b="1" dirty="0">
                <a:solidFill>
                  <a:srgbClr val="FFFFFF"/>
                </a:solidFill>
                <a:effectLst/>
                <a:latin typeface="Arial" pitchFamily="-112" charset="0"/>
                <a:ea typeface="新細明體"/>
                <a:cs typeface="新細明體"/>
              </a:rPr>
              <a:t>s Death</a:t>
            </a: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61131" name="Text Box 11"/>
          <p:cNvSpPr txBox="1">
            <a:spLocks noChangeArrowheads="1"/>
          </p:cNvSpPr>
          <p:nvPr/>
        </p:nvSpPr>
        <p:spPr bwMode="auto">
          <a:xfrm>
            <a:off x="228600" y="4800600"/>
            <a:ext cx="8686800" cy="1800225"/>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defRPr/>
            </a:pPr>
            <a:r>
              <a:rPr lang="en-US" sz="2800" b="1" u="sng" dirty="0">
                <a:solidFill>
                  <a:srgbClr val="FFFFFF"/>
                </a:solidFill>
                <a:effectLst/>
                <a:latin typeface="Arial" charset="0"/>
                <a:ea typeface="新細明體" charset="0"/>
                <a:cs typeface="新細明體" charset="0"/>
              </a:rPr>
              <a:t>Theocratic</a:t>
            </a:r>
            <a:r>
              <a:rPr lang="en-US" sz="2800" b="1" dirty="0">
                <a:solidFill>
                  <a:srgbClr val="FFFFFF"/>
                </a:solidFill>
                <a:effectLst/>
                <a:latin typeface="Arial" charset="0"/>
                <a:ea typeface="新細明體" charset="0"/>
                <a:cs typeface="新細明體" charset="0"/>
              </a:rPr>
              <a:t>: like confession of sin (1 John 1:9)</a:t>
            </a:r>
          </a:p>
          <a:p>
            <a:pPr>
              <a:buFontTx/>
              <a:buChar char="•"/>
              <a:defRPr/>
            </a:pPr>
            <a:r>
              <a:rPr lang="en-US" sz="2800" b="1" u="sng" dirty="0">
                <a:solidFill>
                  <a:srgbClr val="FFFFFF"/>
                </a:solidFill>
                <a:effectLst/>
                <a:latin typeface="Arial" charset="0"/>
                <a:ea typeface="新細明體" charset="0"/>
                <a:cs typeface="新細明體" charset="0"/>
              </a:rPr>
              <a:t>Memorial</a:t>
            </a:r>
            <a:r>
              <a:rPr lang="en-US" sz="2800" b="1" dirty="0">
                <a:solidFill>
                  <a:srgbClr val="FFFFFF"/>
                </a:solidFill>
                <a:effectLst/>
                <a:latin typeface="Arial" charset="0"/>
                <a:ea typeface="新細明體" charset="0"/>
                <a:cs typeface="新細明體" charset="0"/>
              </a:rPr>
              <a:t>: like Lord</a:t>
            </a:r>
            <a:r>
              <a:rPr lang="uk-UA" altLang="ja-JP" sz="2800" b="1" dirty="0">
                <a:solidFill>
                  <a:srgbClr val="FFFFFF"/>
                </a:solidFill>
                <a:effectLst/>
                <a:latin typeface="Arial" charset="0"/>
                <a:ea typeface="新細明體" charset="0"/>
                <a:cs typeface="新細明體" charset="0"/>
              </a:rPr>
              <a:t>'</a:t>
            </a:r>
            <a:r>
              <a:rPr lang="en-US" sz="2800" b="1" dirty="0">
                <a:solidFill>
                  <a:srgbClr val="FFFFFF"/>
                </a:solidFill>
                <a:effectLst/>
                <a:latin typeface="Arial" charset="0"/>
                <a:ea typeface="新細明體" charset="0"/>
                <a:cs typeface="新細明體" charset="0"/>
              </a:rPr>
              <a:t>s Supper that looks back</a:t>
            </a:r>
          </a:p>
          <a:p>
            <a:pPr>
              <a:buFontTx/>
              <a:buChar char="•"/>
              <a:defRPr/>
            </a:pPr>
            <a:r>
              <a:rPr lang="en-US" sz="2800" b="1" u="sng" dirty="0">
                <a:solidFill>
                  <a:srgbClr val="FFFFFF"/>
                </a:solidFill>
                <a:effectLst/>
                <a:latin typeface="Arial" charset="0"/>
                <a:ea typeface="新細明體" charset="0"/>
                <a:cs typeface="新細明體" charset="0"/>
              </a:rPr>
              <a:t>Paul</a:t>
            </a:r>
            <a:r>
              <a:rPr lang="en-US" sz="2800" b="1" dirty="0">
                <a:solidFill>
                  <a:srgbClr val="FFFFFF"/>
                </a:solidFill>
                <a:effectLst/>
                <a:latin typeface="Arial" charset="0"/>
                <a:ea typeface="新細明體" charset="0"/>
                <a:cs typeface="新細明體" charset="0"/>
              </a:rPr>
              <a:t> offered a temple sacrifice in AD 57 (Acts 21:26) without seeing a </a:t>
            </a:r>
            <a:r>
              <a:rPr lang="ru-RU" altLang="ja-JP" sz="2800" b="1" dirty="0">
                <a:solidFill>
                  <a:srgbClr val="FFFFFF"/>
                </a:solidFill>
                <a:effectLst/>
                <a:latin typeface="Arial" charset="0"/>
                <a:ea typeface="新細明體" charset="0"/>
                <a:cs typeface="新細明體" charset="0"/>
              </a:rPr>
              <a:t>"</a:t>
            </a:r>
            <a:r>
              <a:rPr lang="en-US" sz="2800" b="1" dirty="0">
                <a:solidFill>
                  <a:srgbClr val="FFFFFF"/>
                </a:solidFill>
                <a:effectLst/>
                <a:latin typeface="Arial" charset="0"/>
                <a:ea typeface="新細明體" charset="0"/>
                <a:cs typeface="新細明體" charset="0"/>
              </a:rPr>
              <a:t>digression problem</a:t>
            </a:r>
            <a:r>
              <a:rPr lang="ru-RU" altLang="ja-JP" sz="2800" b="1" dirty="0">
                <a:solidFill>
                  <a:srgbClr val="FFFFFF"/>
                </a:solidFill>
                <a:effectLst/>
                <a:latin typeface="Arial" charset="0"/>
                <a:ea typeface="新細明體" charset="0"/>
                <a:cs typeface="新細明體" charset="0"/>
              </a:rPr>
              <a:t>"</a:t>
            </a:r>
            <a:endParaRPr lang="en-US" sz="2800" b="1" dirty="0">
              <a:solidFill>
                <a:srgbClr val="FFFFFF"/>
              </a:solidFill>
              <a:effectLst/>
              <a:latin typeface="Arial" charset="0"/>
              <a:ea typeface="新細明體" charset="0"/>
              <a:cs typeface="新細明體" charset="0"/>
            </a:endParaRPr>
          </a:p>
        </p:txBody>
      </p:sp>
      <p:sp>
        <p:nvSpPr>
          <p:cNvPr id="184331"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CC"/>
                </a:solidFill>
                <a:effectLst/>
                <a:latin typeface="Arial" charset="0"/>
                <a:ea typeface="新細明體" charset="0"/>
                <a:cs typeface="新細明體" charset="0"/>
              </a:rPr>
              <a:t>527</a:t>
            </a:r>
            <a:endParaRPr lang="en-US" b="1">
              <a:solidFill>
                <a:srgbClr val="FFCC66"/>
              </a:solidFill>
              <a:effectLst/>
              <a:latin typeface="Arial" charset="0"/>
              <a:ea typeface="新細明體" charset="0"/>
              <a:cs typeface="新細明體" charset="0"/>
            </a:endParaRPr>
          </a:p>
        </p:txBody>
      </p:sp>
    </p:spTree>
    <p:extLst>
      <p:ext uri="{BB962C8B-B14F-4D97-AF65-F5344CB8AC3E}">
        <p14:creationId xmlns:p14="http://schemas.microsoft.com/office/powerpoint/2010/main" val="304473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animEffect transition="in" filter="dissolve">
                                      <p:cBhvr>
                                        <p:cTn id="40"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build="p"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Zechariah prepares Judah for the </a:t>
            </a:r>
            <a:r>
              <a:rPr lang="en-US" sz="3200" b="1" kern="0" dirty="0">
                <a:solidFill>
                  <a:srgbClr val="FFFF00"/>
                </a:solidFill>
                <a:effectLst>
                  <a:glow rad="127000">
                    <a:srgbClr val="000000"/>
                  </a:glow>
                </a:effectLst>
                <a:latin typeface="Arial" charset="0"/>
                <a:ea typeface="ＭＳ Ｐゴシック" charset="0"/>
                <a:cs typeface="ＭＳ Ｐゴシック" charset="0"/>
              </a:rPr>
              <a:t>Messiah</a:t>
            </a:r>
            <a:r>
              <a:rPr lang="en-US" sz="3200" b="1" kern="0" dirty="0">
                <a:solidFill>
                  <a:srgbClr val="FFFFFF"/>
                </a:solidFill>
                <a:effectLst>
                  <a:glow rad="127000">
                    <a:srgbClr val="000000"/>
                  </a:glow>
                </a:effectLst>
                <a:latin typeface="Arial" charset="0"/>
                <a:ea typeface="ＭＳ Ｐゴシック" charset="0"/>
                <a:cs typeface="ＭＳ Ｐゴシック" charset="0"/>
              </a:rPr>
              <a:t> by encouraging the nation to respond to its privileged covenant position among the nations by rebuilding the temple in light of future blessings when the Messiah rules in the kingdom.</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effectLst>
                  <a:glow rad="127000">
                    <a:srgbClr val="000000"/>
                  </a:glow>
                </a:effectLst>
                <a:latin typeface="Arial" charset="0"/>
                <a:ea typeface="ＭＳ Ｐゴシック" charset="0"/>
                <a:cs typeface="ＭＳ Ｐゴシック" charset="0"/>
              </a:rPr>
              <a:t>Zechariah</a:t>
            </a:r>
            <a:br>
              <a:rPr lang="en-US" sz="3600" b="1" dirty="0">
                <a:solidFill>
                  <a:srgbClr val="FFFFFF"/>
                </a:solidFill>
                <a:latin typeface="Arial"/>
                <a:cs typeface="Arial"/>
              </a:rPr>
            </a:b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effectLst/>
                <a:cs typeface="MS PGothic" charset="0"/>
              </a:rPr>
              <a:t>649</a:t>
            </a:r>
          </a:p>
          <a:p>
            <a:pPr algn="ctr" eaLnBrk="1" hangingPunct="1">
              <a:defRPr/>
            </a:pPr>
            <a:r>
              <a:rPr lang="en-US" altLang="zh-CN" b="1" kern="0" dirty="0">
                <a:solidFill>
                  <a:srgbClr val="000000"/>
                </a:solidFill>
                <a:effectLst/>
                <a:cs typeface="MS PGothic" charset="0"/>
              </a:rPr>
              <a:t>346</a:t>
            </a:r>
          </a:p>
        </p:txBody>
      </p:sp>
    </p:spTree>
    <p:extLst>
      <p:ext uri="{BB962C8B-B14F-4D97-AF65-F5344CB8AC3E}">
        <p14:creationId xmlns:p14="http://schemas.microsoft.com/office/powerpoint/2010/main" val="922681434"/>
      </p:ext>
    </p:extLst>
  </p:cSld>
  <p:clrMapOvr>
    <a:masterClrMapping/>
  </p:clrMapOvr>
  <p:transition spd="med">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r>
              <a:rPr lang="en-US" sz="3600">
                <a:effectLst/>
                <a:latin typeface="Arial" charset="0"/>
                <a:ea typeface="ＭＳ Ｐゴシック" charset="0"/>
                <a:cs typeface="Arial" charset="0"/>
              </a:rPr>
              <a:t>Millennial Jerusalem</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185355"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ru-RU" altLang="ja-JP" sz="3200" dirty="0">
                <a:solidFill>
                  <a:srgbClr val="FFFFFF"/>
                </a:solidFill>
                <a:effectLst/>
                <a:latin typeface="Arial" charset="0"/>
              </a:rPr>
              <a:t>"</a:t>
            </a:r>
            <a:r>
              <a:rPr lang="en-US" altLang="ja-JP" sz="3200" dirty="0">
                <a:solidFill>
                  <a:srgbClr val="FFFFFF"/>
                </a:solidFill>
                <a:effectLst/>
                <a:latin typeface="Arial" charset="0"/>
              </a:rPr>
              <a:t>The law will go out from Zion, </a:t>
            </a:r>
          </a:p>
          <a:p>
            <a:pPr algn="r"/>
            <a:r>
              <a:rPr lang="en-US" sz="3200" dirty="0">
                <a:solidFill>
                  <a:srgbClr val="FFFFFF"/>
                </a:solidFill>
                <a:effectLst/>
                <a:latin typeface="Arial" charset="0"/>
              </a:rPr>
              <a:t>the word of the L</a:t>
            </a:r>
            <a:r>
              <a:rPr lang="en-US" sz="2800" dirty="0">
                <a:solidFill>
                  <a:srgbClr val="FFFFFF"/>
                </a:solidFill>
                <a:effectLst/>
                <a:latin typeface="Arial" charset="0"/>
              </a:rPr>
              <a:t>ORD</a:t>
            </a:r>
            <a:r>
              <a:rPr lang="en-US" sz="3200" dirty="0">
                <a:solidFill>
                  <a:srgbClr val="FFFFFF"/>
                </a:solidFill>
                <a:effectLst/>
                <a:latin typeface="Arial" charset="0"/>
              </a:rPr>
              <a:t> from Jerusalem</a:t>
            </a:r>
            <a:r>
              <a:rPr lang="ru-RU" altLang="ja-JP" sz="3200" dirty="0">
                <a:solidFill>
                  <a:srgbClr val="FFFFFF"/>
                </a:solidFill>
                <a:effectLst/>
                <a:latin typeface="Arial" charset="0"/>
              </a:rPr>
              <a:t>"</a:t>
            </a:r>
            <a:endParaRPr lang="en-US" altLang="ja-JP" sz="3200" dirty="0">
              <a:solidFill>
                <a:srgbClr val="FFFFFF"/>
              </a:solidFill>
              <a:effectLst/>
              <a:latin typeface="Arial" charset="0"/>
            </a:endParaRPr>
          </a:p>
          <a:p>
            <a:pPr algn="r"/>
            <a:r>
              <a:rPr lang="en-US" sz="3200" dirty="0">
                <a:solidFill>
                  <a:srgbClr val="FFFFFF"/>
                </a:solidFill>
                <a:effectLst/>
                <a:latin typeface="Arial" charset="0"/>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a:outerShdw blurRad="63500" dist="35921" dir="2700000" algn="ctr" rotWithShape="0">
              <a:srgbClr val="000000">
                <a:alpha val="50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a:solidFill>
                  <a:srgbClr val="003399"/>
                </a:solidFill>
                <a:effectLst/>
                <a:latin typeface="Arial" charset="0"/>
                <a:cs typeface="Arial" charset="0"/>
              </a:rPr>
              <a:t>106</a:t>
            </a:r>
            <a:endParaRPr lang="en-US" sz="2800">
              <a:solidFill>
                <a:srgbClr val="003399"/>
              </a:solidFill>
              <a:effectLst/>
              <a:latin typeface="Arial" charset="0"/>
              <a:cs typeface="Arial" charset="0"/>
            </a:endParaRPr>
          </a:p>
        </p:txBody>
      </p:sp>
    </p:spTree>
  </p:cSld>
  <p:clrMapOvr>
    <a:masterClrMapping/>
  </p:clrMapOvr>
  <p:transition>
    <p:fade thruBlk="1"/>
  </p:transition>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35842" name="Rectangle 2"/>
          <p:cNvSpPr>
            <a:spLocks noGrp="1" noChangeArrowheads="1"/>
          </p:cNvSpPr>
          <p:nvPr>
            <p:ph type="title"/>
          </p:nvPr>
        </p:nvSpPr>
        <p:spPr>
          <a:xfrm>
            <a:off x="107504" y="188640"/>
            <a:ext cx="8885237" cy="1155700"/>
          </a:xfrm>
          <a:effectLst>
            <a:outerShdw blurRad="63500" dist="38099" dir="2700000" algn="ctr" rotWithShape="0">
              <a:schemeClr val="bg2">
                <a:alpha val="74998"/>
              </a:schemeClr>
            </a:outerShdw>
          </a:effectLst>
        </p:spPr>
        <p:txBody>
          <a:bodyPr/>
          <a:lstStyle/>
          <a:p>
            <a:pPr eaLnBrk="1" hangingPunct="1">
              <a:defRPr/>
            </a:pPr>
            <a:r>
              <a:rPr lang="en-US">
                <a:effectLst>
                  <a:outerShdw blurRad="38100" dist="38100" dir="2700000" algn="tl">
                    <a:srgbClr val="000000"/>
                  </a:outerShdw>
                </a:effectLst>
                <a:latin typeface="Arioal" charset="0"/>
                <a:ea typeface="Times New Roman" charset="0"/>
              </a:rPr>
              <a:t>Theology of Zechariah</a:t>
            </a:r>
          </a:p>
        </p:txBody>
      </p:sp>
      <p:sp>
        <p:nvSpPr>
          <p:cNvPr id="35845" name="Rectangle 5"/>
          <p:cNvSpPr>
            <a:spLocks noChangeArrowheads="1"/>
          </p:cNvSpPr>
          <p:nvPr/>
        </p:nvSpPr>
        <p:spPr bwMode="auto">
          <a:xfrm>
            <a:off x="381000" y="1981200"/>
            <a:ext cx="8574088" cy="4135438"/>
          </a:xfrm>
          <a:prstGeom prst="rect">
            <a:avLst/>
          </a:prstGeom>
          <a:noFill/>
          <a:ln w="9525">
            <a:noFill/>
            <a:miter lim="800000"/>
            <a:headEnd/>
            <a:tailEnd/>
          </a:ln>
          <a:effectLst/>
        </p:spPr>
        <p:txBody>
          <a:bodyPr lIns="92075" tIns="46038" rIns="92075" bIns="46038" anchor="ctr"/>
          <a:lstStyle/>
          <a:p>
            <a:pPr marL="342900" indent="-342900">
              <a:lnSpc>
                <a:spcPct val="90000"/>
              </a:lnSpc>
              <a:spcBef>
                <a:spcPct val="20000"/>
              </a:spcBef>
              <a:buSzPct val="75000"/>
              <a:buFont typeface="Wingdings" charset="0"/>
              <a:buChar char="v"/>
              <a:defRPr/>
            </a:pPr>
            <a:r>
              <a:rPr lang="en-US" sz="3200" b="1">
                <a:effectLst>
                  <a:glow rad="228600">
                    <a:schemeClr val="bg2">
                      <a:alpha val="99000"/>
                    </a:schemeClr>
                  </a:glow>
                </a:effectLst>
                <a:latin typeface="Arioal" charset="0"/>
                <a:ea typeface="Times New Roman" charset="0"/>
              </a:rPr>
              <a:t>The </a:t>
            </a:r>
            <a:r>
              <a:rPr lang="en-US" sz="4400" b="1">
                <a:solidFill>
                  <a:srgbClr val="FFFFFF"/>
                </a:solidFill>
                <a:effectLst>
                  <a:glow rad="228600">
                    <a:schemeClr val="bg2">
                      <a:alpha val="99000"/>
                    </a:schemeClr>
                  </a:glow>
                </a:effectLst>
                <a:latin typeface="Arioal" charset="0"/>
                <a:ea typeface="Times New Roman" charset="0"/>
              </a:rPr>
              <a:t>Faithfulness</a:t>
            </a:r>
            <a:r>
              <a:rPr lang="en-US" sz="4400" b="1">
                <a:effectLst>
                  <a:glow rad="228600">
                    <a:schemeClr val="bg2">
                      <a:alpha val="99000"/>
                    </a:schemeClr>
                  </a:glow>
                </a:effectLst>
                <a:latin typeface="Arioal" charset="0"/>
                <a:ea typeface="Times New Roman" charset="0"/>
              </a:rPr>
              <a:t> </a:t>
            </a:r>
            <a:r>
              <a:rPr lang="en-US" sz="3200" b="1">
                <a:effectLst>
                  <a:glow rad="228600">
                    <a:schemeClr val="bg2">
                      <a:alpha val="99000"/>
                    </a:schemeClr>
                  </a:glow>
                </a:effectLst>
                <a:latin typeface="Arioal" charset="0"/>
                <a:ea typeface="Times New Roman" charset="0"/>
              </a:rPr>
              <a:t>of God </a:t>
            </a:r>
            <a:br>
              <a:rPr lang="en-US" sz="3200" b="1">
                <a:effectLst>
                  <a:glow rad="228600">
                    <a:schemeClr val="bg2">
                      <a:alpha val="99000"/>
                    </a:schemeClr>
                  </a:glow>
                </a:effectLst>
                <a:latin typeface="Arioal" charset="0"/>
                <a:ea typeface="Times New Roman" charset="0"/>
              </a:rPr>
            </a:br>
            <a:r>
              <a:rPr lang="en-US" sz="3200" b="1">
                <a:effectLst>
                  <a:glow rad="228600">
                    <a:schemeClr val="bg2">
                      <a:alpha val="99000"/>
                    </a:schemeClr>
                  </a:glow>
                </a:effectLst>
                <a:latin typeface="Arioal" charset="0"/>
                <a:ea typeface="Times New Roman" charset="0"/>
              </a:rPr>
              <a:t>(God keeps His covenant with Israel)</a:t>
            </a:r>
            <a:endParaRPr lang="en-US" sz="3200">
              <a:effectLst>
                <a:glow rad="228600">
                  <a:schemeClr val="bg2">
                    <a:alpha val="99000"/>
                  </a:schemeClr>
                </a:glow>
              </a:effectLst>
              <a:latin typeface="Arioal" charset="0"/>
              <a:ea typeface="Times New Roman" charset="0"/>
            </a:endParaRPr>
          </a:p>
          <a:p>
            <a:pPr marL="342900" indent="-342900">
              <a:lnSpc>
                <a:spcPct val="90000"/>
              </a:lnSpc>
              <a:spcBef>
                <a:spcPct val="20000"/>
              </a:spcBef>
              <a:buSzPct val="75000"/>
              <a:buFont typeface="Wingdings" charset="0"/>
              <a:buChar char="v"/>
              <a:defRPr/>
            </a:pPr>
            <a:r>
              <a:rPr lang="en-US" sz="3200" b="1">
                <a:effectLst>
                  <a:glow rad="228600">
                    <a:schemeClr val="bg2">
                      <a:alpha val="99000"/>
                    </a:schemeClr>
                  </a:glow>
                </a:effectLst>
                <a:latin typeface="Arioal" charset="0"/>
                <a:ea typeface="Times New Roman" charset="0"/>
              </a:rPr>
              <a:t>The </a:t>
            </a:r>
            <a:r>
              <a:rPr lang="en-US" sz="4400" b="1">
                <a:solidFill>
                  <a:srgbClr val="FFFFFF"/>
                </a:solidFill>
                <a:effectLst>
                  <a:glow rad="228600">
                    <a:schemeClr val="bg2">
                      <a:alpha val="99000"/>
                    </a:schemeClr>
                  </a:glow>
                </a:effectLst>
                <a:latin typeface="Arioal" charset="0"/>
                <a:ea typeface="Times New Roman" charset="0"/>
              </a:rPr>
              <a:t>Wrath</a:t>
            </a:r>
            <a:r>
              <a:rPr lang="en-US" sz="4400" b="1">
                <a:effectLst>
                  <a:glow rad="228600">
                    <a:schemeClr val="bg2">
                      <a:alpha val="99000"/>
                    </a:schemeClr>
                  </a:glow>
                </a:effectLst>
                <a:latin typeface="Arioal" charset="0"/>
                <a:ea typeface="Times New Roman" charset="0"/>
              </a:rPr>
              <a:t> </a:t>
            </a:r>
            <a:r>
              <a:rPr lang="en-US" sz="3200" b="1">
                <a:effectLst>
                  <a:glow rad="228600">
                    <a:schemeClr val="bg2">
                      <a:alpha val="99000"/>
                    </a:schemeClr>
                  </a:glow>
                </a:effectLst>
                <a:latin typeface="Arioal" charset="0"/>
                <a:ea typeface="Times New Roman" charset="0"/>
              </a:rPr>
              <a:t>of God </a:t>
            </a:r>
            <a:br>
              <a:rPr lang="en-US" sz="3200" b="1">
                <a:effectLst>
                  <a:glow rad="228600">
                    <a:schemeClr val="bg2">
                      <a:alpha val="99000"/>
                    </a:schemeClr>
                  </a:glow>
                </a:effectLst>
                <a:latin typeface="Arioal" charset="0"/>
                <a:ea typeface="Times New Roman" charset="0"/>
              </a:rPr>
            </a:br>
            <a:r>
              <a:rPr lang="en-US" sz="3200" b="1">
                <a:effectLst>
                  <a:glow rad="228600">
                    <a:schemeClr val="bg2">
                      <a:alpha val="99000"/>
                    </a:schemeClr>
                  </a:glow>
                </a:effectLst>
                <a:latin typeface="Arioal" charset="0"/>
                <a:ea typeface="Times New Roman" charset="0"/>
              </a:rPr>
              <a:t>(God will punish the enemies of Israel)</a:t>
            </a:r>
            <a:endParaRPr lang="en-US" sz="3200">
              <a:effectLst>
                <a:glow rad="228600">
                  <a:schemeClr val="bg2">
                    <a:alpha val="99000"/>
                  </a:schemeClr>
                </a:glow>
              </a:effectLst>
              <a:latin typeface="Arioal" charset="0"/>
              <a:ea typeface="Times New Roman" charset="0"/>
            </a:endParaRPr>
          </a:p>
          <a:p>
            <a:pPr marL="342900" indent="-342900">
              <a:lnSpc>
                <a:spcPct val="90000"/>
              </a:lnSpc>
              <a:spcBef>
                <a:spcPct val="20000"/>
              </a:spcBef>
              <a:buSzPct val="75000"/>
              <a:buFont typeface="Wingdings" charset="0"/>
              <a:buChar char="v"/>
              <a:defRPr/>
            </a:pPr>
            <a:r>
              <a:rPr lang="en-US" sz="3200" b="1">
                <a:effectLst>
                  <a:glow rad="228600">
                    <a:schemeClr val="bg2">
                      <a:alpha val="99000"/>
                    </a:schemeClr>
                  </a:glow>
                </a:effectLst>
                <a:latin typeface="Arioal" charset="0"/>
                <a:ea typeface="Times New Roman" charset="0"/>
              </a:rPr>
              <a:t>The </a:t>
            </a:r>
            <a:r>
              <a:rPr lang="en-US" sz="4400" b="1">
                <a:solidFill>
                  <a:srgbClr val="FFFFFF"/>
                </a:solidFill>
                <a:effectLst>
                  <a:glow rad="228600">
                    <a:schemeClr val="bg2">
                      <a:alpha val="99000"/>
                    </a:schemeClr>
                  </a:glow>
                </a:effectLst>
                <a:latin typeface="Arioal" charset="0"/>
                <a:ea typeface="Times New Roman" charset="0"/>
              </a:rPr>
              <a:t>Holiness</a:t>
            </a:r>
            <a:r>
              <a:rPr lang="en-US" sz="4400" b="1">
                <a:effectLst>
                  <a:glow rad="228600">
                    <a:schemeClr val="bg2">
                      <a:alpha val="99000"/>
                    </a:schemeClr>
                  </a:glow>
                </a:effectLst>
                <a:latin typeface="Arioal" charset="0"/>
                <a:ea typeface="Times New Roman" charset="0"/>
              </a:rPr>
              <a:t> </a:t>
            </a:r>
            <a:r>
              <a:rPr lang="en-US" sz="3200" b="1">
                <a:effectLst>
                  <a:glow rad="228600">
                    <a:schemeClr val="bg2">
                      <a:alpha val="99000"/>
                    </a:schemeClr>
                  </a:glow>
                </a:effectLst>
                <a:latin typeface="Arioal" charset="0"/>
                <a:ea typeface="Times New Roman" charset="0"/>
              </a:rPr>
              <a:t>of God </a:t>
            </a:r>
            <a:br>
              <a:rPr lang="en-US" sz="3200" b="1">
                <a:effectLst>
                  <a:glow rad="228600">
                    <a:schemeClr val="bg2">
                      <a:alpha val="99000"/>
                    </a:schemeClr>
                  </a:glow>
                </a:effectLst>
                <a:latin typeface="Arioal" charset="0"/>
                <a:ea typeface="Times New Roman" charset="0"/>
              </a:rPr>
            </a:br>
            <a:r>
              <a:rPr lang="en-US" sz="3200" b="1">
                <a:effectLst>
                  <a:glow rad="228600">
                    <a:schemeClr val="bg2">
                      <a:alpha val="99000"/>
                    </a:schemeClr>
                  </a:glow>
                </a:effectLst>
                <a:latin typeface="Arioal" charset="0"/>
                <a:ea typeface="Times New Roman" charset="0"/>
              </a:rPr>
              <a:t>(God does not compromise with sin)</a:t>
            </a:r>
            <a:endParaRPr lang="en-US" sz="3200">
              <a:effectLst>
                <a:glow rad="228600">
                  <a:schemeClr val="bg2">
                    <a:alpha val="99000"/>
                  </a:schemeClr>
                </a:glow>
              </a:effectLst>
              <a:latin typeface="Arioal" charset="0"/>
              <a:ea typeface="Times New Roman" charset="0"/>
            </a:endParaRPr>
          </a:p>
          <a:p>
            <a:pPr marL="342900" indent="-342900">
              <a:lnSpc>
                <a:spcPct val="90000"/>
              </a:lnSpc>
              <a:spcBef>
                <a:spcPct val="20000"/>
              </a:spcBef>
              <a:buSzPct val="75000"/>
              <a:buFont typeface="Wingdings" charset="0"/>
              <a:buChar char="v"/>
              <a:defRPr/>
            </a:pPr>
            <a:r>
              <a:rPr lang="en-US" sz="3200" b="1">
                <a:effectLst>
                  <a:glow rad="228600">
                    <a:schemeClr val="bg2">
                      <a:alpha val="99000"/>
                    </a:schemeClr>
                  </a:glow>
                </a:effectLst>
                <a:latin typeface="Arioal" charset="0"/>
                <a:ea typeface="Times New Roman" charset="0"/>
              </a:rPr>
              <a:t>The </a:t>
            </a:r>
            <a:r>
              <a:rPr lang="en-US" sz="4400" b="1">
                <a:solidFill>
                  <a:srgbClr val="FFFFFF"/>
                </a:solidFill>
                <a:effectLst>
                  <a:glow rad="228600">
                    <a:schemeClr val="bg2">
                      <a:alpha val="99000"/>
                    </a:schemeClr>
                  </a:glow>
                </a:effectLst>
                <a:latin typeface="Arioal" charset="0"/>
                <a:ea typeface="Times New Roman" charset="0"/>
              </a:rPr>
              <a:t>Compassion</a:t>
            </a:r>
            <a:r>
              <a:rPr lang="en-US" sz="4400" b="1">
                <a:effectLst>
                  <a:glow rad="228600">
                    <a:schemeClr val="bg2">
                      <a:alpha val="99000"/>
                    </a:schemeClr>
                  </a:glow>
                </a:effectLst>
                <a:latin typeface="Arioal" charset="0"/>
                <a:ea typeface="Times New Roman" charset="0"/>
              </a:rPr>
              <a:t> </a:t>
            </a:r>
            <a:r>
              <a:rPr lang="en-US" sz="3200" b="1">
                <a:effectLst>
                  <a:glow rad="228600">
                    <a:schemeClr val="bg2">
                      <a:alpha val="99000"/>
                    </a:schemeClr>
                  </a:glow>
                </a:effectLst>
                <a:latin typeface="Arioal" charset="0"/>
                <a:ea typeface="Times New Roman" charset="0"/>
              </a:rPr>
              <a:t>of God </a:t>
            </a:r>
            <a:br>
              <a:rPr lang="en-US" sz="3200" b="1">
                <a:effectLst>
                  <a:glow rad="228600">
                    <a:schemeClr val="bg2">
                      <a:alpha val="99000"/>
                    </a:schemeClr>
                  </a:glow>
                </a:effectLst>
                <a:latin typeface="Arioal" charset="0"/>
                <a:ea typeface="Times New Roman" charset="0"/>
              </a:rPr>
            </a:br>
            <a:r>
              <a:rPr lang="en-US" sz="3200" b="1">
                <a:effectLst>
                  <a:glow rad="228600">
                    <a:schemeClr val="bg2">
                      <a:alpha val="99000"/>
                    </a:schemeClr>
                  </a:glow>
                </a:effectLst>
                <a:latin typeface="Arioal" charset="0"/>
                <a:ea typeface="Times New Roman" charset="0"/>
              </a:rPr>
              <a:t>(God calls His people to repent)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Effect transition="in" filter="box(out)">
                                      <p:cBhvr>
                                        <p:cTn id="7" dur="500"/>
                                        <p:tgtEl>
                                          <p:spTgt spid="3584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5845">
                                            <p:txEl>
                                              <p:pRg st="1" end="1"/>
                                            </p:txEl>
                                          </p:spTgt>
                                        </p:tgtEl>
                                        <p:attrNameLst>
                                          <p:attrName>style.visibility</p:attrName>
                                        </p:attrNameLst>
                                      </p:cBhvr>
                                      <p:to>
                                        <p:strVal val="visible"/>
                                      </p:to>
                                    </p:set>
                                    <p:animEffect transition="in" filter="box(out)">
                                      <p:cBhvr>
                                        <p:cTn id="12" dur="500"/>
                                        <p:tgtEl>
                                          <p:spTgt spid="3584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5845">
                                            <p:txEl>
                                              <p:pRg st="2" end="2"/>
                                            </p:txEl>
                                          </p:spTgt>
                                        </p:tgtEl>
                                        <p:attrNameLst>
                                          <p:attrName>style.visibility</p:attrName>
                                        </p:attrNameLst>
                                      </p:cBhvr>
                                      <p:to>
                                        <p:strVal val="visible"/>
                                      </p:to>
                                    </p:set>
                                    <p:animEffect transition="in" filter="box(out)">
                                      <p:cBhvr>
                                        <p:cTn id="17" dur="500"/>
                                        <p:tgtEl>
                                          <p:spTgt spid="3584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5845">
                                            <p:txEl>
                                              <p:pRg st="3" end="3"/>
                                            </p:txEl>
                                          </p:spTgt>
                                        </p:tgtEl>
                                        <p:attrNameLst>
                                          <p:attrName>style.visibility</p:attrName>
                                        </p:attrNameLst>
                                      </p:cBhvr>
                                      <p:to>
                                        <p:strVal val="visible"/>
                                      </p:to>
                                    </p:set>
                                    <p:animEffect transition="in" filter="box(out)">
                                      <p:cBhvr>
                                        <p:cTn id="22" dur="500"/>
                                        <p:tgtEl>
                                          <p:spTgt spid="358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uiExpand="1"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8418" name="Picture 5" descr="jerusalem-view.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58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9" name="Rectangle 7"/>
          <p:cNvSpPr>
            <a:spLocks noGrp="1" noChangeArrowheads="1"/>
          </p:cNvSpPr>
          <p:nvPr>
            <p:ph type="title" idx="4294967295"/>
          </p:nvPr>
        </p:nvSpPr>
        <p:spPr>
          <a:xfrm>
            <a:off x="0" y="0"/>
            <a:ext cx="9144000" cy="990600"/>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sz="4000" u="sng">
                <a:solidFill>
                  <a:schemeClr val="tx1"/>
                </a:solidFill>
                <a:effectLst/>
                <a:latin typeface="Arial" charset="0"/>
                <a:ea typeface="SimSun" charset="0"/>
                <a:cs typeface="SimSun" charset="0"/>
              </a:rPr>
              <a:t>Key Word</a:t>
            </a:r>
            <a:r>
              <a:rPr lang="en-US" altLang="zh-CN" sz="4000">
                <a:solidFill>
                  <a:schemeClr val="tx1"/>
                </a:solidFill>
                <a:effectLst/>
                <a:latin typeface="Arial" charset="0"/>
                <a:ea typeface="SimSun" charset="0"/>
                <a:cs typeface="SimSun" charset="0"/>
              </a:rPr>
              <a:t>: Messiah</a:t>
            </a:r>
            <a:endParaRPr lang="en-US" sz="6600">
              <a:solidFill>
                <a:schemeClr val="tx1"/>
              </a:solidFill>
              <a:effectLst/>
              <a:latin typeface="Arial" charset="0"/>
              <a:ea typeface="ＭＳ Ｐゴシック" charset="0"/>
              <a:cs typeface="Arial" charset="0"/>
            </a:endParaRPr>
          </a:p>
        </p:txBody>
      </p:sp>
      <p:sp>
        <p:nvSpPr>
          <p:cNvPr id="188420"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effectLst/>
                <a:latin typeface="Arial" charset="0"/>
                <a:cs typeface="Arial" charset="0"/>
              </a:rPr>
              <a:t>649</a:t>
            </a:r>
          </a:p>
        </p:txBody>
      </p:sp>
      <p:sp>
        <p:nvSpPr>
          <p:cNvPr id="50180" name="Rectangle 4"/>
          <p:cNvSpPr>
            <a:spLocks noChangeArrowheads="1"/>
          </p:cNvSpPr>
          <p:nvPr/>
        </p:nvSpPr>
        <p:spPr bwMode="auto">
          <a:xfrm>
            <a:off x="304800" y="990600"/>
            <a:ext cx="8534400" cy="1938338"/>
          </a:xfrm>
          <a:prstGeom prst="rect">
            <a:avLst/>
          </a:prstGeom>
          <a:gradFill rotWithShape="0">
            <a:gsLst>
              <a:gs pos="0">
                <a:schemeClr val="accent2"/>
              </a:gs>
              <a:gs pos="100000">
                <a:schemeClr val="bg1"/>
              </a:gs>
            </a:gsLst>
            <a:lin ang="5400000" scaled="1"/>
          </a:gradFill>
          <a:ln w="12700" cap="sq">
            <a:noFill/>
            <a:miter lim="800000"/>
            <a:headEnd type="none" w="sm" len="sm"/>
            <a:tailEnd type="none" w="sm" len="sm"/>
          </a:ln>
          <a:effectLst>
            <a:outerShdw blurRad="63500" dist="38099" dir="2700000" algn="ctr" rotWithShape="0">
              <a:schemeClr val="bg2">
                <a:alpha val="74998"/>
              </a:schemeClr>
            </a:outerShdw>
          </a:effectLst>
        </p:spPr>
        <p:txBody>
          <a:bodyPr anchor="ctr">
            <a:spAutoFit/>
          </a:bodyPr>
          <a:lstStyle/>
          <a:p>
            <a:pPr algn="ctr">
              <a:defRPr/>
            </a:pPr>
            <a:r>
              <a:rPr lang="en-US" altLang="zh-CN" b="1" u="sng" dirty="0">
                <a:effectLst/>
                <a:latin typeface="Arial"/>
                <a:ea typeface="SimSun" pitchFamily="2" charset="-122"/>
                <a:cs typeface="Arial"/>
              </a:rPr>
              <a:t>Key Verse</a:t>
            </a:r>
            <a:r>
              <a:rPr lang="en-US" altLang="zh-CN" b="1" dirty="0">
                <a:effectLst/>
                <a:latin typeface="Arial"/>
                <a:ea typeface="SimSun" pitchFamily="2" charset="-122"/>
                <a:cs typeface="Arial"/>
              </a:rPr>
              <a:t>:</a:t>
            </a:r>
          </a:p>
          <a:p>
            <a:pPr algn="ctr">
              <a:defRPr/>
            </a:pPr>
            <a:r>
              <a:rPr lang="ru-RU" altLang="zh-CN" b="1" dirty="0">
                <a:effectLst/>
                <a:latin typeface="Arial"/>
                <a:ea typeface="SimSun" pitchFamily="2" charset="-122"/>
                <a:cs typeface="Arial"/>
              </a:rPr>
              <a:t>"</a:t>
            </a:r>
            <a:r>
              <a:rPr lang="en-US" altLang="zh-CN" b="1" dirty="0">
                <a:effectLst/>
                <a:latin typeface="Arial"/>
                <a:ea typeface="SimSun" pitchFamily="2" charset="-122"/>
                <a:cs typeface="Arial"/>
              </a:rPr>
              <a:t>This is what the L</a:t>
            </a:r>
            <a:r>
              <a:rPr lang="en-US" altLang="zh-CN" sz="2000" b="1" dirty="0">
                <a:effectLst/>
                <a:latin typeface="Arial"/>
                <a:ea typeface="SimSun" pitchFamily="2" charset="-122"/>
                <a:cs typeface="Arial"/>
              </a:rPr>
              <a:t>ORD</a:t>
            </a:r>
            <a:r>
              <a:rPr lang="en-US" altLang="zh-CN" b="1" dirty="0">
                <a:effectLst/>
                <a:latin typeface="Arial"/>
                <a:ea typeface="SimSun" pitchFamily="2" charset="-122"/>
                <a:cs typeface="Arial"/>
              </a:rPr>
              <a:t> says, </a:t>
            </a:r>
            <a:r>
              <a:rPr lang="mr-IN" altLang="zh-CN" b="1" dirty="0">
                <a:effectLst/>
                <a:latin typeface="Arial"/>
                <a:ea typeface="SimSun" pitchFamily="2" charset="-122"/>
                <a:cs typeface="Arial"/>
              </a:rPr>
              <a:t>'</a:t>
            </a:r>
            <a:r>
              <a:rPr lang="en-US" altLang="zh-CN" b="1" dirty="0">
                <a:effectLst/>
                <a:latin typeface="Arial"/>
                <a:ea typeface="SimSun" pitchFamily="2" charset="-122"/>
                <a:cs typeface="Arial"/>
              </a:rPr>
              <a:t>I will return to Zion and dwell in Jerusalem.  Then Jerusalem will be called The City of Truth, and the mountain of the L</a:t>
            </a:r>
            <a:r>
              <a:rPr lang="en-US" altLang="zh-CN" sz="2000" b="1" dirty="0">
                <a:effectLst/>
                <a:latin typeface="Arial"/>
                <a:ea typeface="SimSun" pitchFamily="2" charset="-122"/>
                <a:cs typeface="Arial"/>
              </a:rPr>
              <a:t>ORD</a:t>
            </a:r>
            <a:r>
              <a:rPr lang="en-US" altLang="zh-CN" b="1" dirty="0">
                <a:effectLst/>
                <a:latin typeface="Arial"/>
                <a:ea typeface="SimSun" pitchFamily="2" charset="-122"/>
                <a:cs typeface="Arial"/>
              </a:rPr>
              <a:t> Almighty will be called The Holy Mountain</a:t>
            </a:r>
            <a:r>
              <a:rPr lang="mr-IN" altLang="zh-CN" b="1" dirty="0">
                <a:effectLst/>
                <a:latin typeface="Arial"/>
                <a:ea typeface="SimSun" pitchFamily="2" charset="-122"/>
                <a:cs typeface="Arial"/>
              </a:rPr>
              <a:t>'</a:t>
            </a:r>
            <a:r>
              <a:rPr lang="ru-RU" altLang="zh-CN" b="1" dirty="0">
                <a:effectLst/>
                <a:latin typeface="Arial"/>
                <a:ea typeface="SimSun" pitchFamily="2" charset="-122"/>
                <a:cs typeface="Arial"/>
              </a:rPr>
              <a:t>"</a:t>
            </a:r>
            <a:r>
              <a:rPr lang="en-US" altLang="zh-CN" b="1" dirty="0">
                <a:effectLst/>
                <a:latin typeface="Arial"/>
                <a:ea typeface="SimSun" pitchFamily="2" charset="-122"/>
                <a:cs typeface="Arial"/>
              </a:rPr>
              <a:t> (Zech. 8:3).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9442" name="Picture 5"/>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62466" name="Rectangle 2"/>
          <p:cNvSpPr>
            <a:spLocks noChangeArrowheads="1"/>
          </p:cNvSpPr>
          <p:nvPr/>
        </p:nvSpPr>
        <p:spPr bwMode="auto">
          <a:xfrm>
            <a:off x="228600" y="120650"/>
            <a:ext cx="8001000" cy="483235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nchor="ctr">
            <a:spAutoFit/>
          </a:bodyPr>
          <a:lstStyle/>
          <a:p>
            <a:pPr algn="ctr">
              <a:defRPr/>
            </a:pPr>
            <a:r>
              <a:rPr lang="en-US" altLang="zh-CN" sz="2800" b="1" dirty="0">
                <a:solidFill>
                  <a:srgbClr val="FFFFFF"/>
                </a:solidFill>
                <a:effectLst>
                  <a:glow rad="101600">
                    <a:schemeClr val="bg2"/>
                  </a:glow>
                </a:effectLst>
                <a:latin typeface="Arial"/>
                <a:ea typeface="SimSun" pitchFamily="2" charset="-122"/>
                <a:cs typeface="Arial"/>
              </a:rPr>
              <a:t>Summary Statement:</a:t>
            </a:r>
            <a:endParaRPr lang="en-US" altLang="zh-CN" sz="2800" dirty="0">
              <a:solidFill>
                <a:srgbClr val="FFFFFF"/>
              </a:solidFill>
              <a:effectLst>
                <a:glow rad="101600">
                  <a:schemeClr val="bg2"/>
                </a:glow>
              </a:effectLst>
              <a:latin typeface="Arial"/>
              <a:ea typeface="SimSun" pitchFamily="2" charset="-122"/>
              <a:cs typeface="Arial"/>
            </a:endParaRPr>
          </a:p>
          <a:p>
            <a:pPr algn="ctr">
              <a:defRPr/>
            </a:pPr>
            <a:r>
              <a:rPr lang="en-US" altLang="zh-CN" sz="2800" b="1" dirty="0">
                <a:effectLst>
                  <a:glow rad="101600">
                    <a:schemeClr val="bg2"/>
                  </a:glow>
                </a:effectLst>
                <a:latin typeface="Arial"/>
                <a:ea typeface="SimSun" pitchFamily="2" charset="-122"/>
                <a:cs typeface="Arial"/>
              </a:rPr>
              <a:t>Zechariah prepares Judah for the Messiah by encouraging the nation to respond to its privileged covenant position among the nations by rebuilding the temple in light of future blessings when the Messiah rules in the kingdom.</a:t>
            </a:r>
          </a:p>
          <a:p>
            <a:pPr algn="ctr">
              <a:defRPr/>
            </a:pPr>
            <a:endParaRPr lang="en-US" altLang="zh-CN" sz="2800" dirty="0">
              <a:effectLst>
                <a:glow rad="101600">
                  <a:schemeClr val="bg2"/>
                </a:glow>
              </a:effectLst>
              <a:latin typeface="Arial"/>
              <a:ea typeface="SimSun" pitchFamily="2" charset="-122"/>
              <a:cs typeface="Arial"/>
            </a:endParaRPr>
          </a:p>
          <a:p>
            <a:pPr algn="ctr">
              <a:defRPr/>
            </a:pPr>
            <a:r>
              <a:rPr lang="en-US" altLang="zh-CN" sz="2800" b="1" dirty="0">
                <a:solidFill>
                  <a:srgbClr val="FFFFFF"/>
                </a:solidFill>
                <a:effectLst>
                  <a:glow rad="101600">
                    <a:schemeClr val="bg2"/>
                  </a:glow>
                </a:effectLst>
                <a:latin typeface="Arial"/>
                <a:ea typeface="SimSun" pitchFamily="2" charset="-122"/>
                <a:cs typeface="Arial"/>
              </a:rPr>
              <a:t>Application:</a:t>
            </a:r>
            <a:endParaRPr lang="en-US" altLang="zh-CN" sz="2800" dirty="0">
              <a:solidFill>
                <a:srgbClr val="FFFFFF"/>
              </a:solidFill>
              <a:effectLst>
                <a:glow rad="101600">
                  <a:schemeClr val="bg2"/>
                </a:glow>
              </a:effectLst>
              <a:latin typeface="Arial"/>
              <a:ea typeface="SimSun" pitchFamily="2" charset="-122"/>
              <a:cs typeface="Arial"/>
            </a:endParaRPr>
          </a:p>
          <a:p>
            <a:pPr algn="ctr">
              <a:defRPr/>
            </a:pPr>
            <a:r>
              <a:rPr lang="en-US" altLang="zh-CN" sz="2800" b="1" dirty="0">
                <a:effectLst>
                  <a:glow rad="101600">
                    <a:schemeClr val="bg2"/>
                  </a:glow>
                </a:effectLst>
                <a:latin typeface="Arial"/>
                <a:ea typeface="SimSun" pitchFamily="2" charset="-122"/>
                <a:cs typeface="Arial"/>
              </a:rPr>
              <a:t>How does your future reign with Christ affect the way you make decisions today?</a:t>
            </a:r>
          </a:p>
        </p:txBody>
      </p:sp>
      <p:sp>
        <p:nvSpPr>
          <p:cNvPr id="189444" name="Text Box 3"/>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glow rad="101600">
                    <a:schemeClr val="bg2"/>
                  </a:glow>
                </a:effectLst>
                <a:latin typeface="Arial" charset="0"/>
                <a:cs typeface="Arial" charset="0"/>
              </a:rPr>
              <a:t>649</a:t>
            </a:r>
          </a:p>
        </p:txBody>
      </p:sp>
      <p:sp>
        <p:nvSpPr>
          <p:cNvPr id="78853" name="Rectangle 6"/>
          <p:cNvSpPr>
            <a:spLocks noGrp="1" noChangeArrowheads="1"/>
          </p:cNvSpPr>
          <p:nvPr>
            <p:ph type="title" idx="4294967295"/>
          </p:nvPr>
        </p:nvSpPr>
        <p:spPr>
          <a:xfrm>
            <a:off x="4191000" y="6324600"/>
            <a:ext cx="4800600" cy="469900"/>
          </a:xfrm>
          <a:effectLst>
            <a:outerShdw blurRad="50800" dist="38100" dir="2700000">
              <a:srgbClr val="000000">
                <a:alpha val="43000"/>
              </a:srgbClr>
            </a:outerShdw>
          </a:effectLst>
        </p:spPr>
        <p:txBody>
          <a:bodyPr/>
          <a:lstStyle/>
          <a:p>
            <a:pPr algn="r" eaLnBrk="1" hangingPunct="1">
              <a:defRPr/>
            </a:pPr>
            <a:r>
              <a:rPr lang="en-US" sz="2400" i="1" dirty="0">
                <a:effectLst>
                  <a:glow rad="101600">
                    <a:schemeClr val="bg2"/>
                  </a:glow>
                </a:effectLst>
                <a:latin typeface="Arial" charset="0"/>
                <a:ea typeface="ＭＳ Ｐゴシック" charset="0"/>
                <a:cs typeface="Arial" charset="0"/>
              </a:rPr>
              <a:t>Summary &amp; Application</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We also will rule with Israel after Christ</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return.</a:t>
            </a: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727841745"/>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0" y="4581128"/>
            <a:ext cx="9144000" cy="2016125"/>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 Hebrews readers were in danger of losing their kingdom rule (Hebrews 3:7–4:13).</a:t>
            </a:r>
          </a:p>
        </p:txBody>
      </p:sp>
    </p:spTree>
    <p:extLst>
      <p:ext uri="{BB962C8B-B14F-4D97-AF65-F5344CB8AC3E}">
        <p14:creationId xmlns:p14="http://schemas.microsoft.com/office/powerpoint/2010/main" val="110121132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defTabSz="457200" fontAlgn="auto">
              <a:spcAft>
                <a:spcPts val="0"/>
              </a:spcAft>
            </a:pPr>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3:7-9 </a:t>
            </a:r>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(NLT)</a:t>
            </a:r>
          </a:p>
          <a:p>
            <a:pPr algn="l" defTabSz="457200" fontAlgn="auto">
              <a:spcAft>
                <a:spcPts val="0"/>
              </a:spcAft>
            </a:pP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defTabSz="457200" fontAlgn="auto">
              <a:spcAft>
                <a:spcPts val="0"/>
              </a:spcAft>
            </a:pP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That is why the Holy Spirit says, "Today when you hear his voice,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8</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don</a:t>
            </a:r>
            <a:r>
              <a:rPr lang="mr-IN"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harden your hearts as Israel did when they rebelled, when they tested me in the wilderness.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There your ancestors tested and tried my patience, even though they saw my miracles for forty years.</a:t>
            </a:r>
          </a:p>
        </p:txBody>
      </p:sp>
    </p:spTree>
    <p:extLst>
      <p:ext uri="{BB962C8B-B14F-4D97-AF65-F5344CB8AC3E}">
        <p14:creationId xmlns:p14="http://schemas.microsoft.com/office/powerpoint/2010/main" val="864163772"/>
      </p:ext>
    </p:extLst>
  </p:cSld>
  <p:clrMapOvr>
    <a:masterClrMapping/>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defTabSz="457200" fontAlgn="auto">
              <a:spcAft>
                <a:spcPts val="0"/>
              </a:spcAft>
            </a:pPr>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3:10-11</a:t>
            </a:r>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(NLT)</a:t>
            </a:r>
          </a:p>
          <a:p>
            <a:pPr algn="l" defTabSz="457200" fontAlgn="auto">
              <a:spcAft>
                <a:spcPts val="0"/>
              </a:spcAft>
            </a:pP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defTabSz="457200" fontAlgn="auto">
              <a:spcAft>
                <a:spcPts val="0"/>
              </a:spcAft>
            </a:pP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I was angry with them, and I said, </a:t>
            </a:r>
            <a:r>
              <a:rPr lang="mr-IN"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Their hearts always turn away from me. They refuse to do what I tell them.</a:t>
            </a:r>
            <a:r>
              <a:rPr lang="mr-IN"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in my anger I took an oath: </a:t>
            </a:r>
            <a:r>
              <a:rPr lang="mr-IN"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They will never enter my place of rest.</a:t>
            </a:r>
            <a:r>
              <a:rPr lang="mr-IN"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3353115053"/>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9"/>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FFFFCC"/>
              </a:solidFill>
              <a:effectLst/>
              <a:latin typeface="Arial" charset="0"/>
              <a:cs typeface="Arial" charset="0"/>
            </a:endParaRPr>
          </a:p>
        </p:txBody>
      </p:sp>
      <p:pic>
        <p:nvPicPr>
          <p:cNvPr id="133122" name="Picture 8"/>
          <p:cNvPicPr>
            <a:picLocks noChangeAspect="1" noChangeArrowheads="1"/>
          </p:cNvPicPr>
          <p:nvPr/>
        </p:nvPicPr>
        <p:blipFill>
          <a:blip r:embed="rId2">
            <a:lum bright="-48000"/>
            <a:extLst>
              <a:ext uri="{28A0092B-C50C-407E-A947-70E740481C1C}">
                <a14:useLocalDpi xmlns:a14="http://schemas.microsoft.com/office/drawing/2010/main"/>
              </a:ext>
            </a:extLst>
          </a:blip>
          <a:srcRect/>
          <a:stretch>
            <a:fillRect/>
          </a:stretch>
        </p:blipFill>
        <p:spPr bwMode="auto">
          <a:xfrm>
            <a:off x="0" y="0"/>
            <a:ext cx="5214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134938" y="444500"/>
            <a:ext cx="8885237" cy="1155700"/>
          </a:xfrm>
          <a:effectLst>
            <a:outerShdw blurRad="63500" dist="38099" dir="2700000" algn="ctr" rotWithShape="0">
              <a:schemeClr val="bg2">
                <a:alpha val="74998"/>
              </a:schemeClr>
            </a:outerShdw>
          </a:effectLst>
        </p:spPr>
        <p:txBody>
          <a:bodyPr/>
          <a:lstStyle/>
          <a:p>
            <a:pPr eaLnBrk="1" hangingPunct="1">
              <a:defRPr/>
            </a:pPr>
            <a:r>
              <a:rPr lang="en-US" sz="6600">
                <a:effectLst>
                  <a:outerShdw blurRad="38100" dist="38100" dir="2700000" algn="tl">
                    <a:srgbClr val="000000"/>
                  </a:outerShdw>
                </a:effectLst>
                <a:latin typeface="Arial" charset="0"/>
                <a:ea typeface="ＭＳ Ｐゴシック" charset="0"/>
                <a:cs typeface="Times New Roman" charset="0"/>
              </a:rPr>
              <a:t>Genre</a:t>
            </a:r>
          </a:p>
        </p:txBody>
      </p:sp>
      <p:sp>
        <p:nvSpPr>
          <p:cNvPr id="30724" name="Text Box 4"/>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b="1">
                <a:solidFill>
                  <a:srgbClr val="FFFFCC"/>
                </a:solidFill>
                <a:effectLst/>
                <a:latin typeface="Arial"/>
                <a:cs typeface="Arial"/>
              </a:rPr>
              <a:t>649</a:t>
            </a:r>
          </a:p>
        </p:txBody>
      </p:sp>
      <p:sp>
        <p:nvSpPr>
          <p:cNvPr id="30726" name="Rectangle 6"/>
          <p:cNvSpPr>
            <a:spLocks noChangeArrowheads="1"/>
          </p:cNvSpPr>
          <p:nvPr/>
        </p:nvSpPr>
        <p:spPr bwMode="auto">
          <a:xfrm>
            <a:off x="19050" y="2722563"/>
            <a:ext cx="9353550" cy="4135437"/>
          </a:xfrm>
          <a:prstGeom prst="rect">
            <a:avLst/>
          </a:prstGeom>
          <a:noFill/>
          <a:ln w="9525">
            <a:noFill/>
            <a:miter lim="800000"/>
            <a:headEnd/>
            <a:tailEnd/>
          </a:ln>
          <a:effectLst/>
        </p:spPr>
        <p:txBody>
          <a:bodyPr lIns="92075" tIns="46038" rIns="92075" bIns="46038" anchor="ctr"/>
          <a:lstStyle/>
          <a:p>
            <a:pPr marL="342900" indent="-342900">
              <a:spcBef>
                <a:spcPct val="20000"/>
              </a:spcBef>
              <a:buSzPct val="75000"/>
              <a:buFont typeface="Wingdings" charset="0"/>
              <a:buNone/>
              <a:defRPr/>
            </a:pPr>
            <a:r>
              <a:rPr lang="en-US" sz="3600" b="1" dirty="0">
                <a:solidFill>
                  <a:srgbClr val="FFFFCC"/>
                </a:solidFill>
                <a:effectLst>
                  <a:outerShdw blurRad="38100" dist="38100" dir="2700000" algn="tl">
                    <a:srgbClr val="000000"/>
                  </a:outerShdw>
                </a:effectLst>
                <a:latin typeface="Arial" charset="0"/>
                <a:ea typeface="Times New Roman" charset="0"/>
                <a:cs typeface="Arial" charset="0"/>
              </a:rPr>
              <a:t>SECTIONS:</a:t>
            </a:r>
            <a:endParaRPr lang="en-US" sz="3600" dirty="0">
              <a:solidFill>
                <a:srgbClr val="FFFFCC"/>
              </a:solidFill>
              <a:effectLst>
                <a:outerShdw blurRad="38100" dist="38100" dir="2700000" algn="tl">
                  <a:srgbClr val="000000"/>
                </a:outerShdw>
              </a:effectLst>
              <a:latin typeface="Arial" charset="0"/>
              <a:ea typeface="Times New Roman" charset="0"/>
              <a:cs typeface="Arial" charset="0"/>
            </a:endParaRPr>
          </a:p>
          <a:p>
            <a:pPr marL="342900" indent="-342900">
              <a:spcBef>
                <a:spcPct val="20000"/>
              </a:spcBef>
              <a:buSzPct val="75000"/>
              <a:buFont typeface="Wingdings" charset="0"/>
              <a:buChar char="v"/>
              <a:defRPr/>
            </a:pPr>
            <a:r>
              <a:rPr lang="en-US" sz="3600" b="1" dirty="0">
                <a:solidFill>
                  <a:srgbClr val="FFFFCC"/>
                </a:solidFill>
                <a:effectLst>
                  <a:outerShdw blurRad="38100" dist="38100" dir="2700000" algn="tl">
                    <a:srgbClr val="000000"/>
                  </a:outerShdw>
                </a:effectLst>
                <a:latin typeface="Arial" charset="0"/>
                <a:ea typeface="Times New Roman" charset="0"/>
                <a:cs typeface="Arial" charset="0"/>
              </a:rPr>
              <a:t>Chapters 1–8   </a:t>
            </a:r>
            <a:r>
              <a:rPr lang="en-US" sz="3600" b="1" dirty="0">
                <a:solidFill>
                  <a:srgbClr val="FFFFCC"/>
                </a:solidFill>
                <a:effectLst>
                  <a:outerShdw blurRad="38100" dist="38100" dir="2700000" algn="tl">
                    <a:srgbClr val="000000"/>
                  </a:outerShdw>
                </a:effectLst>
                <a:latin typeface="Arial" charset="0"/>
                <a:ea typeface="Times New Roman" charset="0"/>
                <a:cs typeface="Arial" charset="0"/>
                <a:sym typeface="Wingdings" charset="0"/>
              </a:rPr>
              <a:t> </a:t>
            </a:r>
            <a:r>
              <a:rPr lang="en-US" sz="3600" b="1" dirty="0">
                <a:solidFill>
                  <a:srgbClr val="FFFFCC"/>
                </a:solidFill>
                <a:effectLst>
                  <a:outerShdw blurRad="38100" dist="38100" dir="2700000" algn="tl">
                    <a:srgbClr val="000000"/>
                  </a:outerShdw>
                </a:effectLst>
                <a:latin typeface="Arial" charset="0"/>
                <a:ea typeface="Times New Roman" charset="0"/>
                <a:cs typeface="Arial" charset="0"/>
              </a:rPr>
              <a:t>prose except 2:6-13 				     and 8:1-8 are poetic</a:t>
            </a:r>
            <a:endParaRPr lang="en-US" sz="3600" dirty="0">
              <a:solidFill>
                <a:srgbClr val="FFFFCC"/>
              </a:solidFill>
              <a:effectLst>
                <a:outerShdw blurRad="38100" dist="38100" dir="2700000" algn="tl">
                  <a:srgbClr val="000000"/>
                </a:outerShdw>
              </a:effectLst>
              <a:latin typeface="Arial" charset="0"/>
              <a:ea typeface="Times New Roman" charset="0"/>
              <a:cs typeface="Arial" charset="0"/>
            </a:endParaRPr>
          </a:p>
          <a:p>
            <a:pPr marL="342900" indent="-342900">
              <a:spcBef>
                <a:spcPct val="20000"/>
              </a:spcBef>
              <a:buSzPct val="75000"/>
              <a:buFont typeface="Wingdings" charset="0"/>
              <a:buChar char="v"/>
              <a:defRPr/>
            </a:pPr>
            <a:r>
              <a:rPr lang="en-US" sz="3600" b="1" dirty="0">
                <a:solidFill>
                  <a:srgbClr val="FFFFCC"/>
                </a:solidFill>
                <a:effectLst>
                  <a:outerShdw blurRad="38100" dist="38100" dir="2700000" algn="tl">
                    <a:srgbClr val="000000"/>
                  </a:outerShdw>
                </a:effectLst>
                <a:latin typeface="Arial" charset="0"/>
                <a:ea typeface="Times New Roman" charset="0"/>
                <a:cs typeface="Arial" charset="0"/>
              </a:rPr>
              <a:t>Chapters 9–11  </a:t>
            </a:r>
            <a:r>
              <a:rPr lang="en-US" sz="3600" b="1" dirty="0">
                <a:solidFill>
                  <a:srgbClr val="FFFFCC"/>
                </a:solidFill>
                <a:effectLst>
                  <a:outerShdw blurRad="38100" dist="38100" dir="2700000" algn="tl">
                    <a:srgbClr val="000000"/>
                  </a:outerShdw>
                </a:effectLst>
                <a:latin typeface="Arial" charset="0"/>
                <a:ea typeface="Times New Roman" charset="0"/>
                <a:cs typeface="Arial" charset="0"/>
                <a:sym typeface="Wingdings" charset="0"/>
              </a:rPr>
              <a:t> </a:t>
            </a:r>
            <a:r>
              <a:rPr lang="en-US" sz="3600" b="1" dirty="0">
                <a:solidFill>
                  <a:srgbClr val="FFFFCC"/>
                </a:solidFill>
                <a:effectLst>
                  <a:outerShdw blurRad="38100" dist="38100" dir="2700000" algn="tl">
                    <a:srgbClr val="000000"/>
                  </a:outerShdw>
                </a:effectLst>
                <a:latin typeface="Arial" charset="0"/>
                <a:ea typeface="Times New Roman" charset="0"/>
                <a:cs typeface="Arial" charset="0"/>
              </a:rPr>
              <a:t>poetry except 11:4-16</a:t>
            </a:r>
            <a:endParaRPr lang="en-US" sz="3600" dirty="0">
              <a:solidFill>
                <a:srgbClr val="FFFFCC"/>
              </a:solidFill>
              <a:effectLst>
                <a:outerShdw blurRad="38100" dist="38100" dir="2700000" algn="tl">
                  <a:srgbClr val="000000"/>
                </a:outerShdw>
              </a:effectLst>
              <a:latin typeface="Arial" charset="0"/>
              <a:ea typeface="Times New Roman" charset="0"/>
              <a:cs typeface="Arial" charset="0"/>
            </a:endParaRPr>
          </a:p>
          <a:p>
            <a:pPr marL="342900" indent="-342900">
              <a:spcBef>
                <a:spcPct val="20000"/>
              </a:spcBef>
              <a:buSzPct val="75000"/>
              <a:buFont typeface="Wingdings" charset="0"/>
              <a:buChar char="v"/>
              <a:defRPr/>
            </a:pPr>
            <a:r>
              <a:rPr lang="en-US" sz="3600" b="1" dirty="0">
                <a:solidFill>
                  <a:srgbClr val="FFFFCC"/>
                </a:solidFill>
                <a:effectLst>
                  <a:outerShdw blurRad="38100" dist="38100" dir="2700000" algn="tl">
                    <a:srgbClr val="000000"/>
                  </a:outerShdw>
                </a:effectLst>
                <a:latin typeface="Arial" charset="0"/>
                <a:ea typeface="Times New Roman" charset="0"/>
                <a:cs typeface="Arial" charset="0"/>
              </a:rPr>
              <a:t>Chapters 12–14 </a:t>
            </a:r>
            <a:r>
              <a:rPr lang="en-US" sz="3600" b="1" dirty="0">
                <a:solidFill>
                  <a:srgbClr val="FFFFCC"/>
                </a:solidFill>
                <a:effectLst>
                  <a:outerShdw blurRad="38100" dist="38100" dir="2700000" algn="tl">
                    <a:srgbClr val="000000"/>
                  </a:outerShdw>
                </a:effectLst>
                <a:latin typeface="Arial" charset="0"/>
                <a:ea typeface="Times New Roman" charset="0"/>
                <a:cs typeface="Arial" charset="0"/>
                <a:sym typeface="Wingdings" charset="0"/>
              </a:rPr>
              <a:t> </a:t>
            </a:r>
            <a:r>
              <a:rPr lang="en-US" sz="3600" b="1" dirty="0">
                <a:solidFill>
                  <a:srgbClr val="FFFFCC"/>
                </a:solidFill>
                <a:effectLst>
                  <a:outerShdw blurRad="38100" dist="38100" dir="2700000" algn="tl">
                    <a:srgbClr val="000000"/>
                  </a:outerShdw>
                </a:effectLst>
                <a:latin typeface="Arial" charset="0"/>
                <a:ea typeface="Times New Roman" charset="0"/>
                <a:cs typeface="Arial" charset="0"/>
              </a:rPr>
              <a:t>prose except 13:7-9</a:t>
            </a:r>
          </a:p>
        </p:txBody>
      </p:sp>
    </p:spTree>
    <p:extLst>
      <p:ext uri="{BB962C8B-B14F-4D97-AF65-F5344CB8AC3E}">
        <p14:creationId xmlns:p14="http://schemas.microsoft.com/office/powerpoint/2010/main" val="6665615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726">
                                            <p:txEl>
                                              <p:pRg st="0" end="0"/>
                                            </p:txEl>
                                          </p:spTgt>
                                        </p:tgtEl>
                                        <p:attrNameLst>
                                          <p:attrName>style.visibility</p:attrName>
                                        </p:attrNameLst>
                                      </p:cBhvr>
                                      <p:to>
                                        <p:strVal val="visible"/>
                                      </p:to>
                                    </p:set>
                                    <p:animEffect transition="in" filter="box(out)">
                                      <p:cBhvr>
                                        <p:cTn id="7" dur="500"/>
                                        <p:tgtEl>
                                          <p:spTgt spid="307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726">
                                            <p:txEl>
                                              <p:pRg st="1" end="1"/>
                                            </p:txEl>
                                          </p:spTgt>
                                        </p:tgtEl>
                                        <p:attrNameLst>
                                          <p:attrName>style.visibility</p:attrName>
                                        </p:attrNameLst>
                                      </p:cBhvr>
                                      <p:to>
                                        <p:strVal val="visible"/>
                                      </p:to>
                                    </p:set>
                                    <p:animEffect transition="in" filter="box(out)">
                                      <p:cBhvr>
                                        <p:cTn id="12" dur="500"/>
                                        <p:tgtEl>
                                          <p:spTgt spid="307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726">
                                            <p:txEl>
                                              <p:pRg st="2" end="2"/>
                                            </p:txEl>
                                          </p:spTgt>
                                        </p:tgtEl>
                                        <p:attrNameLst>
                                          <p:attrName>style.visibility</p:attrName>
                                        </p:attrNameLst>
                                      </p:cBhvr>
                                      <p:to>
                                        <p:strVal val="visible"/>
                                      </p:to>
                                    </p:set>
                                    <p:animEffect transition="in" filter="box(out)">
                                      <p:cBhvr>
                                        <p:cTn id="17" dur="500"/>
                                        <p:tgtEl>
                                          <p:spTgt spid="307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0726">
                                            <p:txEl>
                                              <p:pRg st="3" end="3"/>
                                            </p:txEl>
                                          </p:spTgt>
                                        </p:tgtEl>
                                        <p:attrNameLst>
                                          <p:attrName>style.visibility</p:attrName>
                                        </p:attrNameLst>
                                      </p:cBhvr>
                                      <p:to>
                                        <p:strVal val="visible"/>
                                      </p:to>
                                    </p:set>
                                    <p:animEffect transition="in" filter="box(out)">
                                      <p:cBhvr>
                                        <p:cTn id="22" dur="500"/>
                                        <p:tgtEl>
                                          <p:spTgt spid="307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uiExpand="1"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defTabSz="457200" fontAlgn="auto">
              <a:spcAft>
                <a:spcPts val="0"/>
              </a:spcAft>
            </a:pPr>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3:12-14 (NLT)</a:t>
            </a:r>
          </a:p>
          <a:p>
            <a:pPr algn="l" defTabSz="457200" fontAlgn="auto">
              <a:spcAft>
                <a:spcPts val="0"/>
              </a:spcAft>
            </a:pP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defTabSz="457200" fontAlgn="auto">
              <a:spcAft>
                <a:spcPts val="0"/>
              </a:spcAft>
            </a:pP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Be careful then, dear brothers and sisters. Make sure that your own hearts are not evil and unbelieving, turning you away from the living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13</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You must warn each other every day, while it is still "today," so that none of you will be deceived by sin and hardened against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14</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if we are faithful to the end, trusting God just as firmly as when we first believed, </a:t>
            </a:r>
            <a:r>
              <a:rPr lang="en-US"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we will share </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in all that belongs to Christ.</a:t>
            </a:r>
          </a:p>
        </p:txBody>
      </p:sp>
    </p:spTree>
    <p:extLst>
      <p:ext uri="{BB962C8B-B14F-4D97-AF65-F5344CB8AC3E}">
        <p14:creationId xmlns:p14="http://schemas.microsoft.com/office/powerpoint/2010/main" val="1847146700"/>
      </p:ext>
    </p:extLst>
  </p:cSld>
  <p:clrMapOvr>
    <a:masterClrMapping/>
  </p:clrMapOvr>
  <p:transition spd="slow">
    <p:cu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294716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need encouragement </a:t>
            </a:r>
            <a:r>
              <a:rPr lang="en-US" sz="11500" b="1" dirty="0">
                <a:effectLst>
                  <a:glow rad="127000">
                    <a:schemeClr val="tx1"/>
                  </a:glow>
                </a:effectLst>
                <a:latin typeface="Arial" charset="0"/>
                <a:ea typeface="ＭＳ Ｐゴシック" charset="0"/>
                <a:cs typeface="ＭＳ Ｐゴシック" charset="0"/>
              </a:rPr>
              <a:t>today?</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928639"/>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for Christ?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38712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The way to fight discouragement is to...</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see who you are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and where you are going.</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242981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 1–6</a:t>
            </a:r>
          </a:p>
        </p:txBody>
      </p:sp>
    </p:spTree>
    <p:extLst>
      <p:ext uri="{BB962C8B-B14F-4D97-AF65-F5344CB8AC3E}">
        <p14:creationId xmlns:p14="http://schemas.microsoft.com/office/powerpoint/2010/main" val="1553715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See your glorious </a:t>
            </a:r>
            <a:r>
              <a:rPr lang="en-US" sz="6000" b="1" dirty="0">
                <a:solidFill>
                  <a:srgbClr val="FFFF00"/>
                </a:solidFill>
                <a:effectLst>
                  <a:glow rad="127000">
                    <a:schemeClr val="tx1"/>
                  </a:glow>
                </a:effectLst>
                <a:latin typeface="Arial" charset="0"/>
                <a:ea typeface="ＭＳ Ｐゴシック" charset="0"/>
                <a:cs typeface="ＭＳ Ｐゴシック" charset="0"/>
              </a:rPr>
              <a:t>future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 7–14</a:t>
            </a:r>
          </a:p>
        </p:txBody>
      </p:sp>
    </p:spTree>
    <p:extLst>
      <p:ext uri="{BB962C8B-B14F-4D97-AF65-F5344CB8AC3E}">
        <p14:creationId xmlns:p14="http://schemas.microsoft.com/office/powerpoint/2010/main" val="2930693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en-US" b="1" dirty="0">
                <a:effectLst/>
                <a:latin typeface="Arial" charset="0"/>
                <a:ea typeface="ＭＳ Ｐゴシック" charset="0"/>
                <a:cs typeface="ＭＳ Ｐゴシック" charset="0"/>
              </a:rPr>
              <a:t>Questions to Ponder</a:t>
            </a: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How can you </a:t>
            </a:r>
            <a:r>
              <a:rPr lang="en-US" sz="3600" b="1" dirty="0">
                <a:solidFill>
                  <a:srgbClr val="800000"/>
                </a:solidFill>
                <a:effectLst>
                  <a:glow rad="127000">
                    <a:srgbClr val="FFFFFF"/>
                  </a:glow>
                </a:effectLst>
                <a:latin typeface="Arial" charset="0"/>
                <a:ea typeface="ＭＳ Ｐゴシック" charset="0"/>
                <a:cs typeface="ＭＳ Ｐゴシック" charset="0"/>
              </a:rPr>
              <a:t>better understand</a:t>
            </a:r>
            <a:r>
              <a:rPr lang="en-US" sz="3600" b="1" dirty="0">
                <a:solidFill>
                  <a:srgbClr val="000000"/>
                </a:solidFill>
                <a:effectLst>
                  <a:glow rad="127000">
                    <a:srgbClr val="FFFFFF"/>
                  </a:glow>
                </a:effectLst>
                <a:latin typeface="Arial" charset="0"/>
                <a:ea typeface="ＭＳ Ｐゴシック" charset="0"/>
                <a:cs typeface="ＭＳ Ｐゴシック" charset="0"/>
              </a:rPr>
              <a:t> your exalted position in Christ? </a:t>
            </a:r>
          </a:p>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a:t>
            </a:r>
          </a:p>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How can you </a:t>
            </a:r>
            <a:r>
              <a:rPr lang="en-US" sz="3600" b="1" dirty="0">
                <a:solidFill>
                  <a:srgbClr val="800000"/>
                </a:solidFill>
                <a:effectLst>
                  <a:glow rad="127000">
                    <a:srgbClr val="FFFFFF"/>
                  </a:glow>
                </a:effectLst>
                <a:latin typeface="Arial" charset="0"/>
                <a:ea typeface="ＭＳ Ｐゴシック" charset="0"/>
                <a:cs typeface="ＭＳ Ｐゴシック" charset="0"/>
              </a:rPr>
              <a:t>better serve</a:t>
            </a:r>
            <a:r>
              <a:rPr lang="en-US" sz="3600" b="1" dirty="0">
                <a:solidFill>
                  <a:srgbClr val="000000"/>
                </a:solidFill>
                <a:effectLst>
                  <a:glow rad="127000">
                    <a:srgbClr val="FFFFFF"/>
                  </a:glow>
                </a:effectLst>
                <a:latin typeface="Arial" charset="0"/>
                <a:ea typeface="ＭＳ Ｐゴシック" charset="0"/>
                <a:cs typeface="ＭＳ Ｐゴシック" charset="0"/>
              </a:rPr>
              <a:t> Christ now in light of your rule with him at his return? </a:t>
            </a:r>
          </a:p>
        </p:txBody>
      </p:sp>
    </p:spTree>
    <p:extLst>
      <p:ext uri="{BB962C8B-B14F-4D97-AF65-F5344CB8AC3E}">
        <p14:creationId xmlns:p14="http://schemas.microsoft.com/office/powerpoint/2010/main" val="2044421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90147808"/>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effectLst/>
                <a:latin typeface="Arial" charset="0"/>
                <a:cs typeface="Arial" charset="0"/>
              </a:rPr>
              <a:t>Get this presentation and script for free!</a:t>
            </a:r>
            <a:endParaRPr lang="en-US" sz="1100" b="1" dirty="0">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93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11th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Jan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0" y="-26988"/>
            <a:ext cx="9144000" cy="7004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alpha val="74998"/>
              </a:schemeClr>
            </a:outerShdw>
          </a:effectLst>
        </p:spPr>
        <p:txBody>
          <a:bodyPr/>
          <a:lstStyle/>
          <a:p>
            <a:pPr eaLnBrk="1" hangingPunct="1">
              <a:defRPr/>
            </a:pPr>
            <a:r>
              <a:rPr lang="en-US" sz="11700" dirty="0">
                <a:effectLst>
                  <a:outerShdw blurRad="38100" dist="38100" dir="2700000" algn="tl">
                    <a:srgbClr val="000000"/>
                  </a:outerShdw>
                </a:effectLst>
                <a:latin typeface="Arial" charset="0"/>
                <a:ea typeface="ＭＳ Ｐゴシック" charset="0"/>
                <a:cs typeface="Arial" charset="0"/>
              </a:rPr>
              <a:t>Zechariah</a:t>
            </a:r>
          </a:p>
        </p:txBody>
      </p:sp>
      <p:sp>
        <p:nvSpPr>
          <p:cNvPr id="5" name="Text Box 5"/>
          <p:cNvSpPr txBox="1">
            <a:spLocks noChangeArrowheads="1"/>
          </p:cNvSpPr>
          <p:nvPr/>
        </p:nvSpPr>
        <p:spPr bwMode="auto">
          <a:xfrm>
            <a:off x="1331640" y="4293096"/>
            <a:ext cx="6264696"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4400" b="1" kern="0" dirty="0">
                <a:solidFill>
                  <a:srgbClr val="FFFFFF"/>
                </a:solidFill>
                <a:effectLst>
                  <a:outerShdw blurRad="38100" dist="38100" dir="2700000" algn="tl">
                    <a:srgbClr val="000000"/>
                  </a:outerShdw>
                </a:effectLst>
                <a:latin typeface="Arial"/>
                <a:cs typeface="Arial"/>
              </a:rPr>
              <a:t>So many symbols!</a:t>
            </a:r>
          </a:p>
        </p:txBody>
      </p:sp>
    </p:spTree>
    <p:extLst>
      <p:ext uri="{BB962C8B-B14F-4D97-AF65-F5344CB8AC3E}">
        <p14:creationId xmlns:p14="http://schemas.microsoft.com/office/powerpoint/2010/main" val="3228748793"/>
      </p:ext>
    </p:extLst>
  </p:cSld>
  <p:clrMapOvr>
    <a:masterClrMapping/>
  </p:clrMapOvr>
  <p:transition>
    <p:dissolv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504" y="0"/>
            <a:ext cx="9070975" cy="5589240"/>
          </a:xfrm>
        </p:spPr>
        <p:txBody>
          <a:bodyPr/>
          <a:lstStyle/>
          <a:p>
            <a:r>
              <a:rPr lang="en-US" sz="6000" b="1" dirty="0">
                <a:solidFill>
                  <a:srgbClr val="FFFFFF"/>
                </a:solidFill>
              </a:rPr>
              <a:t>Responding to The Supposed Lack of Unity in Zechariah</a:t>
            </a:r>
          </a:p>
        </p:txBody>
      </p:sp>
    </p:spTree>
    <p:extLst>
      <p:ext uri="{BB962C8B-B14F-4D97-AF65-F5344CB8AC3E}">
        <p14:creationId xmlns:p14="http://schemas.microsoft.com/office/powerpoint/2010/main" val="1057412408"/>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79875" name="Rectangle 2"/>
          <p:cNvSpPr>
            <a:spLocks noGrp="1" noChangeArrowheads="1"/>
          </p:cNvSpPr>
          <p:nvPr>
            <p:ph type="title"/>
          </p:nvPr>
        </p:nvSpPr>
        <p:spPr>
          <a:xfrm>
            <a:off x="134938" y="152400"/>
            <a:ext cx="8885237" cy="685800"/>
          </a:xfrm>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The Unity Debate</a:t>
            </a:r>
          </a:p>
        </p:txBody>
      </p:sp>
      <p:sp>
        <p:nvSpPr>
          <p:cNvPr id="32773" name="Rectangle 5"/>
          <p:cNvSpPr>
            <a:spLocks noChangeArrowheads="1"/>
          </p:cNvSpPr>
          <p:nvPr/>
        </p:nvSpPr>
        <p:spPr bwMode="auto">
          <a:xfrm>
            <a:off x="228600" y="1447800"/>
            <a:ext cx="8991600" cy="5181600"/>
          </a:xfrm>
          <a:prstGeom prst="rect">
            <a:avLst/>
          </a:prstGeom>
          <a:noFill/>
          <a:ln w="9525">
            <a:noFill/>
            <a:miter lim="800000"/>
            <a:headEnd/>
            <a:tailEnd/>
          </a:ln>
          <a:effectLst/>
        </p:spPr>
        <p:txBody>
          <a:bodyPr lIns="92075" tIns="46038" rIns="92075" bIns="46038" anchor="ctr"/>
          <a:lstStyle/>
          <a:p>
            <a:pPr>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AGAINST:</a:t>
            </a:r>
          </a:p>
          <a:p>
            <a:pPr>
              <a:lnSpc>
                <a:spcPct val="90000"/>
              </a:lnSpc>
              <a:spcBef>
                <a:spcPct val="20000"/>
              </a:spcBef>
              <a:buSzPct val="75000"/>
              <a:buFont typeface="Wingdings" pitchFamily="24" charset="2"/>
              <a:buNone/>
              <a:defRPr/>
            </a:pPr>
            <a:endParaRPr lang="en-US" b="1" dirty="0">
              <a:solidFill>
                <a:srgbClr val="FFFFCC"/>
              </a:solidFill>
              <a:effectLst>
                <a:glow rad="241300">
                  <a:srgbClr val="000000">
                    <a:alpha val="87000"/>
                  </a:srgbClr>
                </a:glow>
              </a:effectLst>
              <a:latin typeface="Arail"/>
              <a:ea typeface="Times New Roman" pitchFamily="24" charset="0"/>
              <a:cs typeface="Arail"/>
            </a:endParaRPr>
          </a:p>
          <a:p>
            <a:pPr lvl="1">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Joseph Mede (Cambridge scholar)</a:t>
            </a:r>
          </a:p>
          <a:p>
            <a:pPr lvl="1">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View: Chapters 9–11 written by Jeremiah</a:t>
            </a:r>
          </a:p>
          <a:p>
            <a:pPr lvl="1">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Argument: Matt. 27:9 attributes Zech. 11:3 to Jeremiah</a:t>
            </a:r>
          </a:p>
          <a:p>
            <a:pPr lvl="1">
              <a:lnSpc>
                <a:spcPct val="90000"/>
              </a:lnSpc>
              <a:spcBef>
                <a:spcPct val="20000"/>
              </a:spcBef>
              <a:buSzPct val="75000"/>
              <a:buFont typeface="Wingdings" pitchFamily="24" charset="2"/>
              <a:buNone/>
              <a:defRPr/>
            </a:pPr>
            <a:endParaRPr lang="en-US" b="1" dirty="0">
              <a:solidFill>
                <a:srgbClr val="FFFFCC"/>
              </a:solidFill>
              <a:effectLst>
                <a:glow rad="241300">
                  <a:srgbClr val="000000">
                    <a:alpha val="87000"/>
                  </a:srgbClr>
                </a:glow>
              </a:effectLst>
              <a:latin typeface="Arail"/>
              <a:ea typeface="Times New Roman" pitchFamily="24" charset="0"/>
              <a:cs typeface="Arail"/>
            </a:endParaRPr>
          </a:p>
          <a:p>
            <a:pPr lvl="1">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H. </a:t>
            </a:r>
            <a:r>
              <a:rPr lang="en-US" b="1" dirty="0" err="1">
                <a:solidFill>
                  <a:srgbClr val="FFFFCC"/>
                </a:solidFill>
                <a:effectLst>
                  <a:glow rad="241300">
                    <a:srgbClr val="000000">
                      <a:alpha val="87000"/>
                    </a:srgbClr>
                  </a:glow>
                </a:effectLst>
                <a:latin typeface="Arail"/>
                <a:ea typeface="Times New Roman" pitchFamily="24" charset="0"/>
                <a:cs typeface="Arail"/>
              </a:rPr>
              <a:t>Corrodi</a:t>
            </a:r>
            <a:r>
              <a:rPr lang="en-US" b="1" dirty="0">
                <a:solidFill>
                  <a:srgbClr val="FFFFCC"/>
                </a:solidFill>
                <a:effectLst>
                  <a:glow rad="241300">
                    <a:srgbClr val="000000">
                      <a:alpha val="87000"/>
                    </a:srgbClr>
                  </a:glow>
                </a:effectLst>
                <a:latin typeface="Arail"/>
                <a:ea typeface="Times New Roman" pitchFamily="24" charset="0"/>
                <a:cs typeface="Arail"/>
              </a:rPr>
              <a:t> (German scholar)</a:t>
            </a:r>
          </a:p>
          <a:p>
            <a:pPr lvl="1">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View: Chapters 9–14 written long after Zechariah</a:t>
            </a:r>
            <a:r>
              <a:rPr lang="uk-UA" b="1" dirty="0">
                <a:solidFill>
                  <a:srgbClr val="FFFFCC"/>
                </a:solidFill>
                <a:effectLst>
                  <a:glow rad="241300">
                    <a:srgbClr val="000000">
                      <a:alpha val="87000"/>
                    </a:srgbClr>
                  </a:glow>
                </a:effectLst>
                <a:latin typeface="Arail"/>
                <a:ea typeface="Times New Roman" pitchFamily="24" charset="0"/>
                <a:cs typeface="Arail"/>
              </a:rPr>
              <a:t>'</a:t>
            </a:r>
            <a:r>
              <a:rPr lang="en-US" b="1" dirty="0">
                <a:solidFill>
                  <a:srgbClr val="FFFFCC"/>
                </a:solidFill>
                <a:effectLst>
                  <a:glow rad="241300">
                    <a:srgbClr val="000000">
                      <a:alpha val="87000"/>
                    </a:srgbClr>
                  </a:glow>
                </a:effectLst>
                <a:latin typeface="Arail"/>
                <a:ea typeface="Times New Roman" pitchFamily="24" charset="0"/>
                <a:cs typeface="Arail"/>
              </a:rPr>
              <a:t>s time</a:t>
            </a:r>
          </a:p>
          <a:p>
            <a:pPr>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 </a:t>
            </a:r>
          </a:p>
          <a:p>
            <a:pPr>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FOR:</a:t>
            </a:r>
          </a:p>
          <a:p>
            <a:pPr lvl="1">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L. Berthold: Isaiah 8:2 prophesies of Zechariah</a:t>
            </a:r>
          </a:p>
          <a:p>
            <a:pPr lvl="1">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ail"/>
                <a:ea typeface="Times New Roman" pitchFamily="24" charset="0"/>
                <a:cs typeface="Arail"/>
              </a:rPr>
              <a:t>W. E. Barnes notes prominence of David and Jerusalem, and sympathy towards Ephraim in both sections</a:t>
            </a:r>
          </a:p>
        </p:txBody>
      </p:sp>
    </p:spTree>
    <p:extLst>
      <p:ext uri="{BB962C8B-B14F-4D97-AF65-F5344CB8AC3E}">
        <p14:creationId xmlns:p14="http://schemas.microsoft.com/office/powerpoint/2010/main" val="337845268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773">
                                            <p:txEl>
                                              <p:pRg st="2" end="2"/>
                                            </p:txEl>
                                          </p:spTgt>
                                        </p:tgtEl>
                                        <p:attrNameLst>
                                          <p:attrName>style.visibility</p:attrName>
                                        </p:attrNameLst>
                                      </p:cBhvr>
                                      <p:to>
                                        <p:strVal val="visible"/>
                                      </p:to>
                                    </p:set>
                                    <p:anim calcmode="lin" valueType="num">
                                      <p:cBhvr additive="base">
                                        <p:cTn id="11" dur="500" fill="hold"/>
                                        <p:tgtEl>
                                          <p:spTgt spid="32773">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277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773">
                                            <p:txEl>
                                              <p:pRg st="3" end="3"/>
                                            </p:txEl>
                                          </p:spTgt>
                                        </p:tgtEl>
                                        <p:attrNameLst>
                                          <p:attrName>style.visibility</p:attrName>
                                        </p:attrNameLst>
                                      </p:cBhvr>
                                      <p:to>
                                        <p:strVal val="visible"/>
                                      </p:to>
                                    </p:set>
                                    <p:anim calcmode="lin" valueType="num">
                                      <p:cBhvr additive="base">
                                        <p:cTn id="15" dur="500" fill="hold"/>
                                        <p:tgtEl>
                                          <p:spTgt spid="32773">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2773">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2773">
                                            <p:txEl>
                                              <p:pRg st="4" end="4"/>
                                            </p:txEl>
                                          </p:spTgt>
                                        </p:tgtEl>
                                        <p:attrNameLst>
                                          <p:attrName>style.visibility</p:attrName>
                                        </p:attrNameLst>
                                      </p:cBhvr>
                                      <p:to>
                                        <p:strVal val="visible"/>
                                      </p:to>
                                    </p:set>
                                    <p:anim calcmode="lin" valueType="num">
                                      <p:cBhvr additive="base">
                                        <p:cTn id="19" dur="500" fill="hold"/>
                                        <p:tgtEl>
                                          <p:spTgt spid="3277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2773">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2773">
                                            <p:txEl>
                                              <p:pRg st="6" end="6"/>
                                            </p:txEl>
                                          </p:spTgt>
                                        </p:tgtEl>
                                        <p:attrNameLst>
                                          <p:attrName>style.visibility</p:attrName>
                                        </p:attrNameLst>
                                      </p:cBhvr>
                                      <p:to>
                                        <p:strVal val="visible"/>
                                      </p:to>
                                    </p:set>
                                    <p:anim calcmode="lin" valueType="num">
                                      <p:cBhvr additive="base">
                                        <p:cTn id="23" dur="500" fill="hold"/>
                                        <p:tgtEl>
                                          <p:spTgt spid="32773">
                                            <p:txEl>
                                              <p:pRg st="6" end="6"/>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2773">
                                            <p:txEl>
                                              <p:pRg st="6" end="6"/>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2773">
                                            <p:txEl>
                                              <p:pRg st="7" end="7"/>
                                            </p:txEl>
                                          </p:spTgt>
                                        </p:tgtEl>
                                        <p:attrNameLst>
                                          <p:attrName>style.visibility</p:attrName>
                                        </p:attrNameLst>
                                      </p:cBhvr>
                                      <p:to>
                                        <p:strVal val="visible"/>
                                      </p:to>
                                    </p:set>
                                    <p:anim calcmode="lin" valueType="num">
                                      <p:cBhvr additive="base">
                                        <p:cTn id="27" dur="500" fill="hold"/>
                                        <p:tgtEl>
                                          <p:spTgt spid="32773">
                                            <p:txEl>
                                              <p:pRg st="7" end="7"/>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27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2773">
                                            <p:txEl>
                                              <p:pRg st="9" end="9"/>
                                            </p:txEl>
                                          </p:spTgt>
                                        </p:tgtEl>
                                        <p:attrNameLst>
                                          <p:attrName>style.visibility</p:attrName>
                                        </p:attrNameLst>
                                      </p:cBhvr>
                                      <p:to>
                                        <p:strVal val="visible"/>
                                      </p:to>
                                    </p:set>
                                    <p:anim calcmode="lin" valueType="num">
                                      <p:cBhvr additive="base">
                                        <p:cTn id="33" dur="500" fill="hold"/>
                                        <p:tgtEl>
                                          <p:spTgt spid="32773">
                                            <p:txEl>
                                              <p:pRg st="9" end="9"/>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2773">
                                            <p:txEl>
                                              <p:pRg st="9" end="9"/>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2773">
                                            <p:txEl>
                                              <p:pRg st="10" end="10"/>
                                            </p:txEl>
                                          </p:spTgt>
                                        </p:tgtEl>
                                        <p:attrNameLst>
                                          <p:attrName>style.visibility</p:attrName>
                                        </p:attrNameLst>
                                      </p:cBhvr>
                                      <p:to>
                                        <p:strVal val="visible"/>
                                      </p:to>
                                    </p:set>
                                    <p:anim calcmode="lin" valueType="num">
                                      <p:cBhvr additive="base">
                                        <p:cTn id="37" dur="500" fill="hold"/>
                                        <p:tgtEl>
                                          <p:spTgt spid="32773">
                                            <p:txEl>
                                              <p:pRg st="10" end="1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773">
                                            <p:txEl>
                                              <p:pRg st="10" end="10"/>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2773">
                                            <p:txEl>
                                              <p:pRg st="11" end="11"/>
                                            </p:txEl>
                                          </p:spTgt>
                                        </p:tgtEl>
                                        <p:attrNameLst>
                                          <p:attrName>style.visibility</p:attrName>
                                        </p:attrNameLst>
                                      </p:cBhvr>
                                      <p:to>
                                        <p:strVal val="visible"/>
                                      </p:to>
                                    </p:set>
                                    <p:anim calcmode="lin" valueType="num">
                                      <p:cBhvr additive="base">
                                        <p:cTn id="41" dur="500" fill="hold"/>
                                        <p:tgtEl>
                                          <p:spTgt spid="32773">
                                            <p:txEl>
                                              <p:pRg st="11" end="11"/>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277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48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36866" name="Rectangle 2"/>
          <p:cNvSpPr>
            <a:spLocks noGrp="1" noChangeArrowheads="1"/>
          </p:cNvSpPr>
          <p:nvPr>
            <p:ph type="title"/>
          </p:nvPr>
        </p:nvSpPr>
        <p:spPr>
          <a:xfrm>
            <a:off x="134938" y="609600"/>
            <a:ext cx="8885237" cy="1155700"/>
          </a:xfrm>
        </p:spPr>
        <p:txBody>
          <a:bodyPr/>
          <a:lstStyle/>
          <a:p>
            <a:pPr>
              <a:lnSpc>
                <a:spcPct val="90000"/>
              </a:lnSpc>
              <a:spcBef>
                <a:spcPct val="20000"/>
              </a:spcBef>
              <a:buSzPct val="75000"/>
              <a:buFont typeface="Wingdings" pitchFamily="24" charset="2"/>
              <a:buNone/>
              <a:defRPr/>
            </a:pPr>
            <a:r>
              <a:rPr lang="en-US" sz="4800" kern="1200">
                <a:solidFill>
                  <a:schemeClr val="tx1"/>
                </a:solidFill>
                <a:effectLst>
                  <a:glow rad="241300">
                    <a:schemeClr val="bg2">
                      <a:alpha val="87000"/>
                    </a:schemeClr>
                  </a:glow>
                </a:effectLst>
                <a:latin typeface="Arail"/>
                <a:ea typeface="Times New Roman" pitchFamily="24" charset="0"/>
                <a:cs typeface="Arail"/>
              </a:rPr>
              <a:t>Support for Unity</a:t>
            </a:r>
          </a:p>
        </p:txBody>
      </p:sp>
      <p:sp>
        <p:nvSpPr>
          <p:cNvPr id="36869" name="Rectangle 5"/>
          <p:cNvSpPr>
            <a:spLocks noChangeArrowheads="1"/>
          </p:cNvSpPr>
          <p:nvPr/>
        </p:nvSpPr>
        <p:spPr bwMode="auto">
          <a:xfrm>
            <a:off x="685800" y="2133600"/>
            <a:ext cx="8077200" cy="4135438"/>
          </a:xfrm>
          <a:prstGeom prst="rect">
            <a:avLst/>
          </a:prstGeom>
          <a:noFill/>
          <a:ln w="9525">
            <a:noFill/>
            <a:miter lim="800000"/>
            <a:headEnd/>
            <a:tailEnd/>
          </a:ln>
          <a:effectLst/>
        </p:spPr>
        <p:txBody>
          <a:bodyPr lIns="92075" tIns="46038" rIns="92075" bIns="46038" anchor="ctr"/>
          <a:lstStyle/>
          <a:p>
            <a:pPr>
              <a:lnSpc>
                <a:spcPct val="90000"/>
              </a:lnSpc>
              <a:spcBef>
                <a:spcPct val="20000"/>
              </a:spcBef>
              <a:buSzPct val="75000"/>
              <a:buFont typeface="Wingdings" pitchFamily="24" charset="2"/>
              <a:buNone/>
              <a:defRPr/>
            </a:pPr>
            <a:r>
              <a:rPr lang="en-US" sz="3200" b="1" dirty="0">
                <a:solidFill>
                  <a:srgbClr val="FFFFCC"/>
                </a:solidFill>
                <a:effectLst>
                  <a:glow rad="241300">
                    <a:srgbClr val="000000">
                      <a:alpha val="87000"/>
                    </a:srgbClr>
                  </a:glow>
                </a:effectLst>
                <a:latin typeface="Arail"/>
                <a:ea typeface="Times New Roman" pitchFamily="24" charset="0"/>
                <a:cs typeface="Arail"/>
              </a:rPr>
              <a:t>The Greek Manuscript found at Qumran includes chapters 8–9 with no gap between the two sections of the book</a:t>
            </a:r>
            <a:endParaRPr lang="en-US" sz="3200" dirty="0">
              <a:solidFill>
                <a:srgbClr val="FFFFCC"/>
              </a:solidFill>
              <a:effectLst>
                <a:glow rad="241300">
                  <a:srgbClr val="000000">
                    <a:alpha val="87000"/>
                  </a:srgbClr>
                </a:glow>
              </a:effectLst>
              <a:latin typeface="Arail"/>
              <a:ea typeface="Times New Roman" pitchFamily="24" charset="0"/>
              <a:cs typeface="Arail"/>
            </a:endParaRPr>
          </a:p>
          <a:p>
            <a:pPr>
              <a:lnSpc>
                <a:spcPct val="90000"/>
              </a:lnSpc>
              <a:spcBef>
                <a:spcPct val="20000"/>
              </a:spcBef>
              <a:buSzPct val="75000"/>
              <a:buFont typeface="Wingdings" pitchFamily="24" charset="2"/>
              <a:buNone/>
              <a:defRPr/>
            </a:pPr>
            <a:endParaRPr lang="en-US" sz="3200" b="1" dirty="0">
              <a:solidFill>
                <a:srgbClr val="FFFFCC"/>
              </a:solidFill>
              <a:effectLst>
                <a:glow rad="241300">
                  <a:srgbClr val="000000">
                    <a:alpha val="87000"/>
                  </a:srgbClr>
                </a:glow>
              </a:effectLst>
              <a:latin typeface="Arail"/>
              <a:ea typeface="Times New Roman" pitchFamily="24" charset="0"/>
              <a:cs typeface="Arail"/>
            </a:endParaRPr>
          </a:p>
          <a:p>
            <a:pPr>
              <a:lnSpc>
                <a:spcPct val="90000"/>
              </a:lnSpc>
              <a:spcBef>
                <a:spcPct val="20000"/>
              </a:spcBef>
              <a:buSzPct val="75000"/>
              <a:buFont typeface="Wingdings" pitchFamily="24" charset="2"/>
              <a:buNone/>
              <a:defRPr/>
            </a:pPr>
            <a:r>
              <a:rPr lang="en-US" sz="3200" b="1" dirty="0">
                <a:solidFill>
                  <a:srgbClr val="FFFFCC"/>
                </a:solidFill>
                <a:effectLst>
                  <a:glow rad="241300">
                    <a:srgbClr val="000000">
                      <a:alpha val="87000"/>
                    </a:srgbClr>
                  </a:glow>
                </a:effectLst>
                <a:latin typeface="Arail"/>
                <a:ea typeface="Times New Roman" pitchFamily="24" charset="0"/>
                <a:cs typeface="Arail"/>
              </a:rPr>
              <a:t>Unity is supported by:</a:t>
            </a:r>
          </a:p>
          <a:p>
            <a:pPr>
              <a:lnSpc>
                <a:spcPct val="90000"/>
              </a:lnSpc>
              <a:spcBef>
                <a:spcPct val="20000"/>
              </a:spcBef>
              <a:buSzPct val="75000"/>
              <a:buFont typeface="Wingdings" pitchFamily="24" charset="2"/>
              <a:buNone/>
              <a:defRPr/>
            </a:pPr>
            <a:r>
              <a:rPr lang="en-US" sz="3200" b="1" dirty="0">
                <a:solidFill>
                  <a:srgbClr val="FFFFCC"/>
                </a:solidFill>
                <a:effectLst>
                  <a:glow rad="241300">
                    <a:srgbClr val="000000">
                      <a:alpha val="87000"/>
                    </a:srgbClr>
                  </a:glow>
                </a:effectLst>
                <a:latin typeface="Arail"/>
                <a:ea typeface="Times New Roman" pitchFamily="24" charset="0"/>
                <a:cs typeface="Arail"/>
              </a:rPr>
              <a:t>C. H. H. Wright, E. B. Pusey, W. H. </a:t>
            </a:r>
            <a:r>
              <a:rPr lang="en-US" sz="3200" b="1" dirty="0" err="1">
                <a:solidFill>
                  <a:srgbClr val="FFFFCC"/>
                </a:solidFill>
                <a:effectLst>
                  <a:glow rad="241300">
                    <a:srgbClr val="000000">
                      <a:alpha val="87000"/>
                    </a:srgbClr>
                  </a:glow>
                </a:effectLst>
                <a:latin typeface="Arail"/>
                <a:ea typeface="Times New Roman" pitchFamily="24" charset="0"/>
                <a:cs typeface="Arail"/>
              </a:rPr>
              <a:t>Cowe</a:t>
            </a:r>
            <a:r>
              <a:rPr lang="en-US" sz="3200" b="1" dirty="0">
                <a:solidFill>
                  <a:srgbClr val="FFFFCC"/>
                </a:solidFill>
                <a:effectLst>
                  <a:glow rad="241300">
                    <a:srgbClr val="000000">
                      <a:alpha val="87000"/>
                    </a:srgbClr>
                  </a:glow>
                </a:effectLst>
                <a:latin typeface="Arail"/>
                <a:ea typeface="Times New Roman" pitchFamily="24" charset="0"/>
                <a:cs typeface="Arail"/>
              </a:rPr>
              <a:t>, </a:t>
            </a:r>
            <a:br>
              <a:rPr lang="en-US" sz="3200" b="1" dirty="0">
                <a:solidFill>
                  <a:srgbClr val="FFFFCC"/>
                </a:solidFill>
                <a:effectLst>
                  <a:glow rad="241300">
                    <a:srgbClr val="000000">
                      <a:alpha val="87000"/>
                    </a:srgbClr>
                  </a:glow>
                </a:effectLst>
                <a:latin typeface="Arail"/>
                <a:ea typeface="Times New Roman" pitchFamily="24" charset="0"/>
                <a:cs typeface="Arail"/>
              </a:rPr>
            </a:br>
            <a:r>
              <a:rPr lang="en-US" sz="3200" b="1" dirty="0">
                <a:solidFill>
                  <a:srgbClr val="FFFFCC"/>
                </a:solidFill>
                <a:effectLst>
                  <a:glow rad="241300">
                    <a:srgbClr val="000000">
                      <a:alpha val="87000"/>
                    </a:srgbClr>
                  </a:glow>
                </a:effectLst>
                <a:latin typeface="Arail"/>
                <a:ea typeface="Times New Roman" pitchFamily="24" charset="0"/>
                <a:cs typeface="Arail"/>
              </a:rPr>
              <a:t>A. Van </a:t>
            </a:r>
            <a:r>
              <a:rPr lang="en-US" sz="3200" b="1" dirty="0" err="1">
                <a:solidFill>
                  <a:srgbClr val="FFFFCC"/>
                </a:solidFill>
                <a:effectLst>
                  <a:glow rad="241300">
                    <a:srgbClr val="000000">
                      <a:alpha val="87000"/>
                    </a:srgbClr>
                  </a:glow>
                </a:effectLst>
                <a:latin typeface="Arail"/>
                <a:ea typeface="Times New Roman" pitchFamily="24" charset="0"/>
                <a:cs typeface="Arail"/>
              </a:rPr>
              <a:t>Hoonacher</a:t>
            </a:r>
            <a:r>
              <a:rPr lang="en-US" sz="3200" b="1" dirty="0">
                <a:solidFill>
                  <a:srgbClr val="FFFFCC"/>
                </a:solidFill>
                <a:effectLst>
                  <a:glow rad="241300">
                    <a:srgbClr val="000000">
                      <a:alpha val="87000"/>
                    </a:srgbClr>
                  </a:glow>
                </a:effectLst>
                <a:latin typeface="Arail"/>
                <a:ea typeface="Times New Roman" pitchFamily="24" charset="0"/>
                <a:cs typeface="Arail"/>
              </a:rPr>
              <a:t>, W. F. Albright, E. J. Young, </a:t>
            </a:r>
            <a:br>
              <a:rPr lang="en-US" sz="3200" b="1" dirty="0">
                <a:solidFill>
                  <a:srgbClr val="FFFFCC"/>
                </a:solidFill>
                <a:effectLst>
                  <a:glow rad="241300">
                    <a:srgbClr val="000000">
                      <a:alpha val="87000"/>
                    </a:srgbClr>
                  </a:glow>
                </a:effectLst>
                <a:latin typeface="Arail"/>
                <a:ea typeface="Times New Roman" pitchFamily="24" charset="0"/>
                <a:cs typeface="Arail"/>
              </a:rPr>
            </a:br>
            <a:r>
              <a:rPr lang="en-US" sz="3200" b="1" dirty="0">
                <a:solidFill>
                  <a:srgbClr val="FFFFCC"/>
                </a:solidFill>
                <a:effectLst>
                  <a:glow rad="241300">
                    <a:srgbClr val="000000">
                      <a:alpha val="87000"/>
                    </a:srgbClr>
                  </a:glow>
                </a:effectLst>
                <a:latin typeface="Arail"/>
                <a:ea typeface="Times New Roman" pitchFamily="24" charset="0"/>
                <a:cs typeface="Arail"/>
              </a:rPr>
              <a:t>J. Ridderbos, R. K. Harrison</a:t>
            </a:r>
          </a:p>
        </p:txBody>
      </p:sp>
    </p:spTree>
    <p:extLst>
      <p:ext uri="{BB962C8B-B14F-4D97-AF65-F5344CB8AC3E}">
        <p14:creationId xmlns:p14="http://schemas.microsoft.com/office/powerpoint/2010/main" val="5744005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6869">
                                            <p:txEl>
                                              <p:pRg st="2" end="2"/>
                                            </p:txEl>
                                          </p:spTgt>
                                        </p:tgtEl>
                                        <p:attrNameLst>
                                          <p:attrName>style.visibility</p:attrName>
                                        </p:attrNameLst>
                                      </p:cBhvr>
                                      <p:to>
                                        <p:strVal val="visible"/>
                                      </p:to>
                                    </p:set>
                                    <p:anim calcmode="lin" valueType="num">
                                      <p:cBhvr additive="base">
                                        <p:cTn id="13" dur="500" fill="hold"/>
                                        <p:tgtEl>
                                          <p:spTgt spid="3686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68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869">
                                            <p:txEl>
                                              <p:pRg st="3" end="3"/>
                                            </p:txEl>
                                          </p:spTgt>
                                        </p:tgtEl>
                                        <p:attrNameLst>
                                          <p:attrName>style.visibility</p:attrName>
                                        </p:attrNameLst>
                                      </p:cBhvr>
                                      <p:to>
                                        <p:strVal val="visible"/>
                                      </p:to>
                                    </p:set>
                                    <p:anim calcmode="lin" valueType="num">
                                      <p:cBhvr additive="base">
                                        <p:cTn id="19" dur="500" fill="hold"/>
                                        <p:tgtEl>
                                          <p:spTgt spid="3686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686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25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92696"/>
            <a:ext cx="9144000" cy="416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Rectangle 7"/>
          <p:cNvSpPr>
            <a:spLocks noChangeArrowheads="1"/>
          </p:cNvSpPr>
          <p:nvPr/>
        </p:nvSpPr>
        <p:spPr bwMode="auto">
          <a:xfrm>
            <a:off x="7467600" y="0"/>
            <a:ext cx="1676400" cy="990600"/>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ffectLst/>
              <a:latin typeface="Arail" charset="0"/>
              <a:cs typeface="Arail" charset="0"/>
            </a:endParaRPr>
          </a:p>
        </p:txBody>
      </p:sp>
      <p:sp>
        <p:nvSpPr>
          <p:cNvPr id="33794" name="Rectangle 2"/>
          <p:cNvSpPr>
            <a:spLocks noGrp="1" noChangeArrowheads="1"/>
          </p:cNvSpPr>
          <p:nvPr>
            <p:ph type="title"/>
          </p:nvPr>
        </p:nvSpPr>
        <p:spPr>
          <a:xfrm>
            <a:off x="0" y="0"/>
            <a:ext cx="8077200" cy="990600"/>
          </a:xfrm>
          <a:solidFill>
            <a:srgbClr val="000000"/>
          </a:solidFill>
          <a:effectLst>
            <a:outerShdw blurRad="63500" dist="38099" dir="2700000" algn="ctr" rotWithShape="0">
              <a:schemeClr val="bg2">
                <a:alpha val="74998"/>
              </a:schemeClr>
            </a:outerShdw>
          </a:effectLst>
        </p:spPr>
        <p:txBody>
          <a:bodyPr/>
          <a:lstStyle/>
          <a:p>
            <a:pPr eaLnBrk="1" hangingPunct="1">
              <a:defRPr/>
            </a:pPr>
            <a:r>
              <a:rPr lang="en-US" dirty="0">
                <a:solidFill>
                  <a:srgbClr val="FFFFFF"/>
                </a:solidFill>
                <a:latin typeface="Arail" charset="0"/>
                <a:ea typeface="Times New Roman" charset="0"/>
              </a:rPr>
              <a:t>Zechariah (Sistine Chapel)</a:t>
            </a:r>
            <a:endParaRPr lang="en-US" sz="5400" dirty="0">
              <a:solidFill>
                <a:schemeClr val="bg2"/>
              </a:solidFill>
              <a:latin typeface="Arail" charset="0"/>
              <a:ea typeface="Times New Roman" charset="0"/>
            </a:endParaRPr>
          </a:p>
        </p:txBody>
      </p:sp>
      <p:sp>
        <p:nvSpPr>
          <p:cNvPr id="192517" name="Text Box 4"/>
          <p:cNvSpPr txBox="1">
            <a:spLocks noChangeArrowheads="1"/>
          </p:cNvSpPr>
          <p:nvPr/>
        </p:nvSpPr>
        <p:spPr bwMode="auto">
          <a:xfrm>
            <a:off x="8337996" y="1587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effectLst/>
                <a:latin typeface="Arial"/>
                <a:cs typeface="Arial"/>
              </a:rPr>
              <a:t>650</a:t>
            </a:r>
          </a:p>
        </p:txBody>
      </p:sp>
      <p:sp>
        <p:nvSpPr>
          <p:cNvPr id="33800" name="Rectangle 8"/>
          <p:cNvSpPr>
            <a:spLocks noChangeArrowheads="1"/>
          </p:cNvSpPr>
          <p:nvPr/>
        </p:nvSpPr>
        <p:spPr bwMode="auto">
          <a:xfrm>
            <a:off x="0" y="4139894"/>
            <a:ext cx="9144000" cy="2716982"/>
          </a:xfrm>
          <a:prstGeom prst="rect">
            <a:avLst/>
          </a:prstGeom>
          <a:solidFill>
            <a:schemeClr val="tx1"/>
          </a:solidFill>
          <a:ln w="9525">
            <a:noFill/>
            <a:miter lim="800000"/>
            <a:headEnd/>
            <a:tailEnd/>
          </a:ln>
          <a:effectLst/>
        </p:spPr>
        <p:txBody>
          <a:bodyPr lIns="92075" tIns="46038" rIns="92075" bIns="46038" anchor="ctr"/>
          <a:lstStyle/>
          <a:p>
            <a:pPr algn="ctr">
              <a:lnSpc>
                <a:spcPct val="90000"/>
              </a:lnSpc>
              <a:spcBef>
                <a:spcPct val="20000"/>
              </a:spcBef>
              <a:buSzPct val="75000"/>
              <a:buFont typeface="Wingdings" pitchFamily="24" charset="2"/>
              <a:buNone/>
              <a:defRPr/>
            </a:pPr>
            <a:r>
              <a:rPr lang="en-US" sz="3200" b="1" dirty="0">
                <a:solidFill>
                  <a:srgbClr val="FFFFFF"/>
                </a:solidFill>
                <a:effectLst>
                  <a:glow rad="241300">
                    <a:srgbClr val="000000">
                      <a:alpha val="87000"/>
                    </a:srgbClr>
                  </a:glow>
                </a:effectLst>
                <a:latin typeface="Arail"/>
                <a:ea typeface="Times New Roman" pitchFamily="24" charset="0"/>
                <a:cs typeface="Arail"/>
              </a:rPr>
              <a:t>Taking the arguments of both parties (those against and for the unity of the book), the better evidence supports the traditional view that the book of Zechariah was written by Zechariah, son of </a:t>
            </a:r>
            <a:r>
              <a:rPr lang="en-US" sz="3200" b="1" dirty="0" err="1">
                <a:solidFill>
                  <a:srgbClr val="FFFFFF"/>
                </a:solidFill>
                <a:effectLst>
                  <a:glow rad="241300">
                    <a:srgbClr val="000000">
                      <a:alpha val="87000"/>
                    </a:srgbClr>
                  </a:glow>
                </a:effectLst>
                <a:latin typeface="Arail"/>
                <a:ea typeface="Times New Roman" pitchFamily="24" charset="0"/>
                <a:cs typeface="Arail"/>
              </a:rPr>
              <a:t>Berekiah</a:t>
            </a:r>
            <a:r>
              <a:rPr lang="en-US" sz="3200" b="1" dirty="0">
                <a:solidFill>
                  <a:srgbClr val="FFFFFF"/>
                </a:solidFill>
                <a:effectLst>
                  <a:glow rad="241300">
                    <a:srgbClr val="000000">
                      <a:alpha val="87000"/>
                    </a:srgbClr>
                  </a:glow>
                </a:effectLst>
                <a:latin typeface="Arail"/>
                <a:ea typeface="Times New Roman" pitchFamily="24" charset="0"/>
                <a:cs typeface="Arail"/>
              </a:rPr>
              <a:t>, son of </a:t>
            </a:r>
            <a:r>
              <a:rPr lang="en-US" sz="3200" b="1" dirty="0" err="1">
                <a:solidFill>
                  <a:srgbClr val="FFFFFF"/>
                </a:solidFill>
                <a:effectLst>
                  <a:glow rad="241300">
                    <a:srgbClr val="000000">
                      <a:alpha val="87000"/>
                    </a:srgbClr>
                  </a:glow>
                </a:effectLst>
                <a:latin typeface="Arail"/>
                <a:ea typeface="Times New Roman" pitchFamily="24" charset="0"/>
                <a:cs typeface="Arail"/>
              </a:rPr>
              <a:t>Iddo</a:t>
            </a:r>
            <a:r>
              <a:rPr lang="en-US" sz="3200" b="1" dirty="0">
                <a:solidFill>
                  <a:srgbClr val="FFFFFF"/>
                </a:solidFill>
                <a:effectLst>
                  <a:glow rad="241300">
                    <a:srgbClr val="000000">
                      <a:alpha val="87000"/>
                    </a:srgbClr>
                  </a:glow>
                </a:effectLst>
                <a:latin typeface="Arail"/>
                <a:ea typeface="Times New Roman" pitchFamily="24" charset="0"/>
                <a:cs typeface="Arail"/>
              </a:rPr>
              <a:t>.</a:t>
            </a:r>
          </a:p>
        </p:txBody>
      </p:sp>
    </p:spTree>
    <p:extLst>
      <p:ext uri="{BB962C8B-B14F-4D97-AF65-F5344CB8AC3E}">
        <p14:creationId xmlns:p14="http://schemas.microsoft.com/office/powerpoint/2010/main" val="965453110"/>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800">
                                            <p:txEl>
                                              <p:pRg st="0" end="0"/>
                                            </p:txEl>
                                          </p:spTgt>
                                        </p:tgtEl>
                                        <p:attrNameLst>
                                          <p:attrName>style.visibility</p:attrName>
                                        </p:attrNameLst>
                                      </p:cBhvr>
                                      <p:to>
                                        <p:strVal val="visible"/>
                                      </p:to>
                                    </p:set>
                                    <p:animEffect transition="in" filter="box(out)">
                                      <p:cBhvr>
                                        <p:cTn id="7" dur="500"/>
                                        <p:tgtEl>
                                          <p:spTgt spid="33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7094168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Survey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effectLst/>
                <a:latin typeface="Arial" charset="0"/>
                <a:cs typeface="Arial" charset="0"/>
              </a:rPr>
              <a:t>Get this presentation and script for free!</a:t>
            </a:r>
            <a:endParaRPr lang="en-US" sz="1100" b="1" dirty="0">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491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409343249"/>
              </p:ext>
            </p:extLst>
          </p:nvPr>
        </p:nvGraphicFramePr>
        <p:xfrm>
          <a:off x="0" y="1052735"/>
          <a:ext cx="9143999" cy="5184576"/>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7506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Characteristics of Visionary Literature</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spcAft>
                          <a:spcPts val="0"/>
                        </a:spcAft>
                      </a:pPr>
                      <a:r>
                        <a:rPr lang="en-US" sz="2400" b="1" dirty="0">
                          <a:solidFill>
                            <a:schemeClr val="bg1"/>
                          </a:solidFill>
                          <a:effectLst/>
                          <a:latin typeface="Arial"/>
                          <a:ea typeface="Times"/>
                          <a:cs typeface="Arial"/>
                        </a:rPr>
                        <a:t>Therefore, Interpret with These Guidelines</a:t>
                      </a:r>
                      <a:endParaRPr lang="en-SG" sz="2400" dirty="0">
                        <a:solidFill>
                          <a:schemeClr val="bg1"/>
                        </a:solidFill>
                        <a:effectLst/>
                        <a:latin typeface="Arial"/>
                        <a:ea typeface="Times"/>
                        <a:cs typeface="Arial"/>
                      </a:endParaRPr>
                    </a:p>
                    <a:p>
                      <a:pP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296964">
                <a:tc>
                  <a:txBody>
                    <a:bodyPr/>
                    <a:lstStyle/>
                    <a:p>
                      <a:pPr algn="l">
                        <a:spcAft>
                          <a:spcPts val="0"/>
                        </a:spcAft>
                        <a:tabLst>
                          <a:tab pos="4114800" algn="l"/>
                          <a:tab pos="5143500" algn="l"/>
                        </a:tabLst>
                      </a:pPr>
                      <a:r>
                        <a:rPr lang="en-US" sz="2000" b="1" i="0" dirty="0">
                          <a:effectLst/>
                          <a:latin typeface="Arial"/>
                          <a:ea typeface="Times New Roman"/>
                          <a:cs typeface="Arial"/>
                        </a:rPr>
                        <a:t>1. </a:t>
                      </a:r>
                      <a:r>
                        <a:rPr lang="en-US" sz="2000" b="1" i="0" kern="1200" dirty="0">
                          <a:solidFill>
                            <a:schemeClr val="tx1"/>
                          </a:solidFill>
                          <a:effectLst/>
                          <a:latin typeface="Arial"/>
                          <a:ea typeface="Times New Roman"/>
                          <a:cs typeface="Arial"/>
                        </a:rPr>
                        <a:t>Structure</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1910">
                        <a:spcAft>
                          <a:spcPts val="0"/>
                        </a:spcAft>
                      </a:pPr>
                      <a:r>
                        <a:rPr lang="en-US" sz="2000" b="1" i="0" dirty="0">
                          <a:effectLst/>
                          <a:latin typeface="Arial"/>
                          <a:ea typeface="Times"/>
                          <a:cs typeface="Arial"/>
                        </a:rPr>
                        <a:t>Many separate and equal passages contribute to a whole (“pictures a kaleidoscope structure of self-contained units”)</a:t>
                      </a:r>
                      <a:endParaRPr lang="en-SG" sz="2000" b="1" i="0"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i="0" dirty="0">
                          <a:effectLst/>
                          <a:latin typeface="Arial"/>
                          <a:ea typeface="Times"/>
                          <a:cs typeface="Arial"/>
                        </a:rPr>
                        <a:t>Interpret each self-contained unit of visionary material in relationship to both its own unit as well as within the context of the section or book where it is found</a:t>
                      </a:r>
                      <a:endParaRPr lang="en-SG" sz="2000" b="1" i="0" dirty="0">
                        <a:effectLst/>
                        <a:latin typeface="Arial"/>
                        <a:ea typeface="Times"/>
                        <a:cs typeface="Arial"/>
                      </a:endParaRPr>
                    </a:p>
                    <a:p>
                      <a:pPr>
                        <a:spcAft>
                          <a:spcPts val="0"/>
                        </a:spcAft>
                      </a:pPr>
                      <a:r>
                        <a:rPr lang="en-US" sz="2000" b="1" i="0" dirty="0">
                          <a:effectLst/>
                          <a:latin typeface="Arial"/>
                          <a:ea typeface="Times"/>
                          <a:cs typeface="Arial"/>
                        </a:rPr>
                        <a:t> </a:t>
                      </a:r>
                      <a:endParaRPr lang="en-SG" sz="2000" b="1" i="0"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2551">
                <a:tc>
                  <a:txBody>
                    <a:bodyPr/>
                    <a:lstStyle/>
                    <a:p>
                      <a:pPr algn="l">
                        <a:spcAft>
                          <a:spcPts val="0"/>
                        </a:spcAft>
                        <a:tabLst>
                          <a:tab pos="736600" algn="l"/>
                          <a:tab pos="1536700" algn="l"/>
                          <a:tab pos="4114800" algn="l"/>
                          <a:tab pos="5143500" algn="l"/>
                        </a:tabLst>
                      </a:pPr>
                      <a:r>
                        <a:rPr lang="en-US" sz="2000" b="1" i="0" dirty="0">
                          <a:effectLst/>
                          <a:latin typeface="Arial"/>
                          <a:ea typeface="Times New Roman"/>
                          <a:cs typeface="Arial"/>
                        </a:rPr>
                        <a:t>2. Symbolism</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Communicates history through ideological signs, not literal objects</a:t>
                      </a:r>
                    </a:p>
                    <a:p>
                      <a:pPr marL="0" lvl="0" indent="0">
                        <a:spcAft>
                          <a:spcPts val="0"/>
                        </a:spcAft>
                        <a:buFont typeface="+mj-lt"/>
                        <a:buNone/>
                      </a:pP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i="0" dirty="0">
                          <a:effectLst/>
                          <a:latin typeface="Arial"/>
                          <a:ea typeface="Times"/>
                          <a:cs typeface="Arial"/>
                        </a:rPr>
                        <a:t>Interpret symbols consistent with symbols in other texts</a:t>
                      </a:r>
                      <a:endParaRPr lang="en-SG" sz="2000" b="1" i="0" dirty="0">
                        <a:effectLst/>
                        <a:latin typeface="Arial"/>
                        <a:ea typeface="Times"/>
                        <a:cs typeface="Arial"/>
                      </a:endParaRPr>
                    </a:p>
                    <a:p>
                      <a:pPr>
                        <a:spcAft>
                          <a:spcPts val="0"/>
                        </a:spcAft>
                      </a:pPr>
                      <a:r>
                        <a:rPr lang="en-US" sz="2000" b="1" i="0" dirty="0">
                          <a:effectLst/>
                          <a:latin typeface="Arial"/>
                          <a:ea typeface="Times"/>
                          <a:cs typeface="Arial"/>
                        </a:rPr>
                        <a:t> </a:t>
                      </a:r>
                      <a:endParaRPr lang="en-SG" sz="2000" b="1" i="0"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effectLst/>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effectLst/>
                <a:cs typeface="Arial" charset="0"/>
              </a:rPr>
              <a:t>658</a:t>
            </a:r>
            <a:endParaRPr lang="en-US">
              <a:solidFill>
                <a:srgbClr val="000000"/>
              </a:solidFill>
              <a:effectLst/>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600">
                <a:solidFill>
                  <a:srgbClr val="EAEAEA"/>
                </a:solidFill>
                <a:effectLst/>
                <a:latin typeface="Arial" charset="0"/>
                <a:ea typeface="ＭＳ Ｐゴシック" charset="0"/>
              </a:rPr>
              <a:t>Adapted from Leland Ryken, </a:t>
            </a:r>
            <a:r>
              <a:rPr lang="en-US" sz="1600" i="1">
                <a:solidFill>
                  <a:srgbClr val="EAEAEA"/>
                </a:solidFill>
                <a:effectLst/>
                <a:latin typeface="Arial" charset="0"/>
                <a:ea typeface="ＭＳ Ｐゴシック" charset="0"/>
              </a:rPr>
              <a:t>How to Read the Bible as Literature</a:t>
            </a:r>
            <a:r>
              <a:rPr lang="en-US" sz="1600">
                <a:solidFill>
                  <a:srgbClr val="EAEAEA"/>
                </a:solidFill>
                <a:effectLst/>
                <a:latin typeface="Arial" charset="0"/>
                <a:ea typeface="ＭＳ Ｐゴシック" charset="0"/>
              </a:rPr>
              <a:t> </a:t>
            </a:r>
            <a:br>
              <a:rPr lang="en-US" sz="1600">
                <a:solidFill>
                  <a:srgbClr val="EAEAEA"/>
                </a:solidFill>
                <a:effectLst/>
                <a:latin typeface="Arial" charset="0"/>
                <a:ea typeface="ＭＳ Ｐゴシック" charset="0"/>
              </a:rPr>
            </a:br>
            <a:r>
              <a:rPr lang="en-US" sz="1600">
                <a:solidFill>
                  <a:srgbClr val="EAEAEA"/>
                </a:solidFill>
                <a:effectLst/>
                <a:latin typeface="Arial" charset="0"/>
                <a:ea typeface="ＭＳ Ｐゴシック" charset="0"/>
              </a:rPr>
              <a:t>and Mark L. Bailey, Dallas Theological Seminary, 1986 </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Visionary Literature</a:t>
            </a:r>
          </a:p>
        </p:txBody>
      </p:sp>
    </p:spTree>
    <p:extLst>
      <p:ext uri="{BB962C8B-B14F-4D97-AF65-F5344CB8AC3E}">
        <p14:creationId xmlns:p14="http://schemas.microsoft.com/office/powerpoint/2010/main" val="2190316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1074855601"/>
              </p:ext>
            </p:extLst>
          </p:nvPr>
        </p:nvGraphicFramePr>
        <p:xfrm>
          <a:off x="0" y="1052737"/>
          <a:ext cx="9143999" cy="5184576"/>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411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Characteristics of Visionary Literature</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spcAft>
                          <a:spcPts val="0"/>
                        </a:spcAft>
                      </a:pPr>
                      <a:r>
                        <a:rPr lang="en-US" sz="2400" b="1" dirty="0">
                          <a:solidFill>
                            <a:schemeClr val="bg1"/>
                          </a:solidFill>
                          <a:effectLst/>
                          <a:latin typeface="Arial"/>
                          <a:ea typeface="Times"/>
                          <a:cs typeface="Arial"/>
                        </a:rPr>
                        <a:t>Therefore, Interpret with These Guidelines</a:t>
                      </a:r>
                      <a:endParaRPr lang="en-SG" sz="2400" dirty="0">
                        <a:solidFill>
                          <a:schemeClr val="bg1"/>
                        </a:solidFill>
                        <a:effectLst/>
                        <a:latin typeface="Arial"/>
                        <a:ea typeface="Times"/>
                        <a:cs typeface="Arial"/>
                      </a:endParaRPr>
                    </a:p>
                    <a:p>
                      <a:pP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772969">
                <a:tc>
                  <a:txBody>
                    <a:bodyPr/>
                    <a:lstStyle/>
                    <a:p>
                      <a:pPr algn="l">
                        <a:spcAft>
                          <a:spcPts val="0"/>
                        </a:spcAft>
                        <a:tabLst>
                          <a:tab pos="4114800" algn="l"/>
                          <a:tab pos="5143500" algn="l"/>
                        </a:tabLst>
                      </a:pPr>
                      <a:r>
                        <a:rPr lang="en-US" sz="2000" b="1" i="0">
                          <a:effectLst/>
                          <a:latin typeface="Arial"/>
                          <a:ea typeface="Times New Roman"/>
                          <a:cs typeface="Arial"/>
                        </a:rPr>
                        <a:t>3. </a:t>
                      </a:r>
                      <a:r>
                        <a:rPr lang="en-US" sz="2000" b="1" i="0" kern="1200">
                          <a:solidFill>
                            <a:schemeClr val="tx1"/>
                          </a:solidFill>
                          <a:effectLst/>
                          <a:latin typeface="Arial"/>
                          <a:ea typeface="Times New Roman"/>
                          <a:cs typeface="Arial"/>
                        </a:rPr>
                        <a:t>Supernatural</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Portrays a transcendental world through God, demons, and angels</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i="0">
                          <a:effectLst/>
                          <a:latin typeface="Arial"/>
                          <a:ea typeface="Times"/>
                          <a:cs typeface="Arial"/>
                        </a:rPr>
                        <a:t>Interpret as anticipating divine intervention for the salvation or judgment of both men and nations</a:t>
                      </a:r>
                      <a:endParaRPr lang="en-SG" sz="2000" b="1" i="0">
                        <a:effectLst/>
                        <a:latin typeface="Arial"/>
                        <a:ea typeface="Times"/>
                        <a:cs typeface="Arial"/>
                      </a:endParaRPr>
                    </a:p>
                    <a:p>
                      <a:pPr>
                        <a:spcAft>
                          <a:spcPts val="0"/>
                        </a:spcAft>
                      </a:pPr>
                      <a:r>
                        <a:rPr lang="en-US" sz="2000" b="1" i="0">
                          <a:effectLst/>
                          <a:latin typeface="Arial"/>
                          <a:ea typeface="Times"/>
                          <a:cs typeface="Arial"/>
                        </a:rPr>
                        <a:t> </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70439">
                <a:tc>
                  <a:txBody>
                    <a:bodyPr/>
                    <a:lstStyle/>
                    <a:p>
                      <a:pPr algn="l">
                        <a:spcAft>
                          <a:spcPts val="0"/>
                        </a:spcAft>
                        <a:tabLst>
                          <a:tab pos="736600" algn="l"/>
                          <a:tab pos="1536700" algn="l"/>
                          <a:tab pos="4114800" algn="l"/>
                          <a:tab pos="5143500" algn="l"/>
                        </a:tabLst>
                      </a:pPr>
                      <a:r>
                        <a:rPr lang="en-US" sz="2000" b="1" i="0" dirty="0">
                          <a:effectLst/>
                          <a:latin typeface="Arial"/>
                          <a:ea typeface="Times New Roman"/>
                          <a:cs typeface="Arial"/>
                        </a:rPr>
                        <a:t>4. Scope</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Transforms the state of reality at the time of writing to what can be imagined in the future</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i="0" dirty="0">
                          <a:effectLst/>
                          <a:latin typeface="Arial"/>
                          <a:ea typeface="Times"/>
                          <a:cs typeface="Arial"/>
                        </a:rPr>
                        <a:t>Interpret present images as depicting future unknowns, especially relating to the Day of the L</a:t>
                      </a:r>
                      <a:r>
                        <a:rPr lang="en-US" sz="1800" b="1" i="0" dirty="0">
                          <a:effectLst/>
                          <a:latin typeface="Arial"/>
                          <a:ea typeface="Times"/>
                          <a:cs typeface="Arial"/>
                        </a:rPr>
                        <a:t>ORD</a:t>
                      </a:r>
                      <a:r>
                        <a:rPr lang="en-US" sz="2000" b="1" i="0" dirty="0">
                          <a:effectLst/>
                          <a:latin typeface="Arial"/>
                          <a:ea typeface="Times"/>
                          <a:cs typeface="Arial"/>
                        </a:rPr>
                        <a:t> and end times events</a:t>
                      </a:r>
                      <a:endParaRPr lang="en-SG" sz="2000" b="1" i="0" dirty="0">
                        <a:effectLst/>
                        <a:latin typeface="Arial"/>
                        <a:ea typeface="Times"/>
                        <a:cs typeface="Arial"/>
                      </a:endParaRPr>
                    </a:p>
                    <a:p>
                      <a:pPr>
                        <a:spcAft>
                          <a:spcPts val="0"/>
                        </a:spcAft>
                      </a:pPr>
                      <a:r>
                        <a:rPr lang="en-US" sz="2000" b="1" i="0" dirty="0">
                          <a:effectLst/>
                          <a:latin typeface="Arial"/>
                          <a:ea typeface="Times"/>
                          <a:cs typeface="Arial"/>
                        </a:rPr>
                        <a:t> </a:t>
                      </a:r>
                      <a:endParaRPr lang="en-SG" sz="2000" b="1" i="0"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effectLst/>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effectLst/>
                <a:cs typeface="Arial" charset="0"/>
              </a:rPr>
              <a:t>658</a:t>
            </a:r>
            <a:endParaRPr lang="en-US">
              <a:solidFill>
                <a:srgbClr val="000000"/>
              </a:solidFill>
              <a:effectLst/>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600">
                <a:solidFill>
                  <a:srgbClr val="EAEAEA"/>
                </a:solidFill>
                <a:effectLst/>
                <a:latin typeface="Arial" charset="0"/>
                <a:ea typeface="ＭＳ Ｐゴシック" charset="0"/>
              </a:rPr>
              <a:t>Adapted from Leland Ryken, </a:t>
            </a:r>
            <a:r>
              <a:rPr lang="en-US" sz="1600" i="1">
                <a:solidFill>
                  <a:srgbClr val="EAEAEA"/>
                </a:solidFill>
                <a:effectLst/>
                <a:latin typeface="Arial" charset="0"/>
                <a:ea typeface="ＭＳ Ｐゴシック" charset="0"/>
              </a:rPr>
              <a:t>How to Read the Bible as Literature</a:t>
            </a:r>
            <a:r>
              <a:rPr lang="en-US" sz="1600">
                <a:solidFill>
                  <a:srgbClr val="EAEAEA"/>
                </a:solidFill>
                <a:effectLst/>
                <a:latin typeface="Arial" charset="0"/>
                <a:ea typeface="ＭＳ Ｐゴシック" charset="0"/>
              </a:rPr>
              <a:t> </a:t>
            </a:r>
            <a:br>
              <a:rPr lang="en-US" sz="1600">
                <a:solidFill>
                  <a:srgbClr val="EAEAEA"/>
                </a:solidFill>
                <a:effectLst/>
                <a:latin typeface="Arial" charset="0"/>
                <a:ea typeface="ＭＳ Ｐゴシック" charset="0"/>
              </a:rPr>
            </a:br>
            <a:r>
              <a:rPr lang="en-US" sz="1600">
                <a:solidFill>
                  <a:srgbClr val="EAEAEA"/>
                </a:solidFill>
                <a:effectLst/>
                <a:latin typeface="Arial" charset="0"/>
                <a:ea typeface="ＭＳ Ｐゴシック" charset="0"/>
              </a:rPr>
              <a:t>and Mark L. Bailey, Dallas Theological Seminary, 1986 </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Visionary Literature</a:t>
            </a:r>
          </a:p>
        </p:txBody>
      </p:sp>
    </p:spTree>
    <p:extLst>
      <p:ext uri="{BB962C8B-B14F-4D97-AF65-F5344CB8AC3E}">
        <p14:creationId xmlns:p14="http://schemas.microsoft.com/office/powerpoint/2010/main" val="1679648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2446788836"/>
              </p:ext>
            </p:extLst>
          </p:nvPr>
        </p:nvGraphicFramePr>
        <p:xfrm>
          <a:off x="0" y="1052735"/>
          <a:ext cx="9143999" cy="5124401"/>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7506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Characteristics of Visionary Literature</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spcAft>
                          <a:spcPts val="0"/>
                        </a:spcAft>
                      </a:pPr>
                      <a:r>
                        <a:rPr lang="en-US" sz="2400" b="1" dirty="0">
                          <a:solidFill>
                            <a:schemeClr val="bg1"/>
                          </a:solidFill>
                          <a:effectLst/>
                          <a:latin typeface="Arial"/>
                          <a:ea typeface="Times"/>
                          <a:cs typeface="Arial"/>
                        </a:rPr>
                        <a:t>Therefore, Interpret with These Guidelines</a:t>
                      </a:r>
                      <a:endParaRPr lang="en-SG" sz="2400" dirty="0">
                        <a:solidFill>
                          <a:schemeClr val="bg1"/>
                        </a:solidFill>
                        <a:effectLst/>
                        <a:latin typeface="Arial"/>
                        <a:ea typeface="Times"/>
                        <a:cs typeface="Arial"/>
                      </a:endParaRPr>
                    </a:p>
                    <a:p>
                      <a:pP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25340">
                <a:tc>
                  <a:txBody>
                    <a:bodyPr/>
                    <a:lstStyle/>
                    <a:p>
                      <a:pPr algn="l">
                        <a:spcAft>
                          <a:spcPts val="0"/>
                        </a:spcAft>
                        <a:tabLst>
                          <a:tab pos="4114800" algn="l"/>
                          <a:tab pos="5143500" algn="l"/>
                        </a:tabLst>
                      </a:pPr>
                      <a:r>
                        <a:rPr lang="en-US" sz="2000" b="1" i="0">
                          <a:effectLst/>
                          <a:latin typeface="Arial"/>
                          <a:ea typeface="Times New Roman"/>
                          <a:cs typeface="Arial"/>
                        </a:rPr>
                        <a:t>5. </a:t>
                      </a:r>
                      <a:r>
                        <a:rPr lang="en-US" sz="2000" b="1" i="0" kern="1200">
                          <a:solidFill>
                            <a:schemeClr val="tx1"/>
                          </a:solidFill>
                          <a:effectLst/>
                          <a:latin typeface="Arial"/>
                          <a:ea typeface="Times New Roman"/>
                          <a:cs typeface="Arial"/>
                        </a:rPr>
                        <a:t>Subjects</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a:effectLst/>
                          <a:latin typeface="Arial"/>
                          <a:ea typeface="Times"/>
                          <a:cs typeface="Arial"/>
                        </a:rPr>
                        <a:t>Places both familiar people and places with unfamiliar ones</a:t>
                      </a:r>
                      <a:endParaRPr lang="en-SG" sz="2000" b="1">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a:effectLst/>
                          <a:latin typeface="Arial"/>
                          <a:ea typeface="Times"/>
                          <a:cs typeface="Arial"/>
                        </a:rPr>
                        <a:t>Know the whole of visionary literature in Scripture in order to separate near from far fulfillments and to protect against spiritualizing the text</a:t>
                      </a:r>
                      <a:endParaRPr lang="en-SG" sz="2000" b="1">
                        <a:effectLst/>
                        <a:latin typeface="Arial"/>
                        <a:ea typeface="Times"/>
                        <a:cs typeface="Arial"/>
                      </a:endParaRPr>
                    </a:p>
                    <a:p>
                      <a:pPr>
                        <a:spcAft>
                          <a:spcPts val="0"/>
                        </a:spcAft>
                      </a:pPr>
                      <a:r>
                        <a:rPr lang="en-US" sz="2000" b="1">
                          <a:effectLst/>
                          <a:latin typeface="Arial"/>
                          <a:ea typeface="Times"/>
                          <a:cs typeface="Arial"/>
                        </a:rPr>
                        <a:t> </a:t>
                      </a:r>
                      <a:endParaRPr lang="en-SG" sz="2000" b="1">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2551">
                <a:tc>
                  <a:txBody>
                    <a:bodyPr/>
                    <a:lstStyle/>
                    <a:p>
                      <a:pPr algn="l">
                        <a:spcAft>
                          <a:spcPts val="0"/>
                        </a:spcAft>
                        <a:tabLst>
                          <a:tab pos="736600" algn="l"/>
                          <a:tab pos="1536700" algn="l"/>
                          <a:tab pos="4114800" algn="l"/>
                          <a:tab pos="5143500" algn="l"/>
                        </a:tabLst>
                      </a:pPr>
                      <a:r>
                        <a:rPr lang="en-US" sz="2000" b="1" i="0" dirty="0">
                          <a:effectLst/>
                          <a:latin typeface="Arial"/>
                          <a:ea typeface="Times New Roman"/>
                          <a:cs typeface="Arial"/>
                        </a:rPr>
                        <a:t>6. Scenic</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Reveals a cosmic scene rather than localized scenes</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dirty="0">
                          <a:effectLst/>
                          <a:latin typeface="Arial"/>
                          <a:ea typeface="Times"/>
                          <a:cs typeface="Arial"/>
                        </a:rPr>
                        <a:t>Recognize national and cosmic entities in the text instead of individual destinies</a:t>
                      </a:r>
                      <a:endParaRPr lang="en-SG" sz="2000" b="1" dirty="0">
                        <a:effectLst/>
                        <a:latin typeface="Arial"/>
                        <a:ea typeface="Times"/>
                        <a:cs typeface="Arial"/>
                      </a:endParaRPr>
                    </a:p>
                    <a:p>
                      <a:pPr>
                        <a:spcAft>
                          <a:spcPts val="0"/>
                        </a:spcAft>
                      </a:pPr>
                      <a:r>
                        <a:rPr lang="en-US" sz="2000" b="1" dirty="0">
                          <a:effectLst/>
                          <a:latin typeface="Arial"/>
                          <a:ea typeface="Times"/>
                          <a:cs typeface="Arial"/>
                        </a:rPr>
                        <a:t> </a:t>
                      </a:r>
                      <a:endParaRPr lang="en-SG" sz="2000" b="1"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effectLst/>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effectLst/>
                <a:cs typeface="Arial" charset="0"/>
              </a:rPr>
              <a:t>658</a:t>
            </a:r>
            <a:endParaRPr lang="en-US">
              <a:solidFill>
                <a:srgbClr val="000000"/>
              </a:solidFill>
              <a:effectLst/>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600">
                <a:solidFill>
                  <a:srgbClr val="EAEAEA"/>
                </a:solidFill>
                <a:effectLst/>
                <a:latin typeface="Arial" charset="0"/>
                <a:ea typeface="ＭＳ Ｐゴシック" charset="0"/>
              </a:rPr>
              <a:t>Adapted from Leland Ryken, </a:t>
            </a:r>
            <a:r>
              <a:rPr lang="en-US" sz="1600" i="1">
                <a:solidFill>
                  <a:srgbClr val="EAEAEA"/>
                </a:solidFill>
                <a:effectLst/>
                <a:latin typeface="Arial" charset="0"/>
                <a:ea typeface="ＭＳ Ｐゴシック" charset="0"/>
              </a:rPr>
              <a:t>How to Read the Bible as Literature</a:t>
            </a:r>
            <a:r>
              <a:rPr lang="en-US" sz="1600">
                <a:solidFill>
                  <a:srgbClr val="EAEAEA"/>
                </a:solidFill>
                <a:effectLst/>
                <a:latin typeface="Arial" charset="0"/>
                <a:ea typeface="ＭＳ Ｐゴシック" charset="0"/>
              </a:rPr>
              <a:t> </a:t>
            </a:r>
            <a:br>
              <a:rPr lang="en-US" sz="1600">
                <a:solidFill>
                  <a:srgbClr val="EAEAEA"/>
                </a:solidFill>
                <a:effectLst/>
                <a:latin typeface="Arial" charset="0"/>
                <a:ea typeface="ＭＳ Ｐゴシック" charset="0"/>
              </a:rPr>
            </a:br>
            <a:r>
              <a:rPr lang="en-US" sz="1600">
                <a:solidFill>
                  <a:srgbClr val="EAEAEA"/>
                </a:solidFill>
                <a:effectLst/>
                <a:latin typeface="Arial" charset="0"/>
                <a:ea typeface="ＭＳ Ｐゴシック" charset="0"/>
              </a:rPr>
              <a:t>and Mark L. Bailey, Dallas Theological Seminary, 1986 </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Visionary Literature</a:t>
            </a:r>
          </a:p>
        </p:txBody>
      </p:sp>
    </p:spTree>
    <p:extLst>
      <p:ext uri="{BB962C8B-B14F-4D97-AF65-F5344CB8AC3E}">
        <p14:creationId xmlns:p14="http://schemas.microsoft.com/office/powerpoint/2010/main" val="3183348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2113080186"/>
              </p:ext>
            </p:extLst>
          </p:nvPr>
        </p:nvGraphicFramePr>
        <p:xfrm>
          <a:off x="0" y="1052736"/>
          <a:ext cx="9143999" cy="5131759"/>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4741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Characteristics of Visionary Literature</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p>
                      <a:pPr>
                        <a:spcAft>
                          <a:spcPts val="0"/>
                        </a:spcAft>
                      </a:pPr>
                      <a:r>
                        <a:rPr lang="en-US" sz="2400" b="1" dirty="0">
                          <a:solidFill>
                            <a:schemeClr val="bg1"/>
                          </a:solidFill>
                          <a:effectLst/>
                          <a:latin typeface="Arial"/>
                          <a:ea typeface="Times"/>
                          <a:cs typeface="Arial"/>
                        </a:rPr>
                        <a:t>Therefore, Interpret with These Guidelines</a:t>
                      </a:r>
                      <a:endParaRPr lang="en-SG" sz="2400" dirty="0">
                        <a:solidFill>
                          <a:schemeClr val="bg1"/>
                        </a:solidFill>
                        <a:effectLst/>
                        <a:latin typeface="Arial"/>
                        <a:ea typeface="Times"/>
                        <a:cs typeface="Arial"/>
                      </a:endParaRPr>
                    </a:p>
                    <a:p>
                      <a:pPr>
                        <a:spcAft>
                          <a:spcPts val="0"/>
                        </a:spcAft>
                      </a:pPr>
                      <a:r>
                        <a:rPr lang="en-US" sz="2400" b="1" dirty="0">
                          <a:solidFill>
                            <a:schemeClr val="bg1"/>
                          </a:solidFill>
                          <a:effectLst/>
                          <a:latin typeface="Arial"/>
                          <a:ea typeface="Times"/>
                          <a:cs typeface="Arial"/>
                        </a:rPr>
                        <a:t> </a:t>
                      </a:r>
                      <a:endParaRPr lang="en-SG" sz="2400" dirty="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3614485">
                <a:tc>
                  <a:txBody>
                    <a:bodyPr/>
                    <a:lstStyle/>
                    <a:p>
                      <a:pPr algn="l">
                        <a:spcAft>
                          <a:spcPts val="0"/>
                        </a:spcAft>
                        <a:tabLst>
                          <a:tab pos="4114800" algn="l"/>
                          <a:tab pos="5143500" algn="l"/>
                        </a:tabLst>
                      </a:pPr>
                      <a:r>
                        <a:rPr lang="en-US" sz="2000" b="1" i="0">
                          <a:effectLst/>
                          <a:latin typeface="Arial"/>
                          <a:ea typeface="Times New Roman"/>
                          <a:cs typeface="Arial"/>
                        </a:rPr>
                        <a:t>7. </a:t>
                      </a:r>
                      <a:r>
                        <a:rPr lang="en-US" sz="2000" b="1" i="0" kern="1200">
                          <a:solidFill>
                            <a:schemeClr val="tx1"/>
                          </a:solidFill>
                          <a:effectLst/>
                          <a:latin typeface="Arial"/>
                          <a:ea typeface="Times New Roman"/>
                          <a:cs typeface="Arial"/>
                        </a:rPr>
                        <a:t>Strangeness</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P</a:t>
                      </a:r>
                      <a:r>
                        <a:rPr lang="en-US" sz="2000" b="1">
                          <a:effectLst/>
                          <a:latin typeface="Arial"/>
                          <a:ea typeface="Times"/>
                          <a:cs typeface="Arial"/>
                        </a:rPr>
                        <a:t>eople, settings and events described in extraordinary realities</a:t>
                      </a:r>
                      <a:endParaRPr lang="en-SG" sz="2000" b="1">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dirty="0">
                          <a:effectLst/>
                          <a:latin typeface="Arial"/>
                          <a:ea typeface="Times"/>
                          <a:cs typeface="Arial"/>
                        </a:rPr>
                        <a:t>Do not interpret every detail of extraordinary descriptions </a:t>
                      </a:r>
                      <a:endParaRPr lang="en-SG" sz="2000" b="1" dirty="0">
                        <a:effectLst/>
                        <a:latin typeface="Arial"/>
                        <a:ea typeface="Times"/>
                        <a:cs typeface="Arial"/>
                      </a:endParaRPr>
                    </a:p>
                    <a:p>
                      <a:pPr>
                        <a:spcAft>
                          <a:spcPts val="0"/>
                        </a:spcAft>
                      </a:pPr>
                      <a:r>
                        <a:rPr lang="en-US" sz="2000" b="1" dirty="0">
                          <a:effectLst/>
                          <a:latin typeface="Arial"/>
                          <a:ea typeface="Times"/>
                          <a:cs typeface="Arial"/>
                        </a:rPr>
                        <a:t> </a:t>
                      </a: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US" sz="2000" b="1" dirty="0">
                        <a:effectLst/>
                        <a:latin typeface="Arial"/>
                        <a:ea typeface="Times"/>
                        <a:cs typeface="Arial"/>
                      </a:endParaRPr>
                    </a:p>
                    <a:p>
                      <a:pPr>
                        <a:spcAft>
                          <a:spcPts val="0"/>
                        </a:spcAft>
                      </a:pPr>
                      <a:endParaRPr lang="en-SG" sz="2000" b="1" dirty="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effectLst/>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effectLst/>
                <a:cs typeface="Arial" charset="0"/>
              </a:rPr>
              <a:t>658</a:t>
            </a:r>
            <a:endParaRPr lang="en-US">
              <a:solidFill>
                <a:srgbClr val="000000"/>
              </a:solidFill>
              <a:effectLst/>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600">
                <a:solidFill>
                  <a:srgbClr val="EAEAEA"/>
                </a:solidFill>
                <a:effectLst/>
                <a:latin typeface="Arial" charset="0"/>
                <a:ea typeface="ＭＳ Ｐゴシック" charset="0"/>
              </a:rPr>
              <a:t>Adapted from Leland Ryken, </a:t>
            </a:r>
            <a:r>
              <a:rPr lang="en-US" sz="1600" i="1">
                <a:solidFill>
                  <a:srgbClr val="EAEAEA"/>
                </a:solidFill>
                <a:effectLst/>
                <a:latin typeface="Arial" charset="0"/>
                <a:ea typeface="ＭＳ Ｐゴシック" charset="0"/>
              </a:rPr>
              <a:t>How to Read the Bible as Literature</a:t>
            </a:r>
            <a:r>
              <a:rPr lang="en-US" sz="1600">
                <a:solidFill>
                  <a:srgbClr val="EAEAEA"/>
                </a:solidFill>
                <a:effectLst/>
                <a:latin typeface="Arial" charset="0"/>
                <a:ea typeface="ＭＳ Ｐゴシック" charset="0"/>
              </a:rPr>
              <a:t> </a:t>
            </a:r>
            <a:br>
              <a:rPr lang="en-US" sz="1600">
                <a:solidFill>
                  <a:srgbClr val="EAEAEA"/>
                </a:solidFill>
                <a:effectLst/>
                <a:latin typeface="Arial" charset="0"/>
                <a:ea typeface="ＭＳ Ｐゴシック" charset="0"/>
              </a:rPr>
            </a:br>
            <a:r>
              <a:rPr lang="en-US" sz="1600">
                <a:solidFill>
                  <a:srgbClr val="EAEAEA"/>
                </a:solidFill>
                <a:effectLst/>
                <a:latin typeface="Arial" charset="0"/>
                <a:ea typeface="ＭＳ Ｐゴシック" charset="0"/>
              </a:rPr>
              <a:t>and Mark L. Bailey, Dallas Theological Seminary, 1986 </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Visionary Literature</a:t>
            </a:r>
          </a:p>
        </p:txBody>
      </p:sp>
    </p:spTree>
    <p:extLst>
      <p:ext uri="{BB962C8B-B14F-4D97-AF65-F5344CB8AC3E}">
        <p14:creationId xmlns:p14="http://schemas.microsoft.com/office/powerpoint/2010/main" val="2252611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Book of Zechariah</a:t>
            </a: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Encouraged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0295779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4" name="Rectangle 2"/>
          <p:cNvSpPr txBox="1">
            <a:spLocks noChangeArrowheads="1"/>
          </p:cNvSpPr>
          <p:nvPr/>
        </p:nvSpPr>
        <p:spPr bwMode="auto">
          <a:xfrm>
            <a:off x="0" y="2060848"/>
            <a:ext cx="9144000" cy="3092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Rebuild Temple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Messiah</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649</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1054391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094422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900098" name="Rectangle 2"/>
          <p:cNvSpPr>
            <a:spLocks noGrp="1" noChangeArrowheads="1"/>
          </p:cNvSpPr>
          <p:nvPr>
            <p:ph type="ctrTitle"/>
          </p:nvPr>
        </p:nvSpPr>
        <p:spPr>
          <a:xfrm>
            <a:off x="0" y="116632"/>
            <a:ext cx="9144000" cy="74872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We all need encouragement</a:t>
            </a:r>
          </a:p>
        </p:txBody>
      </p:sp>
      <p:sp>
        <p:nvSpPr>
          <p:cNvPr id="3" name="Rectangle 2">
            <a:extLst>
              <a:ext uri="{FF2B5EF4-FFF2-40B4-BE49-F238E27FC236}">
                <a16:creationId xmlns:a16="http://schemas.microsoft.com/office/drawing/2014/main" id="{66435932-6910-424C-BF63-B874CCCA1CFD}"/>
              </a:ext>
            </a:extLst>
          </p:cNvPr>
          <p:cNvSpPr>
            <a:spLocks noChangeAspect="1"/>
          </p:cNvSpPr>
          <p:nvPr/>
        </p:nvSpPr>
        <p:spPr bwMode="auto">
          <a:xfrm rot="309310">
            <a:off x="406637" y="2354475"/>
            <a:ext cx="1980000" cy="1980000"/>
          </a:xfrm>
          <a:prstGeom prst="rect">
            <a:avLst/>
          </a:prstGeom>
          <a:solidFill>
            <a:srgbClr val="F9F5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A2568899-F2F4-A94B-830A-4B0F7C43E322}"/>
              </a:ext>
            </a:extLst>
          </p:cNvPr>
          <p:cNvSpPr txBox="1"/>
          <p:nvPr/>
        </p:nvSpPr>
        <p:spPr>
          <a:xfrm rot="311229">
            <a:off x="712561" y="2559645"/>
            <a:ext cx="136815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 am with you.</a:t>
            </a:r>
          </a:p>
        </p:txBody>
      </p:sp>
      <p:sp>
        <p:nvSpPr>
          <p:cNvPr id="6" name="Rectangle 5">
            <a:extLst>
              <a:ext uri="{FF2B5EF4-FFF2-40B4-BE49-F238E27FC236}">
                <a16:creationId xmlns:a16="http://schemas.microsoft.com/office/drawing/2014/main" id="{B54BDE46-8D80-6D49-8F3E-DE68593D3C72}"/>
              </a:ext>
            </a:extLst>
          </p:cNvPr>
          <p:cNvSpPr>
            <a:spLocks noChangeAspect="1"/>
          </p:cNvSpPr>
          <p:nvPr/>
        </p:nvSpPr>
        <p:spPr bwMode="auto">
          <a:xfrm rot="174682">
            <a:off x="2542994" y="2480114"/>
            <a:ext cx="1980000" cy="1980000"/>
          </a:xfrm>
          <a:prstGeom prst="rect">
            <a:avLst/>
          </a:prstGeom>
          <a:solidFill>
            <a:srgbClr val="FBD4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7" name="TextBox 6">
            <a:extLst>
              <a:ext uri="{FF2B5EF4-FFF2-40B4-BE49-F238E27FC236}">
                <a16:creationId xmlns:a16="http://schemas.microsoft.com/office/drawing/2014/main" id="{0162E566-8590-064E-816C-E44F7C46C49A}"/>
              </a:ext>
            </a:extLst>
          </p:cNvPr>
          <p:cNvSpPr txBox="1"/>
          <p:nvPr/>
        </p:nvSpPr>
        <p:spPr>
          <a:xfrm rot="176601">
            <a:off x="2599010" y="2686565"/>
            <a:ext cx="1896201"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 am listening to you.</a:t>
            </a:r>
          </a:p>
        </p:txBody>
      </p:sp>
      <p:sp>
        <p:nvSpPr>
          <p:cNvPr id="8" name="Rectangle 7">
            <a:extLst>
              <a:ext uri="{FF2B5EF4-FFF2-40B4-BE49-F238E27FC236}">
                <a16:creationId xmlns:a16="http://schemas.microsoft.com/office/drawing/2014/main" id="{DB928971-762A-6244-B578-49ED5050A909}"/>
              </a:ext>
            </a:extLst>
          </p:cNvPr>
          <p:cNvSpPr>
            <a:spLocks noChangeAspect="1"/>
          </p:cNvSpPr>
          <p:nvPr/>
        </p:nvSpPr>
        <p:spPr bwMode="auto">
          <a:xfrm rot="21434284">
            <a:off x="4690563" y="2428980"/>
            <a:ext cx="1980000" cy="1980000"/>
          </a:xfrm>
          <a:prstGeom prst="rect">
            <a:avLst/>
          </a:prstGeom>
          <a:solidFill>
            <a:srgbClr val="92FBA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0AEA22C5-AF14-3A40-B06D-BF9085F5EE61}"/>
              </a:ext>
            </a:extLst>
          </p:cNvPr>
          <p:cNvSpPr txBox="1"/>
          <p:nvPr/>
        </p:nvSpPr>
        <p:spPr>
          <a:xfrm rot="21436203">
            <a:off x="4996487" y="2634150"/>
            <a:ext cx="136815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 care about you.</a:t>
            </a:r>
          </a:p>
        </p:txBody>
      </p:sp>
      <p:sp>
        <p:nvSpPr>
          <p:cNvPr id="10" name="Rectangle 9">
            <a:extLst>
              <a:ext uri="{FF2B5EF4-FFF2-40B4-BE49-F238E27FC236}">
                <a16:creationId xmlns:a16="http://schemas.microsoft.com/office/drawing/2014/main" id="{C0C94854-59B2-B84D-A6F9-C9EA73CEB44E}"/>
              </a:ext>
            </a:extLst>
          </p:cNvPr>
          <p:cNvSpPr>
            <a:spLocks noChangeAspect="1"/>
          </p:cNvSpPr>
          <p:nvPr/>
        </p:nvSpPr>
        <p:spPr bwMode="auto">
          <a:xfrm rot="21189660">
            <a:off x="6812672" y="2306314"/>
            <a:ext cx="1980000" cy="1980000"/>
          </a:xfrm>
          <a:prstGeom prst="rect">
            <a:avLst/>
          </a:prstGeom>
          <a:solidFill>
            <a:srgbClr val="8CD0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TextBox 10">
            <a:extLst>
              <a:ext uri="{FF2B5EF4-FFF2-40B4-BE49-F238E27FC236}">
                <a16:creationId xmlns:a16="http://schemas.microsoft.com/office/drawing/2014/main" id="{4CFF95F6-1F1A-D740-A0A5-852C5A862BDB}"/>
              </a:ext>
            </a:extLst>
          </p:cNvPr>
          <p:cNvSpPr txBox="1"/>
          <p:nvPr/>
        </p:nvSpPr>
        <p:spPr>
          <a:xfrm rot="21191579">
            <a:off x="6875530" y="2512541"/>
            <a:ext cx="1877560"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 am praying for you.</a:t>
            </a:r>
          </a:p>
        </p:txBody>
      </p:sp>
    </p:spTree>
    <p:extLst>
      <p:ext uri="{BB962C8B-B14F-4D97-AF65-F5344CB8AC3E}">
        <p14:creationId xmlns:p14="http://schemas.microsoft.com/office/powerpoint/2010/main" val="589273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4274779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548"/>
            <a:ext cx="9144000" cy="6116836"/>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925179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7281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 especially happens with work.</a:t>
            </a:r>
          </a:p>
        </p:txBody>
      </p:sp>
      <p:pic>
        <p:nvPicPr>
          <p:cNvPr id="4" name="Picture 3"/>
          <p:cNvPicPr>
            <a:picLocks noChangeAspect="1"/>
          </p:cNvPicPr>
          <p:nvPr/>
        </p:nvPicPr>
        <p:blipFill>
          <a:blip r:embed="rId3"/>
          <a:stretch>
            <a:fillRect/>
          </a:stretch>
        </p:blipFill>
        <p:spPr>
          <a:xfrm>
            <a:off x="-34553" y="1714500"/>
            <a:ext cx="9144000" cy="5143500"/>
          </a:xfrm>
          <a:prstGeom prst="rect">
            <a:avLst/>
          </a:prstGeom>
        </p:spPr>
      </p:pic>
    </p:spTree>
    <p:extLst>
      <p:ext uri="{BB962C8B-B14F-4D97-AF65-F5344CB8AC3E}">
        <p14:creationId xmlns:p14="http://schemas.microsoft.com/office/powerpoint/2010/main" val="1690235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 while serving Jesus is real.</a:t>
            </a: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000000"/>
                </a:solidFill>
                <a:effectLst/>
                <a:latin typeface="Arial" charset="0"/>
                <a:ea typeface="ＭＳ Ｐゴシック" charset="0"/>
                <a:cs typeface="ＭＳ Ｐゴシック" charset="0"/>
              </a:rPr>
              <a:t>Zechariah</a:t>
            </a: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000000"/>
                </a:solidFill>
                <a:effectLst/>
                <a:latin typeface="Times New Roman"/>
                <a:ea typeface="ＭＳ Ｐゴシック" charset="0"/>
                <a:cs typeface="Times New Roman"/>
              </a:rPr>
              <a:t>the struggle is real</a:t>
            </a:r>
            <a:br>
              <a:rPr lang="en-US" b="1" dirty="0">
                <a:solidFill>
                  <a:srgbClr val="000000"/>
                </a:solidFill>
                <a:effectLst/>
                <a:latin typeface="Times New Roman"/>
                <a:ea typeface="ＭＳ Ｐゴシック" charset="0"/>
                <a:cs typeface="Times New Roman"/>
              </a:rPr>
            </a:br>
            <a:endParaRPr lang="en-US" b="1" dirty="0">
              <a:solidFill>
                <a:srgbClr val="000000"/>
              </a:solidFill>
              <a:effectLst/>
              <a:latin typeface="Times New Roman"/>
              <a:ea typeface="ＭＳ Ｐゴシック" charset="0"/>
              <a:cs typeface="Times New Roman"/>
            </a:endParaRPr>
          </a:p>
          <a:p>
            <a:pPr defTabSz="457200">
              <a:defRPr/>
            </a:pPr>
            <a:r>
              <a:rPr lang="en-US" sz="3200" dirty="0">
                <a:solidFill>
                  <a:srgbClr val="000000"/>
                </a:solidFill>
                <a:effectLst/>
                <a:ea typeface="ＭＳ Ｐゴシック" charset="0"/>
              </a:rPr>
              <a:t>DISCOURAGEMENT</a:t>
            </a:r>
            <a:endParaRPr lang="en-US" dirty="0">
              <a:solidFill>
                <a:srgbClr val="000000"/>
              </a:solidFill>
              <a:effectLst/>
              <a:ea typeface="ＭＳ Ｐゴシック" charset="0"/>
            </a:endParaRPr>
          </a:p>
        </p:txBody>
      </p:sp>
    </p:spTree>
    <p:extLst>
      <p:ext uri="{BB962C8B-B14F-4D97-AF65-F5344CB8AC3E}">
        <p14:creationId xmlns:p14="http://schemas.microsoft.com/office/powerpoint/2010/main" val="147969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7-09 at 10.16.1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17" y="-27384"/>
            <a:ext cx="9144000" cy="6016418"/>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http://www.lawrencewilson.com/stop-saying-1700-pastors-leave-the-ministry-every-month/</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0" y="1556792"/>
            <a:ext cx="4165352" cy="324036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"1,700 Pastors Leave the Ministry Every Month"</a:t>
            </a:r>
          </a:p>
        </p:txBody>
      </p:sp>
      <p:sp>
        <p:nvSpPr>
          <p:cNvPr id="7" name="Title 1"/>
          <p:cNvSpPr txBox="1">
            <a:spLocks/>
          </p:cNvSpPr>
          <p:nvPr/>
        </p:nvSpPr>
        <p:spPr bwMode="auto">
          <a:xfrm rot="20330195">
            <a:off x="5918099" y="3728201"/>
            <a:ext cx="3096344" cy="1296144"/>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a:ea typeface="ＭＳ Ｐゴシック" charset="0"/>
                <a:cs typeface="Arial"/>
              </a:rPr>
              <a:t>REALLY?</a:t>
            </a:r>
          </a:p>
        </p:txBody>
      </p:sp>
      <p:sp>
        <p:nvSpPr>
          <p:cNvPr id="10" name="Title 1"/>
          <p:cNvSpPr txBox="1">
            <a:spLocks/>
          </p:cNvSpPr>
          <p:nvPr/>
        </p:nvSpPr>
        <p:spPr bwMode="auto">
          <a:xfrm>
            <a:off x="-7288" y="476672"/>
            <a:ext cx="4165352" cy="100811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Stop saying</a:t>
            </a:r>
          </a:p>
        </p:txBody>
      </p:sp>
    </p:spTree>
    <p:extLst>
      <p:ext uri="{BB962C8B-B14F-4D97-AF65-F5344CB8AC3E}">
        <p14:creationId xmlns:p14="http://schemas.microsoft.com/office/powerpoint/2010/main" val="185813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57.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488206"/>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http://www.christianitytoday.com/edstetzer/2015/october/that-stat-that-says-pastors-are-all-miserable-and-want-to-q.html</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6" name="Rectangle 2">
            <a:extLst>
              <a:ext uri="{FF2B5EF4-FFF2-40B4-BE49-F238E27FC236}">
                <a16:creationId xmlns:a16="http://schemas.microsoft.com/office/drawing/2014/main" id="{4EBE43C2-9283-5249-9199-CDD16FBC0EFE}"/>
              </a:ext>
            </a:extLst>
          </p:cNvPr>
          <p:cNvSpPr txBox="1">
            <a:spLocks noChangeArrowheads="1"/>
          </p:cNvSpPr>
          <p:nvPr/>
        </p:nvSpPr>
        <p:spPr bwMode="auto">
          <a:xfrm>
            <a:off x="179512" y="2540387"/>
            <a:ext cx="5616624" cy="808548"/>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That Stat that Says Pastors are All Miserable and Want to Quit (Part 1)</a:t>
            </a:r>
          </a:p>
        </p:txBody>
      </p:sp>
      <p:sp>
        <p:nvSpPr>
          <p:cNvPr id="7" name="Rectangle 2">
            <a:extLst>
              <a:ext uri="{FF2B5EF4-FFF2-40B4-BE49-F238E27FC236}">
                <a16:creationId xmlns:a16="http://schemas.microsoft.com/office/drawing/2014/main" id="{A07EE7E4-BB99-3A49-8AE0-14CFB23CAEB2}"/>
              </a:ext>
            </a:extLst>
          </p:cNvPr>
          <p:cNvSpPr txBox="1">
            <a:spLocks noChangeArrowheads="1"/>
          </p:cNvSpPr>
          <p:nvPr/>
        </p:nvSpPr>
        <p:spPr bwMode="auto">
          <a:xfrm>
            <a:off x="179512" y="3276927"/>
            <a:ext cx="4517762" cy="296089"/>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Are pastors really leaving ministry in droves? Not so fast…</a:t>
            </a:r>
          </a:p>
        </p:txBody>
      </p:sp>
      <p:sp>
        <p:nvSpPr>
          <p:cNvPr id="4" name="Down Arrow 3">
            <a:extLst>
              <a:ext uri="{FF2B5EF4-FFF2-40B4-BE49-F238E27FC236}">
                <a16:creationId xmlns:a16="http://schemas.microsoft.com/office/drawing/2014/main" id="{BB5D86C5-A3D5-A040-BC6A-61BE529F7B77}"/>
              </a:ext>
            </a:extLst>
          </p:cNvPr>
          <p:cNvSpPr/>
          <p:nvPr/>
        </p:nvSpPr>
        <p:spPr>
          <a:xfrm rot="2610189">
            <a:off x="5551470" y="1651320"/>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595874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F4626D-949B-4F40-AC09-18BF76D35DED}"/>
              </a:ext>
            </a:extLst>
          </p:cNvPr>
          <p:cNvGrpSpPr/>
          <p:nvPr/>
        </p:nvGrpSpPr>
        <p:grpSpPr>
          <a:xfrm>
            <a:off x="467544" y="34182"/>
            <a:ext cx="8143875" cy="6858000"/>
            <a:chOff x="467544" y="34182"/>
            <a:chExt cx="8143875" cy="6858000"/>
          </a:xfrm>
        </p:grpSpPr>
        <p:pic>
          <p:nvPicPr>
            <p:cNvPr id="4" name="Picture 3" descr="Screen Shot 2017-07-09 at 10.03.5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544" y="34182"/>
              <a:ext cx="8143875" cy="6858000"/>
            </a:xfrm>
            <a:prstGeom prst="rect">
              <a:avLst/>
            </a:prstGeom>
          </p:spPr>
        </p:pic>
        <p:sp>
          <p:nvSpPr>
            <p:cNvPr id="13" name="Rectangle 12">
              <a:extLst>
                <a:ext uri="{FF2B5EF4-FFF2-40B4-BE49-F238E27FC236}">
                  <a16:creationId xmlns:a16="http://schemas.microsoft.com/office/drawing/2014/main" id="{12D09D65-27D5-E94A-B295-637F825DC017}"/>
                </a:ext>
              </a:extLst>
            </p:cNvPr>
            <p:cNvSpPr/>
            <p:nvPr/>
          </p:nvSpPr>
          <p:spPr>
            <a:xfrm>
              <a:off x="1383828" y="978903"/>
              <a:ext cx="6840760" cy="288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6" name="Rectangle 2">
            <a:extLst>
              <a:ext uri="{FF2B5EF4-FFF2-40B4-BE49-F238E27FC236}">
                <a16:creationId xmlns:a16="http://schemas.microsoft.com/office/drawing/2014/main" id="{D54FD04E-F87A-824A-BACA-2F062AC59E8C}"/>
              </a:ext>
            </a:extLst>
          </p:cNvPr>
          <p:cNvSpPr txBox="1">
            <a:spLocks noChangeArrowheads="1"/>
          </p:cNvSpPr>
          <p:nvPr/>
        </p:nvSpPr>
        <p:spPr bwMode="auto">
          <a:xfrm>
            <a:off x="2483768" y="908720"/>
            <a:ext cx="5490056" cy="2012968"/>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t>Despite Stresses, </a:t>
            </a:r>
            <a:b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t>Few Pastors Give Up </a:t>
            </a:r>
            <a:b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t>on Ministry</a:t>
            </a:r>
          </a:p>
        </p:txBody>
      </p:sp>
      <p:sp>
        <p:nvSpPr>
          <p:cNvPr id="7" name="Rectangle 2">
            <a:extLst>
              <a:ext uri="{FF2B5EF4-FFF2-40B4-BE49-F238E27FC236}">
                <a16:creationId xmlns:a16="http://schemas.microsoft.com/office/drawing/2014/main" id="{E9E1D753-AAC3-6C45-907E-D6AD037BF15E}"/>
              </a:ext>
            </a:extLst>
          </p:cNvPr>
          <p:cNvSpPr txBox="1">
            <a:spLocks noChangeArrowheads="1"/>
          </p:cNvSpPr>
          <p:nvPr/>
        </p:nvSpPr>
        <p:spPr bwMode="auto">
          <a:xfrm>
            <a:off x="2699792" y="2844879"/>
            <a:ext cx="451776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Among evangelical pastors:</a:t>
            </a:r>
          </a:p>
        </p:txBody>
      </p:sp>
      <p:sp>
        <p:nvSpPr>
          <p:cNvPr id="8" name="Rectangle 2">
            <a:extLst>
              <a:ext uri="{FF2B5EF4-FFF2-40B4-BE49-F238E27FC236}">
                <a16:creationId xmlns:a16="http://schemas.microsoft.com/office/drawing/2014/main" id="{E90B90CE-F78C-3042-980A-5D64D19F1087}"/>
              </a:ext>
            </a:extLst>
          </p:cNvPr>
          <p:cNvSpPr txBox="1">
            <a:spLocks noChangeArrowheads="1"/>
          </p:cNvSpPr>
          <p:nvPr/>
        </p:nvSpPr>
        <p:spPr bwMode="auto">
          <a:xfrm>
            <a:off x="2699792" y="3143723"/>
            <a:ext cx="5040560" cy="717326"/>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In your current church, where is the senior pastor from 10 years ago?</a:t>
            </a:r>
          </a:p>
        </p:txBody>
      </p:sp>
      <p:sp>
        <p:nvSpPr>
          <p:cNvPr id="14" name="Down Arrow 13">
            <a:extLst>
              <a:ext uri="{FF2B5EF4-FFF2-40B4-BE49-F238E27FC236}">
                <a16:creationId xmlns:a16="http://schemas.microsoft.com/office/drawing/2014/main" id="{3D51D1C7-F744-BE43-975C-C0CE0A0DBE25}"/>
              </a:ext>
            </a:extLst>
          </p:cNvPr>
          <p:cNvSpPr/>
          <p:nvPr/>
        </p:nvSpPr>
        <p:spPr>
          <a:xfrm rot="2610189">
            <a:off x="6574803" y="514401"/>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478699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0455DBB-EDDF-2B43-A81A-8FC07A404662}"/>
              </a:ext>
            </a:extLst>
          </p:cNvPr>
          <p:cNvGrpSpPr/>
          <p:nvPr/>
        </p:nvGrpSpPr>
        <p:grpSpPr>
          <a:xfrm>
            <a:off x="0" y="165209"/>
            <a:ext cx="9144000" cy="6720175"/>
            <a:chOff x="0" y="165209"/>
            <a:chExt cx="9144000" cy="6720175"/>
          </a:xfrm>
        </p:grpSpPr>
        <p:grpSp>
          <p:nvGrpSpPr>
            <p:cNvPr id="9" name="Group 8">
              <a:extLst>
                <a:ext uri="{FF2B5EF4-FFF2-40B4-BE49-F238E27FC236}">
                  <a16:creationId xmlns:a16="http://schemas.microsoft.com/office/drawing/2014/main" id="{D74B7527-E8D4-9A45-92B0-267C63DDA82A}"/>
                </a:ext>
              </a:extLst>
            </p:cNvPr>
            <p:cNvGrpSpPr/>
            <p:nvPr/>
          </p:nvGrpSpPr>
          <p:grpSpPr>
            <a:xfrm>
              <a:off x="0" y="165209"/>
              <a:ext cx="9144000" cy="6720175"/>
              <a:chOff x="0" y="165209"/>
              <a:chExt cx="9144000" cy="6720175"/>
            </a:xfrm>
          </p:grpSpPr>
          <p:pic>
            <p:nvPicPr>
              <p:cNvPr id="3" name="Picture 2" descr="Screen Shot 2017-07-09 at 10.02.4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5209"/>
                <a:ext cx="9144000" cy="6720175"/>
              </a:xfrm>
              <a:prstGeom prst="rect">
                <a:avLst/>
              </a:prstGeom>
            </p:spPr>
          </p:pic>
          <p:sp>
            <p:nvSpPr>
              <p:cNvPr id="4" name="Rectangle 3">
                <a:extLst>
                  <a:ext uri="{FF2B5EF4-FFF2-40B4-BE49-F238E27FC236}">
                    <a16:creationId xmlns:a16="http://schemas.microsoft.com/office/drawing/2014/main" id="{90BDD226-E9C2-AC4F-907F-F3E984BB6BE1}"/>
                  </a:ext>
                </a:extLst>
              </p:cNvPr>
              <p:cNvSpPr/>
              <p:nvPr/>
            </p:nvSpPr>
            <p:spPr>
              <a:xfrm>
                <a:off x="683568" y="1196752"/>
                <a:ext cx="6840760" cy="1066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15" name="Rectangle 14">
              <a:extLst>
                <a:ext uri="{FF2B5EF4-FFF2-40B4-BE49-F238E27FC236}">
                  <a16:creationId xmlns:a16="http://schemas.microsoft.com/office/drawing/2014/main" id="{96D42A0E-CAC8-7B41-A243-338AB9C18822}"/>
                </a:ext>
              </a:extLst>
            </p:cNvPr>
            <p:cNvSpPr/>
            <p:nvPr/>
          </p:nvSpPr>
          <p:spPr>
            <a:xfrm>
              <a:off x="4515074" y="2567632"/>
              <a:ext cx="3556302" cy="43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grpSp>
          <p:nvGrpSpPr>
            <p:cNvPr id="31" name="Group 30">
              <a:extLst>
                <a:ext uri="{FF2B5EF4-FFF2-40B4-BE49-F238E27FC236}">
                  <a16:creationId xmlns:a16="http://schemas.microsoft.com/office/drawing/2014/main" id="{37574EDF-7CC2-6C44-8702-3D694F0FF5E0}"/>
                </a:ext>
              </a:extLst>
            </p:cNvPr>
            <p:cNvGrpSpPr/>
            <p:nvPr/>
          </p:nvGrpSpPr>
          <p:grpSpPr>
            <a:xfrm>
              <a:off x="2484878" y="3790020"/>
              <a:ext cx="1670098" cy="1224686"/>
              <a:chOff x="2484878" y="3790020"/>
              <a:chExt cx="1670098" cy="1224686"/>
            </a:xfrm>
            <a:solidFill>
              <a:srgbClr val="59449C"/>
            </a:solidFill>
          </p:grpSpPr>
          <p:sp>
            <p:nvSpPr>
              <p:cNvPr id="27" name="Oval 26">
                <a:extLst>
                  <a:ext uri="{FF2B5EF4-FFF2-40B4-BE49-F238E27FC236}">
                    <a16:creationId xmlns:a16="http://schemas.microsoft.com/office/drawing/2014/main" id="{6BE4E868-9B16-3D47-AF3A-B98101FECE1D}"/>
                  </a:ext>
                </a:extLst>
              </p:cNvPr>
              <p:cNvSpPr/>
              <p:nvPr/>
            </p:nvSpPr>
            <p:spPr>
              <a:xfrm rot="2238452">
                <a:off x="3362274" y="3790020"/>
                <a:ext cx="792702" cy="9308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
            <p:nvSpPr>
              <p:cNvPr id="28" name="Oval 27">
                <a:extLst>
                  <a:ext uri="{FF2B5EF4-FFF2-40B4-BE49-F238E27FC236}">
                    <a16:creationId xmlns:a16="http://schemas.microsoft.com/office/drawing/2014/main" id="{099E1E6E-6B70-1748-9380-4E3A00768B1C}"/>
                  </a:ext>
                </a:extLst>
              </p:cNvPr>
              <p:cNvSpPr/>
              <p:nvPr/>
            </p:nvSpPr>
            <p:spPr>
              <a:xfrm rot="2238452">
                <a:off x="2484878" y="3794086"/>
                <a:ext cx="1319366" cy="1220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grpSp>
        <p:grpSp>
          <p:nvGrpSpPr>
            <p:cNvPr id="34" name="Group 33">
              <a:extLst>
                <a:ext uri="{FF2B5EF4-FFF2-40B4-BE49-F238E27FC236}">
                  <a16:creationId xmlns:a16="http://schemas.microsoft.com/office/drawing/2014/main" id="{8E02A741-B69E-0D4E-8630-02C91C99B661}"/>
                </a:ext>
              </a:extLst>
            </p:cNvPr>
            <p:cNvGrpSpPr/>
            <p:nvPr/>
          </p:nvGrpSpPr>
          <p:grpSpPr>
            <a:xfrm>
              <a:off x="1038473" y="3448428"/>
              <a:ext cx="1517303" cy="1115047"/>
              <a:chOff x="1038473" y="3448428"/>
              <a:chExt cx="1517303" cy="1115047"/>
            </a:xfrm>
          </p:grpSpPr>
          <p:sp>
            <p:nvSpPr>
              <p:cNvPr id="29" name="Oval 28">
                <a:extLst>
                  <a:ext uri="{FF2B5EF4-FFF2-40B4-BE49-F238E27FC236}">
                    <a16:creationId xmlns:a16="http://schemas.microsoft.com/office/drawing/2014/main" id="{4AC39AB5-5B4D-4A4D-B3A7-070F5927B6B9}"/>
                  </a:ext>
                </a:extLst>
              </p:cNvPr>
              <p:cNvSpPr/>
              <p:nvPr/>
            </p:nvSpPr>
            <p:spPr>
              <a:xfrm rot="2238452">
                <a:off x="1804276" y="3469518"/>
                <a:ext cx="751500" cy="930865"/>
              </a:xfrm>
              <a:prstGeom prst="ellipse">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
            <p:nvSpPr>
              <p:cNvPr id="30" name="Oval 29">
                <a:extLst>
                  <a:ext uri="{FF2B5EF4-FFF2-40B4-BE49-F238E27FC236}">
                    <a16:creationId xmlns:a16="http://schemas.microsoft.com/office/drawing/2014/main" id="{B6BEE65B-58DA-AF48-AF7C-1A00FFE267BB}"/>
                  </a:ext>
                </a:extLst>
              </p:cNvPr>
              <p:cNvSpPr/>
              <p:nvPr/>
            </p:nvSpPr>
            <p:spPr>
              <a:xfrm rot="2238452">
                <a:off x="1038473" y="3448428"/>
                <a:ext cx="1153369" cy="1115047"/>
              </a:xfrm>
              <a:prstGeom prst="ellipse">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Rectangle 32">
                <a:extLst>
                  <a:ext uri="{FF2B5EF4-FFF2-40B4-BE49-F238E27FC236}">
                    <a16:creationId xmlns:a16="http://schemas.microsoft.com/office/drawing/2014/main" id="{CCF9E783-508A-5B42-B227-D78332FFC4E7}"/>
                  </a:ext>
                </a:extLst>
              </p:cNvPr>
              <p:cNvSpPr/>
              <p:nvPr/>
            </p:nvSpPr>
            <p:spPr>
              <a:xfrm>
                <a:off x="1214048" y="3472773"/>
                <a:ext cx="1092850" cy="360040"/>
              </a:xfrm>
              <a:prstGeom prst="rect">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35" name="Rectangle 34">
              <a:extLst>
                <a:ext uri="{FF2B5EF4-FFF2-40B4-BE49-F238E27FC236}">
                  <a16:creationId xmlns:a16="http://schemas.microsoft.com/office/drawing/2014/main" id="{D6653C71-CB3C-554D-B5EC-D0A2DDE06739}"/>
                </a:ext>
              </a:extLst>
            </p:cNvPr>
            <p:cNvSpPr/>
            <p:nvPr/>
          </p:nvSpPr>
          <p:spPr>
            <a:xfrm>
              <a:off x="4258757" y="3113131"/>
              <a:ext cx="2250573" cy="216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grpSp>
      <p:grpSp>
        <p:nvGrpSpPr>
          <p:cNvPr id="24" name="Group 23">
            <a:extLst>
              <a:ext uri="{FF2B5EF4-FFF2-40B4-BE49-F238E27FC236}">
                <a16:creationId xmlns:a16="http://schemas.microsoft.com/office/drawing/2014/main" id="{98C4506C-AC9D-694C-ADB5-6FA99C49AB1C}"/>
              </a:ext>
            </a:extLst>
          </p:cNvPr>
          <p:cNvGrpSpPr/>
          <p:nvPr/>
        </p:nvGrpSpPr>
        <p:grpSpPr>
          <a:xfrm>
            <a:off x="3869305" y="3073604"/>
            <a:ext cx="2737244" cy="2193076"/>
            <a:chOff x="3869305" y="3073604"/>
            <a:chExt cx="2737244" cy="2193076"/>
          </a:xfrm>
        </p:grpSpPr>
        <p:sp>
          <p:nvSpPr>
            <p:cNvPr id="17" name="Rectangle 2">
              <a:extLst>
                <a:ext uri="{FF2B5EF4-FFF2-40B4-BE49-F238E27FC236}">
                  <a16:creationId xmlns:a16="http://schemas.microsoft.com/office/drawing/2014/main" id="{6B5E906B-9F6E-7F49-ADAD-7943CBBE4AA7}"/>
                </a:ext>
              </a:extLst>
            </p:cNvPr>
            <p:cNvSpPr txBox="1">
              <a:spLocks noChangeArrowheads="1"/>
            </p:cNvSpPr>
            <p:nvPr/>
          </p:nvSpPr>
          <p:spPr bwMode="auto">
            <a:xfrm>
              <a:off x="4355976" y="4000682"/>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Working in another ministry role other than pastor</a:t>
              </a:r>
            </a:p>
          </p:txBody>
        </p:sp>
        <p:sp>
          <p:nvSpPr>
            <p:cNvPr id="18" name="Rectangle 2">
              <a:extLst>
                <a:ext uri="{FF2B5EF4-FFF2-40B4-BE49-F238E27FC236}">
                  <a16:creationId xmlns:a16="http://schemas.microsoft.com/office/drawing/2014/main" id="{87DEFC84-D770-2740-A6A4-4E69CF3B841B}"/>
                </a:ext>
              </a:extLst>
            </p:cNvPr>
            <p:cNvSpPr txBox="1">
              <a:spLocks noChangeArrowheads="1"/>
            </p:cNvSpPr>
            <p:nvPr/>
          </p:nvSpPr>
          <p:spPr bwMode="auto">
            <a:xfrm>
              <a:off x="4355976" y="3073604"/>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Not sure who pastor was</a:t>
              </a:r>
            </a:p>
          </p:txBody>
        </p:sp>
        <p:sp>
          <p:nvSpPr>
            <p:cNvPr id="19" name="Rectangle 2">
              <a:extLst>
                <a:ext uri="{FF2B5EF4-FFF2-40B4-BE49-F238E27FC236}">
                  <a16:creationId xmlns:a16="http://schemas.microsoft.com/office/drawing/2014/main" id="{C5362530-09FE-6A49-92E6-E72B965392DE}"/>
                </a:ext>
              </a:extLst>
            </p:cNvPr>
            <p:cNvSpPr txBox="1">
              <a:spLocks noChangeArrowheads="1"/>
            </p:cNvSpPr>
            <p:nvPr/>
          </p:nvSpPr>
          <p:spPr bwMode="auto">
            <a:xfrm>
              <a:off x="4355976" y="3382886"/>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Pastoring another church</a:t>
              </a:r>
            </a:p>
          </p:txBody>
        </p:sp>
        <p:sp>
          <p:nvSpPr>
            <p:cNvPr id="20" name="Rectangle 2">
              <a:extLst>
                <a:ext uri="{FF2B5EF4-FFF2-40B4-BE49-F238E27FC236}">
                  <a16:creationId xmlns:a16="http://schemas.microsoft.com/office/drawing/2014/main" id="{04E14D82-874C-FA4C-8B76-86FEE7D35A1C}"/>
                </a:ext>
              </a:extLst>
            </p:cNvPr>
            <p:cNvSpPr txBox="1">
              <a:spLocks noChangeArrowheads="1"/>
            </p:cNvSpPr>
            <p:nvPr/>
          </p:nvSpPr>
          <p:spPr bwMode="auto">
            <a:xfrm>
              <a:off x="4355976" y="3665274"/>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Retired</a:t>
              </a:r>
            </a:p>
          </p:txBody>
        </p:sp>
        <p:sp>
          <p:nvSpPr>
            <p:cNvPr id="21" name="Rectangle 2">
              <a:extLst>
                <a:ext uri="{FF2B5EF4-FFF2-40B4-BE49-F238E27FC236}">
                  <a16:creationId xmlns:a16="http://schemas.microsoft.com/office/drawing/2014/main" id="{822033DC-2239-0749-B9AF-CA8536513A9E}"/>
                </a:ext>
              </a:extLst>
            </p:cNvPr>
            <p:cNvSpPr txBox="1">
              <a:spLocks noChangeArrowheads="1"/>
            </p:cNvSpPr>
            <p:nvPr/>
          </p:nvSpPr>
          <p:spPr bwMode="auto">
            <a:xfrm>
              <a:off x="4715957" y="4387264"/>
              <a:ext cx="189059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Not sure what happened to pastor</a:t>
              </a:r>
            </a:p>
          </p:txBody>
        </p:sp>
        <p:sp>
          <p:nvSpPr>
            <p:cNvPr id="22" name="Rectangle 2">
              <a:extLst>
                <a:ext uri="{FF2B5EF4-FFF2-40B4-BE49-F238E27FC236}">
                  <a16:creationId xmlns:a16="http://schemas.microsoft.com/office/drawing/2014/main" id="{C99495CD-2B26-7446-8055-4CBD0024FA70}"/>
                </a:ext>
              </a:extLst>
            </p:cNvPr>
            <p:cNvSpPr txBox="1">
              <a:spLocks noChangeArrowheads="1"/>
            </p:cNvSpPr>
            <p:nvPr/>
          </p:nvSpPr>
          <p:spPr bwMode="auto">
            <a:xfrm>
              <a:off x="4715957" y="4662735"/>
              <a:ext cx="189059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Deceased</a:t>
              </a:r>
            </a:p>
          </p:txBody>
        </p:sp>
        <p:sp>
          <p:nvSpPr>
            <p:cNvPr id="23" name="Rectangle 2">
              <a:extLst>
                <a:ext uri="{FF2B5EF4-FFF2-40B4-BE49-F238E27FC236}">
                  <a16:creationId xmlns:a16="http://schemas.microsoft.com/office/drawing/2014/main" id="{0F0CB12C-A218-BE4E-97F4-2A0A4D642ED6}"/>
                </a:ext>
              </a:extLst>
            </p:cNvPr>
            <p:cNvSpPr txBox="1">
              <a:spLocks noChangeArrowheads="1"/>
            </p:cNvSpPr>
            <p:nvPr/>
          </p:nvSpPr>
          <p:spPr bwMode="auto">
            <a:xfrm>
              <a:off x="3869305" y="4970591"/>
              <a:ext cx="2737244"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Working in a non-ministry role</a:t>
              </a:r>
            </a:p>
          </p:txBody>
        </p:sp>
      </p:gr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6" name="Rectangle 2">
            <a:extLst>
              <a:ext uri="{FF2B5EF4-FFF2-40B4-BE49-F238E27FC236}">
                <a16:creationId xmlns:a16="http://schemas.microsoft.com/office/drawing/2014/main" id="{5BD3C256-09D8-904D-9351-EBA296631493}"/>
              </a:ext>
            </a:extLst>
          </p:cNvPr>
          <p:cNvSpPr txBox="1">
            <a:spLocks noChangeArrowheads="1"/>
          </p:cNvSpPr>
          <p:nvPr/>
        </p:nvSpPr>
        <p:spPr bwMode="auto">
          <a:xfrm>
            <a:off x="827584" y="1052736"/>
            <a:ext cx="6324867"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Among evangelical pastors:</a:t>
            </a:r>
          </a:p>
        </p:txBody>
      </p:sp>
      <p:sp>
        <p:nvSpPr>
          <p:cNvPr id="7" name="Rectangle 2">
            <a:extLst>
              <a:ext uri="{FF2B5EF4-FFF2-40B4-BE49-F238E27FC236}">
                <a16:creationId xmlns:a16="http://schemas.microsoft.com/office/drawing/2014/main" id="{59AF39EF-45B9-BA47-87EF-3AE404BA48C0}"/>
              </a:ext>
            </a:extLst>
          </p:cNvPr>
          <p:cNvSpPr txBox="1">
            <a:spLocks noChangeArrowheads="1"/>
          </p:cNvSpPr>
          <p:nvPr/>
        </p:nvSpPr>
        <p:spPr bwMode="auto">
          <a:xfrm>
            <a:off x="827584" y="1412776"/>
            <a:ext cx="7992887" cy="717326"/>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In your current church, where is the senior pastor from 10 years ago?</a:t>
            </a:r>
          </a:p>
        </p:txBody>
      </p:sp>
      <p:sp>
        <p:nvSpPr>
          <p:cNvPr id="13" name="Down Arrow 12">
            <a:extLst>
              <a:ext uri="{FF2B5EF4-FFF2-40B4-BE49-F238E27FC236}">
                <a16:creationId xmlns:a16="http://schemas.microsoft.com/office/drawing/2014/main" id="{63E1688D-D1D7-1044-8629-DE60715E2DB8}"/>
              </a:ext>
            </a:extLst>
          </p:cNvPr>
          <p:cNvSpPr/>
          <p:nvPr/>
        </p:nvSpPr>
        <p:spPr>
          <a:xfrm rot="2610189">
            <a:off x="7787449" y="736757"/>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
        <p:nvSpPr>
          <p:cNvPr id="14" name="Rectangle 2">
            <a:extLst>
              <a:ext uri="{FF2B5EF4-FFF2-40B4-BE49-F238E27FC236}">
                <a16:creationId xmlns:a16="http://schemas.microsoft.com/office/drawing/2014/main" id="{560E4FAE-4CCD-DD40-8F2B-01B068D6D73A}"/>
              </a:ext>
            </a:extLst>
          </p:cNvPr>
          <p:cNvSpPr txBox="1">
            <a:spLocks noChangeArrowheads="1"/>
          </p:cNvSpPr>
          <p:nvPr/>
        </p:nvSpPr>
        <p:spPr bwMode="auto">
          <a:xfrm>
            <a:off x="4415667" y="2717571"/>
            <a:ext cx="453650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Where is the previous pastor today?</a:t>
            </a:r>
          </a:p>
        </p:txBody>
      </p:sp>
      <p:sp>
        <p:nvSpPr>
          <p:cNvPr id="10" name="Rectangle 9">
            <a:extLst>
              <a:ext uri="{FF2B5EF4-FFF2-40B4-BE49-F238E27FC236}">
                <a16:creationId xmlns:a16="http://schemas.microsoft.com/office/drawing/2014/main" id="{D4D40409-7F9C-0946-9A4C-C6BE877E143F}"/>
              </a:ext>
            </a:extLst>
          </p:cNvPr>
          <p:cNvSpPr/>
          <p:nvPr/>
        </p:nvSpPr>
        <p:spPr>
          <a:xfrm>
            <a:off x="-532175" y="3575482"/>
            <a:ext cx="1368152" cy="43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
        <p:nvSpPr>
          <p:cNvPr id="16" name="Rectangle 2">
            <a:extLst>
              <a:ext uri="{FF2B5EF4-FFF2-40B4-BE49-F238E27FC236}">
                <a16:creationId xmlns:a16="http://schemas.microsoft.com/office/drawing/2014/main" id="{41E62A76-2D67-C446-B605-41B668464301}"/>
              </a:ext>
            </a:extLst>
          </p:cNvPr>
          <p:cNvSpPr txBox="1">
            <a:spLocks noChangeArrowheads="1"/>
          </p:cNvSpPr>
          <p:nvPr/>
        </p:nvSpPr>
        <p:spPr bwMode="auto">
          <a:xfrm>
            <a:off x="-608520" y="2823010"/>
            <a:ext cx="152084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ext</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B09A58A7-EA6D-2C40-A73F-33548DDDD239}"/>
              </a:ext>
            </a:extLst>
          </p:cNvPr>
          <p:cNvSpPr txBox="1">
            <a:spLocks noChangeArrowheads="1"/>
          </p:cNvSpPr>
          <p:nvPr/>
        </p:nvSpPr>
        <p:spPr bwMode="auto">
          <a:xfrm>
            <a:off x="1105809" y="3550570"/>
            <a:ext cx="1520842" cy="996015"/>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 was the senior pastor then, and I still hold that position.</a:t>
            </a:r>
          </a:p>
        </p:txBody>
      </p:sp>
      <p:sp>
        <p:nvSpPr>
          <p:cNvPr id="26" name="Rectangle 2">
            <a:extLst>
              <a:ext uri="{FF2B5EF4-FFF2-40B4-BE49-F238E27FC236}">
                <a16:creationId xmlns:a16="http://schemas.microsoft.com/office/drawing/2014/main" id="{760419ED-B554-984F-8E3A-8BC7909B06CF}"/>
              </a:ext>
            </a:extLst>
          </p:cNvPr>
          <p:cNvSpPr txBox="1">
            <a:spLocks noChangeArrowheads="1"/>
          </p:cNvSpPr>
          <p:nvPr/>
        </p:nvSpPr>
        <p:spPr bwMode="auto">
          <a:xfrm>
            <a:off x="2681592" y="3787327"/>
            <a:ext cx="1520842" cy="996015"/>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The senior pastor no longer serves at the church.</a:t>
            </a:r>
          </a:p>
        </p:txBody>
      </p:sp>
    </p:spTree>
    <p:extLst>
      <p:ext uri="{BB962C8B-B14F-4D97-AF65-F5344CB8AC3E}">
        <p14:creationId xmlns:p14="http://schemas.microsoft.com/office/powerpoint/2010/main" val="62907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This is what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says, </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return to Zion and dwell in Jerusalem.  Then Jerusalem will be called The City of Truth, and the mountain of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Almighty will be called The Holy Mountain</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p:txBody>
      </p:sp>
    </p:spTree>
    <p:extLst>
      <p:ext uri="{BB962C8B-B14F-4D97-AF65-F5344CB8AC3E}">
        <p14:creationId xmlns:p14="http://schemas.microsoft.com/office/powerpoint/2010/main" val="120969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43BCDCA-029C-2344-B2E7-BBAA9E66EC45}"/>
              </a:ext>
            </a:extLst>
          </p:cNvPr>
          <p:cNvGrpSpPr/>
          <p:nvPr/>
        </p:nvGrpSpPr>
        <p:grpSpPr>
          <a:xfrm>
            <a:off x="1043607" y="-243408"/>
            <a:ext cx="6880241" cy="6858000"/>
            <a:chOff x="1043607" y="-243408"/>
            <a:chExt cx="6880241" cy="6858000"/>
          </a:xfrm>
        </p:grpSpPr>
        <p:pic>
          <p:nvPicPr>
            <p:cNvPr id="3" name="Picture 2" descr="Screen Shot 2017-07-09 at 9.42.4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0151" y="-243408"/>
              <a:ext cx="5881223" cy="6858000"/>
            </a:xfrm>
            <a:prstGeom prst="rect">
              <a:avLst/>
            </a:prstGeom>
          </p:spPr>
        </p:pic>
        <p:sp>
          <p:nvSpPr>
            <p:cNvPr id="6" name="Rectangle 5">
              <a:extLst>
                <a:ext uri="{FF2B5EF4-FFF2-40B4-BE49-F238E27FC236}">
                  <a16:creationId xmlns:a16="http://schemas.microsoft.com/office/drawing/2014/main" id="{D37D2093-9AEE-764A-8E31-D613B858B1AE}"/>
                </a:ext>
              </a:extLst>
            </p:cNvPr>
            <p:cNvSpPr/>
            <p:nvPr/>
          </p:nvSpPr>
          <p:spPr>
            <a:xfrm>
              <a:off x="1043607" y="0"/>
              <a:ext cx="6880241" cy="1700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a:extLst>
                <a:ext uri="{FF2B5EF4-FFF2-40B4-BE49-F238E27FC236}">
                  <a16:creationId xmlns:a16="http://schemas.microsoft.com/office/drawing/2014/main" id="{0494A849-A7C0-9546-AE51-73E34347F501}"/>
                </a:ext>
              </a:extLst>
            </p:cNvPr>
            <p:cNvSpPr/>
            <p:nvPr/>
          </p:nvSpPr>
          <p:spPr>
            <a:xfrm>
              <a:off x="1511374" y="4869160"/>
              <a:ext cx="5724922" cy="576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7" name="Rectangle 2">
            <a:extLst>
              <a:ext uri="{FF2B5EF4-FFF2-40B4-BE49-F238E27FC236}">
                <a16:creationId xmlns:a16="http://schemas.microsoft.com/office/drawing/2014/main" id="{EF8A8BD3-CB4F-CE49-A286-00A7FC6A9FDE}"/>
              </a:ext>
            </a:extLst>
          </p:cNvPr>
          <p:cNvSpPr txBox="1">
            <a:spLocks noChangeArrowheads="1"/>
          </p:cNvSpPr>
          <p:nvPr/>
        </p:nvSpPr>
        <p:spPr bwMode="auto">
          <a:xfrm>
            <a:off x="1443992" y="233018"/>
            <a:ext cx="4730953" cy="143672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71463" marR="0" lvl="0" indent="-2651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1F487C"/>
                </a:solidFill>
                <a:effectLst/>
                <a:uLnTx/>
                <a:uFillTx/>
                <a:latin typeface="Arial" panose="020B0604020202020204" pitchFamily="34" charset="0"/>
                <a:ea typeface="ＭＳ Ｐゴシック" charset="0"/>
                <a:cs typeface="Arial" panose="020B0604020202020204" pitchFamily="34" charset="0"/>
              </a:rPr>
              <a:t>“I feel privileged to be a pastor.”</a:t>
            </a:r>
          </a:p>
        </p:txBody>
      </p:sp>
      <p:sp>
        <p:nvSpPr>
          <p:cNvPr id="9" name="Rectangle 2">
            <a:extLst>
              <a:ext uri="{FF2B5EF4-FFF2-40B4-BE49-F238E27FC236}">
                <a16:creationId xmlns:a16="http://schemas.microsoft.com/office/drawing/2014/main" id="{16268628-F3B3-6143-8937-38315DB7E795}"/>
              </a:ext>
            </a:extLst>
          </p:cNvPr>
          <p:cNvSpPr txBox="1">
            <a:spLocks noChangeArrowheads="1"/>
          </p:cNvSpPr>
          <p:nvPr/>
        </p:nvSpPr>
        <p:spPr bwMode="auto">
          <a:xfrm>
            <a:off x="-608520" y="2823010"/>
            <a:ext cx="152084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ext</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AFFEC48C-C8BC-3346-A2F0-3C5DA8B52E83}"/>
              </a:ext>
            </a:extLst>
          </p:cNvPr>
          <p:cNvSpPr txBox="1">
            <a:spLocks noChangeArrowheads="1"/>
          </p:cNvSpPr>
          <p:nvPr/>
        </p:nvSpPr>
        <p:spPr bwMode="auto">
          <a:xfrm>
            <a:off x="1558748" y="7218"/>
            <a:ext cx="6962608"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Among Protestant pastors</a:t>
            </a:r>
          </a:p>
        </p:txBody>
      </p:sp>
      <p:grpSp>
        <p:nvGrpSpPr>
          <p:cNvPr id="4" name="Group 3">
            <a:extLst>
              <a:ext uri="{FF2B5EF4-FFF2-40B4-BE49-F238E27FC236}">
                <a16:creationId xmlns:a16="http://schemas.microsoft.com/office/drawing/2014/main" id="{85DA7DB6-0DFB-0D48-B279-FBED592F6C38}"/>
              </a:ext>
            </a:extLst>
          </p:cNvPr>
          <p:cNvGrpSpPr/>
          <p:nvPr/>
        </p:nvGrpSpPr>
        <p:grpSpPr>
          <a:xfrm>
            <a:off x="2086188" y="4869160"/>
            <a:ext cx="4772833" cy="576279"/>
            <a:chOff x="2086188" y="4869160"/>
            <a:chExt cx="4772833" cy="576279"/>
          </a:xfrm>
        </p:grpSpPr>
        <p:sp>
          <p:nvSpPr>
            <p:cNvPr id="13" name="Rectangle 2">
              <a:extLst>
                <a:ext uri="{FF2B5EF4-FFF2-40B4-BE49-F238E27FC236}">
                  <a16:creationId xmlns:a16="http://schemas.microsoft.com/office/drawing/2014/main" id="{A0E841B1-1C45-0645-ADA4-77A59D716586}"/>
                </a:ext>
              </a:extLst>
            </p:cNvPr>
            <p:cNvSpPr txBox="1">
              <a:spLocks noChangeArrowheads="1"/>
            </p:cNvSpPr>
            <p:nvPr/>
          </p:nvSpPr>
          <p:spPr bwMode="auto">
            <a:xfrm>
              <a:off x="4355976"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Somewhat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disagree</a:t>
              </a:r>
            </a:p>
          </p:txBody>
        </p:sp>
        <p:sp>
          <p:nvSpPr>
            <p:cNvPr id="14" name="Rectangle 2">
              <a:extLst>
                <a:ext uri="{FF2B5EF4-FFF2-40B4-BE49-F238E27FC236}">
                  <a16:creationId xmlns:a16="http://schemas.microsoft.com/office/drawing/2014/main" id="{9D207DEB-21EE-2447-A4CA-012B1768EE9D}"/>
                </a:ext>
              </a:extLst>
            </p:cNvPr>
            <p:cNvSpPr txBox="1">
              <a:spLocks noChangeArrowheads="1"/>
            </p:cNvSpPr>
            <p:nvPr/>
          </p:nvSpPr>
          <p:spPr bwMode="auto">
            <a:xfrm>
              <a:off x="3221082"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Somewhat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agree</a:t>
              </a:r>
            </a:p>
          </p:txBody>
        </p:sp>
        <p:sp>
          <p:nvSpPr>
            <p:cNvPr id="15" name="Rectangle 2">
              <a:extLst>
                <a:ext uri="{FF2B5EF4-FFF2-40B4-BE49-F238E27FC236}">
                  <a16:creationId xmlns:a16="http://schemas.microsoft.com/office/drawing/2014/main" id="{A2237734-E3D9-394E-AC9D-911737A56337}"/>
                </a:ext>
              </a:extLst>
            </p:cNvPr>
            <p:cNvSpPr txBox="1">
              <a:spLocks noChangeArrowheads="1"/>
            </p:cNvSpPr>
            <p:nvPr/>
          </p:nvSpPr>
          <p:spPr bwMode="auto">
            <a:xfrm>
              <a:off x="2086188"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Strongly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agree</a:t>
              </a:r>
            </a:p>
          </p:txBody>
        </p:sp>
        <p:sp>
          <p:nvSpPr>
            <p:cNvPr id="16" name="Rectangle 2">
              <a:extLst>
                <a:ext uri="{FF2B5EF4-FFF2-40B4-BE49-F238E27FC236}">
                  <a16:creationId xmlns:a16="http://schemas.microsoft.com/office/drawing/2014/main" id="{59F5D0F0-1065-524C-A7FE-968B0167A47C}"/>
                </a:ext>
              </a:extLst>
            </p:cNvPr>
            <p:cNvSpPr txBox="1">
              <a:spLocks noChangeArrowheads="1"/>
            </p:cNvSpPr>
            <p:nvPr/>
          </p:nvSpPr>
          <p:spPr bwMode="auto">
            <a:xfrm>
              <a:off x="5490869"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Strongly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disagree</a:t>
              </a:r>
            </a:p>
          </p:txBody>
        </p:sp>
      </p:grpSp>
      <p:sp>
        <p:nvSpPr>
          <p:cNvPr id="17" name="Rectangle 2">
            <a:extLst>
              <a:ext uri="{FF2B5EF4-FFF2-40B4-BE49-F238E27FC236}">
                <a16:creationId xmlns:a16="http://schemas.microsoft.com/office/drawing/2014/main" id="{BE787A3B-409D-F045-963E-E373A522AF09}"/>
              </a:ext>
            </a:extLst>
          </p:cNvPr>
          <p:cNvSpPr txBox="1">
            <a:spLocks noChangeArrowheads="1"/>
          </p:cNvSpPr>
          <p:nvPr/>
        </p:nvSpPr>
        <p:spPr bwMode="auto">
          <a:xfrm>
            <a:off x="1325767" y="5588079"/>
            <a:ext cx="1520842" cy="296089"/>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not sure</a:t>
            </a:r>
          </a:p>
        </p:txBody>
      </p:sp>
      <p:sp>
        <p:nvSpPr>
          <p:cNvPr id="18" name="Down Arrow 17">
            <a:extLst>
              <a:ext uri="{FF2B5EF4-FFF2-40B4-BE49-F238E27FC236}">
                <a16:creationId xmlns:a16="http://schemas.microsoft.com/office/drawing/2014/main" id="{E22E8435-95C7-1346-B52E-21FEC1073508}"/>
              </a:ext>
            </a:extLst>
          </p:cNvPr>
          <p:cNvSpPr/>
          <p:nvPr/>
        </p:nvSpPr>
        <p:spPr>
          <a:xfrm rot="2610189">
            <a:off x="3094017" y="2162272"/>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848676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for Christ?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97271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Background: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Judah hanging on a limb</a:t>
            </a:r>
          </a:p>
        </p:txBody>
      </p:sp>
      <p:pic>
        <p:nvPicPr>
          <p:cNvPr id="2" name="Picture 1"/>
          <p:cNvPicPr>
            <a:picLocks noChangeAspect="1"/>
          </p:cNvPicPr>
          <p:nvPr/>
        </p:nvPicPr>
        <p:blipFill>
          <a:blip r:embed="rId3"/>
          <a:stretch>
            <a:fillRect/>
          </a:stretch>
        </p:blipFill>
        <p:spPr>
          <a:xfrm>
            <a:off x="-113090" y="1656184"/>
            <a:ext cx="9293602" cy="5229200"/>
          </a:xfrm>
          <a:prstGeom prst="rect">
            <a:avLst/>
          </a:prstGeom>
        </p:spPr>
      </p:pic>
    </p:spTree>
    <p:extLst>
      <p:ext uri="{BB962C8B-B14F-4D97-AF65-F5344CB8AC3E}">
        <p14:creationId xmlns:p14="http://schemas.microsoft.com/office/powerpoint/2010/main" val="131373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96171"/>
            <a:ext cx="9144000" cy="829727"/>
          </a:xfrm>
          <a:solidFill>
            <a:srgbClr val="36332D"/>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Minor Prophets | Major Message</a:t>
            </a:r>
          </a:p>
        </p:txBody>
      </p:sp>
    </p:spTree>
    <p:extLst>
      <p:ext uri="{BB962C8B-B14F-4D97-AF65-F5344CB8AC3E}">
        <p14:creationId xmlns:p14="http://schemas.microsoft.com/office/powerpoint/2010/main" val="74545827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Caring</a:t>
            </a: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Hopeful</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Disciplined</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Generous</a:t>
            </a: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Restored</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Just</a:t>
            </a: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Patient</a:t>
            </a:r>
          </a:p>
        </p:txBody>
      </p:sp>
      <p:sp>
        <p:nvSpPr>
          <p:cNvPr id="16" name="Rectangle 2"/>
          <p:cNvSpPr txBox="1">
            <a:spLocks noChangeArrowheads="1"/>
          </p:cNvSpPr>
          <p:nvPr/>
        </p:nvSpPr>
        <p:spPr bwMode="auto">
          <a:xfrm>
            <a:off x="4203237" y="6127149"/>
            <a:ext cx="2942630"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Encouraged</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Humble</a:t>
            </a: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Amazed</a:t>
            </a:r>
          </a:p>
        </p:txBody>
      </p:sp>
    </p:spTree>
    <p:extLst>
      <p:ext uri="{BB962C8B-B14F-4D97-AF65-F5344CB8AC3E}">
        <p14:creationId xmlns:p14="http://schemas.microsoft.com/office/powerpoint/2010/main" val="2593882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Encouraged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20" y="188640"/>
            <a:ext cx="8709713" cy="3989891"/>
          </a:xfrm>
          <a:prstGeom prst="rect">
            <a:avLst/>
          </a:prstGeom>
        </p:spPr>
      </p:pic>
    </p:spTree>
    <p:extLst>
      <p:ext uri="{BB962C8B-B14F-4D97-AF65-F5344CB8AC3E}">
        <p14:creationId xmlns:p14="http://schemas.microsoft.com/office/powerpoint/2010/main" val="4179020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7521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6200" y="0"/>
            <a:ext cx="92202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no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1">
              <a:effectLst>
                <a:outerShdw blurRad="38100" dist="38100" dir="2700000" algn="tl">
                  <a:srgbClr val="000000"/>
                </a:outerShdw>
              </a:effectLst>
              <a:latin typeface="Arial"/>
              <a:ea typeface="+mn-ea"/>
              <a:cs typeface="Arial"/>
            </a:endParaRPr>
          </a:p>
        </p:txBody>
      </p:sp>
      <p:grpSp>
        <p:nvGrpSpPr>
          <p:cNvPr id="125954" name="Group 4"/>
          <p:cNvGrpSpPr>
            <a:grpSpLocks/>
          </p:cNvGrpSpPr>
          <p:nvPr/>
        </p:nvGrpSpPr>
        <p:grpSpPr bwMode="auto">
          <a:xfrm>
            <a:off x="-76200" y="4235450"/>
            <a:ext cx="9059863" cy="1484313"/>
            <a:chOff x="432" y="1948"/>
            <a:chExt cx="5136" cy="935"/>
          </a:xfrm>
        </p:grpSpPr>
        <p:sp>
          <p:nvSpPr>
            <p:cNvPr id="71685"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86" name="Text Box 6"/>
            <p:cNvSpPr txBox="1">
              <a:spLocks noChangeArrowheads="1"/>
            </p:cNvSpPr>
            <p:nvPr/>
          </p:nvSpPr>
          <p:spPr bwMode="auto">
            <a:xfrm>
              <a:off x="4464" y="2476"/>
              <a:ext cx="60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Dec</a:t>
              </a:r>
            </a:p>
          </p:txBody>
        </p:sp>
        <p:sp>
          <p:nvSpPr>
            <p:cNvPr id="71687" name="Line 7"/>
            <p:cNvSpPr>
              <a:spLocks noChangeShapeType="1"/>
            </p:cNvSpPr>
            <p:nvPr/>
          </p:nvSpPr>
          <p:spPr bwMode="auto">
            <a:xfrm>
              <a:off x="5270"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88" name="Text Box 8"/>
            <p:cNvSpPr txBox="1">
              <a:spLocks noChangeArrowheads="1"/>
            </p:cNvSpPr>
            <p:nvPr/>
          </p:nvSpPr>
          <p:spPr bwMode="auto">
            <a:xfrm>
              <a:off x="1815" y="2476"/>
              <a:ext cx="796"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Sep</a:t>
              </a:r>
            </a:p>
          </p:txBody>
        </p:sp>
        <p:sp>
          <p:nvSpPr>
            <p:cNvPr id="71689"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0"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Oct</a:t>
              </a:r>
            </a:p>
          </p:txBody>
        </p:sp>
        <p:sp>
          <p:nvSpPr>
            <p:cNvPr id="71691"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2" name="Text Box 12"/>
            <p:cNvSpPr txBox="1">
              <a:spLocks noChangeArrowheads="1"/>
            </p:cNvSpPr>
            <p:nvPr/>
          </p:nvSpPr>
          <p:spPr bwMode="auto">
            <a:xfrm>
              <a:off x="3591" y="2476"/>
              <a:ext cx="769"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Nov</a:t>
              </a:r>
            </a:p>
          </p:txBody>
        </p:sp>
        <p:sp>
          <p:nvSpPr>
            <p:cNvPr id="71693"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4"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Aug</a:t>
              </a:r>
            </a:p>
          </p:txBody>
        </p:sp>
        <p:sp>
          <p:nvSpPr>
            <p:cNvPr id="71695"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6"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grpSp>
      <p:sp>
        <p:nvSpPr>
          <p:cNvPr id="71697" name="AutoShape 17"/>
          <p:cNvSpPr>
            <a:spLocks noChangeArrowheads="1"/>
          </p:cNvSpPr>
          <p:nvPr/>
        </p:nvSpPr>
        <p:spPr bwMode="auto">
          <a:xfrm flipV="1">
            <a:off x="16383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698" name="Text Box 18"/>
          <p:cNvSpPr txBox="1">
            <a:spLocks noChangeArrowheads="1"/>
          </p:cNvSpPr>
          <p:nvPr/>
        </p:nvSpPr>
        <p:spPr bwMode="auto">
          <a:xfrm>
            <a:off x="1143000" y="2743200"/>
            <a:ext cx="1608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8/29</a:t>
            </a:r>
          </a:p>
          <a:p>
            <a:pPr algn="ctr">
              <a:defRPr/>
            </a:pPr>
            <a:r>
              <a:rPr lang="en-US" sz="3200" b="1">
                <a:effectLst/>
                <a:latin typeface="Arial"/>
                <a:ea typeface="+mn-ea"/>
                <a:cs typeface="Arial"/>
              </a:rPr>
              <a:t>1:1</a:t>
            </a:r>
          </a:p>
        </p:txBody>
      </p:sp>
      <p:sp>
        <p:nvSpPr>
          <p:cNvPr id="71699" name="AutoShape 19"/>
          <p:cNvSpPr>
            <a:spLocks noChangeArrowheads="1"/>
          </p:cNvSpPr>
          <p:nvPr/>
        </p:nvSpPr>
        <p:spPr bwMode="auto">
          <a:xfrm flipV="1">
            <a:off x="40767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00" name="Text Box 20"/>
          <p:cNvSpPr txBox="1">
            <a:spLocks noChangeArrowheads="1"/>
          </p:cNvSpPr>
          <p:nvPr/>
        </p:nvSpPr>
        <p:spPr bwMode="auto">
          <a:xfrm>
            <a:off x="34290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10/17</a:t>
            </a:r>
          </a:p>
          <a:p>
            <a:pPr algn="ctr">
              <a:defRPr/>
            </a:pPr>
            <a:r>
              <a:rPr lang="en-US" sz="3200" b="1">
                <a:effectLst/>
                <a:latin typeface="Arial"/>
                <a:ea typeface="+mn-ea"/>
                <a:cs typeface="Arial"/>
              </a:rPr>
              <a:t>2:1</a:t>
            </a:r>
          </a:p>
        </p:txBody>
      </p:sp>
      <p:sp>
        <p:nvSpPr>
          <p:cNvPr id="71701" name="Text Box 21"/>
          <p:cNvSpPr txBox="1">
            <a:spLocks noChangeArrowheads="1"/>
          </p:cNvSpPr>
          <p:nvPr/>
        </p:nvSpPr>
        <p:spPr bwMode="auto">
          <a:xfrm>
            <a:off x="22098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9/21</a:t>
            </a:r>
          </a:p>
          <a:p>
            <a:pPr algn="ctr">
              <a:defRPr/>
            </a:pPr>
            <a:r>
              <a:rPr lang="en-US" sz="3200" b="1">
                <a:effectLst/>
                <a:latin typeface="Arial"/>
                <a:ea typeface="+mn-ea"/>
                <a:cs typeface="Arial"/>
              </a:rPr>
              <a:t>1:15</a:t>
            </a:r>
          </a:p>
        </p:txBody>
      </p:sp>
      <p:sp>
        <p:nvSpPr>
          <p:cNvPr id="71702" name="AutoShape 22"/>
          <p:cNvSpPr>
            <a:spLocks noChangeArrowheads="1"/>
          </p:cNvSpPr>
          <p:nvPr/>
        </p:nvSpPr>
        <p:spPr bwMode="auto">
          <a:xfrm flipV="1">
            <a:off x="28575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03" name="AutoShape 23"/>
          <p:cNvSpPr>
            <a:spLocks noChangeArrowheads="1"/>
          </p:cNvSpPr>
          <p:nvPr/>
        </p:nvSpPr>
        <p:spPr bwMode="auto">
          <a:xfrm flipV="1">
            <a:off x="63246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04" name="Text Box 24"/>
          <p:cNvSpPr txBox="1">
            <a:spLocks noChangeArrowheads="1"/>
          </p:cNvSpPr>
          <p:nvPr/>
        </p:nvSpPr>
        <p:spPr bwMode="auto">
          <a:xfrm>
            <a:off x="5257800" y="2743200"/>
            <a:ext cx="3640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dirty="0">
                <a:effectLst/>
                <a:latin typeface="Arial"/>
                <a:ea typeface="+mn-ea"/>
                <a:cs typeface="Arial"/>
              </a:rPr>
              <a:t>12/18</a:t>
            </a:r>
          </a:p>
          <a:p>
            <a:pPr algn="ctr">
              <a:defRPr/>
            </a:pPr>
            <a:r>
              <a:rPr lang="en-US" sz="3200" b="1" dirty="0">
                <a:effectLst/>
                <a:latin typeface="Arial"/>
                <a:ea typeface="+mn-ea"/>
                <a:cs typeface="Arial"/>
              </a:rPr>
              <a:t>2:10, 18, 20</a:t>
            </a:r>
          </a:p>
        </p:txBody>
      </p:sp>
      <p:sp>
        <p:nvSpPr>
          <p:cNvPr id="71705" name="Text Box 25"/>
          <p:cNvSpPr txBox="1">
            <a:spLocks noChangeArrowheads="1"/>
          </p:cNvSpPr>
          <p:nvPr/>
        </p:nvSpPr>
        <p:spPr bwMode="auto">
          <a:xfrm>
            <a:off x="2438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effectLst/>
                <a:latin typeface="Arial" charset="0"/>
                <a:ea typeface="Arial" charset="0"/>
                <a:cs typeface="Arial" charset="0"/>
              </a:rPr>
              <a:t>520 BC</a:t>
            </a:r>
          </a:p>
        </p:txBody>
      </p:sp>
      <p:sp>
        <p:nvSpPr>
          <p:cNvPr id="71706" name="Text Box 26"/>
          <p:cNvSpPr txBox="1">
            <a:spLocks noChangeArrowheads="1"/>
          </p:cNvSpPr>
          <p:nvPr/>
        </p:nvSpPr>
        <p:spPr bwMode="auto">
          <a:xfrm>
            <a:off x="2362200" y="2133600"/>
            <a:ext cx="166846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Rebuilding Resumes</a:t>
            </a:r>
          </a:p>
        </p:txBody>
      </p:sp>
      <p:sp>
        <p:nvSpPr>
          <p:cNvPr id="71707" name="Text Box 27"/>
          <p:cNvSpPr txBox="1">
            <a:spLocks noChangeArrowheads="1"/>
          </p:cNvSpPr>
          <p:nvPr/>
        </p:nvSpPr>
        <p:spPr bwMode="auto">
          <a:xfrm>
            <a:off x="1295400" y="2133600"/>
            <a:ext cx="1524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Prophecy #1</a:t>
            </a:r>
          </a:p>
        </p:txBody>
      </p:sp>
      <p:sp>
        <p:nvSpPr>
          <p:cNvPr id="71708" name="Text Box 28"/>
          <p:cNvSpPr txBox="1">
            <a:spLocks noChangeArrowheads="1"/>
          </p:cNvSpPr>
          <p:nvPr/>
        </p:nvSpPr>
        <p:spPr bwMode="auto">
          <a:xfrm>
            <a:off x="3581400" y="2133600"/>
            <a:ext cx="1524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Prophecy #2</a:t>
            </a:r>
          </a:p>
        </p:txBody>
      </p:sp>
      <p:sp>
        <p:nvSpPr>
          <p:cNvPr id="71709" name="Text Box 29"/>
          <p:cNvSpPr txBox="1">
            <a:spLocks noChangeArrowheads="1"/>
          </p:cNvSpPr>
          <p:nvPr/>
        </p:nvSpPr>
        <p:spPr bwMode="auto">
          <a:xfrm>
            <a:off x="6096000" y="2133600"/>
            <a:ext cx="1524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Prophecies #3-4</a:t>
            </a:r>
          </a:p>
        </p:txBody>
      </p:sp>
      <p:sp>
        <p:nvSpPr>
          <p:cNvPr id="71710" name="Text Box 30"/>
          <p:cNvSpPr txBox="1">
            <a:spLocks noChangeArrowheads="1"/>
          </p:cNvSpPr>
          <p:nvPr/>
        </p:nvSpPr>
        <p:spPr bwMode="auto">
          <a:xfrm>
            <a:off x="76200" y="2425700"/>
            <a:ext cx="1447800" cy="1384300"/>
          </a:xfrm>
          <a:prstGeom prst="rect">
            <a:avLst/>
          </a:prstGeom>
          <a:noFill/>
          <a:ln w="9525">
            <a:noFill/>
            <a:miter lim="800000"/>
            <a:headEnd/>
            <a:tailEnd/>
          </a:ln>
          <a:effectLst/>
        </p:spPr>
        <p:txBody>
          <a:bodyPr>
            <a:spAutoFit/>
          </a:bodyPr>
          <a:lstStyle/>
          <a:p>
            <a:pPr algn="ctr">
              <a:spcBef>
                <a:spcPct val="50000"/>
              </a:spcBef>
              <a:defRPr/>
            </a:pPr>
            <a:r>
              <a:rPr lang="en-US" sz="2800" b="1" dirty="0">
                <a:latin typeface="Arial"/>
                <a:ea typeface="+mn-ea"/>
                <a:cs typeface="Arial"/>
              </a:rPr>
              <a:t>Dates in Haggai</a:t>
            </a:r>
          </a:p>
        </p:txBody>
      </p:sp>
      <p:sp>
        <p:nvSpPr>
          <p:cNvPr id="71711" name="Text Box 31"/>
          <p:cNvSpPr txBox="1">
            <a:spLocks noChangeArrowheads="1"/>
          </p:cNvSpPr>
          <p:nvPr/>
        </p:nvSpPr>
        <p:spPr bwMode="auto">
          <a:xfrm>
            <a:off x="4605338" y="1371600"/>
            <a:ext cx="1947862"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dirty="0">
                <a:effectLst/>
                <a:latin typeface="Arial"/>
                <a:ea typeface="+mn-ea"/>
                <a:cs typeface="Arial"/>
              </a:rPr>
              <a:t>Oct/Nov</a:t>
            </a:r>
          </a:p>
          <a:p>
            <a:pPr algn="ctr">
              <a:defRPr/>
            </a:pPr>
            <a:r>
              <a:rPr lang="en-US" sz="3200" b="1" dirty="0">
                <a:effectLst/>
                <a:latin typeface="Arial"/>
                <a:ea typeface="+mn-ea"/>
                <a:cs typeface="Arial"/>
              </a:rPr>
              <a:t>1:1-6</a:t>
            </a:r>
          </a:p>
        </p:txBody>
      </p:sp>
      <p:sp>
        <p:nvSpPr>
          <p:cNvPr id="71712" name="AutoShape 32"/>
          <p:cNvSpPr>
            <a:spLocks noChangeArrowheads="1"/>
          </p:cNvSpPr>
          <p:nvPr/>
        </p:nvSpPr>
        <p:spPr bwMode="auto">
          <a:xfrm flipV="1">
            <a:off x="5283200" y="24384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13" name="Text Box 33"/>
          <p:cNvSpPr txBox="1">
            <a:spLocks noChangeArrowheads="1"/>
          </p:cNvSpPr>
          <p:nvPr/>
        </p:nvSpPr>
        <p:spPr bwMode="auto">
          <a:xfrm>
            <a:off x="4757738" y="762000"/>
            <a:ext cx="16684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Begins Preaching</a:t>
            </a:r>
          </a:p>
        </p:txBody>
      </p:sp>
      <p:sp>
        <p:nvSpPr>
          <p:cNvPr id="71714" name="Text Box 34"/>
          <p:cNvSpPr txBox="1">
            <a:spLocks noChangeArrowheads="1"/>
          </p:cNvSpPr>
          <p:nvPr/>
        </p:nvSpPr>
        <p:spPr bwMode="auto">
          <a:xfrm>
            <a:off x="7239000" y="12954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2/15</a:t>
            </a:r>
          </a:p>
          <a:p>
            <a:pPr algn="ctr">
              <a:defRPr/>
            </a:pPr>
            <a:r>
              <a:rPr lang="en-US" sz="3200" b="1">
                <a:effectLst/>
                <a:latin typeface="Arial"/>
                <a:ea typeface="+mn-ea"/>
                <a:cs typeface="Arial"/>
              </a:rPr>
              <a:t>1:7-6:15</a:t>
            </a:r>
          </a:p>
        </p:txBody>
      </p:sp>
      <p:sp>
        <p:nvSpPr>
          <p:cNvPr id="71715" name="AutoShape 35"/>
          <p:cNvSpPr>
            <a:spLocks noChangeArrowheads="1"/>
          </p:cNvSpPr>
          <p:nvPr/>
        </p:nvSpPr>
        <p:spPr bwMode="auto">
          <a:xfrm flipV="1">
            <a:off x="8039100" y="23622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16" name="Text Box 36"/>
          <p:cNvSpPr txBox="1">
            <a:spLocks noChangeArrowheads="1"/>
          </p:cNvSpPr>
          <p:nvPr/>
        </p:nvSpPr>
        <p:spPr bwMode="auto">
          <a:xfrm>
            <a:off x="6916738" y="669925"/>
            <a:ext cx="24558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Night Visions Joshua Crowned</a:t>
            </a:r>
          </a:p>
        </p:txBody>
      </p:sp>
      <p:sp>
        <p:nvSpPr>
          <p:cNvPr id="71717" name="Text Box 37"/>
          <p:cNvSpPr txBox="1">
            <a:spLocks noChangeArrowheads="1"/>
          </p:cNvSpPr>
          <p:nvPr/>
        </p:nvSpPr>
        <p:spPr bwMode="auto">
          <a:xfrm>
            <a:off x="6629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effectLst/>
                <a:latin typeface="Arial" charset="0"/>
                <a:ea typeface="Arial" charset="0"/>
                <a:cs typeface="Arial" charset="0"/>
              </a:rPr>
              <a:t>519 BC</a:t>
            </a:r>
          </a:p>
        </p:txBody>
      </p:sp>
      <p:sp>
        <p:nvSpPr>
          <p:cNvPr id="71718" name="Rectangle 38"/>
          <p:cNvSpPr>
            <a:spLocks noGrp="1" noChangeArrowheads="1"/>
          </p:cNvSpPr>
          <p:nvPr>
            <p:ph type="title" idx="4294967295"/>
          </p:nvPr>
        </p:nvSpPr>
        <p:spPr>
          <a:xfrm>
            <a:off x="457200" y="0"/>
            <a:ext cx="8636000" cy="914400"/>
          </a:xfrm>
        </p:spPr>
        <p:txBody>
          <a:bodyPr/>
          <a:lstStyle/>
          <a:p>
            <a:pPr eaLnBrk="1" hangingPunct="1">
              <a:defRPr/>
            </a:pPr>
            <a:r>
              <a:rPr lang="en-US" b="1">
                <a:solidFill>
                  <a:schemeClr val="folHlink"/>
                </a:solidFill>
                <a:latin typeface="Arial" charset="0"/>
                <a:ea typeface="ＭＳ Ｐゴシック" charset="0"/>
                <a:cs typeface="Arial" charset="0"/>
              </a:rPr>
              <a:t>Dates in Zechariah</a:t>
            </a:r>
            <a:endParaRPr lang="en-US" b="1">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10">
                                            <p:txEl>
                                              <p:pRg st="0" end="0"/>
                                            </p:txEl>
                                          </p:spTgt>
                                        </p:tgtEl>
                                        <p:attrNameLst>
                                          <p:attrName>style.visibility</p:attrName>
                                        </p:attrNameLst>
                                      </p:cBhvr>
                                      <p:to>
                                        <p:strVal val="visible"/>
                                      </p:to>
                                    </p:set>
                                    <p:animEffect transition="in" filter="box(out)">
                                      <p:cBhvr>
                                        <p:cTn id="7" dur="500"/>
                                        <p:tgtEl>
                                          <p:spTgt spid="717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1697"/>
                                        </p:tgtEl>
                                        <p:attrNameLst>
                                          <p:attrName>style.visibility</p:attrName>
                                        </p:attrNameLst>
                                      </p:cBhvr>
                                      <p:to>
                                        <p:strVal val="visible"/>
                                      </p:to>
                                    </p:set>
                                    <p:animEffect transition="in" filter="wipe(up)">
                                      <p:cBhvr>
                                        <p:cTn id="12" dur="500"/>
                                        <p:tgtEl>
                                          <p:spTgt spid="71697"/>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1707"/>
                                        </p:tgtEl>
                                        <p:attrNameLst>
                                          <p:attrName>style.visibility</p:attrName>
                                        </p:attrNameLst>
                                      </p:cBhvr>
                                      <p:to>
                                        <p:strVal val="visible"/>
                                      </p:to>
                                    </p:set>
                                    <p:animEffect transition="in" filter="fade">
                                      <p:cBhvr>
                                        <p:cTn id="16" dur="500"/>
                                        <p:tgtEl>
                                          <p:spTgt spid="71707"/>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71698"/>
                                        </p:tgtEl>
                                        <p:attrNameLst>
                                          <p:attrName>style.visibility</p:attrName>
                                        </p:attrNameLst>
                                      </p:cBhvr>
                                      <p:to>
                                        <p:strVal val="visible"/>
                                      </p:to>
                                    </p:set>
                                    <p:anim calcmode="lin" valueType="num">
                                      <p:cBhvr additive="base">
                                        <p:cTn id="20" dur="500" fill="hold"/>
                                        <p:tgtEl>
                                          <p:spTgt spid="71698"/>
                                        </p:tgtEl>
                                        <p:attrNameLst>
                                          <p:attrName>ppt_x</p:attrName>
                                        </p:attrNameLst>
                                      </p:cBhvr>
                                      <p:tavLst>
                                        <p:tav tm="0">
                                          <p:val>
                                            <p:strVal val="#ppt_x"/>
                                          </p:val>
                                        </p:tav>
                                        <p:tav tm="100000">
                                          <p:val>
                                            <p:strVal val="#ppt_x"/>
                                          </p:val>
                                        </p:tav>
                                      </p:tavLst>
                                    </p:anim>
                                    <p:anim calcmode="lin" valueType="num">
                                      <p:cBhvr additive="base">
                                        <p:cTn id="21" dur="500" fill="hold"/>
                                        <p:tgtEl>
                                          <p:spTgt spid="7169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1702"/>
                                        </p:tgtEl>
                                        <p:attrNameLst>
                                          <p:attrName>style.visibility</p:attrName>
                                        </p:attrNameLst>
                                      </p:cBhvr>
                                      <p:to>
                                        <p:strVal val="visible"/>
                                      </p:to>
                                    </p:set>
                                    <p:animEffect transition="in" filter="wipe(up)">
                                      <p:cBhvr>
                                        <p:cTn id="26" dur="500"/>
                                        <p:tgtEl>
                                          <p:spTgt spid="71702"/>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1706"/>
                                        </p:tgtEl>
                                        <p:attrNameLst>
                                          <p:attrName>style.visibility</p:attrName>
                                        </p:attrNameLst>
                                      </p:cBhvr>
                                      <p:to>
                                        <p:strVal val="visible"/>
                                      </p:to>
                                    </p:set>
                                    <p:animEffect transition="in" filter="fade">
                                      <p:cBhvr>
                                        <p:cTn id="30" dur="500"/>
                                        <p:tgtEl>
                                          <p:spTgt spid="71706"/>
                                        </p:tgtEl>
                                      </p:cBhvr>
                                    </p:animEffect>
                                  </p:childTnLst>
                                </p:cTn>
                              </p:par>
                            </p:childTnLst>
                          </p:cTn>
                        </p:par>
                        <p:par>
                          <p:cTn id="31" fill="hold" nodeType="afterGroup">
                            <p:stCondLst>
                              <p:cond delay="1000"/>
                            </p:stCondLst>
                            <p:childTnLst>
                              <p:par>
                                <p:cTn id="32" presetID="2" presetClass="entr" presetSubtype="4" fill="hold" grpId="0" nodeType="afterEffect">
                                  <p:stCondLst>
                                    <p:cond delay="0"/>
                                  </p:stCondLst>
                                  <p:childTnLst>
                                    <p:set>
                                      <p:cBhvr>
                                        <p:cTn id="33" dur="1" fill="hold">
                                          <p:stCondLst>
                                            <p:cond delay="0"/>
                                          </p:stCondLst>
                                        </p:cTn>
                                        <p:tgtEl>
                                          <p:spTgt spid="71701"/>
                                        </p:tgtEl>
                                        <p:attrNameLst>
                                          <p:attrName>style.visibility</p:attrName>
                                        </p:attrNameLst>
                                      </p:cBhvr>
                                      <p:to>
                                        <p:strVal val="visible"/>
                                      </p:to>
                                    </p:set>
                                    <p:anim calcmode="lin" valueType="num">
                                      <p:cBhvr additive="base">
                                        <p:cTn id="34" dur="500" fill="hold"/>
                                        <p:tgtEl>
                                          <p:spTgt spid="71701"/>
                                        </p:tgtEl>
                                        <p:attrNameLst>
                                          <p:attrName>ppt_x</p:attrName>
                                        </p:attrNameLst>
                                      </p:cBhvr>
                                      <p:tavLst>
                                        <p:tav tm="0">
                                          <p:val>
                                            <p:strVal val="#ppt_x"/>
                                          </p:val>
                                        </p:tav>
                                        <p:tav tm="100000">
                                          <p:val>
                                            <p:strVal val="#ppt_x"/>
                                          </p:val>
                                        </p:tav>
                                      </p:tavLst>
                                    </p:anim>
                                    <p:anim calcmode="lin" valueType="num">
                                      <p:cBhvr additive="base">
                                        <p:cTn id="35" dur="500" fill="hold"/>
                                        <p:tgtEl>
                                          <p:spTgt spid="7170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1699"/>
                                        </p:tgtEl>
                                        <p:attrNameLst>
                                          <p:attrName>style.visibility</p:attrName>
                                        </p:attrNameLst>
                                      </p:cBhvr>
                                      <p:to>
                                        <p:strVal val="visible"/>
                                      </p:to>
                                    </p:set>
                                    <p:animEffect transition="in" filter="wipe(up)">
                                      <p:cBhvr>
                                        <p:cTn id="40" dur="500"/>
                                        <p:tgtEl>
                                          <p:spTgt spid="71699"/>
                                        </p:tgtEl>
                                      </p:cBhvr>
                                    </p:animEffec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1708"/>
                                        </p:tgtEl>
                                        <p:attrNameLst>
                                          <p:attrName>style.visibility</p:attrName>
                                        </p:attrNameLst>
                                      </p:cBhvr>
                                      <p:to>
                                        <p:strVal val="visible"/>
                                      </p:to>
                                    </p:set>
                                    <p:animEffect transition="in" filter="fade">
                                      <p:cBhvr>
                                        <p:cTn id="44" dur="500"/>
                                        <p:tgtEl>
                                          <p:spTgt spid="71708"/>
                                        </p:tgtEl>
                                      </p:cBhvr>
                                    </p:animEffect>
                                  </p:childTnLst>
                                </p:cTn>
                              </p:par>
                            </p:childTnLst>
                          </p:cTn>
                        </p:par>
                        <p:par>
                          <p:cTn id="45" fill="hold" nodeType="afterGroup">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71700"/>
                                        </p:tgtEl>
                                        <p:attrNameLst>
                                          <p:attrName>style.visibility</p:attrName>
                                        </p:attrNameLst>
                                      </p:cBhvr>
                                      <p:to>
                                        <p:strVal val="visible"/>
                                      </p:to>
                                    </p:set>
                                    <p:anim calcmode="lin" valueType="num">
                                      <p:cBhvr additive="base">
                                        <p:cTn id="48" dur="500" fill="hold"/>
                                        <p:tgtEl>
                                          <p:spTgt spid="71700"/>
                                        </p:tgtEl>
                                        <p:attrNameLst>
                                          <p:attrName>ppt_x</p:attrName>
                                        </p:attrNameLst>
                                      </p:cBhvr>
                                      <p:tavLst>
                                        <p:tav tm="0">
                                          <p:val>
                                            <p:strVal val="#ppt_x"/>
                                          </p:val>
                                        </p:tav>
                                        <p:tav tm="100000">
                                          <p:val>
                                            <p:strVal val="#ppt_x"/>
                                          </p:val>
                                        </p:tav>
                                      </p:tavLst>
                                    </p:anim>
                                    <p:anim calcmode="lin" valueType="num">
                                      <p:cBhvr additive="base">
                                        <p:cTn id="49" dur="500" fill="hold"/>
                                        <p:tgtEl>
                                          <p:spTgt spid="71700"/>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703"/>
                                        </p:tgtEl>
                                        <p:attrNameLst>
                                          <p:attrName>style.visibility</p:attrName>
                                        </p:attrNameLst>
                                      </p:cBhvr>
                                      <p:to>
                                        <p:strVal val="visible"/>
                                      </p:to>
                                    </p:set>
                                    <p:animEffect transition="in" filter="wipe(up)">
                                      <p:cBhvr>
                                        <p:cTn id="54" dur="500"/>
                                        <p:tgtEl>
                                          <p:spTgt spid="71703"/>
                                        </p:tgtEl>
                                      </p:cBhvr>
                                    </p:animEffect>
                                  </p:childTnLst>
                                </p:cTn>
                              </p:par>
                            </p:childTnLst>
                          </p:cTn>
                        </p:par>
                        <p:par>
                          <p:cTn id="55" fill="hold" nodeType="afterGroup">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71709"/>
                                        </p:tgtEl>
                                        <p:attrNameLst>
                                          <p:attrName>style.visibility</p:attrName>
                                        </p:attrNameLst>
                                      </p:cBhvr>
                                      <p:to>
                                        <p:strVal val="visible"/>
                                      </p:to>
                                    </p:set>
                                    <p:animEffect transition="in" filter="fade">
                                      <p:cBhvr>
                                        <p:cTn id="58" dur="500"/>
                                        <p:tgtEl>
                                          <p:spTgt spid="71709"/>
                                        </p:tgtEl>
                                      </p:cBhvr>
                                    </p:animEffect>
                                  </p:childTnLst>
                                </p:cTn>
                              </p:par>
                            </p:childTnLst>
                          </p:cTn>
                        </p:par>
                        <p:par>
                          <p:cTn id="59" fill="hold" nodeType="afterGroup">
                            <p:stCondLst>
                              <p:cond delay="1000"/>
                            </p:stCondLst>
                            <p:childTnLst>
                              <p:par>
                                <p:cTn id="60" presetID="2" presetClass="entr" presetSubtype="4" fill="hold" grpId="0" nodeType="afterEffect">
                                  <p:stCondLst>
                                    <p:cond delay="0"/>
                                  </p:stCondLst>
                                  <p:childTnLst>
                                    <p:set>
                                      <p:cBhvr>
                                        <p:cTn id="61" dur="1" fill="hold">
                                          <p:stCondLst>
                                            <p:cond delay="0"/>
                                          </p:stCondLst>
                                        </p:cTn>
                                        <p:tgtEl>
                                          <p:spTgt spid="71704"/>
                                        </p:tgtEl>
                                        <p:attrNameLst>
                                          <p:attrName>style.visibility</p:attrName>
                                        </p:attrNameLst>
                                      </p:cBhvr>
                                      <p:to>
                                        <p:strVal val="visible"/>
                                      </p:to>
                                    </p:set>
                                    <p:anim calcmode="lin" valueType="num">
                                      <p:cBhvr additive="base">
                                        <p:cTn id="62" dur="500" fill="hold"/>
                                        <p:tgtEl>
                                          <p:spTgt spid="71704"/>
                                        </p:tgtEl>
                                        <p:attrNameLst>
                                          <p:attrName>ppt_x</p:attrName>
                                        </p:attrNameLst>
                                      </p:cBhvr>
                                      <p:tavLst>
                                        <p:tav tm="0">
                                          <p:val>
                                            <p:strVal val="#ppt_x"/>
                                          </p:val>
                                        </p:tav>
                                        <p:tav tm="100000">
                                          <p:val>
                                            <p:strVal val="#ppt_x"/>
                                          </p:val>
                                        </p:tav>
                                      </p:tavLst>
                                    </p:anim>
                                    <p:anim calcmode="lin" valueType="num">
                                      <p:cBhvr additive="base">
                                        <p:cTn id="63" dur="500" fill="hold"/>
                                        <p:tgtEl>
                                          <p:spTgt spid="71704"/>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1712"/>
                                        </p:tgtEl>
                                        <p:attrNameLst>
                                          <p:attrName>style.visibility</p:attrName>
                                        </p:attrNameLst>
                                      </p:cBhvr>
                                      <p:to>
                                        <p:strVal val="visible"/>
                                      </p:to>
                                    </p:set>
                                    <p:animEffect transition="in" filter="wipe(up)">
                                      <p:cBhvr>
                                        <p:cTn id="68" dur="500"/>
                                        <p:tgtEl>
                                          <p:spTgt spid="71712"/>
                                        </p:tgtEl>
                                      </p:cBhvr>
                                    </p:animEffect>
                                  </p:childTnLst>
                                </p:cTn>
                              </p:par>
                            </p:childTnLst>
                          </p:cTn>
                        </p:par>
                        <p:par>
                          <p:cTn id="69" fill="hold" nodeType="afterGroup">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71713"/>
                                        </p:tgtEl>
                                        <p:attrNameLst>
                                          <p:attrName>style.visibility</p:attrName>
                                        </p:attrNameLst>
                                      </p:cBhvr>
                                      <p:to>
                                        <p:strVal val="visible"/>
                                      </p:to>
                                    </p:set>
                                    <p:animEffect transition="in" filter="fade">
                                      <p:cBhvr>
                                        <p:cTn id="72" dur="500"/>
                                        <p:tgtEl>
                                          <p:spTgt spid="71713"/>
                                        </p:tgtEl>
                                      </p:cBhvr>
                                    </p:animEffect>
                                  </p:childTnLst>
                                </p:cTn>
                              </p:par>
                            </p:childTnLst>
                          </p:cTn>
                        </p:par>
                        <p:par>
                          <p:cTn id="73" fill="hold" nodeType="afterGroup">
                            <p:stCondLst>
                              <p:cond delay="1000"/>
                            </p:stCondLst>
                            <p:childTnLst>
                              <p:par>
                                <p:cTn id="74" presetID="2" presetClass="entr" presetSubtype="4" fill="hold" grpId="0" nodeType="afterEffect">
                                  <p:stCondLst>
                                    <p:cond delay="0"/>
                                  </p:stCondLst>
                                  <p:childTnLst>
                                    <p:set>
                                      <p:cBhvr>
                                        <p:cTn id="75" dur="1" fill="hold">
                                          <p:stCondLst>
                                            <p:cond delay="0"/>
                                          </p:stCondLst>
                                        </p:cTn>
                                        <p:tgtEl>
                                          <p:spTgt spid="71711"/>
                                        </p:tgtEl>
                                        <p:attrNameLst>
                                          <p:attrName>style.visibility</p:attrName>
                                        </p:attrNameLst>
                                      </p:cBhvr>
                                      <p:to>
                                        <p:strVal val="visible"/>
                                      </p:to>
                                    </p:set>
                                    <p:anim calcmode="lin" valueType="num">
                                      <p:cBhvr additive="base">
                                        <p:cTn id="76" dur="500" fill="hold"/>
                                        <p:tgtEl>
                                          <p:spTgt spid="71711"/>
                                        </p:tgtEl>
                                        <p:attrNameLst>
                                          <p:attrName>ppt_x</p:attrName>
                                        </p:attrNameLst>
                                      </p:cBhvr>
                                      <p:tavLst>
                                        <p:tav tm="0">
                                          <p:val>
                                            <p:strVal val="#ppt_x"/>
                                          </p:val>
                                        </p:tav>
                                        <p:tav tm="100000">
                                          <p:val>
                                            <p:strVal val="#ppt_x"/>
                                          </p:val>
                                        </p:tav>
                                      </p:tavLst>
                                    </p:anim>
                                    <p:anim calcmode="lin" valueType="num">
                                      <p:cBhvr additive="base">
                                        <p:cTn id="77" dur="500" fill="hold"/>
                                        <p:tgtEl>
                                          <p:spTgt spid="71711"/>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1716"/>
                                        </p:tgtEl>
                                        <p:attrNameLst>
                                          <p:attrName>style.visibility</p:attrName>
                                        </p:attrNameLst>
                                      </p:cBhvr>
                                      <p:to>
                                        <p:strVal val="visible"/>
                                      </p:to>
                                    </p:set>
                                    <p:animEffect transition="in" filter="fade">
                                      <p:cBhvr>
                                        <p:cTn id="82" dur="500"/>
                                        <p:tgtEl>
                                          <p:spTgt spid="71716"/>
                                        </p:tgtEl>
                                      </p:cBhvr>
                                    </p:animEffect>
                                  </p:childTnLst>
                                </p:cTn>
                              </p:par>
                            </p:childTnLst>
                          </p:cTn>
                        </p:par>
                        <p:par>
                          <p:cTn id="83" fill="hold" nodeType="afterGroup">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71715"/>
                                        </p:tgtEl>
                                        <p:attrNameLst>
                                          <p:attrName>style.visibility</p:attrName>
                                        </p:attrNameLst>
                                      </p:cBhvr>
                                      <p:to>
                                        <p:strVal val="visible"/>
                                      </p:to>
                                    </p:set>
                                    <p:anim calcmode="lin" valueType="num">
                                      <p:cBhvr additive="base">
                                        <p:cTn id="86" dur="500" fill="hold"/>
                                        <p:tgtEl>
                                          <p:spTgt spid="71715"/>
                                        </p:tgtEl>
                                        <p:attrNameLst>
                                          <p:attrName>ppt_x</p:attrName>
                                        </p:attrNameLst>
                                      </p:cBhvr>
                                      <p:tavLst>
                                        <p:tav tm="0">
                                          <p:val>
                                            <p:strVal val="#ppt_x"/>
                                          </p:val>
                                        </p:tav>
                                        <p:tav tm="100000">
                                          <p:val>
                                            <p:strVal val="#ppt_x"/>
                                          </p:val>
                                        </p:tav>
                                      </p:tavLst>
                                    </p:anim>
                                    <p:anim calcmode="lin" valueType="num">
                                      <p:cBhvr additive="base">
                                        <p:cTn id="87" dur="500" fill="hold"/>
                                        <p:tgtEl>
                                          <p:spTgt spid="71715"/>
                                        </p:tgtEl>
                                        <p:attrNameLst>
                                          <p:attrName>ppt_y</p:attrName>
                                        </p:attrNameLst>
                                      </p:cBhvr>
                                      <p:tavLst>
                                        <p:tav tm="0">
                                          <p:val>
                                            <p:strVal val="1+#ppt_h/2"/>
                                          </p:val>
                                        </p:tav>
                                        <p:tav tm="100000">
                                          <p:val>
                                            <p:strVal val="#ppt_y"/>
                                          </p:val>
                                        </p:tav>
                                      </p:tavLst>
                                    </p:anim>
                                  </p:childTnLst>
                                </p:cTn>
                              </p:par>
                            </p:childTnLst>
                          </p:cTn>
                        </p:par>
                        <p:par>
                          <p:cTn id="88" fill="hold" nodeType="afterGroup">
                            <p:stCondLst>
                              <p:cond delay="1000"/>
                            </p:stCondLst>
                            <p:childTnLst>
                              <p:par>
                                <p:cTn id="89" presetID="2" presetClass="entr" presetSubtype="4" fill="hold" grpId="0" nodeType="afterEffect">
                                  <p:stCondLst>
                                    <p:cond delay="0"/>
                                  </p:stCondLst>
                                  <p:childTnLst>
                                    <p:set>
                                      <p:cBhvr>
                                        <p:cTn id="90" dur="1" fill="hold">
                                          <p:stCondLst>
                                            <p:cond delay="0"/>
                                          </p:stCondLst>
                                        </p:cTn>
                                        <p:tgtEl>
                                          <p:spTgt spid="71714"/>
                                        </p:tgtEl>
                                        <p:attrNameLst>
                                          <p:attrName>style.visibility</p:attrName>
                                        </p:attrNameLst>
                                      </p:cBhvr>
                                      <p:to>
                                        <p:strVal val="visible"/>
                                      </p:to>
                                    </p:set>
                                    <p:anim calcmode="lin" valueType="num">
                                      <p:cBhvr additive="base">
                                        <p:cTn id="91" dur="500" fill="hold"/>
                                        <p:tgtEl>
                                          <p:spTgt spid="71714"/>
                                        </p:tgtEl>
                                        <p:attrNameLst>
                                          <p:attrName>ppt_x</p:attrName>
                                        </p:attrNameLst>
                                      </p:cBhvr>
                                      <p:tavLst>
                                        <p:tav tm="0">
                                          <p:val>
                                            <p:strVal val="#ppt_x"/>
                                          </p:val>
                                        </p:tav>
                                        <p:tav tm="100000">
                                          <p:val>
                                            <p:strVal val="#ppt_x"/>
                                          </p:val>
                                        </p:tav>
                                      </p:tavLst>
                                    </p:anim>
                                    <p:anim calcmode="lin" valueType="num">
                                      <p:cBhvr additive="base">
                                        <p:cTn id="92" dur="500" fill="hold"/>
                                        <p:tgtEl>
                                          <p:spTgt spid="71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7" grpId="0" animBg="1"/>
      <p:bldP spid="71698" grpId="0" autoUpdateAnimBg="0"/>
      <p:bldP spid="71699" grpId="0" animBg="1"/>
      <p:bldP spid="71700" grpId="0" autoUpdateAnimBg="0"/>
      <p:bldP spid="71701" grpId="0" autoUpdateAnimBg="0"/>
      <p:bldP spid="71702" grpId="0" animBg="1"/>
      <p:bldP spid="71703" grpId="0" animBg="1"/>
      <p:bldP spid="71704" grpId="0" autoUpdateAnimBg="0"/>
      <p:bldP spid="71706" grpId="0" autoUpdateAnimBg="0"/>
      <p:bldP spid="71707" grpId="0" autoUpdateAnimBg="0"/>
      <p:bldP spid="71708" grpId="0" autoUpdateAnimBg="0"/>
      <p:bldP spid="71709" grpId="0" autoUpdateAnimBg="0"/>
      <p:bldP spid="71710" grpId="0" build="p" autoUpdateAnimBg="0"/>
      <p:bldP spid="71711" grpId="0" autoUpdateAnimBg="0"/>
      <p:bldP spid="71712" grpId="0" animBg="1"/>
      <p:bldP spid="71713" grpId="0" autoUpdateAnimBg="0"/>
      <p:bldP spid="71714" grpId="0" autoUpdateAnimBg="0"/>
      <p:bldP spid="71715" grpId="0" animBg="1"/>
      <p:bldP spid="7171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outerShdw blurRad="38100" dist="38100" dir="2700000" algn="tl">
                    <a:srgbClr val="000000"/>
                  </a:outerShdw>
                </a:effectLst>
                <a:latin typeface="Arial" charset="0"/>
                <a:cs typeface="Arial" charset="0"/>
              </a:rPr>
              <a:t>649</a:t>
            </a:r>
          </a:p>
        </p:txBody>
      </p:sp>
      <p:sp>
        <p:nvSpPr>
          <p:cNvPr id="78921" name="WordArt 371"/>
          <p:cNvSpPr>
            <a:spLocks noChangeArrowheads="1" noChangeShapeType="1" noTextEdit="1"/>
          </p:cNvSpPr>
          <p:nvPr/>
        </p:nvSpPr>
        <p:spPr bwMode="auto">
          <a:xfrm>
            <a:off x="228600" y="2389188"/>
            <a:ext cx="7223125" cy="1116012"/>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dirty="0">
                <a:ln w="9525">
                  <a:round/>
                  <a:headEnd/>
                  <a:tailEnd/>
                </a:ln>
                <a:solidFill>
                  <a:srgbClr val="FFFFFF"/>
                </a:solidFill>
                <a:effectLst>
                  <a:outerShdw blurRad="38100" dist="38100" dir="2700000" algn="tl" rotWithShape="0">
                    <a:srgbClr val="000000">
                      <a:alpha val="43137"/>
                    </a:srgbClr>
                  </a:outerShdw>
                </a:effectLst>
                <a:latin typeface="Impact"/>
                <a:ea typeface="Impact"/>
                <a:cs typeface="Impact"/>
              </a:rPr>
              <a:t>Rebuild Temple for Messiah</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Tree>
    <p:extLst>
      <p:ext uri="{BB962C8B-B14F-4D97-AF65-F5344CB8AC3E}">
        <p14:creationId xmlns:p14="http://schemas.microsoft.com/office/powerpoint/2010/main" val="3715844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a:t>
            </a:r>
          </a:p>
        </p:txBody>
      </p:sp>
    </p:spTree>
    <p:extLst>
      <p:ext uri="{BB962C8B-B14F-4D97-AF65-F5344CB8AC3E}">
        <p14:creationId xmlns:p14="http://schemas.microsoft.com/office/powerpoint/2010/main" val="76926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8"/>
            <a:ext cx="8336595" cy="4223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Judah must rebuild the temple (6:9-15) for blessing in the Messiah</a:t>
            </a:r>
            <a:r>
              <a:rPr kumimoji="0" lang="uk-U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s kingdom.</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74244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November of the second year of King Darius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reign,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gave this message to the prophet Zechariah son of Berekiah and grandson of Iddo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(Zech 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992" y="2276872"/>
            <a:ext cx="9144000" cy="4572000"/>
          </a:xfrm>
          <a:prstGeom prst="rect">
            <a:avLst/>
          </a:prstGeom>
        </p:spPr>
      </p:pic>
    </p:spTree>
    <p:extLst>
      <p:ext uri="{BB962C8B-B14F-4D97-AF65-F5344CB8AC3E}">
        <p14:creationId xmlns:p14="http://schemas.microsoft.com/office/powerpoint/2010/main" val="282960585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5" name="Text Box 6"/>
          <p:cNvSpPr txBox="1">
            <a:spLocks noChangeArrowheads="1"/>
          </p:cNvSpPr>
          <p:nvPr/>
        </p:nvSpPr>
        <p:spPr bwMode="auto">
          <a:xfrm>
            <a:off x="1295400" y="5851525"/>
            <a:ext cx="1570038"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dirty="0" err="1">
                <a:solidFill>
                  <a:schemeClr val="bg2"/>
                </a:solidFill>
                <a:effectLst/>
                <a:latin typeface="Bwhebb" charset="0"/>
              </a:rPr>
              <a:t>hy</a:t>
            </a:r>
            <a:r>
              <a:rPr lang="ru-RU" sz="6000" dirty="0" err="1">
                <a:solidFill>
                  <a:schemeClr val="bg2"/>
                </a:solidFill>
                <a:effectLst/>
                <a:latin typeface="Bwhebb" charset="0"/>
              </a:rPr>
              <a:t>"</a:t>
            </a:r>
            <a:r>
              <a:rPr lang="en-US" sz="6000" dirty="0" err="1">
                <a:solidFill>
                  <a:schemeClr val="bg2"/>
                </a:solidFill>
                <a:effectLst/>
                <a:latin typeface="Bwhebb" charset="0"/>
              </a:rPr>
              <a:t>r</a:t>
            </a:r>
            <a:r>
              <a:rPr lang="en-US" sz="6000" dirty="0">
                <a:solidFill>
                  <a:schemeClr val="bg2"/>
                </a:solidFill>
                <a:effectLst/>
                <a:latin typeface="Bwhebb" charset="0"/>
              </a:rPr>
              <a:t>&gt;</a:t>
            </a:r>
            <a:r>
              <a:rPr lang="en-US" sz="6000" dirty="0" err="1">
                <a:solidFill>
                  <a:schemeClr val="bg2"/>
                </a:solidFill>
                <a:effectLst/>
                <a:latin typeface="Bwhebb" charset="0"/>
              </a:rPr>
              <a:t>k;z</a:t>
            </a:r>
            <a:r>
              <a:rPr lang="en-US" sz="6000" dirty="0">
                <a:solidFill>
                  <a:schemeClr val="bg2"/>
                </a:solidFill>
                <a:effectLst/>
                <a:latin typeface="Bwhebb" charset="0"/>
              </a:rPr>
              <a:t>&gt;</a:t>
            </a:r>
            <a:endParaRPr lang="en-US" dirty="0">
              <a:effectLst/>
            </a:endParaRPr>
          </a:p>
        </p:txBody>
      </p:sp>
      <p:pic>
        <p:nvPicPr>
          <p:cNvPr id="12902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58372" name="Rectangle 2"/>
          <p:cNvSpPr>
            <a:spLocks noGrp="1" noChangeArrowheads="1"/>
          </p:cNvSpPr>
          <p:nvPr>
            <p:ph type="title"/>
          </p:nvPr>
        </p:nvSpPr>
        <p:spPr>
          <a:xfrm>
            <a:off x="139700" y="228600"/>
            <a:ext cx="8885238" cy="1155700"/>
          </a:xfrm>
        </p:spPr>
        <p:txBody>
          <a:bodyPr/>
          <a:lstStyle/>
          <a:p>
            <a:pPr eaLnBrk="1" hangingPunct="1">
              <a:defRPr/>
            </a:pPr>
            <a:r>
              <a:rPr lang="en-US" sz="6600">
                <a:solidFill>
                  <a:schemeClr val="bg2"/>
                </a:solidFill>
                <a:effectLst>
                  <a:glow rad="228600">
                    <a:srgbClr val="FFFFFF">
                      <a:alpha val="89000"/>
                    </a:srgbClr>
                  </a:glow>
                  <a:outerShdw blurRad="38100" dist="38100" dir="2700000" algn="tl">
                    <a:srgbClr val="FFFFFF"/>
                  </a:outerShdw>
                </a:effectLst>
                <a:latin typeface="Arial" charset="0"/>
                <a:ea typeface="ＭＳ Ｐゴシック" charset="0"/>
                <a:cs typeface="Times New Roman" charset="0"/>
              </a:rPr>
              <a:t>Meaning</a:t>
            </a:r>
          </a:p>
        </p:txBody>
      </p:sp>
      <p:sp>
        <p:nvSpPr>
          <p:cNvPr id="7578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chemeClr val="bg2"/>
                </a:solidFill>
                <a:effectLst>
                  <a:glow rad="228600">
                    <a:srgbClr val="FFFFFF">
                      <a:alpha val="89000"/>
                    </a:srgbClr>
                  </a:glow>
                </a:effectLst>
                <a:latin typeface="Arial" charset="0"/>
                <a:cs typeface="Arial" charset="0"/>
              </a:rPr>
              <a:t>650</a:t>
            </a:r>
          </a:p>
        </p:txBody>
      </p:sp>
      <p:sp>
        <p:nvSpPr>
          <p:cNvPr id="75781" name="Text Box 7"/>
          <p:cNvSpPr txBox="1">
            <a:spLocks noChangeArrowheads="1"/>
          </p:cNvSpPr>
          <p:nvPr/>
        </p:nvSpPr>
        <p:spPr bwMode="auto">
          <a:xfrm>
            <a:off x="2906713" y="914400"/>
            <a:ext cx="3352800"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8800" dirty="0" err="1">
                <a:solidFill>
                  <a:schemeClr val="bg2"/>
                </a:solidFill>
                <a:effectLst>
                  <a:glow rad="228600">
                    <a:srgbClr val="FFFFFF">
                      <a:alpha val="89000"/>
                    </a:srgbClr>
                  </a:glow>
                </a:effectLst>
                <a:latin typeface="Bwhebb" charset="0"/>
              </a:rPr>
              <a:t>hy</a:t>
            </a:r>
            <a:r>
              <a:rPr lang="ru-RU" sz="8800" dirty="0" err="1">
                <a:solidFill>
                  <a:schemeClr val="bg2"/>
                </a:solidFill>
                <a:effectLst>
                  <a:glow rad="228600">
                    <a:srgbClr val="FFFFFF">
                      <a:alpha val="89000"/>
                    </a:srgbClr>
                  </a:glow>
                </a:effectLst>
                <a:latin typeface="Bwhebb" charset="0"/>
              </a:rPr>
              <a:t>"</a:t>
            </a:r>
            <a:r>
              <a:rPr lang="en-US" sz="8800" dirty="0" err="1">
                <a:solidFill>
                  <a:schemeClr val="bg2"/>
                </a:solidFill>
                <a:effectLst>
                  <a:glow rad="228600">
                    <a:srgbClr val="FFFFFF">
                      <a:alpha val="89000"/>
                    </a:srgbClr>
                  </a:glow>
                </a:effectLst>
                <a:latin typeface="Bwhebb" charset="0"/>
              </a:rPr>
              <a:t>r</a:t>
            </a:r>
            <a:r>
              <a:rPr lang="en-US" sz="8800" dirty="0">
                <a:solidFill>
                  <a:schemeClr val="bg2"/>
                </a:solidFill>
                <a:effectLst>
                  <a:glow rad="228600">
                    <a:srgbClr val="FFFFFF">
                      <a:alpha val="89000"/>
                    </a:srgbClr>
                  </a:glow>
                </a:effectLst>
                <a:latin typeface="Bwhebb" charset="0"/>
              </a:rPr>
              <a:t>&gt;</a:t>
            </a:r>
            <a:r>
              <a:rPr lang="en-US" sz="8800" dirty="0" err="1">
                <a:solidFill>
                  <a:schemeClr val="bg2"/>
                </a:solidFill>
                <a:effectLst>
                  <a:glow rad="228600">
                    <a:srgbClr val="FFFFFF">
                      <a:alpha val="89000"/>
                    </a:srgbClr>
                  </a:glow>
                </a:effectLst>
                <a:latin typeface="Bwhebb" charset="0"/>
              </a:rPr>
              <a:t>k;z</a:t>
            </a:r>
            <a:r>
              <a:rPr lang="en-US" sz="8800" dirty="0">
                <a:solidFill>
                  <a:schemeClr val="bg2"/>
                </a:solidFill>
                <a:effectLst>
                  <a:glow rad="228600">
                    <a:srgbClr val="FFFFFF">
                      <a:alpha val="89000"/>
                    </a:srgbClr>
                  </a:glow>
                </a:effectLst>
                <a:latin typeface="Bwhebb" charset="0"/>
              </a:rPr>
              <a:t>&gt;</a:t>
            </a:r>
          </a:p>
        </p:txBody>
      </p:sp>
      <p:sp>
        <p:nvSpPr>
          <p:cNvPr id="26632" name="Rectangle 8"/>
          <p:cNvSpPr>
            <a:spLocks noChangeArrowheads="1"/>
          </p:cNvSpPr>
          <p:nvPr/>
        </p:nvSpPr>
        <p:spPr bwMode="auto">
          <a:xfrm>
            <a:off x="247650" y="1752600"/>
            <a:ext cx="8896350" cy="207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342900" indent="-342900" algn="ctr">
              <a:spcBef>
                <a:spcPct val="20000"/>
              </a:spcBef>
              <a:buSzPct val="75000"/>
              <a:buFont typeface="Wingdings" charset="0"/>
              <a:buChar char="v"/>
              <a:defRPr/>
            </a:pPr>
            <a:r>
              <a:rPr lang="ru-RU" altLang="ja-JP" sz="3600" b="1" dirty="0">
                <a:solidFill>
                  <a:schemeClr val="bg2"/>
                </a:solidFill>
                <a:effectLst>
                  <a:glow rad="228600">
                    <a:srgbClr val="FFFFFF">
                      <a:alpha val="89000"/>
                    </a:srgbClr>
                  </a:glow>
                </a:effectLst>
                <a:latin typeface="Arial" charset="0"/>
                <a:cs typeface="Times New Roman" charset="0"/>
              </a:rPr>
              <a:t>"</a:t>
            </a:r>
            <a:r>
              <a:rPr lang="en-US" altLang="ja-JP" sz="3600" b="1" dirty="0">
                <a:solidFill>
                  <a:schemeClr val="bg2"/>
                </a:solidFill>
                <a:effectLst>
                  <a:glow rad="228600">
                    <a:srgbClr val="FFFFFF">
                      <a:alpha val="89000"/>
                    </a:srgbClr>
                  </a:glow>
                </a:effectLst>
                <a:latin typeface="Arial" charset="0"/>
                <a:cs typeface="Times New Roman" charset="0"/>
              </a:rPr>
              <a:t>Yahweh has remembered</a:t>
            </a:r>
            <a:r>
              <a:rPr lang="ru-RU" altLang="ja-JP" sz="3600" b="1" dirty="0">
                <a:solidFill>
                  <a:schemeClr val="bg2"/>
                </a:solidFill>
                <a:effectLst>
                  <a:glow rad="228600">
                    <a:srgbClr val="FFFFFF">
                      <a:alpha val="89000"/>
                    </a:srgbClr>
                  </a:glow>
                </a:effectLst>
                <a:latin typeface="Arial" charset="0"/>
                <a:cs typeface="Times New Roman" charset="0"/>
              </a:rPr>
              <a:t>"</a:t>
            </a:r>
            <a:r>
              <a:rPr lang="en-US" altLang="ja-JP" sz="3600" b="1" dirty="0">
                <a:solidFill>
                  <a:schemeClr val="bg2"/>
                </a:solidFill>
                <a:effectLst>
                  <a:glow rad="228600">
                    <a:srgbClr val="FFFFFF">
                      <a:alpha val="89000"/>
                    </a:srgbClr>
                  </a:glow>
                </a:effectLst>
                <a:latin typeface="Arial" charset="0"/>
                <a:cs typeface="Times New Roman" charset="0"/>
              </a:rPr>
              <a:t> (Hebrew)</a:t>
            </a:r>
            <a:endParaRPr lang="en-US" sz="3600" dirty="0">
              <a:solidFill>
                <a:schemeClr val="bg2"/>
              </a:solidFill>
              <a:effectLst>
                <a:glow rad="228600">
                  <a:srgbClr val="FFFFFF">
                    <a:alpha val="89000"/>
                  </a:srgbClr>
                </a:glow>
              </a:effectLst>
              <a:latin typeface="Arial" charset="0"/>
              <a:cs typeface="Arial" charset="0"/>
            </a:endParaRPr>
          </a:p>
        </p:txBody>
      </p:sp>
      <p:pic>
        <p:nvPicPr>
          <p:cNvPr id="129031" name="Picture 7"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1371600"/>
            <a:ext cx="2590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 calcmode="lin" valueType="num">
                                      <p:cBhvr additive="base">
                                        <p:cTn id="7" dur="500" fill="hold"/>
                                        <p:tgtEl>
                                          <p:spTgt spid="266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38454"/>
          </a:xfrm>
          <a:prstGeom prst="rect">
            <a:avLst/>
          </a:prstGeom>
        </p:spPr>
      </p:pic>
      <p:sp>
        <p:nvSpPr>
          <p:cNvPr id="900098" name="Rectangle 2"/>
          <p:cNvSpPr>
            <a:spLocks noGrp="1" noChangeArrowheads="1"/>
          </p:cNvSpPr>
          <p:nvPr>
            <p:ph type="ctrTitle"/>
          </p:nvPr>
        </p:nvSpPr>
        <p:spPr>
          <a:xfrm>
            <a:off x="0" y="29469"/>
            <a:ext cx="5580112"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was very angry with your ancestors.  </a:t>
            </a:r>
            <a:r>
              <a:rPr lang="en-US" sz="3200" b="1" baseline="30000" dirty="0">
                <a:effectLst>
                  <a:glow rad="127000">
                    <a:schemeClr val="tx1"/>
                  </a:glow>
                </a:effectLst>
                <a:latin typeface="Arial" charset="0"/>
                <a:ea typeface="ＭＳ Ｐゴシック" charset="0"/>
                <a:cs typeface="ＭＳ Ｐゴシック" charset="0"/>
              </a:rPr>
              <a:t>3</a:t>
            </a:r>
            <a:r>
              <a:rPr lang="en-US" sz="3200" b="1" dirty="0">
                <a:effectLst>
                  <a:glow rad="127000">
                    <a:schemeClr val="tx1"/>
                  </a:glow>
                </a:effectLst>
                <a:latin typeface="Arial" charset="0"/>
                <a:ea typeface="ＭＳ Ｐゴシック" charset="0"/>
                <a:cs typeface="ＭＳ Ｐゴシック" charset="0"/>
              </a:rPr>
              <a:t>Therefore, say to the people, </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says: </a:t>
            </a:r>
            <a:r>
              <a:rPr lang="en-US" sz="3200" b="1" dirty="0">
                <a:solidFill>
                  <a:srgbClr val="FFFF00"/>
                </a:solidFill>
                <a:effectLst>
                  <a:glow rad="127000">
                    <a:schemeClr val="tx1"/>
                  </a:glow>
                </a:effectLst>
                <a:latin typeface="Arial" charset="0"/>
                <a:ea typeface="ＭＳ Ｐゴシック" charset="0"/>
                <a:cs typeface="ＭＳ Ｐゴシック" charset="0"/>
              </a:rPr>
              <a:t>Return to me, and I will return to you</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a:t>
            </a:r>
            <a:r>
              <a:rPr lang="mr-IN"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(Zech 1:2-3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365417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be like your ancestors who would not listen or pay attention when the earlier prophets said to them, </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says: Turn from your evil ways, and stop all your evil practices</a:t>
            </a:r>
            <a:r>
              <a:rPr lang="mr-IN"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(Zech 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11266" name="Picture 2" descr="Repent - Contributed by Bob Hammond - Coronado Community United Methodist  Church">
            <a:extLst>
              <a:ext uri="{FF2B5EF4-FFF2-40B4-BE49-F238E27FC236}">
                <a16:creationId xmlns:a16="http://schemas.microsoft.com/office/drawing/2014/main" id="{29EA32E5-0FB7-E54D-AF34-2A257AC4F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83"/>
          <a:stretch/>
        </p:blipFill>
        <p:spPr bwMode="auto">
          <a:xfrm>
            <a:off x="0" y="3140968"/>
            <a:ext cx="9144000"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042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0" y="764703"/>
            <a:ext cx="9183161" cy="6093297"/>
          </a:xfrm>
          <a:prstGeom prst="rect">
            <a:avLst/>
          </a:prstGeom>
        </p:spPr>
      </p:pic>
      <p:sp>
        <p:nvSpPr>
          <p:cNvPr id="900098" name="Rectangle 2"/>
          <p:cNvSpPr>
            <a:spLocks noGrp="1" noChangeArrowheads="1"/>
          </p:cNvSpPr>
          <p:nvPr>
            <p:ph type="ctrTitle"/>
          </p:nvPr>
        </p:nvSpPr>
        <p:spPr>
          <a:xfrm>
            <a:off x="0" y="29469"/>
            <a:ext cx="6156176"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Where are your ancestors now? They and the prophets are long dead.  </a:t>
            </a:r>
            <a:r>
              <a:rPr lang="en-US" sz="3200" b="1" baseline="30000" dirty="0">
                <a:effectLst>
                  <a:glow rad="127000">
                    <a:schemeClr val="tx1"/>
                  </a:glow>
                </a:effectLst>
                <a:latin typeface="Arial" charset="0"/>
                <a:ea typeface="ＭＳ Ｐゴシック" charset="0"/>
                <a:cs typeface="ＭＳ Ｐゴシック" charset="0"/>
              </a:rPr>
              <a:t>6</a:t>
            </a:r>
            <a:r>
              <a:rPr lang="en-US" sz="3200" b="1" dirty="0">
                <a:effectLst>
                  <a:glow rad="127000">
                    <a:schemeClr val="tx1"/>
                  </a:glow>
                </a:effectLst>
                <a:latin typeface="Arial" charset="0"/>
                <a:ea typeface="ＭＳ Ｐゴシック" charset="0"/>
                <a:cs typeface="ＭＳ Ｐゴシック" charset="0"/>
              </a:rPr>
              <a:t>But everything I said through my servants the prophets happened to your ancestors, just as I said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(Zech 1:5-6a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536212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D9626641-454A-F446-A901-EA7055B83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4" y="29469"/>
            <a:ext cx="9144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4734"/>
            <a:ext cx="428396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As a result, they repented and said, </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have received what we deserved from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He has done what he said he would do</a:t>
            </a:r>
            <a:r>
              <a:rPr lang="mr-IN"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(Zech 1:6b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34258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for Christ?</a:t>
            </a: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86597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Arial" panose="020B0604020202020204" pitchFamily="34" charset="0"/>
              </a:rPr>
              <a:t>Always there.</a:t>
            </a: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algn="ctr"/>
              <a:r>
                <a:rPr lang="en-US" sz="2000" b="1" dirty="0">
                  <a:effectLst/>
                  <a:latin typeface="Arial" panose="020B0604020202020204" pitchFamily="34" charset="0"/>
                  <a:cs typeface="Arial" panose="020B0604020202020204" pitchFamily="34" charset="0"/>
                </a:rPr>
                <a:t>Hey, Bob, who's your Pal?</a:t>
              </a: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116632"/>
              <a:ext cx="3428267" cy="1015663"/>
            </a:xfrm>
            <a:prstGeom prst="rect">
              <a:avLst/>
            </a:prstGeom>
            <a:noFill/>
          </p:spPr>
          <p:txBody>
            <a:bodyPr wrap="square" rtlCol="0" anchor="ctr">
              <a:spAutoFit/>
            </a:bodyPr>
            <a:lstStyle/>
            <a:p>
              <a:pPr algn="ctr"/>
              <a:r>
                <a:rPr lang="en-US" sz="2000" b="1" dirty="0">
                  <a:effectLst/>
                  <a:latin typeface="Arial" panose="020B0604020202020204" pitchFamily="34" charset="0"/>
                  <a:cs typeface="Arial" panose="020B0604020202020204" pitchFamily="34" charset="0"/>
                </a:rPr>
                <a:t>He's my old sin nature… He's always around—a real troublemaker…</a:t>
              </a: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241980"/>
              <a:ext cx="1916158" cy="707886"/>
            </a:xfrm>
            <a:prstGeom prst="rect">
              <a:avLst/>
            </a:prstGeom>
            <a:noFill/>
          </p:spPr>
          <p:txBody>
            <a:bodyPr wrap="square" rtlCol="0" anchor="ctr">
              <a:spAutoFit/>
            </a:bodyPr>
            <a:lstStyle/>
            <a:p>
              <a:pPr algn="ctr"/>
              <a:r>
                <a:rPr lang="en-US" sz="2000" b="1" dirty="0">
                  <a:effectLst/>
                  <a:latin typeface="Arial" panose="020B0604020202020204" pitchFamily="34" charset="0"/>
                  <a:cs typeface="Arial" panose="020B0604020202020204" pitchFamily="34" charset="0"/>
                </a:rPr>
                <a:t>Hi… </a:t>
              </a:r>
              <a:br>
                <a:rPr lang="en-US" sz="2000" b="1" dirty="0">
                  <a:effectLst/>
                  <a:latin typeface="Arial" panose="020B0604020202020204" pitchFamily="34" charset="0"/>
                  <a:cs typeface="Arial" panose="020B0604020202020204" pitchFamily="34" charset="0"/>
                </a:rPr>
              </a:br>
              <a:r>
                <a:rPr lang="en-US" sz="2000" b="1" dirty="0">
                  <a:effectLst/>
                  <a:latin typeface="Arial" panose="020B0604020202020204" pitchFamily="34" charset="0"/>
                  <a:cs typeface="Arial" panose="020B0604020202020204" pitchFamily="34" charset="0"/>
                </a:rPr>
                <a:t>How are ya?</a:t>
              </a: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419541"/>
              <a:ext cx="1578571" cy="707886"/>
            </a:xfrm>
            <a:prstGeom prst="rect">
              <a:avLst/>
            </a:prstGeom>
            <a:noFill/>
          </p:spPr>
          <p:txBody>
            <a:bodyPr wrap="square" rtlCol="0" anchor="ctr">
              <a:spAutoFit/>
            </a:bodyPr>
            <a:lstStyle/>
            <a:p>
              <a:pPr algn="ctr"/>
              <a:r>
                <a:rPr lang="en-US" sz="2000" b="1" dirty="0">
                  <a:effectLst/>
                  <a:latin typeface="Arial" panose="020B0604020202020204" pitchFamily="34" charset="0"/>
                  <a:cs typeface="Arial" panose="020B0604020202020204" pitchFamily="34" charset="0"/>
                </a:rPr>
                <a:t>And he never tires</a:t>
              </a:r>
            </a:p>
          </p:txBody>
        </p:sp>
      </p:grpSp>
    </p:spTree>
    <p:extLst>
      <p:ext uri="{BB962C8B-B14F-4D97-AF65-F5344CB8AC3E}">
        <p14:creationId xmlns:p14="http://schemas.microsoft.com/office/powerpoint/2010/main" val="2952882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 1–6</a:t>
            </a:r>
          </a:p>
        </p:txBody>
      </p:sp>
    </p:spTree>
    <p:extLst>
      <p:ext uri="{BB962C8B-B14F-4D97-AF65-F5344CB8AC3E}">
        <p14:creationId xmlns:p14="http://schemas.microsoft.com/office/powerpoint/2010/main" val="3573804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4677544" y="29468"/>
            <a:ext cx="4466456" cy="3255515"/>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Even today Jews pray every day for the temple rebuilding</a:t>
            </a: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3068960"/>
            <a:ext cx="4466456" cy="32555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Israel</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privileged position should result in temple rebuilding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(Chs. 1–6) </a:t>
            </a:r>
          </a:p>
        </p:txBody>
      </p:sp>
    </p:spTree>
    <p:extLst>
      <p:ext uri="{BB962C8B-B14F-4D97-AF65-F5344CB8AC3E}">
        <p14:creationId xmlns:p14="http://schemas.microsoft.com/office/powerpoint/2010/main" val="40316401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Judah must prepare for the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Messiah</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in light of her privileged covenant position among the nations by rebuilding the temple for future blessings when the Messiah rules in the kingdom.</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2032909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cs typeface="Arial" charset="0"/>
              </a:rPr>
              <a:t>649</a:t>
            </a:r>
          </a:p>
        </p:txBody>
      </p:sp>
      <p:sp>
        <p:nvSpPr>
          <p:cNvPr id="78921" name="WordArt 371"/>
          <p:cNvSpPr>
            <a:spLocks noChangeArrowheads="1" noChangeShapeType="1" noTextEdit="1"/>
          </p:cNvSpPr>
          <p:nvPr/>
        </p:nvSpPr>
        <p:spPr bwMode="auto">
          <a:xfrm>
            <a:off x="228600" y="2389188"/>
            <a:ext cx="7223125" cy="1116012"/>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effectLst>
                  <a:outerShdw blurRad="38100" dist="38100" dir="2700000" algn="tl" rotWithShape="0">
                    <a:srgbClr val="000000">
                      <a:alpha val="43137"/>
                    </a:srgbClr>
                  </a:outerShdw>
                </a:effectLst>
                <a:latin typeface="Impact"/>
                <a:ea typeface="Impact"/>
                <a:cs typeface="Impact"/>
              </a:rPr>
              <a:t>Rebuild Temple for Messiah</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1: </a:t>
            </a:r>
            <a:r>
              <a:rPr lang="en-US" sz="3600" b="1" dirty="0">
                <a:solidFill>
                  <a:srgbClr val="FFFFFF"/>
                </a:solidFill>
                <a:effectLst>
                  <a:glow rad="177800">
                    <a:schemeClr val="tx1"/>
                  </a:glow>
                </a:effectLst>
                <a:latin typeface="Arial"/>
                <a:cs typeface="Arial"/>
              </a:rPr>
              <a:t>Red-Horse Rider among the Myrtles</a:t>
            </a:r>
            <a:r>
              <a:rPr lang="en-US" sz="3600" b="1" dirty="0">
                <a:solidFill>
                  <a:srgbClr val="FFFFFF"/>
                </a:solidFill>
                <a:effectLst>
                  <a:glow rad="177800">
                    <a:schemeClr val="tx1"/>
                  </a:glow>
                </a:effectLst>
              </a:rPr>
              <a:t> (Zech 1:7-17)</a:t>
            </a:r>
            <a:endParaRPr lang="en-US" sz="3600">
              <a:effectLst>
                <a:glow rad="177800">
                  <a:schemeClr val="tx1"/>
                </a:glow>
              </a:effectLst>
            </a:endParaRPr>
          </a:p>
        </p:txBody>
      </p:sp>
      <p:sp>
        <p:nvSpPr>
          <p:cNvPr id="8" name="Rectangle 2"/>
          <p:cNvSpPr txBox="1">
            <a:spLocks noChangeArrowheads="1"/>
          </p:cNvSpPr>
          <p:nvPr/>
        </p:nvSpPr>
        <p:spPr bwMode="auto">
          <a:xfrm>
            <a:off x="0" y="2780928"/>
            <a:ext cx="9144000" cy="41916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Three months later, on February 15,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sent another message to the prophet Zechariah son of Berekiah and grandson of Iddo.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vision during the night, I saw a man sitting on a red horse that was standing among some myrtle trees in a small valley. Behind him were riders on red, brown, and white horses.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asked the angel who was talking with me,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My lord, what do these horses mean?</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show you,</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angel replied</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(1:7-9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77082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rider standing among the myrtle trees then explained,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are the ones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has sent out to patrol the earth</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2937754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the angel said to me,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Shout this message for all to hear: "This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My love for Jerusalem and Mount Zion is passionate and strong.  </a:t>
            </a: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But I am very angry with the other nations that are now enjoying peace and security. I was only a little angry with my people, but the nations inflicted harm on them far beyond my intentions" ' </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(1:14-15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763688" y="3732914"/>
            <a:ext cx="5625295" cy="3096344"/>
          </a:xfrm>
          <a:prstGeom prst="rect">
            <a:avLst/>
          </a:prstGeom>
        </p:spPr>
      </p:pic>
    </p:spTree>
    <p:extLst>
      <p:ext uri="{BB962C8B-B14F-4D97-AF65-F5344CB8AC3E}">
        <p14:creationId xmlns:p14="http://schemas.microsoft.com/office/powerpoint/2010/main" val="382937754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1: </a:t>
            </a:r>
            <a:r>
              <a:rPr lang="en-US" sz="3600" b="1" dirty="0">
                <a:solidFill>
                  <a:srgbClr val="FFFFFF"/>
                </a:solidFill>
                <a:effectLst>
                  <a:glow rad="177800">
                    <a:schemeClr val="tx1"/>
                  </a:glow>
                </a:effectLst>
                <a:latin typeface="Arial"/>
                <a:cs typeface="Arial"/>
              </a:rPr>
              <a:t>Red-Horse Rider among the Myrtles</a:t>
            </a:r>
            <a:r>
              <a:rPr lang="en-US" sz="3600" b="1" dirty="0">
                <a:solidFill>
                  <a:srgbClr val="FFFFFF"/>
                </a:solidFill>
                <a:effectLst>
                  <a:glow rad="177800">
                    <a:schemeClr val="tx1"/>
                  </a:glow>
                </a:effectLst>
              </a:rPr>
              <a:t> (Zech 1:7-17)</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chemeClr val="tx1"/>
                  </a:glow>
                </a:effectLst>
                <a:latin typeface="Arial"/>
                <a:cs typeface="Arial"/>
              </a:rPr>
              <a:t>God</a:t>
            </a:r>
            <a:r>
              <a:rPr lang="mr-IN" sz="3600" b="1" dirty="0">
                <a:solidFill>
                  <a:srgbClr val="FFFFFF"/>
                </a:solidFill>
                <a:effectLst>
                  <a:glow rad="177800">
                    <a:schemeClr val="tx1"/>
                  </a:glow>
                </a:effectLst>
                <a:latin typeface="Arial"/>
                <a:cs typeface="Arial"/>
              </a:rPr>
              <a:t>'</a:t>
            </a:r>
            <a:r>
              <a:rPr lang="en-US" sz="3600" b="1" dirty="0">
                <a:solidFill>
                  <a:srgbClr val="FFFFFF"/>
                </a:solidFill>
                <a:effectLst>
                  <a:glow rad="177800">
                    <a:schemeClr val="tx1"/>
                  </a:glow>
                </a:effectLst>
                <a:latin typeface="Arial"/>
                <a:cs typeface="Arial"/>
              </a:rPr>
              <a:t>s anger against the nations and blessing on restored Israel</a:t>
            </a: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20433296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en-US" sz="3200">
                <a:effectLst/>
                <a:latin typeface="Arial" charset="0"/>
                <a:ea typeface="ＭＳ Ｐゴシック" charset="0"/>
                <a:cs typeface="Arial" charset="0"/>
              </a:rPr>
              <a:t>Zechariah 1:8 expands in Revelation 6:1-4</a:t>
            </a:r>
          </a:p>
        </p:txBody>
      </p:sp>
    </p:spTree>
    <p:extLst>
      <p:ext uri="{BB962C8B-B14F-4D97-AF65-F5344CB8AC3E}">
        <p14:creationId xmlns:p14="http://schemas.microsoft.com/office/powerpoint/2010/main" val="2060104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64516" name="Rectangle 4"/>
          <p:cNvSpPr>
            <a:spLocks noGrp="1" noChangeArrowheads="1"/>
          </p:cNvSpPr>
          <p:nvPr>
            <p:ph type="title"/>
          </p:nvPr>
        </p:nvSpPr>
        <p:spPr>
          <a:xfrm>
            <a:off x="0" y="304800"/>
            <a:ext cx="9144000" cy="1295400"/>
          </a:xfrm>
        </p:spPr>
        <p:txBody>
          <a:bodyPr/>
          <a:lstStyle/>
          <a:p>
            <a:pPr eaLnBrk="1" hangingPunct="1">
              <a:defRPr/>
            </a:pPr>
            <a:r>
              <a:rPr lang="en-US" dirty="0">
                <a:solidFill>
                  <a:schemeClr val="bg2"/>
                </a:solidFill>
                <a:effectLst>
                  <a:outerShdw blurRad="38100" dist="38100" dir="2700000" algn="tl">
                    <a:srgbClr val="FFFFFF"/>
                  </a:outerShdw>
                </a:effectLst>
                <a:latin typeface="Arial" charset="0"/>
                <a:ea typeface="ＭＳ Ｐゴシック" charset="0"/>
                <a:cs typeface="Times New Roman" charset="0"/>
              </a:rPr>
              <a:t>1:16 </a:t>
            </a:r>
            <a:r>
              <a:rPr lang="ru-RU" altLang="ja-JP" dirty="0">
                <a:solidFill>
                  <a:schemeClr val="bg2"/>
                </a:solidFill>
                <a:effectLst>
                  <a:outerShdw blurRad="38100" dist="38100" dir="2700000" algn="tl">
                    <a:srgbClr val="FFFFFF"/>
                  </a:outerShdw>
                </a:effectLst>
                <a:latin typeface="Arial" charset="0"/>
                <a:ea typeface="ＭＳ Ｐゴシック" charset="0"/>
                <a:cs typeface="Times New Roman" charset="0"/>
              </a:rPr>
              <a:t>"</a:t>
            </a:r>
            <a:r>
              <a:rPr lang="en-US" dirty="0">
                <a:solidFill>
                  <a:schemeClr val="bg2"/>
                </a:solidFill>
                <a:effectLst>
                  <a:outerShdw blurRad="38100" dist="38100" dir="2700000" algn="tl">
                    <a:srgbClr val="FFFFFF"/>
                  </a:outerShdw>
                </a:effectLst>
                <a:latin typeface="Arial" charset="0"/>
                <a:ea typeface="ＭＳ Ｐゴシック" charset="0"/>
                <a:cs typeface="Times New Roman" charset="0"/>
              </a:rPr>
              <a:t>My temple will be rebuilt!</a:t>
            </a:r>
            <a:r>
              <a:rPr lang="ru-RU" altLang="ja-JP" dirty="0">
                <a:solidFill>
                  <a:schemeClr val="bg2"/>
                </a:solidFill>
                <a:effectLst>
                  <a:outerShdw blurRad="38100" dist="38100" dir="2700000" algn="tl">
                    <a:srgbClr val="FFFFFF"/>
                  </a:outerShdw>
                </a:effectLst>
                <a:latin typeface="Arial" charset="0"/>
                <a:ea typeface="ＭＳ Ｐゴシック" charset="0"/>
                <a:cs typeface="Times New Roman" charset="0"/>
              </a:rPr>
              <a:t>"</a:t>
            </a:r>
            <a:endParaRPr lang="en-US" sz="5400" dirty="0">
              <a:solidFill>
                <a:schemeClr val="bg2"/>
              </a:solidFill>
              <a:effectLst>
                <a:outerShdw blurRad="38100" dist="38100" dir="2700000" algn="tl">
                  <a:srgbClr val="FFFFFF"/>
                </a:outerShdw>
              </a:effectLst>
              <a:latin typeface="Arial" charset="0"/>
              <a:ea typeface="ＭＳ Ｐゴシック" charset="0"/>
              <a:cs typeface="Times New Roman" charset="0"/>
            </a:endParaRPr>
          </a:p>
        </p:txBody>
      </p:sp>
      <p:sp>
        <p:nvSpPr>
          <p:cNvPr id="136195"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2"/>
                </a:solidFill>
                <a:effectLst/>
                <a:latin typeface="Arial" charset="0"/>
                <a:cs typeface="Arial" charset="0"/>
              </a:rPr>
              <a:t>650</a:t>
            </a:r>
          </a:p>
        </p:txBody>
      </p:sp>
      <p:pic>
        <p:nvPicPr>
          <p:cNvPr id="136196" name="Picture 5"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1498104"/>
            <a:ext cx="2590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0"/>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0" y="0"/>
            <a:ext cx="9144000" cy="622300"/>
          </a:xfrm>
          <a:effectLst>
            <a:outerShdw blurRad="63500" dist="38099" dir="2700000" algn="ctr" rotWithShape="0">
              <a:schemeClr val="bg2">
                <a:alpha val="74998"/>
              </a:schemeClr>
            </a:outerShdw>
          </a:effectLst>
        </p:spPr>
        <p:txBody>
          <a:bodyPr/>
          <a:lstStyle/>
          <a:p>
            <a:pPr eaLnBrk="1" hangingPunct="1">
              <a:defRPr/>
            </a:pPr>
            <a:r>
              <a:rPr lang="en-US" sz="3600">
                <a:solidFill>
                  <a:srgbClr val="FFFFFF"/>
                </a:solidFill>
                <a:effectLst>
                  <a:outerShdw blurRad="38100" dist="38100" dir="2700000" algn="tl">
                    <a:srgbClr val="000000"/>
                  </a:outerShdw>
                </a:effectLst>
                <a:latin typeface="Arial" charset="0"/>
                <a:ea typeface="ＭＳ Ｐゴシック" charset="0"/>
                <a:cs typeface="Times New Roman" charset="0"/>
              </a:rPr>
              <a:t>Eight Covenantal Visions </a:t>
            </a:r>
            <a:endParaRPr lang="en-US" sz="3600">
              <a:solidFill>
                <a:schemeClr val="bg2"/>
              </a:solidFill>
              <a:effectLst>
                <a:outerShdw blurRad="38100" dist="38100" dir="2700000" algn="tl">
                  <a:srgbClr val="FFFFFF"/>
                </a:outerShdw>
              </a:effectLst>
              <a:latin typeface="Arial" charset="0"/>
              <a:ea typeface="ＭＳ Ｐゴシック" charset="0"/>
              <a:cs typeface="Times New Roman" charset="0"/>
            </a:endParaRPr>
          </a:p>
        </p:txBody>
      </p:sp>
      <p:sp>
        <p:nvSpPr>
          <p:cNvPr id="34825" name="Text Box 9"/>
          <p:cNvSpPr txBox="1">
            <a:spLocks noChangeArrowheads="1"/>
          </p:cNvSpPr>
          <p:nvPr/>
        </p:nvSpPr>
        <p:spPr bwMode="auto">
          <a:xfrm>
            <a:off x="8382000" y="76200"/>
            <a:ext cx="692150" cy="457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latin typeface="Arial" charset="0"/>
                <a:cs typeface="Arial" charset="0"/>
              </a:rPr>
              <a:t>653</a:t>
            </a:r>
            <a:endParaRPr lang="en-US" sz="2000" b="1">
              <a:solidFill>
                <a:srgbClr val="FFFFFF"/>
              </a:solidFill>
              <a:effectLst/>
              <a:latin typeface="Arial" charset="0"/>
              <a:cs typeface="Arial" charset="0"/>
            </a:endParaRPr>
          </a:p>
        </p:txBody>
      </p:sp>
      <p:graphicFrame>
        <p:nvGraphicFramePr>
          <p:cNvPr id="8" name="Table 7"/>
          <p:cNvGraphicFramePr>
            <a:graphicFrameLocks noGrp="1"/>
          </p:cNvGraphicFramePr>
          <p:nvPr/>
        </p:nvGraphicFramePr>
        <p:xfrm>
          <a:off x="0" y="667174"/>
          <a:ext cx="9144000" cy="5950373"/>
        </p:xfrm>
        <a:graphic>
          <a:graphicData uri="http://schemas.openxmlformats.org/drawingml/2006/table">
            <a:tbl>
              <a:tblPr firstRow="1" bandRow="1">
                <a:effectLst/>
                <a:tableStyleId>{E8B1032C-EA38-4F05-BA0D-38AFFFC7BED3}</a:tableStyleId>
              </a:tblPr>
              <a:tblGrid>
                <a:gridCol w="3276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475826">
                <a:tc>
                  <a:txBody>
                    <a:bodyPr/>
                    <a:lstStyle/>
                    <a:p>
                      <a:r>
                        <a:rPr lang="en-US" sz="2000" b="1" dirty="0">
                          <a:solidFill>
                            <a:srgbClr val="FFFFFF"/>
                          </a:solidFill>
                          <a:effectLst>
                            <a:glow rad="177800">
                              <a:schemeClr val="bg2"/>
                            </a:glow>
                          </a:effectLst>
                          <a:latin typeface="Arial"/>
                          <a:cs typeface="Arial"/>
                        </a:rPr>
                        <a:t>Vision</a:t>
                      </a:r>
                    </a:p>
                  </a:txBody>
                  <a:tcPr>
                    <a:solidFill>
                      <a:schemeClr val="bg2"/>
                    </a:solidFill>
                  </a:tcPr>
                </a:tc>
                <a:tc>
                  <a:txBody>
                    <a:bodyPr/>
                    <a:lstStyle/>
                    <a:p>
                      <a:r>
                        <a:rPr lang="en-US" sz="2000" b="1" dirty="0">
                          <a:solidFill>
                            <a:srgbClr val="FFFFFF"/>
                          </a:solidFill>
                          <a:effectLst>
                            <a:glow rad="177800">
                              <a:schemeClr val="bg2"/>
                            </a:glow>
                          </a:effectLst>
                          <a:latin typeface="Arial"/>
                          <a:cs typeface="Arial"/>
                        </a:rPr>
                        <a:t>Text</a:t>
                      </a:r>
                    </a:p>
                  </a:txBody>
                  <a:tcPr>
                    <a:solidFill>
                      <a:schemeClr val="bg2"/>
                    </a:solidFill>
                  </a:tcPr>
                </a:tc>
                <a:tc>
                  <a:txBody>
                    <a:bodyPr/>
                    <a:lstStyle/>
                    <a:p>
                      <a:r>
                        <a:rPr lang="en-US" sz="2000" b="1" dirty="0">
                          <a:solidFill>
                            <a:srgbClr val="FFFFFF"/>
                          </a:solidFill>
                          <a:effectLst>
                            <a:glow rad="177800">
                              <a:schemeClr val="bg2"/>
                            </a:glow>
                          </a:effectLst>
                          <a:latin typeface="Arial"/>
                          <a:cs typeface="Arial"/>
                        </a:rPr>
                        <a:t>Meaning</a:t>
                      </a:r>
                    </a:p>
                  </a:txBody>
                  <a:tcPr>
                    <a:solidFill>
                      <a:schemeClr val="bg2"/>
                    </a:solidFill>
                  </a:tcPr>
                </a:tc>
                <a:extLst>
                  <a:ext uri="{0D108BD9-81ED-4DB2-BD59-A6C34878D82A}">
                    <a16:rowId xmlns:a16="http://schemas.microsoft.com/office/drawing/2014/main" val="10000"/>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Red-Horse</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Rider among the Myrtles</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1:7-17</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God</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anger against</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the nations and blessing on restored Israel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1"/>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Four Horns and </a:t>
                      </a:r>
                      <a:b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b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Four</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Craftsmen</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1:18-21</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God</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judgment on the nations</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a:t>
                      </a:r>
                      <a:b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b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that afflict Israel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2"/>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Surveyor</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with a Measuring Line</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Zech.</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2</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God</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future blessing on restored Israel</a:t>
                      </a:r>
                    </a:p>
                  </a:txBody>
                  <a:tcPr/>
                </a:tc>
                <a:extLst>
                  <a:ext uri="{0D108BD9-81ED-4DB2-BD59-A6C34878D82A}">
                    <a16:rowId xmlns:a16="http://schemas.microsoft.com/office/drawing/2014/main" val="10003"/>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Cleansing and Crowning of Joshua the High Priest</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Zech.</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3</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Israel</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future cleansing from sin and reinstatement as a priestly nation</a:t>
                      </a:r>
                    </a:p>
                  </a:txBody>
                  <a:tcPr/>
                </a:tc>
                <a:extLst>
                  <a:ext uri="{0D108BD9-81ED-4DB2-BD59-A6C34878D82A}">
                    <a16:rowId xmlns:a16="http://schemas.microsoft.com/office/drawing/2014/main" val="10004"/>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Golden Lampstand and Two Olive Trees</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Zech. 4</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Israel as the light to the nations</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under Messiah, the King-Priest</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5"/>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Flying</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Scroll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5:1-4</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Severity and totality of divine judgment</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on individual Israelites</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6"/>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Woman in the Ephah</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5:5-11</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Removal of national Israel</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sin of rebellion against God</a:t>
                      </a:r>
                    </a:p>
                  </a:txBody>
                  <a:tcPr/>
                </a:tc>
                <a:extLst>
                  <a:ext uri="{0D108BD9-81ED-4DB2-BD59-A6C34878D82A}">
                    <a16:rowId xmlns:a16="http://schemas.microsoft.com/office/drawing/2014/main" val="10007"/>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Four Chariots</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6:1-8</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Divine judgment on Gentile nations</a:t>
                      </a:r>
                    </a:p>
                  </a:txBody>
                  <a:tcPr/>
                </a:tc>
                <a:extLst>
                  <a:ext uri="{0D108BD9-81ED-4DB2-BD59-A6C34878D82A}">
                    <a16:rowId xmlns:a16="http://schemas.microsoft.com/office/drawing/2014/main" val="10008"/>
                  </a:ext>
                </a:extLst>
              </a:tr>
            </a:tbl>
          </a:graphicData>
        </a:graphic>
      </p:graphicFrame>
      <p:sp>
        <p:nvSpPr>
          <p:cNvPr id="63494" name="TextBox 8"/>
          <p:cNvSpPr txBox="1">
            <a:spLocks noChangeArrowheads="1"/>
          </p:cNvSpPr>
          <p:nvPr/>
        </p:nvSpPr>
        <p:spPr bwMode="auto">
          <a:xfrm>
            <a:off x="5105400" y="6553200"/>
            <a:ext cx="4038600" cy="307777"/>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i="1" dirty="0">
                <a:solidFill>
                  <a:srgbClr val="FFFFFF"/>
                </a:solidFill>
                <a:effectLst/>
                <a:latin typeface="Geneva" charset="0"/>
                <a:ea typeface="Arial" charset="0"/>
              </a:rPr>
              <a:t>Bible Knowledge Commentary</a:t>
            </a:r>
            <a:r>
              <a:rPr lang="en-US" sz="1400" dirty="0">
                <a:solidFill>
                  <a:srgbClr val="FFFFFF"/>
                </a:solidFill>
                <a:effectLst/>
                <a:latin typeface="Geneva" charset="0"/>
                <a:ea typeface="Arial" charset="0"/>
              </a:rPr>
              <a:t>, 1:1549</a:t>
            </a:r>
          </a:p>
        </p:txBody>
      </p:sp>
      <p:pic>
        <p:nvPicPr>
          <p:cNvPr id="134150" name="Picture 9" descr="j0299195.pict"/>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50888"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2: </a:t>
            </a:r>
            <a:r>
              <a:rPr lang="en-US" sz="3600" b="1" dirty="0">
                <a:solidFill>
                  <a:srgbClr val="FFFFFF"/>
                </a:solidFill>
                <a:effectLst>
                  <a:glow rad="177800">
                    <a:schemeClr val="tx1"/>
                  </a:glow>
                </a:effectLst>
              </a:rPr>
              <a:t>Four Horns and </a:t>
            </a:r>
            <a:br>
              <a:rPr 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Four Craftsmen (Zech 1:18-21)</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chemeClr val="tx1"/>
                  </a:glow>
                </a:effectLst>
                <a:latin typeface="Arial"/>
                <a:cs typeface="Arial"/>
              </a:rPr>
              <a:t>God</a:t>
            </a:r>
            <a:r>
              <a:rPr lang="mr-IN" sz="3600" b="1" dirty="0">
                <a:solidFill>
                  <a:srgbClr val="FFFFFF"/>
                </a:solidFill>
                <a:effectLst>
                  <a:glow rad="177800">
                    <a:schemeClr val="tx1"/>
                  </a:glow>
                </a:effectLst>
                <a:latin typeface="Arial"/>
                <a:cs typeface="Arial"/>
              </a:rPr>
              <a:t>'</a:t>
            </a:r>
            <a:r>
              <a:rPr lang="en-US" sz="3600" b="1" dirty="0">
                <a:solidFill>
                  <a:srgbClr val="FFFFFF"/>
                </a:solidFill>
                <a:effectLst>
                  <a:glow rad="177800">
                    <a:schemeClr val="tx1"/>
                  </a:glow>
                </a:effectLst>
                <a:latin typeface="Arial"/>
                <a:cs typeface="Arial"/>
              </a:rPr>
              <a:t>s judgment on the nations </a:t>
            </a:r>
            <a:br>
              <a:rPr lang="en-US" sz="3600" b="1" dirty="0">
                <a:solidFill>
                  <a:srgbClr val="FFFFFF"/>
                </a:solidFill>
                <a:effectLst>
                  <a:glow rad="177800">
                    <a:schemeClr val="tx1"/>
                  </a:glow>
                </a:effectLst>
                <a:latin typeface="Arial"/>
                <a:cs typeface="Arial"/>
              </a:rPr>
            </a:br>
            <a:r>
              <a:rPr lang="en-US" sz="3600" b="1" dirty="0">
                <a:solidFill>
                  <a:srgbClr val="FFFFFF"/>
                </a:solidFill>
                <a:effectLst>
                  <a:glow rad="177800">
                    <a:schemeClr val="tx1"/>
                  </a:glow>
                </a:effectLst>
                <a:latin typeface="Arial"/>
                <a:cs typeface="Arial"/>
              </a:rPr>
              <a:t>that afflict Israel</a:t>
            </a: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2452831018"/>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35170" name="Title 1"/>
          <p:cNvSpPr>
            <a:spLocks noGrp="1"/>
          </p:cNvSpPr>
          <p:nvPr>
            <p:ph type="title"/>
          </p:nvPr>
        </p:nvSpPr>
        <p:spPr>
          <a:xfrm>
            <a:off x="0" y="5949280"/>
            <a:ext cx="9144000" cy="908720"/>
          </a:xfrm>
          <a:solidFill>
            <a:schemeClr val="bg2"/>
          </a:solidFill>
        </p:spPr>
        <p:txBody>
          <a:bodyPr/>
          <a:lstStyle/>
          <a:p>
            <a:r>
              <a:rPr lang="en-US" sz="2400">
                <a:solidFill>
                  <a:srgbClr val="FFFFFF"/>
                </a:solidFill>
                <a:effectLst/>
              </a:rPr>
              <a:t>Zechariah</a:t>
            </a:r>
            <a:r>
              <a:rPr lang="mr-IN" sz="2400">
                <a:solidFill>
                  <a:srgbClr val="FFFFFF"/>
                </a:solidFill>
                <a:effectLst/>
              </a:rPr>
              <a:t>'</a:t>
            </a:r>
            <a:r>
              <a:rPr lang="en-US" sz="2400">
                <a:solidFill>
                  <a:srgbClr val="FFFFFF"/>
                </a:solidFill>
                <a:effectLst/>
              </a:rPr>
              <a:t>s Second Vision: </a:t>
            </a:r>
            <a:br>
              <a:rPr lang="en-US" sz="2400">
                <a:solidFill>
                  <a:srgbClr val="FFFFFF"/>
                </a:solidFill>
                <a:effectLst/>
              </a:rPr>
            </a:br>
            <a:r>
              <a:rPr lang="en-US" sz="2400">
                <a:solidFill>
                  <a:srgbClr val="FFFFFF"/>
                </a:solidFill>
                <a:effectLst/>
              </a:rPr>
              <a:t>The Horns and the Smiths (Craftsmen) in Zechariah 1:18-21</a:t>
            </a:r>
            <a:endParaRPr lang="en-US" sz="2400">
              <a:solidFill>
                <a:srgbClr val="FFFFFF"/>
              </a:solidFill>
              <a:effectLst/>
              <a:latin typeface="Arial" charset="0"/>
              <a:ea typeface="ＭＳ Ｐゴシック" charset="0"/>
              <a:cs typeface="Arial" charset="0"/>
            </a:endParaRPr>
          </a:p>
        </p:txBody>
      </p:sp>
      <p:sp>
        <p:nvSpPr>
          <p:cNvPr id="5" name="Rectangle 2"/>
          <p:cNvSpPr txBox="1">
            <a:spLocks noChangeArrowheads="1"/>
          </p:cNvSpPr>
          <p:nvPr/>
        </p:nvSpPr>
        <p:spPr bwMode="auto">
          <a:xfrm>
            <a:off x="0" y="29469"/>
            <a:ext cx="9144000" cy="28234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I looked up and saw four animal horns.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a:t>
            </a:r>
            <a:r>
              <a:rPr kumimoji="0" lang="mr-IN"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are these?</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 asked the angel who was talking with me. He replied,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These horns represent the nations that scattered Judah, Israel, and Jerusalem</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(Zech 1:18-19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Eight covenant visions (1:7–6:8) depict Israel's privileged position and judgment on the nations based on God's promise to Abraham to bless those who bless them and curse those who curse them (cf. Gen. 12:1-3). </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39248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 y="0"/>
            <a:ext cx="3491388" cy="4124131"/>
          </a:xfrm>
          <a:prstGeom prst="rect">
            <a:avLst/>
          </a:prstGeom>
        </p:spPr>
      </p:pic>
      <p:sp>
        <p:nvSpPr>
          <p:cNvPr id="900098" name="Rectangle 2"/>
          <p:cNvSpPr>
            <a:spLocks noGrp="1" noChangeArrowheads="1"/>
          </p:cNvSpPr>
          <p:nvPr>
            <p:ph type="ctrTitle"/>
          </p:nvPr>
        </p:nvSpPr>
        <p:spPr>
          <a:xfrm>
            <a:off x="3491880" y="29469"/>
            <a:ext cx="5652120" cy="663989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showed me four blacksmiths.  </a:t>
            </a:r>
            <a:r>
              <a:rPr lang="en-US" sz="2800" b="1" baseline="30000" dirty="0">
                <a:effectLst>
                  <a:glow rad="127000">
                    <a:schemeClr val="tx1"/>
                  </a:glow>
                </a:effectLst>
                <a:latin typeface="Arial" charset="0"/>
                <a:ea typeface="ＭＳ Ｐゴシック" charset="0"/>
                <a:cs typeface="ＭＳ Ｐゴシック" charset="0"/>
              </a:rPr>
              <a:t>21</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What are these men coming to do?</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I asked. The angel replied,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These four horns—these nations—scattered and humbled Judah. Now these blacksmiths have come to terrify those nations and throw them down and destroy them</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1:20-21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913794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2</a:t>
            </a:r>
          </a:p>
        </p:txBody>
      </p:sp>
    </p:spTree>
    <p:extLst>
      <p:ext uri="{BB962C8B-B14F-4D97-AF65-F5344CB8AC3E}">
        <p14:creationId xmlns:p14="http://schemas.microsoft.com/office/powerpoint/2010/main" val="3268791736"/>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5581" y="0"/>
            <a:ext cx="4175534" cy="4869160"/>
          </a:xfrm>
        </p:spPr>
        <p:txBody>
          <a:bodyPr/>
          <a:lstStyle/>
          <a:p>
            <a:r>
              <a:rPr lang="en-US" sz="3600" b="1">
                <a:solidFill>
                  <a:srgbClr val="FFFFFF"/>
                </a:solidFill>
                <a:effectLst>
                  <a:glow rad="177800">
                    <a:schemeClr val="tx1"/>
                  </a:glow>
                </a:effectLst>
                <a:latin typeface="Arial"/>
                <a:cs typeface="Arial"/>
              </a:rPr>
              <a:t>Vision 3: </a:t>
            </a:r>
            <a:r>
              <a:rPr lang="en-US" sz="3600" b="1" dirty="0">
                <a:solidFill>
                  <a:srgbClr val="FFFFFF"/>
                </a:solidFill>
                <a:effectLst>
                  <a:glow rad="177800">
                    <a:schemeClr val="tx1"/>
                  </a:glow>
                </a:effectLst>
              </a:rPr>
              <a:t>Surveyor with a Measuring Line (Zech 2)</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God</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future blessing on restored Israel</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130779623"/>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4067175" y="4149725"/>
            <a:ext cx="5076825" cy="2098675"/>
          </a:xfrm>
          <a:effectLst>
            <a:outerShdw blurRad="63500" dist="35921" dir="2700000" algn="ctr" rotWithShape="0">
              <a:schemeClr val="bg2">
                <a:alpha val="74998"/>
              </a:schemeClr>
            </a:outerShdw>
          </a:effectLst>
        </p:spPr>
        <p:txBody>
          <a:bodyPr/>
          <a:lstStyle/>
          <a:p>
            <a:pPr eaLnBrk="1" hangingPunct="1">
              <a:defRPr/>
            </a:pPr>
            <a:r>
              <a:rPr lang="en-US" sz="4000" dirty="0">
                <a:effectLst>
                  <a:outerShdw blurRad="38100" dist="38100" dir="2700000" algn="tl">
                    <a:srgbClr val="000000"/>
                  </a:outerShdw>
                </a:effectLst>
                <a:latin typeface="Arial" charset="0"/>
                <a:ea typeface="ＭＳ Ｐゴシック" charset="0"/>
                <a:cs typeface="Times New Roman" charset="0"/>
              </a:rPr>
              <a:t>A Measuring Rod for Jerusalem (Zech. 2:1-2 </a:t>
            </a:r>
            <a:r>
              <a:rPr lang="en-US" sz="3600" dirty="0">
                <a:effectLst>
                  <a:outerShdw blurRad="38100" dist="38100" dir="2700000" algn="tl">
                    <a:srgbClr val="000000"/>
                  </a:outerShdw>
                </a:effectLst>
                <a:latin typeface="Arial" charset="0"/>
                <a:ea typeface="ＭＳ Ｐゴシック" charset="0"/>
                <a:cs typeface="Times New Roman" charset="0"/>
              </a:rPr>
              <a:t>NLT</a:t>
            </a:r>
            <a:r>
              <a:rPr lang="en-US" sz="4000" dirty="0">
                <a:effectLst>
                  <a:outerShdw blurRad="38100" dist="38100" dir="2700000" algn="tl">
                    <a:srgbClr val="000000"/>
                  </a:outerShdw>
                </a:effectLst>
                <a:latin typeface="Arial" charset="0"/>
                <a:ea typeface="ＭＳ Ｐゴシック" charset="0"/>
                <a:cs typeface="Times New Roman" charset="0"/>
              </a:rPr>
              <a:t>)</a:t>
            </a:r>
          </a:p>
        </p:txBody>
      </p:sp>
      <p:sp>
        <p:nvSpPr>
          <p:cNvPr id="4" name="Rectangle 3"/>
          <p:cNvSpPr txBox="1">
            <a:spLocks noChangeArrowheads="1"/>
          </p:cNvSpPr>
          <p:nvPr/>
        </p:nvSpPr>
        <p:spPr bwMode="auto">
          <a:xfrm>
            <a:off x="3779838" y="188913"/>
            <a:ext cx="5257800" cy="3095625"/>
          </a:xfrm>
          <a:prstGeom prst="rect">
            <a:avLst/>
          </a:prstGeom>
          <a:noFill/>
          <a:ln w="9525">
            <a:noFill/>
            <a:miter lim="800000"/>
            <a:headEnd/>
            <a:tailEnd/>
          </a:ln>
          <a:effectLst>
            <a:outerShdw blurRad="63500" dist="35921"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eaLnBrk="1" hangingPunct="1">
              <a:defRPr/>
            </a:pPr>
            <a:r>
              <a:rPr lang="ru-RU" sz="2800" dirty="0">
                <a:effectLst>
                  <a:outerShdw blurRad="38100" dist="38100" dir="2700000" algn="tl">
                    <a:srgbClr val="000000"/>
                  </a:outerShdw>
                </a:effectLst>
                <a:latin typeface="Arial" charset="0"/>
                <a:ea typeface="ＭＳ Ｐゴシック" charset="0"/>
                <a:cs typeface="Times New Roman" charset="0"/>
              </a:rPr>
              <a:t>"</a:t>
            </a:r>
            <a:r>
              <a:rPr lang="en-US" sz="2800" dirty="0">
                <a:effectLst>
                  <a:outerShdw blurRad="38100" dist="38100" dir="2700000" algn="tl">
                    <a:srgbClr val="000000"/>
                  </a:outerShdw>
                </a:effectLst>
                <a:latin typeface="Arial" charset="0"/>
                <a:ea typeface="ＭＳ Ｐゴシック" charset="0"/>
                <a:cs typeface="Times New Roman" charset="0"/>
              </a:rPr>
              <a:t>When I looked again, I saw a man with a measuring line in his hand.  </a:t>
            </a:r>
            <a:r>
              <a:rPr lang="en-US" sz="2800" baseline="30000" dirty="0">
                <a:effectLst>
                  <a:outerShdw blurRad="38100" dist="38100" dir="2700000" algn="tl">
                    <a:srgbClr val="000000"/>
                  </a:outerShdw>
                </a:effectLst>
                <a:latin typeface="Arial" charset="0"/>
                <a:ea typeface="ＭＳ Ｐゴシック" charset="0"/>
                <a:cs typeface="Times New Roman" charset="0"/>
              </a:rPr>
              <a:t>2</a:t>
            </a:r>
            <a:r>
              <a:rPr lang="mr-IN" sz="2800" dirty="0">
                <a:effectLst>
                  <a:outerShdw blurRad="38100" dist="38100" dir="2700000" algn="tl">
                    <a:srgbClr val="000000"/>
                  </a:outerShdw>
                </a:effectLst>
                <a:latin typeface="Arial" charset="0"/>
                <a:ea typeface="ＭＳ Ｐゴシック" charset="0"/>
                <a:cs typeface="Times New Roman" charset="0"/>
              </a:rPr>
              <a:t>'</a:t>
            </a:r>
            <a:r>
              <a:rPr lang="en-US" sz="2800" dirty="0">
                <a:effectLst>
                  <a:outerShdw blurRad="38100" dist="38100" dir="2700000" algn="tl">
                    <a:srgbClr val="000000"/>
                  </a:outerShdw>
                </a:effectLst>
                <a:latin typeface="Arial" charset="0"/>
                <a:ea typeface="ＭＳ Ｐゴシック" charset="0"/>
                <a:cs typeface="Times New Roman" charset="0"/>
              </a:rPr>
              <a:t>Where are you going?</a:t>
            </a:r>
            <a:r>
              <a:rPr lang="mr-IN" sz="2800" dirty="0">
                <a:effectLst>
                  <a:outerShdw blurRad="38100" dist="38100" dir="2700000" algn="tl">
                    <a:srgbClr val="000000"/>
                  </a:outerShdw>
                </a:effectLst>
                <a:latin typeface="Arial" charset="0"/>
                <a:ea typeface="ＭＳ Ｐゴシック" charset="0"/>
                <a:cs typeface="Times New Roman" charset="0"/>
              </a:rPr>
              <a:t>'</a:t>
            </a:r>
            <a:r>
              <a:rPr lang="en-US" sz="2800" dirty="0">
                <a:effectLst>
                  <a:outerShdw blurRad="38100" dist="38100" dir="2700000" algn="tl">
                    <a:srgbClr val="000000"/>
                  </a:outerShdw>
                </a:effectLst>
                <a:latin typeface="Arial" charset="0"/>
                <a:ea typeface="ＭＳ Ｐゴシック" charset="0"/>
                <a:cs typeface="Times New Roman" charset="0"/>
              </a:rPr>
              <a:t> I asked. He replied, </a:t>
            </a:r>
            <a:br>
              <a:rPr lang="en-US" sz="2800" dirty="0">
                <a:effectLst>
                  <a:outerShdw blurRad="38100" dist="38100" dir="2700000" algn="tl">
                    <a:srgbClr val="000000"/>
                  </a:outerShdw>
                </a:effectLst>
                <a:latin typeface="Arial" charset="0"/>
                <a:ea typeface="ＭＳ Ｐゴシック" charset="0"/>
                <a:cs typeface="Times New Roman" charset="0"/>
              </a:rPr>
            </a:br>
            <a:r>
              <a:rPr lang="mr-IN" sz="2800" dirty="0">
                <a:effectLst>
                  <a:outerShdw blurRad="38100" dist="38100" dir="2700000" algn="tl">
                    <a:srgbClr val="000000"/>
                  </a:outerShdw>
                </a:effectLst>
                <a:latin typeface="Arial" charset="0"/>
                <a:ea typeface="ＭＳ Ｐゴシック" charset="0"/>
                <a:cs typeface="Times New Roman" charset="0"/>
              </a:rPr>
              <a:t>'</a:t>
            </a:r>
            <a:r>
              <a:rPr lang="en-US" sz="2800" dirty="0">
                <a:effectLst>
                  <a:outerShdw blurRad="38100" dist="38100" dir="2700000" algn="tl">
                    <a:srgbClr val="000000"/>
                  </a:outerShdw>
                </a:effectLst>
                <a:latin typeface="Arial" charset="0"/>
                <a:ea typeface="ＭＳ Ｐゴシック" charset="0"/>
                <a:cs typeface="Times New Roman" charset="0"/>
              </a:rPr>
              <a:t>I am going to measure Jerusalem, to see how wide and how long it is.</a:t>
            </a:r>
            <a:r>
              <a:rPr lang="mr-IN" sz="2800" dirty="0">
                <a:effectLst>
                  <a:outerShdw blurRad="38100" dist="38100" dir="2700000" algn="tl">
                    <a:srgbClr val="000000"/>
                  </a:outerShdw>
                </a:effectLst>
                <a:latin typeface="Arial" charset="0"/>
                <a:ea typeface="ＭＳ Ｐゴシック" charset="0"/>
                <a:cs typeface="Times New Roman" charset="0"/>
              </a:rPr>
              <a:t>'</a:t>
            </a:r>
            <a:r>
              <a:rPr lang="ru-RU" sz="2800" dirty="0">
                <a:effectLst>
                  <a:outerShdw blurRad="38100" dist="38100" dir="2700000" algn="tl">
                    <a:srgbClr val="000000"/>
                  </a:outerShdw>
                </a:effectLst>
                <a:latin typeface="Arial" charset="0"/>
                <a:ea typeface="ＭＳ Ｐゴシック" charset="0"/>
                <a:cs typeface="Times New Roman" charset="0"/>
              </a:rPr>
              <a:t>"</a:t>
            </a:r>
            <a:endParaRPr lang="en-US" sz="2800" dirty="0">
              <a:effectLst>
                <a:outerShdw blurRad="38100" dist="38100" dir="2700000" algn="tl">
                  <a:srgbClr val="000000"/>
                </a:outerShdw>
              </a:effectLst>
              <a:latin typeface="Arial" charset="0"/>
              <a:ea typeface="ＭＳ Ｐゴシック" charset="0"/>
              <a:cs typeface="Times New Roman" charset="0"/>
            </a:endParaRPr>
          </a:p>
        </p:txBody>
      </p:sp>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West = Jews</a:t>
            </a:r>
          </a:p>
        </p:txBody>
      </p:sp>
      <p:sp>
        <p:nvSpPr>
          <p:cNvPr id="354306" name="Rectangle 2"/>
          <p:cNvSpPr>
            <a:spLocks noGrp="1" noRot="1" noChangeArrowheads="1"/>
          </p:cNvSpPr>
          <p:nvPr>
            <p:ph type="title"/>
          </p:nvPr>
        </p:nvSpPr>
        <p:spPr>
          <a:xfrm>
            <a:off x="0" y="0"/>
            <a:ext cx="3563888" cy="908720"/>
          </a:xfrm>
          <a:solidFill>
            <a:schemeClr val="bg2"/>
          </a:solidFill>
        </p:spPr>
        <p:txBody>
          <a:bodyPr/>
          <a:lstStyle/>
          <a:p>
            <a:pPr eaLnBrk="1" hangingPunct="1">
              <a:defRPr/>
            </a:pPr>
            <a:r>
              <a:rPr lang="en-US" sz="2800" dirty="0">
                <a:solidFill>
                  <a:schemeClr val="tx1"/>
                </a:solidFill>
                <a:effectLst/>
              </a:rPr>
              <a:t>Jerusalem Population (2002)</a:t>
            </a: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East = Arabs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en-US"/>
              <a:t>Jerusalem (2002)</a:t>
            </a:r>
          </a:p>
        </p:txBody>
      </p:sp>
      <p:pic>
        <p:nvPicPr>
          <p:cNvPr id="1402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91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6080092" y="6137275"/>
            <a:ext cx="2889283" cy="63094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eaLnBrk="0" fontAlgn="t" hangingPunct="0">
              <a:spcBef>
                <a:spcPct val="50000"/>
              </a:spcBef>
              <a:defRPr/>
            </a:pPr>
            <a:r>
              <a:rPr lang="en-US" sz="1400">
                <a:solidFill>
                  <a:srgbClr val="FFFFFF"/>
                </a:solidFill>
                <a:effectLst/>
                <a:latin typeface="Arial"/>
                <a:ea typeface="ＭＳ Ｐゴシック" charset="-128"/>
                <a:cs typeface="Arial"/>
              </a:rPr>
              <a:t>Foundation for Middle East Peace</a:t>
            </a:r>
          </a:p>
          <a:p>
            <a:pPr algn="r" eaLnBrk="0" fontAlgn="t" hangingPunct="0">
              <a:spcBef>
                <a:spcPct val="50000"/>
              </a:spcBef>
              <a:defRPr/>
            </a:pPr>
            <a:r>
              <a:rPr lang="en-US" sz="1400">
                <a:solidFill>
                  <a:srgbClr val="FFFFFF"/>
                </a:solidFill>
                <a:effectLst/>
                <a:latin typeface="Arial"/>
                <a:ea typeface="ＭＳ Ｐゴシック" charset="-128"/>
                <a:cs typeface="Arial"/>
              </a:rPr>
              <a:t>(March 2002)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en-US" sz="3200"/>
              <a:t>The Old City Today</a:t>
            </a:r>
            <a:endParaRPr lang="en-US" sz="2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144388"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en-US" sz="3200" dirty="0">
                <a:solidFill>
                  <a:schemeClr val="bg2"/>
                </a:solidFill>
                <a:effectLst/>
                <a:latin typeface="Arial" charset="0"/>
                <a:cs typeface="Arial" charset="0"/>
              </a:rPr>
              <a:t>Modern Jerusalem: </a:t>
            </a:r>
            <a:r>
              <a:rPr lang="ru-RU" altLang="ja-JP" sz="3200" dirty="0">
                <a:solidFill>
                  <a:schemeClr val="bg2"/>
                </a:solidFill>
                <a:effectLst/>
                <a:latin typeface="Arial" charset="0"/>
                <a:cs typeface="Arial" charset="0"/>
              </a:rPr>
              <a:t>"</a:t>
            </a:r>
            <a:r>
              <a:rPr lang="en-US" altLang="ja-JP" sz="3200" dirty="0">
                <a:solidFill>
                  <a:schemeClr val="bg2"/>
                </a:solidFill>
                <a:effectLst/>
                <a:latin typeface="Arial" charset="0"/>
                <a:cs typeface="Arial" charset="0"/>
              </a:rPr>
              <a:t>Many will live outside the city walls</a:t>
            </a:r>
            <a:r>
              <a:rPr lang="ru-RU" altLang="ja-JP" sz="3200" dirty="0">
                <a:solidFill>
                  <a:schemeClr val="bg2"/>
                </a:solidFill>
                <a:effectLst/>
                <a:latin typeface="Arial" charset="0"/>
                <a:cs typeface="Arial" charset="0"/>
              </a:rPr>
              <a:t>"</a:t>
            </a:r>
            <a:r>
              <a:rPr lang="en-US" altLang="ja-JP" sz="3200" dirty="0">
                <a:solidFill>
                  <a:schemeClr val="bg2"/>
                </a:solidFill>
                <a:effectLst/>
                <a:latin typeface="Arial" charset="0"/>
                <a:cs typeface="Arial" charset="0"/>
              </a:rPr>
              <a:t> (Zech. 2:4)</a:t>
            </a:r>
            <a:endParaRPr lang="en-US" sz="3600" dirty="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CC"/>
                </a:solidFill>
                <a:latin typeface="Arial" charset="0"/>
                <a:cs typeface="Arial" charset="0"/>
              </a:rPr>
              <a:t>649</a:t>
            </a: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eaLnBrk="1" hangingPunct="1">
              <a:defRPr/>
            </a:pPr>
            <a:r>
              <a:rPr lang="en-US" sz="4000" dirty="0">
                <a:effectLst/>
                <a:latin typeface="Arial" charset="0"/>
                <a:ea typeface="ＭＳ Ｐゴシック" charset="0"/>
                <a:cs typeface="Times New Roman" charset="0"/>
              </a:rPr>
              <a:t>The Wall of Fire (Zech. 2:3-5 </a:t>
            </a:r>
            <a:r>
              <a:rPr lang="en-US" sz="3600" dirty="0">
                <a:effectLst/>
                <a:latin typeface="Arial" charset="0"/>
                <a:ea typeface="ＭＳ Ｐゴシック" charset="0"/>
                <a:cs typeface="Times New Roman" charset="0"/>
              </a:rPr>
              <a:t>NLT</a:t>
            </a:r>
            <a:r>
              <a:rPr lang="en-US" sz="4000" dirty="0">
                <a:effectLst/>
                <a:latin typeface="Arial" charset="0"/>
                <a:ea typeface="ＭＳ Ｐゴシック" charset="0"/>
                <a:cs typeface="Times New Roman" charset="0"/>
              </a:rPr>
              <a:t>)</a:t>
            </a: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ru-RU" sz="2800" dirty="0">
                <a:effectLst>
                  <a:glow rad="165100">
                    <a:schemeClr val="bg2"/>
                  </a:glow>
                </a:effectLst>
              </a:rPr>
              <a:t>"</a:t>
            </a:r>
            <a:r>
              <a:rPr lang="en-US" sz="2800" dirty="0">
                <a:effectLst>
                  <a:glow rad="165100">
                    <a:schemeClr val="bg2"/>
                  </a:glow>
                </a:effectLst>
              </a:rPr>
              <a:t>Then the angel who was with me went to meet a second angel who was coming toward him. </a:t>
            </a:r>
            <a:r>
              <a:rPr lang="en-US" sz="2800" baseline="30000" dirty="0">
                <a:effectLst>
                  <a:glow rad="165100">
                    <a:schemeClr val="bg2"/>
                  </a:glow>
                </a:effectLst>
              </a:rPr>
              <a:t>4</a:t>
            </a:r>
            <a:r>
              <a:rPr lang="en-US" sz="2800" dirty="0">
                <a:effectLst>
                  <a:glow rad="165100">
                    <a:schemeClr val="bg2"/>
                  </a:glow>
                </a:effectLst>
              </a:rPr>
              <a:t>The other angel said, </a:t>
            </a:r>
            <a:r>
              <a:rPr lang="mr-IN" sz="2800" dirty="0">
                <a:effectLst>
                  <a:glow rad="165100">
                    <a:schemeClr val="bg2"/>
                  </a:glow>
                </a:effectLst>
              </a:rPr>
              <a:t>'</a:t>
            </a:r>
            <a:r>
              <a:rPr lang="en-US" sz="2800" dirty="0">
                <a:effectLst>
                  <a:glow rad="165100">
                    <a:schemeClr val="bg2"/>
                  </a:glow>
                </a:effectLst>
              </a:rPr>
              <a:t>Hurry, and say to that young man, </a:t>
            </a:r>
            <a:r>
              <a:rPr lang="mr-IN" sz="2800" dirty="0">
                <a:effectLst>
                  <a:glow rad="165100">
                    <a:schemeClr val="bg2"/>
                  </a:glow>
                </a:effectLst>
              </a:rPr>
              <a:t>'</a:t>
            </a:r>
            <a:r>
              <a:rPr lang="en-US" sz="2800" dirty="0">
                <a:effectLst>
                  <a:glow rad="165100">
                    <a:schemeClr val="bg2"/>
                  </a:glow>
                </a:effectLst>
              </a:rPr>
              <a:t>Jerusalem will someday be so full of people and livestock that there won</a:t>
            </a:r>
            <a:r>
              <a:rPr lang="mr-IN" sz="2800" dirty="0">
                <a:effectLst>
                  <a:glow rad="165100">
                    <a:schemeClr val="bg2"/>
                  </a:glow>
                </a:effectLst>
              </a:rPr>
              <a:t>'</a:t>
            </a:r>
            <a:r>
              <a:rPr lang="en-US" sz="2800" dirty="0">
                <a:effectLst>
                  <a:glow rad="165100">
                    <a:schemeClr val="bg2"/>
                  </a:glow>
                </a:effectLst>
              </a:rPr>
              <a:t>t be room enough for everyone! Many will live outside the city walls.  </a:t>
            </a:r>
            <a:r>
              <a:rPr lang="en-US" sz="2800" baseline="30000" dirty="0">
                <a:effectLst>
                  <a:glow rad="165100">
                    <a:schemeClr val="bg2"/>
                  </a:glow>
                </a:effectLst>
              </a:rPr>
              <a:t>5</a:t>
            </a:r>
            <a:r>
              <a:rPr lang="en-US" sz="2800" dirty="0">
                <a:effectLst>
                  <a:glow rad="165100">
                    <a:schemeClr val="bg2"/>
                  </a:glow>
                </a:effectLst>
              </a:rPr>
              <a:t>Then I, myself, will be a protective wall of fire around Jerusalem, says the L</a:t>
            </a:r>
            <a:r>
              <a:rPr lang="en-US" sz="2400" dirty="0">
                <a:effectLst>
                  <a:glow rad="165100">
                    <a:schemeClr val="bg2"/>
                  </a:glow>
                </a:effectLst>
              </a:rPr>
              <a:t>ORD</a:t>
            </a:r>
            <a:r>
              <a:rPr lang="en-US" sz="2800" dirty="0">
                <a:effectLst>
                  <a:glow rad="165100">
                    <a:schemeClr val="bg2"/>
                  </a:glow>
                </a:effectLst>
              </a:rPr>
              <a:t>. And I will be the glory inside the city!</a:t>
            </a:r>
            <a:r>
              <a:rPr lang="mr-IN" sz="2800" dirty="0">
                <a:effectLst>
                  <a:glow rad="165100">
                    <a:schemeClr val="bg2"/>
                  </a:glow>
                </a:effectLst>
              </a:rPr>
              <a:t>'</a:t>
            </a:r>
            <a:r>
              <a:rPr lang="ru-RU" sz="2800" dirty="0">
                <a:effectLst>
                  <a:glow rad="165100">
                    <a:schemeClr val="bg2"/>
                  </a:glow>
                </a:effectLst>
              </a:rPr>
              <a:t>"</a:t>
            </a:r>
            <a:r>
              <a:rPr lang="en-US" sz="2800" dirty="0">
                <a:effectLst>
                  <a:glow rad="165100">
                    <a:schemeClr val="bg2"/>
                  </a:glow>
                </a:effectLst>
              </a:rPr>
              <a:t> </a:t>
            </a:r>
            <a:endParaRPr lang="en-US" sz="2800" dirty="0">
              <a:effectLst>
                <a:glow rad="165100">
                  <a:schemeClr val="bg2"/>
                </a:glow>
              </a:effectLst>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48" name="Group 32"/>
          <p:cNvGrpSpPr>
            <a:grpSpLocks/>
          </p:cNvGrpSpPr>
          <p:nvPr/>
        </p:nvGrpSpPr>
        <p:grpSpPr bwMode="auto">
          <a:xfrm>
            <a:off x="0" y="-569007"/>
            <a:ext cx="9144000" cy="6026150"/>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grpSp>
      <p:sp>
        <p:nvSpPr>
          <p:cNvPr id="47119" name="Rectangle 15"/>
          <p:cNvSpPr>
            <a:spLocks noChangeArrowheads="1"/>
          </p:cNvSpPr>
          <p:nvPr/>
        </p:nvSpPr>
        <p:spPr bwMode="auto">
          <a:xfrm>
            <a:off x="7393274" y="1032940"/>
            <a:ext cx="16891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rPr>
              <a:t>©  </a:t>
            </a:r>
            <a:r>
              <a:rPr kumimoji="0" lang="en-US" sz="1400" b="0" i="0" u="none" strike="noStrike" kern="1200" cap="none" spc="0" normalizeH="0" baseline="0" noProof="0" dirty="0" err="1">
                <a:ln>
                  <a:noFill/>
                </a:ln>
                <a:solidFill>
                  <a:srgbClr val="000000"/>
                </a:solidFill>
                <a:effectLst/>
                <a:uLnTx/>
                <a:uFillTx/>
                <a:latin typeface="Arial Narrow" charset="0"/>
                <a:ea typeface="ＭＳ Ｐゴシック" charset="0"/>
              </a:rPr>
              <a:t>EBibleTeacher.com</a:t>
            </a: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rPr>
              <a:t>  </a:t>
            </a:r>
          </a:p>
        </p:txBody>
      </p:sp>
      <p:sp>
        <p:nvSpPr>
          <p:cNvPr id="20" name="AutoShape 11"/>
          <p:cNvSpPr>
            <a:spLocks noChangeArrowheads="1"/>
          </p:cNvSpPr>
          <p:nvPr/>
        </p:nvSpPr>
        <p:spPr bwMode="auto">
          <a:xfrm rot="10105368" flipV="1">
            <a:off x="4173538" y="3497404"/>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1" name="AutoShape 11"/>
          <p:cNvSpPr>
            <a:spLocks noChangeArrowheads="1"/>
          </p:cNvSpPr>
          <p:nvPr/>
        </p:nvSpPr>
        <p:spPr bwMode="auto">
          <a:xfrm rot="12168103" flipV="1">
            <a:off x="938213" y="2001156"/>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2" name="AutoShape 11"/>
          <p:cNvSpPr>
            <a:spLocks noChangeArrowheads="1"/>
          </p:cNvSpPr>
          <p:nvPr/>
        </p:nvSpPr>
        <p:spPr bwMode="auto">
          <a:xfrm rot="19868007" flipV="1">
            <a:off x="6351588" y="2345643"/>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 name="AutoShape 11"/>
          <p:cNvSpPr>
            <a:spLocks noChangeArrowheads="1"/>
          </p:cNvSpPr>
          <p:nvPr/>
        </p:nvSpPr>
        <p:spPr bwMode="auto">
          <a:xfrm rot="15383686" flipV="1">
            <a:off x="5418931" y="2278175"/>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 name="AutoShape 11">
            <a:extLst>
              <a:ext uri="{FF2B5EF4-FFF2-40B4-BE49-F238E27FC236}">
                <a16:creationId xmlns:a16="http://schemas.microsoft.com/office/drawing/2014/main" id="{222E10E0-EEC2-78A4-AC46-1FF68DABCA7C}"/>
              </a:ext>
            </a:extLst>
          </p:cNvPr>
          <p:cNvSpPr>
            <a:spLocks noChangeArrowheads="1"/>
          </p:cNvSpPr>
          <p:nvPr/>
        </p:nvSpPr>
        <p:spPr bwMode="auto">
          <a:xfrm rot="12987168" flipV="1">
            <a:off x="1074223" y="935599"/>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 name="AutoShape 11">
            <a:extLst>
              <a:ext uri="{FF2B5EF4-FFF2-40B4-BE49-F238E27FC236}">
                <a16:creationId xmlns:a16="http://schemas.microsoft.com/office/drawing/2014/main" id="{15DA8DBA-1786-CE9E-C7A7-1A157D874667}"/>
              </a:ext>
            </a:extLst>
          </p:cNvPr>
          <p:cNvSpPr>
            <a:spLocks noChangeArrowheads="1"/>
          </p:cNvSpPr>
          <p:nvPr/>
        </p:nvSpPr>
        <p:spPr bwMode="auto">
          <a:xfrm rot="4327538" flipV="1">
            <a:off x="5649300" y="3565663"/>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 name="AutoShape 11">
            <a:extLst>
              <a:ext uri="{FF2B5EF4-FFF2-40B4-BE49-F238E27FC236}">
                <a16:creationId xmlns:a16="http://schemas.microsoft.com/office/drawing/2014/main" id="{8AD95B35-4DB2-2FA4-6151-3756FE4AB023}"/>
              </a:ext>
            </a:extLst>
          </p:cNvPr>
          <p:cNvSpPr>
            <a:spLocks noChangeArrowheads="1"/>
          </p:cNvSpPr>
          <p:nvPr/>
        </p:nvSpPr>
        <p:spPr bwMode="auto">
          <a:xfrm rot="953211" flipV="1">
            <a:off x="6233127" y="3435709"/>
            <a:ext cx="3017822"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6437" name="Rectangle 2"/>
          <p:cNvSpPr txBox="1">
            <a:spLocks noChangeArrowheads="1"/>
          </p:cNvSpPr>
          <p:nvPr/>
        </p:nvSpPr>
        <p:spPr bwMode="auto">
          <a:xfrm>
            <a:off x="-19050" y="3908194"/>
            <a:ext cx="9271570" cy="293529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chemeClr val="bg1"/>
                </a:solidFill>
                <a:effectLst/>
                <a:latin typeface="Lucida Grande" panose="020B0600040502020204" pitchFamily="34" charset="0"/>
              </a:rPr>
              <a:t>The L</a:t>
            </a:r>
            <a:r>
              <a:rPr lang="en-US" sz="2000" b="1" dirty="0">
                <a:solidFill>
                  <a:schemeClr val="bg1"/>
                </a:solidFill>
                <a:effectLst/>
                <a:latin typeface="Lucida Grande" panose="020B0600040502020204" pitchFamily="34" charset="0"/>
              </a:rPr>
              <a:t>ORD</a:t>
            </a:r>
            <a:r>
              <a:rPr lang="en-US" b="1" dirty="0">
                <a:solidFill>
                  <a:schemeClr val="bg1"/>
                </a:solidFill>
                <a:effectLst/>
                <a:latin typeface="Lucida Grande" panose="020B0600040502020204" pitchFamily="34" charset="0"/>
              </a:rPr>
              <a:t> says, “Shout and rejoice, O beautiful Jerusalem, for I am coming to live among you. </a:t>
            </a:r>
            <a:r>
              <a:rPr lang="en-US" b="1" baseline="30000" dirty="0">
                <a:solidFill>
                  <a:schemeClr val="bg1"/>
                </a:solidFill>
                <a:effectLst/>
                <a:latin typeface="Helvetica Neue" panose="02000503000000020004" pitchFamily="2" charset="0"/>
              </a:rPr>
              <a:t>11</a:t>
            </a:r>
            <a:r>
              <a:rPr lang="en-US" b="1" dirty="0">
                <a:solidFill>
                  <a:schemeClr val="bg1"/>
                </a:solidFill>
                <a:effectLst/>
                <a:latin typeface="Lucida Grande" panose="020B0600040502020204" pitchFamily="34" charset="0"/>
              </a:rPr>
              <a:t> Many nations will join themselves to the L</a:t>
            </a:r>
            <a:r>
              <a:rPr lang="en-US" sz="2000" b="1" dirty="0">
                <a:solidFill>
                  <a:schemeClr val="bg1"/>
                </a:solidFill>
                <a:effectLst/>
                <a:latin typeface="Lucida Grande" panose="020B0600040502020204" pitchFamily="34" charset="0"/>
              </a:rPr>
              <a:t>ORD</a:t>
            </a:r>
            <a:r>
              <a:rPr lang="en-US" b="1" dirty="0">
                <a:solidFill>
                  <a:schemeClr val="bg1"/>
                </a:solidFill>
                <a:effectLst/>
                <a:latin typeface="Lucida Grande" panose="020B0600040502020204" pitchFamily="34" charset="0"/>
              </a:rPr>
              <a:t> on that day, and they, too, will be my people. I will live among you, and you will know that the L</a:t>
            </a:r>
            <a:r>
              <a:rPr lang="en-US" sz="2000" b="1" dirty="0">
                <a:solidFill>
                  <a:schemeClr val="bg1"/>
                </a:solidFill>
                <a:effectLst/>
                <a:latin typeface="Lucida Grande" panose="020B0600040502020204" pitchFamily="34" charset="0"/>
              </a:rPr>
              <a:t>ORD</a:t>
            </a:r>
            <a:r>
              <a:rPr lang="en-US" b="1" dirty="0">
                <a:solidFill>
                  <a:schemeClr val="bg1"/>
                </a:solidFill>
                <a:effectLst/>
                <a:latin typeface="Lucida Grande" panose="020B0600040502020204" pitchFamily="34" charset="0"/>
              </a:rPr>
              <a:t> of Heaven’s Armies sent me to you. </a:t>
            </a:r>
            <a:r>
              <a:rPr lang="en-US" b="1" baseline="30000" dirty="0">
                <a:solidFill>
                  <a:schemeClr val="bg1"/>
                </a:solidFill>
                <a:effectLst/>
                <a:latin typeface="Helvetica Neue" panose="02000503000000020004" pitchFamily="2" charset="0"/>
              </a:rPr>
              <a:t>12</a:t>
            </a:r>
            <a:r>
              <a:rPr lang="en-US" b="1" dirty="0">
                <a:solidFill>
                  <a:schemeClr val="bg1"/>
                </a:solidFill>
                <a:effectLst/>
                <a:latin typeface="Lucida Grande" panose="020B0600040502020204" pitchFamily="34" charset="0"/>
              </a:rPr>
              <a:t>The land of Judah will be the L</a:t>
            </a:r>
            <a:r>
              <a:rPr lang="en-US" sz="2000" b="1" dirty="0">
                <a:solidFill>
                  <a:schemeClr val="bg1"/>
                </a:solidFill>
                <a:effectLst/>
                <a:latin typeface="Lucida Grande" panose="020B0600040502020204" pitchFamily="34" charset="0"/>
              </a:rPr>
              <a:t>ORD</a:t>
            </a:r>
            <a:r>
              <a:rPr lang="en-US" b="1" dirty="0">
                <a:solidFill>
                  <a:schemeClr val="bg1"/>
                </a:solidFill>
                <a:effectLst/>
                <a:latin typeface="Lucida Grande" panose="020B0600040502020204" pitchFamily="34" charset="0"/>
              </a:rPr>
              <a:t>’s special possession in the holy land, and he will once again choose Jerusalem to be his own city."</a:t>
            </a:r>
          </a:p>
        </p:txBody>
      </p:sp>
      <p:sp>
        <p:nvSpPr>
          <p:cNvPr id="7" name="AutoShape 11">
            <a:extLst>
              <a:ext uri="{FF2B5EF4-FFF2-40B4-BE49-F238E27FC236}">
                <a16:creationId xmlns:a16="http://schemas.microsoft.com/office/drawing/2014/main" id="{0E85D8B9-0623-E54E-13E9-7B81413A95B7}"/>
              </a:ext>
            </a:extLst>
          </p:cNvPr>
          <p:cNvSpPr>
            <a:spLocks noChangeArrowheads="1"/>
          </p:cNvSpPr>
          <p:nvPr/>
        </p:nvSpPr>
        <p:spPr bwMode="auto">
          <a:xfrm rot="18139559" flipV="1">
            <a:off x="5468711" y="669494"/>
            <a:ext cx="394626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7106" name="Rectangle 2"/>
          <p:cNvSpPr>
            <a:spLocks noChangeArrowheads="1"/>
          </p:cNvSpPr>
          <p:nvPr/>
        </p:nvSpPr>
        <p:spPr bwMode="auto">
          <a:xfrm>
            <a:off x="0" y="-27384"/>
            <a:ext cx="9144000" cy="582613"/>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rPr>
              <a:t>Zechariah 2:10-12 NLT</a:t>
            </a:r>
          </a:p>
        </p:txBody>
      </p:sp>
      <p:sp>
        <p:nvSpPr>
          <p:cNvPr id="8" name="AutoShape 11">
            <a:extLst>
              <a:ext uri="{FF2B5EF4-FFF2-40B4-BE49-F238E27FC236}">
                <a16:creationId xmlns:a16="http://schemas.microsoft.com/office/drawing/2014/main" id="{274C2280-ABE6-467F-32A3-A59DBDDD69F2}"/>
              </a:ext>
            </a:extLst>
          </p:cNvPr>
          <p:cNvSpPr>
            <a:spLocks noChangeArrowheads="1"/>
          </p:cNvSpPr>
          <p:nvPr/>
        </p:nvSpPr>
        <p:spPr bwMode="auto">
          <a:xfrm rot="11195649" flipV="1">
            <a:off x="105913" y="2737073"/>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6396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 grpId="0" animBg="1"/>
      <p:bldP spid="3" grpId="0" animBg="1"/>
      <p:bldP spid="4"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98265" y="1602007"/>
            <a:ext cx="849295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salvation of Jews from many countries of exile (8:7, 13) will come through a humble King (9:9) who brings salvation like a Shepherd (9:16) who was pierced (12:10-13).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335815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3</a:t>
            </a:r>
          </a:p>
        </p:txBody>
      </p:sp>
    </p:spTree>
    <p:extLst>
      <p:ext uri="{BB962C8B-B14F-4D97-AF65-F5344CB8AC3E}">
        <p14:creationId xmlns:p14="http://schemas.microsoft.com/office/powerpoint/2010/main" val="3147126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0249" y="144016"/>
            <a:ext cx="7933751" cy="6885384"/>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4: </a:t>
            </a:r>
            <a:r>
              <a:rPr lang="en-US" sz="3600" b="1" dirty="0">
                <a:solidFill>
                  <a:srgbClr val="FFFFFF"/>
                </a:solidFill>
                <a:effectLst>
                  <a:glow rad="177800">
                    <a:schemeClr val="tx1"/>
                  </a:glow>
                </a:effectLst>
              </a:rPr>
              <a:t>Cleansing and Crowning of Joshua the High Priest (Zech 3)</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Israel</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future cleansing from sin and reinstatement as a priestly nation</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140548677"/>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0421"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the angel showed me Joshua the high priest standing before the angel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The Accuser, Satan, was there at the angel</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right hand, making accusations against Joshua.  </a:t>
            </a: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And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said to Satan,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reject your accusations, Satan. Yes,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who has chosen Jerusalem, rebukes you. This man is like a burning stick that has been snatched from the fire</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3:1-2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073965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Joshua</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clothing was filthy as he stood there before the angel.  </a:t>
            </a:r>
            <a:r>
              <a:rPr lang="en-US" sz="2800" b="1" baseline="30000" dirty="0">
                <a:effectLst>
                  <a:glow rad="127000">
                    <a:schemeClr val="tx1"/>
                  </a:glow>
                </a:effectLst>
                <a:latin typeface="Arial" charset="0"/>
                <a:ea typeface="ＭＳ Ｐゴシック" charset="0"/>
                <a:cs typeface="ＭＳ Ｐゴシック" charset="0"/>
              </a:rPr>
              <a:t>4</a:t>
            </a:r>
            <a:r>
              <a:rPr lang="en-US" sz="2800" b="1" dirty="0">
                <a:effectLst>
                  <a:glow rad="127000">
                    <a:schemeClr val="tx1"/>
                  </a:glow>
                </a:effectLst>
                <a:latin typeface="Arial" charset="0"/>
                <a:ea typeface="ＭＳ Ｐゴシック" charset="0"/>
                <a:cs typeface="ＭＳ Ｐゴシック" charset="0"/>
              </a:rPr>
              <a:t>So the angel said to the others standing there,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Take off his filthy clothes.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And turning to Joshua he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See, I have taken away your sins, and now I am giving you these fine new clothes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3:3-4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1437640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620745" cy="6876099"/>
          </a:xfrm>
          <a:prstGeom prst="rect">
            <a:avLst/>
          </a:prstGeom>
        </p:spPr>
      </p:pic>
      <p:sp>
        <p:nvSpPr>
          <p:cNvPr id="900098" name="Rectangle 2"/>
          <p:cNvSpPr>
            <a:spLocks noGrp="1" noChangeArrowheads="1"/>
          </p:cNvSpPr>
          <p:nvPr>
            <p:ph type="ctrTitle"/>
          </p:nvPr>
        </p:nvSpPr>
        <p:spPr>
          <a:xfrm>
            <a:off x="5738429" y="-16241"/>
            <a:ext cx="3382690"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I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should also place a clean turban on his head.</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So they put a clean priestly turban on his head and dressed him in new clothes while the angel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stood by</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3:5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83624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Week 4 – 1947 – 1948 Creation of the State of Israel - ppt download">
            <a:extLst>
              <a:ext uri="{FF2B5EF4-FFF2-40B4-BE49-F238E27FC236}">
                <a16:creationId xmlns:a16="http://schemas.microsoft.com/office/drawing/2014/main" id="{E23EDF6C-4539-A39B-7AB0-515529CF81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3" r="28822"/>
          <a:stretch/>
        </p:blipFill>
        <p:spPr bwMode="auto">
          <a:xfrm>
            <a:off x="22239" y="2636912"/>
            <a:ext cx="5413857" cy="42064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436096" y="5818188"/>
            <a:ext cx="3734892"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14 May 1948</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2708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"Who has ever seen anything as strange as this?</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Who ever heard of such a thing?</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Has a nation ever been born in a single day?</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Has a country ever come forth in a mere moment?</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But by the time Jerusalem’s birth pains begin,</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her children will be born.</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6" name="Title 1">
            <a:extLst>
              <a:ext uri="{FF2B5EF4-FFF2-40B4-BE49-F238E27FC236}">
                <a16:creationId xmlns:a16="http://schemas.microsoft.com/office/drawing/2014/main" id="{7779278A-A1FA-6FC9-71ED-B16BC4CC8F91}"/>
              </a:ext>
            </a:extLst>
          </p:cNvPr>
          <p:cNvSpPr txBox="1">
            <a:spLocks/>
          </p:cNvSpPr>
          <p:nvPr/>
        </p:nvSpPr>
        <p:spPr bwMode="auto">
          <a:xfrm>
            <a:off x="5375407" y="2734542"/>
            <a:ext cx="3734892" cy="103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Isaiah 66:8 (NLT)</a:t>
            </a:r>
            <a:endParaRPr kumimoji="0" lang="en-US" sz="2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75567740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Now look at the jewel I have set before Jeshua, a single stone with seven facets. I will engrave an inscription on it,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Heaven’s Armies, and </a:t>
            </a:r>
            <a:br>
              <a:rPr lang="en-US" sz="3600" b="1" dirty="0">
                <a:effectLst>
                  <a:glow rad="127000">
                    <a:schemeClr val="tx1"/>
                  </a:glow>
                </a:effectLst>
                <a:latin typeface="Arial" charset="0"/>
                <a:ea typeface="ＭＳ Ｐゴシック" charset="0"/>
                <a:cs typeface="ＭＳ Ｐゴシック" charset="0"/>
              </a:rPr>
            </a:br>
            <a:r>
              <a:rPr lang="en-US" sz="3600" b="1" dirty="0">
                <a:solidFill>
                  <a:srgbClr val="FFFF00"/>
                </a:solidFill>
                <a:effectLst>
                  <a:glow rad="127000">
                    <a:schemeClr val="tx1"/>
                  </a:glow>
                </a:effectLst>
                <a:latin typeface="Arial" charset="0"/>
                <a:ea typeface="ＭＳ Ｐゴシック" charset="0"/>
                <a:cs typeface="ＭＳ Ｐゴシック" charset="0"/>
              </a:rPr>
              <a:t>I will remove the sins of this land in a single day</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(Zechariah 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1127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eaLnBrk="0" hangingPunct="0"/>
            <a:endParaRPr lang="en-US">
              <a:solidFill>
                <a:srgbClr val="000000"/>
              </a:solidFill>
              <a:effectLst/>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baseline="30000">
                <a:solidFill>
                  <a:srgbClr val="FFFFFF"/>
                </a:solidFill>
                <a:effectLst/>
                <a:latin typeface="Arial" charset="0"/>
                <a:cs typeface="Arial" charset="0"/>
              </a:rPr>
              <a:t>25</a:t>
            </a:r>
            <a:r>
              <a:rPr lang="en-US" sz="2800" b="1">
                <a:solidFill>
                  <a:srgbClr val="FFFFFF"/>
                </a:solidFill>
                <a:effectLst/>
                <a:latin typeface="Arial" charset="0"/>
                <a:cs typeface="Arial" charset="0"/>
              </a:rPr>
              <a:t>I do not want you to be ignorant of this mystery, brothers, so that you may not be conceited: Israel has experienced a hardening in part </a:t>
            </a:r>
            <a:r>
              <a:rPr lang="en-US" sz="2800" b="1" u="sng">
                <a:solidFill>
                  <a:srgbClr val="FFFFFF"/>
                </a:solidFill>
                <a:effectLst/>
                <a:latin typeface="Arial" charset="0"/>
                <a:cs typeface="Arial" charset="0"/>
              </a:rPr>
              <a:t>until </a:t>
            </a:r>
            <a:r>
              <a:rPr lang="en-US" sz="2800" b="1">
                <a:solidFill>
                  <a:srgbClr val="FFFFFF"/>
                </a:solidFill>
                <a:effectLst/>
                <a:latin typeface="Arial" charset="0"/>
                <a:cs typeface="Arial" charset="0"/>
              </a:rPr>
              <a:t>the full number of the Gentiles has come in.</a:t>
            </a:r>
          </a:p>
          <a:p>
            <a:pPr eaLnBrk="1" hangingPunct="1"/>
            <a:r>
              <a:rPr lang="en-US" sz="2800" b="1" baseline="30000">
                <a:solidFill>
                  <a:srgbClr val="FFFFFF"/>
                </a:solidFill>
                <a:effectLst/>
                <a:latin typeface="Arial" charset="0"/>
                <a:cs typeface="Arial" charset="0"/>
              </a:rPr>
              <a:t>26</a:t>
            </a:r>
            <a:r>
              <a:rPr lang="en-US" sz="2800" b="1" u="sng">
                <a:solidFill>
                  <a:srgbClr val="FFFFFF"/>
                </a:solidFill>
                <a:effectLst/>
                <a:latin typeface="Arial" charset="0"/>
                <a:cs typeface="Arial" charset="0"/>
              </a:rPr>
              <a:t>And so</a:t>
            </a:r>
            <a:r>
              <a:rPr lang="en-US" sz="2800" b="1">
                <a:solidFill>
                  <a:srgbClr val="FFFFFF"/>
                </a:solidFill>
                <a:effectLst/>
                <a:latin typeface="Arial" charset="0"/>
                <a:cs typeface="Arial" charset="0"/>
              </a:rPr>
              <a:t> </a:t>
            </a:r>
            <a:r>
              <a:rPr lang="en-US" sz="2800" b="1">
                <a:solidFill>
                  <a:srgbClr val="FFFF00"/>
                </a:solidFill>
                <a:effectLst/>
                <a:latin typeface="Arial" charset="0"/>
                <a:cs typeface="Arial" charset="0"/>
              </a:rPr>
              <a:t>all Israel will be saved</a:t>
            </a:r>
            <a:r>
              <a:rPr lang="en-US" sz="2800" b="1">
                <a:solidFill>
                  <a:srgbClr val="FFFFFF"/>
                </a:solidFill>
                <a:effectLst/>
                <a:latin typeface="Arial"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altLang="ja-JP" sz="2800" b="1" dirty="0">
                <a:solidFill>
                  <a:srgbClr val="FFFFFF"/>
                </a:solidFill>
                <a:effectLst/>
                <a:latin typeface="Arial" charset="0"/>
                <a:cs typeface="Arial" charset="0"/>
              </a:rPr>
              <a:t>"</a:t>
            </a:r>
            <a:r>
              <a:rPr lang="en-US" altLang="ja-JP" sz="2800" b="1" dirty="0">
                <a:solidFill>
                  <a:srgbClr val="FFFFFF"/>
                </a:solidFill>
                <a:effectLst/>
                <a:latin typeface="Arial" charset="0"/>
                <a:cs typeface="Arial" charset="0"/>
              </a:rPr>
              <a:t>The deliverer will come from Zion; he will turn godlessness away from Jacob.</a:t>
            </a:r>
          </a:p>
          <a:p>
            <a:pPr eaLnBrk="1" hangingPunct="1"/>
            <a:r>
              <a:rPr lang="en-US" sz="2800" b="1" baseline="30000" dirty="0">
                <a:solidFill>
                  <a:srgbClr val="FFFFFF"/>
                </a:solidFill>
                <a:effectLst/>
                <a:latin typeface="Arial" charset="0"/>
                <a:cs typeface="Arial" charset="0"/>
              </a:rPr>
              <a:t>27</a:t>
            </a:r>
            <a:r>
              <a:rPr lang="en-US" sz="2800" b="1" dirty="0">
                <a:solidFill>
                  <a:srgbClr val="FFFFFF"/>
                </a:solidFill>
                <a:effectLst/>
                <a:latin typeface="Arial" charset="0"/>
                <a:cs typeface="Arial" charset="0"/>
              </a:rPr>
              <a:t>And this is my covenant with them when I take away their sins.</a:t>
            </a:r>
            <a:r>
              <a:rPr lang="ru-RU" altLang="ja-JP" sz="2800" b="1" dirty="0">
                <a:solidFill>
                  <a:srgbClr val="FFFFFF"/>
                </a:solidFill>
                <a:effectLst/>
                <a:latin typeface="Arial" charset="0"/>
                <a:cs typeface="Arial" charset="0"/>
              </a:rPr>
              <a:t>"</a:t>
            </a:r>
            <a:endParaRPr lang="en-US" sz="2800" b="1" dirty="0">
              <a:solidFill>
                <a:srgbClr val="FFFFFF"/>
              </a:solidFill>
              <a:effectLst/>
              <a:latin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All Israel will be saved</a:t>
            </a: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 </a:t>
            </a:r>
            <a:r>
              <a:rPr lang="en-US" sz="2400" b="1" dirty="0">
                <a:latin typeface="Tahoma" charset="0"/>
                <a:ea typeface="ＭＳ Ｐゴシック" charset="0"/>
                <a:cs typeface="ＭＳ Ｐゴシック" charset="0"/>
              </a:rPr>
              <a:t>(Rom. 11:25-27)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FFFFFF"/>
                </a:solidFill>
                <a:effectLst/>
                <a:latin typeface="Arial" pitchFamily="-112" charset="0"/>
                <a:ea typeface="+mn-ea"/>
                <a:cs typeface="+mn-cs"/>
              </a:rPr>
              <a:t>NTS 155w</a:t>
            </a:r>
          </a:p>
        </p:txBody>
      </p:sp>
    </p:spTree>
    <p:extLst>
      <p:ext uri="{BB962C8B-B14F-4D97-AF65-F5344CB8AC3E}">
        <p14:creationId xmlns:p14="http://schemas.microsoft.com/office/powerpoint/2010/main" val="1122524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0249" y="144016"/>
            <a:ext cx="7933751" cy="6885384"/>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4: </a:t>
            </a:r>
            <a:r>
              <a:rPr lang="en-US" sz="3600" b="1" dirty="0">
                <a:solidFill>
                  <a:srgbClr val="FFFFFF"/>
                </a:solidFill>
                <a:effectLst>
                  <a:glow rad="177800">
                    <a:schemeClr val="tx1"/>
                  </a:glow>
                </a:effectLst>
              </a:rPr>
              <a:t>Cleansing and Crowning of Joshua the High Priest (Zech 3)</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Israel</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future cleansing from sin and reinstatement as a priestly nation</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54439081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4</a:t>
            </a:r>
          </a:p>
        </p:txBody>
      </p:sp>
    </p:spTree>
    <p:extLst>
      <p:ext uri="{BB962C8B-B14F-4D97-AF65-F5344CB8AC3E}">
        <p14:creationId xmlns:p14="http://schemas.microsoft.com/office/powerpoint/2010/main" val="6318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996" y="1602007"/>
            <a:ext cx="89425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 is the humble King (9:9) who will die for the nation (12:10-13; 13:7) to bring forgiveness (10:1) and salvation at his second coming (ch. 14).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184985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392"/>
            <a:ext cx="9197955" cy="6959299"/>
          </a:xfrm>
          <a:prstGeom prst="rect">
            <a:avLst/>
          </a:prstGeom>
        </p:spPr>
      </p:pic>
      <p:sp>
        <p:nvSpPr>
          <p:cNvPr id="146435" name="Rectangle 3"/>
          <p:cNvSpPr>
            <a:spLocks noGrp="1" noChangeArrowheads="1"/>
          </p:cNvSpPr>
          <p:nvPr>
            <p:ph type="title"/>
          </p:nvPr>
        </p:nvSpPr>
        <p:spPr>
          <a:xfrm>
            <a:off x="134938" y="-1107504"/>
            <a:ext cx="8885237" cy="990600"/>
          </a:xfrm>
          <a:solidFill>
            <a:schemeClr val="bg2"/>
          </a:solidFill>
          <a:effectLst>
            <a:outerShdw blurRad="63500" dist="38099" dir="2700000" algn="ctr" rotWithShape="0">
              <a:srgbClr val="000000">
                <a:alpha val="74998"/>
              </a:srgbClr>
            </a:outerShdw>
          </a:effectLst>
        </p:spPr>
        <p:txBody>
          <a:bodyPr/>
          <a:lstStyle/>
          <a:p>
            <a:pPr eaLnBrk="1" hangingPunct="1">
              <a:defRPr/>
            </a:pPr>
            <a:r>
              <a:rPr lang="en-US" sz="3600" dirty="0">
                <a:effectLst/>
                <a:latin typeface="Arial" charset="0"/>
                <a:ea typeface="ＭＳ Ｐゴシック" charset="0"/>
                <a:cs typeface="Times New Roman" charset="0"/>
              </a:rPr>
              <a:t>The Lamp &amp; Olive Trees (Zech. 4:1-14)</a:t>
            </a:r>
          </a:p>
        </p:txBody>
      </p:sp>
      <p:sp>
        <p:nvSpPr>
          <p:cNvPr id="5" name="Rectangle 2"/>
          <p:cNvSpPr txBox="1">
            <a:spLocks noChangeArrowheads="1"/>
          </p:cNvSpPr>
          <p:nvPr/>
        </p:nvSpPr>
        <p:spPr bwMode="auto">
          <a:xfrm>
            <a:off x="-36512" y="-27383"/>
            <a:ext cx="9289032" cy="1656183"/>
          </a:xfrm>
          <a:prstGeom prst="rect">
            <a:avLst/>
          </a:prstGeom>
          <a:solidFill>
            <a:schemeClr val="bg2"/>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the angel who had been talking with me returned and woke me, as though I had been asleep.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do you see now?</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he asked</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(Zech 4:1-2a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dissolv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9392"/>
            <a:ext cx="9197955" cy="6959299"/>
          </a:xfrm>
          <a:prstGeom prst="rect">
            <a:avLst/>
          </a:prstGeom>
        </p:spPr>
      </p:pic>
      <p:sp>
        <p:nvSpPr>
          <p:cNvPr id="900098" name="Rectangle 2"/>
          <p:cNvSpPr>
            <a:spLocks noGrp="1" noChangeArrowheads="1"/>
          </p:cNvSpPr>
          <p:nvPr>
            <p:ph type="ctrTitle"/>
          </p:nvPr>
        </p:nvSpPr>
        <p:spPr>
          <a:xfrm>
            <a:off x="0" y="-27383"/>
            <a:ext cx="9144000" cy="1584176"/>
          </a:xfrm>
          <a:solidFill>
            <a:srgbClr val="800000"/>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see a solid gold lampstand with a bowl of oil on top of it. Around the bowl are seven lamps, each having seven spouts with wicks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4:2b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073965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2869" cy="68580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rPr>
              <a:t>Vision 5: Golden Lampstand and Two Olive Trees </a:t>
            </a:r>
            <a:r>
              <a:rPr lang="en-US" sz="3600" b="1" dirty="0">
                <a:solidFill>
                  <a:srgbClr val="FFFFFF"/>
                </a:solidFill>
                <a:effectLst>
                  <a:glow rad="177800">
                    <a:schemeClr val="tx1"/>
                  </a:glow>
                </a:effectLst>
              </a:rPr>
              <a:t>(Zech 4)</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Israel as the light to the nations under Messiah, the King-Priest</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054415418"/>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1" descr="rev 11 The-Ministry-Of-The-Two-Witnes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6988"/>
            <a:ext cx="9109075"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Two Olive Trees </a:t>
            </a:r>
            <a:r>
              <a:rPr lang="en-US" sz="3600" b="1" dirty="0">
                <a:latin typeface="Arial" charset="0"/>
                <a:ea typeface="ＭＳ Ｐゴシック" charset="0"/>
                <a:cs typeface="ＭＳ Ｐゴシック" charset="0"/>
              </a:rPr>
              <a:t>(Rev. 11:4)</a:t>
            </a:r>
            <a:endParaRPr lang="en-US" b="1" dirty="0">
              <a:latin typeface="Arial" charset="0"/>
              <a:ea typeface="ＭＳ Ｐゴシック" charset="0"/>
              <a:cs typeface="ＭＳ Ｐゴシック" charset="0"/>
            </a:endParaRPr>
          </a:p>
        </p:txBody>
      </p:sp>
      <p:sp>
        <p:nvSpPr>
          <p:cNvPr id="4" name="Text Box 33"/>
          <p:cNvSpPr txBox="1">
            <a:spLocks noChangeArrowheads="1"/>
          </p:cNvSpPr>
          <p:nvPr/>
        </p:nvSpPr>
        <p:spPr bwMode="auto">
          <a:xfrm>
            <a:off x="8380413" y="4763"/>
            <a:ext cx="693737" cy="463550"/>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eaLnBrk="0" hangingPunct="0">
              <a:defRPr/>
            </a:pPr>
            <a:r>
              <a:rPr lang="en-US" b="1" dirty="0">
                <a:solidFill>
                  <a:srgbClr val="FFFFFF"/>
                </a:solidFill>
                <a:effectLst/>
                <a:latin typeface="Arial"/>
                <a:cs typeface="Arial"/>
              </a:rPr>
              <a:t>330</a:t>
            </a:r>
          </a:p>
        </p:txBody>
      </p:sp>
    </p:spTree>
  </p:cSld>
  <p:clrMapOvr>
    <a:overrideClrMapping bg1="lt1" tx1="dk1" bg2="lt2" tx2="dk2" accent1="accent1" accent2="accent2" accent3="accent3" accent4="accent4" accent5="accent5" accent6="accent6" hlink="hlink" folHlink="folHlink"/>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a:outerShdw blurRad="63500" dist="38099" dir="2700000" algn="ctr" rotWithShape="0">
              <a:schemeClr val="bg2">
                <a:alpha val="74998"/>
              </a:schemeClr>
            </a:outerShdw>
          </a:effectLst>
        </p:spPr>
        <p:txBody>
          <a:bodyPr/>
          <a:lstStyle/>
          <a:p>
            <a:pPr eaLnBrk="1" hangingPunct="1">
              <a:defRPr/>
            </a:pPr>
            <a:r>
              <a:rPr lang="en-US" sz="3600" dirty="0">
                <a:effectLst>
                  <a:outerShdw blurRad="38100" dist="38100" dir="2700000" algn="tl">
                    <a:srgbClr val="000000"/>
                  </a:outerShdw>
                </a:effectLst>
                <a:latin typeface="Arial" charset="0"/>
                <a:ea typeface="ＭＳ Ｐゴシック" charset="0"/>
                <a:cs typeface="Times New Roman" charset="0"/>
              </a:rPr>
              <a:t>The Lamp &amp; Olive Trees (Zech. 4:1-14)</a:t>
            </a:r>
          </a:p>
        </p:txBody>
      </p:sp>
      <p:sp>
        <p:nvSpPr>
          <p:cNvPr id="4" name="Rectangle 3"/>
          <p:cNvSpPr txBox="1">
            <a:spLocks noChangeArrowheads="1"/>
          </p:cNvSpPr>
          <p:nvPr/>
        </p:nvSpPr>
        <p:spPr bwMode="auto">
          <a:xfrm>
            <a:off x="150813" y="3212976"/>
            <a:ext cx="8885237" cy="3529137"/>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ru-RU" sz="2800" dirty="0"/>
              <a:t>"</a:t>
            </a:r>
            <a:r>
              <a:rPr lang="mr-IN" sz="2800" dirty="0"/>
              <a:t>'</a:t>
            </a:r>
            <a:r>
              <a:rPr lang="en-US" sz="2800" dirty="0"/>
              <a:t>Zerubbabel is the one who laid the foundation of this Temple, and he will complete it. Then you will know that the L</a:t>
            </a:r>
            <a:r>
              <a:rPr lang="en-US" sz="2400" dirty="0"/>
              <a:t>ORD</a:t>
            </a:r>
            <a:r>
              <a:rPr lang="en-US" sz="2800" dirty="0"/>
              <a:t> of Heaven</a:t>
            </a:r>
            <a:r>
              <a:rPr lang="mr-IN" sz="2800" dirty="0"/>
              <a:t>'</a:t>
            </a:r>
            <a:r>
              <a:rPr lang="en-US" sz="2800" dirty="0"/>
              <a:t>s Armies has sent me.  </a:t>
            </a:r>
            <a:r>
              <a:rPr lang="en-US" sz="2800" baseline="30000" dirty="0">
                <a:solidFill>
                  <a:srgbClr val="FFFFFF"/>
                </a:solidFill>
              </a:rPr>
              <a:t>10</a:t>
            </a:r>
            <a:r>
              <a:rPr lang="en-US" sz="2800" dirty="0">
                <a:solidFill>
                  <a:srgbClr val="FFFFFF"/>
                </a:solidFill>
              </a:rPr>
              <a:t>Do not despise these small beginnings, for the L</a:t>
            </a:r>
            <a:r>
              <a:rPr lang="en-US" sz="2400" dirty="0">
                <a:solidFill>
                  <a:srgbClr val="FFFFFF"/>
                </a:solidFill>
              </a:rPr>
              <a:t>ORD</a:t>
            </a:r>
            <a:r>
              <a:rPr lang="en-US" sz="2800" dirty="0">
                <a:solidFill>
                  <a:srgbClr val="FFFFFF"/>
                </a:solidFill>
              </a:rPr>
              <a:t> rejoices to see the work begin</a:t>
            </a:r>
            <a:r>
              <a:rPr lang="en-US" sz="2800" dirty="0"/>
              <a:t>, to see the plumb line in Zerubbabel</a:t>
            </a:r>
            <a:r>
              <a:rPr lang="mr-IN" sz="2800" dirty="0"/>
              <a:t>'</a:t>
            </a:r>
            <a:r>
              <a:rPr lang="en-US" sz="2800" dirty="0"/>
              <a:t>s hand.</a:t>
            </a:r>
            <a:r>
              <a:rPr lang="mr-IN" sz="2800" dirty="0"/>
              <a:t>'</a:t>
            </a:r>
            <a:r>
              <a:rPr lang="en-US" sz="2800" dirty="0"/>
              <a:t> (The seven lamps represent the eyes of the L</a:t>
            </a:r>
            <a:r>
              <a:rPr lang="en-US" sz="2400" dirty="0"/>
              <a:t>ORD</a:t>
            </a:r>
            <a:r>
              <a:rPr lang="en-US" sz="2800" dirty="0"/>
              <a:t> that search all around the world.)</a:t>
            </a:r>
            <a:r>
              <a:rPr lang="ru-RU" sz="2800" dirty="0"/>
              <a:t>"</a:t>
            </a:r>
            <a:r>
              <a:rPr lang="en-US" sz="2800" dirty="0"/>
              <a:t> (Zech. 4:9-10 NLT)</a:t>
            </a:r>
            <a:endParaRPr lang="en-US" sz="2800" dirty="0">
              <a:effectLst>
                <a:outerShdw blurRad="38100" dist="38100" dir="2700000" algn="tl">
                  <a:srgbClr val="000000"/>
                </a:outerShdw>
              </a:effectLst>
              <a:latin typeface="Arial" charset="0"/>
              <a:ea typeface="ＭＳ Ｐゴシック"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5</a:t>
            </a:r>
          </a:p>
        </p:txBody>
      </p:sp>
    </p:spTree>
    <p:extLst>
      <p:ext uri="{BB962C8B-B14F-4D97-AF65-F5344CB8AC3E}">
        <p14:creationId xmlns:p14="http://schemas.microsoft.com/office/powerpoint/2010/main" val="36120182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5879" cy="68580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6: The</a:t>
            </a:r>
            <a:r>
              <a:rPr lang="en-US" sz="3600" b="1" dirty="0">
                <a:solidFill>
                  <a:srgbClr val="FFFFFF"/>
                </a:solidFill>
                <a:effectLst>
                  <a:glow rad="177800">
                    <a:schemeClr val="tx1"/>
                  </a:glow>
                </a:effectLst>
              </a:rPr>
              <a:t> Flying Scroll (Zech 5:1-4)</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chemeClr val="tx1"/>
                  </a:glow>
                </a:effectLst>
                <a:latin typeface="Arial"/>
                <a:cs typeface="Arial"/>
              </a:rPr>
              <a:t>Severity and totality of divine judgment on individual Israelites</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2380327708"/>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descr="Zech 5 Flying Scroll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a:xfrm>
            <a:off x="1295400" y="5181600"/>
            <a:ext cx="7086600" cy="167640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5:1-4 Flying Scroll</a:t>
            </a:r>
          </a:p>
        </p:txBody>
      </p:sp>
    </p:spTree>
  </p:cSld>
  <p:clrMapOvr>
    <a:masterClrMapping/>
  </p:clrMapOvr>
  <p:transition>
    <p:dissolv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looked up again and saw a scroll flying through the air. </a:t>
            </a:r>
            <a:r>
              <a:rPr lang="en-US" sz="2800" b="1" baseline="30000" dirty="0">
                <a:effectLst>
                  <a:glow rad="127000">
                    <a:schemeClr val="tx1"/>
                  </a:glow>
                </a:effectLst>
                <a:latin typeface="Arial" charset="0"/>
                <a:ea typeface="ＭＳ Ｐゴシック" charset="0"/>
                <a:cs typeface="ＭＳ Ｐゴシック" charset="0"/>
              </a:rPr>
              <a:t>2</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What do you see?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the angel asked.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see a flying scroll,</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I replied.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It appears to be about 30 feet long and 15 feet wide</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5:1-2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9806" y="1412776"/>
            <a:ext cx="10908580" cy="6336704"/>
          </a:xfrm>
          <a:prstGeom prst="rect">
            <a:avLst/>
          </a:prstGeom>
        </p:spPr>
      </p:pic>
    </p:spTree>
    <p:extLst>
      <p:ext uri="{BB962C8B-B14F-4D97-AF65-F5344CB8AC3E}">
        <p14:creationId xmlns:p14="http://schemas.microsoft.com/office/powerpoint/2010/main" val="89461123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710" y="3068960"/>
            <a:ext cx="5639577" cy="3759718"/>
          </a:xfrm>
          <a:prstGeom prst="rect">
            <a:avLst/>
          </a:prstGeom>
        </p:spPr>
      </p:pic>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he said to me,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scroll contains the curse that is going out over the entire land. One side of the scroll says that those who steal will be banished from the land; the other side says that those who swear falsely will be banished from the land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5:3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15264634"/>
      </p:ext>
    </p:extLst>
  </p:cSld>
  <p:clrMapOvr>
    <a:masterClrMapping/>
  </p:clrMapOvr>
  <p:transition/>
</p:sld>
</file>

<file path=ppt/theme/_rels/them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1.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10998</TotalTime>
  <Words>16748</Words>
  <Application>Microsoft Macintosh PowerPoint</Application>
  <PresentationFormat>On-screen Show (4:3)</PresentationFormat>
  <Paragraphs>1874</Paragraphs>
  <Slides>245</Slides>
  <Notes>142</Notes>
  <HiddenSlides>0</HiddenSlides>
  <MMClips>0</MMClips>
  <ScaleCrop>false</ScaleCrop>
  <HeadingPairs>
    <vt:vector size="8" baseType="variant">
      <vt:variant>
        <vt:lpstr>Fonts Used</vt:lpstr>
      </vt:variant>
      <vt:variant>
        <vt:i4>31</vt:i4>
      </vt:variant>
      <vt:variant>
        <vt:lpstr>Theme</vt:lpstr>
      </vt:variant>
      <vt:variant>
        <vt:i4>39</vt:i4>
      </vt:variant>
      <vt:variant>
        <vt:lpstr>Embedded OLE Servers</vt:lpstr>
      </vt:variant>
      <vt:variant>
        <vt:i4>1</vt:i4>
      </vt:variant>
      <vt:variant>
        <vt:lpstr>Slide Titles</vt:lpstr>
      </vt:variant>
      <vt:variant>
        <vt:i4>245</vt:i4>
      </vt:variant>
    </vt:vector>
  </HeadingPairs>
  <TitlesOfParts>
    <vt:vector size="316" baseType="lpstr">
      <vt:lpstr>Arail</vt:lpstr>
      <vt:lpstr>Arioal</vt:lpstr>
      <vt:lpstr>BONES</vt:lpstr>
      <vt:lpstr>Kosher-Normal</vt:lpstr>
      <vt:lpstr>ＭＳ Ｐゴシック</vt:lpstr>
      <vt:lpstr>ＭＳ Ｐゴシック</vt:lpstr>
      <vt:lpstr>Nadianne</vt:lpstr>
      <vt:lpstr>Osaka</vt:lpstr>
      <vt:lpstr>新細明體</vt:lpstr>
      <vt:lpstr>Times</vt:lpstr>
      <vt:lpstr>Accordance</vt:lpstr>
      <vt:lpstr>Arial</vt:lpstr>
      <vt:lpstr>Arial Black</vt:lpstr>
      <vt:lpstr>Arial Narrow</vt:lpstr>
      <vt:lpstr>Braggadocio</vt:lpstr>
      <vt:lpstr>Bwhebb</vt:lpstr>
      <vt:lpstr>Calibri</vt:lpstr>
      <vt:lpstr>Comic Sans MS</vt:lpstr>
      <vt:lpstr>Garamond</vt:lpstr>
      <vt:lpstr>Geneva</vt:lpstr>
      <vt:lpstr>Helvetica</vt:lpstr>
      <vt:lpstr>Helvetica Neue</vt:lpstr>
      <vt:lpstr>Impact</vt:lpstr>
      <vt:lpstr>Lucida Grande</vt:lpstr>
      <vt:lpstr>Monotype Sorts</vt:lpstr>
      <vt:lpstr>Tahoma</vt:lpstr>
      <vt:lpstr>Times New Roman</vt:lpstr>
      <vt:lpstr>Trebuchet MS</vt:lpstr>
      <vt:lpstr>Tw Cen MT</vt:lpstr>
      <vt:lpstr>Wingdings</vt:lpstr>
      <vt:lpstr>Wingdings 2</vt:lpstr>
      <vt:lpstr>10_Mountain</vt:lpstr>
      <vt:lpstr>Soaring</vt:lpstr>
      <vt:lpstr>Textured</vt:lpstr>
      <vt:lpstr>9_Office Theme</vt:lpstr>
      <vt:lpstr>10_Office Theme</vt:lpstr>
      <vt:lpstr>Gleam</vt:lpstr>
      <vt:lpstr>1_Stream</vt:lpstr>
      <vt:lpstr>Bar Code</vt:lpstr>
      <vt:lpstr>2_Stream</vt:lpstr>
      <vt:lpstr>21_Blank Presentation</vt:lpstr>
      <vt:lpstr>1_blstripc.ppt - Blue Stripes</vt:lpstr>
      <vt:lpstr>3_Office Theme</vt:lpstr>
      <vt:lpstr>Default Design</vt:lpstr>
      <vt:lpstr>1_Default Design</vt:lpstr>
      <vt:lpstr>24_Office Theme</vt:lpstr>
      <vt:lpstr>23_Office Theme</vt:lpstr>
      <vt:lpstr>2_Mountain</vt:lpstr>
      <vt:lpstr>49_Blank Presentation</vt:lpstr>
      <vt:lpstr>1_Office Theme</vt:lpstr>
      <vt:lpstr>Median</vt:lpstr>
      <vt:lpstr>1_Textured</vt:lpstr>
      <vt:lpstr>2_Textured</vt:lpstr>
      <vt:lpstr>Blank Presentation</vt:lpstr>
      <vt:lpstr>1_untitled 1</vt:lpstr>
      <vt:lpstr>Office Theme</vt:lpstr>
      <vt:lpstr>1_Mountain</vt:lpstr>
      <vt:lpstr>2_Default Design</vt:lpstr>
      <vt:lpstr>Fireball</vt:lpstr>
      <vt:lpstr>3_Mountain</vt:lpstr>
      <vt:lpstr>3_Default Design</vt:lpstr>
      <vt:lpstr>4_Default Design</vt:lpstr>
      <vt:lpstr>2_Crumple</vt:lpstr>
      <vt:lpstr>2_Bar Code</vt:lpstr>
      <vt:lpstr>46_Blank Presentation</vt:lpstr>
      <vt:lpstr>2_blstripc.ppt - Blue Stripes</vt:lpstr>
      <vt:lpstr>51_Blank Presentation</vt:lpstr>
      <vt:lpstr>5_Default Design</vt:lpstr>
      <vt:lpstr>Generic (Standard)</vt:lpstr>
      <vt:lpstr>57_Blank Presentation</vt:lpstr>
      <vt:lpstr>Microsoft ClipArt Gallery</vt:lpstr>
      <vt:lpstr>Zechariah</vt:lpstr>
      <vt:lpstr>Key Word</vt:lpstr>
      <vt:lpstr>Theme</vt:lpstr>
      <vt:lpstr>Key Verse</vt:lpstr>
      <vt:lpstr>Kingdom Statement</vt:lpstr>
      <vt:lpstr>Summary Statement</vt:lpstr>
      <vt:lpstr>Covenant</vt:lpstr>
      <vt:lpstr>Redemption</vt:lpstr>
      <vt:lpstr>Messiah</vt:lpstr>
      <vt:lpstr>Book Chart</vt:lpstr>
      <vt:lpstr>Barry Huddleston, The Acrostic Summarized Bible (Grand Rapids: Baker, 1992)</vt:lpstr>
      <vt:lpstr>Be Encouraged</vt:lpstr>
      <vt:lpstr>Discouragement while serving Jesus is real.</vt:lpstr>
      <vt:lpstr>Two 70-Year Exiles</vt:lpstr>
      <vt:lpstr>How can you be encouraged  in your service  for Christ?</vt:lpstr>
      <vt:lpstr>Main Idea</vt:lpstr>
      <vt:lpstr>I. See your privileged position.</vt:lpstr>
      <vt:lpstr>II. See your glorious future.</vt:lpstr>
      <vt:lpstr>Questions to Ponder</vt:lpstr>
      <vt:lpstr>Black</vt:lpstr>
      <vt:lpstr>Timeline</vt:lpstr>
      <vt:lpstr>Structure</vt:lpstr>
      <vt:lpstr>Genre</vt:lpstr>
      <vt:lpstr>Zechariah</vt:lpstr>
      <vt:lpstr>Visionary Literature</vt:lpstr>
      <vt:lpstr>Visionary Literature</vt:lpstr>
      <vt:lpstr>Visionary Literature</vt:lpstr>
      <vt:lpstr>Visionary Literature</vt:lpstr>
      <vt:lpstr>Be Encouraged</vt:lpstr>
      <vt:lpstr>Discouragement.</vt:lpstr>
      <vt:lpstr>We all need encouragement</vt:lpstr>
      <vt:lpstr>Discouragement.</vt:lpstr>
      <vt:lpstr>Discouragement.</vt:lpstr>
      <vt:lpstr>Discouragement especially happens with work.</vt:lpstr>
      <vt:lpstr>Discouragement while serving Jesus is real.</vt:lpstr>
      <vt:lpstr>http://www.lawrencewilson.com/stop-saying-1700-pastors-leave-the-ministry-every-month/</vt:lpstr>
      <vt:lpstr>http://www.christianitytoday.com/edstetzer/2015/october/that-stat-that-says-pastors-are-all-miserable-and-want-to-q.html</vt:lpstr>
      <vt:lpstr>http://lifewayresearch.com/2015/09/01/despite-stresses-few-pastors-give-up-on-ministry/</vt:lpstr>
      <vt:lpstr>http://lifewayresearch.com/2015/09/01/despite-stresses-few-pastors-give-up-on-ministry/</vt:lpstr>
      <vt:lpstr>http://lifewayresearch.com/2015/09/01/despite-stresses-few-pastors-give-up-on-ministry/</vt:lpstr>
      <vt:lpstr>How can you be encouraged  in your service  for Christ?</vt:lpstr>
      <vt:lpstr>Background:  Judah hanging on a limb</vt:lpstr>
      <vt:lpstr>Minor Prophets | Major Message</vt:lpstr>
      <vt:lpstr>Be...</vt:lpstr>
      <vt:lpstr>Be Encouraged</vt:lpstr>
      <vt:lpstr>The Postexilic Era</vt:lpstr>
      <vt:lpstr>Dates in Zechariah</vt:lpstr>
      <vt:lpstr>Book Chart</vt:lpstr>
      <vt:lpstr>Slides on  Zechariah 1</vt:lpstr>
      <vt:lpstr>"In November of the second year of King Darius's reign, the LORD gave this message to the prophet Zechariah son of Berekiah and grandson of Iddo" (Zech 1:1 NLT).</vt:lpstr>
      <vt:lpstr>Meaning</vt:lpstr>
      <vt:lpstr>"I, the LORD, was very angry with your ancestors.  3Therefore, say to the people, 'This is what the LORD of Heaven's Armies says: Return to me, and I will return to you, says the LORD of Heaven's Armies'"  (Zech 1:2-3 NLT).</vt:lpstr>
      <vt:lpstr>"Don't be like your ancestors who would not listen or pay attention when the earlier prophets said to them, 'This is what the LORD of Heaven's Armies says: Turn from your evil ways, and stop all your evil practices'"  (Zech 1:4 NLT).</vt:lpstr>
      <vt:lpstr>"Where are your ancestors now? They and the prophets are long dead.  6But everything I said through my servants the prophets happened to your ancestors, just as I said"  (Zech 1:5-6a NLT).</vt:lpstr>
      <vt:lpstr>"As a result, they repented and said, 'We have received what we deserved from the LORD of Heaven's Armies. He has done what he said he would do'"  (Zech 1:6b NLT).</vt:lpstr>
      <vt:lpstr>How can you be encouraged  in your service for Christ?</vt:lpstr>
      <vt:lpstr>Always there.</vt:lpstr>
      <vt:lpstr>I. See your privileged position.</vt:lpstr>
      <vt:lpstr>Even today Jews pray every day for the temple rebuilding</vt:lpstr>
      <vt:lpstr>Book Chart</vt:lpstr>
      <vt:lpstr>Vision 1: Red-Horse Rider among the Myrtles (Zech 1:7-17)</vt:lpstr>
      <vt:lpstr>"The rider standing among the myrtle trees then explained, 'They are the ones the LORD has sent out to patrol the earth'" (1:10 NLT).</vt:lpstr>
      <vt:lpstr>"Then the angel said to me, 'Shout this message for all to hear: "This is what the LORD of Heaven's Armies says: My love for Jerusalem and Mount Zion is passionate and strong.  15But I am very angry with the other nations that are now enjoying peace and security. I was only a little angry with my people, but the nations inflicted harm on them far beyond my intentions" ' " (1:14-15 NLT).</vt:lpstr>
      <vt:lpstr>Vision 1: Red-Horse Rider among the Myrtles (Zech 1:7-17)</vt:lpstr>
      <vt:lpstr>Zechariah 1:8 expands in Revelation 6:1-4</vt:lpstr>
      <vt:lpstr>1:16 "My temple will be rebuilt!"</vt:lpstr>
      <vt:lpstr>Eight Covenantal Visions </vt:lpstr>
      <vt:lpstr>Vision 2: Four Horns and  Four Craftsmen (Zech 1:18-21)</vt:lpstr>
      <vt:lpstr>Zechariah's Second Vision:  The Horns and the Smiths (Craftsmen) in Zechariah 1:18-21</vt:lpstr>
      <vt:lpstr>"Then the LORD showed me four blacksmiths.  21'What are these men coming to do?' I asked. The angel replied, 'These four horns—these nations—scattered and humbled Judah. Now these blacksmiths have come to terrify those nations and throw them down and destroy them'"  (Zech 1:20-21 NLT).</vt:lpstr>
      <vt:lpstr>Slides on  Zechariah 2</vt:lpstr>
      <vt:lpstr>Vision 3: Surveyor with a Measuring Line (Zech 2)</vt:lpstr>
      <vt:lpstr>A Measuring Rod for Jerusalem (Zech. 2:1-2 NLT)</vt:lpstr>
      <vt:lpstr>Jerusalem Population (2002)</vt:lpstr>
      <vt:lpstr>Jerusalem (2002)</vt:lpstr>
      <vt:lpstr>The Old City Today</vt:lpstr>
      <vt:lpstr>Modern Jerusalem: "Many will live outside the city walls" (Zech. 2:4)</vt:lpstr>
      <vt:lpstr>The Wall of Fire (Zech. 2:3-5 NLT)</vt:lpstr>
      <vt:lpstr>PowerPoint Presentation</vt:lpstr>
      <vt:lpstr>Slides on  Zechariah 3</vt:lpstr>
      <vt:lpstr>Vision 4: Cleansing and Crowning of Joshua the High Priest (Zech 3)</vt:lpstr>
      <vt:lpstr>"Then the angel showed me Joshua the high priest standing before the angel of the LORD. The Accuser, Satan, was there at the angel's right hand, making accusations against Joshua.  2And the LORD said to Satan, 'I, the LORD, reject your accusations, Satan. Yes, the LORD, who has chosen Jerusalem, rebukes you. This man is like a burning stick that has been snatched from the fire'" (Zech 3:1-2 NLT).</vt:lpstr>
      <vt:lpstr>"Joshua's clothing was filthy as he stood there before the angel.  4So the angel said to the others standing there, 'Take off his filthy clothes.' And turning to Joshua he said, 'See, I have taken away your sins, and now I am giving you these fine new clothes'" (Zech 3:3-4 NLT).</vt:lpstr>
      <vt:lpstr>"Then I said, 'They should also place a clean turban on his head.' So they put a clean priestly turban on his head and dressed him in new clothes while the angel of the LORD stood by'"  (Zech 3:5 NLT).</vt:lpstr>
      <vt:lpstr>14 May 1948</vt:lpstr>
      <vt:lpstr>"Now look at the jewel I have set before Jeshua, a single stone with seven facets. I will engrave an inscription on it, says the LORD of Heaven’s Armies, and  I will remove the sins of this land in a single day"  (Zechariah 3:9 NLT).</vt:lpstr>
      <vt:lpstr>"All Israel will be saved" (Rom. 11:25-27)</vt:lpstr>
      <vt:lpstr>Vision 4: Cleansing and Crowning of Joshua the High Priest (Zech 3)</vt:lpstr>
      <vt:lpstr>Slides on  Zechariah 4</vt:lpstr>
      <vt:lpstr>The Lamp &amp; Olive Trees (Zech. 4:1-14)</vt:lpstr>
      <vt:lpstr>"'I see a solid gold lampstand with a bowl of oil on top of it. Around the bowl are seven lamps, each having seven spouts with wicks" (Zech 4:2b NLT).</vt:lpstr>
      <vt:lpstr>Vision 5: Golden Lampstand and Two Olive Trees (Zech 4)</vt:lpstr>
      <vt:lpstr>The Two Olive Trees (Rev. 11:4)</vt:lpstr>
      <vt:lpstr>The Lamp &amp; Olive Trees (Zech. 4:1-14)</vt:lpstr>
      <vt:lpstr>Slides on  Zechariah 5</vt:lpstr>
      <vt:lpstr>Vision 6: The Flying Scroll (Zech 5:1-4)</vt:lpstr>
      <vt:lpstr>5:1-4 Flying Scroll</vt:lpstr>
      <vt:lpstr>"I looked up again and saw a scroll flying through the air. 2'What do you see?' the angel asked. 'I see a flying scroll,' I replied. 'It appears to be about 30 feet long and 15 feet wide'" (Zech 5:1-2 NLT).</vt:lpstr>
      <vt:lpstr>"Then he said to me, 'This scroll contains the curse that is going out over the entire land. One side of the scroll says that those who steal will be banished from the land; the other side says that those who swear falsely will be banished from the land'"  (Zech 5:3 NLT).</vt:lpstr>
      <vt:lpstr>"And this is what the LORD of Heaven's Armies says: I am sending this curse into the house of every thief and into the house of everyone who swears falsely using my name. And my curse will remain in that house and completely destroy it—even its timbers and stones" (Zech 5:4 NLT).</vt:lpstr>
      <vt:lpstr>Baskets were very familiar to Zechariah</vt:lpstr>
      <vt:lpstr>Vision 7: Woman in the Ephah  (Zech 5:5-11)</vt:lpstr>
      <vt:lpstr>5:5-8 Woman in Basket</vt:lpstr>
      <vt:lpstr>"The angel said, ‘The woman's name is Wickedness,' and he pushed her back into the basket and closed the heavy lid again"  (Zech 5:8 NLT).</vt:lpstr>
      <vt:lpstr>"The angel said, ‘The woman's name is Wickedness,' and he pushed her back into the basket and closed the heavy lid again"  (Zech 5:8 NLT).</vt:lpstr>
      <vt:lpstr>5:9-11 Woman in Basket</vt:lpstr>
      <vt:lpstr>5:5-8 Woman in Basket</vt:lpstr>
      <vt:lpstr>Wickedness sometimes appears in the imagery of women.</vt:lpstr>
      <vt:lpstr>Slides on  Zechariah 6</vt:lpstr>
      <vt:lpstr>Vision 8: The Four Chariots (Zech 6:1-8)</vt:lpstr>
      <vt:lpstr>6:1-8 Chariots</vt:lpstr>
      <vt:lpstr>Vision 8: The Four Chariots (Zech 6:1-8)</vt:lpstr>
      <vt:lpstr>The Night Visions Reviewed</vt:lpstr>
      <vt:lpstr>God also encourages us to serve him by revealing our identity in Christ.</vt:lpstr>
      <vt:lpstr>Your Identity in Christ</vt:lpstr>
      <vt:lpstr>Our Identity in Christ</vt:lpstr>
      <vt:lpstr>Our Identity in Christ</vt:lpstr>
      <vt:lpstr>Our Identity in Christ</vt:lpstr>
      <vt:lpstr>Our Identity in Christ</vt:lpstr>
      <vt:lpstr>Our Identity in Christ</vt:lpstr>
      <vt:lpstr>How can you be encouraged  in your service for Christ?</vt:lpstr>
      <vt:lpstr>I. See your privileged position.</vt:lpstr>
      <vt:lpstr>II. See your glorious future.</vt:lpstr>
      <vt:lpstr>Slides on  Zechariah 7</vt:lpstr>
      <vt:lpstr>The Postexilic Era</vt:lpstr>
      <vt:lpstr>"The people of Bethel had sent Sharezer and Regemmelech, along with their attendants, to seek the LORD's favor.  3They were to ask this question of the prophets and the priests at the Temple of the LORD of Heaven's Armies: ‘Should we continue to mourn and fast each summer on the anniversary of the Temple's destruction, as we have done for so many years?'"  (Zech 7:2-3 NLT).</vt:lpstr>
      <vt:lpstr>"The LORD of Heaven's Armies sent me this message in reply:  5'Say to all your people and your priests, "During these seventy years of exile, when you fasted and mourned in the summer and in early autumn, was it really for me that you were fasting?  6And even now in your holy festivals, aren't you eating and drinking just to please yourselves?"'"  (7:4-6 NLT).</vt:lpstr>
      <vt:lpstr>Book Chart</vt:lpstr>
      <vt:lpstr>7:1–8:23 Fasts in Zechariah</vt:lpstr>
      <vt:lpstr>Slides on  Zechariah 8</vt:lpstr>
      <vt:lpstr>"Then another message came to me from the LORD of Heaven's Armies:  'This is what the LORD of Heaven's Armies says: My love for Mount Zion is passionate and strong; I am consumed with passion for Jerusalem!"  (Zech 8:1-2 NLT).</vt:lpstr>
      <vt:lpstr>Key Verse</vt:lpstr>
      <vt:lpstr>PowerPoint Presentation</vt:lpstr>
      <vt:lpstr>PowerPoint Presentation</vt:lpstr>
      <vt:lpstr>Jews will be sought out</vt:lpstr>
      <vt:lpstr>"All Israel will be saved" (Rom. 11:25-27)</vt:lpstr>
      <vt:lpstr>Zech-a-Cry-Ah</vt:lpstr>
      <vt:lpstr>8:14-17</vt:lpstr>
      <vt:lpstr>Slides on  Zechariah 9</vt:lpstr>
      <vt:lpstr>Key Word</vt:lpstr>
      <vt:lpstr>Zechariah Kingdom Statement</vt:lpstr>
      <vt:lpstr>Barry Huddleston, The Acrostic Summarized Bible (Grand Rapids: Baker, 1992)</vt:lpstr>
      <vt:lpstr>Judgments</vt:lpstr>
      <vt:lpstr>Book Chart</vt:lpstr>
      <vt:lpstr>Triumphal Entry</vt:lpstr>
      <vt:lpstr>"Now look at the jewel I have set before Jeshua, a single stone with seven facets. I will engrave an inscription on it, says the LORD of Heaven’s Armies, and  I will remove the sins of this land in a single day"  (Zechariah 3:9 NLT).</vt:lpstr>
      <vt:lpstr>"On that day the LORD their God will rescue his people, just as a shepherd rescues his sheep. They will sparkle in his land like jewels in a crown"  (Zechariah 9:16 NLT).</vt:lpstr>
      <vt:lpstr>Slides on  Zechariah 10</vt:lpstr>
      <vt:lpstr>"Ask the LORD for rain in the spring, for he makes the storm clouds. And he will send showers of rain so every field becomes a lush pasture. 2Household gods give worthless advice, fortune-tellers predict only lies, and interpreters of dreams pronounce falsehoods that give no comfort. So my people are wandering like lost sheep; they are attacked because they have no shepherd" (Zech 10:1-2 NLT).</vt:lpstr>
      <vt:lpstr>"My anger burns against your shepherds,  and I will punish these leaders.  For the LORD of Heaven’s Armies has arrived  to look after Judah, his flock.  He will make them strong and glorious,  like a proud warhorse in battle.  4 From Judah will come the cornerstone,  the tent peg,  the bow for battle,  and all the rulers.  5 They will be like mighty warriors in battle,  trampling their enemies in the mud under their feet.  Since the LORD is with them as they fight,  they will overthrow even the enemy’s horsemen" (Zech 10:3-5 NLT).</vt:lpstr>
      <vt:lpstr>"I will strengthen Judah and save Israel;  I will restore them because of my compassion.  It will be as though I had never rejected them,  for I am the LORD their God, who will hear their cries.  7 The people of Israel will become like mighty warriors,  and their hearts will be made happy as if by wine.  Their children, too, will see it and be glad;  their hearts will rejoice in the LORD. When I whistle to them, they will come running,  for I have redeemed them.  From the few who are left,  they will grow as numerous as they were before"  (Zech 10:6-8 NLT).</vt:lpstr>
      <vt:lpstr>Post-Exilic Prophecy</vt:lpstr>
      <vt:lpstr>The Resettlement </vt:lpstr>
      <vt:lpstr>Slides on  Zechariah 11</vt:lpstr>
      <vt:lpstr>Judgments</vt:lpstr>
      <vt:lpstr>Slides on  Zechariah 12</vt:lpstr>
      <vt:lpstr>"This message concerning the fate of Israel came from the LORD: 'This message is from the LORD, who stretched out the heavens, laid the foundations of the earth, and formed the human spirit"  (Zech 12:1 NLT).</vt:lpstr>
      <vt:lpstr>"I will make Jerusalem like an intoxicating drink that makes the nearby nations stagger when they send their armies to besiege Jerusalem and Judah'"  (Zech 12:2 NLT).</vt:lpstr>
      <vt:lpstr>"On that day I will make Jerusalem an immovable rock. All the nations will gather against it to try to move it, but they will only hurt themselves"  (Zech 12:3 NLT).</vt:lpstr>
      <vt:lpstr>"On that day," says the LORD, "I will cause every horse to panic and every rider to lose his nerve. I will watch over the people of Judah, but I will blind all the horses of their enemies.  5And the clans of Judah will say to themselves, 'The people of Jerusalem have found strength in the LORD of Heaven’s Armies, their God'" (Zech 12:4-5 NLT).</vt:lpstr>
      <vt:lpstr>"On that day I will make the clans of Judah like a flame that sets a woodpile ablaze or like a burning torch among sheaves of grain. They will burn up all the neighboring nations right and left, while the people living in Jerusalem remain secure"  (Zech 12:6 NLT).</vt:lpstr>
      <vt:lpstr>"The LORD will give victory to the rest of Judah first, before Jerusalem, so that the people of Jerusalem and the royal line of David will not have greater honor than the rest of Judah.  8On that day the LORD will defend the people of Jerusalem; the weakest among them will be as mighty as King David! And the royal descendants will be like God, like the angel of the LORD who goes before them!  9For on that day I will begin to destroy all the nations that come against Jerusalem" (Zech 12:7-9 NLT).</vt:lpstr>
      <vt:lpstr>PowerPoint Presentation</vt:lpstr>
      <vt:lpstr>PowerPoint Presentation</vt:lpstr>
      <vt:lpstr>Book Chart</vt:lpstr>
      <vt:lpstr>The Repentance of Israel</vt:lpstr>
      <vt:lpstr>Tribulation Results</vt:lpstr>
      <vt:lpstr>"Look!  He comes with the clouds of heaven.  And everyone will see him—  even those who pierced him.    And all the nations of the world will mourn for him. Yes!  Amen!"</vt:lpstr>
      <vt:lpstr>"The sorrow and mourning in Jerusalem on that day will be like the great mourning for Hadad-rimmon in the valley of Megiddo"  (Zech 12:11 NLT).</vt:lpstr>
      <vt:lpstr>"All Israel will mourn, each clan by itself, and with the husbands separate from their wives. The clan of David will mourn alone, as will the clan of Nathan,  13 the clan of Levi, and the clan of Shimei. 14 Each of the surviving clans from Judah will mourn separately, and with the husbands separate from their wives" (Zech 12:12-14 NLT).</vt:lpstr>
      <vt:lpstr>Amillennialism </vt:lpstr>
      <vt:lpstr>Premillennialism </vt:lpstr>
      <vt:lpstr>A Dispensational Timeline</vt:lpstr>
      <vt:lpstr>Slides on  Zechariah 13</vt:lpstr>
      <vt:lpstr>"On that day a fountain will be opened for the dynasty of David and for the people of Jerusalem,  a fountain to cleanse them from all their sins and impurity" (Zech 13:1 NLT).</vt:lpstr>
      <vt:lpstr>"'And on that day,' says the LORD of Heaven's Armies, 'I will erase idol worship throughout the land, so that even the names of the idols will be forgotten. I will remove from the land both the false prophets and the spirit of impurity that came with them'" (Zech 13:2 NLT).</vt:lpstr>
      <vt:lpstr>"If anyone continues to prophesy, his own father and mother will tell him, ‘You must die, for you have prophesied lies in the name of the LORD.’ And as he prophesies, his own father and mother will stab him"  (Zech 13:3 NLT).</vt:lpstr>
      <vt:lpstr>"On that day people will be ashamed to claim the prophetic gift. No one will pretend to be a prophet by wearing prophet’s clothes. 5 He will say, ‘I’m no prophet; I’m a farmer. I began working for a farmer as a boy.’ 6 And if someone asks, ‘Then what about those wounds on your chest?’ he will say, ‘I was wounded at my friends’ house!’"  (Zechariah 13:4-6 NLT).</vt:lpstr>
      <vt:lpstr>"'Awake, O sword, against my shepherd, the man who is my partner,' says the LORD of Heaven's Armies. 'Strike down the shepherd, and the sheep will be scattered, and I will turn against the lambs. 8Two-thirds of the people in the land will be cut off and die,' says the LORD.  'But one-third will be left in the land'"  (Zech 13:7-8 NLT).</vt:lpstr>
      <vt:lpstr>"I will bring that group through the fire  and make them pure.  I will refine them like silver  and purify them like gold.  They will call on my name,  and I will answer them.  I will say, 'These are my people,'  and they will say, 'The LORD is our God'"  (Zech 13:9 NLT).</vt:lpstr>
      <vt:lpstr>Slides on  Zechariah 14</vt:lpstr>
      <vt:lpstr>Jerusalem Population (2002)</vt:lpstr>
      <vt:lpstr>The Plundering</vt:lpstr>
      <vt:lpstr>The Attack</vt:lpstr>
      <vt:lpstr>A Dispensational Timeline</vt:lpstr>
      <vt:lpstr>Christ's Return</vt:lpstr>
      <vt:lpstr>The Second Coming</vt:lpstr>
      <vt:lpstr>The Spirit Leaves &amp; Returns</vt:lpstr>
      <vt:lpstr>The Second Coming</vt:lpstr>
      <vt:lpstr>The Second Coming</vt:lpstr>
      <vt:lpstr>The Second Coming</vt:lpstr>
      <vt:lpstr>The Second Coming</vt:lpstr>
      <vt:lpstr>Living Water!</vt:lpstr>
      <vt:lpstr>The River from Ezekiel's Temple  (47:1-12)</vt:lpstr>
      <vt:lpstr>The River &amp; the Land (Ezekiel 47:1) </vt:lpstr>
      <vt:lpstr>The Beginning of the River (Ezekiel 47:2)</vt:lpstr>
      <vt:lpstr>The River from Ezekiel's Temple (47:1-12)</vt:lpstr>
      <vt:lpstr>The River from Ezekiel's Temple (47:1-12)</vt:lpstr>
      <vt:lpstr>The River from Ezekiel's Temple (47:1-12)</vt:lpstr>
      <vt:lpstr>The River Gets Deeper (Ezekiel 47:3-5)</vt:lpstr>
      <vt:lpstr>The River from Ezekiel's Temple (47:1-12)</vt:lpstr>
      <vt:lpstr>The River from Ezekiel's Temple (47:1-12)</vt:lpstr>
      <vt:lpstr>The River from Ezekiel's Temple (47:1-12)</vt:lpstr>
      <vt:lpstr>The River from Ezekiel's Temple (47:1-12)</vt:lpstr>
      <vt:lpstr>The Millennial River</vt:lpstr>
      <vt:lpstr>The Millennial River</vt:lpstr>
      <vt:lpstr>The Millennial River</vt:lpstr>
      <vt:lpstr>The Second Coming</vt:lpstr>
      <vt:lpstr>PowerPoint Presentation</vt:lpstr>
      <vt:lpstr>Jerusalem Repopulated</vt:lpstr>
      <vt:lpstr>The Plain &amp; Holy Portion in Cubits (Zech. 14:10)</vt:lpstr>
      <vt:lpstr>The Plain &amp; Holy Portion in Reeds (Zech. 14:10)</vt:lpstr>
      <vt:lpstr>The Second Coming</vt:lpstr>
      <vt:lpstr>The Second Coming</vt:lpstr>
      <vt:lpstr>The Second Coming</vt:lpstr>
      <vt:lpstr>A Dispensational Timeline</vt:lpstr>
      <vt:lpstr>Millennial Worship</vt:lpstr>
      <vt:lpstr>Millennial Holiness</vt:lpstr>
      <vt:lpstr>Problems Either Way!</vt:lpstr>
      <vt:lpstr>Why Millennial Sacrifices?</vt:lpstr>
      <vt:lpstr>Zechariah Summary Statement</vt:lpstr>
      <vt:lpstr>Millennial Jerusalem</vt:lpstr>
      <vt:lpstr>Theology of Zechariah</vt:lpstr>
      <vt:lpstr>Key Word: Messiah</vt:lpstr>
      <vt:lpstr>Summary &amp; Application</vt:lpstr>
      <vt:lpstr>We also will rule with Israel after Christ's return.</vt:lpstr>
      <vt:lpstr>The Hebrews readers were in danger of losing their kingdom rule (Hebrews 3:7–4:13).</vt:lpstr>
      <vt:lpstr>PowerPoint Presentation</vt:lpstr>
      <vt:lpstr>PowerPoint Presentation</vt:lpstr>
      <vt:lpstr>PowerPoint Presentation</vt:lpstr>
      <vt:lpstr>Do you need encouragement today?</vt:lpstr>
      <vt:lpstr>How can you be encouraged  in your service  for Christ?</vt:lpstr>
      <vt:lpstr>Main Idea</vt:lpstr>
      <vt:lpstr>I. See your privileged position.</vt:lpstr>
      <vt:lpstr>II. See your glorious future.</vt:lpstr>
      <vt:lpstr>Questions to Ponder</vt:lpstr>
      <vt:lpstr>Black</vt:lpstr>
      <vt:lpstr>OT Preaching link at BibleStudyDownloads.org</vt:lpstr>
      <vt:lpstr>Kingdom &amp; Covenants Timeline</vt:lpstr>
      <vt:lpstr>Responding to The Supposed Lack of Unity in Zechariah</vt:lpstr>
      <vt:lpstr>The Unity Debate</vt:lpstr>
      <vt:lpstr>Support for Unity</vt:lpstr>
      <vt:lpstr>Zechariah (Sistine Chapel)</vt:lpstr>
      <vt:lpstr>Black</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dc:title>
  <dc:creator>Ellya Indradjaja</dc:creator>
  <cp:lastModifiedBy>Rick Griffith</cp:lastModifiedBy>
  <cp:revision>450</cp:revision>
  <cp:lastPrinted>2009-04-22T19:24:48Z</cp:lastPrinted>
  <dcterms:created xsi:type="dcterms:W3CDTF">2009-04-03T11:27:01Z</dcterms:created>
  <dcterms:modified xsi:type="dcterms:W3CDTF">2024-02-23T17:08:36Z</dcterms:modified>
</cp:coreProperties>
</file>