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theme/themeOverride1.xml" ContentType="application/vnd.openxmlformats-officedocument.themeOverrid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3.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4.xml" ContentType="application/vnd.openxmlformats-officedocument.theme+xml"/>
  <Override PartName="/ppt/slideLayouts/slideLayout373.xml" ContentType="application/vnd.openxmlformats-officedocument.presentationml.slideLayout+xml"/>
  <Override PartName="/ppt/theme/theme35.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6.xml" ContentType="application/vnd.openxmlformats-officedocument.theme+xml"/>
  <Override PartName="/ppt/slideLayouts/slideLayout385.xml" ContentType="application/vnd.openxmlformats-officedocument.presentationml.slideLayout+xml"/>
  <Override PartName="/ppt/theme/theme37.xml" ContentType="application/vnd.openxmlformats-officedocument.theme+xml"/>
  <Override PartName="/ppt/slideLayouts/slideLayout386.xml" ContentType="application/vnd.openxmlformats-officedocument.presentationml.slideLayout+xml"/>
  <Override PartName="/ppt/theme/theme38.xml" ContentType="application/vnd.openxmlformats-officedocument.theme+xml"/>
  <Override PartName="/ppt/slideLayouts/slideLayout387.xml" ContentType="application/vnd.openxmlformats-officedocument.presentationml.slideLayout+xml"/>
  <Override PartName="/ppt/theme/theme39.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3.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4.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5.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6.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7.xml" ContentType="application/vnd.openxmlformats-officedocument.themeOverride+xml"/>
  <Override PartName="/ppt/notesSlides/notesSlide111.xml" ContentType="application/vnd.openxmlformats-officedocument.presentationml.notesSlide+xml"/>
  <Override PartName="/ppt/theme/themeOverride8.xml" ContentType="application/vnd.openxmlformats-officedocument.themeOverride+xml"/>
  <Override PartName="/ppt/notesSlides/notesSlide112.xml" ContentType="application/vnd.openxmlformats-officedocument.presentationml.notesSlide+xml"/>
  <Override PartName="/ppt/theme/themeOverride9.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10.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60" r:id="rId2"/>
    <p:sldMasterId id="2147483873" r:id="rId3"/>
    <p:sldMasterId id="2147483885" r:id="rId4"/>
    <p:sldMasterId id="2147483910" r:id="rId5"/>
    <p:sldMasterId id="2147483959" r:id="rId6"/>
    <p:sldMasterId id="2147483971" r:id="rId7"/>
    <p:sldMasterId id="2147484098" r:id="rId8"/>
    <p:sldMasterId id="2147484122" r:id="rId9"/>
    <p:sldMasterId id="2147484124" r:id="rId10"/>
    <p:sldMasterId id="2147484137" r:id="rId11"/>
    <p:sldMasterId id="2147484150" r:id="rId12"/>
    <p:sldMasterId id="2147484162" r:id="rId13"/>
    <p:sldMasterId id="2147484187" r:id="rId14"/>
    <p:sldMasterId id="2147484199" r:id="rId15"/>
    <p:sldMasterId id="2147484211" r:id="rId16"/>
    <p:sldMasterId id="2147484223" r:id="rId17"/>
    <p:sldMasterId id="2147484235" r:id="rId18"/>
    <p:sldMasterId id="2147484274" r:id="rId19"/>
    <p:sldMasterId id="2147484286" r:id="rId20"/>
    <p:sldMasterId id="2147484298" r:id="rId21"/>
    <p:sldMasterId id="2147484313" r:id="rId22"/>
    <p:sldMasterId id="2147484326" r:id="rId23"/>
    <p:sldMasterId id="2147484364" r:id="rId24"/>
    <p:sldMasterId id="2147484379" r:id="rId25"/>
    <p:sldMasterId id="2147484391" r:id="rId26"/>
    <p:sldMasterId id="2147484403" r:id="rId27"/>
    <p:sldMasterId id="2147484415" r:id="rId28"/>
    <p:sldMasterId id="2147484417" r:id="rId29"/>
    <p:sldMasterId id="2147484429" r:id="rId30"/>
    <p:sldMasterId id="2147484441" r:id="rId31"/>
    <p:sldMasterId id="2147484454" r:id="rId32"/>
    <p:sldMasterId id="2147484466" r:id="rId33"/>
    <p:sldMasterId id="2147484479" r:id="rId34"/>
    <p:sldMasterId id="2147484494" r:id="rId35"/>
    <p:sldMasterId id="2147484496" r:id="rId36"/>
    <p:sldMasterId id="2147484508" r:id="rId37"/>
    <p:sldMasterId id="2147484510" r:id="rId38"/>
    <p:sldMasterId id="2147484512" r:id="rId39"/>
    <p:sldMasterId id="2147484514" r:id="rId40"/>
  </p:sldMasterIdLst>
  <p:notesMasterIdLst>
    <p:notesMasterId r:id="rId218"/>
  </p:notesMasterIdLst>
  <p:sldIdLst>
    <p:sldId id="976" r:id="rId41"/>
    <p:sldId id="732" r:id="rId42"/>
    <p:sldId id="733" r:id="rId43"/>
    <p:sldId id="734" r:id="rId44"/>
    <p:sldId id="735" r:id="rId45"/>
    <p:sldId id="736" r:id="rId46"/>
    <p:sldId id="737" r:id="rId47"/>
    <p:sldId id="738" r:id="rId48"/>
    <p:sldId id="739" r:id="rId49"/>
    <p:sldId id="740" r:id="rId50"/>
    <p:sldId id="741" r:id="rId51"/>
    <p:sldId id="742" r:id="rId52"/>
    <p:sldId id="743" r:id="rId53"/>
    <p:sldId id="749" r:id="rId54"/>
    <p:sldId id="745" r:id="rId55"/>
    <p:sldId id="746" r:id="rId56"/>
    <p:sldId id="750" r:id="rId57"/>
    <p:sldId id="751" r:id="rId58"/>
    <p:sldId id="752" r:id="rId59"/>
    <p:sldId id="753" r:id="rId60"/>
    <p:sldId id="704" r:id="rId61"/>
    <p:sldId id="542" r:id="rId62"/>
    <p:sldId id="543" r:id="rId63"/>
    <p:sldId id="708" r:id="rId64"/>
    <p:sldId id="705" r:id="rId65"/>
    <p:sldId id="828" r:id="rId66"/>
    <p:sldId id="824" r:id="rId67"/>
    <p:sldId id="826" r:id="rId68"/>
    <p:sldId id="2489" r:id="rId69"/>
    <p:sldId id="827" r:id="rId70"/>
    <p:sldId id="2490" r:id="rId71"/>
    <p:sldId id="458" r:id="rId72"/>
    <p:sldId id="459" r:id="rId73"/>
    <p:sldId id="460" r:id="rId74"/>
    <p:sldId id="477" r:id="rId75"/>
    <p:sldId id="789" r:id="rId76"/>
    <p:sldId id="462" r:id="rId77"/>
    <p:sldId id="5708" r:id="rId78"/>
    <p:sldId id="465" r:id="rId79"/>
    <p:sldId id="435" r:id="rId80"/>
    <p:sldId id="433" r:id="rId81"/>
    <p:sldId id="487" r:id="rId82"/>
    <p:sldId id="488" r:id="rId83"/>
    <p:sldId id="491" r:id="rId84"/>
    <p:sldId id="489" r:id="rId85"/>
    <p:sldId id="486" r:id="rId86"/>
    <p:sldId id="490" r:id="rId87"/>
    <p:sldId id="632" r:id="rId88"/>
    <p:sldId id="631" r:id="rId89"/>
    <p:sldId id="492" r:id="rId90"/>
    <p:sldId id="706" r:id="rId91"/>
    <p:sldId id="634" r:id="rId92"/>
    <p:sldId id="689" r:id="rId93"/>
    <p:sldId id="599" r:id="rId94"/>
    <p:sldId id="2496" r:id="rId95"/>
    <p:sldId id="707" r:id="rId96"/>
    <p:sldId id="2495" r:id="rId97"/>
    <p:sldId id="605" r:id="rId98"/>
    <p:sldId id="601" r:id="rId99"/>
    <p:sldId id="607" r:id="rId100"/>
    <p:sldId id="608" r:id="rId101"/>
    <p:sldId id="688" r:id="rId102"/>
    <p:sldId id="760" r:id="rId103"/>
    <p:sldId id="609" r:id="rId104"/>
    <p:sldId id="639" r:id="rId105"/>
    <p:sldId id="629" r:id="rId106"/>
    <p:sldId id="610" r:id="rId107"/>
    <p:sldId id="611" r:id="rId108"/>
    <p:sldId id="612" r:id="rId109"/>
    <p:sldId id="640" r:id="rId110"/>
    <p:sldId id="613" r:id="rId111"/>
    <p:sldId id="2494" r:id="rId112"/>
    <p:sldId id="636" r:id="rId113"/>
    <p:sldId id="633" r:id="rId114"/>
    <p:sldId id="2492" r:id="rId115"/>
    <p:sldId id="2493" r:id="rId116"/>
    <p:sldId id="2497" r:id="rId117"/>
    <p:sldId id="2498" r:id="rId118"/>
    <p:sldId id="618" r:id="rId119"/>
    <p:sldId id="619" r:id="rId120"/>
    <p:sldId id="620" r:id="rId121"/>
    <p:sldId id="2499" r:id="rId122"/>
    <p:sldId id="2500" r:id="rId123"/>
    <p:sldId id="635" r:id="rId124"/>
    <p:sldId id="623" r:id="rId125"/>
    <p:sldId id="625" r:id="rId126"/>
    <p:sldId id="641" r:id="rId127"/>
    <p:sldId id="757" r:id="rId128"/>
    <p:sldId id="696" r:id="rId129"/>
    <p:sldId id="647" r:id="rId130"/>
    <p:sldId id="695" r:id="rId131"/>
    <p:sldId id="649" r:id="rId132"/>
    <p:sldId id="650" r:id="rId133"/>
    <p:sldId id="694" r:id="rId134"/>
    <p:sldId id="652" r:id="rId135"/>
    <p:sldId id="693" r:id="rId136"/>
    <p:sldId id="655" r:id="rId137"/>
    <p:sldId id="653" r:id="rId138"/>
    <p:sldId id="656" r:id="rId139"/>
    <p:sldId id="657" r:id="rId140"/>
    <p:sldId id="2501" r:id="rId141"/>
    <p:sldId id="659" r:id="rId142"/>
    <p:sldId id="552" r:id="rId143"/>
    <p:sldId id="768" r:id="rId144"/>
    <p:sldId id="642" r:id="rId145"/>
    <p:sldId id="662" r:id="rId146"/>
    <p:sldId id="663" r:id="rId147"/>
    <p:sldId id="664" r:id="rId148"/>
    <p:sldId id="665" r:id="rId149"/>
    <p:sldId id="666" r:id="rId150"/>
    <p:sldId id="667" r:id="rId151"/>
    <p:sldId id="643" r:id="rId152"/>
    <p:sldId id="668" r:id="rId153"/>
    <p:sldId id="690" r:id="rId154"/>
    <p:sldId id="687" r:id="rId155"/>
    <p:sldId id="762" r:id="rId156"/>
    <p:sldId id="670" r:id="rId157"/>
    <p:sldId id="508" r:id="rId158"/>
    <p:sldId id="507" r:id="rId159"/>
    <p:sldId id="312" r:id="rId160"/>
    <p:sldId id="5487" r:id="rId161"/>
    <p:sldId id="5491" r:id="rId162"/>
    <p:sldId id="5492" r:id="rId163"/>
    <p:sldId id="5493" r:id="rId164"/>
    <p:sldId id="4025" r:id="rId165"/>
    <p:sldId id="5494" r:id="rId166"/>
    <p:sldId id="671" r:id="rId167"/>
    <p:sldId id="672" r:id="rId168"/>
    <p:sldId id="673" r:id="rId169"/>
    <p:sldId id="674" r:id="rId170"/>
    <p:sldId id="710" r:id="rId171"/>
    <p:sldId id="711" r:id="rId172"/>
    <p:sldId id="677" r:id="rId173"/>
    <p:sldId id="678" r:id="rId174"/>
    <p:sldId id="679" r:id="rId175"/>
    <p:sldId id="680" r:id="rId176"/>
    <p:sldId id="681" r:id="rId177"/>
    <p:sldId id="712" r:id="rId178"/>
    <p:sldId id="713" r:id="rId179"/>
    <p:sldId id="479" r:id="rId180"/>
    <p:sldId id="594" r:id="rId181"/>
    <p:sldId id="595" r:id="rId182"/>
    <p:sldId id="339" r:id="rId183"/>
    <p:sldId id="5495" r:id="rId184"/>
    <p:sldId id="4674" r:id="rId185"/>
    <p:sldId id="715" r:id="rId186"/>
    <p:sldId id="716" r:id="rId187"/>
    <p:sldId id="493" r:id="rId188"/>
    <p:sldId id="494" r:id="rId189"/>
    <p:sldId id="686" r:id="rId190"/>
    <p:sldId id="765" r:id="rId191"/>
    <p:sldId id="496" r:id="rId192"/>
    <p:sldId id="497" r:id="rId193"/>
    <p:sldId id="763" r:id="rId194"/>
    <p:sldId id="764" r:id="rId195"/>
    <p:sldId id="495" r:id="rId196"/>
    <p:sldId id="756" r:id="rId197"/>
    <p:sldId id="596" r:id="rId198"/>
    <p:sldId id="766" r:id="rId199"/>
    <p:sldId id="767" r:id="rId200"/>
    <p:sldId id="709" r:id="rId201"/>
    <p:sldId id="717" r:id="rId202"/>
    <p:sldId id="718" r:id="rId203"/>
    <p:sldId id="719" r:id="rId204"/>
    <p:sldId id="720" r:id="rId205"/>
    <p:sldId id="721" r:id="rId206"/>
    <p:sldId id="722" r:id="rId207"/>
    <p:sldId id="723" r:id="rId208"/>
    <p:sldId id="724" r:id="rId209"/>
    <p:sldId id="725" r:id="rId210"/>
    <p:sldId id="726" r:id="rId211"/>
    <p:sldId id="727" r:id="rId212"/>
    <p:sldId id="754" r:id="rId213"/>
    <p:sldId id="755" r:id="rId214"/>
    <p:sldId id="730" r:id="rId215"/>
    <p:sldId id="320" r:id="rId216"/>
    <p:sldId id="345" r:id="rId2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1A7CB1FD-E1E7-8341-9D45-ED02325C53DE}">
          <p14:sldIdLst>
            <p14:sldId id="976"/>
            <p14:sldId id="732"/>
            <p14:sldId id="733"/>
            <p14:sldId id="734"/>
            <p14:sldId id="735"/>
            <p14:sldId id="736"/>
            <p14:sldId id="737"/>
            <p14:sldId id="738"/>
            <p14:sldId id="739"/>
            <p14:sldId id="740"/>
            <p14:sldId id="741"/>
            <p14:sldId id="742"/>
            <p14:sldId id="743"/>
            <p14:sldId id="749"/>
            <p14:sldId id="745"/>
            <p14:sldId id="746"/>
            <p14:sldId id="750"/>
            <p14:sldId id="751"/>
            <p14:sldId id="752"/>
            <p14:sldId id="753"/>
          </p14:sldIdLst>
        </p14:section>
        <p14:section name="Introduction" id="{835D14CC-2501-AF41-B123-A5AE30DB11C0}">
          <p14:sldIdLst>
            <p14:sldId id="704"/>
            <p14:sldId id="542"/>
            <p14:sldId id="543"/>
            <p14:sldId id="708"/>
            <p14:sldId id="705"/>
            <p14:sldId id="828"/>
            <p14:sldId id="824"/>
            <p14:sldId id="826"/>
            <p14:sldId id="2489"/>
            <p14:sldId id="827"/>
            <p14:sldId id="2490"/>
            <p14:sldId id="458"/>
            <p14:sldId id="459"/>
            <p14:sldId id="460"/>
            <p14:sldId id="477"/>
            <p14:sldId id="789"/>
            <p14:sldId id="462"/>
            <p14:sldId id="5708"/>
            <p14:sldId id="465"/>
          </p14:sldIdLst>
        </p14:section>
        <p14:section name="Sermon" id="{94FABCD6-62F7-1341-ABBD-D8FC6F50F441}">
          <p14:sldIdLst>
            <p14:sldId id="435"/>
            <p14:sldId id="433"/>
            <p14:sldId id="487"/>
            <p14:sldId id="488"/>
            <p14:sldId id="491"/>
            <p14:sldId id="489"/>
            <p14:sldId id="486"/>
            <p14:sldId id="490"/>
            <p14:sldId id="632"/>
            <p14:sldId id="631"/>
            <p14:sldId id="492"/>
            <p14:sldId id="706"/>
            <p14:sldId id="634"/>
            <p14:sldId id="689"/>
            <p14:sldId id="599"/>
            <p14:sldId id="2496"/>
            <p14:sldId id="707"/>
            <p14:sldId id="2495"/>
            <p14:sldId id="605"/>
            <p14:sldId id="601"/>
            <p14:sldId id="607"/>
            <p14:sldId id="608"/>
            <p14:sldId id="688"/>
            <p14:sldId id="760"/>
          </p14:sldIdLst>
        </p14:section>
        <p14:section name="Chapters" id="{63B32110-4644-7B41-9812-7A0669870499}">
          <p14:sldIdLst>
            <p14:sldId id="609"/>
            <p14:sldId id="639"/>
            <p14:sldId id="629"/>
            <p14:sldId id="610"/>
            <p14:sldId id="611"/>
            <p14:sldId id="612"/>
            <p14:sldId id="640"/>
            <p14:sldId id="613"/>
            <p14:sldId id="2494"/>
            <p14:sldId id="636"/>
            <p14:sldId id="633"/>
            <p14:sldId id="2492"/>
            <p14:sldId id="2493"/>
            <p14:sldId id="2497"/>
            <p14:sldId id="2498"/>
            <p14:sldId id="618"/>
            <p14:sldId id="619"/>
            <p14:sldId id="620"/>
            <p14:sldId id="2499"/>
            <p14:sldId id="2500"/>
            <p14:sldId id="635"/>
            <p14:sldId id="623"/>
            <p14:sldId id="625"/>
            <p14:sldId id="641"/>
            <p14:sldId id="757"/>
            <p14:sldId id="696"/>
            <p14:sldId id="647"/>
            <p14:sldId id="695"/>
            <p14:sldId id="649"/>
            <p14:sldId id="650"/>
            <p14:sldId id="694"/>
            <p14:sldId id="652"/>
            <p14:sldId id="693"/>
            <p14:sldId id="655"/>
            <p14:sldId id="653"/>
            <p14:sldId id="656"/>
            <p14:sldId id="657"/>
            <p14:sldId id="2501"/>
            <p14:sldId id="659"/>
            <p14:sldId id="552"/>
            <p14:sldId id="768"/>
            <p14:sldId id="642"/>
            <p14:sldId id="662"/>
            <p14:sldId id="663"/>
            <p14:sldId id="664"/>
            <p14:sldId id="665"/>
            <p14:sldId id="666"/>
            <p14:sldId id="667"/>
            <p14:sldId id="643"/>
            <p14:sldId id="668"/>
            <p14:sldId id="690"/>
            <p14:sldId id="687"/>
            <p14:sldId id="762"/>
            <p14:sldId id="670"/>
            <p14:sldId id="508"/>
            <p14:sldId id="507"/>
            <p14:sldId id="312"/>
            <p14:sldId id="5487"/>
            <p14:sldId id="5491"/>
            <p14:sldId id="5492"/>
            <p14:sldId id="5493"/>
            <p14:sldId id="4025"/>
            <p14:sldId id="5494"/>
            <p14:sldId id="671"/>
            <p14:sldId id="672"/>
            <p14:sldId id="673"/>
            <p14:sldId id="674"/>
            <p14:sldId id="710"/>
            <p14:sldId id="711"/>
            <p14:sldId id="677"/>
            <p14:sldId id="678"/>
            <p14:sldId id="679"/>
            <p14:sldId id="680"/>
            <p14:sldId id="681"/>
            <p14:sldId id="712"/>
            <p14:sldId id="713"/>
            <p14:sldId id="479"/>
            <p14:sldId id="594"/>
            <p14:sldId id="595"/>
            <p14:sldId id="339"/>
            <p14:sldId id="5495"/>
            <p14:sldId id="4674"/>
            <p14:sldId id="715"/>
            <p14:sldId id="716"/>
          </p14:sldIdLst>
        </p14:section>
        <p14:section name="Concusion" id="{686DE325-BC60-304D-96E0-6B1B044C528F}">
          <p14:sldIdLst>
            <p14:sldId id="493"/>
            <p14:sldId id="494"/>
            <p14:sldId id="686"/>
            <p14:sldId id="765"/>
            <p14:sldId id="496"/>
            <p14:sldId id="497"/>
            <p14:sldId id="763"/>
            <p14:sldId id="764"/>
            <p14:sldId id="495"/>
            <p14:sldId id="756"/>
            <p14:sldId id="596"/>
            <p14:sldId id="766"/>
            <p14:sldId id="767"/>
          </p14:sldIdLst>
        </p14:section>
        <p14:section name="Supplements" id="{16A7ABA8-65F3-5740-BEAD-BF290FA68F36}">
          <p14:sldIdLst>
            <p14:sldId id="709"/>
            <p14:sldId id="717"/>
            <p14:sldId id="718"/>
            <p14:sldId id="719"/>
            <p14:sldId id="720"/>
            <p14:sldId id="721"/>
            <p14:sldId id="722"/>
            <p14:sldId id="723"/>
            <p14:sldId id="724"/>
            <p14:sldId id="725"/>
            <p14:sldId id="726"/>
            <p14:sldId id="727"/>
            <p14:sldId id="754"/>
            <p14:sldId id="755"/>
            <p14:sldId id="730"/>
            <p14:sldId id="320"/>
            <p14:sldId id="3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944" autoAdjust="0"/>
    <p:restoredTop sz="60832" autoAdjust="0"/>
  </p:normalViewPr>
  <p:slideViewPr>
    <p:cSldViewPr snapToGrid="0" snapToObjects="1">
      <p:cViewPr varScale="1">
        <p:scale>
          <a:sx n="52" d="100"/>
          <a:sy n="52" d="100"/>
        </p:scale>
        <p:origin x="176" y="101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varScale="1">
      <p:scale>
        <a:sx n="50" d="100"/>
        <a:sy n="50" d="100"/>
      </p:scale>
      <p:origin x="0" y="346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59" Type="http://schemas.openxmlformats.org/officeDocument/2006/relationships/slide" Target="slides/slide119.xml"/><Relationship Id="rId170" Type="http://schemas.openxmlformats.org/officeDocument/2006/relationships/slide" Target="slides/slide130.xml"/><Relationship Id="rId191" Type="http://schemas.openxmlformats.org/officeDocument/2006/relationships/slide" Target="slides/slide151.xml"/><Relationship Id="rId205" Type="http://schemas.openxmlformats.org/officeDocument/2006/relationships/slide" Target="slides/slide165.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slide" Target="slides/slide120.xml"/><Relationship Id="rId181" Type="http://schemas.openxmlformats.org/officeDocument/2006/relationships/slide" Target="slides/slide141.xml"/><Relationship Id="rId216" Type="http://schemas.openxmlformats.org/officeDocument/2006/relationships/slide" Target="slides/slide176.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slide" Target="slides/slide131.xml"/><Relationship Id="rId192" Type="http://schemas.openxmlformats.org/officeDocument/2006/relationships/slide" Target="slides/slide152.xml"/><Relationship Id="rId206" Type="http://schemas.openxmlformats.org/officeDocument/2006/relationships/slide" Target="slides/slide16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182" Type="http://schemas.openxmlformats.org/officeDocument/2006/relationships/slide" Target="slides/slide142.xml"/><Relationship Id="rId217" Type="http://schemas.openxmlformats.org/officeDocument/2006/relationships/slide" Target="slides/slide17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9.xml"/><Relationship Id="rId44" Type="http://schemas.openxmlformats.org/officeDocument/2006/relationships/slide" Target="slides/slide4.xml"/><Relationship Id="rId65" Type="http://schemas.openxmlformats.org/officeDocument/2006/relationships/slide" Target="slides/slide25.xml"/><Relationship Id="rId86" Type="http://schemas.openxmlformats.org/officeDocument/2006/relationships/slide" Target="slides/slide46.xml"/><Relationship Id="rId130" Type="http://schemas.openxmlformats.org/officeDocument/2006/relationships/slide" Target="slides/slide90.xml"/><Relationship Id="rId151" Type="http://schemas.openxmlformats.org/officeDocument/2006/relationships/slide" Target="slides/slide111.xml"/><Relationship Id="rId172" Type="http://schemas.openxmlformats.org/officeDocument/2006/relationships/slide" Target="slides/slide132.xml"/><Relationship Id="rId193" Type="http://schemas.openxmlformats.org/officeDocument/2006/relationships/slide" Target="slides/slide153.xml"/><Relationship Id="rId207" Type="http://schemas.openxmlformats.org/officeDocument/2006/relationships/slide" Target="slides/slide167.xml"/><Relationship Id="rId13" Type="http://schemas.openxmlformats.org/officeDocument/2006/relationships/slideMaster" Target="slideMasters/slideMaster13.xml"/><Relationship Id="rId109" Type="http://schemas.openxmlformats.org/officeDocument/2006/relationships/slide" Target="slides/slide69.xml"/><Relationship Id="rId34" Type="http://schemas.openxmlformats.org/officeDocument/2006/relationships/slideMaster" Target="slideMasters/slideMaster34.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20" Type="http://schemas.openxmlformats.org/officeDocument/2006/relationships/slide" Target="slides/slide80.xml"/><Relationship Id="rId141" Type="http://schemas.openxmlformats.org/officeDocument/2006/relationships/slide" Target="slides/slide101.xml"/><Relationship Id="rId7" Type="http://schemas.openxmlformats.org/officeDocument/2006/relationships/slideMaster" Target="slideMasters/slideMaster7.xml"/><Relationship Id="rId162" Type="http://schemas.openxmlformats.org/officeDocument/2006/relationships/slide" Target="slides/slide122.xml"/><Relationship Id="rId183" Type="http://schemas.openxmlformats.org/officeDocument/2006/relationships/slide" Target="slides/slide143.xml"/><Relationship Id="rId218"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31" Type="http://schemas.openxmlformats.org/officeDocument/2006/relationships/slide" Target="slides/slide91.xml"/><Relationship Id="rId152" Type="http://schemas.openxmlformats.org/officeDocument/2006/relationships/slide" Target="slides/slide112.xml"/><Relationship Id="rId173" Type="http://schemas.openxmlformats.org/officeDocument/2006/relationships/slide" Target="slides/slide133.xml"/><Relationship Id="rId194" Type="http://schemas.openxmlformats.org/officeDocument/2006/relationships/slide" Target="slides/slide154.xml"/><Relationship Id="rId208" Type="http://schemas.openxmlformats.org/officeDocument/2006/relationships/slide" Target="slides/slide16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189" Type="http://schemas.openxmlformats.org/officeDocument/2006/relationships/slide" Target="slides/slide149.xml"/><Relationship Id="rId219" Type="http://schemas.openxmlformats.org/officeDocument/2006/relationships/presProps" Target="presProps.xml"/><Relationship Id="rId3" Type="http://schemas.openxmlformats.org/officeDocument/2006/relationships/slideMaster" Target="slideMasters/slideMaster3.xml"/><Relationship Id="rId214" Type="http://schemas.openxmlformats.org/officeDocument/2006/relationships/slide" Target="slides/slide174.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79" Type="http://schemas.openxmlformats.org/officeDocument/2006/relationships/slide" Target="slides/slide139.xml"/><Relationship Id="rId195" Type="http://schemas.openxmlformats.org/officeDocument/2006/relationships/slide" Target="slides/slide155.xml"/><Relationship Id="rId209" Type="http://schemas.openxmlformats.org/officeDocument/2006/relationships/slide" Target="slides/slide169.xml"/><Relationship Id="rId190" Type="http://schemas.openxmlformats.org/officeDocument/2006/relationships/slide" Target="slides/slide150.xml"/><Relationship Id="rId204" Type="http://schemas.openxmlformats.org/officeDocument/2006/relationships/slide" Target="slides/slide164.xml"/><Relationship Id="rId22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slide" Target="slides/slide108.xml"/><Relationship Id="rId164" Type="http://schemas.openxmlformats.org/officeDocument/2006/relationships/slide" Target="slides/slide124.xml"/><Relationship Id="rId169" Type="http://schemas.openxmlformats.org/officeDocument/2006/relationships/slide" Target="slides/slide129.xml"/><Relationship Id="rId185" Type="http://schemas.openxmlformats.org/officeDocument/2006/relationships/slide" Target="slides/slide14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0.xml"/><Relationship Id="rId210" Type="http://schemas.openxmlformats.org/officeDocument/2006/relationships/slide" Target="slides/slide170.xml"/><Relationship Id="rId215" Type="http://schemas.openxmlformats.org/officeDocument/2006/relationships/slide" Target="slides/slide175.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211" Type="http://schemas.openxmlformats.org/officeDocument/2006/relationships/slide" Target="slides/slide171.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201" Type="http://schemas.openxmlformats.org/officeDocument/2006/relationships/slide" Target="slides/slide161.xml"/><Relationship Id="rId222"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1" Type="http://schemas.openxmlformats.org/officeDocument/2006/relationships/slideMaster" Target="slideMasters/slideMaster1.xml"/><Relationship Id="rId212" Type="http://schemas.openxmlformats.org/officeDocument/2006/relationships/slide" Target="slides/slide172.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202" Type="http://schemas.openxmlformats.org/officeDocument/2006/relationships/slide" Target="slides/slide16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s>
</file>

<file path=ppt/_rels/viewProps.xml.rels><?xml version="1.0" encoding="UTF-8" standalone="yes"?>
<Relationships xmlns="http://schemas.openxmlformats.org/package/2006/relationships"><Relationship Id="rId8" Type="http://schemas.openxmlformats.org/officeDocument/2006/relationships/slide" Target="slides/slide170.xml"/><Relationship Id="rId3" Type="http://schemas.openxmlformats.org/officeDocument/2006/relationships/slide" Target="slides/slide147.xml"/><Relationship Id="rId7" Type="http://schemas.openxmlformats.org/officeDocument/2006/relationships/slide" Target="slides/slide169.xml"/><Relationship Id="rId2" Type="http://schemas.openxmlformats.org/officeDocument/2006/relationships/slide" Target="slides/slide98.xml"/><Relationship Id="rId1" Type="http://schemas.openxmlformats.org/officeDocument/2006/relationships/slide" Target="slides/slide19.xml"/><Relationship Id="rId6" Type="http://schemas.openxmlformats.org/officeDocument/2006/relationships/slide" Target="slides/slide167.xml"/><Relationship Id="rId5" Type="http://schemas.openxmlformats.org/officeDocument/2006/relationships/slide" Target="slides/slide165.xml"/><Relationship Id="rId10" Type="http://schemas.openxmlformats.org/officeDocument/2006/relationships/slide" Target="slides/slide174.xml"/><Relationship Id="rId4" Type="http://schemas.openxmlformats.org/officeDocument/2006/relationships/slide" Target="slides/slide163.xml"/><Relationship Id="rId9" Type="http://schemas.openxmlformats.org/officeDocument/2006/relationships/slide" Target="slides/slide1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3/21/24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972569-AE5A-F64A-B7B5-79603FFD9C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Each morning the darkness is overcome with daylight. This is an excellent picture of what God will do in the days ahead in what the Bible calls “The Day of the L</a:t>
            </a:r>
            <a:r>
              <a:rPr lang="en-US" sz="1100" dirty="0">
                <a:latin typeface="Times New Roman" charset="0"/>
                <a:ea typeface="ＭＳ Ｐゴシック" charset="0"/>
                <a:cs typeface="ＭＳ Ｐゴシック" charset="0"/>
              </a:rPr>
              <a:t>ORD</a:t>
            </a:r>
            <a:r>
              <a:rPr lang="en-US" dirty="0">
                <a:latin typeface="Times New Roman" charset="0"/>
                <a:ea typeface="ＭＳ Ｐゴシック" charset="0"/>
                <a:cs typeface="ＭＳ Ｐゴシック" charset="0"/>
              </a:rPr>
              <a:t>.” Here is the key theme of Zephaniah.</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reward you, so live with anticipation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112</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ffectLst/>
              </a:rPr>
              <a:t>Repentance literally means a change of mind—don’t trust yourself but change your mind to trust God instead. The “fruits of repentance” then mean a change of behavior based on whom you lean on.</a:t>
            </a:r>
            <a:r>
              <a:rPr lang="en-SG" dirty="0">
                <a:effectLst/>
              </a:rPr>
              <a:t> </a:t>
            </a:r>
            <a:r>
              <a:rPr lang="en-US" sz="1200" kern="1200" dirty="0">
                <a:solidFill>
                  <a:schemeClr val="tx1"/>
                </a:solidFill>
                <a:effectLst/>
                <a:latin typeface="+mn-lt"/>
                <a:ea typeface="+mn-ea"/>
                <a:cs typeface="+mn-cs"/>
              </a:rPr>
              <a:t>The basics are in 2:3:</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Seek the LORD. Don’t seek idols.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Seek righteousness. Don’t seek what is expedient.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Seek humility. Don’t lift up yourself but lift up others.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you changed your mind about whom you trust—and that shows in a humble, pure life?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NT in 1 Corinthians 3 says that your works will be like materials set on fire. That’s a severe warning. Only the lasting ones will last and be rewarded.</a:t>
            </a:r>
            <a:r>
              <a:rPr lang="en-SG" dirty="0">
                <a:effectLst/>
              </a:rPr>
              <a:t> </a:t>
            </a:r>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reward you, so live with anticipation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3791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117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BBF1AA-28CD-A54D-8735-2D4998BBD8A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4BD41B-9812-C247-B711-3953DA653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wrap="none"/>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One suggestion is that this is Solomon's temple (Adam Clarke, "Ezekiel," in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Clarke's Commentary</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4:535), but this view has several flaws.  </a:t>
            </a:r>
          </a:p>
          <a:p>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First, the dimensions of these two temples are different.  While Solomon's temple was fairly small (90 feet long, 30 feet wide, and 45 feet high), Ezekiel's temple measures much larger (175 feet long and 87.5 feet wide). This is the minimum measurement based upon Ezekiel 41:13 using Ezekiel's long (21-inch) cubit explained in 40:5 (cf. 43:13) where a rod is equal to 6 long cubits, each of which is an 18-inch cubit plus a 3-inch handbreadth; therefore, a rod must be 10.5 feet long since 6 cubits at 21 inches equals 126 inches, or 10.5 feet.  Nowhere does the account provide the height of the temple although the entire temple area is enclosed by a wall one rod ("stalk, reed" BDB 889d) in height (40:5), or 10.5 feet.  (If the measurement is with the normal, or shorter [18-inch] cubit, the temple dimensions must be adjusted slightly to 150 feet by 75 feet.)  This issue becomes even more confusing as the temple area measurements in 42:16-19 are plagued with textual difficulties.  In each verse the MT measures in "rods" (NASB, NIV margin, KJV, NKJV, Ampl), but the LXX follows the Qere which reads the transposed "cubits" (NIV, RSV, GNB).  Therefore, a single temple court side in the MT is "500 rods" or 5250 feet, but in the LXX it is "500 cubits" or 875 feet (using the long cubit).  Furthermore, the situation is complicated by the fact that Ezekiel uses the cubit (40:5b, 9, 11–42:20; etc.), the rod (40:3, 5a-7; 42:16-19), and an ellipsis (45:1-6; 48:8-21, 30-35) for measurement.  Most commentators agree that the cubit is the proper unit since use of the rod would make four sides of the temple area nearly one mile in length, an unlikely size.  For further study on the measurements of the temple in cubits see Theo G. Soares, "Ezekiel's Temple,"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BW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14 (1899): 93-103.  Adhering to the rod view is Cameron M. MacKay, "The City and the Sanctuary: Ezekiel 48,"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PTR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20 (1922): 399-417 (cf. MacKay, "Prolegomena to Ezekiel 40–48,"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ET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55 (1943/44): 292-95), who advocates an enormous temple situated in the Valley of Shechem (cf. MacKay, "Ezekiel's Sanctuary and Wellhausen's Theory,"</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 PTR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20 [1922]: 661-65, which argues against the documentary hypothesis).  MacKay's first article (pp. 399-417) is critiqued by W. F. Lofthouse, "The City and the Sanctuary,"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ET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34 (1922/23): 198-202 and rebutted by MacKay in "The City and the Sanctuary,"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ET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34 (1922/23): 475-76.  In either case, whether rods or cubits are used, the temple is one that has never been constructed in Israel.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Solomon's temple measurements in 1 Kings 6:2 are noted at 60, 20, and 30 cubits; the above measurements in feet were obtained by multiplying these three lengths by the standard 18 inches per cubit. "The square of the temple in 42:20 is six times as large as the circuit of the wall enclosing the old temple, and, in fact, is larger than the former city itself” (Hobart E. Freeman, An Introduction to the Old Testament Prophets, 313).  </a:t>
            </a:r>
          </a:p>
          <a:p>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Second, if this description depicted the former temple, it must be asked what hope Ezekiel could offer his oppressed brethren by reminding them of the glory of Solomon's temple which at that time lay in ruins.  Third, the Books of Kings and Chronicles already provide detailed descriptions of Solomon's temple, so another record would be unnecessary.  For these reasons, Ezekiel's temple is not the same as Solomon's.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B13AD1-0FF2-7D45-9537-115456A6531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AEB11-E33B-1641-9E6E-52C4C0B8B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wrap="none"/>
          <a:lstStyle/>
          <a:p>
            <a:pPr eaLnBrk="1" hangingPunct="1"/>
            <a:r>
              <a:rPr lang="en-US" dirty="0">
                <a:latin typeface="Arial" charset="0"/>
                <a:ea typeface="ＭＳ Ｐゴシック" charset="0"/>
                <a:cs typeface="ＭＳ Ｐゴシック" charset="0"/>
              </a:rPr>
              <a:t>Note that at least 4 of Solomon’s temples fit into Ezekiel’s—maybe even 5-6 of them. Ezekiel is obviously not describing the first temple built by Solomon.</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FE4EA3-8FDA-8942-B39C-7B9782A5A51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If we take the larger view (see previous tow slides), the side of Ezekiel’s temple court would be nearly a mile long. Even the shorter rod view is too large.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noChangeArrowheads="1"/>
          </p:cNvSpPr>
          <p:nvPr>
            <p:ph type="sldImg"/>
          </p:nvPr>
        </p:nvSpPr>
        <p:spPr>
          <a:solidFill>
            <a:srgbClr val="FFFFFF"/>
          </a:solidFill>
          <a:ln/>
        </p:spPr>
      </p:sp>
      <p:sp>
        <p:nvSpPr>
          <p:cNvPr id="77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Ezekiel 40–46 has at least five different interpretations but the only one that takes the text at face value is that this temple with these dimensions has not yet been built—so it must happen in the future millennium.</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conditional view says that the people did not truly believe in the Lord sufficiently, so God never built it and will not do so in the future. But hundreds of verses in the Prophets speak of a believing Israel in the future. See the Isaiah 60–66 slides on the restoration of Israel.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Balance your anticipation with right thinking.</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should not stop the normal way we read words in Ezekiel just because we feel uncomfortable with the idea of future sacrifices. Spiritualizing these chapters leads to even greater problems in determining what is meant by these parts of the temple and sacrifices when the Bible does not tell us what else they mean other than the plain use of words and phrases.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11017343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Israelite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got a clog—like sin—that hindered their fellowship with God.</a:t>
            </a:r>
          </a:p>
          <a:p>
            <a:pPr eaLnBrk="1" hangingPunct="1"/>
            <a:r>
              <a:rPr lang="en-US" dirty="0">
                <a:latin typeface="Arial" panose="020B0604020202020204" pitchFamily="34" charset="0"/>
                <a:ea typeface="ＭＳ Ｐゴシック" charset="0"/>
                <a:cs typeface="Arial" panose="020B0604020202020204" pitchFamily="34" charset="0"/>
              </a:rPr>
              <a:t>Did OT believers still have a relationship with God when they sinned?  Yes!</a:t>
            </a:r>
          </a:p>
          <a:p>
            <a:pPr eaLnBrk="1" hangingPunct="1"/>
            <a:r>
              <a:rPr lang="en-US" dirty="0">
                <a:latin typeface="Arial" panose="020B0604020202020204" pitchFamily="34" charset="0"/>
                <a:ea typeface="ＭＳ Ｐゴシック" charset="0"/>
                <a:cs typeface="Arial" panose="020B0604020202020204" pitchFamily="34" charset="0"/>
              </a:rPr>
              <a:t>Sin did not hinder their relationship with God but their fellowship with Him.</a:t>
            </a:r>
          </a:p>
          <a:p>
            <a:pPr eaLnBrk="1" hangingPunct="1"/>
            <a:r>
              <a:rPr lang="en-US"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OS-26-Ezek40-43-slide 73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5934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p:txBody>
      </p:sp>
    </p:spTree>
    <p:extLst>
      <p:ext uri="{BB962C8B-B14F-4D97-AF65-F5344CB8AC3E}">
        <p14:creationId xmlns:p14="http://schemas.microsoft.com/office/powerpoint/2010/main" val="10584727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Sacrifices in the millennium—like all sacrifices throughout history—will not in themselves forgive sin. They will—like all sacrifices throughout history—only point to the Lord Jesus as the final sacrifice for sin. Offering them will be a form of confession of sin. </a:t>
            </a:r>
          </a:p>
        </p:txBody>
      </p:sp>
    </p:spTree>
    <p:extLst>
      <p:ext uri="{BB962C8B-B14F-4D97-AF65-F5344CB8AC3E}">
        <p14:creationId xmlns:p14="http://schemas.microsoft.com/office/powerpoint/2010/main" val="28375780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Paul offered a sacrifice, he was indicating that sacrifices in and of themselves are not the problem. They all look to Jesus, so they are not needed (Heb 10:18) as only Christ's sacrifice atones for sin. Yet they can be used for confession of sin both pre-cross and post-cross.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953466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33085E-3C4D-ED40-9717-A7051132647F}" type="slidenum">
              <a:rPr lang="en-US" sz="1200">
                <a:solidFill>
                  <a:srgbClr val="000000"/>
                </a:solidFill>
                <a:latin typeface="Comic Sans MS" charset="0"/>
              </a:rPr>
              <a:pPr eaLnBrk="1" hangingPunct="1"/>
              <a:t>134</a:t>
            </a:fld>
            <a:endParaRPr lang="en-US" sz="1200">
              <a:solidFill>
                <a:srgbClr val="000000"/>
              </a:solidFill>
              <a:latin typeface="Comic Sans MS" charset="0"/>
            </a:endParaRPr>
          </a:p>
        </p:txBody>
      </p:sp>
      <p:sp>
        <p:nvSpPr>
          <p:cNvPr id="93186" name="Rectangle 2"/>
          <p:cNvSpPr>
            <a:spLocks noGrp="1" noRot="1" noChangeAspect="1" noChangeArrowheads="1"/>
          </p:cNvSpPr>
          <p:nvPr>
            <p:ph type="sldImg"/>
          </p:nvPr>
        </p:nvSpPr>
        <p:spPr>
          <a:xfrm>
            <a:off x="1131888" y="703263"/>
            <a:ext cx="4586287" cy="3440112"/>
          </a:xfrm>
          <a:solidFill>
            <a:srgbClr val="FFFFFF"/>
          </a:solidFill>
          <a:ln/>
        </p:spPr>
      </p:sp>
      <p:sp>
        <p:nvSpPr>
          <p:cNvPr id="9318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6F7D33-9F78-9F47-89CA-8D34C9C29B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933FFC-E134-C742-8738-475D014FCE5D}" type="slidenum">
              <a:rPr lang="en-US" sz="1200">
                <a:solidFill>
                  <a:prstClr val="black"/>
                </a:solidFill>
              </a:rPr>
              <a:pPr eaLnBrk="1" hangingPunct="1"/>
              <a:t>138</a:t>
            </a:fld>
            <a:endParaRPr lang="en-US" sz="1200">
              <a:solidFill>
                <a:prstClr val="black"/>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59B4D9-49BD-B946-A3AC-D51D3548A276}" type="slidenum">
              <a:rPr lang="en-US" sz="1200">
                <a:solidFill>
                  <a:prstClr val="black"/>
                </a:solidFill>
              </a:rPr>
              <a:pPr eaLnBrk="1" hangingPunct="1"/>
              <a:t>139</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At the confirmation of Neil Gorsuch, President Trump and his advisors bowed to give thanks to God. Prayer in the government is certainly not out of line, for prayer has been offered each morning at the beginning of the Senate for over 200 years!</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3891CF-781F-DC46-A087-A4072C5FCA84}" type="slidenum">
              <a:rPr lang="en-US" sz="1200">
                <a:solidFill>
                  <a:prstClr val="black"/>
                </a:solidFill>
              </a:rPr>
              <a:pPr eaLnBrk="1" hangingPunct="1"/>
              <a:t>141</a:t>
            </a:fld>
            <a:endParaRPr lang="en-US" sz="1200">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7FB486-CC4B-9C4E-A077-30332DD4255F}" type="slidenum">
              <a:rPr lang="en-US" sz="1200">
                <a:solidFill>
                  <a:prstClr val="black"/>
                </a:solidFill>
              </a:rPr>
              <a:pPr eaLnBrk="1" hangingPunct="1"/>
              <a:t>142</a:t>
            </a:fld>
            <a:endParaRPr lang="en-US" sz="1200">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OS-29-Joel-86, 157</a:t>
            </a:r>
          </a:p>
          <a:p>
            <a:r>
              <a:rPr lang="en-US" dirty="0">
                <a:latin typeface="Times New Roman" charset="0"/>
                <a:ea typeface="ＭＳ Ｐゴシック" charset="0"/>
                <a:cs typeface="ＭＳ Ｐゴシック" charset="0"/>
              </a:rPr>
              <a:t>OS-36-Zephaniah-135 </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144</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pPr eaLnBrk="1" hangingPunct="1"/>
            <a:r>
              <a:rPr lang="en-US" altLang="zh-CN"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So how does this give you hope?</a:t>
            </a:r>
          </a:p>
          <a:p>
            <a:r>
              <a:rPr lang="en-US" dirty="0">
                <a:latin typeface="Times New Roman" charset="0"/>
                <a:ea typeface="ＭＳ Ｐゴシック" charset="0"/>
                <a:cs typeface="ＭＳ Ｐゴシック" charset="0"/>
              </a:rPr>
              <a:t>Does it affect how you use your money? Do you “lay up for yourself treasures in heaven” as a result?</a:t>
            </a:r>
          </a:p>
          <a:p>
            <a:r>
              <a:rPr lang="en-US" dirty="0">
                <a:latin typeface="Times New Roman" charset="0"/>
                <a:ea typeface="ＭＳ Ｐゴシック" charset="0"/>
                <a:cs typeface="ＭＳ Ｐゴシック" charset="0"/>
              </a:rPr>
              <a:t>How does it impact your use of time? Do you say, “That movie isn’t necessarily wrong, but I could use my time much better by investing God’s Word into others!”</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______</a:t>
            </a:r>
          </a:p>
          <a:p>
            <a:pPr eaLnBrk="1" hangingPunct="1"/>
            <a:r>
              <a:rPr lang="en-US" altLang="zh-CN" b="1" dirty="0">
                <a:latin typeface="Times New Roman" charset="0"/>
                <a:ea typeface="ＭＳ Ｐゴシック" charset="0"/>
                <a:cs typeface="ＭＳ Ｐゴシック" charset="0"/>
              </a:rPr>
              <a:t>Common-342</a:t>
            </a:r>
          </a:p>
          <a:p>
            <a:r>
              <a:rPr lang="en-US" b="1" dirty="0">
                <a:latin typeface="Arial" panose="020B0604020202020204" pitchFamily="34" charset="0"/>
                <a:ea typeface="ＭＳ Ｐゴシック" charset="0"/>
                <a:cs typeface="Arial" panose="020B0604020202020204" pitchFamily="34" charset="0"/>
              </a:rPr>
              <a:t>ES-26-Restoration of Israel-284</a:t>
            </a:r>
            <a:endParaRPr lang="ar-SA" b="1"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JE-09-Return of Christ-36</a:t>
            </a:r>
          </a:p>
          <a:p>
            <a:r>
              <a:rPr lang="en-US" dirty="0">
                <a:latin typeface="Arial" panose="020B0604020202020204" pitchFamily="34" charset="0"/>
                <a:ea typeface="ＭＳ Ｐゴシック" charset="0"/>
                <a:cs typeface="Arial" panose="020B0604020202020204" pitchFamily="34" charset="0"/>
              </a:rPr>
              <a:t>JE-10-Christ's Rule-40</a:t>
            </a:r>
          </a:p>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OS-26-Ezekiel 40-43-Slide 24</a:t>
            </a:r>
          </a:p>
          <a:p>
            <a:r>
              <a:rPr lang="en-US" dirty="0">
                <a:latin typeface="Arial" panose="020B0604020202020204" pitchFamily="34" charset="0"/>
                <a:ea typeface="ＭＳ Ｐゴシック" charset="0"/>
                <a:cs typeface="Arial" panose="020B0604020202020204" pitchFamily="34" charset="0"/>
              </a:rPr>
              <a:t>OS-29-Joel-87</a:t>
            </a:r>
          </a:p>
          <a:p>
            <a:r>
              <a:rPr lang="en-US" b="1" dirty="0">
                <a:latin typeface="Arial" panose="020B0604020202020204" pitchFamily="34" charset="0"/>
                <a:ea typeface="ＭＳ Ｐゴシック" charset="0"/>
                <a:cs typeface="Arial" panose="020B0604020202020204" pitchFamily="34" charset="0"/>
              </a:rPr>
              <a:t>OS-31-Obadiah-154</a:t>
            </a:r>
            <a:r>
              <a:rPr lang="ar-SA"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1" dirty="0">
                <a:latin typeface="Times New Roman" charset="0"/>
                <a:ea typeface="ＭＳ Ｐゴシック" charset="0"/>
                <a:cs typeface="ＭＳ Ｐゴシック" charset="0"/>
              </a:rPr>
              <a:t>OS-36-Zephaniah-86</a:t>
            </a:r>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OS-39-Zechariah-158, 167,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90251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Also, God's covenant (promise) to Noah still applies today never to flood the entire earth.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 because believers have died to the Law (Rom 7:1-6).</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answering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b="0" dirty="0">
                <a:latin typeface="Arial" panose="020B0604020202020204" pitchFamily="34" charset="0"/>
                <a:ea typeface="ＭＳ Ｐゴシック" charset="0"/>
                <a:cs typeface="Arial" panose="020B0604020202020204" pitchFamily="34" charset="0"/>
              </a:rPr>
              <a:t>Common Slides-168</a:t>
            </a:r>
            <a:endParaRPr lang="en-US" altLang="zh-CN" b="0" dirty="0">
              <a:latin typeface="Arial" charset="0"/>
              <a:ea typeface="SimSun" charset="0"/>
              <a:cs typeface="SimSu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ES-13-Tribulation-23</a:t>
            </a:r>
          </a:p>
          <a:p>
            <a:pPr eaLnBrk="1" hangingPunct="1"/>
            <a:r>
              <a:rPr lang="en-US" altLang="zh-CN" b="0" dirty="0">
                <a:latin typeface="Arial" charset="0"/>
                <a:ea typeface="SimSun" charset="0"/>
                <a:cs typeface="SimSun" charset="0"/>
              </a:rPr>
              <a:t>ES-27-Kingdom_&amp;_Covenants_Timeline-1</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OS-00-Pentateuch-18</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OS-36-Zephaniah-143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OS-38-Zechariah-220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p>
        </p:txBody>
      </p:sp>
    </p:spTree>
    <p:extLst>
      <p:ext uri="{BB962C8B-B14F-4D97-AF65-F5344CB8AC3E}">
        <p14:creationId xmlns:p14="http://schemas.microsoft.com/office/powerpoint/2010/main" val="164682306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A864D5-EC33-474C-BF94-D0AB4AEE77FC}" type="slidenum">
              <a:rPr lang="en-US" sz="1200">
                <a:solidFill>
                  <a:prstClr val="black"/>
                </a:solidFill>
              </a:rPr>
              <a:pPr eaLnBrk="1" hangingPunct="1"/>
              <a:t>146</a:t>
            </a:fld>
            <a:endParaRPr lang="en-US" sz="1200">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FEE0C50-D19B-614D-9A5E-730BCB51769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88DD4B-08F1-374B-887A-D8A05A948406}" type="slidenum">
              <a:rPr lang="en-US" sz="1200">
                <a:solidFill>
                  <a:prstClr val="black"/>
                </a:solidFill>
              </a:rPr>
              <a:pPr eaLnBrk="1" hangingPunct="1"/>
              <a:t>147</a:t>
            </a:fld>
            <a:endParaRPr lang="en-US" sz="1200">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972569-AE5A-F64A-B7B5-79603FFD9CA5}" type="slidenum">
              <a:rPr lang="en-US" sz="1200">
                <a:solidFill>
                  <a:prstClr val="black"/>
                </a:solidFill>
              </a:rPr>
              <a:pPr eaLnBrk="1" hangingPunct="1"/>
              <a:t>148</a:t>
            </a:fld>
            <a:endParaRPr lang="en-US" sz="1200">
              <a:solidFill>
                <a:prstClr val="black"/>
              </a:solidFill>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Balance your anticipation with right thinking.</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732797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hold you accountable, so </a:t>
            </a:r>
            <a:r>
              <a:rPr lang="en-US" dirty="0">
                <a:latin typeface="Arial" panose="020B0604020202020204" pitchFamily="34" charset="0"/>
                <a:cs typeface="Arial" panose="020B0604020202020204" pitchFamily="34" charset="0"/>
              </a:rPr>
              <a:t>change your mind about him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44792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reward you, so live with anticipation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34503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4088154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97EAA5-415A-EB42-83BD-B426EBF74A32}" type="slidenum">
              <a:rPr lang="en-US" sz="1200">
                <a:solidFill>
                  <a:prstClr val="black"/>
                </a:solidFill>
              </a:rPr>
              <a:pPr eaLnBrk="1" hangingPunct="1"/>
              <a:t>162</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58B03C3-1150-AF4D-90B9-4B081440FB28}" type="slidenum">
              <a:rPr lang="en-US" sz="1200">
                <a:solidFill>
                  <a:prstClr val="black"/>
                </a:solidFill>
              </a:rPr>
              <a:pPr/>
              <a:t>21</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566D4B-E65D-EF47-A7CA-9F58AFD472F1}" type="slidenum">
              <a:rPr lang="en-US" sz="1200">
                <a:solidFill>
                  <a:prstClr val="black"/>
                </a:solidFill>
              </a:rPr>
              <a:pPr eaLnBrk="1" hangingPunct="1"/>
              <a:t>163</a:t>
            </a:fld>
            <a:endParaRPr lang="en-US" sz="1200">
              <a:solidFill>
                <a:prstClr val="black"/>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09CCF3-1EA6-334C-A698-A5DCA7B183FF}" type="slidenum">
              <a:rPr lang="en-US" sz="1200">
                <a:solidFill>
                  <a:prstClr val="black"/>
                </a:solidFill>
              </a:rPr>
              <a:pPr eaLnBrk="1" hangingPunct="1"/>
              <a:t>164</a:t>
            </a:fld>
            <a:endParaRPr lang="en-US" sz="1200">
              <a:solidFill>
                <a:prstClr val="black"/>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E02097-07A9-C24B-A289-D5C725A7DB57}" type="slidenum">
              <a:rPr lang="en-US" sz="1200">
                <a:solidFill>
                  <a:prstClr val="black"/>
                </a:solidFill>
              </a:rPr>
              <a:pPr eaLnBrk="1" hangingPunct="1"/>
              <a:t>165</a:t>
            </a:fld>
            <a:endParaRPr lang="en-US" sz="1200">
              <a:solidFill>
                <a:prstClr val="black"/>
              </a:solidFill>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074D54-252F-6F49-B03E-809EB3E80863}" type="slidenum">
              <a:rPr lang="en-US" sz="1200">
                <a:solidFill>
                  <a:prstClr val="black"/>
                </a:solidFill>
              </a:rPr>
              <a:pPr eaLnBrk="1" hangingPunct="1"/>
              <a:t>166</a:t>
            </a:fld>
            <a:endParaRPr lang="en-US" sz="1200">
              <a:solidFill>
                <a:prstClr val="black"/>
              </a:solidFill>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E6E934-3B10-2D4F-BAB1-77FB897B5845}" type="slidenum">
              <a:rPr lang="en-US" sz="1200">
                <a:solidFill>
                  <a:prstClr val="black"/>
                </a:solidFill>
              </a:rPr>
              <a:pPr eaLnBrk="1" hangingPunct="1"/>
              <a:t>167</a:t>
            </a:fld>
            <a:endParaRPr lang="en-US" sz="1200">
              <a:solidFill>
                <a:prstClr val="black"/>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C6F51B-7A08-974B-A075-B04A73E5AEE2}" type="slidenum">
              <a:rPr lang="en-US" sz="1200">
                <a:solidFill>
                  <a:prstClr val="black"/>
                </a:solidFill>
              </a:rPr>
              <a:pPr eaLnBrk="1" hangingPunct="1"/>
              <a:t>168</a:t>
            </a:fld>
            <a:endParaRPr lang="en-US" sz="1200">
              <a:solidFill>
                <a:prstClr val="black"/>
              </a:solidFill>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0FB688-2A0F-5F4E-B381-2AC90CA820BF}" type="slidenum">
              <a:rPr lang="en-US" sz="1200">
                <a:solidFill>
                  <a:prstClr val="black"/>
                </a:solidFill>
              </a:rPr>
              <a:pPr eaLnBrk="1" hangingPunct="1"/>
              <a:t>169</a:t>
            </a:fld>
            <a:endParaRPr lang="en-US" sz="1200">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A932A5-CEFD-ED40-A992-B863D1387128}" type="slidenum">
              <a:rPr lang="en-US" sz="1200">
                <a:solidFill>
                  <a:prstClr val="black"/>
                </a:solidFill>
              </a:rPr>
              <a:pPr eaLnBrk="1" hangingPunct="1"/>
              <a:t>170</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32B791-EEA1-1C4A-81C0-6A6F24FD43E0}" type="slidenum">
              <a:rPr lang="en-US" sz="1200">
                <a:solidFill>
                  <a:prstClr val="black"/>
                </a:solidFill>
              </a:rPr>
              <a:pPr eaLnBrk="1" hangingPunct="1"/>
              <a:t>171</a:t>
            </a:fld>
            <a:endParaRPr lang="en-US" sz="1200">
              <a:solidFill>
                <a:prstClr val="black"/>
              </a:solidFill>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540256-BFAE-6C41-BE5E-53E8185E78B0}" type="slidenum">
              <a:rPr lang="en-US" sz="1200">
                <a:solidFill>
                  <a:prstClr val="black"/>
                </a:solidFill>
              </a:rPr>
              <a:pPr eaLnBrk="1" hangingPunct="1"/>
              <a:t>172</a:t>
            </a:fld>
            <a:endParaRPr lang="en-US" sz="1200">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Chronologically, these writings appear in the order of Zephaniah, Habakkuk, and Lamentations. Yet they address the issue of God judging sin in Judah. </a:t>
            </a:r>
          </a:p>
          <a:p>
            <a:r>
              <a:rPr lang="en-US" dirty="0"/>
              <a:t>___________________</a:t>
            </a:r>
          </a:p>
          <a:p>
            <a:r>
              <a:rPr lang="en-US" dirty="0"/>
              <a:t>OS-25-Lamentations-148</a:t>
            </a:r>
          </a:p>
          <a:p>
            <a:r>
              <a:rPr lang="en-US" dirty="0"/>
              <a:t>OS-35-Habakkuk-161</a:t>
            </a:r>
          </a:p>
          <a:p>
            <a:r>
              <a:rPr lang="en-US" dirty="0"/>
              <a:t>OS-36-Zephaniah-22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E6496C-3AB7-0944-B4AE-EAE7D0555BEB}" type="slidenum">
              <a:rPr kumimoji="0" lang="en-US" sz="1200" b="0" i="0" u="none" strike="noStrike" kern="1200" cap="none" spc="0" normalizeH="0" baseline="0" noProof="0" smtClean="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Tree>
    <p:extLst>
      <p:ext uri="{BB962C8B-B14F-4D97-AF65-F5344CB8AC3E}">
        <p14:creationId xmlns:p14="http://schemas.microsoft.com/office/powerpoint/2010/main" val="13842325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6F7D33-9F78-9F47-89CA-8D34C9C29B27}" type="slidenum">
              <a:rPr lang="en-US" sz="1200">
                <a:solidFill>
                  <a:prstClr val="black"/>
                </a:solidFill>
              </a:rPr>
              <a:pPr eaLnBrk="1" hangingPunct="1"/>
              <a:t>173</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EE0C50-D19B-614D-9A5E-730BCB517690}" type="slidenum">
              <a:rPr lang="en-US" sz="1200">
                <a:solidFill>
                  <a:prstClr val="black"/>
                </a:solidFill>
              </a:rPr>
              <a:pPr eaLnBrk="1" hangingPunct="1"/>
              <a:t>174</a:t>
            </a:fld>
            <a:endParaRPr lang="en-US" sz="1200">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AA5998-6617-0A43-A60C-525E661791D4}" type="slidenum">
              <a:rPr lang="en-US" sz="1200">
                <a:solidFill>
                  <a:prstClr val="black"/>
                </a:solidFill>
              </a:rPr>
              <a:pPr eaLnBrk="1" hangingPunct="1"/>
              <a:t>175</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Chronologically, these writings appear in the order of Zephaniah, Habakkuk, and Lamentations. Yet they address the issue of God judging sin in Judah. </a:t>
            </a:r>
          </a:p>
          <a:p>
            <a:r>
              <a:rPr lang="en-US" dirty="0"/>
              <a:t>___________________</a:t>
            </a:r>
          </a:p>
          <a:p>
            <a:r>
              <a:rPr lang="en-US" dirty="0"/>
              <a:t>OS-25-Lamentations-149</a:t>
            </a:r>
          </a:p>
          <a:p>
            <a:r>
              <a:rPr lang="en-US" dirty="0"/>
              <a:t>OS-35-Habakkuk-162</a:t>
            </a:r>
          </a:p>
          <a:p>
            <a:r>
              <a:rPr lang="en-US" dirty="0"/>
              <a:t>OS-36-Zephaniah-23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E6496C-3AB7-0944-B4AE-EAE7D0555BEB}" type="slidenum">
              <a:rPr kumimoji="0" lang="en-US" sz="1200" b="0" i="0" u="none" strike="noStrike" kern="1200" cap="none" spc="0" normalizeH="0" baseline="0" noProof="0" smtClean="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Tree>
    <p:extLst>
      <p:ext uri="{BB962C8B-B14F-4D97-AF65-F5344CB8AC3E}">
        <p14:creationId xmlns:p14="http://schemas.microsoft.com/office/powerpoint/2010/main" val="470162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6DF794-F128-3D4C-9743-ECFF9853F16B}" type="slidenum">
              <a:rPr lang="en-US" sz="1200"/>
              <a:pPr eaLnBrk="1" hangingPunct="1"/>
              <a:t>24</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8B5227-C1AC-6042-98E3-1A1829078E76}" type="slidenum">
              <a:rPr lang="en-US" sz="1200"/>
              <a:pPr eaLnBrk="1" hangingPunct="1"/>
              <a:t>25</a:t>
            </a:fld>
            <a:endParaRPr lang="en-US"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Did</a:t>
            </a:r>
            <a:r>
              <a:rPr lang="en-US" sz="1200" kern="1200" baseline="0" dirty="0">
                <a:solidFill>
                  <a:schemeClr val="tx1"/>
                </a:solidFill>
                <a:effectLst/>
                <a:latin typeface="+mn-lt"/>
                <a:ea typeface="+mn-ea"/>
                <a:cs typeface="+mn-cs"/>
              </a:rPr>
              <a:t> d</a:t>
            </a:r>
            <a:r>
              <a:rPr lang="en-US" sz="1200" kern="1200" dirty="0">
                <a:solidFill>
                  <a:schemeClr val="tx1"/>
                </a:solidFill>
                <a:effectLst/>
                <a:latin typeface="+mn-lt"/>
                <a:ea typeface="+mn-ea"/>
                <a:cs typeface="+mn-cs"/>
              </a:rPr>
              <a:t>eath came to defiant believers in the NT? There are actually several examples.</a:t>
            </a:r>
            <a:r>
              <a:rPr lang="en-US" sz="1200" kern="1200" baseline="0" dirty="0">
                <a:solidFill>
                  <a:schemeClr val="tx1"/>
                </a:solidFill>
                <a:effectLst/>
                <a:latin typeface="+mn-lt"/>
                <a:ea typeface="+mn-ea"/>
                <a:cs typeface="+mn-cs"/>
              </a:rPr>
              <a:t> Likewise, </a:t>
            </a:r>
            <a:r>
              <a:rPr lang="en-US" sz="1200" kern="1200" dirty="0">
                <a:solidFill>
                  <a:schemeClr val="tx1"/>
                </a:solidFill>
                <a:effectLst/>
                <a:latin typeface="+mn-lt"/>
                <a:ea typeface="+mn-ea"/>
                <a:cs typeface="+mn-cs"/>
              </a:rPr>
              <a:t>discipline at least this severe would come to rejecting the Christ the</a:t>
            </a:r>
            <a:r>
              <a:rPr lang="en-US" sz="1200" kern="1200" baseline="0" dirty="0">
                <a:solidFill>
                  <a:schemeClr val="tx1"/>
                </a:solidFill>
                <a:effectLst/>
                <a:latin typeface="+mn-lt"/>
                <a:ea typeface="+mn-ea"/>
                <a:cs typeface="+mn-cs"/>
              </a:rPr>
              <a:t> Hebrews</a:t>
            </a:r>
            <a:r>
              <a:rPr lang="en-US" sz="1200" kern="1200" dirty="0">
                <a:solidFill>
                  <a:schemeClr val="tx1"/>
                </a:solidFill>
                <a:effectLst/>
                <a:latin typeface="+mn-lt"/>
                <a:ea typeface="+mn-ea"/>
                <a:cs typeface="+mn-cs"/>
              </a:rPr>
              <a:t> knew (10:28-31).</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34210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Often "day" refers to a period of time, as in Genesis 2:4 (NASB). Zephaniah uses this term more than any other prophet, expanded as </a:t>
            </a:r>
            <a:r>
              <a:rPr lang="en-US" dirty="0">
                <a:latin typeface="Times New Roman" charset="0"/>
                <a:ea typeface="ＭＳ Ｐゴシック" charset="0"/>
                <a:cs typeface="ＭＳ Ｐゴシック" charset="0"/>
              </a:rPr>
              <a:t>“The Day of the L</a:t>
            </a:r>
            <a:r>
              <a:rPr lang="en-US" sz="1100" dirty="0">
                <a:latin typeface="Times New Roman" charset="0"/>
                <a:ea typeface="ＭＳ Ｐゴシック" charset="0"/>
                <a:cs typeface="ＭＳ Ｐゴシック" charset="0"/>
              </a:rPr>
              <a:t>ORD</a:t>
            </a:r>
            <a:r>
              <a:rPr lang="en-US" dirty="0">
                <a:latin typeface="Times New Roman" charset="0"/>
                <a:ea typeface="ＭＳ Ｐゴシック" charset="0"/>
                <a:cs typeface="ＭＳ Ｐゴシック" charset="0"/>
              </a:rPr>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5816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901B26-BB75-AE46-8F95-7149F3067B0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0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892A5F-B6D0-EB45-95A8-A9242445B4B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0707" name="Rectangle 2"/>
          <p:cNvSpPr>
            <a:spLocks noGrp="1" noRot="1" noChangeAspect="1" noChangeArrowheads="1"/>
          </p:cNvSpPr>
          <p:nvPr>
            <p:ph type="sldImg"/>
          </p:nvPr>
        </p:nvSpPr>
        <p:spPr>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873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1A5D74-CD8A-2946-82C4-77B076DC567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46644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1703158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67154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5D865E-DD77-8843-B329-7740F82F48F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6051" name="Rectangle 2"/>
          <p:cNvSpPr>
            <a:spLocks noGrp="1" noRot="1" noChangeAspect="1" noChangeArrowheads="1"/>
          </p:cNvSpPr>
          <p:nvPr>
            <p:ph type="sldImg"/>
          </p:nvPr>
        </p:nvSpPr>
        <p:spPr>
          <a:solidFill>
            <a:srgbClr val="FFFFFF"/>
          </a:solidFill>
          <a:ln/>
        </p:spPr>
      </p:sp>
      <p:sp>
        <p:nvSpPr>
          <p:cNvPr id="386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35674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58FEC2-5211-474F-A116-A5FD40BECED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8099" name="Rectangle 2"/>
          <p:cNvSpPr>
            <a:spLocks noGrp="1" noRot="1" noChangeAspect="1" noChangeArrowheads="1"/>
          </p:cNvSpPr>
          <p:nvPr>
            <p:ph type="sldImg"/>
          </p:nvPr>
        </p:nvSpPr>
        <p:spPr>
          <a:solidFill>
            <a:srgbClr val="FFFFFF"/>
          </a:solidFill>
          <a:ln/>
        </p:spPr>
      </p:sp>
      <p:sp>
        <p:nvSpPr>
          <p:cNvPr id="3881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23734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7794DF-E4CC-F648-9BF7-9189D5D0BC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3091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14458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E453FB9-4632-F640-BBB0-925F59AF04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745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called the L</a:t>
            </a:r>
            <a:r>
              <a:rPr lang="en-US" sz="1100" dirty="0"/>
              <a:t>ORD</a:t>
            </a:r>
            <a:r>
              <a:rPr lang="en-US" dirty="0"/>
              <a:t>'s day in that Yahweh is the one who warns of this period, the one who initiates it, and the one who will bring Israel and the nations through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231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C832A7-D822-3048-A532-306ECC2529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9143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be God’s judgment on these readers if they turned away?</a:t>
            </a:r>
          </a:p>
          <a:p>
            <a:r>
              <a:rPr lang="en-US" dirty="0"/>
              <a:t>• Verses 26-27 define God's judgment as “the raging fire that will consume his enemies." The readers would not be forgiven and would be judged with unbelievers. But when and how?</a:t>
            </a:r>
          </a:p>
          <a:p>
            <a:r>
              <a:rPr lang="en-US" dirty="0"/>
              <a:t>• Most commentaries claim that this means the readers would go to hell.</a:t>
            </a:r>
          </a:p>
          <a:p>
            <a:r>
              <a:rPr lang="en-US" dirty="0"/>
              <a:t>But is this hell fire? If so, that would mean these Christians would then go to hell! This is against all that the NT teaches about believers having eternal life.</a:t>
            </a:r>
          </a:p>
          <a:p>
            <a:r>
              <a:rPr lang="en-US" dirty="0"/>
              <a:t>• No, it refers to Jerusalem fire! Their salvation was secure—but their apostasy would lead to being killed along with the unbelieving Jews who stayed in Jerusalem to protect them temple! The letter consistently calls them believers, but they would bear a punishment of unbelievers by identifying with them. Yet t</a:t>
            </a:r>
            <a:r>
              <a:rPr lang="en-US" sz="1200" kern="1200" dirty="0">
                <a:solidFill>
                  <a:schemeClr val="tx1"/>
                </a:solidFill>
                <a:effectLst/>
                <a:latin typeface="+mn-lt"/>
                <a:ea typeface="+mn-ea"/>
                <a:cs typeface="+mn-cs"/>
              </a:rPr>
              <a:t>he fire of 10:27 is not hell fire but Jerusalem fire</a:t>
            </a:r>
            <a:r>
              <a:rPr lang="en-SG" sz="1200" kern="1200" dirty="0">
                <a:solidFill>
                  <a:schemeClr val="tx1"/>
                </a:solidFill>
                <a:effectLst/>
                <a:latin typeface="+mn-lt"/>
                <a:ea typeface="+mn-ea"/>
                <a:cs typeface="+mn-cs"/>
              </a:rPr>
              <a:t>. It was not eternal fire but temporal fire that would take their lives along with the godless who gave their lives in AD 70 while trying to preserve a temple system that was already a generation obsolete.</a:t>
            </a:r>
            <a:endParaRPr lang="en-US" dirty="0"/>
          </a:p>
          <a:p>
            <a:r>
              <a:rPr lang="en-US" dirty="0"/>
              <a:t>__________</a:t>
            </a:r>
          </a:p>
          <a:p>
            <a:r>
              <a:rPr lang="en-US" dirty="0"/>
              <a:t>Common-465</a:t>
            </a:r>
          </a:p>
          <a:p>
            <a:r>
              <a:rPr lang="en-US" dirty="0"/>
              <a:t>BE-58-Hebrews Be Uncompromising-80</a:t>
            </a:r>
          </a:p>
          <a:p>
            <a:r>
              <a:rPr lang="en-US" dirty="0"/>
              <a:t>BS-09-Read Paragraphs-33</a:t>
            </a:r>
          </a:p>
          <a:p>
            <a:r>
              <a:rPr lang="en-US" dirty="0"/>
              <a:t>ES-10-Other Events at the Rapture-52</a:t>
            </a:r>
          </a:p>
          <a:p>
            <a:r>
              <a:rPr lang="en-US" dirty="0"/>
              <a:t>HS-03-Spirit Ministries to Believer-19</a:t>
            </a:r>
          </a:p>
          <a:p>
            <a:r>
              <a:rPr lang="en-US" dirty="0"/>
              <a:t>NP-19-Hebrews Be Uncompromising-80</a:t>
            </a:r>
          </a:p>
          <a:p>
            <a:r>
              <a:rPr lang="en-US" dirty="0"/>
              <a:t>NS-19-Hebrews-421, 458</a:t>
            </a:r>
          </a:p>
          <a:p>
            <a:r>
              <a:rPr lang="en-US" dirty="0"/>
              <a:t>OS-36-Zephaniah-38</a:t>
            </a:r>
          </a:p>
          <a:p>
            <a:r>
              <a:rPr lang="en-US" dirty="0"/>
              <a:t>SA-09-Perseverance-42, 66</a:t>
            </a:r>
          </a:p>
          <a:p>
            <a:r>
              <a:rPr lang="en-US" dirty="0"/>
              <a:t>SA-14-Eternal Security-66</a:t>
            </a:r>
          </a:p>
          <a:p>
            <a:r>
              <a:rPr lang="en-US" dirty="0"/>
              <a:t>SA-15-Inheritance-169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4046602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72EC7-9752-FF4A-95EF-E36F675750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29201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all need balance but it’s hard to achieve.</a:t>
            </a:r>
          </a:p>
          <a:p>
            <a:r>
              <a:rPr lang="en-US" dirty="0">
                <a:cs typeface="ＭＳ Ｐゴシック" charset="0"/>
              </a:rPr>
              <a:t>Ask anyone if they want to live a balanced life, and the chances are that he or she will say, “Yes, I want balance. I see the dangers of extremism.”</a:t>
            </a:r>
          </a:p>
          <a:p>
            <a:endParaRPr lang="en-US" dirty="0">
              <a:cs typeface="ＭＳ Ｐゴシック" charset="0"/>
            </a:endParaRPr>
          </a:p>
        </p:txBody>
      </p:sp>
    </p:spTree>
    <p:extLst>
      <p:ext uri="{BB962C8B-B14F-4D97-AF65-F5344CB8AC3E}">
        <p14:creationId xmlns:p14="http://schemas.microsoft.com/office/powerpoint/2010/main" val="2992506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We all hear much about the balance of home and work life.</a:t>
            </a:r>
          </a:p>
        </p:txBody>
      </p:sp>
    </p:spTree>
    <p:extLst>
      <p:ext uri="{BB962C8B-B14F-4D97-AF65-F5344CB8AC3E}">
        <p14:creationId xmlns:p14="http://schemas.microsoft.com/office/powerpoint/2010/main" val="3785392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And, of course, there is the balance in eating.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That means we should eat just as many bad things as good things, right?</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extLst>
      <p:ext uri="{BB962C8B-B14F-4D97-AF65-F5344CB8AC3E}">
        <p14:creationId xmlns:p14="http://schemas.microsoft.com/office/powerpoint/2010/main" val="235879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Seriously, “The Eatwell Plate” is bad grammar but good in that it includes fruit and vegetables, starches, dairy, as well as food and drinks high in fat and/or sugar—plus meat, fish, eggs, and beans.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extLst>
      <p:ext uri="{BB962C8B-B14F-4D97-AF65-F5344CB8AC3E}">
        <p14:creationId xmlns:p14="http://schemas.microsoft.com/office/powerpoint/2010/main" val="3335713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Yet we all know balance doesn’t come easily—in eating, in work life/home life, in just about any area of life</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240355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Most of us want balance in our lives, yet we strive to know how to do it. The reality is that balance comes from being in a perpetual state of imbalance from the extremes</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70948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Note that this "Day" is one of wrath and anger. Zephaniah saw it primarily in negative terms, although the judgment of the period will also be followed by salvation and blessing.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Is your view of God balanced? He certainly is the perfect balance, but do you see him that way? As we consider how this applies to what we think of God, each age has had its extremes</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2852511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At some points in history, the judgment of God took precedence. He was only seen as a fair and vengeful ruler intent on striking all who do not fear him</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50576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724789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1472B8-F106-3D41-9892-1D3F20030A97}" type="slidenum">
              <a:rPr lang="en-US" sz="1200"/>
              <a:pPr eaLnBrk="1" hangingPunct="1"/>
              <a:t>51</a:t>
            </a:fld>
            <a:endParaRPr lang="en-US" sz="12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54</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3D4D4B-852C-5A49-8398-D9DC732CE1C7}" type="slidenum">
              <a:rPr lang="en-US" sz="1200"/>
              <a:pPr eaLnBrk="1" hangingPunct="1"/>
              <a:t>56</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5979E5-C458-E14C-97EF-5647ACE4F11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BC0D7DE-F090-A340-BA13-54A71799DA07}" type="slidenum">
              <a:rPr lang="en-US" sz="1200">
                <a:solidFill>
                  <a:srgbClr val="000000"/>
                </a:solidFill>
              </a:rPr>
              <a:pPr/>
              <a:t>58</a:t>
            </a:fld>
            <a:endParaRPr lang="en-US" sz="1200">
              <a:solidFill>
                <a:srgbClr val="000000"/>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7667F9-7256-A041-87B0-076F7F9CF8DE}" type="slidenum">
              <a:rPr lang="en-US" sz="1200">
                <a:solidFill>
                  <a:prstClr val="black"/>
                </a:solidFill>
              </a:rPr>
              <a:pPr eaLnBrk="1" hangingPunct="1"/>
              <a:t>59</a:t>
            </a:fld>
            <a:endParaRPr lang="en-US" sz="1200">
              <a:solidFill>
                <a:prstClr val="black"/>
              </a:solidFill>
            </a:endParaRPr>
          </a:p>
        </p:txBody>
      </p:sp>
      <p:sp>
        <p:nvSpPr>
          <p:cNvPr id="69634" name="Rectangle 2"/>
          <p:cNvSpPr>
            <a:spLocks noGrp="1" noRot="1" noChangeAspect="1" noChangeArrowheads="1"/>
          </p:cNvSpPr>
          <p:nvPr>
            <p:ph type="sldImg"/>
          </p:nvPr>
        </p:nvSpPr>
        <p:spPr>
          <a:solidFill>
            <a:srgbClr val="FFFFFF"/>
          </a:solidFill>
          <a:ln/>
        </p:spPr>
      </p:sp>
      <p:sp>
        <p:nvSpPr>
          <p:cNvPr id="69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E4D769-427C-C047-89E8-B51FB7A112AB}" type="slidenum">
              <a:rPr lang="en-US" sz="1200">
                <a:solidFill>
                  <a:srgbClr val="000000"/>
                </a:solidFill>
              </a:rPr>
              <a:pPr eaLnBrk="1" hangingPunct="1"/>
              <a:t>61</a:t>
            </a:fld>
            <a:endParaRPr lang="en-US" sz="1200">
              <a:solidFill>
                <a:srgbClr val="000000"/>
              </a:solidFill>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hold you accountable, so </a:t>
            </a:r>
            <a:r>
              <a:rPr lang="en-US" dirty="0">
                <a:latin typeface="Arial" panose="020B0604020202020204" pitchFamily="34" charset="0"/>
                <a:cs typeface="Arial" panose="020B0604020202020204" pitchFamily="34" charset="0"/>
              </a:rPr>
              <a:t>change your mind about him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69342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65</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9A5C09-EE55-FB41-80B7-4ED2FCC873A8}" type="slidenum">
              <a:rPr lang="en-US" sz="1200">
                <a:solidFill>
                  <a:srgbClr val="000000"/>
                </a:solidFill>
                <a:latin typeface="Comic Sans MS" charset="0"/>
              </a:rPr>
              <a:pPr eaLnBrk="1" hangingPunct="1"/>
              <a:t>66</a:t>
            </a:fld>
            <a:endParaRPr lang="en-US" sz="1200">
              <a:solidFill>
                <a:srgbClr val="000000"/>
              </a:solidFill>
              <a:latin typeface="Comic Sans MS" charset="0"/>
            </a:endParaRPr>
          </a:p>
        </p:txBody>
      </p:sp>
      <p:sp>
        <p:nvSpPr>
          <p:cNvPr id="86018" name="Rectangle 2"/>
          <p:cNvSpPr>
            <a:spLocks noGrp="1" noRot="1" noChangeAspect="1" noChangeArrowheads="1"/>
          </p:cNvSpPr>
          <p:nvPr>
            <p:ph type="sldImg"/>
          </p:nvPr>
        </p:nvSpPr>
        <p:spPr>
          <a:xfrm>
            <a:off x="1131888" y="703263"/>
            <a:ext cx="4586287" cy="3440112"/>
          </a:xfrm>
          <a:solidFill>
            <a:srgbClr val="FFFFFF"/>
          </a:solidFill>
          <a:ln/>
        </p:spPr>
      </p:sp>
      <p:sp>
        <p:nvSpPr>
          <p:cNvPr id="8601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775C5-61BB-7C46-8A54-1E255AE5EAB5}" type="slidenum">
              <a:rPr lang="en-US" sz="1200">
                <a:solidFill>
                  <a:srgbClr val="000000"/>
                </a:solidFill>
                <a:latin typeface="Comic Sans MS" charset="0"/>
              </a:rPr>
              <a:pPr eaLnBrk="1" hangingPunct="1"/>
              <a:t>67</a:t>
            </a:fld>
            <a:endParaRPr lang="en-US" sz="1200">
              <a:solidFill>
                <a:srgbClr val="000000"/>
              </a:solidFill>
              <a:latin typeface="Comic Sans MS" charset="0"/>
            </a:endParaRPr>
          </a:p>
        </p:txBody>
      </p:sp>
      <p:sp>
        <p:nvSpPr>
          <p:cNvPr id="81922" name="Rectangle 2"/>
          <p:cNvSpPr>
            <a:spLocks noGrp="1" noRot="1" noChangeAspect="1" noChangeArrowheads="1"/>
          </p:cNvSpPr>
          <p:nvPr>
            <p:ph type="sldImg"/>
          </p:nvPr>
        </p:nvSpPr>
        <p:spPr>
          <a:xfrm>
            <a:off x="1131888" y="703263"/>
            <a:ext cx="4586287" cy="3440112"/>
          </a:xfrm>
          <a:solidFill>
            <a:srgbClr val="FFFFFF"/>
          </a:solidFill>
          <a:ln/>
        </p:spPr>
      </p:sp>
      <p:sp>
        <p:nvSpPr>
          <p:cNvPr id="8192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FC71BA-37F5-1944-B17F-DEFBF67FC329}" type="slidenum">
              <a:rPr lang="en-US" sz="1200">
                <a:solidFill>
                  <a:srgbClr val="000000"/>
                </a:solidFill>
                <a:latin typeface="Comic Sans MS" charset="0"/>
              </a:rPr>
              <a:pPr eaLnBrk="1" hangingPunct="1"/>
              <a:t>68</a:t>
            </a:fld>
            <a:endParaRPr lang="en-US" sz="1200">
              <a:solidFill>
                <a:srgbClr val="000000"/>
              </a:solidFill>
              <a:latin typeface="Comic Sans MS" charset="0"/>
            </a:endParaRPr>
          </a:p>
        </p:txBody>
      </p:sp>
      <p:sp>
        <p:nvSpPr>
          <p:cNvPr id="83970" name="Rectangle 2"/>
          <p:cNvSpPr>
            <a:spLocks noGrp="1" noRot="1" noChangeAspect="1" noChangeArrowheads="1"/>
          </p:cNvSpPr>
          <p:nvPr>
            <p:ph type="sldImg"/>
          </p:nvPr>
        </p:nvSpPr>
        <p:spPr>
          <a:xfrm>
            <a:off x="1131888" y="703263"/>
            <a:ext cx="4586287" cy="3440112"/>
          </a:xfrm>
          <a:solidFill>
            <a:srgbClr val="FFFFFF"/>
          </a:solidFill>
          <a:ln/>
        </p:spPr>
      </p:sp>
      <p:sp>
        <p:nvSpPr>
          <p:cNvPr id="8397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9A5C09-EE55-FB41-80B7-4ED2FCC873A8}" type="slidenum">
              <a:rPr lang="en-US" sz="1200">
                <a:solidFill>
                  <a:srgbClr val="000000"/>
                </a:solidFill>
                <a:latin typeface="Comic Sans MS" charset="0"/>
              </a:rPr>
              <a:pPr eaLnBrk="1" hangingPunct="1"/>
              <a:t>69</a:t>
            </a:fld>
            <a:endParaRPr lang="en-US" sz="1200">
              <a:solidFill>
                <a:srgbClr val="000000"/>
              </a:solidFill>
              <a:latin typeface="Comic Sans MS" charset="0"/>
            </a:endParaRPr>
          </a:p>
        </p:txBody>
      </p:sp>
      <p:sp>
        <p:nvSpPr>
          <p:cNvPr id="86018" name="Rectangle 2"/>
          <p:cNvSpPr>
            <a:spLocks noGrp="1" noRot="1" noChangeAspect="1" noChangeArrowheads="1"/>
          </p:cNvSpPr>
          <p:nvPr>
            <p:ph type="sldImg"/>
          </p:nvPr>
        </p:nvSpPr>
        <p:spPr>
          <a:xfrm>
            <a:off x="1131888" y="703263"/>
            <a:ext cx="4586287" cy="3440112"/>
          </a:xfrm>
          <a:solidFill>
            <a:srgbClr val="FFFFFF"/>
          </a:solidFill>
          <a:ln/>
        </p:spPr>
      </p:sp>
      <p:sp>
        <p:nvSpPr>
          <p:cNvPr id="8601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70</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According to Joel Osteen – Pastor of Lakewood Church in Houston, Texas, </a:t>
            </a:r>
            <a:r>
              <a:rPr lang="en-US" b="1" dirty="0"/>
              <a:t>these first century apostles are wrong and outdated</a:t>
            </a:r>
            <a:r>
              <a:rPr lang="en-US" dirty="0"/>
              <a:t> and he has come out boldly to imply that Apostles Paul, Peter, and John who wrote much of the New Testament were wrong and need to be corrected and rebuked.</a:t>
            </a:r>
          </a:p>
          <a:p>
            <a:r>
              <a:rPr lang="en-US" dirty="0"/>
              <a:t>When asked directly</a:t>
            </a:r>
            <a:r>
              <a:rPr lang="en-US" b="1" dirty="0"/>
              <a:t> by Oprah Winfrey</a:t>
            </a:r>
            <a:r>
              <a:rPr lang="en-US" dirty="0"/>
              <a:t> if people who are openly practicing homosexuals are accepted into the Kingdom, Joel Osteen responded with “Absolutely, anybody is.”</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Joel Osteen Rebukes Apostles Paul, Peter, and John </a:t>
            </a:r>
          </a:p>
          <a:p>
            <a:r>
              <a:rPr lang="en-US" dirty="0"/>
              <a:t>Written by Peter Michael Martinez – August 27, 2013</a:t>
            </a:r>
          </a:p>
          <a:p>
            <a:r>
              <a:rPr lang="en-US" dirty="0">
                <a:cs typeface="ＭＳ Ｐゴシック" charset="0"/>
              </a:rPr>
              <a:t>http://</a:t>
            </a:r>
            <a:r>
              <a:rPr lang="en-US" dirty="0" err="1">
                <a:cs typeface="ＭＳ Ｐゴシック" charset="0"/>
              </a:rPr>
              <a:t>unitedforawakening.com</a:t>
            </a:r>
            <a:r>
              <a:rPr lang="en-US" dirty="0">
                <a:cs typeface="ＭＳ Ｐゴシック" charset="0"/>
              </a:rPr>
              <a:t>/</a:t>
            </a:r>
            <a:r>
              <a:rPr lang="en-US" dirty="0" err="1">
                <a:cs typeface="ＭＳ Ｐゴシック" charset="0"/>
              </a:rPr>
              <a:t>joel</a:t>
            </a:r>
            <a:r>
              <a:rPr lang="en-US" dirty="0">
                <a:cs typeface="ＭＳ Ｐゴシック" charset="0"/>
              </a:rPr>
              <a:t>-</a:t>
            </a:r>
            <a:r>
              <a:rPr lang="en-US" dirty="0" err="1">
                <a:cs typeface="ＭＳ Ｐゴシック" charset="0"/>
              </a:rPr>
              <a:t>osteen</a:t>
            </a:r>
            <a:r>
              <a:rPr lang="en-US" dirty="0">
                <a:cs typeface="ＭＳ Ｐゴシック" charset="0"/>
              </a:rPr>
              <a:t>-rebukes-apostles-paul-peter-and-john/</a:t>
            </a:r>
          </a:p>
          <a:p>
            <a:r>
              <a:rPr lang="en-US" dirty="0">
                <a:cs typeface="ＭＳ Ｐゴシック" charset="0"/>
              </a:rPr>
              <a:t>Accessed 26 March 2017</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Joel does acknowledge that some things are “sin” but says, “I don’t address these things from the pulpit. They only come up in interviews.” When asked </a:t>
            </a:r>
            <a:r>
              <a:rPr lang="en-US" b="1" dirty="0"/>
              <a:t>by Piers Morgan </a:t>
            </a:r>
            <a:r>
              <a:rPr lang="en-US" dirty="0"/>
              <a:t>if openly practicing gay/homosexual people will be accepted into heaven, Joel Osteen responded, </a:t>
            </a:r>
            <a:r>
              <a:rPr lang="en-US" b="1" u="sng" dirty="0">
                <a:effectLst/>
              </a:rPr>
              <a:t>“I believe they will.”</a:t>
            </a:r>
            <a:endParaRPr lang="en-US" dirty="0">
              <a:cs typeface="ＭＳ Ｐゴシック" charset="0"/>
            </a:endParaRP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Joel Osteen Rebukes Apostles Paul, Peter, and John </a:t>
            </a:r>
          </a:p>
          <a:p>
            <a:r>
              <a:rPr lang="en-US" dirty="0"/>
              <a:t>Written by Peter Michael Martinez – August 27, 2013</a:t>
            </a:r>
          </a:p>
          <a:p>
            <a:r>
              <a:rPr lang="en-US" dirty="0">
                <a:cs typeface="ＭＳ Ｐゴシック" charset="0"/>
              </a:rPr>
              <a:t>http://</a:t>
            </a:r>
            <a:r>
              <a:rPr lang="en-US" dirty="0" err="1">
                <a:cs typeface="ＭＳ Ｐゴシック" charset="0"/>
              </a:rPr>
              <a:t>unitedforawakening.com</a:t>
            </a:r>
            <a:r>
              <a:rPr lang="en-US" dirty="0">
                <a:cs typeface="ＭＳ Ｐゴシック" charset="0"/>
              </a:rPr>
              <a:t>/</a:t>
            </a:r>
            <a:r>
              <a:rPr lang="en-US" dirty="0" err="1">
                <a:cs typeface="ＭＳ Ｐゴシック" charset="0"/>
              </a:rPr>
              <a:t>joel</a:t>
            </a:r>
            <a:r>
              <a:rPr lang="en-US" dirty="0">
                <a:cs typeface="ＭＳ Ｐゴシック" charset="0"/>
              </a:rPr>
              <a:t>-</a:t>
            </a:r>
            <a:r>
              <a:rPr lang="en-US" dirty="0" err="1">
                <a:cs typeface="ＭＳ Ｐゴシック" charset="0"/>
              </a:rPr>
              <a:t>osteen</a:t>
            </a:r>
            <a:r>
              <a:rPr lang="en-US" dirty="0">
                <a:cs typeface="ＭＳ Ｐゴシック" charset="0"/>
              </a:rPr>
              <a:t>-rebukes-apostles-paul-peter-and-john/</a:t>
            </a:r>
          </a:p>
          <a:p>
            <a:r>
              <a:rPr lang="en-US" dirty="0">
                <a:cs typeface="ＭＳ Ｐゴシック" charset="0"/>
              </a:rPr>
              <a:t>Accessed 26 March 2017</a:t>
            </a:r>
          </a:p>
          <a:p>
            <a:endParaRPr lang="en-US" dirty="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Judgment will come on the princes and aristocracy who evidence their disobedience by adopting foreign dress and practices (1:7-8).</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79</a:t>
            </a:fld>
            <a:endParaRPr lang="en-US"/>
          </a:p>
        </p:txBody>
      </p:sp>
    </p:spTree>
    <p:extLst>
      <p:ext uri="{BB962C8B-B14F-4D97-AF65-F5344CB8AC3E}">
        <p14:creationId xmlns:p14="http://schemas.microsoft.com/office/powerpoint/2010/main" val="31881301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87</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88</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___________</a:t>
            </a:r>
          </a:p>
          <a:p>
            <a:pPr eaLnBrk="1" hangingPunct="1"/>
            <a:r>
              <a:rPr lang="en-US" altLang="zh-CN" dirty="0">
                <a:latin typeface="Times New Roman" charset="0"/>
                <a:ea typeface="ＭＳ Ｐゴシック" charset="0"/>
                <a:cs typeface="ＭＳ Ｐゴシック" charset="0"/>
              </a:rPr>
              <a:t>Common-341</a:t>
            </a:r>
          </a:p>
          <a:p>
            <a:pPr eaLnBrk="1" hangingPunct="1"/>
            <a:r>
              <a:rPr lang="en-US" altLang="zh-CN" dirty="0">
                <a:latin typeface="Times New Roman" charset="0"/>
                <a:ea typeface="ＭＳ Ｐゴシック" charset="0"/>
                <a:cs typeface="ＭＳ Ｐゴシック" charset="0"/>
              </a:rPr>
              <a:t>OS-36-Zephaniah-86</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89</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91</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94</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96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420174-CAAE-1B40-B843-A8083D531F1D}" type="slidenum">
              <a:rPr lang="en-US" sz="1200">
                <a:solidFill>
                  <a:prstClr val="black"/>
                </a:solidFill>
              </a:rPr>
              <a:pPr eaLnBrk="1" hangingPunct="1"/>
              <a:t>98</a:t>
            </a:fld>
            <a:endParaRPr lang="en-US" sz="1200">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fld id="{8008796E-BF59-CD44-83A2-AB2C15E54510}" type="slidenum">
              <a:rPr lang="en-US" sz="1200">
                <a:solidFill>
                  <a:srgbClr val="000000"/>
                </a:solidFill>
                <a:latin typeface="Calibri" charset="0"/>
              </a:rPr>
              <a:pPr/>
              <a:t>99</a:t>
            </a:fld>
            <a:endParaRPr lang="en-US" sz="1200">
              <a:solidFill>
                <a:srgbClr val="000000"/>
              </a:solidFill>
              <a:latin typeface="Calibri" charset="0"/>
            </a:endParaRPr>
          </a:p>
        </p:txBody>
      </p:sp>
      <p:sp>
        <p:nvSpPr>
          <p:cNvPr id="19046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hold you accountable, so </a:t>
            </a:r>
            <a:r>
              <a:rPr lang="en-US" dirty="0">
                <a:latin typeface="Arial" panose="020B0604020202020204" pitchFamily="34" charset="0"/>
                <a:cs typeface="Arial" panose="020B0604020202020204" pitchFamily="34" charset="0"/>
              </a:rPr>
              <a:t>change your mind about him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3D9E79-3CF9-D248-97B8-5E3AB49A7336}" type="slidenum">
              <a:rPr lang="en-US" sz="1200">
                <a:solidFill>
                  <a:prstClr val="black"/>
                </a:solidFill>
              </a:rPr>
              <a:pPr/>
              <a:t>100</a:t>
            </a:fld>
            <a:endParaRPr lang="en-US" sz="1200">
              <a:solidFill>
                <a:prstClr val="black"/>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JO" sz="2400" dirty="0"/>
              <a:t>Nineveh was weak in Jonah’s time, but then grew incredibly strong 100 years later once again</a:t>
            </a:r>
            <a:r>
              <a:rPr lang="ar-JO" sz="4400" dirty="0"/>
              <a:t>.</a:t>
            </a:r>
            <a:br>
              <a:rPr lang="ar-JO" sz="4400" dirty="0"/>
            </a:br>
            <a:r>
              <a:rPr lang="ar-JO" sz="2400" dirty="0"/>
              <a:t>But how strong? What was next on God’s calendar</a:t>
            </a:r>
            <a:r>
              <a:rPr lang="en-US" sz="2400" dirty="0"/>
              <a:t>?</a:t>
            </a:r>
          </a:p>
          <a:p>
            <a:r>
              <a:rPr lang="en-US" sz="4400" dirty="0"/>
              <a:t>———————</a:t>
            </a:r>
          </a:p>
          <a:p>
            <a:r>
              <a:rPr lang="en-US" sz="4400" dirty="0"/>
              <a:t>OS-00_OT Book Overviews-675</a:t>
            </a:r>
          </a:p>
          <a:p>
            <a:r>
              <a:rPr lang="en-US" sz="4400" dirty="0"/>
              <a:t>OS-34-Nahum-15</a:t>
            </a:r>
            <a:r>
              <a:rPr lang="ar-JO" sz="4400" dirty="0"/>
              <a:t> </a:t>
            </a:r>
            <a:endParaRPr lang="en-US" sz="4400" dirty="0"/>
          </a:p>
          <a:p>
            <a:r>
              <a:rPr lang="en-US" sz="4400" dirty="0"/>
              <a:t>OS-36-Zephaniah-98</a:t>
            </a:r>
            <a:endParaRPr lang="ar-JO" sz="2400"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65E42E-BFC8-104A-8FEC-93DBD8CE4CD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9682" name="Rectangle 2"/>
          <p:cNvSpPr>
            <a:spLocks noGrp="1" noRot="1" noChangeAspect="1" noChangeArrowheads="1"/>
          </p:cNvSpPr>
          <p:nvPr>
            <p:ph type="sldImg"/>
          </p:nvPr>
        </p:nvSpPr>
        <p:spPr>
          <a:solidFill>
            <a:srgbClr val="FFFFFF"/>
          </a:solidFill>
          <a:ln/>
        </p:spPr>
      </p:sp>
      <p:sp>
        <p:nvSpPr>
          <p:cNvPr id="19968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2400" kern="1200" dirty="0">
                <a:solidFill>
                  <a:schemeClr val="tx1"/>
                </a:solidFill>
                <a:effectLst/>
                <a:latin typeface="Arial"/>
                <a:ea typeface="ＭＳ Ｐ明朝" pitchFamily="24" charset="-128"/>
                <a:cs typeface="Arial"/>
              </a:rPr>
              <a:t>Nahum, Zephaniah, and Habakkuk ministered in turbulent times of transition from Assyria to Babylon near the end of Judah's surviving kingdom (Israel had been destroyed a century earlier). Judah saw their final godly king Josiah killed in 609 while God raised up many prophets to warn the people. In addition to Nahum, Zephaniah, and Habakkuk, others not depicted here include Jeremiah and Joel in Judah and Ezekiel and Daniel in Babylon.</a:t>
            </a:r>
          </a:p>
          <a:p>
            <a:pPr eaLnBrk="1" hangingPunct="1"/>
            <a:r>
              <a:rPr kumimoji="1" lang="en-US" sz="2400" kern="1200" dirty="0">
                <a:solidFill>
                  <a:schemeClr val="tx1"/>
                </a:solidFill>
                <a:effectLst/>
                <a:latin typeface="Arial"/>
                <a:ea typeface="ＭＳ Ｐ明朝" pitchFamily="24" charset="-128"/>
                <a:cs typeface="Arial"/>
              </a:rPr>
              <a:t>_____________</a:t>
            </a:r>
          </a:p>
          <a:p>
            <a:pPr eaLnBrk="1" hangingPunct="1"/>
            <a:r>
              <a:rPr kumimoji="1" lang="en-US" sz="2400" kern="1200" dirty="0">
                <a:solidFill>
                  <a:schemeClr val="tx1"/>
                </a:solidFill>
                <a:effectLst/>
                <a:latin typeface="Arial"/>
                <a:ea typeface="ＭＳ Ｐ明朝" pitchFamily="24" charset="-128"/>
                <a:cs typeface="Arial"/>
              </a:rPr>
              <a:t>Common-409</a:t>
            </a:r>
          </a:p>
          <a:p>
            <a:pPr eaLnBrk="1" hangingPunct="1"/>
            <a:r>
              <a:rPr kumimoji="1" lang="en-US" sz="2400" kern="1200" dirty="0">
                <a:solidFill>
                  <a:schemeClr val="tx1"/>
                </a:solidFill>
                <a:effectLst/>
                <a:latin typeface="Arial"/>
                <a:ea typeface="ＭＳ Ｐ明朝" pitchFamily="24" charset="-128"/>
                <a:cs typeface="Arial"/>
              </a:rPr>
              <a:t>BE-35-Habakkuk-17</a:t>
            </a:r>
          </a:p>
          <a:p>
            <a:pPr eaLnBrk="1" hangingPunct="1"/>
            <a:r>
              <a:rPr kumimoji="1" lang="en-US" sz="2400" kern="1200" dirty="0">
                <a:solidFill>
                  <a:schemeClr val="tx1"/>
                </a:solidFill>
                <a:effectLst/>
                <a:latin typeface="Arial"/>
                <a:ea typeface="ＭＳ Ｐ明朝" pitchFamily="24" charset="-128"/>
                <a:cs typeface="Arial"/>
              </a:rPr>
              <a:t>OS-34-Nahum-36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sz="2400" kern="1200" dirty="0">
                <a:solidFill>
                  <a:schemeClr val="tx1"/>
                </a:solidFill>
                <a:effectLst/>
                <a:latin typeface="Arial"/>
                <a:ea typeface="ＭＳ Ｐ明朝" pitchFamily="24" charset="-128"/>
                <a:cs typeface="Arial"/>
              </a:rPr>
              <a:t>OS-35-Habakkuk-43</a:t>
            </a:r>
            <a:endParaRPr lang="en-US" sz="2400" dirty="0">
              <a:latin typeface="Arial"/>
              <a:ea typeface="ＭＳ Ｐ明朝" charset="0"/>
              <a:cs typeface="Arial"/>
            </a:endParaRPr>
          </a:p>
          <a:p>
            <a:pPr eaLnBrk="1" hangingPunct="1"/>
            <a:r>
              <a:rPr kumimoji="1" lang="en-US" sz="2400" kern="1200" dirty="0">
                <a:solidFill>
                  <a:schemeClr val="tx1"/>
                </a:solidFill>
                <a:effectLst/>
                <a:latin typeface="Arial"/>
                <a:ea typeface="ＭＳ Ｐ明朝" pitchFamily="24" charset="-128"/>
                <a:cs typeface="Arial"/>
              </a:rPr>
              <a:t>OS-36-Zephaniah-60</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pitchFamily="18"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OS-34-Nahum-112</a:t>
            </a:r>
          </a:p>
          <a:p>
            <a:r>
              <a:rPr lang="en-US" dirty="0"/>
              <a:t>OS-36-Zephaniah-101</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642201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105</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75497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560147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239364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3983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5662476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069717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21654407"/>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5781229"/>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604944039"/>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41799515"/>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4265904334"/>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403385533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124860939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60630316"/>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2365026731"/>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913210078"/>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052784476"/>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619281837"/>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6F5E2B8-B8BC-0243-8067-01645E38D046}"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43770818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6AA38C6-1895-4C48-8D4F-CFD1C77DC5D7}"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178834263"/>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988857C-72D3-5B4D-B5C8-C23E06F567C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882189607"/>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8C2814D2-D9B4-344E-81A0-2A2988404FE4}"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602063141"/>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4A884728-E70C-D540-874A-789E2F1D45BB}"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569709221"/>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D3490A61-7C51-B245-9973-3CA768B6E78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770263621"/>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8B1888DF-4323-634E-AD73-B0DB770C968F}"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38554792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D262C688-990B-4B4E-88A5-AE6393E8FDA2}"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534665855"/>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E3A2859-A519-CB4A-94BA-A3C61863921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917034522"/>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95A6661-DBE7-1540-BD65-2F3CFE3EFBA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831307787"/>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0F162B0-7D03-F64D-B98B-2AD875776C48}"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371268741"/>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058203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9433921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7398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3174256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59858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7937659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001301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279131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69000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206267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76473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317695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572515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13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814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BEF7914-94D9-3849-9027-BBC32EC1B92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80663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804DB51-4B82-534F-A67B-E7133EF9CD9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732656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4D9F510-A46C-764F-B335-049CF57B7631}"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8369453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2A6F797-04B9-C04E-A25F-3EDF5FBF257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9215664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782595F-B9CC-2144-A105-F332D58C76D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7076794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06C1A5A-AC9F-4348-B918-C234BE919DC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084301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40C6B0AA-953C-FB47-9636-F5B86A5DD34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054391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CA386B5-32A7-3044-99FE-E0041DB2F7A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151388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EBA9EED-2DC6-CA46-8639-E81747E7C50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52881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694519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7E48911-EA44-484A-9A91-A29103386FC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2313739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8FDBDDC-7195-9044-A060-ADB45214564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358954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2539509-E741-934B-83FD-1141D67C2E2D}" type="slidenum">
              <a:rPr lang="en-US"/>
              <a:pPr>
                <a:defRPr/>
              </a:pPr>
              <a:t>‹#›</a:t>
            </a:fld>
            <a:endParaRPr lang="en-US"/>
          </a:p>
        </p:txBody>
      </p:sp>
    </p:spTree>
    <p:extLst>
      <p:ext uri="{BB962C8B-B14F-4D97-AF65-F5344CB8AC3E}">
        <p14:creationId xmlns:p14="http://schemas.microsoft.com/office/powerpoint/2010/main" val="17610812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94623C7-449B-C74A-B7D1-AF2591D0D18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594094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1F52673-C268-4A47-960C-46AE87AA8C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416852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C7177AF-3760-3C4F-B8E5-5FF7E4BFB98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831072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1EB7B8AA-1EF4-E54F-8874-4752351B363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821829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0D3D177-A175-E34C-A274-DC42245B42A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145726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F6E1FC1-CBCC-544F-B6FD-1D8E9E3DADA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417176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7D1F755-7AAE-264B-90C1-CE30038B4EF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93436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6802849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C976EE1-BB2D-9245-BE6B-8E4A641F2C2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813250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8C4321D-F939-BA4B-A278-3322D22D552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575806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E857DF6-D6EE-DA4D-B552-9A6E23EF35B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501842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81230BBE-3272-D74A-A8A7-BEDF7C931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50647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72BD324B-CE96-C847-B60D-A521E3D5D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81191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78C685-88A6-4D4D-BEB4-EAC3D7D37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88604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957859-DA54-704F-8D67-F0A591307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24894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CFAC3EB2-05BC-7746-9311-72E287CE29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24048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EA8552BB-D3C5-154B-B194-705C4A8BAF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91931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5A2408B2-349C-1C42-8DC8-777CE91982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54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1592604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81EF1823-5BE3-B54D-865E-37A54BECF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41677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07C1A95-C0E3-9F49-B86D-DE2BDF40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66229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EA0D13A-574C-9440-B0D2-1FC5EA1359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63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F41FDA-F582-D54F-AD5D-3F0E6FD9D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36291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A73B3EE-3D07-4141-8ED0-6A623F2DF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6869072"/>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9C0EC12-8F5C-5540-9F8C-C11658D87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654634"/>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9DB0DCF-5AFF-2D4A-BE73-33AF065E8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95242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FB25B4-5E41-6E4C-84F8-E05620B186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82019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C2B4DAD-626C-2F43-8418-09D3DE3DA1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172612"/>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2A8896F8-DB6B-584F-AD7E-DC8DA8FCB4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59263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927277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CE96849-591C-4146-B7F0-37F4571A8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8174615"/>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92679FB-36A2-354D-A069-18EEC93549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91587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CA8A96E-2938-9248-BA4D-8248583FE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67098"/>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82669AB-3B5C-B144-8493-0E2C1625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71470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8E044E-7A1A-5746-8DF2-3B35B9BF4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215781"/>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995F2C-B3A8-CC44-9E0B-C885B65A57BD}" type="slidenum">
              <a:rPr lang="en-US"/>
              <a:pPr>
                <a:defRPr/>
              </a:pPr>
              <a:t>‹#›</a:t>
            </a:fld>
            <a:endParaRPr lang="en-US"/>
          </a:p>
        </p:txBody>
      </p:sp>
    </p:spTree>
    <p:extLst>
      <p:ext uri="{BB962C8B-B14F-4D97-AF65-F5344CB8AC3E}">
        <p14:creationId xmlns:p14="http://schemas.microsoft.com/office/powerpoint/2010/main" val="14494860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798CAF-7782-984D-9E03-0BCACAC79342}" type="slidenum">
              <a:rPr lang="en-US"/>
              <a:pPr>
                <a:defRPr/>
              </a:pPr>
              <a:t>‹#›</a:t>
            </a:fld>
            <a:endParaRPr lang="en-US"/>
          </a:p>
        </p:txBody>
      </p:sp>
    </p:spTree>
    <p:extLst>
      <p:ext uri="{BB962C8B-B14F-4D97-AF65-F5344CB8AC3E}">
        <p14:creationId xmlns:p14="http://schemas.microsoft.com/office/powerpoint/2010/main" val="22259662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D8B838-1545-0040-9987-57C21E606DA0}" type="slidenum">
              <a:rPr lang="en-US"/>
              <a:pPr>
                <a:defRPr/>
              </a:pPr>
              <a:t>‹#›</a:t>
            </a:fld>
            <a:endParaRPr lang="en-US"/>
          </a:p>
        </p:txBody>
      </p:sp>
    </p:spTree>
    <p:extLst>
      <p:ext uri="{BB962C8B-B14F-4D97-AF65-F5344CB8AC3E}">
        <p14:creationId xmlns:p14="http://schemas.microsoft.com/office/powerpoint/2010/main" val="26469825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80568-4DDB-A843-9FFD-0394C83223DC}" type="slidenum">
              <a:rPr lang="en-US"/>
              <a:pPr>
                <a:defRPr/>
              </a:pPr>
              <a:t>‹#›</a:t>
            </a:fld>
            <a:endParaRPr lang="en-US"/>
          </a:p>
        </p:txBody>
      </p:sp>
    </p:spTree>
    <p:extLst>
      <p:ext uri="{BB962C8B-B14F-4D97-AF65-F5344CB8AC3E}">
        <p14:creationId xmlns:p14="http://schemas.microsoft.com/office/powerpoint/2010/main" val="6772118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549275-8FBA-3A4B-902E-F07FDB333A47}" type="slidenum">
              <a:rPr lang="en-US"/>
              <a:pPr>
                <a:defRPr/>
              </a:pPr>
              <a:t>‹#›</a:t>
            </a:fld>
            <a:endParaRPr lang="en-US"/>
          </a:p>
        </p:txBody>
      </p:sp>
    </p:spTree>
    <p:extLst>
      <p:ext uri="{BB962C8B-B14F-4D97-AF65-F5344CB8AC3E}">
        <p14:creationId xmlns:p14="http://schemas.microsoft.com/office/powerpoint/2010/main" val="1237424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0582612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02C8B0-43D6-F74D-834B-01792B733421}" type="slidenum">
              <a:rPr lang="en-US"/>
              <a:pPr>
                <a:defRPr/>
              </a:pPr>
              <a:t>‹#›</a:t>
            </a:fld>
            <a:endParaRPr lang="en-US"/>
          </a:p>
        </p:txBody>
      </p:sp>
    </p:spTree>
    <p:extLst>
      <p:ext uri="{BB962C8B-B14F-4D97-AF65-F5344CB8AC3E}">
        <p14:creationId xmlns:p14="http://schemas.microsoft.com/office/powerpoint/2010/main" val="39481135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10EEE2-DBB2-3A44-9D7A-6383756A9B47}" type="slidenum">
              <a:rPr lang="en-US"/>
              <a:pPr>
                <a:defRPr/>
              </a:pPr>
              <a:t>‹#›</a:t>
            </a:fld>
            <a:endParaRPr lang="en-US"/>
          </a:p>
        </p:txBody>
      </p:sp>
    </p:spTree>
    <p:extLst>
      <p:ext uri="{BB962C8B-B14F-4D97-AF65-F5344CB8AC3E}">
        <p14:creationId xmlns:p14="http://schemas.microsoft.com/office/powerpoint/2010/main" val="41299200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668D03-E26F-C24E-8C7A-D67B40FBD3D3}" type="slidenum">
              <a:rPr lang="en-US"/>
              <a:pPr>
                <a:defRPr/>
              </a:pPr>
              <a:t>‹#›</a:t>
            </a:fld>
            <a:endParaRPr lang="en-US"/>
          </a:p>
        </p:txBody>
      </p:sp>
    </p:spTree>
    <p:extLst>
      <p:ext uri="{BB962C8B-B14F-4D97-AF65-F5344CB8AC3E}">
        <p14:creationId xmlns:p14="http://schemas.microsoft.com/office/powerpoint/2010/main" val="38641931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699510-4A61-FC43-AE73-CE672B6BBA3C}" type="slidenum">
              <a:rPr lang="en-US"/>
              <a:pPr>
                <a:defRPr/>
              </a:pPr>
              <a:t>‹#›</a:t>
            </a:fld>
            <a:endParaRPr lang="en-US"/>
          </a:p>
        </p:txBody>
      </p:sp>
    </p:spTree>
    <p:extLst>
      <p:ext uri="{BB962C8B-B14F-4D97-AF65-F5344CB8AC3E}">
        <p14:creationId xmlns:p14="http://schemas.microsoft.com/office/powerpoint/2010/main" val="7980298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82DB0-42CA-A04C-A55C-FC27B5409B05}" type="slidenum">
              <a:rPr lang="en-US"/>
              <a:pPr>
                <a:defRPr/>
              </a:pPr>
              <a:t>‹#›</a:t>
            </a:fld>
            <a:endParaRPr lang="en-US"/>
          </a:p>
        </p:txBody>
      </p:sp>
    </p:spTree>
    <p:extLst>
      <p:ext uri="{BB962C8B-B14F-4D97-AF65-F5344CB8AC3E}">
        <p14:creationId xmlns:p14="http://schemas.microsoft.com/office/powerpoint/2010/main" val="34475097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A06CD-28B6-DB46-9E0F-6E81174A4370}" type="slidenum">
              <a:rPr lang="en-US"/>
              <a:pPr>
                <a:defRPr/>
              </a:pPr>
              <a:t>‹#›</a:t>
            </a:fld>
            <a:endParaRPr lang="en-US"/>
          </a:p>
        </p:txBody>
      </p:sp>
    </p:spTree>
    <p:extLst>
      <p:ext uri="{BB962C8B-B14F-4D97-AF65-F5344CB8AC3E}">
        <p14:creationId xmlns:p14="http://schemas.microsoft.com/office/powerpoint/2010/main" val="18468118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66428623"/>
      </p:ext>
    </p:extLst>
  </p:cSld>
  <p:clrMapOvr>
    <a:masterClrMapping/>
  </p:clrMapOvr>
  <p:transition spd="med">
    <p:zoom dir="in"/>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95799426"/>
      </p:ext>
    </p:extLst>
  </p:cSld>
  <p:clrMapOvr>
    <a:masterClrMapping/>
  </p:clrMapOvr>
  <p:transition spd="med">
    <p:zoom dir="in"/>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78200290"/>
      </p:ext>
    </p:extLst>
  </p:cSld>
  <p:clrMapOvr>
    <a:masterClrMapping/>
  </p:clrMapOvr>
  <p:transition spd="med">
    <p:zoom dir="in"/>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44721939"/>
      </p:ext>
    </p:extLst>
  </p:cSld>
  <p:clrMapOvr>
    <a:masterClrMapping/>
  </p:clrMapOvr>
  <p:transition spd="med">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126603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45781818"/>
      </p:ext>
    </p:extLst>
  </p:cSld>
  <p:clrMapOvr>
    <a:masterClrMapping/>
  </p:clrMapOvr>
  <p:transition spd="med">
    <p:zoom dir="in"/>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95901424"/>
      </p:ext>
    </p:extLst>
  </p:cSld>
  <p:clrMapOvr>
    <a:masterClrMapping/>
  </p:clrMapOvr>
  <p:transition spd="med">
    <p:zoom dir="in"/>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42430464"/>
      </p:ext>
    </p:extLst>
  </p:cSld>
  <p:clrMapOvr>
    <a:masterClrMapping/>
  </p:clrMapOvr>
  <p:transition spd="med">
    <p:zoom dir="in"/>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32112203"/>
      </p:ext>
    </p:extLst>
  </p:cSld>
  <p:clrMapOvr>
    <a:masterClrMapping/>
  </p:clrMapOvr>
  <p:transition spd="med">
    <p:zoom dir="in"/>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188264"/>
      </p:ext>
    </p:extLst>
  </p:cSld>
  <p:clrMapOvr>
    <a:masterClrMapping/>
  </p:clrMapOvr>
  <p:transition spd="med">
    <p:zoom dir="in"/>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60836139"/>
      </p:ext>
    </p:extLst>
  </p:cSld>
  <p:clrMapOvr>
    <a:masterClrMapping/>
  </p:clrMapOvr>
  <p:transition spd="med">
    <p:zoom dir="in"/>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20594919"/>
      </p:ext>
    </p:extLst>
  </p:cSld>
  <p:clrMapOvr>
    <a:masterClrMapping/>
  </p:clrMapOvr>
  <p:transition spd="med">
    <p:zoom dir="in"/>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2AE7AF1-7448-E24A-98A8-843365E3F10A}" type="slidenum">
              <a:rPr lang="en-US"/>
              <a:pPr>
                <a:defRPr/>
              </a:pPr>
              <a:t>‹#›</a:t>
            </a:fld>
            <a:endParaRPr lang="en-US"/>
          </a:p>
        </p:txBody>
      </p:sp>
    </p:spTree>
    <p:extLst>
      <p:ext uri="{BB962C8B-B14F-4D97-AF65-F5344CB8AC3E}">
        <p14:creationId xmlns:p14="http://schemas.microsoft.com/office/powerpoint/2010/main" val="2024666081"/>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5C901F5-19DB-1A41-BDA1-8A9F8405AE52}" type="slidenum">
              <a:rPr lang="en-US"/>
              <a:pPr>
                <a:defRPr/>
              </a:pPr>
              <a:t>‹#›</a:t>
            </a:fld>
            <a:endParaRPr lang="en-US"/>
          </a:p>
        </p:txBody>
      </p:sp>
    </p:spTree>
    <p:extLst>
      <p:ext uri="{BB962C8B-B14F-4D97-AF65-F5344CB8AC3E}">
        <p14:creationId xmlns:p14="http://schemas.microsoft.com/office/powerpoint/2010/main" val="3521257174"/>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EC09AD85-9945-C849-9792-095B7B6D43E2}" type="slidenum">
              <a:rPr lang="en-US"/>
              <a:pPr>
                <a:defRPr/>
              </a:pPr>
              <a:t>‹#›</a:t>
            </a:fld>
            <a:endParaRPr lang="en-US"/>
          </a:p>
        </p:txBody>
      </p:sp>
    </p:spTree>
    <p:extLst>
      <p:ext uri="{BB962C8B-B14F-4D97-AF65-F5344CB8AC3E}">
        <p14:creationId xmlns:p14="http://schemas.microsoft.com/office/powerpoint/2010/main" val="787669086"/>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53213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F52B1C4-125F-3D4F-8FF1-50C8EAD71252}" type="slidenum">
              <a:rPr lang="en-US"/>
              <a:pPr>
                <a:defRPr/>
              </a:pPr>
              <a:t>‹#›</a:t>
            </a:fld>
            <a:endParaRPr lang="en-US"/>
          </a:p>
        </p:txBody>
      </p:sp>
    </p:spTree>
    <p:extLst>
      <p:ext uri="{BB962C8B-B14F-4D97-AF65-F5344CB8AC3E}">
        <p14:creationId xmlns:p14="http://schemas.microsoft.com/office/powerpoint/2010/main" val="1046824502"/>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8868AA7A-0C09-C045-9EF5-FA53F637AA5D}" type="slidenum">
              <a:rPr lang="en-US"/>
              <a:pPr>
                <a:defRPr/>
              </a:pPr>
              <a:t>‹#›</a:t>
            </a:fld>
            <a:endParaRPr lang="en-US"/>
          </a:p>
        </p:txBody>
      </p:sp>
    </p:spTree>
    <p:extLst>
      <p:ext uri="{BB962C8B-B14F-4D97-AF65-F5344CB8AC3E}">
        <p14:creationId xmlns:p14="http://schemas.microsoft.com/office/powerpoint/2010/main" val="3810753078"/>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3E646994-2E67-CF4B-98AA-B9892552F677}" type="slidenum">
              <a:rPr lang="en-US"/>
              <a:pPr>
                <a:defRPr/>
              </a:pPr>
              <a:t>‹#›</a:t>
            </a:fld>
            <a:endParaRPr lang="en-US"/>
          </a:p>
        </p:txBody>
      </p:sp>
    </p:spTree>
    <p:extLst>
      <p:ext uri="{BB962C8B-B14F-4D97-AF65-F5344CB8AC3E}">
        <p14:creationId xmlns:p14="http://schemas.microsoft.com/office/powerpoint/2010/main" val="3791994403"/>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C0963471-1E25-2744-B9B1-8B6D6E6E2272}" type="slidenum">
              <a:rPr lang="en-US"/>
              <a:pPr>
                <a:defRPr/>
              </a:pPr>
              <a:t>‹#›</a:t>
            </a:fld>
            <a:endParaRPr lang="en-US"/>
          </a:p>
        </p:txBody>
      </p:sp>
    </p:spTree>
    <p:extLst>
      <p:ext uri="{BB962C8B-B14F-4D97-AF65-F5344CB8AC3E}">
        <p14:creationId xmlns:p14="http://schemas.microsoft.com/office/powerpoint/2010/main" val="1797386067"/>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603F3B8-CF5B-0340-BD91-2D29C90293A9}" type="slidenum">
              <a:rPr lang="en-US"/>
              <a:pPr>
                <a:defRPr/>
              </a:pPr>
              <a:t>‹#›</a:t>
            </a:fld>
            <a:endParaRPr lang="en-US"/>
          </a:p>
        </p:txBody>
      </p:sp>
    </p:spTree>
    <p:extLst>
      <p:ext uri="{BB962C8B-B14F-4D97-AF65-F5344CB8AC3E}">
        <p14:creationId xmlns:p14="http://schemas.microsoft.com/office/powerpoint/2010/main" val="3610167284"/>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F3745DCE-3A67-8E4B-B059-113F490B3992}" type="slidenum">
              <a:rPr lang="en-US"/>
              <a:pPr>
                <a:defRPr/>
              </a:pPr>
              <a:t>‹#›</a:t>
            </a:fld>
            <a:endParaRPr lang="en-US"/>
          </a:p>
        </p:txBody>
      </p:sp>
    </p:spTree>
    <p:extLst>
      <p:ext uri="{BB962C8B-B14F-4D97-AF65-F5344CB8AC3E}">
        <p14:creationId xmlns:p14="http://schemas.microsoft.com/office/powerpoint/2010/main" val="1599734814"/>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66DDA97-6245-CE4A-BEC5-0BE81E40CB0F}" type="slidenum">
              <a:rPr lang="en-US"/>
              <a:pPr>
                <a:defRPr/>
              </a:pPr>
              <a:t>‹#›</a:t>
            </a:fld>
            <a:endParaRPr lang="en-US"/>
          </a:p>
        </p:txBody>
      </p:sp>
    </p:spTree>
    <p:extLst>
      <p:ext uri="{BB962C8B-B14F-4D97-AF65-F5344CB8AC3E}">
        <p14:creationId xmlns:p14="http://schemas.microsoft.com/office/powerpoint/2010/main" val="3695918395"/>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796A998-B364-1447-9EBC-78004597420E}" type="slidenum">
              <a:rPr lang="en-US"/>
              <a:pPr>
                <a:defRPr/>
              </a:pPr>
              <a:t>‹#›</a:t>
            </a:fld>
            <a:endParaRPr lang="en-US"/>
          </a:p>
        </p:txBody>
      </p:sp>
    </p:spTree>
    <p:extLst>
      <p:ext uri="{BB962C8B-B14F-4D97-AF65-F5344CB8AC3E}">
        <p14:creationId xmlns:p14="http://schemas.microsoft.com/office/powerpoint/2010/main" val="1960750375"/>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279271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49932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2969411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619498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959609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378000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839033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967517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039887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053605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589057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719219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695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6396681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5803583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024784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463572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968517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9766900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138699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199846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946492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604695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24952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517915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7654167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935558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338661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619918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0525959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6291454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513940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835243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238470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93098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271234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372619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459933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958155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094079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185195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162429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359818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3683240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02584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9702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3/21/24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1961573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367106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5286605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891947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875207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080041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076325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4821469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3073251139"/>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485203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29028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3/21/24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12275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7851297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2930784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804691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0018557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661389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784814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72596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3524389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592948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DE8542-C05A-9C43-86D6-BB24282F27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8477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3/21/24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7827093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B4C381-CD37-1643-A990-960430884C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10663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25619A-E24B-FE4C-9D8D-0FFDE6256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9920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08CEC3-7B91-3C46-81D4-5676EBDB7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6564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C16A52A-F97A-1347-9A58-996C2B0A70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554987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AF9D5D-7195-CF47-8D86-E116AB89C6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25166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E665E-ECDD-AC48-85EC-ED74861377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52437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821415-A331-094A-81F6-7EF9F4D078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543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E6251C-0D94-5F46-88EA-7A744A103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321361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6086FB-9DE9-5B42-8E80-50EDCD00C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300315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1BB104-2BFF-F64F-8323-0803450D9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791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3/21/24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8152275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3482632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2961481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1717813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9500368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4645483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683093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907975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0458001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789227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40973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3/21/24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9148622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3731689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118829417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63400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638683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910389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49922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623171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49851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740490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0928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3/21/24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36565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658796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797989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739854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1794568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9131049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3990829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34085791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1914825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5586341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53755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3/21/24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127141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549925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41761620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45399732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5578479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2304077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876557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6211362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3069587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9341449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31522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3/21/24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9770557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9514556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2121256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4658279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5736561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8055462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4564528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21/03/24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56263731"/>
      </p:ext>
    </p:extLst>
  </p:cSld>
  <p:clrMapOvr>
    <a:overrideClrMapping bg1="dk1" tx1="lt1" bg2="dk2" tx2="lt2" accent1="accent1" accent2="accent2" accent3="accent3" accent4="accent4" accent5="accent5" accent6="accent6" hlink="hlink" folHlink="folHlink"/>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21/03/24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65452765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21/03/24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67355662"/>
      </p:ext>
    </p:extLst>
  </p:cSld>
  <p:clrMapOvr>
    <a:overrideClrMapping bg1="lt1" tx1="dk1" bg2="lt2" tx2="dk2" accent1="accent1" accent2="accent2" accent3="accent3" accent4="accent4" accent5="accent5" accent6="accent6" hlink="hlink" folHlink="folHlink"/>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21/03/24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876539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3/21/24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8060786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21/03/24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1384168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21/03/24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21103278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21/03/24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32034082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21/03/24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25456457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21/03/24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35252203"/>
      </p:ext>
    </p:extLst>
  </p:cSld>
  <p:clrMapOvr>
    <a:overrideClrMapping bg1="lt1" tx1="dk1" bg2="lt2" tx2="dk2" accent1="accent1" accent2="accent2" accent3="accent3" accent4="accent4" accent5="accent5" accent6="accent6" hlink="hlink" folHlink="folHlink"/>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21/03/24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04766331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21/03/24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18939431"/>
      </p:ext>
    </p:extLst>
  </p:cSld>
  <p:clrMapOvr>
    <a:overrideClrMapping bg1="lt1" tx1="dk1" bg2="lt2" tx2="dk2" accent1="accent1" accent2="accent2" accent3="accent3" accent4="accent4" accent5="accent5" accent6="accent6" hlink="hlink" folHlink="folHlink"/>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2400">
                <a:solidFill>
                  <a:srgbClr val="FFFFCC"/>
                </a:solidFill>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2400">
                <a:solidFill>
                  <a:srgbClr val="FFFFCC"/>
                </a:solidFill>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24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FFFFCC"/>
                </a:solidFill>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64652109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83942030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660014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3/21/24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4488339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69556587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84713746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01108885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42866208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25469964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2058077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11606063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6859794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89876494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674603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3/21/24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1177528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999922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386169135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12381701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362541388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9131200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19064957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290031446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48299827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250189186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3507100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35078223"/>
      </p:ext>
    </p:extLst>
  </p:cSld>
  <p:clrMapOvr>
    <a:masterClrMapping/>
  </p:clrMapOvr>
  <p:transition spd="med">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59796880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18297373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222153440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defTabSz="914400" eaLnBrk="0" fontAlgn="base" hangingPunct="0">
              <a:spcBef>
                <a:spcPct val="0"/>
              </a:spcBef>
              <a:spcAft>
                <a:spcPct val="0"/>
              </a:spcAft>
              <a:defRPr/>
            </a:pPr>
            <a:fld id="{8A6A3034-524C-F147-8D9E-85272E27B154}" type="slidenum">
              <a:rPr lang="en-US" altLang="zh-TW">
                <a:latin typeface="Arial" charset="0"/>
              </a:rPr>
              <a:pPr defTabSz="914400" eaLnBrk="0" fontAlgn="base" hangingPunct="0">
                <a:spcBef>
                  <a:spcPct val="0"/>
                </a:spcBef>
                <a:spcAft>
                  <a:spcPct val="0"/>
                </a:spcAft>
                <a:defRPr/>
              </a:pPr>
              <a:t>‹#›</a:t>
            </a:fld>
            <a:endParaRPr lang="en-US" altLang="zh-TW">
              <a:latin typeface="Arial" charset="0"/>
            </a:endParaRPr>
          </a:p>
        </p:txBody>
      </p:sp>
    </p:spTree>
    <p:extLst>
      <p:ext uri="{BB962C8B-B14F-4D97-AF65-F5344CB8AC3E}">
        <p14:creationId xmlns:p14="http://schemas.microsoft.com/office/powerpoint/2010/main" val="131130020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591938"/>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984795"/>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637872"/>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263903"/>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2745426"/>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239952"/>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034610"/>
      </p:ext>
    </p:extLst>
  </p:cSld>
  <p:clrMapOvr>
    <a:masterClrMapping/>
  </p:clrMapOvr>
  <p:transition spd="med">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062702"/>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39735"/>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422287"/>
      </p:ext>
    </p:extLst>
  </p:cSld>
  <p:clrMapOvr>
    <a:masterClrMapping/>
  </p:clrMapOvr>
  <p:transition spd="med">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102079"/>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253668"/>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8A6A3034-524C-F147-8D9E-85272E27B154}" type="slidenum">
              <a:rPr lang="en-US" altLang="zh-TW"/>
              <a:pPr>
                <a:defRPr/>
              </a:pPr>
              <a:t>‹#›</a:t>
            </a:fld>
            <a:endParaRPr lang="en-US" altLang="zh-TW"/>
          </a:p>
        </p:txBody>
      </p:sp>
    </p:spTree>
    <p:extLst>
      <p:ext uri="{BB962C8B-B14F-4D97-AF65-F5344CB8AC3E}">
        <p14:creationId xmlns:p14="http://schemas.microsoft.com/office/powerpoint/2010/main" val="424369460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88938137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1431913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93D6267-C958-A646-B1B3-16CA6265A928}" type="slidenum">
              <a:rPr lang="en-US"/>
              <a:pPr>
                <a:defRPr/>
              </a:pPr>
              <a:t>‹#›</a:t>
            </a:fld>
            <a:endParaRPr lang="en-US"/>
          </a:p>
        </p:txBody>
      </p:sp>
    </p:spTree>
    <p:extLst>
      <p:ext uri="{BB962C8B-B14F-4D97-AF65-F5344CB8AC3E}">
        <p14:creationId xmlns:p14="http://schemas.microsoft.com/office/powerpoint/2010/main" val="25731285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264483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1381769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988625"/>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129269"/>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622761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9861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754386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3616335"/>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848653"/>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61707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83256852"/>
      </p:ext>
    </p:extLst>
  </p:cSld>
  <p:clrMapOvr>
    <a:masterClrMapping/>
  </p:clrMapOvr>
  <p:transition spd="med">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9350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11286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203795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576920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738948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307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95452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12914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709837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39971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7614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10107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BBD82-B05B-BC44-A48E-6E2090230BF6}" type="slidenum">
              <a:rPr lang="en-US"/>
              <a:pPr>
                <a:defRPr/>
              </a:pPr>
              <a:t>‹#›</a:t>
            </a:fld>
            <a:endParaRPr lang="en-US"/>
          </a:p>
        </p:txBody>
      </p:sp>
    </p:spTree>
    <p:extLst>
      <p:ext uri="{BB962C8B-B14F-4D97-AF65-F5344CB8AC3E}">
        <p14:creationId xmlns:p14="http://schemas.microsoft.com/office/powerpoint/2010/main" val="22454501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A0FE0A3-BC90-614B-B7D3-53243274572E}" type="slidenum">
              <a:rPr lang="en-US"/>
              <a:pPr>
                <a:defRPr/>
              </a:pPr>
              <a:t>‹#›</a:t>
            </a:fld>
            <a:endParaRPr lang="en-US"/>
          </a:p>
        </p:txBody>
      </p:sp>
    </p:spTree>
    <p:extLst>
      <p:ext uri="{BB962C8B-B14F-4D97-AF65-F5344CB8AC3E}">
        <p14:creationId xmlns:p14="http://schemas.microsoft.com/office/powerpoint/2010/main" val="233438667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34FA1A-527A-B145-8033-CDBD2D005128}" type="slidenum">
              <a:rPr lang="en-US"/>
              <a:pPr>
                <a:defRPr/>
              </a:pPr>
              <a:t>‹#›</a:t>
            </a:fld>
            <a:endParaRPr lang="en-US"/>
          </a:p>
        </p:txBody>
      </p:sp>
    </p:spTree>
    <p:extLst>
      <p:ext uri="{BB962C8B-B14F-4D97-AF65-F5344CB8AC3E}">
        <p14:creationId xmlns:p14="http://schemas.microsoft.com/office/powerpoint/2010/main" val="183977517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4BC17B-6275-534B-8342-E8DB88F66BE3}" type="slidenum">
              <a:rPr lang="en-US"/>
              <a:pPr>
                <a:defRPr/>
              </a:pPr>
              <a:t>‹#›</a:t>
            </a:fld>
            <a:endParaRPr lang="en-US"/>
          </a:p>
        </p:txBody>
      </p:sp>
    </p:spTree>
    <p:extLst>
      <p:ext uri="{BB962C8B-B14F-4D97-AF65-F5344CB8AC3E}">
        <p14:creationId xmlns:p14="http://schemas.microsoft.com/office/powerpoint/2010/main" val="124458496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126715-8DC2-E744-9809-CFFE6462BAAE}" type="slidenum">
              <a:rPr lang="en-US"/>
              <a:pPr>
                <a:defRPr/>
              </a:pPr>
              <a:t>‹#›</a:t>
            </a:fld>
            <a:endParaRPr lang="en-US"/>
          </a:p>
        </p:txBody>
      </p:sp>
    </p:spTree>
    <p:extLst>
      <p:ext uri="{BB962C8B-B14F-4D97-AF65-F5344CB8AC3E}">
        <p14:creationId xmlns:p14="http://schemas.microsoft.com/office/powerpoint/2010/main" val="211621634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A92B593-E686-DE4D-8154-F320D3884399}" type="slidenum">
              <a:rPr lang="en-US"/>
              <a:pPr>
                <a:defRPr/>
              </a:pPr>
              <a:t>‹#›</a:t>
            </a:fld>
            <a:endParaRPr lang="en-US"/>
          </a:p>
        </p:txBody>
      </p:sp>
    </p:spTree>
    <p:extLst>
      <p:ext uri="{BB962C8B-B14F-4D97-AF65-F5344CB8AC3E}">
        <p14:creationId xmlns:p14="http://schemas.microsoft.com/office/powerpoint/2010/main" val="381870064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DF34C05-2526-6449-8666-AEA2E3712FD0}" type="slidenum">
              <a:rPr lang="en-US"/>
              <a:pPr>
                <a:defRPr/>
              </a:pPr>
              <a:t>‹#›</a:t>
            </a:fld>
            <a:endParaRPr lang="en-US"/>
          </a:p>
        </p:txBody>
      </p:sp>
    </p:spTree>
    <p:extLst>
      <p:ext uri="{BB962C8B-B14F-4D97-AF65-F5344CB8AC3E}">
        <p14:creationId xmlns:p14="http://schemas.microsoft.com/office/powerpoint/2010/main" val="129467575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0124232-FBB8-2245-8812-DB9957F6A1F9}" type="slidenum">
              <a:rPr lang="en-US"/>
              <a:pPr>
                <a:defRPr/>
              </a:pPr>
              <a:t>‹#›</a:t>
            </a:fld>
            <a:endParaRPr lang="en-US"/>
          </a:p>
        </p:txBody>
      </p:sp>
    </p:spTree>
    <p:extLst>
      <p:ext uri="{BB962C8B-B14F-4D97-AF65-F5344CB8AC3E}">
        <p14:creationId xmlns:p14="http://schemas.microsoft.com/office/powerpoint/2010/main" val="297641197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9C6DF-4820-824A-8524-94906BE823BA}" type="slidenum">
              <a:rPr lang="en-US"/>
              <a:pPr>
                <a:defRPr/>
              </a:pPr>
              <a:t>‹#›</a:t>
            </a:fld>
            <a:endParaRPr lang="en-US"/>
          </a:p>
        </p:txBody>
      </p:sp>
    </p:spTree>
    <p:extLst>
      <p:ext uri="{BB962C8B-B14F-4D97-AF65-F5344CB8AC3E}">
        <p14:creationId xmlns:p14="http://schemas.microsoft.com/office/powerpoint/2010/main" val="11365463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2BC896C-8EDE-9B43-8976-9F9E0805AFC9}" type="slidenum">
              <a:rPr lang="en-US"/>
              <a:pPr>
                <a:defRPr/>
              </a:pPr>
              <a:t>‹#›</a:t>
            </a:fld>
            <a:endParaRPr lang="en-US"/>
          </a:p>
        </p:txBody>
      </p:sp>
    </p:spTree>
    <p:extLst>
      <p:ext uri="{BB962C8B-B14F-4D97-AF65-F5344CB8AC3E}">
        <p14:creationId xmlns:p14="http://schemas.microsoft.com/office/powerpoint/2010/main" val="261222904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5765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31161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35997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773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34261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03701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8192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27898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477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05741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40295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defRPr>
            </a:lvl1pPr>
          </a:lstStyle>
          <a:p>
            <a:pPr>
              <a:defRPr/>
            </a:pPr>
            <a:fld id="{286E70CF-409E-3548-B2BC-E2E6F4A43E90}" type="slidenum">
              <a:rPr lang="en-US"/>
              <a:pPr>
                <a:defRPr/>
              </a:pPr>
              <a:t>‹#›</a:t>
            </a:fld>
            <a:endParaRPr lang="en-US"/>
          </a:p>
        </p:txBody>
      </p:sp>
    </p:spTree>
    <p:extLst>
      <p:ext uri="{BB962C8B-B14F-4D97-AF65-F5344CB8AC3E}">
        <p14:creationId xmlns:p14="http://schemas.microsoft.com/office/powerpoint/2010/main" val="23130821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E39AD503-C79B-E94B-93DA-B72D7682928B}" type="slidenum">
              <a:rPr lang="en-US"/>
              <a:pPr>
                <a:defRPr/>
              </a:pPr>
              <a:t>‹#›</a:t>
            </a:fld>
            <a:endParaRPr lang="en-US"/>
          </a:p>
        </p:txBody>
      </p:sp>
    </p:spTree>
    <p:extLst>
      <p:ext uri="{BB962C8B-B14F-4D97-AF65-F5344CB8AC3E}">
        <p14:creationId xmlns:p14="http://schemas.microsoft.com/office/powerpoint/2010/main" val="19226911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AA86538-B579-0944-8B43-31467F539417}" type="slidenum">
              <a:rPr lang="en-US"/>
              <a:pPr>
                <a:defRPr/>
              </a:pPr>
              <a:t>‹#›</a:t>
            </a:fld>
            <a:endParaRPr lang="en-US"/>
          </a:p>
        </p:txBody>
      </p:sp>
    </p:spTree>
    <p:extLst>
      <p:ext uri="{BB962C8B-B14F-4D97-AF65-F5344CB8AC3E}">
        <p14:creationId xmlns:p14="http://schemas.microsoft.com/office/powerpoint/2010/main" val="381544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7CE0754B-F050-D140-BF92-8B86154E8C40}" type="slidenum">
              <a:rPr lang="en-US"/>
              <a:pPr>
                <a:defRPr/>
              </a:pPr>
              <a:t>‹#›</a:t>
            </a:fld>
            <a:endParaRPr lang="en-US"/>
          </a:p>
        </p:txBody>
      </p:sp>
    </p:spTree>
    <p:extLst>
      <p:ext uri="{BB962C8B-B14F-4D97-AF65-F5344CB8AC3E}">
        <p14:creationId xmlns:p14="http://schemas.microsoft.com/office/powerpoint/2010/main" val="16808467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BE14B22B-2DF5-CC42-953B-6202A6E2E1DA}" type="slidenum">
              <a:rPr lang="en-US"/>
              <a:pPr>
                <a:defRPr/>
              </a:pPr>
              <a:t>‹#›</a:t>
            </a:fld>
            <a:endParaRPr lang="en-US"/>
          </a:p>
        </p:txBody>
      </p:sp>
    </p:spTree>
    <p:extLst>
      <p:ext uri="{BB962C8B-B14F-4D97-AF65-F5344CB8AC3E}">
        <p14:creationId xmlns:p14="http://schemas.microsoft.com/office/powerpoint/2010/main" val="11093951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57F522A-8C54-AC4E-BC5C-3A9CD7D6AA62}" type="slidenum">
              <a:rPr lang="en-US"/>
              <a:pPr>
                <a:defRPr/>
              </a:pPr>
              <a:t>‹#›</a:t>
            </a:fld>
            <a:endParaRPr lang="en-US"/>
          </a:p>
        </p:txBody>
      </p:sp>
    </p:spTree>
    <p:extLst>
      <p:ext uri="{BB962C8B-B14F-4D97-AF65-F5344CB8AC3E}">
        <p14:creationId xmlns:p14="http://schemas.microsoft.com/office/powerpoint/2010/main" val="14513289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21A8C01-4625-A14A-9C27-29221CC2997F}" type="slidenum">
              <a:rPr lang="en-US"/>
              <a:pPr>
                <a:defRPr/>
              </a:pPr>
              <a:t>‹#›</a:t>
            </a:fld>
            <a:endParaRPr lang="en-US"/>
          </a:p>
        </p:txBody>
      </p:sp>
    </p:spTree>
    <p:extLst>
      <p:ext uri="{BB962C8B-B14F-4D97-AF65-F5344CB8AC3E}">
        <p14:creationId xmlns:p14="http://schemas.microsoft.com/office/powerpoint/2010/main" val="13195351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FF9D7A56-2CDC-1C46-A975-5B9EC68E9892}" type="slidenum">
              <a:rPr lang="en-US"/>
              <a:pPr>
                <a:defRPr/>
              </a:pPr>
              <a:t>‹#›</a:t>
            </a:fld>
            <a:endParaRPr lang="en-US"/>
          </a:p>
        </p:txBody>
      </p:sp>
    </p:spTree>
    <p:extLst>
      <p:ext uri="{BB962C8B-B14F-4D97-AF65-F5344CB8AC3E}">
        <p14:creationId xmlns:p14="http://schemas.microsoft.com/office/powerpoint/2010/main" val="23631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5504AE9-6201-5543-9BFF-E305FFF13C7D}" type="slidenum">
              <a:rPr lang="en-US"/>
              <a:pPr>
                <a:defRPr/>
              </a:pPr>
              <a:t>‹#›</a:t>
            </a:fld>
            <a:endParaRPr lang="en-US"/>
          </a:p>
        </p:txBody>
      </p:sp>
    </p:spTree>
    <p:extLst>
      <p:ext uri="{BB962C8B-B14F-4D97-AF65-F5344CB8AC3E}">
        <p14:creationId xmlns:p14="http://schemas.microsoft.com/office/powerpoint/2010/main" val="529692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645C40CD-07A9-0744-8689-D517C3E5E81C}" type="slidenum">
              <a:rPr lang="en-US"/>
              <a:pPr>
                <a:defRPr/>
              </a:pPr>
              <a:t>‹#›</a:t>
            </a:fld>
            <a:endParaRPr lang="en-US"/>
          </a:p>
        </p:txBody>
      </p:sp>
    </p:spTree>
    <p:extLst>
      <p:ext uri="{BB962C8B-B14F-4D97-AF65-F5344CB8AC3E}">
        <p14:creationId xmlns:p14="http://schemas.microsoft.com/office/powerpoint/2010/main" val="9879774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CB04A05-695A-B84A-A154-2A3E936F1B75}" type="slidenum">
              <a:rPr lang="en-US"/>
              <a:pPr>
                <a:defRPr/>
              </a:pPr>
              <a:t>‹#›</a:t>
            </a:fld>
            <a:endParaRPr lang="en-US"/>
          </a:p>
        </p:txBody>
      </p:sp>
    </p:spTree>
    <p:extLst>
      <p:ext uri="{BB962C8B-B14F-4D97-AF65-F5344CB8AC3E}">
        <p14:creationId xmlns:p14="http://schemas.microsoft.com/office/powerpoint/2010/main" val="26539576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1602BEA4-C8FC-4C44-843E-45B3B4D1A32F}" type="slidenum">
              <a:rPr lang="en-US"/>
              <a:pPr>
                <a:defRPr/>
              </a:pPr>
              <a:t>‹#›</a:t>
            </a:fld>
            <a:endParaRPr lang="en-US"/>
          </a:p>
        </p:txBody>
      </p:sp>
    </p:spTree>
    <p:extLst>
      <p:ext uri="{BB962C8B-B14F-4D97-AF65-F5344CB8AC3E}">
        <p14:creationId xmlns:p14="http://schemas.microsoft.com/office/powerpoint/2010/main" val="9565183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182111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66536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097954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183895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216153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5869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1.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3.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1.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9.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0.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21.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theme" Target="../theme/theme2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23.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theme" Target="../theme/theme24.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heme" Target="../theme/theme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3.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2.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33.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theme" Target="../theme/theme34.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7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6.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85.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86.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6.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80874529"/>
      </p:ext>
    </p:extLst>
  </p:cSld>
  <p:clrMap bg1="dk2" tx1="lt1" bg2="dk1"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587502842"/>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cs typeface="+mn-cs"/>
              </a:defRPr>
            </a:lvl1pPr>
          </a:lstStyle>
          <a:p>
            <a:pPr defTabSz="914400" fontAlgn="base">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cs typeface="+mn-cs"/>
              </a:defRPr>
            </a:lvl1pPr>
          </a:lstStyle>
          <a:p>
            <a:pPr defTabSz="914400" fontAlgn="base">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cs typeface="+mn-cs"/>
              </a:defRPr>
            </a:lvl1pPr>
          </a:lstStyle>
          <a:p>
            <a:pPr defTabSz="914400" fontAlgn="base">
              <a:spcAft>
                <a:spcPct val="0"/>
              </a:spcAft>
              <a:defRPr/>
            </a:pPr>
            <a:fld id="{EC48A481-3FFB-3D4B-80B0-4317E9042A47}" type="slidenum">
              <a:rPr lang="en-US">
                <a:latin typeface="Times New Roman" charset="0"/>
                <a:ea typeface="ＭＳ Ｐゴシック" charset="0"/>
              </a:rPr>
              <a:pPr defTabSz="914400"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853680076"/>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6705226"/>
      </p:ext>
    </p:extLst>
  </p:cSld>
  <p:clrMap bg1="dk2" tx1="lt1" bg2="dk1" tx2="lt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11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4711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4711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fontAlgn="base">
              <a:spcBef>
                <a:spcPct val="0"/>
              </a:spcBef>
              <a:spcAft>
                <a:spcPct val="0"/>
              </a:spcAft>
              <a:defRPr/>
            </a:pPr>
            <a:fld id="{E52DC43F-DABC-4B40-AB0A-1DC51B83F9FB}"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01682659"/>
      </p:ext>
    </p:extLst>
  </p:cSld>
  <p:clrMap bg1="dk2" tx1="lt1" bg2="dk1"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710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01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defTabSz="914400" eaLnBrk="0" fontAlgn="base" hangingPunct="0">
              <a:spcAft>
                <a:spcPct val="0"/>
              </a:spcAft>
              <a:defRPr/>
            </a:pPr>
            <a:fld id="{7865248F-0810-8C40-8997-E4577F09E724}" type="slidenum">
              <a:rPr lang="en-US">
                <a:solidFill>
                  <a:srgbClr val="003300"/>
                </a:solidFill>
                <a:ea typeface="ＭＳ Ｐゴシック" charset="0"/>
                <a:cs typeface="ＭＳ Ｐゴシック" charset="0"/>
              </a:rPr>
              <a:pPr defTabSz="914400" eaLnBrk="0" fontAlgn="base" hangingPunct="0">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2088272601"/>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A7695569-1AAD-8B4C-B621-0A5B4ED4ECA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161391141"/>
      </p:ext>
    </p:extLst>
  </p:cSld>
  <p:clrMap bg1="dk2" tx1="lt1" bg2="dk1" tx2="lt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DFA1989C-F57D-554A-83B4-2E679066501A}"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99304844"/>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defTabSz="914400" fontAlgn="base">
              <a:spcBef>
                <a:spcPct val="0"/>
              </a:spcBef>
              <a:spcAft>
                <a:spcPct val="0"/>
              </a:spcAft>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defTabSz="914400" fontAlgn="base">
              <a:spcBef>
                <a:spcPct val="0"/>
              </a:spcBef>
              <a:spcAft>
                <a:spcPct val="0"/>
              </a:spcAft>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fontAlgn="base">
              <a:spcBef>
                <a:spcPct val="0"/>
              </a:spcBef>
              <a:spcAft>
                <a:spcPct val="0"/>
              </a:spcAft>
              <a:defRPr/>
            </a:pPr>
            <a:fld id="{B49251C9-393D-C741-9645-923D685D31A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32847331"/>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508060878"/>
      </p:ext>
    </p:extLst>
  </p:cSld>
  <p:clrMap bg1="dk2" tx1="lt1" bg2="dk1" tx2="lt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18720593"/>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cs typeface="+mn-cs"/>
              </a:defRPr>
            </a:lvl1pPr>
          </a:lstStyle>
          <a:p>
            <a:pPr defTabSz="914400" fontAlgn="base">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cs typeface="+mn-cs"/>
              </a:defRPr>
            </a:lvl1pPr>
          </a:lstStyle>
          <a:p>
            <a:pPr defTabSz="914400" fontAlgn="base">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cs typeface="+mn-cs"/>
              </a:defRPr>
            </a:lvl1pPr>
          </a:lstStyle>
          <a:p>
            <a:pPr defTabSz="914400" fontAlgn="base">
              <a:spcAft>
                <a:spcPct val="0"/>
              </a:spcAft>
              <a:defRPr/>
            </a:pPr>
            <a:fld id="{61753743-0175-634D-BC53-AB678C052E8D}" type="slidenum">
              <a:rPr lang="en-US">
                <a:latin typeface="Times New Roman" charset="0"/>
                <a:ea typeface="ＭＳ Ｐゴシック" charset="0"/>
              </a:rPr>
              <a:pPr defTabSz="914400"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4126039866"/>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5335644"/>
      </p:ext>
    </p:extLst>
  </p:cSld>
  <p:clrMap bg1="dk2" tx1="lt1" bg2="dk1" tx2="lt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4681683"/>
      </p:ext>
    </p:extLst>
  </p:cSld>
  <p:clrMap bg1="dk2" tx1="lt1" bg2="dk1" tx2="lt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1784131"/>
      </p:ext>
    </p:extLst>
  </p:cSld>
  <p:clrMap bg1="dk2" tx1="lt1" bg2="dk1" tx2="lt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711826593"/>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988998"/>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DA74C3ED-9DA6-484A-A821-CFDC69CF2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7321"/>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138574928"/>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1602915826"/>
      </p:ext>
    </p:extLst>
  </p:cSld>
  <p:clrMap bg1="lt1" tx1="dk1" bg2="lt2" tx2="dk2" accent1="accent1" accent2="accent2" accent3="accent3" accent4="accent4" accent5="accent5" accent6="accent6" hlink="hlink" folHlink="folHlink"/>
  <p:sldLayoutIdLst>
    <p:sldLayoutId id="21474844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4013CB3-BC7C-DF43-8C05-DD0C0462FB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067411"/>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3/21/24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81589835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9756487"/>
      </p:ext>
    </p:extLst>
  </p:cSld>
  <p:clrMap bg1="dk2" tx1="lt1" bg2="dk1" tx2="lt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234832245"/>
      </p:ext>
    </p:extLst>
  </p:cSld>
  <p:clrMap bg1="dk2" tx1="lt1" bg2="dk1" tx2="lt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21/03/24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2764455455"/>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2400">
                <a:solidFill>
                  <a:srgbClr val="FFFFCC"/>
                </a:solidFill>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2400">
                <a:solidFill>
                  <a:srgbClr val="FFFFCC"/>
                </a:solidFill>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2400">
                <a:solidFill>
                  <a:srgbClr val="FFFFCC"/>
                </a:solidFill>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FFFFCC"/>
                </a:solidFill>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90C9A1B0-4BA3-F74F-B81F-FC360414772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154288204"/>
      </p:ext>
    </p:extLst>
  </p:cSld>
  <p:clrMap bg1="dk2" tx1="lt1" bg2="dk1" tx2="lt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149026468"/>
      </p:ext>
    </p:extLst>
  </p:cSld>
  <p:clrMap bg1="dk2" tx1="lt1" bg2="dk1" tx2="lt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 id="2147484491" r:id="rId12"/>
    <p:sldLayoutId id="2147484492" r:id="rId13"/>
    <p:sldLayoutId id="2147484493"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418271090"/>
      </p:ext>
    </p:extLst>
  </p:cSld>
  <p:clrMap bg1="dk2" tx1="lt1" bg2="dk1" tx2="lt2" accent1="accent1" accent2="accent2" accent3="accent3" accent4="accent4" accent5="accent5" accent6="accent6" hlink="hlink" folHlink="folHlink"/>
  <p:sldLayoutIdLst>
    <p:sldLayoutId id="2147484495"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711196936"/>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1" hangingPunct="1">
                <a:defRPr/>
              </a:pPr>
              <a:endParaRPr lang="en-US" sz="2400">
                <a:solidFill>
                  <a:srgbClr val="FFFFCC"/>
                </a:solidFill>
                <a:effectLst>
                  <a:outerShdw blurRad="38100" dist="38100" dir="2700000" algn="tl">
                    <a:srgbClr val="000000">
                      <a:alpha val="43137"/>
                    </a:srgbClr>
                  </a:outerShdw>
                </a:effectLst>
                <a:latin typeface="Times New Roman"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1" hangingPunct="1">
                <a:defRPr/>
              </a:pPr>
              <a:endParaRPr lang="en-US" sz="2400">
                <a:solidFill>
                  <a:srgbClr val="FFFFCC"/>
                </a:solidFill>
                <a:effectLst>
                  <a:outerShdw blurRad="38100" dist="38100" dir="2700000" algn="tl">
                    <a:srgbClr val="000000">
                      <a:alpha val="43137"/>
                    </a:srgbClr>
                  </a:outerShdw>
                </a:effectLst>
                <a:latin typeface="Times New Roman"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1" hangingPunct="1">
                <a:defRPr/>
              </a:pPr>
              <a:endParaRPr lang="en-US" sz="2400">
                <a:solidFill>
                  <a:srgbClr val="FFFFCC"/>
                </a:solidFill>
                <a:effectLst>
                  <a:outerShdw blurRad="38100" dist="38100" dir="2700000" algn="tl">
                    <a:srgbClr val="000000">
                      <a:alpha val="43137"/>
                    </a:srgbClr>
                  </a:outerShdw>
                </a:effectLst>
                <a:latin typeface="Times New Roman"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163262543"/>
      </p:ext>
    </p:extLst>
  </p:cSld>
  <p:clrMap bg1="dk2" tx1="lt1" bg2="dk1" tx2="lt2" accent1="accent1" accent2="accent2" accent3="accent3" accent4="accent4" accent5="accent5" accent6="accent6" hlink="hlink" folHlink="folHlink"/>
  <p:sldLayoutIdLst>
    <p:sldLayoutId id="2147484509"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59402434"/>
      </p:ext>
    </p:extLst>
  </p:cSld>
  <p:clrMap bg1="lt1" tx1="dk1" bg2="lt2" tx2="dk2" accent1="accent1" accent2="accent2" accent3="accent3" accent4="accent4" accent5="accent5" accent6="accent6" hlink="hlink" folHlink="folHlink"/>
  <p:sldLayoutIdLst>
    <p:sldLayoutId id="214748451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797769"/>
      </p:ext>
    </p:extLst>
  </p:cSld>
  <p:clrMap bg1="dk2" tx1="lt1" bg2="dk1" tx2="lt2" accent1="accent1" accent2="accent2" accent3="accent3" accent4="accent4" accent5="accent5" accent6="accent6" hlink="hlink" folHlink="folHlink"/>
  <p:sldLayoutIdLst>
    <p:sldLayoutId id="214748451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662360684"/>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0DE3889-85FD-E145-8320-54DA797288B8}" type="slidenum">
              <a:rPr lang="en-US"/>
              <a:pPr>
                <a:defRPr/>
              </a:pPr>
              <a:t>‹#›</a:t>
            </a:fld>
            <a:endParaRPr lang="en-US"/>
          </a:p>
        </p:txBody>
      </p:sp>
    </p:spTree>
    <p:extLst>
      <p:ext uri="{BB962C8B-B14F-4D97-AF65-F5344CB8AC3E}">
        <p14:creationId xmlns:p14="http://schemas.microsoft.com/office/powerpoint/2010/main" val="264743821"/>
      </p:ext>
    </p:extLst>
  </p:cSld>
  <p:clrMap bg1="lt1" tx1="dk1" bg2="lt2" tx2="dk2" accent1="accent1" accent2="accent2" accent3="accent3" accent4="accent4" accent5="accent5" accent6="accent6" hlink="hlink" folHlink="folHlink"/>
  <p:sldLayoutIdLst>
    <p:sldLayoutId id="2147484515" r:id="rId1"/>
    <p:sldLayoutId id="214748451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9541077"/>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3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3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3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0A120268-7F49-FC45-90E3-9FABEDF596D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054407925"/>
      </p:ext>
    </p:extLst>
  </p:cSld>
  <p:clrMap bg1="dk2" tx1="lt1" bg2="dk1"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231473876"/>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400" b="0">
                <a:solidFill>
                  <a:srgbClr val="FFFFFF"/>
                </a:solidFill>
                <a:latin typeface="Times" charset="0"/>
              </a:defRPr>
            </a:lvl1pPr>
          </a:lstStyle>
          <a:p>
            <a:pPr defTabSz="914400" eaLnBrk="0" fontAlgn="base" hangingPunct="0">
              <a:spcAft>
                <a:spcPct val="0"/>
              </a:spcAft>
              <a:defRPr/>
            </a:pPr>
            <a:fld id="{6FF00AAE-65D8-7E41-84DA-C5F77D92117F}"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grpSp>
        <p:nvGrpSpPr>
          <p:cNvPr id="7475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7476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975888167"/>
      </p:ext>
    </p:extLst>
  </p:cSld>
  <p:clrMap bg1="dk2" tx1="lt1" bg2="dk1" tx2="lt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1422400"/>
            <a:ext cx="9147175" cy="5435600"/>
            <a:chOff x="0" y="896"/>
            <a:chExt cx="5762" cy="3424"/>
          </a:xfrm>
        </p:grpSpPr>
        <p:grpSp>
          <p:nvGrpSpPr>
            <p:cNvPr id="51208" name="Group 3"/>
            <p:cNvGrpSpPr>
              <a:grpSpLocks/>
            </p:cNvGrpSpPr>
            <p:nvPr userDrawn="1"/>
          </p:nvGrpSpPr>
          <p:grpSpPr bwMode="auto">
            <a:xfrm>
              <a:off x="20" y="896"/>
              <a:ext cx="5742" cy="3424"/>
              <a:chOff x="20" y="896"/>
              <a:chExt cx="5742" cy="3424"/>
            </a:xfrm>
          </p:grpSpPr>
          <p:sp>
            <p:nvSpPr>
              <p:cNvPr id="513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51209" name="Group 17"/>
            <p:cNvGrpSpPr>
              <a:grpSpLocks/>
            </p:cNvGrpSpPr>
            <p:nvPr userDrawn="1"/>
          </p:nvGrpSpPr>
          <p:grpSpPr bwMode="auto">
            <a:xfrm>
              <a:off x="0" y="2291"/>
              <a:ext cx="1385" cy="1702"/>
              <a:chOff x="0" y="2291"/>
              <a:chExt cx="1385" cy="1702"/>
            </a:xfrm>
          </p:grpSpPr>
          <p:sp>
            <p:nvSpPr>
              <p:cNvPr id="512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C31C4C9A-4D0B-9144-87BB-820654D19FF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402162"/>
      </p:ext>
    </p:extLst>
  </p:cSld>
  <p:clrMap bg1="dk2" tx1="lt1" bg2="dk1" tx2="lt2" accent1="accent1" accent2="accent2" accent3="accent3" accent4="accent4" accent5="accent5" accent6="accent6" hlink="hlink" folHlink="folHlink"/>
  <p:sldLayoutIdLst>
    <p:sldLayoutId id="214748412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0.xml"/><Relationship Id="rId1" Type="http://schemas.openxmlformats.org/officeDocument/2006/relationships/slideLayout" Target="../slideLayouts/slideLayout15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69.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5.xml"/></Relationships>
</file>

<file path=ppt/slides/_rels/slide10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4.xml"/><Relationship Id="rId1" Type="http://schemas.openxmlformats.org/officeDocument/2006/relationships/slideLayout" Target="../slideLayouts/slideLayout100.xml"/><Relationship Id="rId4" Type="http://schemas.openxmlformats.org/officeDocument/2006/relationships/image" Target="../media/image1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0.xml"/><Relationship Id="rId1" Type="http://schemas.openxmlformats.org/officeDocument/2006/relationships/slideLayout" Target="../slideLayouts/slideLayout100.xml"/><Relationship Id="rId4" Type="http://schemas.openxmlformats.org/officeDocument/2006/relationships/image" Target="../media/image12.jpeg"/></Relationships>
</file>

<file path=ppt/slides/_rels/slide1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6.xml"/><Relationship Id="rId1" Type="http://schemas.openxmlformats.org/officeDocument/2006/relationships/slideLayout" Target="../slideLayouts/slideLayout353.xml"/><Relationship Id="rId4" Type="http://schemas.openxmlformats.org/officeDocument/2006/relationships/image" Target="../media/image85.png"/></Relationships>
</file>

<file path=ppt/slides/_rels/slide11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7.xml"/><Relationship Id="rId1" Type="http://schemas.openxmlformats.org/officeDocument/2006/relationships/slideLayout" Target="../slideLayouts/slideLayout353.xml"/><Relationship Id="rId4" Type="http://schemas.openxmlformats.org/officeDocument/2006/relationships/hyperlink" Target="http://www.pauljab.net/temple/TemplePicture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8.xml"/><Relationship Id="rId1" Type="http://schemas.openxmlformats.org/officeDocument/2006/relationships/slideLayout" Target="../slideLayouts/slideLayout360.xml"/><Relationship Id="rId5" Type="http://schemas.openxmlformats.org/officeDocument/2006/relationships/image" Target="../media/image88.jpeg"/><Relationship Id="rId4" Type="http://schemas.openxmlformats.org/officeDocument/2006/relationships/hyperlink" Target="http://www.pauljab.net/temple/TemplePictures.html"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9.xml"/><Relationship Id="rId1" Type="http://schemas.openxmlformats.org/officeDocument/2006/relationships/slideLayout" Target="../slideLayouts/slideLayout37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1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0.xml"/><Relationship Id="rId1" Type="http://schemas.openxmlformats.org/officeDocument/2006/relationships/slideLayout" Target="../slideLayouts/slideLayout373.xml"/><Relationship Id="rId5" Type="http://schemas.openxmlformats.org/officeDocument/2006/relationships/image" Target="../media/image95.jpeg"/><Relationship Id="rId4" Type="http://schemas.openxmlformats.org/officeDocument/2006/relationships/image" Target="../media/image94.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75.xml"/><Relationship Id="rId1" Type="http://schemas.openxmlformats.org/officeDocument/2006/relationships/themeOverride" Target="../theme/themeOverride7.xml"/><Relationship Id="rId4" Type="http://schemas.openxmlformats.org/officeDocument/2006/relationships/image" Target="../media/image96.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75.xml"/><Relationship Id="rId1" Type="http://schemas.openxmlformats.org/officeDocument/2006/relationships/themeOverride" Target="../theme/themeOverride8.xml"/><Relationship Id="rId4" Type="http://schemas.openxmlformats.org/officeDocument/2006/relationships/image" Target="../media/image96.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75.xml"/><Relationship Id="rId1" Type="http://schemas.openxmlformats.org/officeDocument/2006/relationships/themeOverride" Target="../theme/themeOverride9.xml"/><Relationship Id="rId4" Type="http://schemas.openxmlformats.org/officeDocument/2006/relationships/image" Target="../media/image96.png"/></Relationships>
</file>

<file path=ppt/slides/_rels/slide1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4.xml"/><Relationship Id="rId1" Type="http://schemas.openxmlformats.org/officeDocument/2006/relationships/slideLayout" Target="../slideLayouts/slideLayout385.xml"/><Relationship Id="rId4" Type="http://schemas.openxmlformats.org/officeDocument/2006/relationships/image" Target="../media/image95.jpeg"/></Relationships>
</file>

<file path=ppt/slides/_rels/slide1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5.xml"/></Relationships>
</file>

<file path=ppt/slides/_rels/slide13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66.xml"/><Relationship Id="rId1" Type="http://schemas.openxmlformats.org/officeDocument/2006/relationships/themeOverride" Target="../theme/themeOverride10.xml"/><Relationship Id="rId5" Type="http://schemas.openxmlformats.org/officeDocument/2006/relationships/image" Target="../media/image104.png"/><Relationship Id="rId4" Type="http://schemas.openxmlformats.org/officeDocument/2006/relationships/image" Target="../media/image103.png"/></Relationships>
</file>

<file path=ppt/slides/_rels/slide1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9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9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1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1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4.xml"/><Relationship Id="rId1" Type="http://schemas.openxmlformats.org/officeDocument/2006/relationships/slideLayout" Target="../slideLayouts/slideLayout55.xml"/></Relationships>
</file>

<file path=ppt/slides/_rels/slide14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5.xml"/><Relationship Id="rId1" Type="http://schemas.openxmlformats.org/officeDocument/2006/relationships/slideLayout" Target="../slideLayouts/slideLayout55.xml"/></Relationships>
</file>

<file path=ppt/slides/_rels/slide1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6.xml"/><Relationship Id="rId1" Type="http://schemas.openxmlformats.org/officeDocument/2006/relationships/slideLayout" Target="../slideLayouts/slideLayout330.xml"/><Relationship Id="rId4" Type="http://schemas.openxmlformats.org/officeDocument/2006/relationships/image" Target="../media/image112.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86.xml"/></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8.xml"/><Relationship Id="rId1" Type="http://schemas.openxmlformats.org/officeDocument/2006/relationships/slideLayout" Target="../slideLayouts/slideLayout387.xml"/><Relationship Id="rId4" Type="http://schemas.openxmlformats.org/officeDocument/2006/relationships/image" Target="../media/image113.emf"/></Relationships>
</file>

<file path=ppt/slides/_rels/slide1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9.xml"/><Relationship Id="rId1" Type="http://schemas.openxmlformats.org/officeDocument/2006/relationships/slideLayout" Target="../slideLayouts/slideLayout2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0.xml"/><Relationship Id="rId1" Type="http://schemas.openxmlformats.org/officeDocument/2006/relationships/slideLayout" Target="../slideLayouts/slideLayout231.xml"/></Relationships>
</file>

<file path=ppt/slides/_rels/slide1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1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3.xml"/></Relationships>
</file>

<file path=ppt/slides/_rels/slide1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5.png"/></Relationships>
</file>

<file path=ppt/slides/_rels/slide15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6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9.xml"/><Relationship Id="rId1" Type="http://schemas.openxmlformats.org/officeDocument/2006/relationships/slideLayout" Target="../slideLayouts/slideLayout243.xml"/></Relationships>
</file>

<file path=ppt/slides/_rels/slide1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0.xml"/><Relationship Id="rId1" Type="http://schemas.openxmlformats.org/officeDocument/2006/relationships/slideLayout" Target="../slideLayouts/slideLayout243.xml"/></Relationships>
</file>

<file path=ppt/slides/_rels/slide1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1.xml"/><Relationship Id="rId1" Type="http://schemas.openxmlformats.org/officeDocument/2006/relationships/slideLayout" Target="../slideLayouts/slideLayout243.xml"/></Relationships>
</file>

<file path=ppt/slides/_rels/slide1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2.xml"/><Relationship Id="rId1" Type="http://schemas.openxmlformats.org/officeDocument/2006/relationships/slideLayout" Target="../slideLayouts/slideLayout243.xml"/></Relationships>
</file>

<file path=ppt/slides/_rels/slide1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3.xml"/><Relationship Id="rId1" Type="http://schemas.openxmlformats.org/officeDocument/2006/relationships/slideLayout" Target="../slideLayouts/slideLayout243.xml"/></Relationships>
</file>

<file path=ppt/slides/_rels/slide16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4.xml"/><Relationship Id="rId1" Type="http://schemas.openxmlformats.org/officeDocument/2006/relationships/slideLayout" Target="../slideLayouts/slideLayout243.xml"/></Relationships>
</file>

<file path=ppt/slides/_rels/slide16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5.xml"/><Relationship Id="rId1" Type="http://schemas.openxmlformats.org/officeDocument/2006/relationships/slideLayout" Target="../slideLayouts/slideLayout24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4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43.xml"/></Relationships>
</file>

<file path=ppt/slides/_rels/slide1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8.xml"/><Relationship Id="rId1" Type="http://schemas.openxmlformats.org/officeDocument/2006/relationships/slideLayout" Target="../slideLayouts/slideLayout24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43.xml"/></Relationships>
</file>

<file path=ppt/slides/_rels/slide1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0.xml"/><Relationship Id="rId1" Type="http://schemas.openxmlformats.org/officeDocument/2006/relationships/slideLayout" Target="../slideLayouts/slideLayout24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43.xml"/></Relationships>
</file>

<file path=ppt/slides/_rels/slide17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2.xml"/><Relationship Id="rId1" Type="http://schemas.openxmlformats.org/officeDocument/2006/relationships/slideLayout" Target="../slideLayouts/slideLayout24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0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5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68.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8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9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0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4.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303.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30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19.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314.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314.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314.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2.xml"/><Relationship Id="rId1" Type="http://schemas.openxmlformats.org/officeDocument/2006/relationships/slideLayout" Target="../slideLayouts/slideLayout3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7.xml"/><Relationship Id="rId1" Type="http://schemas.openxmlformats.org/officeDocument/2006/relationships/slideLayout" Target="../slideLayouts/slideLayout20.xml"/><Relationship Id="rId4" Type="http://schemas.openxmlformats.org/officeDocument/2006/relationships/image" Target="../media/image12.jpe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image" Target="../media/image12.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6.xml"/><Relationship Id="rId1" Type="http://schemas.openxmlformats.org/officeDocument/2006/relationships/themeOverride" Target="../theme/themeOverride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93.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9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6.xml"/><Relationship Id="rId1" Type="http://schemas.openxmlformats.org/officeDocument/2006/relationships/themeOverride" Target="../theme/themeOverride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1.xml"/><Relationship Id="rId1" Type="http://schemas.openxmlformats.org/officeDocument/2006/relationships/slideLayout" Target="../slideLayouts/slideLayout20.xml"/><Relationship Id="rId4" Type="http://schemas.openxmlformats.org/officeDocument/2006/relationships/image" Target="../media/image12.jpeg"/></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66.png"/></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77.xml"/><Relationship Id="rId1" Type="http://schemas.openxmlformats.org/officeDocument/2006/relationships/themeOverride" Target="../theme/themeOverride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7.xml"/><Relationship Id="rId1" Type="http://schemas.openxmlformats.org/officeDocument/2006/relationships/slideLayout" Target="../slideLayouts/slideLayout100.xml"/><Relationship Id="rId4" Type="http://schemas.openxmlformats.org/officeDocument/2006/relationships/image" Target="../media/image12.jpeg"/></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8.xml"/><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10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4.xml"/><Relationship Id="rId1" Type="http://schemas.openxmlformats.org/officeDocument/2006/relationships/slideLayout" Target="../slideLayouts/slideLayout118.xml"/></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10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8.xml"/><Relationship Id="rId1" Type="http://schemas.openxmlformats.org/officeDocument/2006/relationships/slideLayout" Target="../slideLayouts/slideLayout13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Sunrise-Over-the-Atlantic-Myrtle-Beach-South-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Rectangle 2"/>
          <p:cNvSpPr>
            <a:spLocks noGrp="1" noChangeArrowheads="1"/>
          </p:cNvSpPr>
          <p:nvPr>
            <p:ph type="ctrTitle"/>
          </p:nvPr>
        </p:nvSpPr>
        <p:spPr>
          <a:xfrm>
            <a:off x="0" y="2870190"/>
            <a:ext cx="9144000" cy="1417658"/>
          </a:xfrm>
        </p:spPr>
        <p:txBody>
          <a:bodyPr/>
          <a:lstStyle/>
          <a:p>
            <a:pPr eaLnBrk="1" hangingPunct="1">
              <a:defRPr/>
            </a:pPr>
            <a:r>
              <a:rPr lang="en-US" sz="6600" dirty="0">
                <a:effectLst>
                  <a:outerShdw blurRad="38100" dist="38100" dir="2700000" algn="tl">
                    <a:srgbClr val="000000"/>
                  </a:outerShdw>
                </a:effectLst>
                <a:latin typeface="Arial" charset="0"/>
                <a:ea typeface="ＭＳ Ｐゴシック" charset="0"/>
                <a:cs typeface="ＭＳ Ｐゴシック" charset="0"/>
              </a:rPr>
              <a:t>The Day of YHWH</a:t>
            </a:r>
          </a:p>
        </p:txBody>
      </p:sp>
      <p:sp>
        <p:nvSpPr>
          <p:cNvPr id="15364" name="Rectangle 3"/>
          <p:cNvSpPr>
            <a:spLocks noGrp="1" noChangeArrowheads="1"/>
          </p:cNvSpPr>
          <p:nvPr>
            <p:ph type="subTitle" idx="1"/>
          </p:nvPr>
        </p:nvSpPr>
        <p:spPr>
          <a:xfrm>
            <a:off x="0" y="6870742"/>
            <a:ext cx="9144000" cy="450850"/>
          </a:xfrm>
        </p:spPr>
        <p:txBody>
          <a:bodyPr/>
          <a:lstStyle/>
          <a:p>
            <a:pPr eaLnBrk="1" hangingPunct="1">
              <a:defRPr/>
            </a:pPr>
            <a:r>
              <a:rPr lang="en-US" sz="1400">
                <a:solidFill>
                  <a:schemeClr val="bg2"/>
                </a:solidFill>
                <a:effectLst/>
                <a:latin typeface="Arial" charset="0"/>
                <a:ea typeface="ＭＳ Ｐゴシック" charset="0"/>
                <a:cs typeface="ＭＳ Ｐゴシック" charset="0"/>
              </a:rPr>
              <a:t>Adapted from the 22 Feb 2002 class presentation by Ong Bee Yong</a:t>
            </a:r>
          </a:p>
        </p:txBody>
      </p:sp>
      <p:sp>
        <p:nvSpPr>
          <p:cNvPr id="7" name="Rectangle 2"/>
          <p:cNvSpPr txBox="1">
            <a:spLocks noChangeArrowheads="1"/>
          </p:cNvSpPr>
          <p:nvPr/>
        </p:nvSpPr>
        <p:spPr bwMode="auto">
          <a:xfrm>
            <a:off x="0" y="1466063"/>
            <a:ext cx="9144000" cy="19545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Zephaniah</a:t>
            </a:r>
            <a:endParaRPr kumimoji="0" lang="en-US"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9E1B9231-4735-AA46-8F81-2FF2990165CD}"/>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10313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fr-FR"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fr-FR"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3871842" y="0"/>
            <a:ext cx="5272158" cy="609600"/>
          </a:xfrm>
          <a:solidFill>
            <a:schemeClr val="bg2"/>
          </a:solidFill>
        </p:spPr>
        <p:txBody>
          <a:bodyPr/>
          <a:lstStyle/>
          <a:p>
            <a:pPr algn="l">
              <a:defRPr/>
            </a:pP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1981200" y="5715000"/>
            <a:ext cx="1143000"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Times New Roman"/>
              <a:ea typeface="+mn-ea"/>
              <a:cs typeface="+mn-cs"/>
            </a:endParaRPr>
          </a:p>
        </p:txBody>
      </p:sp>
      <p:sp>
        <p:nvSpPr>
          <p:cNvPr id="13" name="Rectangle 2"/>
          <p:cNvSpPr txBox="1">
            <a:spLocks noChangeArrowheads="1"/>
          </p:cNvSpPr>
          <p:nvPr/>
        </p:nvSpPr>
        <p:spPr bwMode="auto">
          <a:xfrm>
            <a:off x="-36512" y="1"/>
            <a:ext cx="3908354" cy="609600"/>
          </a:xfrm>
          <a:prstGeom prst="rect">
            <a:avLst/>
          </a:prstGeom>
          <a:solidFill>
            <a:schemeClr val="bg2"/>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792974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8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003300"/>
              </a:solidFill>
              <a:latin typeface="Arial" charset="0"/>
              <a:ea typeface="ＭＳ Ｐゴシック" charset="0"/>
              <a:cs typeface="Arial" charset="0"/>
            </a:endParaRPr>
          </a:p>
        </p:txBody>
      </p:sp>
      <p:sp>
        <p:nvSpPr>
          <p:cNvPr id="14339" name="Line 3"/>
          <p:cNvSpPr>
            <a:spLocks noChangeShapeType="1"/>
          </p:cNvSpPr>
          <p:nvPr/>
        </p:nvSpPr>
        <p:spPr bwMode="auto">
          <a:xfrm>
            <a:off x="14478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0" name="Line 4"/>
          <p:cNvSpPr>
            <a:spLocks noChangeShapeType="1"/>
          </p:cNvSpPr>
          <p:nvPr/>
        </p:nvSpPr>
        <p:spPr bwMode="auto">
          <a:xfrm>
            <a:off x="2486025"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1" name="Line 5"/>
          <p:cNvSpPr>
            <a:spLocks noChangeShapeType="1"/>
          </p:cNvSpPr>
          <p:nvPr/>
        </p:nvSpPr>
        <p:spPr bwMode="auto">
          <a:xfrm>
            <a:off x="7677150"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2" name="Text Box 6"/>
          <p:cNvSpPr txBox="1">
            <a:spLocks noChangeArrowheads="1"/>
          </p:cNvSpPr>
          <p:nvPr/>
        </p:nvSpPr>
        <p:spPr bwMode="auto">
          <a:xfrm rot="16168439">
            <a:off x="-1763713"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200" b="1" dirty="0">
                <a:solidFill>
                  <a:srgbClr val="F1F7E9"/>
                </a:solidFill>
                <a:cs typeface="Arial" charset="0"/>
              </a:rPr>
              <a:t>Tiglath-Pilesar </a:t>
            </a:r>
          </a:p>
        </p:txBody>
      </p:sp>
      <p:sp>
        <p:nvSpPr>
          <p:cNvPr id="14343" name="Text Box 7"/>
          <p:cNvSpPr txBox="1">
            <a:spLocks noChangeArrowheads="1"/>
          </p:cNvSpPr>
          <p:nvPr/>
        </p:nvSpPr>
        <p:spPr bwMode="auto">
          <a:xfrm>
            <a:off x="1905000" y="569913"/>
            <a:ext cx="3352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600" b="1">
                <a:solidFill>
                  <a:srgbClr val="F1F7E9"/>
                </a:solidFill>
                <a:cs typeface="Arial" charset="0"/>
              </a:rPr>
              <a:t>ASSYRIA</a:t>
            </a:r>
            <a:endParaRPr lang="en-US" sz="3600" b="1">
              <a:solidFill>
                <a:srgbClr val="FFFF00"/>
              </a:solidFill>
              <a:cs typeface="Arial" charset="0"/>
            </a:endParaRPr>
          </a:p>
        </p:txBody>
      </p:sp>
      <p:sp>
        <p:nvSpPr>
          <p:cNvPr id="14344" name="Text Box 8"/>
          <p:cNvSpPr txBox="1">
            <a:spLocks noChangeArrowheads="1"/>
          </p:cNvSpPr>
          <p:nvPr/>
        </p:nvSpPr>
        <p:spPr bwMode="auto">
          <a:xfrm>
            <a:off x="304800" y="4713288"/>
            <a:ext cx="38100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1100</a:t>
            </a:r>
          </a:p>
        </p:txBody>
      </p:sp>
      <p:sp>
        <p:nvSpPr>
          <p:cNvPr id="14345" name="Line 9"/>
          <p:cNvSpPr>
            <a:spLocks noChangeShapeType="1"/>
          </p:cNvSpPr>
          <p:nvPr/>
        </p:nvSpPr>
        <p:spPr bwMode="auto">
          <a:xfrm>
            <a:off x="8839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6" name="Line 10"/>
          <p:cNvSpPr>
            <a:spLocks noChangeShapeType="1"/>
          </p:cNvSpPr>
          <p:nvPr/>
        </p:nvSpPr>
        <p:spPr bwMode="auto">
          <a:xfrm>
            <a:off x="4572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7" name="Line 11"/>
          <p:cNvSpPr>
            <a:spLocks noChangeShapeType="1"/>
          </p:cNvSpPr>
          <p:nvPr/>
        </p:nvSpPr>
        <p:spPr bwMode="auto">
          <a:xfrm>
            <a:off x="66294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8" name="Line 12"/>
          <p:cNvSpPr>
            <a:spLocks noChangeShapeType="1"/>
          </p:cNvSpPr>
          <p:nvPr/>
        </p:nvSpPr>
        <p:spPr bwMode="auto">
          <a:xfrm>
            <a:off x="56388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9" name="Line 13"/>
          <p:cNvSpPr>
            <a:spLocks noChangeShapeType="1"/>
          </p:cNvSpPr>
          <p:nvPr/>
        </p:nvSpPr>
        <p:spPr bwMode="auto">
          <a:xfrm>
            <a:off x="45720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0" name="Line 14"/>
          <p:cNvSpPr>
            <a:spLocks noChangeShapeType="1"/>
          </p:cNvSpPr>
          <p:nvPr/>
        </p:nvSpPr>
        <p:spPr bwMode="auto">
          <a:xfrm>
            <a:off x="3505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1" name="Line 15"/>
          <p:cNvSpPr>
            <a:spLocks noChangeShapeType="1"/>
          </p:cNvSpPr>
          <p:nvPr/>
        </p:nvSpPr>
        <p:spPr bwMode="auto">
          <a:xfrm>
            <a:off x="371475" y="4649788"/>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2" name="Text Box 16"/>
          <p:cNvSpPr txBox="1">
            <a:spLocks noChangeArrowheads="1"/>
          </p:cNvSpPr>
          <p:nvPr/>
        </p:nvSpPr>
        <p:spPr bwMode="auto">
          <a:xfrm rot="16166516">
            <a:off x="6202363" y="2368550"/>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pitchFamily="24" charset="-128"/>
                <a:cs typeface="Arial"/>
              </a:rPr>
              <a:t>Nineveh</a:t>
            </a:r>
            <a:r>
              <a:rPr lang="uk-UA" sz="3200" b="1" dirty="0">
                <a:solidFill>
                  <a:srgbClr val="F1F7E9"/>
                </a:solidFill>
                <a:latin typeface="Arial"/>
                <a:ea typeface="ＭＳ Ｐゴシック" pitchFamily="24" charset="-128"/>
                <a:cs typeface="Arial"/>
              </a:rPr>
              <a:t>'</a:t>
            </a:r>
            <a:r>
              <a:rPr lang="en-US" sz="3200" b="1" dirty="0">
                <a:solidFill>
                  <a:srgbClr val="F1F7E9"/>
                </a:solidFill>
                <a:latin typeface="Arial"/>
                <a:ea typeface="ＭＳ Ｐゴシック" pitchFamily="24" charset="-128"/>
                <a:cs typeface="Arial"/>
              </a:rPr>
              <a:t>s Fall 612</a:t>
            </a:r>
          </a:p>
        </p:txBody>
      </p:sp>
      <p:sp>
        <p:nvSpPr>
          <p:cNvPr id="14353" name="Text Box 17"/>
          <p:cNvSpPr txBox="1">
            <a:spLocks noChangeArrowheads="1"/>
          </p:cNvSpPr>
          <p:nvPr/>
        </p:nvSpPr>
        <p:spPr bwMode="auto">
          <a:xfrm>
            <a:off x="5715000" y="5827713"/>
            <a:ext cx="19050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DFF5D"/>
                </a:solidFill>
                <a:latin typeface="Arial"/>
                <a:ea typeface="ＭＳ Ｐゴシック" pitchFamily="24" charset="-128"/>
                <a:cs typeface="Arial"/>
              </a:rPr>
              <a:t>Nineveh</a:t>
            </a:r>
            <a:r>
              <a:rPr lang="uk-UA" sz="2800" b="1" dirty="0">
                <a:solidFill>
                  <a:srgbClr val="FDFF5D"/>
                </a:solidFill>
                <a:latin typeface="Arial"/>
                <a:ea typeface="ＭＳ Ｐゴシック" pitchFamily="24" charset="-128"/>
                <a:cs typeface="Arial"/>
              </a:rPr>
              <a:t>'</a:t>
            </a:r>
            <a:r>
              <a:rPr lang="en-US" sz="2800" b="1" dirty="0">
                <a:solidFill>
                  <a:srgbClr val="FDFF5D"/>
                </a:solidFill>
                <a:latin typeface="Arial"/>
                <a:ea typeface="ＭＳ Ｐゴシック" pitchFamily="24" charset="-128"/>
                <a:cs typeface="Arial"/>
              </a:rPr>
              <a:t>s Relapse </a:t>
            </a:r>
          </a:p>
        </p:txBody>
      </p:sp>
      <p:sp>
        <p:nvSpPr>
          <p:cNvPr id="14354" name="Text Box 18"/>
          <p:cNvSpPr txBox="1">
            <a:spLocks noChangeArrowheads="1"/>
          </p:cNvSpPr>
          <p:nvPr/>
        </p:nvSpPr>
        <p:spPr bwMode="auto">
          <a:xfrm rot="16166516">
            <a:off x="3305175" y="2219325"/>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DFF5D"/>
                </a:solidFill>
                <a:latin typeface="Arial"/>
                <a:ea typeface="ＭＳ Ｐゴシック" pitchFamily="24" charset="-128"/>
                <a:cs typeface="Arial"/>
              </a:rPr>
              <a:t>Jonah 760</a:t>
            </a:r>
          </a:p>
        </p:txBody>
      </p:sp>
      <p:sp>
        <p:nvSpPr>
          <p:cNvPr id="14355" name="Line 19"/>
          <p:cNvSpPr>
            <a:spLocks noChangeShapeType="1"/>
          </p:cNvSpPr>
          <p:nvPr/>
        </p:nvSpPr>
        <p:spPr bwMode="auto">
          <a:xfrm>
            <a:off x="5486400" y="4343400"/>
            <a:ext cx="19050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4356" name="Text Box 20"/>
          <p:cNvSpPr txBox="1">
            <a:spLocks noChangeArrowheads="1"/>
          </p:cNvSpPr>
          <p:nvPr/>
        </p:nvSpPr>
        <p:spPr bwMode="auto">
          <a:xfrm>
            <a:off x="540067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750</a:t>
            </a:r>
          </a:p>
        </p:txBody>
      </p:sp>
      <p:sp>
        <p:nvSpPr>
          <p:cNvPr id="14357" name="Text Box 21"/>
          <p:cNvSpPr txBox="1">
            <a:spLocks noChangeArrowheads="1"/>
          </p:cNvSpPr>
          <p:nvPr/>
        </p:nvSpPr>
        <p:spPr bwMode="auto">
          <a:xfrm>
            <a:off x="64198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700</a:t>
            </a:r>
          </a:p>
        </p:txBody>
      </p:sp>
      <p:sp>
        <p:nvSpPr>
          <p:cNvPr id="14358" name="Text Box 22"/>
          <p:cNvSpPr txBox="1">
            <a:spLocks noChangeArrowheads="1"/>
          </p:cNvSpPr>
          <p:nvPr/>
        </p:nvSpPr>
        <p:spPr bwMode="auto">
          <a:xfrm>
            <a:off x="43815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800</a:t>
            </a:r>
          </a:p>
        </p:txBody>
      </p:sp>
      <p:sp>
        <p:nvSpPr>
          <p:cNvPr id="14359" name="Text Box 23"/>
          <p:cNvSpPr txBox="1">
            <a:spLocks noChangeArrowheads="1"/>
          </p:cNvSpPr>
          <p:nvPr/>
        </p:nvSpPr>
        <p:spPr bwMode="auto">
          <a:xfrm>
            <a:off x="33623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850</a:t>
            </a:r>
          </a:p>
        </p:txBody>
      </p:sp>
      <p:sp>
        <p:nvSpPr>
          <p:cNvPr id="14360" name="Text Box 24"/>
          <p:cNvSpPr txBox="1">
            <a:spLocks noChangeArrowheads="1"/>
          </p:cNvSpPr>
          <p:nvPr/>
        </p:nvSpPr>
        <p:spPr bwMode="auto">
          <a:xfrm>
            <a:off x="23431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900</a:t>
            </a:r>
          </a:p>
        </p:txBody>
      </p:sp>
      <p:sp>
        <p:nvSpPr>
          <p:cNvPr id="14361" name="Text Box 25"/>
          <p:cNvSpPr txBox="1">
            <a:spLocks noChangeArrowheads="1"/>
          </p:cNvSpPr>
          <p:nvPr/>
        </p:nvSpPr>
        <p:spPr bwMode="auto">
          <a:xfrm>
            <a:off x="74390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650</a:t>
            </a:r>
          </a:p>
        </p:txBody>
      </p:sp>
      <p:sp>
        <p:nvSpPr>
          <p:cNvPr id="14362" name="Text Box 26"/>
          <p:cNvSpPr txBox="1">
            <a:spLocks noChangeArrowheads="1"/>
          </p:cNvSpPr>
          <p:nvPr/>
        </p:nvSpPr>
        <p:spPr bwMode="auto">
          <a:xfrm>
            <a:off x="84582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600</a:t>
            </a:r>
          </a:p>
        </p:txBody>
      </p:sp>
      <p:sp>
        <p:nvSpPr>
          <p:cNvPr id="192538"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4364" name="Text Box 28"/>
          <p:cNvSpPr txBox="1">
            <a:spLocks noChangeArrowheads="1"/>
          </p:cNvSpPr>
          <p:nvPr/>
        </p:nvSpPr>
        <p:spPr bwMode="auto">
          <a:xfrm rot="16166516">
            <a:off x="5210175" y="23225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DFF5D"/>
                </a:solidFill>
                <a:latin typeface="Arial"/>
                <a:ea typeface="ＭＳ Ｐゴシック" pitchFamily="24" charset="-128"/>
                <a:cs typeface="Arial"/>
              </a:rPr>
              <a:t>Nahum 660</a:t>
            </a:r>
          </a:p>
        </p:txBody>
      </p:sp>
      <p:sp>
        <p:nvSpPr>
          <p:cNvPr id="14365" name="Text Box 29"/>
          <p:cNvSpPr txBox="1">
            <a:spLocks noChangeArrowheads="1"/>
          </p:cNvSpPr>
          <p:nvPr/>
        </p:nvSpPr>
        <p:spPr bwMode="auto">
          <a:xfrm rot="16166516">
            <a:off x="4225925" y="23987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pitchFamily="24" charset="-128"/>
                <a:cs typeface="Arial"/>
              </a:rPr>
              <a:t>Israel</a:t>
            </a:r>
            <a:r>
              <a:rPr lang="uk-UA" sz="3200" b="1" dirty="0">
                <a:solidFill>
                  <a:srgbClr val="F1F7E9"/>
                </a:solidFill>
                <a:latin typeface="Arial"/>
                <a:ea typeface="ＭＳ Ｐゴシック" pitchFamily="24" charset="-128"/>
                <a:cs typeface="Arial"/>
              </a:rPr>
              <a:t>'</a:t>
            </a:r>
            <a:r>
              <a:rPr lang="en-US" sz="3200" b="1" dirty="0">
                <a:solidFill>
                  <a:srgbClr val="F1F7E9"/>
                </a:solidFill>
                <a:latin typeface="Arial"/>
                <a:ea typeface="ＭＳ Ｐゴシック" pitchFamily="24" charset="-128"/>
                <a:cs typeface="Arial"/>
              </a:rPr>
              <a:t>s Fall 722</a:t>
            </a:r>
          </a:p>
        </p:txBody>
      </p:sp>
      <p:sp>
        <p:nvSpPr>
          <p:cNvPr id="14366" name="Rectangle 30"/>
          <p:cNvSpPr>
            <a:spLocks noGrp="1" noChangeArrowheads="1"/>
          </p:cNvSpPr>
          <p:nvPr>
            <p:ph type="title" idx="4294967295"/>
          </p:nvPr>
        </p:nvSpPr>
        <p:spPr>
          <a:xfrm>
            <a:off x="5715000" y="76200"/>
            <a:ext cx="3124200" cy="1143000"/>
          </a:xfrm>
          <a:effectLst>
            <a:outerShdw blurRad="63500" dist="35921" dir="2700000" algn="ctr" rotWithShape="0">
              <a:srgbClr val="000000">
                <a:alpha val="74998"/>
              </a:srgbClr>
            </a:outerShdw>
          </a:effectLst>
        </p:spPr>
        <p:txBody>
          <a:bodyPr/>
          <a:lstStyle/>
          <a:p>
            <a:pPr algn="ctr">
              <a:defRPr/>
            </a:pPr>
            <a:r>
              <a:rPr lang="en-US" sz="3600" b="1">
                <a:solidFill>
                  <a:srgbClr val="FFE70E"/>
                </a:solidFill>
                <a:effectLst/>
                <a:latin typeface="Arial" charset="0"/>
                <a:ea typeface="ＭＳ Ｐゴシック" charset="0"/>
                <a:cs typeface="Arial" charset="0"/>
              </a:rPr>
              <a:t>100 Years Later…</a:t>
            </a:r>
            <a:endParaRPr lang="en-US" sz="3600" b="1">
              <a:latin typeface="Arial" charset="0"/>
              <a:ea typeface="ＭＳ Ｐゴシック" charset="0"/>
              <a:cs typeface="Arial" charset="0"/>
            </a:endParaRPr>
          </a:p>
        </p:txBody>
      </p:sp>
      <p:sp>
        <p:nvSpPr>
          <p:cNvPr id="31" name="Text Box 6"/>
          <p:cNvSpPr txBox="1">
            <a:spLocks noChangeArrowheads="1"/>
          </p:cNvSpPr>
          <p:nvPr/>
        </p:nvSpPr>
        <p:spPr bwMode="auto">
          <a:xfrm rot="16168439">
            <a:off x="-971550"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200" b="1" dirty="0">
                <a:solidFill>
                  <a:srgbClr val="F1F7E9"/>
                </a:solidFill>
                <a:cs typeface="Arial" charset="0"/>
              </a:rPr>
              <a:t>Assyria Strong</a:t>
            </a:r>
            <a:endParaRPr lang="en-US" b="1" dirty="0">
              <a:solidFill>
                <a:srgbClr val="F1F7E9"/>
              </a:solidFill>
              <a:cs typeface="Arial" charset="0"/>
            </a:endParaRPr>
          </a:p>
        </p:txBody>
      </p:sp>
      <p:sp>
        <p:nvSpPr>
          <p:cNvPr id="32" name="Text Box 28"/>
          <p:cNvSpPr txBox="1">
            <a:spLocks noChangeArrowheads="1"/>
          </p:cNvSpPr>
          <p:nvPr/>
        </p:nvSpPr>
        <p:spPr bwMode="auto">
          <a:xfrm rot="16166516">
            <a:off x="5716171" y="2669439"/>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DFF5D"/>
                </a:solidFill>
                <a:latin typeface="Arial"/>
                <a:ea typeface="ＭＳ Ｐゴシック" pitchFamily="24" charset="-128"/>
                <a:cs typeface="Arial"/>
              </a:rPr>
              <a:t>Zephaniah 630</a:t>
            </a:r>
          </a:p>
        </p:txBody>
      </p:sp>
    </p:spTree>
    <p:extLst>
      <p:ext uri="{BB962C8B-B14F-4D97-AF65-F5344CB8AC3E}">
        <p14:creationId xmlns:p14="http://schemas.microsoft.com/office/powerpoint/2010/main" val="787858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par>
                          <p:cTn id="31" fill="hold">
                            <p:stCondLst>
                              <p:cond delay="500"/>
                            </p:stCondLst>
                            <p:childTnLst>
                              <p:par>
                                <p:cTn id="32" presetID="9" presetClass="entr" presetSubtype="0" fill="hold" grpId="0" nodeType="afterEffect">
                                  <p:stCondLst>
                                    <p:cond delay="500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P spid="32"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924800" y="5183188"/>
            <a:ext cx="1219200" cy="833437"/>
          </a:xfrm>
          <a:prstGeom prst="rect">
            <a:avLst/>
          </a:prstGeom>
          <a:solidFill>
            <a:schemeClr val="accent1">
              <a:lumMod val="20000"/>
              <a:lumOff val="80000"/>
            </a:schemeClr>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sz="4800" b="1" i="0" u="none" strike="noStrike" kern="1200" cap="none" spc="0" normalizeH="0" baseline="0" noProof="0">
              <a:ln>
                <a:noFill/>
              </a:ln>
              <a:solidFill>
                <a:srgbClr val="66FF66"/>
              </a:solidFill>
              <a:effectLst>
                <a:outerShdw blurRad="38100" dist="38100" dir="2700000" algn="tl">
                  <a:srgbClr val="000000"/>
                </a:outerShdw>
              </a:effectLst>
              <a:uLnTx/>
              <a:uFillTx/>
              <a:latin typeface="Copperplate Gothic Light" pitchFamily="24" charset="0"/>
              <a:ea typeface="ＭＳ Ｐゴシック" pitchFamily="24" charset="-128"/>
              <a:cs typeface="ＭＳ Ｐゴシック" pitchFamily="24" charset="-128"/>
            </a:endParaRPr>
          </a:p>
        </p:txBody>
      </p:sp>
      <p:sp>
        <p:nvSpPr>
          <p:cNvPr id="16387" name="Rectangle 3"/>
          <p:cNvSpPr>
            <a:spLocks noChangeArrowheads="1"/>
          </p:cNvSpPr>
          <p:nvPr/>
        </p:nvSpPr>
        <p:spPr bwMode="auto">
          <a:xfrm>
            <a:off x="0" y="371475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24" charset="0"/>
              <a:ea typeface="ＭＳ Ｐゴシック" pitchFamily="24" charset="-128"/>
              <a:cs typeface="ＭＳ Ｐゴシック" pitchFamily="24" charset="-128"/>
            </a:endParaRPr>
          </a:p>
        </p:txBody>
      </p:sp>
      <p:sp>
        <p:nvSpPr>
          <p:cNvPr id="198659" name="Line 4"/>
          <p:cNvSpPr>
            <a:spLocks noChangeShapeType="1"/>
          </p:cNvSpPr>
          <p:nvPr/>
        </p:nvSpPr>
        <p:spPr bwMode="auto">
          <a:xfrm>
            <a:off x="685800" y="914400"/>
            <a:ext cx="0" cy="4800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0" name="Rectangle 5"/>
          <p:cNvSpPr>
            <a:spLocks noChangeArrowheads="1"/>
          </p:cNvSpPr>
          <p:nvPr/>
        </p:nvSpPr>
        <p:spPr bwMode="auto">
          <a:xfrm>
            <a:off x="0" y="3867150"/>
            <a:ext cx="396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1" name="Rectangle 6"/>
          <p:cNvSpPr>
            <a:spLocks noChangeArrowheads="1"/>
          </p:cNvSpPr>
          <p:nvPr/>
        </p:nvSpPr>
        <p:spPr bwMode="auto">
          <a:xfrm>
            <a:off x="4267200" y="3867150"/>
            <a:ext cx="3048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2" name="Rectangle 7"/>
          <p:cNvSpPr>
            <a:spLocks noChangeArrowheads="1"/>
          </p:cNvSpPr>
          <p:nvPr/>
        </p:nvSpPr>
        <p:spPr bwMode="auto">
          <a:xfrm>
            <a:off x="4114800" y="3714750"/>
            <a:ext cx="3810000" cy="8382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3127" name="Rectangle 8"/>
          <p:cNvSpPr>
            <a:spLocks noChangeArrowheads="1"/>
          </p:cNvSpPr>
          <p:nvPr/>
        </p:nvSpPr>
        <p:spPr bwMode="auto">
          <a:xfrm>
            <a:off x="7924800" y="3714750"/>
            <a:ext cx="1219200" cy="838200"/>
          </a:xfrm>
          <a:prstGeom prst="rect">
            <a:avLst/>
          </a:prstGeom>
          <a:solidFill>
            <a:schemeClr val="accent1">
              <a:lumMod val="20000"/>
              <a:lumOff val="80000"/>
            </a:schemeClr>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5"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6"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7" name="Line 12"/>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8" name="Line 13"/>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9" name="Line 14"/>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0" name="Line 15"/>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1" name="Line 16"/>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2" name="Line 17"/>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3" name="Line 18"/>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4" name="Line 19"/>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5" name="Line 20"/>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6" name="Line 21"/>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7" name="Text Box 22"/>
          <p:cNvSpPr txBox="1">
            <a:spLocks noChangeArrowheads="1"/>
          </p:cNvSpPr>
          <p:nvPr/>
        </p:nvSpPr>
        <p:spPr bwMode="auto">
          <a:xfrm>
            <a:off x="609600" y="381000"/>
            <a:ext cx="8763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Times New Roman" charset="0"/>
                <a:ea typeface="ＭＳ Ｐゴシック" charset="0"/>
              </a:rPr>
              <a:t>　</a:t>
            </a:r>
            <a:r>
              <a:rPr kumimoji="1" lang="en-US" altLang="ja-JP" sz="1600" b="0" i="0" u="none" strike="noStrike" kern="1200" cap="none" spc="0" normalizeH="0" baseline="0" noProof="0">
                <a:ln>
                  <a:noFill/>
                </a:ln>
                <a:solidFill>
                  <a:srgbClr val="FFFFFF"/>
                </a:solidFill>
                <a:effectLst/>
                <a:uLnTx/>
                <a:uFillTx/>
                <a:latin typeface="Times New Roman" charset="0"/>
                <a:ea typeface="ＭＳ Ｐゴシック" charset="0"/>
              </a:rPr>
              <a:t>660     650     640     630     620     610     600     590     580     570      560      550     540     530     520       </a:t>
            </a:r>
          </a:p>
        </p:txBody>
      </p:sp>
      <p:sp>
        <p:nvSpPr>
          <p:cNvPr id="198678" name="Line 23"/>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9" name="Line 24"/>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80" name="Line 25"/>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81" name="Rectangle 26"/>
          <p:cNvSpPr>
            <a:spLocks noChangeArrowheads="1"/>
          </p:cNvSpPr>
          <p:nvPr/>
        </p:nvSpPr>
        <p:spPr bwMode="auto">
          <a:xfrm>
            <a:off x="0" y="3867150"/>
            <a:ext cx="914400" cy="5334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82" name="Line 27"/>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83" name="Rectangle 28"/>
          <p:cNvSpPr>
            <a:spLocks noChangeArrowheads="1"/>
          </p:cNvSpPr>
          <p:nvPr/>
        </p:nvSpPr>
        <p:spPr bwMode="auto">
          <a:xfrm>
            <a:off x="0" y="685800"/>
            <a:ext cx="3962400" cy="1871663"/>
          </a:xfrm>
          <a:prstGeom prst="rect">
            <a:avLst/>
          </a:prstGeom>
          <a:solidFill>
            <a:srgbClr val="00FF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13" name="Text Box 29"/>
          <p:cNvSpPr txBox="1">
            <a:spLocks noChangeArrowheads="1"/>
          </p:cNvSpPr>
          <p:nvPr/>
        </p:nvSpPr>
        <p:spPr bwMode="auto">
          <a:xfrm>
            <a:off x="990600" y="3928518"/>
            <a:ext cx="2590800" cy="3667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ＭＳ Ｐゴシック" charset="0"/>
              </a:rPr>
              <a:t>Assyrian</a:t>
            </a:r>
          </a:p>
        </p:txBody>
      </p:sp>
      <p:sp>
        <p:nvSpPr>
          <p:cNvPr id="16414" name="Text Box 30"/>
          <p:cNvSpPr txBox="1">
            <a:spLocks noChangeArrowheads="1"/>
          </p:cNvSpPr>
          <p:nvPr/>
        </p:nvSpPr>
        <p:spPr bwMode="auto">
          <a:xfrm>
            <a:off x="5510784" y="3928518"/>
            <a:ext cx="2209800" cy="3667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Copperplate Gothic Light" charset="0"/>
                <a:ea typeface="ＭＳ Ｐゴシック" charset="0"/>
              </a:rPr>
              <a:t>Babylonian</a:t>
            </a:r>
          </a:p>
        </p:txBody>
      </p:sp>
      <p:sp>
        <p:nvSpPr>
          <p:cNvPr id="16415" name="Text Box 31"/>
          <p:cNvSpPr txBox="1">
            <a:spLocks noChangeArrowheads="1"/>
          </p:cNvSpPr>
          <p:nvPr/>
        </p:nvSpPr>
        <p:spPr bwMode="auto">
          <a:xfrm>
            <a:off x="7696200" y="3928518"/>
            <a:ext cx="1676400" cy="3667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opperplate Gothic Light" charset="0"/>
                <a:ea typeface="ＭＳ Ｐゴシック" charset="0"/>
              </a:rPr>
              <a:t>Persian</a:t>
            </a:r>
          </a:p>
        </p:txBody>
      </p:sp>
      <p:sp>
        <p:nvSpPr>
          <p:cNvPr id="16416" name="Text Box 32"/>
          <p:cNvSpPr txBox="1">
            <a:spLocks noChangeArrowheads="1"/>
          </p:cNvSpPr>
          <p:nvPr/>
        </p:nvSpPr>
        <p:spPr bwMode="auto">
          <a:xfrm>
            <a:off x="-76200" y="3867150"/>
            <a:ext cx="1066800" cy="5175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ＭＳ Ｐゴシック" charset="0"/>
              </a:rPr>
              <a:t>World powers</a:t>
            </a:r>
          </a:p>
        </p:txBody>
      </p:sp>
      <p:sp>
        <p:nvSpPr>
          <p:cNvPr id="198688" name="Text Box 33"/>
          <p:cNvSpPr txBox="1">
            <a:spLocks noChangeArrowheads="1"/>
          </p:cNvSpPr>
          <p:nvPr/>
        </p:nvSpPr>
        <p:spPr bwMode="auto">
          <a:xfrm rot="-5400000">
            <a:off x="54769" y="2724943"/>
            <a:ext cx="738188" cy="990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Fall of Thebes</a:t>
            </a:r>
          </a:p>
        </p:txBody>
      </p:sp>
      <p:sp>
        <p:nvSpPr>
          <p:cNvPr id="198689" name="Text Box 34"/>
          <p:cNvSpPr txBox="1">
            <a:spLocks noChangeArrowheads="1"/>
          </p:cNvSpPr>
          <p:nvPr/>
        </p:nvSpPr>
        <p:spPr bwMode="auto">
          <a:xfrm>
            <a:off x="34925" y="2647950"/>
            <a:ext cx="8302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663 BC</a:t>
            </a:r>
          </a:p>
        </p:txBody>
      </p:sp>
      <p:sp>
        <p:nvSpPr>
          <p:cNvPr id="198690" name="Rectangle 35"/>
          <p:cNvSpPr>
            <a:spLocks noChangeArrowheads="1"/>
          </p:cNvSpPr>
          <p:nvPr/>
        </p:nvSpPr>
        <p:spPr bwMode="auto">
          <a:xfrm>
            <a:off x="2362200" y="685800"/>
            <a:ext cx="457200" cy="1871663"/>
          </a:xfrm>
          <a:prstGeom prst="rect">
            <a:avLst/>
          </a:prstGeom>
          <a:solidFill>
            <a:srgbClr val="FF66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91" name="Rectangle 36"/>
          <p:cNvSpPr>
            <a:spLocks noChangeArrowheads="1"/>
          </p:cNvSpPr>
          <p:nvPr/>
        </p:nvSpPr>
        <p:spPr bwMode="auto">
          <a:xfrm>
            <a:off x="3733800" y="685800"/>
            <a:ext cx="228600" cy="1871663"/>
          </a:xfrm>
          <a:prstGeom prst="rect">
            <a:avLst/>
          </a:prstGeom>
          <a:solidFill>
            <a:srgbClr val="FFFF00"/>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21" name="Text Box 37"/>
          <p:cNvSpPr txBox="1">
            <a:spLocks noChangeArrowheads="1"/>
          </p:cNvSpPr>
          <p:nvPr/>
        </p:nvSpPr>
        <p:spPr bwMode="auto">
          <a:xfrm>
            <a:off x="838200" y="1066800"/>
            <a:ext cx="1676400" cy="304800"/>
          </a:xfrm>
          <a:prstGeom prst="rect">
            <a:avLst/>
          </a:prstGeom>
          <a:noFill/>
          <a:ln w="9525">
            <a:noFill/>
            <a:miter lim="800000"/>
            <a:headEnd/>
            <a:tailEnd/>
          </a:ln>
          <a:effectLst>
            <a:outerShdw blurRad="63500" dist="38099" dir="2700000" algn="ctr" rotWithShape="0">
              <a:srgbClr val="191919">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a:ln>
                  <a:noFill/>
                </a:ln>
                <a:solidFill>
                  <a:srgbClr val="DADADA">
                    <a:lumMod val="10000"/>
                  </a:srgbClr>
                </a:solidFill>
                <a:effectLst/>
                <a:uLnTx/>
                <a:uFillTx/>
                <a:latin typeface="Copperplate Gothic Light" pitchFamily="24" charset="0"/>
                <a:ea typeface="ＭＳ Ｐゴシック" pitchFamily="24" charset="-128"/>
                <a:cs typeface="ＭＳ Ｐゴシック" pitchFamily="24" charset="-128"/>
              </a:rPr>
              <a:t>Ashurbanipal</a:t>
            </a:r>
          </a:p>
        </p:txBody>
      </p:sp>
      <p:sp>
        <p:nvSpPr>
          <p:cNvPr id="198693" name="Rectangle 38"/>
          <p:cNvSpPr>
            <a:spLocks noChangeArrowheads="1"/>
          </p:cNvSpPr>
          <p:nvPr/>
        </p:nvSpPr>
        <p:spPr bwMode="auto">
          <a:xfrm>
            <a:off x="2819400" y="685800"/>
            <a:ext cx="914400" cy="1871663"/>
          </a:xfrm>
          <a:prstGeom prst="rect">
            <a:avLst/>
          </a:prstGeom>
          <a:solidFill>
            <a:srgbClr val="66FF66"/>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94" name="Rectangle 39"/>
          <p:cNvSpPr>
            <a:spLocks noChangeArrowheads="1"/>
          </p:cNvSpPr>
          <p:nvPr/>
        </p:nvSpPr>
        <p:spPr bwMode="auto">
          <a:xfrm>
            <a:off x="0" y="838200"/>
            <a:ext cx="914400" cy="8382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24" name="Text Box 40"/>
          <p:cNvSpPr txBox="1">
            <a:spLocks noChangeArrowheads="1"/>
          </p:cNvSpPr>
          <p:nvPr/>
        </p:nvSpPr>
        <p:spPr bwMode="auto">
          <a:xfrm>
            <a:off x="-76200" y="914400"/>
            <a:ext cx="1066800" cy="5175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ＭＳ Ｐゴシック" charset="0"/>
              </a:rPr>
              <a:t>Kings of Assyria</a:t>
            </a:r>
          </a:p>
        </p:txBody>
      </p:sp>
      <p:sp>
        <p:nvSpPr>
          <p:cNvPr id="16425" name="Text Box 41"/>
          <p:cNvSpPr txBox="1">
            <a:spLocks noChangeArrowheads="1"/>
          </p:cNvSpPr>
          <p:nvPr/>
        </p:nvSpPr>
        <p:spPr bwMode="auto">
          <a:xfrm>
            <a:off x="2419350" y="672664"/>
            <a:ext cx="400050" cy="1676400"/>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err="1">
                <a:ln>
                  <a:noFill/>
                </a:ln>
                <a:solidFill>
                  <a:srgbClr val="161616"/>
                </a:solidFill>
                <a:effectLst/>
                <a:uLnTx/>
                <a:uFillTx/>
                <a:latin typeface="Copperplate Gothic Light" pitchFamily="24" charset="0"/>
                <a:ea typeface="ＭＳ Ｐゴシック" pitchFamily="24" charset="-128"/>
                <a:cs typeface="ＭＳ Ｐゴシック" pitchFamily="24" charset="-128"/>
              </a:rPr>
              <a:t>Ashuretililani</a:t>
            </a:r>
            <a:endParaRPr kumimoji="1" lang="en-US" altLang="ja-JP" sz="1400" b="1" i="0" u="none" strike="noStrike" kern="1200" cap="none" spc="0" normalizeH="0" baseline="0" noProof="0" dirty="0">
              <a:ln>
                <a:noFill/>
              </a:ln>
              <a:solidFill>
                <a:srgbClr val="161616"/>
              </a:solidFill>
              <a:effectLst/>
              <a:uLnTx/>
              <a:uFillTx/>
              <a:latin typeface="Copperplate Gothic Light" pitchFamily="24" charset="0"/>
              <a:ea typeface="ＭＳ Ｐゴシック" pitchFamily="24" charset="-128"/>
              <a:cs typeface="ＭＳ Ｐゴシック" pitchFamily="24" charset="-128"/>
            </a:endParaRPr>
          </a:p>
        </p:txBody>
      </p:sp>
      <p:sp>
        <p:nvSpPr>
          <p:cNvPr id="16426" name="Text Box 42"/>
          <p:cNvSpPr txBox="1">
            <a:spLocks noChangeArrowheads="1"/>
          </p:cNvSpPr>
          <p:nvPr/>
        </p:nvSpPr>
        <p:spPr bwMode="auto">
          <a:xfrm>
            <a:off x="3121025" y="672664"/>
            <a:ext cx="400050" cy="1676400"/>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161616"/>
                </a:solidFill>
                <a:effectLst/>
                <a:uLnTx/>
                <a:uFillTx/>
                <a:latin typeface="Copperplate Gothic Light" pitchFamily="24" charset="0"/>
                <a:ea typeface="ＭＳ Ｐゴシック" pitchFamily="24" charset="-128"/>
                <a:cs typeface="ＭＳ Ｐゴシック" pitchFamily="24" charset="-128"/>
              </a:rPr>
              <a:t>Sinsharishkun</a:t>
            </a:r>
          </a:p>
        </p:txBody>
      </p:sp>
      <p:sp>
        <p:nvSpPr>
          <p:cNvPr id="16427" name="Text Box 43"/>
          <p:cNvSpPr txBox="1">
            <a:spLocks noChangeArrowheads="1"/>
          </p:cNvSpPr>
          <p:nvPr/>
        </p:nvSpPr>
        <p:spPr bwMode="auto">
          <a:xfrm>
            <a:off x="3635375" y="713145"/>
            <a:ext cx="400050" cy="1595438"/>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err="1">
                <a:ln>
                  <a:noFill/>
                </a:ln>
                <a:solidFill>
                  <a:srgbClr val="161616"/>
                </a:solidFill>
                <a:effectLst/>
                <a:uLnTx/>
                <a:uFillTx/>
                <a:latin typeface="Copperplate Gothic Light" pitchFamily="24" charset="0"/>
                <a:ea typeface="ＭＳ Ｐゴシック" pitchFamily="24" charset="-128"/>
                <a:cs typeface="ＭＳ Ｐゴシック" pitchFamily="24" charset="-128"/>
              </a:rPr>
              <a:t>Ashuruballit</a:t>
            </a:r>
            <a:r>
              <a:rPr kumimoji="1" lang="en-US" altLang="ja-JP" sz="1400" b="1" i="0" u="none" strike="noStrike" kern="1200" cap="none" spc="0" normalizeH="0" baseline="0" noProof="0" dirty="0">
                <a:ln>
                  <a:noFill/>
                </a:ln>
                <a:solidFill>
                  <a:srgbClr val="161616"/>
                </a:solidFill>
                <a:effectLst/>
                <a:uLnTx/>
                <a:uFillTx/>
                <a:latin typeface="Copperplate Gothic Light" pitchFamily="24" charset="0"/>
                <a:ea typeface="ＭＳ Ｐゴシック" pitchFamily="24" charset="-128"/>
                <a:cs typeface="ＭＳ Ｐゴシック" pitchFamily="24" charset="-128"/>
              </a:rPr>
              <a:t> ii</a:t>
            </a:r>
          </a:p>
        </p:txBody>
      </p:sp>
      <p:grpSp>
        <p:nvGrpSpPr>
          <p:cNvPr id="198699" name="Group 44"/>
          <p:cNvGrpSpPr>
            <a:grpSpLocks/>
          </p:cNvGrpSpPr>
          <p:nvPr/>
        </p:nvGrpSpPr>
        <p:grpSpPr bwMode="auto">
          <a:xfrm>
            <a:off x="2411413" y="2276475"/>
            <a:ext cx="2232025" cy="2378075"/>
            <a:chOff x="1968" y="1680"/>
            <a:chExt cx="480" cy="411"/>
          </a:xfrm>
        </p:grpSpPr>
        <p:sp>
          <p:nvSpPr>
            <p:cNvPr id="16429" name="AutoShape 45"/>
            <p:cNvSpPr>
              <a:spLocks noChangeArrowheads="1"/>
            </p:cNvSpPr>
            <p:nvPr/>
          </p:nvSpPr>
          <p:spPr bwMode="auto">
            <a:xfrm>
              <a:off x="1968" y="1680"/>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ＭＳ Ｐゴシック" pitchFamily="24" charset="-128"/>
                <a:cs typeface="Arial"/>
              </a:endParaRPr>
            </a:p>
          </p:txBody>
        </p:sp>
        <p:sp>
          <p:nvSpPr>
            <p:cNvPr id="16430" name="Text Box 46"/>
            <p:cNvSpPr txBox="1">
              <a:spLocks noChangeArrowheads="1"/>
            </p:cNvSpPr>
            <p:nvPr/>
          </p:nvSpPr>
          <p:spPr bwMode="auto">
            <a:xfrm>
              <a:off x="1999" y="1858"/>
              <a:ext cx="384" cy="233"/>
            </a:xfrm>
            <a:prstGeom prst="rect">
              <a:avLst/>
            </a:prstGeom>
            <a:noFill/>
            <a:ln w="9525">
              <a:noFill/>
              <a:miter lim="800000"/>
              <a:headEnd/>
              <a:tailEnd/>
            </a:ln>
            <a:effectLst>
              <a:outerShdw blurRad="63500" dist="29783" dir="1514402" algn="ctr" rotWithShape="0">
                <a:srgbClr val="19191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uLnTx/>
                  <a:uFillTx/>
                  <a:latin typeface="Arial"/>
                  <a:ea typeface="ＭＳ Ｐゴシック" charset="0"/>
                  <a:cs typeface="Arial"/>
                </a:rPr>
                <a:t>612</a:t>
              </a:r>
              <a:endParaRPr kumimoji="1" lang="en-US" altLang="ja-JP"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198703" name="Rectangle 50"/>
          <p:cNvSpPr>
            <a:spLocks noChangeArrowheads="1"/>
          </p:cNvSpPr>
          <p:nvPr/>
        </p:nvSpPr>
        <p:spPr bwMode="auto">
          <a:xfrm>
            <a:off x="0" y="5026089"/>
            <a:ext cx="1981200" cy="914400"/>
          </a:xfrm>
          <a:prstGeom prst="rect">
            <a:avLst/>
          </a:prstGeom>
          <a:solidFill>
            <a:srgbClr val="FF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704" name="Rectangle 51"/>
          <p:cNvSpPr>
            <a:spLocks noChangeArrowheads="1"/>
          </p:cNvSpPr>
          <p:nvPr/>
        </p:nvSpPr>
        <p:spPr bwMode="auto">
          <a:xfrm>
            <a:off x="1981200" y="5026089"/>
            <a:ext cx="152400" cy="914400"/>
          </a:xfrm>
          <a:prstGeom prst="rect">
            <a:avLst/>
          </a:prstGeom>
          <a:solidFill>
            <a:srgbClr val="00FFCC"/>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705" name="Rectangle 52"/>
          <p:cNvSpPr>
            <a:spLocks noChangeArrowheads="1"/>
          </p:cNvSpPr>
          <p:nvPr/>
        </p:nvSpPr>
        <p:spPr bwMode="auto">
          <a:xfrm>
            <a:off x="2133600" y="5026089"/>
            <a:ext cx="1752600" cy="914400"/>
          </a:xfrm>
          <a:prstGeom prst="rect">
            <a:avLst/>
          </a:prstGeom>
          <a:solidFill>
            <a:srgbClr val="E7BBFF"/>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706" name="Rectangle 53"/>
          <p:cNvSpPr>
            <a:spLocks noChangeArrowheads="1"/>
          </p:cNvSpPr>
          <p:nvPr/>
        </p:nvSpPr>
        <p:spPr bwMode="auto">
          <a:xfrm>
            <a:off x="3898392" y="5026089"/>
            <a:ext cx="533400" cy="914400"/>
          </a:xfrm>
          <a:prstGeom prst="rect">
            <a:avLst/>
          </a:prstGeom>
          <a:solidFill>
            <a:srgbClr val="66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707" name="Rectangle 54"/>
          <p:cNvSpPr>
            <a:spLocks noChangeArrowheads="1"/>
          </p:cNvSpPr>
          <p:nvPr/>
        </p:nvSpPr>
        <p:spPr bwMode="auto">
          <a:xfrm>
            <a:off x="4453128" y="5026089"/>
            <a:ext cx="457200" cy="9144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39" name="Text Box 55"/>
          <p:cNvSpPr txBox="1">
            <a:spLocks noChangeArrowheads="1"/>
          </p:cNvSpPr>
          <p:nvPr/>
        </p:nvSpPr>
        <p:spPr bwMode="auto">
          <a:xfrm>
            <a:off x="2209800" y="5346129"/>
            <a:ext cx="1600200" cy="304800"/>
          </a:xfrm>
          <a:prstGeom prst="rect">
            <a:avLst/>
          </a:prstGeom>
          <a:noFill/>
          <a:ln w="9525">
            <a:noFill/>
            <a:miter lim="800000"/>
            <a:headEnd/>
            <a:tailEnd/>
          </a:ln>
          <a:effectLst>
            <a:outerShdw blurRad="63500" dist="17961" dir="2700000" algn="ctr" rotWithShape="0">
              <a:srgbClr val="191919">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Copperplate Gothic Light" pitchFamily="24" charset="0"/>
                <a:ea typeface="ＭＳ Ｐゴシック" pitchFamily="24" charset="-128"/>
                <a:cs typeface="ＭＳ Ｐゴシック" pitchFamily="24" charset="-128"/>
              </a:rPr>
              <a:t>Josiah</a:t>
            </a:r>
          </a:p>
        </p:txBody>
      </p:sp>
      <p:sp>
        <p:nvSpPr>
          <p:cNvPr id="16440" name="Text Box 56"/>
          <p:cNvSpPr txBox="1">
            <a:spLocks noChangeArrowheads="1"/>
          </p:cNvSpPr>
          <p:nvPr/>
        </p:nvSpPr>
        <p:spPr bwMode="auto">
          <a:xfrm>
            <a:off x="3980561" y="4891977"/>
            <a:ext cx="400050" cy="1143000"/>
          </a:xfrm>
          <a:prstGeom prst="rect">
            <a:avLst/>
          </a:prstGeom>
          <a:noFill/>
          <a:ln w="9525">
            <a:noFill/>
            <a:miter lim="800000"/>
            <a:headEnd/>
            <a:tailEnd/>
          </a:ln>
          <a:effectLst>
            <a:outerShdw blurRad="63500" dist="17961"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a:ln>
                  <a:noFill/>
                </a:ln>
                <a:solidFill>
                  <a:srgbClr val="DADADA">
                    <a:lumMod val="10000"/>
                  </a:srgbClr>
                </a:solidFill>
                <a:effectLst/>
                <a:uLnTx/>
                <a:uFillTx/>
                <a:latin typeface="Copperplate Gothic Light" pitchFamily="24" charset="0"/>
                <a:ea typeface="ＭＳ Ｐゴシック" pitchFamily="24" charset="-128"/>
                <a:cs typeface="ＭＳ Ｐゴシック" pitchFamily="24" charset="-128"/>
              </a:rPr>
              <a:t>Jehoiakim</a:t>
            </a:r>
          </a:p>
        </p:txBody>
      </p:sp>
      <p:sp>
        <p:nvSpPr>
          <p:cNvPr id="16441" name="Text Box 57"/>
          <p:cNvSpPr txBox="1">
            <a:spLocks noChangeArrowheads="1"/>
          </p:cNvSpPr>
          <p:nvPr/>
        </p:nvSpPr>
        <p:spPr bwMode="auto">
          <a:xfrm>
            <a:off x="4498086" y="4930077"/>
            <a:ext cx="400050" cy="1066800"/>
          </a:xfrm>
          <a:prstGeom prst="rect">
            <a:avLst/>
          </a:prstGeom>
          <a:noFill/>
          <a:ln w="9525">
            <a:noFill/>
            <a:miter lim="800000"/>
            <a:headEnd/>
            <a:tailEnd/>
          </a:ln>
          <a:effectLst>
            <a:outerShdw blurRad="63500" dist="17961"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DADADA">
                    <a:lumMod val="10000"/>
                  </a:srgbClr>
                </a:solidFill>
                <a:effectLst/>
                <a:uLnTx/>
                <a:uFillTx/>
                <a:latin typeface="Copperplate Gothic Light" pitchFamily="24" charset="0"/>
                <a:ea typeface="ＭＳ Ｐゴシック" pitchFamily="24" charset="-128"/>
                <a:cs typeface="ＭＳ Ｐゴシック" pitchFamily="24" charset="-128"/>
              </a:rPr>
              <a:t>zedekiah</a:t>
            </a:r>
          </a:p>
        </p:txBody>
      </p:sp>
      <p:sp>
        <p:nvSpPr>
          <p:cNvPr id="16442" name="Text Box 58"/>
          <p:cNvSpPr txBox="1">
            <a:spLocks noChangeArrowheads="1"/>
          </p:cNvSpPr>
          <p:nvPr/>
        </p:nvSpPr>
        <p:spPr bwMode="auto">
          <a:xfrm>
            <a:off x="1066800" y="5980113"/>
            <a:ext cx="1143000" cy="304800"/>
          </a:xfrm>
          <a:prstGeom prst="rect">
            <a:avLst/>
          </a:prstGeom>
          <a:noFill/>
          <a:ln w="9525">
            <a:noFill/>
            <a:miter lim="800000"/>
            <a:headEnd/>
            <a:tailEnd/>
          </a:ln>
          <a:effectLst>
            <a:outerShdw blurRad="63500" dist="29783" dir="3885598" algn="ctr" rotWithShape="0">
              <a:srgbClr val="191919">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Copperplate Gothic Light" pitchFamily="24" charset="0"/>
                <a:ea typeface="ＭＳ Ｐゴシック" pitchFamily="24" charset="-128"/>
                <a:cs typeface="ＭＳ Ｐゴシック" pitchFamily="24" charset="-128"/>
              </a:rPr>
              <a:t>Amon </a:t>
            </a:r>
          </a:p>
        </p:txBody>
      </p:sp>
      <p:sp>
        <p:nvSpPr>
          <p:cNvPr id="198712" name="Line 59"/>
          <p:cNvSpPr>
            <a:spLocks noChangeShapeType="1"/>
          </p:cNvSpPr>
          <p:nvPr/>
        </p:nvSpPr>
        <p:spPr bwMode="auto">
          <a:xfrm flipV="1">
            <a:off x="1905000" y="5980113"/>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44" name="Text Box 60"/>
          <p:cNvSpPr txBox="1">
            <a:spLocks noChangeArrowheads="1"/>
          </p:cNvSpPr>
          <p:nvPr/>
        </p:nvSpPr>
        <p:spPr bwMode="auto">
          <a:xfrm>
            <a:off x="2286000" y="5980113"/>
            <a:ext cx="1600200" cy="304800"/>
          </a:xfrm>
          <a:prstGeom prst="rect">
            <a:avLst/>
          </a:prstGeom>
          <a:noFill/>
          <a:ln w="9525">
            <a:noFill/>
            <a:miter lim="800000"/>
            <a:headEnd/>
            <a:tailEnd/>
          </a:ln>
          <a:effectLst>
            <a:outerShdw blurRad="63500" dist="29783" dir="3885598" algn="ctr" rotWithShape="0">
              <a:srgbClr val="191919">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Copperplate Gothic Light" pitchFamily="24" charset="0"/>
                <a:ea typeface="ＭＳ Ｐゴシック" pitchFamily="24" charset="-128"/>
                <a:cs typeface="ＭＳ Ｐゴシック" pitchFamily="24" charset="-128"/>
              </a:rPr>
              <a:t>Jehoahaz</a:t>
            </a:r>
          </a:p>
        </p:txBody>
      </p:sp>
      <p:sp>
        <p:nvSpPr>
          <p:cNvPr id="198714" name="Line 61"/>
          <p:cNvSpPr>
            <a:spLocks noChangeShapeType="1"/>
          </p:cNvSpPr>
          <p:nvPr/>
        </p:nvSpPr>
        <p:spPr bwMode="auto">
          <a:xfrm flipV="1">
            <a:off x="3581400" y="5980113"/>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46" name="Text Box 62"/>
          <p:cNvSpPr txBox="1">
            <a:spLocks noChangeArrowheads="1"/>
          </p:cNvSpPr>
          <p:nvPr/>
        </p:nvSpPr>
        <p:spPr bwMode="auto">
          <a:xfrm>
            <a:off x="4435474" y="5980113"/>
            <a:ext cx="1736725" cy="307777"/>
          </a:xfrm>
          <a:prstGeom prst="rect">
            <a:avLst/>
          </a:prstGeom>
          <a:noFill/>
          <a:ln w="9525">
            <a:noFill/>
            <a:miter lim="800000"/>
            <a:headEnd/>
            <a:tailEnd/>
          </a:ln>
          <a:effectLst>
            <a:outerShdw blurRad="63500" dist="29783" dir="3885598" algn="ctr" rotWithShape="0">
              <a:srgbClr val="191919">
                <a:alpha val="74998"/>
              </a:srgb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Copperplate Gothic Light" pitchFamily="24" charset="0"/>
                <a:ea typeface="ＭＳ Ｐゴシック" pitchFamily="24" charset="-128"/>
                <a:cs typeface="ＭＳ Ｐゴシック" pitchFamily="24" charset="-128"/>
              </a:rPr>
              <a:t>Jehoiachin</a:t>
            </a:r>
          </a:p>
        </p:txBody>
      </p:sp>
      <p:sp>
        <p:nvSpPr>
          <p:cNvPr id="198716" name="Line 63"/>
          <p:cNvSpPr>
            <a:spLocks noChangeShapeType="1"/>
          </p:cNvSpPr>
          <p:nvPr/>
        </p:nvSpPr>
        <p:spPr bwMode="auto">
          <a:xfrm flipH="1" flipV="1">
            <a:off x="4459223" y="5980112"/>
            <a:ext cx="284225" cy="146209"/>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nvGrpSpPr>
          <p:cNvPr id="198717" name="Group 64"/>
          <p:cNvGrpSpPr>
            <a:grpSpLocks/>
          </p:cNvGrpSpPr>
          <p:nvPr/>
        </p:nvGrpSpPr>
        <p:grpSpPr bwMode="auto">
          <a:xfrm>
            <a:off x="836613" y="2997200"/>
            <a:ext cx="1143000" cy="858838"/>
            <a:chOff x="576" y="2544"/>
            <a:chExt cx="720" cy="475"/>
          </a:xfrm>
        </p:grpSpPr>
        <p:sp>
          <p:nvSpPr>
            <p:cNvPr id="198730" name="Rectangle 65"/>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50" name="Text Box 66"/>
            <p:cNvSpPr txBox="1">
              <a:spLocks noChangeArrowheads="1"/>
            </p:cNvSpPr>
            <p:nvPr/>
          </p:nvSpPr>
          <p:spPr bwMode="auto">
            <a:xfrm>
              <a:off x="616" y="2544"/>
              <a:ext cx="672" cy="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Nahum</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660</a:t>
              </a:r>
            </a:p>
          </p:txBody>
        </p:sp>
      </p:grpSp>
      <p:sp>
        <p:nvSpPr>
          <p:cNvPr id="16451" name="Text Box 67"/>
          <p:cNvSpPr txBox="1">
            <a:spLocks noChangeArrowheads="1"/>
          </p:cNvSpPr>
          <p:nvPr/>
        </p:nvSpPr>
        <p:spPr bwMode="auto">
          <a:xfrm>
            <a:off x="5486400" y="5294313"/>
            <a:ext cx="2438400" cy="91598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ＭＳ Ｐゴシック" charset="0"/>
              </a:rPr>
              <a:t>Captivity of Judah to Babylon (586)</a:t>
            </a:r>
          </a:p>
        </p:txBody>
      </p:sp>
      <p:sp>
        <p:nvSpPr>
          <p:cNvPr id="16453" name="Text Box 69"/>
          <p:cNvSpPr txBox="1">
            <a:spLocks noChangeArrowheads="1"/>
          </p:cNvSpPr>
          <p:nvPr/>
        </p:nvSpPr>
        <p:spPr bwMode="auto">
          <a:xfrm>
            <a:off x="7848600" y="5294313"/>
            <a:ext cx="1373188" cy="5238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outerShdw blurRad="38100" dist="38100" dir="2700000" algn="tl">
                    <a:srgbClr val="000000"/>
                  </a:outerShdw>
                </a:effectLst>
                <a:uLnTx/>
                <a:uFillTx/>
                <a:latin typeface="Copperplate Gothic Light" charset="0"/>
                <a:ea typeface="ＭＳ Ｐゴシック" charset="0"/>
              </a:rPr>
              <a:t>Return from Exile</a:t>
            </a:r>
          </a:p>
        </p:txBody>
      </p:sp>
      <p:sp>
        <p:nvSpPr>
          <p:cNvPr id="198723" name="Rectangle 73"/>
          <p:cNvSpPr>
            <a:spLocks noChangeArrowheads="1"/>
          </p:cNvSpPr>
          <p:nvPr/>
        </p:nvSpPr>
        <p:spPr bwMode="auto">
          <a:xfrm>
            <a:off x="0" y="5294313"/>
            <a:ext cx="914400" cy="6096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58" name="Text Box 74"/>
          <p:cNvSpPr txBox="1">
            <a:spLocks noChangeArrowheads="1"/>
          </p:cNvSpPr>
          <p:nvPr/>
        </p:nvSpPr>
        <p:spPr bwMode="auto">
          <a:xfrm>
            <a:off x="0" y="5294313"/>
            <a:ext cx="914400" cy="66833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ＭＳ Ｐゴシック" charset="0"/>
              </a:rPr>
              <a:t>Kings of Judah</a:t>
            </a:r>
          </a:p>
        </p:txBody>
      </p:sp>
      <p:sp>
        <p:nvSpPr>
          <p:cNvPr id="16459" name="Text Box 75"/>
          <p:cNvSpPr txBox="1">
            <a:spLocks noChangeArrowheads="1"/>
          </p:cNvSpPr>
          <p:nvPr/>
        </p:nvSpPr>
        <p:spPr bwMode="auto">
          <a:xfrm>
            <a:off x="8153400" y="0"/>
            <a:ext cx="992188" cy="4603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24" charset="-128"/>
                <a:cs typeface="Arial"/>
              </a:rPr>
              <a:t>560</a:t>
            </a:r>
          </a:p>
        </p:txBody>
      </p:sp>
      <p:sp>
        <p:nvSpPr>
          <p:cNvPr id="16460" name="Text Box 76"/>
          <p:cNvSpPr txBox="1">
            <a:spLocks noChangeArrowheads="1"/>
          </p:cNvSpPr>
          <p:nvPr/>
        </p:nvSpPr>
        <p:spPr bwMode="auto">
          <a:xfrm>
            <a:off x="3657600" y="3409950"/>
            <a:ext cx="4882895" cy="304800"/>
          </a:xfrm>
          <a:prstGeom prst="rect">
            <a:avLst/>
          </a:prstGeom>
          <a:noFill/>
          <a:ln w="9525">
            <a:noFill/>
            <a:miter lim="800000"/>
            <a:headEnd/>
            <a:tailEnd/>
          </a:ln>
          <a:effectLst>
            <a:outerShdw blurRad="63500" dist="29783" dir="1514402" algn="ctr" rotWithShape="0">
              <a:srgbClr val="191919">
                <a:alpha val="74998"/>
              </a:srgb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New Roman" pitchFamily="24" charset="0"/>
                <a:ea typeface="ＭＳ Ｐゴシック" pitchFamily="24" charset="-128"/>
                <a:cs typeface="ＭＳ Ｐゴシック" pitchFamily="24" charset="-128"/>
              </a:rPr>
              <a:t>609  605				         539</a:t>
            </a:r>
          </a:p>
        </p:txBody>
      </p:sp>
      <p:sp>
        <p:nvSpPr>
          <p:cNvPr id="16462" name="Text Box 78"/>
          <p:cNvSpPr txBox="1">
            <a:spLocks noChangeArrowheads="1"/>
          </p:cNvSpPr>
          <p:nvPr/>
        </p:nvSpPr>
        <p:spPr bwMode="auto">
          <a:xfrm>
            <a:off x="762000" y="5346129"/>
            <a:ext cx="1447800" cy="304800"/>
          </a:xfrm>
          <a:prstGeom prst="rect">
            <a:avLst/>
          </a:prstGeom>
          <a:noFill/>
          <a:ln w="9525">
            <a:noFill/>
            <a:miter lim="800000"/>
            <a:headEnd/>
            <a:tailEnd/>
          </a:ln>
          <a:effectLst>
            <a:outerShdw blurRad="63500" dist="17961" dir="2700000" algn="ctr" rotWithShape="0">
              <a:srgbClr val="191919">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a:ln>
                  <a:noFill/>
                </a:ln>
                <a:solidFill>
                  <a:srgbClr val="DADADA">
                    <a:lumMod val="10000"/>
                  </a:srgbClr>
                </a:solidFill>
                <a:effectLst/>
                <a:uLnTx/>
                <a:uFillTx/>
                <a:latin typeface="Copperplate Gothic Light" pitchFamily="24" charset="0"/>
                <a:ea typeface="ＭＳ Ｐゴシック" pitchFamily="24" charset="-128"/>
                <a:cs typeface="ＭＳ Ｐゴシック" pitchFamily="24" charset="-128"/>
              </a:rPr>
              <a:t>Manasseh</a:t>
            </a:r>
          </a:p>
        </p:txBody>
      </p:sp>
      <p:sp>
        <p:nvSpPr>
          <p:cNvPr id="16463" name="Rectangle 79"/>
          <p:cNvSpPr>
            <a:spLocks noGrp="1" noChangeArrowheads="1"/>
          </p:cNvSpPr>
          <p:nvPr>
            <p:ph type="title" idx="4294967295"/>
          </p:nvPr>
        </p:nvSpPr>
        <p:spPr>
          <a:xfrm>
            <a:off x="4191000" y="990600"/>
            <a:ext cx="4800600" cy="1295400"/>
          </a:xfrm>
          <a:effectLst>
            <a:outerShdw blurRad="63500" dist="35921" dir="2700000" algn="ctr" rotWithShape="0">
              <a:srgbClr val="000000">
                <a:alpha val="74998"/>
              </a:srgbClr>
            </a:outerShdw>
          </a:effectLst>
        </p:spPr>
        <p:txBody>
          <a:bodyPr/>
          <a:lstStyle/>
          <a:p>
            <a:pPr eaLnBrk="1" hangingPunct="1">
              <a:defRPr/>
            </a:pPr>
            <a:r>
              <a:rPr lang="en-US" sz="3200" b="1" dirty="0">
                <a:effectLst/>
                <a:ea typeface="+mj-ea"/>
                <a:cs typeface="+mj-cs"/>
              </a:rPr>
              <a:t>Nahum, Zephaniah, &amp; Their Contemporaries</a:t>
            </a:r>
          </a:p>
        </p:txBody>
      </p:sp>
      <p:sp>
        <p:nvSpPr>
          <p:cNvPr id="16461" name="Text Box 77"/>
          <p:cNvSpPr txBox="1">
            <a:spLocks noChangeArrowheads="1"/>
          </p:cNvSpPr>
          <p:nvPr/>
        </p:nvSpPr>
        <p:spPr bwMode="auto">
          <a:xfrm rot="16200000">
            <a:off x="2824162" y="2329110"/>
            <a:ext cx="1293813" cy="1770062"/>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a:ea typeface="ＭＳ Ｐゴシック" pitchFamily="24" charset="-128"/>
                <a:cs typeface="Arial"/>
              </a:rPr>
              <a:t>Fall of Nineveh</a:t>
            </a:r>
          </a:p>
        </p:txBody>
      </p:sp>
      <p:grpSp>
        <p:nvGrpSpPr>
          <p:cNvPr id="79" name="Group 64"/>
          <p:cNvGrpSpPr>
            <a:grpSpLocks/>
          </p:cNvGrpSpPr>
          <p:nvPr/>
        </p:nvGrpSpPr>
        <p:grpSpPr bwMode="auto">
          <a:xfrm>
            <a:off x="1331045" y="4298357"/>
            <a:ext cx="2160240" cy="645485"/>
            <a:chOff x="379" y="2544"/>
            <a:chExt cx="1089" cy="357"/>
          </a:xfrm>
        </p:grpSpPr>
        <p:sp>
          <p:nvSpPr>
            <p:cNvPr id="80" name="Rectangle 65"/>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1" name="Text Box 66"/>
            <p:cNvSpPr txBox="1">
              <a:spLocks noChangeArrowheads="1"/>
            </p:cNvSpPr>
            <p:nvPr/>
          </p:nvSpPr>
          <p:spPr bwMode="auto">
            <a:xfrm>
              <a:off x="379" y="2544"/>
              <a:ext cx="1089" cy="35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Zephaniah</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630</a:t>
              </a:r>
            </a:p>
          </p:txBody>
        </p:sp>
      </p:grpSp>
      <p:grpSp>
        <p:nvGrpSpPr>
          <p:cNvPr id="82" name="Group 64">
            <a:extLst>
              <a:ext uri="{FF2B5EF4-FFF2-40B4-BE49-F238E27FC236}">
                <a16:creationId xmlns:a16="http://schemas.microsoft.com/office/drawing/2014/main" id="{9C213A30-ADB7-8071-0F71-E6F020388777}"/>
              </a:ext>
            </a:extLst>
          </p:cNvPr>
          <p:cNvGrpSpPr>
            <a:grpSpLocks/>
          </p:cNvGrpSpPr>
          <p:nvPr/>
        </p:nvGrpSpPr>
        <p:grpSpPr bwMode="auto">
          <a:xfrm>
            <a:off x="2955305" y="6220810"/>
            <a:ext cx="2160240" cy="645485"/>
            <a:chOff x="379" y="2544"/>
            <a:chExt cx="1089" cy="357"/>
          </a:xfrm>
        </p:grpSpPr>
        <p:sp>
          <p:nvSpPr>
            <p:cNvPr id="83" name="Rectangle 65">
              <a:extLst>
                <a:ext uri="{FF2B5EF4-FFF2-40B4-BE49-F238E27FC236}">
                  <a16:creationId xmlns:a16="http://schemas.microsoft.com/office/drawing/2014/main" id="{D977C2EF-EB86-F3D1-AE23-FB567F3AF707}"/>
                </a:ext>
              </a:extLst>
            </p:cNvPr>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4" name="Text Box 66">
              <a:extLst>
                <a:ext uri="{FF2B5EF4-FFF2-40B4-BE49-F238E27FC236}">
                  <a16:creationId xmlns:a16="http://schemas.microsoft.com/office/drawing/2014/main" id="{6BE57F92-DC8E-8275-A7A6-5DDD649F3C66}"/>
                </a:ext>
              </a:extLst>
            </p:cNvPr>
            <p:cNvSpPr txBox="1">
              <a:spLocks noChangeArrowheads="1"/>
            </p:cNvSpPr>
            <p:nvPr/>
          </p:nvSpPr>
          <p:spPr bwMode="auto">
            <a:xfrm>
              <a:off x="379" y="2544"/>
              <a:ext cx="1089" cy="35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Habakkuk</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606</a:t>
              </a:r>
            </a:p>
          </p:txBody>
        </p:sp>
      </p:grpSp>
      <p:grpSp>
        <p:nvGrpSpPr>
          <p:cNvPr id="2" name="Group 44">
            <a:extLst>
              <a:ext uri="{FF2B5EF4-FFF2-40B4-BE49-F238E27FC236}">
                <a16:creationId xmlns:a16="http://schemas.microsoft.com/office/drawing/2014/main" id="{872BADE5-52C7-EDDF-185F-443B8D3B851A}"/>
              </a:ext>
            </a:extLst>
          </p:cNvPr>
          <p:cNvGrpSpPr>
            <a:grpSpLocks/>
          </p:cNvGrpSpPr>
          <p:nvPr/>
        </p:nvGrpSpPr>
        <p:grpSpPr bwMode="auto">
          <a:xfrm>
            <a:off x="4672585" y="3928517"/>
            <a:ext cx="1699069" cy="1841237"/>
            <a:chOff x="1968" y="1766"/>
            <a:chExt cx="480" cy="336"/>
          </a:xfrm>
        </p:grpSpPr>
        <p:sp>
          <p:nvSpPr>
            <p:cNvPr id="3" name="AutoShape 45">
              <a:extLst>
                <a:ext uri="{FF2B5EF4-FFF2-40B4-BE49-F238E27FC236}">
                  <a16:creationId xmlns:a16="http://schemas.microsoft.com/office/drawing/2014/main" id="{5D49702C-8E9E-EF5E-3502-A7C0E0EFCF6A}"/>
                </a:ext>
              </a:extLst>
            </p:cNvPr>
            <p:cNvSpPr>
              <a:spLocks noChangeArrowheads="1"/>
            </p:cNvSpPr>
            <p:nvPr/>
          </p:nvSpPr>
          <p:spPr bwMode="auto">
            <a:xfrm>
              <a:off x="1968" y="1766"/>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ＭＳ Ｐゴシック" pitchFamily="24" charset="-128"/>
                <a:cs typeface="Arial"/>
              </a:endParaRPr>
            </a:p>
          </p:txBody>
        </p:sp>
        <p:sp>
          <p:nvSpPr>
            <p:cNvPr id="4" name="Text Box 46">
              <a:extLst>
                <a:ext uri="{FF2B5EF4-FFF2-40B4-BE49-F238E27FC236}">
                  <a16:creationId xmlns:a16="http://schemas.microsoft.com/office/drawing/2014/main" id="{9FE2CA80-A53D-0F9E-C7B0-601807FBFEC2}"/>
                </a:ext>
              </a:extLst>
            </p:cNvPr>
            <p:cNvSpPr txBox="1">
              <a:spLocks noChangeArrowheads="1"/>
            </p:cNvSpPr>
            <p:nvPr/>
          </p:nvSpPr>
          <p:spPr bwMode="auto">
            <a:xfrm>
              <a:off x="1999" y="1956"/>
              <a:ext cx="384" cy="64"/>
            </a:xfrm>
            <a:prstGeom prst="rect">
              <a:avLst/>
            </a:prstGeom>
            <a:noFill/>
            <a:ln w="9525">
              <a:noFill/>
              <a:miter lim="800000"/>
              <a:headEnd/>
              <a:tailEnd/>
            </a:ln>
            <a:effectLst>
              <a:outerShdw blurRad="63500" dist="29783" dir="1514402" algn="ctr" rotWithShape="0">
                <a:srgbClr val="19191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1" lang="en-US" altLang="ja-JP"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5" name="Text Box 77">
            <a:extLst>
              <a:ext uri="{FF2B5EF4-FFF2-40B4-BE49-F238E27FC236}">
                <a16:creationId xmlns:a16="http://schemas.microsoft.com/office/drawing/2014/main" id="{27D5D591-3044-924C-35BE-4317E12F6416}"/>
              </a:ext>
            </a:extLst>
          </p:cNvPr>
          <p:cNvSpPr txBox="1">
            <a:spLocks noChangeArrowheads="1"/>
          </p:cNvSpPr>
          <p:nvPr/>
        </p:nvSpPr>
        <p:spPr bwMode="auto">
          <a:xfrm rot="16200000">
            <a:off x="4947645" y="3837301"/>
            <a:ext cx="923330" cy="1770062"/>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a:ea typeface="ＭＳ Ｐゴシック" pitchFamily="24" charset="-128"/>
                <a:cs typeface="Arial"/>
              </a:rPr>
              <a:t>Fall of Jerusalem</a:t>
            </a:r>
          </a:p>
        </p:txBody>
      </p:sp>
      <p:sp>
        <p:nvSpPr>
          <p:cNvPr id="198719" name="Line 68"/>
          <p:cNvSpPr>
            <a:spLocks noChangeShapeType="1"/>
          </p:cNvSpPr>
          <p:nvPr/>
        </p:nvSpPr>
        <p:spPr bwMode="auto">
          <a:xfrm>
            <a:off x="4937760" y="5599113"/>
            <a:ext cx="53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527023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21776"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Destroyed by Flood and Fire</a:t>
            </a:r>
          </a:p>
        </p:txBody>
      </p:sp>
    </p:spTree>
    <p:extLst>
      <p:ext uri="{BB962C8B-B14F-4D97-AF65-F5344CB8AC3E}">
        <p14:creationId xmlns:p14="http://schemas.microsoft.com/office/powerpoint/2010/main" val="270595364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68221" cy="6858000"/>
          </a:xfrm>
          <a:prstGeom prst="rect">
            <a:avLst/>
          </a:prstGeom>
        </p:spPr>
      </p:pic>
      <p:sp>
        <p:nvSpPr>
          <p:cNvPr id="900098" name="Rectangle 2"/>
          <p:cNvSpPr>
            <a:spLocks noGrp="1" noChangeArrowheads="1"/>
          </p:cNvSpPr>
          <p:nvPr>
            <p:ph type="ctrTitle"/>
          </p:nvPr>
        </p:nvSpPr>
        <p:spPr>
          <a:xfrm>
            <a:off x="2667089" y="29469"/>
            <a:ext cx="4419600" cy="829727"/>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Modern Map</a:t>
            </a:r>
          </a:p>
        </p:txBody>
      </p:sp>
      <p:sp>
        <p:nvSpPr>
          <p:cNvPr id="4" name="Rectangle 2">
            <a:extLst>
              <a:ext uri="{FF2B5EF4-FFF2-40B4-BE49-F238E27FC236}">
                <a16:creationId xmlns:a16="http://schemas.microsoft.com/office/drawing/2014/main" id="{E7E1D2A0-00F8-1A4A-9290-F302855D9D22}"/>
              </a:ext>
            </a:extLst>
          </p:cNvPr>
          <p:cNvSpPr txBox="1">
            <a:spLocks noChangeArrowheads="1"/>
          </p:cNvSpPr>
          <p:nvPr/>
        </p:nvSpPr>
        <p:spPr bwMode="auto">
          <a:xfrm>
            <a:off x="2111604" y="1835870"/>
            <a:ext cx="5530571" cy="142716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Times New Roman" pitchFamily="18" charset="0"/>
              </a:rPr>
              <a:t>Mosul, Iraq, surrounds Nineveh’s ancient ruins</a:t>
            </a:r>
          </a:p>
        </p:txBody>
      </p:sp>
    </p:spTree>
    <p:extLst>
      <p:ext uri="{BB962C8B-B14F-4D97-AF65-F5344CB8AC3E}">
        <p14:creationId xmlns:p14="http://schemas.microsoft.com/office/powerpoint/2010/main" val="388600671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This is the boisterous city,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once so secure. </a:t>
            </a:r>
            <a:br>
              <a:rPr lang="en-US" sz="2800" b="1" dirty="0">
                <a:effectLst>
                  <a:glow rad="127000">
                    <a:schemeClr val="tx1"/>
                  </a:glow>
                </a:effectLst>
                <a:latin typeface="Arial" charset="0"/>
                <a:ea typeface="ＭＳ Ｐゴシック" charset="0"/>
                <a:cs typeface="ＭＳ Ｐゴシック" charset="0"/>
              </a:rPr>
            </a:b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am the greatest!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it boasted.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No other city can compare with me!</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now, look how it has become an utter ruin,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haven for wild animals.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Everyone passing by will laugh in derision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shake a defiant fist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2:15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87" y="2492896"/>
            <a:ext cx="5820139" cy="4365104"/>
          </a:xfrm>
          <a:prstGeom prst="rect">
            <a:avLst/>
          </a:prstGeom>
        </p:spPr>
      </p:pic>
    </p:spTree>
    <p:extLst>
      <p:ext uri="{BB962C8B-B14F-4D97-AF65-F5344CB8AC3E}">
        <p14:creationId xmlns:p14="http://schemas.microsoft.com/office/powerpoint/2010/main" val="262362796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590080881"/>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38582894"/>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Zephaniah: </a:t>
            </a: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en-US" kern="0" dirty="0">
                <a:solidFill>
                  <a:srgbClr val="FFFFFF"/>
                </a:solidFill>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latin typeface="Arial"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3074718" y="5401587"/>
            <a:ext cx="1461202"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859093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Zephaniah 3</a:t>
            </a:r>
          </a:p>
        </p:txBody>
      </p:sp>
    </p:spTree>
    <p:extLst>
      <p:ext uri="{BB962C8B-B14F-4D97-AF65-F5344CB8AC3E}">
        <p14:creationId xmlns:p14="http://schemas.microsoft.com/office/powerpoint/2010/main" val="23807831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2348880"/>
            <a:ext cx="9093783" cy="4509120"/>
          </a:xfrm>
          <a:prstGeom prst="rect">
            <a:avLst/>
          </a:prstGeom>
        </p:spPr>
      </p:pic>
      <p:sp>
        <p:nvSpPr>
          <p:cNvPr id="900098" name="Rectangle 2"/>
          <p:cNvSpPr>
            <a:spLocks noGrp="1" noChangeArrowheads="1"/>
          </p:cNvSpPr>
          <p:nvPr>
            <p:ph type="ctrTitle"/>
          </p:nvPr>
        </p:nvSpPr>
        <p:spPr>
          <a:xfrm>
            <a:off x="0" y="29469"/>
            <a:ext cx="9144000" cy="548776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What sorrow awaits rebellious, polluted Jerusalem,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 city of violence and crime!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2</a:t>
            </a:r>
            <a:r>
              <a:rPr lang="en-US" sz="2800" b="1" dirty="0">
                <a:effectLst>
                  <a:glow rad="127000">
                    <a:schemeClr val="tx1"/>
                  </a:glow>
                </a:effectLst>
                <a:latin typeface="Arial" charset="0"/>
                <a:ea typeface="ＭＳ Ｐゴシック" charset="0"/>
                <a:cs typeface="ＭＳ Ｐゴシック" charset="0"/>
              </a:rPr>
              <a:t>No one can tell it anything; it refuses all correction.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It does not trust in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or draw near to its God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7275897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0707" cy="6857999"/>
          </a:xfrm>
          <a:prstGeom prst="rect">
            <a:avLst/>
          </a:prstGeom>
        </p:spPr>
      </p:pic>
      <p:sp>
        <p:nvSpPr>
          <p:cNvPr id="900098" name="Rectangle 2"/>
          <p:cNvSpPr>
            <a:spLocks noGrp="1" noChangeArrowheads="1"/>
          </p:cNvSpPr>
          <p:nvPr>
            <p:ph type="ctrTitle"/>
          </p:nvPr>
        </p:nvSpPr>
        <p:spPr>
          <a:xfrm>
            <a:off x="3419872" y="29469"/>
            <a:ext cx="5724128" cy="656788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Its leaders are like roaring lions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hunting for their victims.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Its judges are like ravenous wolves at evening time,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who by dawn have left no trace of their prey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0258560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75063" y="-23015"/>
            <a:ext cx="4850197" cy="3235991"/>
          </a:xfrm>
          <a:prstGeom prst="rect">
            <a:avLst/>
          </a:prstGeom>
        </p:spPr>
      </p:pic>
      <p:pic>
        <p:nvPicPr>
          <p:cNvPr id="2" name="Picture 1"/>
          <p:cNvPicPr>
            <a:picLocks noChangeAspect="1"/>
          </p:cNvPicPr>
          <p:nvPr/>
        </p:nvPicPr>
        <p:blipFill>
          <a:blip r:embed="rId4"/>
          <a:stretch>
            <a:fillRect/>
          </a:stretch>
        </p:blipFill>
        <p:spPr>
          <a:xfrm>
            <a:off x="4262330" y="3501008"/>
            <a:ext cx="4881669" cy="3230038"/>
          </a:xfrm>
          <a:prstGeom prst="rect">
            <a:avLst/>
          </a:prstGeom>
        </p:spPr>
      </p:pic>
      <p:sp>
        <p:nvSpPr>
          <p:cNvPr id="900098" name="Rectangle 2"/>
          <p:cNvSpPr>
            <a:spLocks noGrp="1" noChangeArrowheads="1"/>
          </p:cNvSpPr>
          <p:nvPr>
            <p:ph type="ctrTitle"/>
          </p:nvPr>
        </p:nvSpPr>
        <p:spPr>
          <a:xfrm>
            <a:off x="0" y="29469"/>
            <a:ext cx="4355976" cy="627985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[Jerusalem</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prophets are arrogant liars seeking their own gain.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Its priests defile the Temple by disobeying God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instructions.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5</a:t>
            </a:r>
            <a:r>
              <a:rPr lang="en-US" sz="2800" b="1" dirty="0">
                <a:effectLst>
                  <a:glow rad="127000">
                    <a:schemeClr val="tx1"/>
                  </a:glow>
                </a:effectLst>
                <a:latin typeface="Arial" charset="0"/>
                <a:ea typeface="ＭＳ Ｐゴシック" charset="0"/>
                <a:cs typeface="ＭＳ Ｐゴシック" charset="0"/>
              </a:rPr>
              <a:t>But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is still there in the city,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he does no wrong.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Day by day he hands down justice,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he does not fail.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the wicked know no shame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3:4-5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47138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Zephaniah</a:t>
            </a: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8527" t="13050" r="23973" b="19929"/>
          <a:stretch/>
        </p:blipFill>
        <p:spPr>
          <a:xfrm rot="16200000">
            <a:off x="-561313" y="1428751"/>
            <a:ext cx="5257797" cy="4330699"/>
          </a:xfrm>
          <a:prstGeom prst="rect">
            <a:avLst/>
          </a:prstGeom>
        </p:spPr>
      </p:pic>
      <p:sp>
        <p:nvSpPr>
          <p:cNvPr id="16" name="TextBox 3"/>
          <p:cNvSpPr txBox="1">
            <a:spLocks noChangeArrowheads="1"/>
          </p:cNvSpPr>
          <p:nvPr/>
        </p:nvSpPr>
        <p:spPr bwMode="auto">
          <a:xfrm>
            <a:off x="3840596" y="958439"/>
            <a:ext cx="5303404"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ＭＳ Ｐゴシック" charset="0"/>
                <a:cs typeface="Arial"/>
              </a:rPr>
              <a:t>1 </a:t>
            </a:r>
            <a:r>
              <a:rPr kumimoji="0" lang="en-US" sz="2800" b="1" i="0" u="none" strike="noStrike" kern="1200" cap="none" spc="0" normalizeH="0" baseline="0" noProof="0" dirty="0">
                <a:ln>
                  <a:noFill/>
                </a:ln>
                <a:solidFill>
                  <a:prstClr val="black"/>
                </a:solidFill>
                <a:effectLst/>
                <a:uLnTx/>
                <a:uFillTx/>
                <a:latin typeface="Arial"/>
                <a:ea typeface="ＭＳ Ｐゴシック" charset="0"/>
                <a:cs typeface="Arial"/>
              </a:rPr>
              <a:t>J</a:t>
            </a:r>
            <a:r>
              <a:rPr kumimoji="0" lang="en-US" sz="2800" b="0" i="0" u="none" strike="noStrike" kern="1200" cap="none" spc="0" normalizeH="0" baseline="0" noProof="0" dirty="0">
                <a:ln>
                  <a:noFill/>
                </a:ln>
                <a:solidFill>
                  <a:prstClr val="black"/>
                </a:solidFill>
                <a:effectLst/>
                <a:uLnTx/>
                <a:uFillTx/>
                <a:latin typeface="Arial"/>
                <a:ea typeface="ＭＳ Ｐゴシック" charset="0"/>
                <a:cs typeface="Arial"/>
              </a:rPr>
              <a:t>udah’s day of wrath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ＭＳ Ｐゴシック" charset="0"/>
                <a:cs typeface="Arial"/>
              </a:rPr>
              <a:t>2 </a:t>
            </a:r>
            <a:r>
              <a:rPr kumimoji="0" lang="en-US" sz="2800" b="1" i="0" u="none" strike="noStrike" kern="1200" cap="none" spc="0" normalizeH="0" baseline="0" noProof="0" dirty="0">
                <a:ln>
                  <a:noFill/>
                </a:ln>
                <a:solidFill>
                  <a:prstClr val="black"/>
                </a:solidFill>
                <a:effectLst/>
                <a:uLnTx/>
                <a:uFillTx/>
                <a:latin typeface="Arial"/>
                <a:ea typeface="ＭＳ Ｐゴシック" charset="0"/>
                <a:cs typeface="Arial"/>
              </a:rPr>
              <a:t>E</a:t>
            </a:r>
            <a:r>
              <a:rPr kumimoji="0" lang="en-US" sz="2800" b="0" i="0" u="none" strike="noStrike" kern="1200" cap="none" spc="0" normalizeH="0" baseline="0" noProof="0" dirty="0">
                <a:ln>
                  <a:noFill/>
                </a:ln>
                <a:solidFill>
                  <a:prstClr val="black"/>
                </a:solidFill>
                <a:effectLst/>
                <a:uLnTx/>
                <a:uFillTx/>
                <a:latin typeface="Arial"/>
                <a:ea typeface="ＭＳ Ｐゴシック" charset="0"/>
                <a:cs typeface="Arial"/>
              </a:rPr>
              <a:t>nemies of Judah punished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ＭＳ Ｐゴシック" charset="0"/>
                <a:cs typeface="Arial"/>
              </a:rPr>
              <a:t>3 </a:t>
            </a:r>
            <a:r>
              <a:rPr kumimoji="0" lang="en-US" sz="2800" b="1" i="0" u="none" strike="noStrike" kern="1200" cap="none" spc="0" normalizeH="0" baseline="0" noProof="0" dirty="0">
                <a:ln>
                  <a:noFill/>
                </a:ln>
                <a:solidFill>
                  <a:prstClr val="black"/>
                </a:solidFill>
                <a:effectLst/>
                <a:uLnTx/>
                <a:uFillTx/>
                <a:latin typeface="Arial"/>
                <a:ea typeface="ＭＳ Ｐゴシック" charset="0"/>
                <a:cs typeface="Arial"/>
              </a:rPr>
              <a:t>W</a:t>
            </a:r>
            <a:r>
              <a:rPr kumimoji="0" lang="en-US" sz="2800" b="0" i="0" u="none" strike="noStrike" kern="1200" cap="none" spc="0" normalizeH="0" baseline="0" noProof="0" dirty="0">
                <a:ln>
                  <a:noFill/>
                </a:ln>
                <a:solidFill>
                  <a:prstClr val="black"/>
                </a:solidFill>
                <a:effectLst/>
                <a:uLnTx/>
                <a:uFillTx/>
                <a:latin typeface="Arial"/>
                <a:ea typeface="ＭＳ Ｐゴシック" charset="0"/>
                <a:cs typeface="Arial"/>
              </a:rPr>
              <a:t>rath and coming judgment</a:t>
            </a:r>
          </a:p>
        </p:txBody>
      </p:sp>
    </p:spTree>
    <p:extLst>
      <p:ext uri="{BB962C8B-B14F-4D97-AF65-F5344CB8AC3E}">
        <p14:creationId xmlns:p14="http://schemas.microsoft.com/office/powerpoint/2010/main" val="146374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16" y="2708920"/>
            <a:ext cx="9188816" cy="4665096"/>
          </a:xfrm>
          <a:prstGeom prst="rect">
            <a:avLst/>
          </a:prstGeom>
        </p:spPr>
      </p:pic>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have wiped out many nations,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devastating their fortress walls and towers.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Their streets are now deserted;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their cities lie in silent ruin.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There are no survivors—none at all</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7521586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2857" cy="6865239"/>
          </a:xfrm>
          <a:prstGeom prst="rect">
            <a:avLst/>
          </a:prstGeom>
        </p:spPr>
      </p:pic>
      <p:sp>
        <p:nvSpPr>
          <p:cNvPr id="900098" name="Rectangle 2"/>
          <p:cNvSpPr>
            <a:spLocks noGrp="1" noChangeArrowheads="1"/>
          </p:cNvSpPr>
          <p:nvPr>
            <p:ph type="ctrTitle"/>
          </p:nvPr>
        </p:nvSpPr>
        <p:spPr>
          <a:xfrm>
            <a:off x="0" y="29469"/>
            <a:ext cx="9144000" cy="591981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thought, </a:t>
            </a:r>
            <a:br>
              <a:rPr lang="en-US" sz="2800" b="1" dirty="0">
                <a:effectLst>
                  <a:glow rad="127000">
                    <a:schemeClr val="tx1"/>
                  </a:glow>
                </a:effectLst>
                <a:latin typeface="Arial" charset="0"/>
                <a:ea typeface="ＭＳ Ｐゴシック" charset="0"/>
                <a:cs typeface="ＭＳ Ｐゴシック" charset="0"/>
              </a:rPr>
            </a:b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Surely they will have reverence for me now!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Surely they will listen to my warnings.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Then I won</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 need to strike again,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destroying their homes.</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no, they get up early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to continue their evil deeds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1077275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896991176"/>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84355545"/>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Zephaniah: </a:t>
            </a: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en-US" kern="0" dirty="0">
                <a:solidFill>
                  <a:srgbClr val="FFFFFF"/>
                </a:solidFill>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latin typeface="Arial"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4253540" y="5068466"/>
            <a:ext cx="1143000"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76612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0310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Therefore, be patient,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Soon I will stand and accuse these evil nations.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For I have decided to gather the kingdoms of the earth and pour out my fiercest anger and fury on them. All the earth will be devoured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by the fire of my jealousy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907704" y="3581342"/>
            <a:ext cx="5216570" cy="3276658"/>
          </a:xfrm>
          <a:prstGeom prst="rect">
            <a:avLst/>
          </a:prstGeom>
        </p:spPr>
      </p:pic>
    </p:spTree>
    <p:extLst>
      <p:ext uri="{BB962C8B-B14F-4D97-AF65-F5344CB8AC3E}">
        <p14:creationId xmlns:p14="http://schemas.microsoft.com/office/powerpoint/2010/main" val="157606353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9363" y="213527"/>
            <a:ext cx="4418761" cy="6430945"/>
          </a:xfrm>
          <a:solidFill>
            <a:schemeClr val="accent4"/>
          </a:solidFill>
          <a:ln w="28575">
            <a:solidFill>
              <a:schemeClr val="bg1"/>
            </a:solidFill>
          </a:ln>
        </p:spPr>
        <p:txBody>
          <a:bodyPr/>
          <a:lstStyle/>
          <a:p>
            <a:r>
              <a:rPr lang="en-US" sz="4800" b="1" dirty="0"/>
              <a:t>PEOPLE ON </a:t>
            </a:r>
            <a:br>
              <a:rPr lang="en-US" sz="3600" b="1" dirty="0"/>
            </a:br>
            <a:r>
              <a:rPr lang="en-US" sz="4000" b="1" dirty="0"/>
              <a:t>EARTH</a:t>
            </a:r>
            <a:r>
              <a:rPr lang="en-US" sz="3200" b="1" dirty="0"/>
              <a:t> </a:t>
            </a:r>
            <a:br>
              <a:rPr lang="en-US" sz="3600" b="1" dirty="0"/>
            </a:br>
            <a:r>
              <a:rPr lang="en-US" sz="2000" b="1" dirty="0"/>
              <a:t>HATE TO HEAR THE WORD </a:t>
            </a:r>
            <a:r>
              <a:rPr lang="en-US" sz="7200" b="1" dirty="0">
                <a:solidFill>
                  <a:srgbClr val="FF0000"/>
                </a:solidFill>
                <a:effectLst>
                  <a:outerShdw blurRad="63500" sx="104956" sy="104956" algn="ctr" rotWithShape="0">
                    <a:schemeClr val="bg1">
                      <a:alpha val="81000"/>
                    </a:schemeClr>
                  </a:outerShdw>
                </a:effectLst>
              </a:rPr>
              <a:t>REPENT!</a:t>
            </a:r>
            <a:br>
              <a:rPr lang="en-US" sz="3600" b="1" dirty="0"/>
            </a:br>
            <a:r>
              <a:rPr lang="en-US" sz="3600" b="1" dirty="0"/>
              <a:t>THOSE IN </a:t>
            </a:r>
            <a:br>
              <a:rPr lang="en-US" sz="3600" b="1" dirty="0"/>
            </a:br>
            <a:r>
              <a:rPr lang="en-US" sz="6000" b="1" dirty="0"/>
              <a:t>HADES</a:t>
            </a:r>
            <a:r>
              <a:rPr lang="en-US" sz="3600" b="1" dirty="0"/>
              <a:t> </a:t>
            </a:r>
            <a:br>
              <a:rPr lang="en-US" sz="3600" b="1" dirty="0"/>
            </a:br>
            <a:r>
              <a:rPr lang="en-US" sz="2800" b="1" dirty="0"/>
              <a:t>WISH THEY COULD</a:t>
            </a:r>
            <a:br>
              <a:rPr lang="en-US" sz="2800" b="1" dirty="0"/>
            </a:br>
            <a:r>
              <a:rPr lang="en-US" sz="2800" b="1" dirty="0"/>
              <a:t> </a:t>
            </a:r>
            <a:r>
              <a:rPr lang="en-US" b="1" dirty="0"/>
              <a:t>HEAR IT </a:t>
            </a:r>
            <a:br>
              <a:rPr lang="en-US" sz="3600" b="1" dirty="0"/>
            </a:br>
            <a:r>
              <a:rPr lang="en-US" sz="3600" b="1" dirty="0"/>
              <a:t>JUST ONCE MORE</a:t>
            </a:r>
          </a:p>
        </p:txBody>
      </p:sp>
    </p:spTree>
    <p:extLst>
      <p:ext uri="{BB962C8B-B14F-4D97-AF65-F5344CB8AC3E}">
        <p14:creationId xmlns:p14="http://schemas.microsoft.com/office/powerpoint/2010/main" val="301863077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should we respond to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balance</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
        <p:nvSpPr>
          <p:cNvPr id="4" name="Rectangle 2"/>
          <p:cNvSpPr txBox="1">
            <a:spLocks noChangeArrowheads="1"/>
          </p:cNvSpPr>
          <p:nvPr/>
        </p:nvSpPr>
        <p:spPr bwMode="auto">
          <a:xfrm>
            <a:off x="197928"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Judgment</a:t>
            </a:r>
          </a:p>
        </p:txBody>
      </p:sp>
      <p:sp>
        <p:nvSpPr>
          <p:cNvPr id="5" name="Rectangle 2"/>
          <p:cNvSpPr txBox="1">
            <a:spLocks noChangeArrowheads="1"/>
          </p:cNvSpPr>
          <p:nvPr/>
        </p:nvSpPr>
        <p:spPr bwMode="auto">
          <a:xfrm>
            <a:off x="4717353"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Deliverance</a:t>
            </a:r>
          </a:p>
        </p:txBody>
      </p:sp>
      <p:sp>
        <p:nvSpPr>
          <p:cNvPr id="6" name="Rectangle 2"/>
          <p:cNvSpPr txBox="1">
            <a:spLocks noChangeArrowheads="1"/>
          </p:cNvSpPr>
          <p:nvPr/>
        </p:nvSpPr>
        <p:spPr bwMode="auto">
          <a:xfrm>
            <a:off x="220612"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Repentance</a:t>
            </a:r>
          </a:p>
        </p:txBody>
      </p:sp>
      <p:sp>
        <p:nvSpPr>
          <p:cNvPr id="7" name="Rectangle 2"/>
          <p:cNvSpPr txBox="1">
            <a:spLocks noChangeArrowheads="1"/>
          </p:cNvSpPr>
          <p:nvPr/>
        </p:nvSpPr>
        <p:spPr bwMode="auto">
          <a:xfrm>
            <a:off x="4740037"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Hope</a:t>
            </a:r>
          </a:p>
        </p:txBody>
      </p:sp>
    </p:spTree>
    <p:extLst>
      <p:ext uri="{BB962C8B-B14F-4D97-AF65-F5344CB8AC3E}">
        <p14:creationId xmlns:p14="http://schemas.microsoft.com/office/powerpoint/2010/main" val="2039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8264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future deliverance encourages us to </a:t>
            </a:r>
            <a:r>
              <a:rPr lang="en-US" sz="4800" b="1" dirty="0">
                <a:solidFill>
                  <a:srgbClr val="FFFF00"/>
                </a:solidFill>
                <a:effectLst>
                  <a:glow rad="127000">
                    <a:schemeClr val="tx1"/>
                  </a:glow>
                </a:effectLst>
                <a:latin typeface="Arial" charset="0"/>
                <a:ea typeface="ＭＳ Ｐゴシック" charset="0"/>
                <a:cs typeface="ＭＳ Ｐゴシック" charset="0"/>
              </a:rPr>
              <a:t>hope</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990601" y="1832429"/>
            <a:ext cx="6944380" cy="463504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Zephaniah 3:9-20</a:t>
            </a:r>
          </a:p>
        </p:txBody>
      </p:sp>
    </p:spTree>
    <p:extLst>
      <p:ext uri="{BB962C8B-B14F-4D97-AF65-F5344CB8AC3E}">
        <p14:creationId xmlns:p14="http://schemas.microsoft.com/office/powerpoint/2010/main" val="2516929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8" name="Rectangle 2"/>
          <p:cNvSpPr txBox="1">
            <a:spLocks noChangeArrowheads="1"/>
          </p:cNvSpPr>
          <p:nvPr/>
        </p:nvSpPr>
        <p:spPr bwMode="auto">
          <a:xfrm>
            <a:off x="3851920" y="29469"/>
            <a:ext cx="5292080" cy="68285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Then I will purify the speech of all people, so that everyone can worship 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together.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10</a:t>
            </a:r>
            <a:r>
              <a:rPr lang="en-US" sz="2800" b="1" dirty="0">
                <a:solidFill>
                  <a:srgbClr val="FFFFFF"/>
                </a:solidFill>
                <a:effectLst>
                  <a:glow rad="127000">
                    <a:srgbClr val="000000"/>
                  </a:glow>
                </a:effectLst>
                <a:latin typeface="Arial" charset="0"/>
                <a:ea typeface="ＭＳ Ｐゴシック" charset="0"/>
                <a:cs typeface="ＭＳ Ｐゴシック" charset="0"/>
              </a:rPr>
              <a:t>My scattered people who live beyond the rivers of Ethiopia will come to present their offerings.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11</a:t>
            </a:r>
            <a:r>
              <a:rPr lang="en-US" sz="2800" b="1" dirty="0">
                <a:solidFill>
                  <a:srgbClr val="FFFFFF"/>
                </a:solidFill>
                <a:effectLst>
                  <a:glow rad="127000">
                    <a:srgbClr val="000000"/>
                  </a:glow>
                </a:effectLst>
                <a:latin typeface="Arial" charset="0"/>
                <a:ea typeface="ＭＳ Ｐゴシック" charset="0"/>
                <a:cs typeface="ＭＳ Ｐゴシック" charset="0"/>
              </a:rPr>
              <a:t>On that </a:t>
            </a:r>
            <a:r>
              <a:rPr lang="en-US" sz="2800" b="1" dirty="0">
                <a:solidFill>
                  <a:srgbClr val="FFFF00"/>
                </a:solidFill>
                <a:effectLst>
                  <a:glow rad="127000">
                    <a:srgbClr val="000000"/>
                  </a:glow>
                </a:effectLst>
                <a:latin typeface="Arial" charset="0"/>
                <a:ea typeface="ＭＳ Ｐゴシック" charset="0"/>
                <a:cs typeface="ＭＳ Ｐゴシック" charset="0"/>
              </a:rPr>
              <a:t>day</a:t>
            </a:r>
            <a:r>
              <a:rPr lang="en-US" sz="2800" b="1" dirty="0">
                <a:solidFill>
                  <a:srgbClr val="FFFFFF"/>
                </a:solidFill>
                <a:effectLst>
                  <a:glow rad="127000">
                    <a:srgbClr val="000000"/>
                  </a:glow>
                </a:effectLst>
                <a:latin typeface="Arial" charset="0"/>
                <a:ea typeface="ＭＳ Ｐゴシック" charset="0"/>
                <a:cs typeface="ＭＳ Ｐゴシック" charset="0"/>
              </a:rPr>
              <a:t> you will no longer need to be ashamed, for you will no longer be rebels against me. I will remove all proud and arrogant people from among you. There will be no more haughtiness on my holy mountain.</a:t>
            </a:r>
            <a:r>
              <a:rPr lang="ru-RU"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9"/>
          <p:cNvSpPr txBox="1">
            <a:spLocks noChangeArrowheads="1"/>
          </p:cNvSpPr>
          <p:nvPr/>
        </p:nvSpPr>
        <p:spPr bwMode="auto">
          <a:xfrm>
            <a:off x="2051720" y="2852936"/>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Israel</a:t>
            </a:r>
          </a:p>
        </p:txBody>
      </p:sp>
      <p:sp>
        <p:nvSpPr>
          <p:cNvPr id="16" name="Text Box 9"/>
          <p:cNvSpPr txBox="1">
            <a:spLocks noChangeArrowheads="1"/>
          </p:cNvSpPr>
          <p:nvPr/>
        </p:nvSpPr>
        <p:spPr bwMode="auto">
          <a:xfrm>
            <a:off x="234769" y="6106006"/>
            <a:ext cx="241028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Ethiopia</a:t>
            </a:r>
          </a:p>
        </p:txBody>
      </p:sp>
      <p:sp>
        <p:nvSpPr>
          <p:cNvPr id="219137" name="Rectangle 2"/>
          <p:cNvSpPr>
            <a:spLocks noGrp="1" noChangeArrowheads="1"/>
          </p:cNvSpPr>
          <p:nvPr>
            <p:ph type="ctrTitle"/>
          </p:nvPr>
        </p:nvSpPr>
        <p:spPr>
          <a:xfrm>
            <a:off x="0" y="44624"/>
            <a:ext cx="3419872" cy="864096"/>
          </a:xfrm>
          <a:solidFill>
            <a:srgbClr val="000000"/>
          </a:solidFill>
        </p:spPr>
        <p:txBody>
          <a:bodyPr/>
          <a:lstStyle/>
          <a:p>
            <a:pPr eaLnBrk="1" hangingPunct="1"/>
            <a:r>
              <a:rPr kumimoji="1" lang="en-US" altLang="zh-CN" sz="2800" b="1" dirty="0">
                <a:solidFill>
                  <a:schemeClr val="bg1"/>
                </a:solidFill>
                <a:latin typeface="Arial" charset="0"/>
              </a:rPr>
              <a:t>Ethiopia Worship </a:t>
            </a:r>
            <a:br>
              <a:rPr kumimoji="1" lang="en-US" altLang="zh-CN" sz="2800" b="1" dirty="0">
                <a:solidFill>
                  <a:schemeClr val="bg1"/>
                </a:solidFill>
                <a:latin typeface="Arial" charset="0"/>
              </a:rPr>
            </a:br>
            <a:r>
              <a:rPr kumimoji="1" lang="en-US" altLang="zh-CN" sz="2800" b="1" dirty="0">
                <a:solidFill>
                  <a:schemeClr val="bg1"/>
                </a:solidFill>
                <a:latin typeface="Arial" charset="0"/>
              </a:rPr>
              <a:t>(Zephaniah 3:9-11)</a:t>
            </a:r>
            <a:endParaRPr kumimoji="1" lang="en-US" altLang="zh-CN" sz="1800" b="1" dirty="0">
              <a:solidFill>
                <a:schemeClr val="bg1"/>
              </a:solidFill>
              <a:latin typeface="Arial" charset="0"/>
            </a:endParaRPr>
          </a:p>
        </p:txBody>
      </p:sp>
      <p:sp>
        <p:nvSpPr>
          <p:cNvPr id="3" name="Up Arrow 2"/>
          <p:cNvSpPr/>
          <p:nvPr/>
        </p:nvSpPr>
        <p:spPr bwMode="auto">
          <a:xfrm rot="1744371">
            <a:off x="1898123" y="3931011"/>
            <a:ext cx="792088" cy="1944216"/>
          </a:xfrm>
          <a:prstGeom prst="upArrow">
            <a:avLst/>
          </a:prstGeom>
          <a:solidFill>
            <a:schemeClr val="bg1"/>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9763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r>
              <a:rPr lang="en-US" sz="3600" kern="1200" dirty="0"/>
              <a:t>Solomon</a:t>
            </a:r>
            <a:r>
              <a:rPr lang="uk-UA" altLang="ja-JP" sz="3600" kern="1200" dirty="0"/>
              <a:t>'</a:t>
            </a:r>
            <a:r>
              <a:rPr lang="en-US" sz="3600" kern="1200" dirty="0"/>
              <a:t>s &amp; Ezekiel</a:t>
            </a:r>
            <a:r>
              <a:rPr lang="uk-UA" altLang="ja-JP" sz="3600" kern="1200" dirty="0"/>
              <a:t>'</a:t>
            </a:r>
            <a:r>
              <a:rPr lang="en-US" sz="3600" kern="1200" dirty="0"/>
              <a:t>s Temples Contrasted</a:t>
            </a:r>
          </a:p>
        </p:txBody>
      </p:sp>
      <p:pic>
        <p:nvPicPr>
          <p:cNvPr id="126978"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新細明體" charset="0"/>
                <a:cs typeface="新細明體" charset="0"/>
              </a:rPr>
              <a:t>518</a:t>
            </a:r>
            <a:endParaRPr kumimoji="0" lang="en-US" sz="1400" b="0" i="0" u="none" strike="noStrike" kern="1200" cap="none" spc="0" normalizeH="0" baseline="0" noProof="0" dirty="0">
              <a:ln>
                <a:noFill/>
              </a:ln>
              <a:solidFill>
                <a:srgbClr val="000000"/>
              </a:solidFill>
              <a:effectLst/>
              <a:uLnTx/>
              <a:uFillTx/>
              <a:latin typeface="Arial" charset="0"/>
              <a:ea typeface="新細明體" charset="0"/>
              <a:cs typeface="新細明體"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731339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4"/>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sp>
        <p:nvSpPr>
          <p:cNvPr id="60423" name="Rectangle 7"/>
          <p:cNvSpPr>
            <a:spLocks noChangeArrowheads="1"/>
          </p:cNvSpPr>
          <p:nvPr/>
        </p:nvSpPr>
        <p:spPr bwMode="auto">
          <a:xfrm>
            <a:off x="228600" y="228600"/>
            <a:ext cx="5049838"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6. Outer Court Northern Gateway - 40:20-23</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7. Outer Court Eastern Gateway - 40:6-16</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8. Outer Court Southern Gateway - 40:24-27</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9. Inner Court Northern Gateway - 40:35-37</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10. Inner Court Eastern Gateway - 40:32-34</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11. Inner Court Southern Gateway - 40:28-31 </a:t>
            </a: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118794" name="Text Box 11"/>
          <p:cNvSpPr txBox="1">
            <a:spLocks noChangeArrowheads="1"/>
          </p:cNvSpPr>
          <p:nvPr/>
        </p:nvSpPr>
        <p:spPr bwMode="auto">
          <a:xfrm>
            <a:off x="8451850" y="0"/>
            <a:ext cx="698178"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CC"/>
                </a:solidFill>
                <a:effectLst/>
                <a:uLnTx/>
                <a:uFillTx/>
                <a:latin typeface="Arial" charset="0"/>
                <a:ea typeface="ＭＳ Ｐゴシック" charset="0"/>
              </a:rPr>
              <a:t>517</a:t>
            </a:r>
            <a:endParaRPr kumimoji="0" lang="en-US" sz="2400" b="1" i="0" u="none" strike="noStrike" kern="1200" cap="none" spc="0" normalizeH="0" baseline="0" noProof="0" dirty="0">
              <a:ln>
                <a:noFill/>
              </a:ln>
              <a:solidFill>
                <a:srgbClr val="FFCC66"/>
              </a:solidFill>
              <a:effectLst/>
              <a:uLnTx/>
              <a:uFillTx/>
              <a:latin typeface="Arial" charset="0"/>
              <a:ea typeface="ＭＳ Ｐゴシック" charset="0"/>
            </a:endParaRPr>
          </a:p>
        </p:txBody>
      </p:sp>
    </p:spTree>
    <p:extLst>
      <p:ext uri="{BB962C8B-B14F-4D97-AF65-F5344CB8AC3E}">
        <p14:creationId xmlns:p14="http://schemas.microsoft.com/office/powerpoint/2010/main" val="4269430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500" y="428759"/>
            <a:ext cx="8509000" cy="5588000"/>
          </a:xfrm>
          <a:prstGeom prst="rect">
            <a:avLst/>
          </a:prstGeom>
        </p:spPr>
      </p:pic>
      <p:sp>
        <p:nvSpPr>
          <p:cNvPr id="900098" name="Rectangle 2"/>
          <p:cNvSpPr>
            <a:spLocks noGrp="1" noChangeArrowheads="1"/>
          </p:cNvSpPr>
          <p:nvPr>
            <p:ph type="ctrTitle"/>
          </p:nvPr>
        </p:nvSpPr>
        <p:spPr>
          <a:xfrm>
            <a:off x="0" y="267908"/>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Hopeful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7" name="Rectangle 2"/>
          <p:cNvSpPr txBox="1">
            <a:spLocks noChangeArrowheads="1"/>
          </p:cNvSpPr>
          <p:nvPr/>
        </p:nvSpPr>
        <p:spPr bwMode="auto">
          <a:xfrm>
            <a:off x="-23813" y="5028814"/>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3019759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en-US" b="1" dirty="0">
                <a:solidFill>
                  <a:srgbClr val="FFFFFF"/>
                </a:solidFill>
                <a:latin typeface="Arial" charset="0"/>
                <a:ea typeface="新細明體" charset="0"/>
              </a:rPr>
              <a:t>Ezekiel</a:t>
            </a:r>
            <a:r>
              <a:rPr lang="uk-UA"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temple won</a:t>
            </a:r>
            <a:r>
              <a:rPr lang="uk-UA"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t fit on the present Temple Mount!</a:t>
            </a:r>
            <a:endParaRPr lang="en-US" b="1" dirty="0">
              <a:solidFill>
                <a:schemeClr val="bg1"/>
              </a:solidFill>
              <a:latin typeface="Arial" charset="0"/>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4"/>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41"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G_096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4876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8596" name="Picture 4" descr="Temple_SmallA"/>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267200" y="0"/>
            <a:ext cx="4876800" cy="3200400"/>
          </a:xfrm>
        </p:spPr>
      </p:pic>
      <p:sp>
        <p:nvSpPr>
          <p:cNvPr id="238597" name="Text Box 5"/>
          <p:cNvSpPr txBox="1">
            <a:spLocks noChangeArrowheads="1"/>
          </p:cNvSpPr>
          <p:nvPr/>
        </p:nvSpPr>
        <p:spPr bwMode="auto">
          <a:xfrm>
            <a:off x="5029200" y="1987550"/>
            <a:ext cx="4134966"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96000"/>
                    </a:srgbClr>
                  </a:glow>
                </a:effectLst>
                <a:uLnTx/>
                <a:uFillTx/>
                <a:latin typeface="Arial" pitchFamily="-112" charset="0"/>
                <a:ea typeface="新細明體"/>
                <a:cs typeface="+mn-cs"/>
              </a:rPr>
              <a:t>Zerubbabel/Herod</a:t>
            </a:r>
          </a:p>
        </p:txBody>
      </p:sp>
      <p:pic>
        <p:nvPicPr>
          <p:cNvPr id="238598" name="Picture 6" descr="ezek_temple"/>
          <p:cNvPicPr>
            <a:picLocks noGrp="1" noChangeAspect="1" noChangeArrowheads="1"/>
          </p:cNvPicPr>
          <p:nvPr>
            <p:ph sz="quarter" idx="4"/>
          </p:nvPr>
        </p:nvPicPr>
        <p:blipFill>
          <a:blip r:embed="rId5" cstate="screen">
            <a:lum bright="-6000"/>
            <a:extLst>
              <a:ext uri="{28A0092B-C50C-407E-A947-70E740481C1C}">
                <a14:useLocalDpi xmlns:a14="http://schemas.microsoft.com/office/drawing/2010/main"/>
              </a:ext>
            </a:extLst>
          </a:blip>
          <a:srcRect/>
          <a:stretch>
            <a:fillRect/>
          </a:stretch>
        </p:blipFill>
        <p:spPr>
          <a:xfrm>
            <a:off x="4419600" y="3201988"/>
            <a:ext cx="4724400" cy="3656012"/>
          </a:xfrm>
        </p:spPr>
      </p:pic>
      <p:sp>
        <p:nvSpPr>
          <p:cNvPr id="238599" name="Text Box 7"/>
          <p:cNvSpPr txBox="1">
            <a:spLocks noChangeArrowheads="1"/>
          </p:cNvSpPr>
          <p:nvPr/>
        </p:nvSpPr>
        <p:spPr bwMode="auto">
          <a:xfrm>
            <a:off x="5791200" y="5759450"/>
            <a:ext cx="2288081"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96000"/>
                    </a:srgbClr>
                  </a:glow>
                </a:effectLst>
                <a:uLnTx/>
                <a:uFillTx/>
                <a:latin typeface="Arial" pitchFamily="-112" charset="0"/>
                <a:ea typeface="新細明體"/>
                <a:cs typeface="+mn-cs"/>
              </a:rPr>
              <a:t>Millennial</a:t>
            </a:r>
          </a:p>
        </p:txBody>
      </p:sp>
      <p:pic>
        <p:nvPicPr>
          <p:cNvPr id="238600" name="Picture 8"/>
          <p:cNvPicPr>
            <a:picLocks noGrp="1" noChangeAspect="1" noChangeArrowheads="1"/>
          </p:cNvPicPr>
          <p:nvPr>
            <p:ph sz="quarter" idx="1"/>
          </p:nvPr>
        </p:nvPicPr>
        <p:blipFill>
          <a:blip r:embed="rId6" cstate="screen">
            <a:lum bright="18000" contrast="24000"/>
            <a:extLst>
              <a:ext uri="{28A0092B-C50C-407E-A947-70E740481C1C}">
                <a14:useLocalDpi xmlns:a14="http://schemas.microsoft.com/office/drawing/2010/main"/>
              </a:ext>
            </a:extLst>
          </a:blip>
          <a:srcRect/>
          <a:stretch>
            <a:fillRect/>
          </a:stretch>
        </p:blipFill>
        <p:spPr>
          <a:xfrm>
            <a:off x="0" y="0"/>
            <a:ext cx="4419600" cy="3194050"/>
          </a:xfrm>
        </p:spPr>
      </p:pic>
      <p:sp>
        <p:nvSpPr>
          <p:cNvPr id="238601" name="Text Box 9"/>
          <p:cNvSpPr txBox="1">
            <a:spLocks noChangeArrowheads="1"/>
          </p:cNvSpPr>
          <p:nvPr/>
        </p:nvSpPr>
        <p:spPr bwMode="auto">
          <a:xfrm>
            <a:off x="1295400" y="1981200"/>
            <a:ext cx="2159365"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mn-cs"/>
              </a:rPr>
              <a:t>Solomon</a:t>
            </a:r>
          </a:p>
        </p:txBody>
      </p:sp>
      <p:sp>
        <p:nvSpPr>
          <p:cNvPr id="238605" name="Text Box 13"/>
          <p:cNvSpPr txBox="1">
            <a:spLocks noChangeArrowheads="1"/>
          </p:cNvSpPr>
          <p:nvPr/>
        </p:nvSpPr>
        <p:spPr bwMode="auto">
          <a:xfrm>
            <a:off x="1066800" y="5911850"/>
            <a:ext cx="1800493"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mn-cs"/>
              </a:rPr>
              <a:t>Church</a:t>
            </a:r>
          </a:p>
        </p:txBody>
      </p:sp>
      <p:sp>
        <p:nvSpPr>
          <p:cNvPr id="238606" name="Rectangle 14"/>
          <p:cNvSpPr>
            <a:spLocks noGrp="1" noChangeArrowheads="1"/>
          </p:cNvSpPr>
          <p:nvPr>
            <p:ph type="title" sz="quarter"/>
          </p:nvPr>
        </p:nvSpPr>
        <p:spPr>
          <a:xfrm>
            <a:off x="0" y="48072"/>
            <a:ext cx="9144000" cy="1652736"/>
          </a:xfrm>
        </p:spPr>
        <p:txBody>
          <a:bodyPr anchor="ctr"/>
          <a:lstStyle/>
          <a:p>
            <a:pPr algn="ctr">
              <a:defRPr/>
            </a:pPr>
            <a:r>
              <a:rPr lang="en-US" sz="6000" b="1" dirty="0">
                <a:solidFill>
                  <a:srgbClr val="FFFFFF"/>
                </a:solidFill>
                <a:effectLst>
                  <a:glow rad="228600">
                    <a:schemeClr val="bg1">
                      <a:alpha val="96000"/>
                    </a:schemeClr>
                  </a:glow>
                </a:effectLst>
                <a:latin typeface="Arial" charset="0"/>
                <a:ea typeface="新細明體" charset="0"/>
              </a:rPr>
              <a:t>Which temple for Ezekiel?</a:t>
            </a:r>
            <a:endParaRPr lang="en-US" sz="7200" b="1" dirty="0">
              <a:solidFill>
                <a:srgbClr val="FFFFFF"/>
              </a:solidFill>
              <a:effectLst>
                <a:glow rad="228600">
                  <a:schemeClr val="bg1">
                    <a:alpha val="96000"/>
                  </a:schemeClr>
                </a:glow>
              </a:effectLst>
              <a:latin typeface="Arial" charset="0"/>
              <a:ea typeface="新細明體" charset="0"/>
            </a:endParaRPr>
          </a:p>
        </p:txBody>
      </p:sp>
      <p:sp>
        <p:nvSpPr>
          <p:cNvPr id="775178" name="Text Box 15"/>
          <p:cNvSpPr txBox="1">
            <a:spLocks noChangeArrowheads="1"/>
          </p:cNvSpPr>
          <p:nvPr/>
        </p:nvSpPr>
        <p:spPr bwMode="auto">
          <a:xfrm>
            <a:off x="8456613"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520</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
        <p:nvSpPr>
          <p:cNvPr id="238611" name="Text Box 19"/>
          <p:cNvSpPr txBox="1">
            <a:spLocks noChangeArrowheads="1"/>
          </p:cNvSpPr>
          <p:nvPr/>
        </p:nvSpPr>
        <p:spPr bwMode="auto">
          <a:xfrm>
            <a:off x="6421438" y="2743200"/>
            <a:ext cx="2723372"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mn-cs"/>
              </a:rPr>
              <a:t>Conditional</a:t>
            </a:r>
          </a:p>
        </p:txBody>
      </p:sp>
      <p:grpSp>
        <p:nvGrpSpPr>
          <p:cNvPr id="2" name="Group 16"/>
          <p:cNvGrpSpPr>
            <a:grpSpLocks/>
          </p:cNvGrpSpPr>
          <p:nvPr/>
        </p:nvGrpSpPr>
        <p:grpSpPr bwMode="auto">
          <a:xfrm>
            <a:off x="2536825" y="2565400"/>
            <a:ext cx="2971800" cy="2743200"/>
            <a:chOff x="1536" y="1584"/>
            <a:chExt cx="1872" cy="1728"/>
          </a:xfrm>
        </p:grpSpPr>
        <p:sp>
          <p:nvSpPr>
            <p:cNvPr id="775181" name="AutoShape 17"/>
            <p:cNvSpPr>
              <a:spLocks noChangeArrowheads="1"/>
            </p:cNvSpPr>
            <p:nvPr/>
          </p:nvSpPr>
          <p:spPr bwMode="auto">
            <a:xfrm flipH="1" flipV="1">
              <a:off x="1536" y="1584"/>
              <a:ext cx="1872" cy="1728"/>
            </a:xfrm>
            <a:prstGeom prst="rtTriangle">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38610" name="Text Box 18"/>
            <p:cNvSpPr txBox="1">
              <a:spLocks noChangeArrowheads="1"/>
            </p:cNvSpPr>
            <p:nvPr/>
          </p:nvSpPr>
          <p:spPr bwMode="auto">
            <a:xfrm>
              <a:off x="2402" y="1632"/>
              <a:ext cx="955" cy="97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Three</a:t>
              </a:r>
              <a:b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b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 Literal</a:t>
              </a:r>
              <a:b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b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 Views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anim calcmode="lin" valueType="num">
                                      <p:cBhvr additive="base">
                                        <p:cTn id="7" dur="500" fill="hold"/>
                                        <p:tgtEl>
                                          <p:spTgt spid="238600"/>
                                        </p:tgtEl>
                                        <p:attrNameLst>
                                          <p:attrName>ppt_x</p:attrName>
                                        </p:attrNameLst>
                                      </p:cBhvr>
                                      <p:tavLst>
                                        <p:tav tm="0">
                                          <p:val>
                                            <p:strVal val="0-#ppt_w/2"/>
                                          </p:val>
                                        </p:tav>
                                        <p:tav tm="100000">
                                          <p:val>
                                            <p:strVal val="#ppt_x"/>
                                          </p:val>
                                        </p:tav>
                                      </p:tavLst>
                                    </p:anim>
                                    <p:anim calcmode="lin" valueType="num">
                                      <p:cBhvr additive="base">
                                        <p:cTn id="8" dur="500" fill="hold"/>
                                        <p:tgtEl>
                                          <p:spTgt spid="2386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38601"/>
                                        </p:tgtEl>
                                        <p:attrNameLst>
                                          <p:attrName>style.visibility</p:attrName>
                                        </p:attrNameLst>
                                      </p:cBhvr>
                                      <p:to>
                                        <p:strVal val="visible"/>
                                      </p:to>
                                    </p:set>
                                    <p:anim calcmode="lin" valueType="num">
                                      <p:cBhvr additive="base">
                                        <p:cTn id="12" dur="500" fill="hold"/>
                                        <p:tgtEl>
                                          <p:spTgt spid="238601"/>
                                        </p:tgtEl>
                                        <p:attrNameLst>
                                          <p:attrName>ppt_x</p:attrName>
                                        </p:attrNameLst>
                                      </p:cBhvr>
                                      <p:tavLst>
                                        <p:tav tm="0">
                                          <p:val>
                                            <p:strVal val="0-#ppt_w/2"/>
                                          </p:val>
                                        </p:tav>
                                        <p:tav tm="100000">
                                          <p:val>
                                            <p:strVal val="#ppt_x"/>
                                          </p:val>
                                        </p:tav>
                                      </p:tavLst>
                                    </p:anim>
                                    <p:anim calcmode="lin" valueType="num">
                                      <p:cBhvr additive="base">
                                        <p:cTn id="13" dur="500" fill="hold"/>
                                        <p:tgtEl>
                                          <p:spTgt spid="2386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38596"/>
                                        </p:tgtEl>
                                        <p:attrNameLst>
                                          <p:attrName>style.visibility</p:attrName>
                                        </p:attrNameLst>
                                      </p:cBhvr>
                                      <p:to>
                                        <p:strVal val="visible"/>
                                      </p:to>
                                    </p:set>
                                    <p:anim calcmode="lin" valueType="num">
                                      <p:cBhvr additive="base">
                                        <p:cTn id="18" dur="500" fill="hold"/>
                                        <p:tgtEl>
                                          <p:spTgt spid="238596"/>
                                        </p:tgtEl>
                                        <p:attrNameLst>
                                          <p:attrName>ppt_x</p:attrName>
                                        </p:attrNameLst>
                                      </p:cBhvr>
                                      <p:tavLst>
                                        <p:tav tm="0">
                                          <p:val>
                                            <p:strVal val="0-#ppt_w/2"/>
                                          </p:val>
                                        </p:tav>
                                        <p:tav tm="100000">
                                          <p:val>
                                            <p:strVal val="#ppt_x"/>
                                          </p:val>
                                        </p:tav>
                                      </p:tavLst>
                                    </p:anim>
                                    <p:anim calcmode="lin" valueType="num">
                                      <p:cBhvr additive="base">
                                        <p:cTn id="19" dur="500" fill="hold"/>
                                        <p:tgtEl>
                                          <p:spTgt spid="23859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238597"/>
                                        </p:tgtEl>
                                        <p:attrNameLst>
                                          <p:attrName>style.visibility</p:attrName>
                                        </p:attrNameLst>
                                      </p:cBhvr>
                                      <p:to>
                                        <p:strVal val="visible"/>
                                      </p:to>
                                    </p:set>
                                    <p:anim calcmode="lin" valueType="num">
                                      <p:cBhvr additive="base">
                                        <p:cTn id="23" dur="500" fill="hold"/>
                                        <p:tgtEl>
                                          <p:spTgt spid="238597"/>
                                        </p:tgtEl>
                                        <p:attrNameLst>
                                          <p:attrName>ppt_x</p:attrName>
                                        </p:attrNameLst>
                                      </p:cBhvr>
                                      <p:tavLst>
                                        <p:tav tm="0">
                                          <p:val>
                                            <p:strVal val="0-#ppt_w/2"/>
                                          </p:val>
                                        </p:tav>
                                        <p:tav tm="100000">
                                          <p:val>
                                            <p:strVal val="#ppt_x"/>
                                          </p:val>
                                        </p:tav>
                                      </p:tavLst>
                                    </p:anim>
                                    <p:anim calcmode="lin" valueType="num">
                                      <p:cBhvr additive="base">
                                        <p:cTn id="24"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38598"/>
                                        </p:tgtEl>
                                        <p:attrNameLst>
                                          <p:attrName>style.visibility</p:attrName>
                                        </p:attrNameLst>
                                      </p:cBhvr>
                                      <p:to>
                                        <p:strVal val="visible"/>
                                      </p:to>
                                    </p:set>
                                    <p:anim calcmode="lin" valueType="num">
                                      <p:cBhvr additive="base">
                                        <p:cTn id="29" dur="500" fill="hold"/>
                                        <p:tgtEl>
                                          <p:spTgt spid="238598"/>
                                        </p:tgtEl>
                                        <p:attrNameLst>
                                          <p:attrName>ppt_x</p:attrName>
                                        </p:attrNameLst>
                                      </p:cBhvr>
                                      <p:tavLst>
                                        <p:tav tm="0">
                                          <p:val>
                                            <p:strVal val="0-#ppt_w/2"/>
                                          </p:val>
                                        </p:tav>
                                        <p:tav tm="100000">
                                          <p:val>
                                            <p:strVal val="#ppt_x"/>
                                          </p:val>
                                        </p:tav>
                                      </p:tavLst>
                                    </p:anim>
                                    <p:anim calcmode="lin" valueType="num">
                                      <p:cBhvr additive="base">
                                        <p:cTn id="30" dur="500" fill="hold"/>
                                        <p:tgtEl>
                                          <p:spTgt spid="2385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238599"/>
                                        </p:tgtEl>
                                        <p:attrNameLst>
                                          <p:attrName>style.visibility</p:attrName>
                                        </p:attrNameLst>
                                      </p:cBhvr>
                                      <p:to>
                                        <p:strVal val="visible"/>
                                      </p:to>
                                    </p:set>
                                    <p:anim calcmode="lin" valueType="num">
                                      <p:cBhvr additive="base">
                                        <p:cTn id="34" dur="500" fill="hold"/>
                                        <p:tgtEl>
                                          <p:spTgt spid="238599"/>
                                        </p:tgtEl>
                                        <p:attrNameLst>
                                          <p:attrName>ppt_x</p:attrName>
                                        </p:attrNameLst>
                                      </p:cBhvr>
                                      <p:tavLst>
                                        <p:tav tm="0">
                                          <p:val>
                                            <p:strVal val="0-#ppt_w/2"/>
                                          </p:val>
                                        </p:tav>
                                        <p:tav tm="100000">
                                          <p:val>
                                            <p:strVal val="#ppt_x"/>
                                          </p:val>
                                        </p:tav>
                                      </p:tavLst>
                                    </p:anim>
                                    <p:anim calcmode="lin" valueType="num">
                                      <p:cBhvr additive="base">
                                        <p:cTn id="35" dur="500" fill="hold"/>
                                        <p:tgtEl>
                                          <p:spTgt spid="2385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nodeType="afterGroup">
                            <p:stCondLst>
                              <p:cond delay="0"/>
                            </p:stCondLst>
                            <p:childTnLst>
                              <p:par>
                                <p:cTn id="46" presetID="2" presetClass="entr" presetSubtype="8" fill="hold" nodeType="afterEffect">
                                  <p:stCondLst>
                                    <p:cond delay="2000"/>
                                  </p:stCondLst>
                                  <p:childTnLst>
                                    <p:set>
                                      <p:cBhvr>
                                        <p:cTn id="47" dur="1" fill="hold">
                                          <p:stCondLst>
                                            <p:cond delay="0"/>
                                          </p:stCondLst>
                                        </p:cTn>
                                        <p:tgtEl>
                                          <p:spTgt spid="238605"/>
                                        </p:tgtEl>
                                        <p:attrNameLst>
                                          <p:attrName>style.visibility</p:attrName>
                                        </p:attrNameLst>
                                      </p:cBhvr>
                                      <p:to>
                                        <p:strVal val="visible"/>
                                      </p:to>
                                    </p:set>
                                    <p:anim calcmode="lin" valueType="num">
                                      <p:cBhvr additive="base">
                                        <p:cTn id="48" dur="500" fill="hold"/>
                                        <p:tgtEl>
                                          <p:spTgt spid="238605"/>
                                        </p:tgtEl>
                                        <p:attrNameLst>
                                          <p:attrName>ppt_x</p:attrName>
                                        </p:attrNameLst>
                                      </p:cBhvr>
                                      <p:tavLst>
                                        <p:tav tm="0">
                                          <p:val>
                                            <p:strVal val="0-#ppt_w/2"/>
                                          </p:val>
                                        </p:tav>
                                        <p:tav tm="100000">
                                          <p:val>
                                            <p:strVal val="#ppt_x"/>
                                          </p:val>
                                        </p:tav>
                                      </p:tavLst>
                                    </p:anim>
                                    <p:anim calcmode="lin" valueType="num">
                                      <p:cBhvr additive="base">
                                        <p:cTn id="49" dur="500" fill="hold"/>
                                        <p:tgtEl>
                                          <p:spTgt spid="23860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238611"/>
                                        </p:tgtEl>
                                        <p:attrNameLst>
                                          <p:attrName>style.visibility</p:attrName>
                                        </p:attrNameLst>
                                      </p:cBhvr>
                                      <p:to>
                                        <p:strVal val="visible"/>
                                      </p:to>
                                    </p:set>
                                    <p:anim calcmode="lin" valueType="num">
                                      <p:cBhvr additive="base">
                                        <p:cTn id="54" dur="500" fill="hold"/>
                                        <p:tgtEl>
                                          <p:spTgt spid="238611"/>
                                        </p:tgtEl>
                                        <p:attrNameLst>
                                          <p:attrName>ppt_x</p:attrName>
                                        </p:attrNameLst>
                                      </p:cBhvr>
                                      <p:tavLst>
                                        <p:tav tm="0">
                                          <p:val>
                                            <p:strVal val="0-#ppt_w/2"/>
                                          </p:val>
                                        </p:tav>
                                        <p:tav tm="100000">
                                          <p:val>
                                            <p:strVal val="#ppt_x"/>
                                          </p:val>
                                        </p:tav>
                                      </p:tavLst>
                                    </p:anim>
                                    <p:anim calcmode="lin" valueType="num">
                                      <p:cBhvr additive="base">
                                        <p:cTn id="55" dur="500" fill="hold"/>
                                        <p:tgtEl>
                                          <p:spTgt spid="238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1028" descr="exterior_temple"/>
          <p:cNvPicPr>
            <a:picLocks noChangeAspect="1" noChangeArrowheads="1"/>
          </p:cNvPicPr>
          <p:nvPr/>
        </p:nvPicPr>
        <p:blipFill>
          <a:blip r:embed="rId3" cstate="screen">
            <a:lum bright="32000"/>
            <a:extLst>
              <a:ext uri="{28A0092B-C50C-407E-A947-70E740481C1C}">
                <a14:useLocalDpi xmlns:a14="http://schemas.microsoft.com/office/drawing/2010/main"/>
              </a:ext>
            </a:extLst>
          </a:blip>
          <a:srcRect/>
          <a:stretch>
            <a:fillRect/>
          </a:stretch>
        </p:blipFill>
        <p:spPr bwMode="auto">
          <a:xfrm>
            <a:off x="4038600" y="304800"/>
            <a:ext cx="4597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9266" name="Rectangle 1026"/>
          <p:cNvSpPr>
            <a:spLocks noGrp="1" noChangeArrowheads="1"/>
          </p:cNvSpPr>
          <p:nvPr>
            <p:ph type="ctrTitle"/>
          </p:nvPr>
        </p:nvSpPr>
        <p:spPr>
          <a:xfrm>
            <a:off x="0" y="152400"/>
            <a:ext cx="8636000" cy="609600"/>
          </a:xfrm>
          <a:solidFill>
            <a:schemeClr val="bg1"/>
          </a:solidFill>
        </p:spPr>
        <p:txBody>
          <a:bodyPr/>
          <a:lstStyle/>
          <a:p>
            <a:pPr algn="ctr"/>
            <a:r>
              <a:rPr lang="en-US" b="1" dirty="0">
                <a:latin typeface="Arial" charset="0"/>
                <a:ea typeface="新細明體" charset="0"/>
              </a:rPr>
              <a:t>Problems Either Way!</a:t>
            </a:r>
            <a:endParaRPr lang="en-US" dirty="0">
              <a:latin typeface="Arial" charset="0"/>
              <a:ea typeface="新細明體" charset="0"/>
            </a:endParaRPr>
          </a:p>
        </p:txBody>
      </p:sp>
      <p:pic>
        <p:nvPicPr>
          <p:cNvPr id="779267" name="Picture 1029" descr="Cross-4"/>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9268" name="Picture 1030" descr="templesacrifices"/>
          <p:cNvPicPr>
            <a:picLocks noChangeAspect="1" noChangeArrowheads="1"/>
          </p:cNvPicPr>
          <p:nvPr/>
        </p:nvPicPr>
        <p:blipFill>
          <a:blip r:embed="rId5"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7" name="Text Box 1031"/>
          <p:cNvSpPr txBox="1">
            <a:spLocks noChangeArrowheads="1"/>
          </p:cNvSpPr>
          <p:nvPr/>
        </p:nvSpPr>
        <p:spPr bwMode="auto">
          <a:xfrm>
            <a:off x="152400" y="3047941"/>
            <a:ext cx="4038600" cy="2862263"/>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charset="0"/>
                <a:ea typeface="新細明體"/>
                <a:cs typeface="新細明體"/>
              </a:rPr>
              <a:t>Premillennial</a:t>
            </a: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 </a:t>
            </a:r>
            <a:b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Sacrifices for Sin </a:t>
            </a:r>
            <a:b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(Ezek. 40:39) in Light of Christ</a:t>
            </a:r>
            <a:r>
              <a:rPr kumimoji="0" lang="uk-UA" sz="3600" b="1" i="0" u="none" strike="noStrike" kern="1200" cap="none" spc="0" normalizeH="0" baseline="0" noProof="0" dirty="0">
                <a:ln>
                  <a:noFill/>
                </a:ln>
                <a:solidFill>
                  <a:srgbClr val="FFFFFF"/>
                </a:solidFill>
                <a:effectLst/>
                <a:uLnTx/>
                <a:uFillTx/>
                <a:latin typeface="Arial" charset="0"/>
                <a:ea typeface="新細明體"/>
                <a:cs typeface="新細明體"/>
              </a:rPr>
              <a:t>'</a:t>
            </a: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s Death</a:t>
            </a:r>
          </a:p>
        </p:txBody>
      </p:sp>
      <p:sp>
        <p:nvSpPr>
          <p:cNvPr id="240648" name="Text Box 1032"/>
          <p:cNvSpPr txBox="1">
            <a:spLocks noChangeArrowheads="1"/>
          </p:cNvSpPr>
          <p:nvPr/>
        </p:nvSpPr>
        <p:spPr bwMode="auto">
          <a:xfrm>
            <a:off x="4660900" y="3047941"/>
            <a:ext cx="3886200" cy="2862322"/>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t>Amillennial</a:t>
            </a:r>
            <a:r>
              <a:rPr kumimoji="0" lang="en-US" sz="3600" b="1" i="0" u="none"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t>: </a:t>
            </a:r>
            <a:br>
              <a:rPr kumimoji="0" lang="en-US" sz="3600" b="1" i="0" u="none"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br>
            <a:r>
              <a:rPr kumimoji="0" lang="en-US" sz="3600" b="1" i="0" u="none"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t>Abandon Normal Meaning of Gates, Doors, Walls, Sacrifices</a:t>
            </a:r>
          </a:p>
        </p:txBody>
      </p:sp>
      <p:sp>
        <p:nvSpPr>
          <p:cNvPr id="118792"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779273"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525</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2842374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was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0169992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6682347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1">
                <a:lumMod val="50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513567" y="116632"/>
            <a:ext cx="7666945"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Millennial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chemeClr val="accent1">
              <a:lumMod val="50000"/>
            </a:schemeClr>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chemeClr val="accent1">
              <a:lumMod val="50000"/>
            </a:schemeClr>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chemeClr val="accent1">
              <a:lumMod val="50000"/>
            </a:schemeClr>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059832" y="1124744"/>
            <a:ext cx="6067717"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The man said to me, ‘These are the kitchens to be used by the Temple assistants to boil the sacrifices offered by the people’</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(Ezekiel 46:24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NLT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534564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780290" name="Rectangle 3"/>
          <p:cNvSpPr>
            <a:spLocks noGrp="1" noChangeArrowheads="1"/>
          </p:cNvSpPr>
          <p:nvPr>
            <p:ph type="ctrTitle"/>
          </p:nvPr>
        </p:nvSpPr>
        <p:spPr>
          <a:xfrm>
            <a:off x="0" y="0"/>
            <a:ext cx="9144000" cy="762000"/>
          </a:xfrm>
          <a:solidFill>
            <a:schemeClr val="bg1"/>
          </a:solidFill>
        </p:spPr>
        <p:txBody>
          <a:bodyPr/>
          <a:lstStyle/>
          <a:p>
            <a:pPr algn="ctr"/>
            <a:r>
              <a:rPr lang="en-US" b="1">
                <a:latin typeface="Arial" charset="0"/>
                <a:ea typeface="新細明體" charset="0"/>
              </a:rPr>
              <a:t>Why Millennial Sacrifices?</a:t>
            </a:r>
          </a:p>
        </p:txBody>
      </p:sp>
      <p:pic>
        <p:nvPicPr>
          <p:cNvPr id="119811" name="Picture 4" descr="Cross-4"/>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0292" name="Picture 5" descr="templesacrific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pitchFamily="-112" charset="0"/>
                <a:ea typeface="新細明體"/>
                <a:cs typeface="新細明體"/>
              </a:rPr>
              <a:t>Pre-Cross</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a:t>
            </a:r>
            <a:b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Looked </a:t>
            </a:r>
            <a:r>
              <a:rPr kumimoji="0" lang="en-US" sz="3600" b="1" i="0" u="none" strike="noStrike" kern="1200" cap="none" spc="0" normalizeH="0" baseline="0" noProof="0" dirty="0">
                <a:ln>
                  <a:noFill/>
                </a:ln>
                <a:solidFill>
                  <a:srgbClr val="FFFF00"/>
                </a:solidFill>
                <a:effectLst/>
                <a:uLnTx/>
                <a:uFillTx/>
                <a:latin typeface="Arial" pitchFamily="-112" charset="0"/>
                <a:ea typeface="新細明體"/>
                <a:cs typeface="新細明體"/>
              </a:rPr>
              <a:t>toward</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Christ</a:t>
            </a:r>
            <a:r>
              <a:rPr kumimoji="0" lang="uk-UA"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s Death</a:t>
            </a:r>
          </a:p>
        </p:txBody>
      </p:sp>
      <p:pic>
        <p:nvPicPr>
          <p:cNvPr id="261127" name="Picture 7" descr="templesacrific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pitchFamily="-112" charset="0"/>
                <a:ea typeface="新細明體"/>
                <a:cs typeface="新細明體"/>
              </a:rPr>
              <a:t>Post-Cross</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a:t>
            </a:r>
            <a:b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Look </a:t>
            </a:r>
            <a:r>
              <a:rPr kumimoji="0" lang="en-US" sz="3600" b="1" i="0" u="none" strike="noStrike" kern="1200" cap="none" spc="0" normalizeH="0" baseline="0" noProof="0" dirty="0">
                <a:ln>
                  <a:noFill/>
                </a:ln>
                <a:solidFill>
                  <a:srgbClr val="FFFF00"/>
                </a:solidFill>
                <a:effectLst/>
                <a:uLnTx/>
                <a:uFillTx/>
                <a:latin typeface="Arial" pitchFamily="-112" charset="0"/>
                <a:ea typeface="新細明體"/>
                <a:cs typeface="新細明體"/>
              </a:rPr>
              <a:t>back</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on Christ</a:t>
            </a:r>
            <a:r>
              <a:rPr kumimoji="0" lang="uk-UA"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s Death</a:t>
            </a: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61131" name="Text Box 11"/>
          <p:cNvSpPr txBox="1">
            <a:spLocks noChangeArrowheads="1"/>
          </p:cNvSpPr>
          <p:nvPr/>
        </p:nvSpPr>
        <p:spPr bwMode="auto">
          <a:xfrm>
            <a:off x="228600" y="4800600"/>
            <a:ext cx="8686800" cy="1800225"/>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FFFFFF"/>
                </a:solidFill>
                <a:effectLst/>
                <a:uLnTx/>
                <a:uFillTx/>
                <a:latin typeface="Arial" charset="0"/>
                <a:ea typeface="新細明體" charset="0"/>
                <a:cs typeface="新細明體" charset="0"/>
              </a:rPr>
              <a:t>Theocratic</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like confession of sin (1 John 1:9)</a:t>
            </a:r>
          </a:p>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FFFFFF"/>
                </a:solidFill>
                <a:effectLst/>
                <a:uLnTx/>
                <a:uFillTx/>
                <a:latin typeface="Arial" charset="0"/>
                <a:ea typeface="新細明體" charset="0"/>
                <a:cs typeface="新細明體" charset="0"/>
              </a:rPr>
              <a:t>Memorial</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like Lord</a:t>
            </a:r>
            <a:r>
              <a:rPr kumimoji="0" lang="uk-UA" altLang="ja-JP"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s Supper that looks back</a:t>
            </a:r>
          </a:p>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FFFFFF"/>
                </a:solidFill>
                <a:effectLst/>
                <a:uLnTx/>
                <a:uFillTx/>
                <a:latin typeface="Arial" charset="0"/>
                <a:ea typeface="新細明體" charset="0"/>
                <a:cs typeface="新細明體" charset="0"/>
              </a:rPr>
              <a:t>Paul</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offered a temple sacrifice in AD 57 (Acts 21:26) without seeing a </a:t>
            </a:r>
            <a:r>
              <a:rPr kumimoji="0" lang="ru-RU" altLang="ja-JP"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digression problem</a:t>
            </a:r>
            <a:r>
              <a:rPr kumimoji="0" lang="ru-RU" altLang="ja-JP"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endPar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endParaRPr>
          </a:p>
        </p:txBody>
      </p:sp>
      <p:sp>
        <p:nvSpPr>
          <p:cNvPr id="780299"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527</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198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11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1127"/>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261130"/>
                                        </p:tgtEl>
                                        <p:attrNameLst>
                                          <p:attrName>style.visibility</p:attrName>
                                        </p:attrNameLst>
                                      </p:cBhvr>
                                      <p:to>
                                        <p:strVal val="visible"/>
                                      </p:to>
                                    </p:set>
                                    <p:animEffect transition="in" filter="wipe(right)">
                                      <p:cBhvr>
                                        <p:cTn id="22" dur="500"/>
                                        <p:tgtEl>
                                          <p:spTgt spid="261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bg/>
                                          </p:spTgt>
                                        </p:tgtEl>
                                        <p:attrNameLst>
                                          <p:attrName>style.visibility</p:attrName>
                                        </p:attrNameLst>
                                      </p:cBhvr>
                                      <p:to>
                                        <p:strVal val="visible"/>
                                      </p:to>
                                    </p:set>
                                    <p:animEffect transition="in" filter="dissolve">
                                      <p:cBhvr>
                                        <p:cTn id="27" dur="500"/>
                                        <p:tgtEl>
                                          <p:spTgt spid="261131">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1131">
                                            <p:txEl>
                                              <p:pRg st="0" end="0"/>
                                            </p:txEl>
                                          </p:spTgt>
                                        </p:tgtEl>
                                        <p:attrNameLst>
                                          <p:attrName>style.visibility</p:attrName>
                                        </p:attrNameLst>
                                      </p:cBhvr>
                                      <p:to>
                                        <p:strVal val="visible"/>
                                      </p:to>
                                    </p:set>
                                    <p:animEffect transition="in" filter="dissolve">
                                      <p:cBhvr>
                                        <p:cTn id="30" dur="500"/>
                                        <p:tgtEl>
                                          <p:spTgt spid="26113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1131">
                                            <p:txEl>
                                              <p:pRg st="1" end="1"/>
                                            </p:txEl>
                                          </p:spTgt>
                                        </p:tgtEl>
                                        <p:attrNameLst>
                                          <p:attrName>style.visibility</p:attrName>
                                        </p:attrNameLst>
                                      </p:cBhvr>
                                      <p:to>
                                        <p:strVal val="visible"/>
                                      </p:to>
                                    </p:set>
                                    <p:animEffect transition="in" filter="dissolve">
                                      <p:cBhvr>
                                        <p:cTn id="35" dur="500"/>
                                        <p:tgtEl>
                                          <p:spTgt spid="261131">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61131">
                                            <p:txEl>
                                              <p:pRg st="2" end="2"/>
                                            </p:txEl>
                                          </p:spTgt>
                                        </p:tgtEl>
                                        <p:attrNameLst>
                                          <p:attrName>style.visibility</p:attrName>
                                        </p:attrNameLst>
                                      </p:cBhvr>
                                      <p:to>
                                        <p:strVal val="visible"/>
                                      </p:to>
                                    </p:set>
                                    <p:animEffect transition="in" filter="dissolve">
                                      <p:cBhvr>
                                        <p:cTn id="40"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31" grpId="0" build="p"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5850" y="3168352"/>
            <a:ext cx="5692454" cy="3789040"/>
          </a:xfrm>
          <a:prstGeom prst="rect">
            <a:avLst/>
          </a:prstGeom>
        </p:spPr>
      </p:pic>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Those who are left will be the lowly and humble,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for it is they who trust in the name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13</a:t>
            </a:r>
            <a:r>
              <a:rPr lang="en-US" sz="2800" b="1" dirty="0">
                <a:effectLst>
                  <a:glow rad="127000">
                    <a:schemeClr val="tx1"/>
                  </a:glow>
                </a:effectLst>
                <a:latin typeface="Arial" charset="0"/>
                <a:ea typeface="ＭＳ Ｐゴシック" charset="0"/>
                <a:cs typeface="ＭＳ Ｐゴシック" charset="0"/>
              </a:rPr>
              <a:t>The remnant of Israel will do no wrong;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never tell lies or deceive one another.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eat and sleep in safety,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no one will make them afraid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3:12-13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03782880"/>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Sing, O daughter of Zion; shout aloud, O Israel!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Be glad and rejoice with all your heart,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O daughter of Jerusalem!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15</a:t>
            </a:r>
            <a:r>
              <a:rPr lang="en-US" sz="2800" b="1" dirty="0">
                <a:effectLst>
                  <a:glow rad="127000">
                    <a:schemeClr val="tx1"/>
                  </a:glow>
                </a:effectLst>
                <a:latin typeface="Arial" charset="0"/>
                <a:ea typeface="ＭＳ Ｐゴシック" charset="0"/>
                <a:cs typeface="ＭＳ Ｐゴシック" charset="0"/>
              </a:rPr>
              <a:t>For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remove his hand of judgment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will disperse the armies of your enemy.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himself, the King of Israel,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will live among you!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last your troubles will be over,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you will never again fear disaster</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3:14-15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3074" name="Picture 2" descr="Let Us Reason | Truth, Bible Study, Prophecy, Apologetics">
            <a:extLst>
              <a:ext uri="{FF2B5EF4-FFF2-40B4-BE49-F238E27FC236}">
                <a16:creationId xmlns:a16="http://schemas.microsoft.com/office/drawing/2014/main" id="{D8275ED2-1D63-FED7-B7A8-636E4E1765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4736892"/>
            <a:ext cx="9170673" cy="212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95481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Lord Who Sings Over Us (Zephaniah 3:17) - Radical">
            <a:extLst>
              <a:ext uri="{FF2B5EF4-FFF2-40B4-BE49-F238E27FC236}">
                <a16:creationId xmlns:a16="http://schemas.microsoft.com/office/drawing/2014/main" id="{E70D29B0-AC80-B144-901B-ABC27799FB4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6558"/>
            <a:ext cx="9144000" cy="685144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4951" y="29469"/>
            <a:ext cx="9278911" cy="383157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day the announcement to Jerusalem will be, </a:t>
            </a:r>
            <a:br>
              <a:rPr lang="en-US" sz="2800" b="1" dirty="0">
                <a:effectLst>
                  <a:glow rad="127000">
                    <a:schemeClr val="tx1"/>
                  </a:glow>
                </a:effectLst>
                <a:latin typeface="Arial" charset="0"/>
                <a:ea typeface="ＭＳ Ｐゴシック" charset="0"/>
                <a:cs typeface="ＭＳ Ｐゴシック" charset="0"/>
              </a:rPr>
            </a:b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Cheer up, Zion! Don</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 be afraid!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17</a:t>
            </a:r>
            <a:r>
              <a:rPr lang="en-US" sz="2800" b="1" dirty="0">
                <a:effectLst>
                  <a:glow rad="127000">
                    <a:schemeClr val="tx1"/>
                  </a:glow>
                </a:effectLst>
                <a:latin typeface="Arial" charset="0"/>
                <a:ea typeface="ＭＳ Ｐゴシック" charset="0"/>
                <a:cs typeface="ＭＳ Ｐゴシック" charset="0"/>
              </a:rPr>
              <a:t>For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your God is living among you.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He is a mighty savior.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He will take delight in you with gladness.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With his love, he will calm all your fears.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He will rejoice over you with joyful songs'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3:16-17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237028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3" name="Picture 2"/>
          <p:cNvPicPr>
            <a:picLocks noChangeAspect="1"/>
          </p:cNvPicPr>
          <p:nvPr/>
        </p:nvPicPr>
        <p:blipFill>
          <a:blip r:embed="rId3"/>
          <a:stretch>
            <a:fillRect/>
          </a:stretch>
        </p:blipFill>
        <p:spPr>
          <a:xfrm>
            <a:off x="0" y="1790700"/>
            <a:ext cx="9144000" cy="3275763"/>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250522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Zeph 3.1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Title 1"/>
          <p:cNvSpPr>
            <a:spLocks noGrp="1"/>
          </p:cNvSpPr>
          <p:nvPr>
            <p:ph type="title" idx="4294967295"/>
          </p:nvPr>
        </p:nvSpPr>
        <p:spPr>
          <a:xfrm>
            <a:off x="3175" y="5805488"/>
            <a:ext cx="3128963" cy="576262"/>
          </a:xfrm>
          <a:solidFill>
            <a:schemeClr val="accent1"/>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400">
                <a:effectLst/>
                <a:latin typeface="Arial" charset="0"/>
                <a:ea typeface="ＭＳ Ｐゴシック" charset="0"/>
              </a:rPr>
              <a:t>Zephaniah 3:17</a:t>
            </a:r>
          </a:p>
        </p:txBody>
      </p:sp>
    </p:spTree>
    <p:extLst>
      <p:ext uri="{BB962C8B-B14F-4D97-AF65-F5344CB8AC3E}">
        <p14:creationId xmlns:p14="http://schemas.microsoft.com/office/powerpoint/2010/main" val="29366604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ChangeArrowheads="1"/>
          </p:cNvSpPr>
          <p:nvPr/>
        </p:nvSpPr>
        <p:spPr bwMode="auto">
          <a:xfrm>
            <a:off x="0" y="0"/>
            <a:ext cx="9144000" cy="6858000"/>
          </a:xfrm>
          <a:prstGeom prst="rect">
            <a:avLst/>
          </a:prstGeom>
          <a:gradFill rotWithShape="1">
            <a:gsLst>
              <a:gs pos="0">
                <a:srgbClr val="663300"/>
              </a:gs>
              <a:gs pos="100000">
                <a:srgbClr val="003300"/>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20000"/>
              </a:spcBef>
              <a:spcAft>
                <a:spcPct val="0"/>
              </a:spcAft>
              <a:buFontTx/>
              <a:buChar char="•"/>
              <a:defRPr/>
            </a:pPr>
            <a:endParaRPr lang="en-US" sz="2400">
              <a:solidFill>
                <a:srgbClr val="000000"/>
              </a:solidFill>
              <a:latin typeface="Times New Roman" charset="0"/>
              <a:ea typeface="ＭＳ Ｐゴシック" charset="0"/>
              <a:cs typeface="ＭＳ Ｐゴシック" charset="0"/>
            </a:endParaRPr>
          </a:p>
        </p:txBody>
      </p:sp>
      <p:pic>
        <p:nvPicPr>
          <p:cNvPr id="610313" name="Picture 9" descr="whirlpool"/>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54721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10314" name="Picture 10" descr="whirlpoo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4721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0310" name="Text Box 6"/>
          <p:cNvSpPr txBox="1">
            <a:spLocks noChangeArrowheads="1"/>
          </p:cNvSpPr>
          <p:nvPr/>
        </p:nvSpPr>
        <p:spPr bwMode="auto">
          <a:xfrm>
            <a:off x="1066800" y="76200"/>
            <a:ext cx="8001000" cy="6797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defTabSz="914400" fontAlgn="base">
              <a:spcBef>
                <a:spcPct val="0"/>
              </a:spcBef>
              <a:spcAft>
                <a:spcPct val="0"/>
              </a:spcAft>
              <a:defRPr/>
            </a:pPr>
            <a:r>
              <a:rPr lang="en-US" sz="4000" b="1" i="1" dirty="0">
                <a:solidFill>
                  <a:srgbClr val="FFFFFF"/>
                </a:solidFill>
                <a:latin typeface="Times New Roman" charset="0"/>
                <a:ea typeface="ＭＳ Ｐゴシック" charset="0"/>
                <a:cs typeface="ＭＳ Ｐゴシック" charset="0"/>
              </a:rPr>
              <a:t>The L</a:t>
            </a:r>
            <a:r>
              <a:rPr lang="en-US" sz="3600" b="1" i="1" dirty="0">
                <a:solidFill>
                  <a:srgbClr val="FFFFFF"/>
                </a:solidFill>
                <a:latin typeface="Times New Roman" charset="0"/>
                <a:ea typeface="ＭＳ Ｐゴシック" charset="0"/>
                <a:cs typeface="ＭＳ Ｐゴシック" charset="0"/>
              </a:rPr>
              <a:t>ORD</a:t>
            </a:r>
            <a:r>
              <a:rPr lang="en-US" sz="4000" b="1" i="1" dirty="0">
                <a:solidFill>
                  <a:srgbClr val="FFFFFF"/>
                </a:solidFill>
                <a:latin typeface="Times New Roman" charset="0"/>
                <a:ea typeface="ＭＳ Ｐゴシック" charset="0"/>
                <a:cs typeface="ＭＳ Ｐゴシック" charset="0"/>
              </a:rPr>
              <a:t> your God </a:t>
            </a:r>
          </a:p>
          <a:p>
            <a:pPr algn="r" defTabSz="914400" fontAlgn="base">
              <a:spcBef>
                <a:spcPct val="0"/>
              </a:spcBef>
              <a:spcAft>
                <a:spcPct val="0"/>
              </a:spcAft>
              <a:defRPr/>
            </a:pPr>
            <a:r>
              <a:rPr lang="en-US" sz="4000" b="1" i="1" dirty="0">
                <a:solidFill>
                  <a:srgbClr val="FFFFFF"/>
                </a:solidFill>
                <a:latin typeface="Times New Roman" charset="0"/>
                <a:ea typeface="ＭＳ Ｐゴシック" charset="0"/>
                <a:cs typeface="ＭＳ Ｐゴシック" charset="0"/>
              </a:rPr>
              <a:t>is with you, </a:t>
            </a:r>
          </a:p>
          <a:p>
            <a:pPr algn="r" defTabSz="914400" fontAlgn="base">
              <a:spcBef>
                <a:spcPct val="0"/>
              </a:spcBef>
              <a:spcAft>
                <a:spcPct val="0"/>
              </a:spcAft>
              <a:defRPr/>
            </a:pPr>
            <a:r>
              <a:rPr lang="en-US" sz="4000" b="1" i="1" dirty="0">
                <a:solidFill>
                  <a:srgbClr val="FFFFFF"/>
                </a:solidFill>
                <a:latin typeface="Times New Roman" charset="0"/>
                <a:ea typeface="ＭＳ Ｐゴシック" charset="0"/>
                <a:cs typeface="ＭＳ Ｐゴシック" charset="0"/>
              </a:rPr>
              <a:t>he is mighty </a:t>
            </a:r>
          </a:p>
          <a:p>
            <a:pPr algn="r" defTabSz="914400" fontAlgn="base">
              <a:spcBef>
                <a:spcPct val="0"/>
              </a:spcBef>
              <a:spcAft>
                <a:spcPct val="0"/>
              </a:spcAft>
              <a:defRPr/>
            </a:pPr>
            <a:r>
              <a:rPr lang="en-US" sz="4000" b="1" i="1" dirty="0">
                <a:solidFill>
                  <a:srgbClr val="FFFFFF"/>
                </a:solidFill>
                <a:latin typeface="Times New Roman" charset="0"/>
                <a:ea typeface="ＭＳ Ｐゴシック" charset="0"/>
                <a:cs typeface="ＭＳ Ｐゴシック" charset="0"/>
              </a:rPr>
              <a:t>to save. </a:t>
            </a:r>
          </a:p>
          <a:p>
            <a:pPr algn="r" defTabSz="914400" fontAlgn="base">
              <a:spcBef>
                <a:spcPct val="0"/>
              </a:spcBef>
              <a:spcAft>
                <a:spcPct val="0"/>
              </a:spcAft>
              <a:defRPr/>
            </a:pPr>
            <a:r>
              <a:rPr lang="en-US" sz="4000" b="1" i="1" dirty="0">
                <a:solidFill>
                  <a:srgbClr val="FFFFFF"/>
                </a:solidFill>
                <a:latin typeface="Times New Roman" charset="0"/>
                <a:ea typeface="ＭＳ Ｐゴシック" charset="0"/>
                <a:cs typeface="ＭＳ Ｐゴシック" charset="0"/>
              </a:rPr>
              <a:t>He will take </a:t>
            </a:r>
          </a:p>
          <a:p>
            <a:pPr algn="r" defTabSz="914400" fontAlgn="base">
              <a:spcBef>
                <a:spcPct val="0"/>
              </a:spcBef>
              <a:spcAft>
                <a:spcPct val="0"/>
              </a:spcAft>
              <a:defRPr/>
            </a:pPr>
            <a:r>
              <a:rPr lang="en-US" sz="4000" b="1" i="1" dirty="0">
                <a:solidFill>
                  <a:srgbClr val="FFFFFF"/>
                </a:solidFill>
                <a:latin typeface="Times New Roman" charset="0"/>
                <a:ea typeface="ＭＳ Ｐゴシック" charset="0"/>
                <a:cs typeface="ＭＳ Ｐゴシック" charset="0"/>
              </a:rPr>
              <a:t>great delight </a:t>
            </a:r>
          </a:p>
          <a:p>
            <a:pPr algn="r" defTabSz="914400" fontAlgn="base">
              <a:spcBef>
                <a:spcPct val="0"/>
              </a:spcBef>
              <a:spcAft>
                <a:spcPct val="0"/>
              </a:spcAft>
              <a:defRPr/>
            </a:pPr>
            <a:r>
              <a:rPr lang="en-US" sz="4000" b="1" i="1" dirty="0">
                <a:solidFill>
                  <a:srgbClr val="FFFFFF"/>
                </a:solidFill>
                <a:latin typeface="Times New Roman" charset="0"/>
                <a:ea typeface="ＭＳ Ｐゴシック" charset="0"/>
                <a:cs typeface="ＭＳ Ｐゴシック" charset="0"/>
              </a:rPr>
              <a:t>in you, </a:t>
            </a:r>
          </a:p>
          <a:p>
            <a:pPr algn="r" defTabSz="914400" fontAlgn="base">
              <a:spcBef>
                <a:spcPct val="0"/>
              </a:spcBef>
              <a:spcAft>
                <a:spcPct val="0"/>
              </a:spcAft>
              <a:defRPr/>
            </a:pPr>
            <a:r>
              <a:rPr lang="en-US" sz="4000" b="1" i="1" dirty="0">
                <a:solidFill>
                  <a:srgbClr val="FFFFFF"/>
                </a:solidFill>
                <a:latin typeface="Times New Roman" charset="0"/>
                <a:ea typeface="ＭＳ Ｐゴシック" charset="0"/>
                <a:cs typeface="ＭＳ Ｐゴシック" charset="0"/>
              </a:rPr>
              <a:t>he will quiet you </a:t>
            </a:r>
          </a:p>
          <a:p>
            <a:pPr algn="r" defTabSz="914400" fontAlgn="base">
              <a:spcBef>
                <a:spcPct val="0"/>
              </a:spcBef>
              <a:spcAft>
                <a:spcPct val="0"/>
              </a:spcAft>
              <a:defRPr/>
            </a:pPr>
            <a:r>
              <a:rPr lang="en-US" sz="4000" b="1" i="1" dirty="0">
                <a:solidFill>
                  <a:srgbClr val="FFFFFF"/>
                </a:solidFill>
                <a:latin typeface="Times New Roman" charset="0"/>
                <a:ea typeface="ＭＳ Ｐゴシック" charset="0"/>
                <a:cs typeface="ＭＳ Ｐゴシック" charset="0"/>
              </a:rPr>
              <a:t>with his love, </a:t>
            </a:r>
          </a:p>
          <a:p>
            <a:pPr algn="r" defTabSz="914400" fontAlgn="base">
              <a:spcBef>
                <a:spcPct val="0"/>
              </a:spcBef>
              <a:spcAft>
                <a:spcPct val="0"/>
              </a:spcAft>
              <a:defRPr/>
            </a:pPr>
            <a:r>
              <a:rPr lang="en-US" sz="4000" b="1" i="1" dirty="0">
                <a:solidFill>
                  <a:srgbClr val="FFFFFF"/>
                </a:solidFill>
                <a:latin typeface="Times New Roman" charset="0"/>
                <a:ea typeface="ＭＳ Ｐゴシック" charset="0"/>
                <a:cs typeface="ＭＳ Ｐゴシック" charset="0"/>
              </a:rPr>
              <a:t>he will rejoice over you </a:t>
            </a:r>
          </a:p>
          <a:p>
            <a:pPr algn="r" defTabSz="914400" fontAlgn="base">
              <a:spcBef>
                <a:spcPct val="0"/>
              </a:spcBef>
              <a:spcAft>
                <a:spcPct val="0"/>
              </a:spcAft>
              <a:defRPr/>
            </a:pPr>
            <a:r>
              <a:rPr lang="en-US" sz="4000" b="1" i="1" dirty="0">
                <a:solidFill>
                  <a:srgbClr val="FFFFFF"/>
                </a:solidFill>
                <a:latin typeface="Times New Roman" charset="0"/>
                <a:ea typeface="ＭＳ Ｐゴシック" charset="0"/>
                <a:cs typeface="ＭＳ Ｐゴシック" charset="0"/>
              </a:rPr>
              <a:t>with singing. </a:t>
            </a:r>
          </a:p>
        </p:txBody>
      </p:sp>
      <p:sp>
        <p:nvSpPr>
          <p:cNvPr id="610312" name="Text Box 8"/>
          <p:cNvSpPr txBox="1">
            <a:spLocks noChangeArrowheads="1"/>
          </p:cNvSpPr>
          <p:nvPr/>
        </p:nvSpPr>
        <p:spPr bwMode="auto">
          <a:xfrm>
            <a:off x="76200" y="6278563"/>
            <a:ext cx="46482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charset="0"/>
                <a:ea typeface="ＭＳ Ｐゴシック" charset="0"/>
                <a:cs typeface="ＭＳ Ｐゴシック" charset="0"/>
              </a:rPr>
              <a:t>Zephaniah 3:17 (NIV)</a:t>
            </a:r>
          </a:p>
        </p:txBody>
      </p:sp>
    </p:spTree>
    <p:extLst>
      <p:ext uri="{BB962C8B-B14F-4D97-AF65-F5344CB8AC3E}">
        <p14:creationId xmlns:p14="http://schemas.microsoft.com/office/powerpoint/2010/main" val="3808206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repeatCount="indefinite" fill="hold" nodeType="withEffect">
                                  <p:stCondLst>
                                    <p:cond delay="0"/>
                                  </p:stCondLst>
                                  <p:childTnLst>
                                    <p:set>
                                      <p:cBhvr>
                                        <p:cTn id="6" dur="1" fill="hold">
                                          <p:stCondLst>
                                            <p:cond delay="0"/>
                                          </p:stCondLst>
                                        </p:cTn>
                                        <p:tgtEl>
                                          <p:spTgt spid="610314"/>
                                        </p:tgtEl>
                                        <p:attrNameLst>
                                          <p:attrName>style.visibility</p:attrName>
                                        </p:attrNameLst>
                                      </p:cBhvr>
                                      <p:to>
                                        <p:strVal val="visible"/>
                                      </p:to>
                                    </p:set>
                                    <p:animEffect transition="in" filter="wheel(8)">
                                      <p:cBhvr>
                                        <p:cTn id="7" dur="3000"/>
                                        <p:tgtEl>
                                          <p:spTgt spid="610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1" name="Picture 3" descr="whirlpoo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4721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47173" name="Text Box 5"/>
          <p:cNvSpPr txBox="1">
            <a:spLocks noChangeArrowheads="1"/>
          </p:cNvSpPr>
          <p:nvPr/>
        </p:nvSpPr>
        <p:spPr bwMode="auto">
          <a:xfrm>
            <a:off x="1066800" y="76200"/>
            <a:ext cx="8001000" cy="6797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defTabSz="914400" fontAlgn="base">
              <a:spcBef>
                <a:spcPct val="0"/>
              </a:spcBef>
              <a:spcAft>
                <a:spcPct val="0"/>
              </a:spcAft>
              <a:defRPr/>
            </a:pPr>
            <a:r>
              <a:rPr lang="en-US" sz="4000" b="1" i="1">
                <a:solidFill>
                  <a:srgbClr val="FFFFFF"/>
                </a:solidFill>
                <a:latin typeface="Times New Roman" charset="0"/>
                <a:ea typeface="ＭＳ Ｐゴシック" charset="0"/>
                <a:cs typeface="ＭＳ Ｐゴシック" charset="0"/>
              </a:rPr>
              <a:t>Yahweh your God </a:t>
            </a:r>
          </a:p>
          <a:p>
            <a:pPr algn="r" defTabSz="914400" fontAlgn="base">
              <a:spcBef>
                <a:spcPct val="0"/>
              </a:spcBef>
              <a:spcAft>
                <a:spcPct val="0"/>
              </a:spcAft>
              <a:defRPr/>
            </a:pPr>
            <a:r>
              <a:rPr lang="en-US" sz="4000" b="1" i="1">
                <a:solidFill>
                  <a:srgbClr val="FFFFFF"/>
                </a:solidFill>
                <a:latin typeface="Times New Roman" charset="0"/>
                <a:ea typeface="ＭＳ Ｐゴシック" charset="0"/>
                <a:cs typeface="ＭＳ Ｐゴシック" charset="0"/>
              </a:rPr>
              <a:t>is there with you, </a:t>
            </a:r>
          </a:p>
          <a:p>
            <a:pPr algn="r" defTabSz="914400" fontAlgn="base">
              <a:spcBef>
                <a:spcPct val="0"/>
              </a:spcBef>
              <a:spcAft>
                <a:spcPct val="0"/>
              </a:spcAft>
              <a:defRPr/>
            </a:pPr>
            <a:r>
              <a:rPr lang="en-US" sz="4000" b="1" i="1">
                <a:solidFill>
                  <a:srgbClr val="FFFFFF"/>
                </a:solidFill>
                <a:latin typeface="Times New Roman" charset="0"/>
                <a:ea typeface="ＭＳ Ｐゴシック" charset="0"/>
                <a:cs typeface="ＭＳ Ｐゴシック" charset="0"/>
              </a:rPr>
              <a:t>the warrior-Savior. </a:t>
            </a:r>
          </a:p>
          <a:p>
            <a:pPr algn="r" defTabSz="914400" fontAlgn="base">
              <a:spcBef>
                <a:spcPct val="0"/>
              </a:spcBef>
              <a:spcAft>
                <a:spcPct val="0"/>
              </a:spcAft>
              <a:defRPr/>
            </a:pPr>
            <a:r>
              <a:rPr lang="en-US" sz="4000" b="1" i="1">
                <a:solidFill>
                  <a:srgbClr val="FFFFFF"/>
                </a:solidFill>
                <a:latin typeface="Times New Roman" charset="0"/>
                <a:ea typeface="ＭＳ Ｐゴシック" charset="0"/>
                <a:cs typeface="ＭＳ Ｐゴシック" charset="0"/>
              </a:rPr>
              <a:t>He will rejoice </a:t>
            </a:r>
          </a:p>
          <a:p>
            <a:pPr algn="r" defTabSz="914400" fontAlgn="base">
              <a:spcBef>
                <a:spcPct val="0"/>
              </a:spcBef>
              <a:spcAft>
                <a:spcPct val="0"/>
              </a:spcAft>
              <a:defRPr/>
            </a:pPr>
            <a:r>
              <a:rPr lang="en-US" sz="4000" b="1" i="1">
                <a:solidFill>
                  <a:srgbClr val="FFFFFF"/>
                </a:solidFill>
                <a:latin typeface="Times New Roman" charset="0"/>
                <a:ea typeface="ＭＳ Ｐゴシック" charset="0"/>
                <a:cs typeface="ＭＳ Ｐゴシック" charset="0"/>
              </a:rPr>
              <a:t>over you</a:t>
            </a:r>
          </a:p>
          <a:p>
            <a:pPr algn="r" defTabSz="914400" fontAlgn="base">
              <a:spcBef>
                <a:spcPct val="0"/>
              </a:spcBef>
              <a:spcAft>
                <a:spcPct val="0"/>
              </a:spcAft>
              <a:defRPr/>
            </a:pPr>
            <a:r>
              <a:rPr lang="en-US" sz="4000" b="1" i="1">
                <a:solidFill>
                  <a:srgbClr val="FFFFFF"/>
                </a:solidFill>
                <a:latin typeface="Times New Roman" charset="0"/>
                <a:ea typeface="ＭＳ Ｐゴシック" charset="0"/>
                <a:cs typeface="ＭＳ Ｐゴシック" charset="0"/>
              </a:rPr>
              <a:t>with happy song, </a:t>
            </a:r>
          </a:p>
          <a:p>
            <a:pPr algn="r" defTabSz="914400" fontAlgn="base">
              <a:spcBef>
                <a:spcPct val="0"/>
              </a:spcBef>
              <a:spcAft>
                <a:spcPct val="0"/>
              </a:spcAft>
              <a:defRPr/>
            </a:pPr>
            <a:r>
              <a:rPr lang="en-US" sz="4000" b="1" i="1">
                <a:solidFill>
                  <a:srgbClr val="FFFFFF"/>
                </a:solidFill>
                <a:latin typeface="Times New Roman" charset="0"/>
                <a:ea typeface="ＭＳ Ｐゴシック" charset="0"/>
                <a:cs typeface="ＭＳ Ｐゴシック" charset="0"/>
              </a:rPr>
              <a:t>he will renew you  </a:t>
            </a:r>
          </a:p>
          <a:p>
            <a:pPr algn="r" defTabSz="914400" fontAlgn="base">
              <a:spcBef>
                <a:spcPct val="0"/>
              </a:spcBef>
              <a:spcAft>
                <a:spcPct val="0"/>
              </a:spcAft>
              <a:defRPr/>
            </a:pPr>
            <a:r>
              <a:rPr lang="en-US" sz="4000" b="1" i="1">
                <a:solidFill>
                  <a:srgbClr val="FFFFFF"/>
                </a:solidFill>
                <a:latin typeface="Times New Roman" charset="0"/>
                <a:ea typeface="ＭＳ Ｐゴシック" charset="0"/>
                <a:cs typeface="ＭＳ Ｐゴシック" charset="0"/>
              </a:rPr>
              <a:t>by his love, </a:t>
            </a:r>
          </a:p>
          <a:p>
            <a:pPr algn="r" defTabSz="914400" fontAlgn="base">
              <a:spcBef>
                <a:spcPct val="0"/>
              </a:spcBef>
              <a:spcAft>
                <a:spcPct val="0"/>
              </a:spcAft>
              <a:defRPr/>
            </a:pPr>
            <a:r>
              <a:rPr lang="en-US" sz="4000" b="1" i="1">
                <a:solidFill>
                  <a:srgbClr val="FFFFFF"/>
                </a:solidFill>
                <a:latin typeface="Times New Roman" charset="0"/>
                <a:ea typeface="ＭＳ Ｐゴシック" charset="0"/>
                <a:cs typeface="ＭＳ Ｐゴシック" charset="0"/>
              </a:rPr>
              <a:t>he will dance </a:t>
            </a:r>
          </a:p>
          <a:p>
            <a:pPr algn="r" defTabSz="914400" fontAlgn="base">
              <a:spcBef>
                <a:spcPct val="0"/>
              </a:spcBef>
              <a:spcAft>
                <a:spcPct val="0"/>
              </a:spcAft>
              <a:defRPr/>
            </a:pPr>
            <a:r>
              <a:rPr lang="en-US" sz="4000" b="1" i="1">
                <a:solidFill>
                  <a:srgbClr val="FFFFFF"/>
                </a:solidFill>
                <a:latin typeface="Times New Roman" charset="0"/>
                <a:ea typeface="ＭＳ Ｐゴシック" charset="0"/>
                <a:cs typeface="ＭＳ Ｐゴシック" charset="0"/>
              </a:rPr>
              <a:t>with shouts of joy </a:t>
            </a:r>
          </a:p>
          <a:p>
            <a:pPr algn="r" defTabSz="914400" fontAlgn="base">
              <a:spcBef>
                <a:spcPct val="0"/>
              </a:spcBef>
              <a:spcAft>
                <a:spcPct val="0"/>
              </a:spcAft>
              <a:defRPr/>
            </a:pPr>
            <a:r>
              <a:rPr lang="en-US" sz="4000" b="1" i="1">
                <a:solidFill>
                  <a:srgbClr val="FFFFFF"/>
                </a:solidFill>
                <a:latin typeface="Times New Roman" charset="0"/>
                <a:ea typeface="ＭＳ Ｐゴシック" charset="0"/>
                <a:cs typeface="ＭＳ Ｐゴシック" charset="0"/>
              </a:rPr>
              <a:t>over you. </a:t>
            </a:r>
          </a:p>
        </p:txBody>
      </p:sp>
      <p:sp>
        <p:nvSpPr>
          <p:cNvPr id="647174" name="Text Box 6"/>
          <p:cNvSpPr txBox="1">
            <a:spLocks noChangeArrowheads="1"/>
          </p:cNvSpPr>
          <p:nvPr/>
        </p:nvSpPr>
        <p:spPr bwMode="auto">
          <a:xfrm>
            <a:off x="76200" y="6278563"/>
            <a:ext cx="46482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charset="0"/>
                <a:ea typeface="ＭＳ Ｐゴシック" charset="0"/>
                <a:cs typeface="ＭＳ Ｐゴシック" charset="0"/>
              </a:rPr>
              <a:t>Zephaniah 3:17 (NJB)</a:t>
            </a:r>
          </a:p>
        </p:txBody>
      </p:sp>
    </p:spTree>
    <p:extLst>
      <p:ext uri="{BB962C8B-B14F-4D97-AF65-F5344CB8AC3E}">
        <p14:creationId xmlns:p14="http://schemas.microsoft.com/office/powerpoint/2010/main" val="498637388"/>
      </p:ext>
    </p:extLst>
  </p:cSld>
  <p:clrMapOvr>
    <a:masterClrMapping/>
  </p:clrMapOvr>
  <p:transition spd="med">
    <p:randomBar dir="ver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gather you who mourn for the appointed festivals;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you will be disgraced no more.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19</a:t>
            </a:r>
            <a:r>
              <a:rPr lang="en-US" sz="2800" b="1" dirty="0">
                <a:effectLst>
                  <a:glow rad="127000">
                    <a:schemeClr val="tx1"/>
                  </a:glow>
                </a:effectLst>
                <a:latin typeface="Arial" charset="0"/>
                <a:ea typeface="ＭＳ Ｐゴシック" charset="0"/>
                <a:cs typeface="ＭＳ Ｐゴシック" charset="0"/>
              </a:rPr>
              <a:t>And I will deal severely with all who have oppressed you.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save the weak and helpless ones;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bring together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those who were chased away.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give glory and fame to my former exiles,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wherever they have been mocked and shamed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3:18-19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050" name="Picture 2" descr="Prophecy">
            <a:extLst>
              <a:ext uri="{FF2B5EF4-FFF2-40B4-BE49-F238E27FC236}">
                <a16:creationId xmlns:a16="http://schemas.microsoft.com/office/drawing/2014/main" id="{2D5732FD-3C98-B494-2FDC-FF2D0E6D1F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957763"/>
            <a:ext cx="9144000" cy="190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51447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388" y="966788"/>
            <a:ext cx="5945187" cy="483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3" name="Rectangle 7"/>
          <p:cNvSpPr>
            <a:spLocks noGrp="1" noRot="1" noChangeArrowheads="1"/>
          </p:cNvSpPr>
          <p:nvPr>
            <p:ph type="title" idx="4294967295"/>
          </p:nvPr>
        </p:nvSpPr>
        <p:spPr>
          <a:xfrm>
            <a:off x="-13577" y="5805264"/>
            <a:ext cx="9157577" cy="1018920"/>
          </a:xfrm>
        </p:spPr>
        <p:txBody>
          <a:bodyPr/>
          <a:lstStyle/>
          <a:p>
            <a:pPr eaLnBrk="1" hangingPunct="1">
              <a:defRPr/>
            </a:pPr>
            <a:r>
              <a:rPr lang="en-US" sz="3200" b="1" dirty="0">
                <a:effectLst>
                  <a:glow rad="152400">
                    <a:srgbClr val="000000"/>
                  </a:glow>
                </a:effectLst>
                <a:latin typeface="Arial" charset="0"/>
                <a:ea typeface="ＭＳ Ｐゴシック" charset="0"/>
                <a:cs typeface="Arial" charset="0"/>
              </a:rPr>
              <a:t>Should we follow the festivals </a:t>
            </a:r>
            <a:br>
              <a:rPr lang="en-US" sz="3200" b="1" dirty="0">
                <a:effectLst>
                  <a:glow rad="152400">
                    <a:srgbClr val="000000"/>
                  </a:glow>
                </a:effectLst>
                <a:latin typeface="Arial" charset="0"/>
                <a:ea typeface="ＭＳ Ｐゴシック" charset="0"/>
                <a:cs typeface="Arial" charset="0"/>
              </a:rPr>
            </a:br>
            <a:r>
              <a:rPr lang="en-US" sz="3200" b="1" dirty="0">
                <a:effectLst>
                  <a:glow rad="152400">
                    <a:srgbClr val="000000"/>
                  </a:glow>
                </a:effectLst>
                <a:latin typeface="Arial" charset="0"/>
                <a:ea typeface="ＭＳ Ｐゴシック" charset="0"/>
                <a:cs typeface="Arial" charset="0"/>
              </a:rPr>
              <a:t>or Colossians 2:16-17?</a:t>
            </a:r>
          </a:p>
        </p:txBody>
      </p:sp>
      <p:sp>
        <p:nvSpPr>
          <p:cNvPr id="2379787" name="Text Box 11"/>
          <p:cNvSpPr txBox="1">
            <a:spLocks noChangeArrowheads="1"/>
          </p:cNvSpPr>
          <p:nvPr/>
        </p:nvSpPr>
        <p:spPr bwMode="auto">
          <a:xfrm>
            <a:off x="0" y="0"/>
            <a:ext cx="9144000" cy="138499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defRPr/>
            </a:pPr>
            <a:r>
              <a:rPr lang="ru-RU" sz="2800" b="1" dirty="0">
                <a:solidFill>
                  <a:srgbClr val="FFFFFF"/>
                </a:solidFill>
                <a:effectLst>
                  <a:glow rad="152400">
                    <a:srgbClr val="000000"/>
                  </a:glow>
                </a:effectLst>
                <a:latin typeface="Arial" charset="0"/>
                <a:cs typeface="Arial" charset="0"/>
              </a:rPr>
              <a:t>"</a:t>
            </a:r>
            <a:r>
              <a:rPr lang="en-US" sz="2800" b="1" dirty="0">
                <a:solidFill>
                  <a:srgbClr val="FFFFFF"/>
                </a:solidFill>
                <a:effectLst>
                  <a:glow rad="152400">
                    <a:srgbClr val="000000"/>
                  </a:glow>
                </a:effectLst>
                <a:latin typeface="Arial" charset="0"/>
                <a:cs typeface="Arial" charset="0"/>
              </a:rPr>
              <a:t>I will gather you who mourn for the appointed festivals; you will be disgraced no more</a:t>
            </a:r>
            <a:r>
              <a:rPr lang="ru-RU" sz="2800" b="1" dirty="0">
                <a:solidFill>
                  <a:srgbClr val="FFFFFF"/>
                </a:solidFill>
                <a:effectLst>
                  <a:glow rad="152400">
                    <a:srgbClr val="000000"/>
                  </a:glow>
                </a:effectLst>
                <a:latin typeface="Arial" charset="0"/>
                <a:cs typeface="Arial" charset="0"/>
              </a:rPr>
              <a:t>"</a:t>
            </a:r>
            <a:r>
              <a:rPr lang="en-US" sz="2800" b="1" dirty="0">
                <a:solidFill>
                  <a:srgbClr val="FFFFFF"/>
                </a:solidFill>
                <a:effectLst>
                  <a:glow rad="152400">
                    <a:srgbClr val="000000"/>
                  </a:glow>
                </a:effectLst>
                <a:latin typeface="Arial" charset="0"/>
                <a:cs typeface="Arial" charset="0"/>
              </a:rPr>
              <a:t> </a:t>
            </a:r>
            <a:br>
              <a:rPr lang="en-US" sz="2800" b="1" dirty="0">
                <a:solidFill>
                  <a:srgbClr val="FFFFFF"/>
                </a:solidFill>
                <a:effectLst>
                  <a:glow rad="152400">
                    <a:srgbClr val="000000"/>
                  </a:glow>
                </a:effectLst>
                <a:latin typeface="Arial" charset="0"/>
                <a:cs typeface="Arial" charset="0"/>
              </a:rPr>
            </a:br>
            <a:r>
              <a:rPr lang="en-US" sz="2800" b="1" dirty="0">
                <a:solidFill>
                  <a:srgbClr val="FFFFFF"/>
                </a:solidFill>
                <a:effectLst>
                  <a:glow rad="152400">
                    <a:srgbClr val="000000"/>
                  </a:glow>
                </a:effectLst>
                <a:latin typeface="Arial" charset="0"/>
                <a:cs typeface="Arial" charset="0"/>
              </a:rPr>
              <a:t>(Zeph. 3:18 </a:t>
            </a:r>
            <a:r>
              <a:rPr lang="en-US" b="1" dirty="0">
                <a:solidFill>
                  <a:srgbClr val="FFFFFF"/>
                </a:solidFill>
                <a:effectLst>
                  <a:glow rad="152400">
                    <a:srgbClr val="000000"/>
                  </a:glow>
                </a:effectLst>
                <a:latin typeface="Arial" charset="0"/>
                <a:cs typeface="Arial" charset="0"/>
              </a:rPr>
              <a:t>NLT</a:t>
            </a:r>
            <a:r>
              <a:rPr lang="en-US" sz="2800" b="1" dirty="0">
                <a:solidFill>
                  <a:srgbClr val="FFFFFF"/>
                </a:solidFill>
                <a:effectLst>
                  <a:glow rad="152400">
                    <a:srgbClr val="000000"/>
                  </a:glow>
                </a:effectLst>
                <a:latin typeface="Arial" charset="0"/>
                <a:cs typeface="Arial" charset="0"/>
              </a:rPr>
              <a:t>).</a:t>
            </a:r>
          </a:p>
        </p:txBody>
      </p:sp>
      <p:sp>
        <p:nvSpPr>
          <p:cNvPr id="92165" name="Title 1"/>
          <p:cNvSpPr txBox="1">
            <a:spLocks/>
          </p:cNvSpPr>
          <p:nvPr/>
        </p:nvSpPr>
        <p:spPr bwMode="auto">
          <a:xfrm>
            <a:off x="179388" y="1052513"/>
            <a:ext cx="5905500" cy="7207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000000"/>
                </a:solidFill>
                <a:latin typeface="Arial" charset="0"/>
              </a:rPr>
              <a:t>Jewish Festivals</a:t>
            </a:r>
          </a:p>
        </p:txBody>
      </p:sp>
      <p:pic>
        <p:nvPicPr>
          <p:cNvPr id="92166"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003800" y="1628775"/>
            <a:ext cx="4051300" cy="200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92665"/>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7"/>
                                        </p:tgtEl>
                                        <p:attrNameLst>
                                          <p:attrName>style.visibility</p:attrName>
                                        </p:attrNameLst>
                                      </p:cBhvr>
                                      <p:to>
                                        <p:strVal val="visible"/>
                                      </p:to>
                                    </p:set>
                                    <p:animEffect transition="in" filter="dissolve">
                                      <p:cBhvr>
                                        <p:cTn id="7"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en-US" sz="4800" b="1" dirty="0">
                <a:solidFill>
                  <a:srgbClr val="FFFFFF"/>
                </a:solidFill>
                <a:effectLst>
                  <a:glow rad="660400">
                    <a:schemeClr val="tx1"/>
                  </a:glow>
                </a:effectLst>
              </a:rPr>
              <a:t>Jewish: The Law is Good</a:t>
            </a:r>
          </a:p>
        </p:txBody>
      </p:sp>
      <p:sp>
        <p:nvSpPr>
          <p:cNvPr id="5" name="Title 1"/>
          <p:cNvSpPr txBox="1">
            <a:spLocks/>
          </p:cNvSpPr>
          <p:nvPr/>
        </p:nvSpPr>
        <p:spPr bwMode="auto">
          <a:xfrm>
            <a:off x="5220072" y="5715000"/>
            <a:ext cx="392392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r" defTabSz="914400">
              <a:defRPr/>
            </a:pPr>
            <a:r>
              <a:rPr lang="en-US" sz="4800" b="1" dirty="0">
                <a:solidFill>
                  <a:srgbClr val="FFFFFF"/>
                </a:solidFill>
                <a:effectLst>
                  <a:glow rad="660400">
                    <a:srgbClr val="000000"/>
                  </a:glow>
                </a:effectLst>
                <a:latin typeface="Arial"/>
              </a:rPr>
              <a:t>but…</a:t>
            </a:r>
          </a:p>
        </p:txBody>
      </p:sp>
    </p:spTree>
    <p:extLst>
      <p:ext uri="{BB962C8B-B14F-4D97-AF65-F5344CB8AC3E}">
        <p14:creationId xmlns:p14="http://schemas.microsoft.com/office/powerpoint/2010/main" val="195563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23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defRPr/>
            </a:pPr>
            <a:r>
              <a:rPr lang="ru-RU" sz="3600" b="1" dirty="0">
                <a:solidFill>
                  <a:srgbClr val="FFFFFF"/>
                </a:solidFill>
                <a:effectLst>
                  <a:glow rad="660400">
                    <a:srgbClr val="000000"/>
                  </a:glow>
                </a:effectLst>
                <a:latin typeface="Arial"/>
              </a:rPr>
              <a:t>"</a:t>
            </a:r>
            <a:r>
              <a:rPr lang="en-US" sz="3600" b="1" dirty="0">
                <a:solidFill>
                  <a:srgbClr val="FFFFFF"/>
                </a:solidFill>
                <a:effectLst>
                  <a:glow rad="660400">
                    <a:srgbClr val="000000"/>
                  </a:glow>
                </a:effectLst>
                <a:latin typeface="Arial"/>
              </a:rPr>
              <a:t>So don</a:t>
            </a:r>
            <a:r>
              <a:rPr lang="uk-UA" sz="3600" b="1" dirty="0">
                <a:solidFill>
                  <a:srgbClr val="FFFFFF"/>
                </a:solidFill>
                <a:effectLst>
                  <a:glow rad="660400">
                    <a:srgbClr val="000000"/>
                  </a:glow>
                </a:effectLst>
                <a:latin typeface="Arial"/>
              </a:rPr>
              <a:t>'</a:t>
            </a:r>
            <a:r>
              <a:rPr lang="en-US" sz="3600" b="1" dirty="0">
                <a:solidFill>
                  <a:srgbClr val="FFFFFF"/>
                </a:solidFill>
                <a:effectLst>
                  <a:glow rad="660400">
                    <a:srgbClr val="000000"/>
                  </a:glow>
                </a:effectLst>
                <a:latin typeface="Arial"/>
              </a:rPr>
              <a:t>t let anyone condemn you for what you eat or drink, or for not celebrating certain holy days or new moon ceremonies or Sabbaths.  </a:t>
            </a:r>
            <a:r>
              <a:rPr lang="en-US" sz="3600" b="1" baseline="30000" dirty="0">
                <a:solidFill>
                  <a:srgbClr val="FFFFFF"/>
                </a:solidFill>
                <a:effectLst>
                  <a:glow rad="660400">
                    <a:srgbClr val="000000"/>
                  </a:glow>
                </a:effectLst>
                <a:latin typeface="Arial"/>
              </a:rPr>
              <a:t>17</a:t>
            </a:r>
            <a:r>
              <a:rPr lang="en-US" sz="3600" b="1" dirty="0">
                <a:solidFill>
                  <a:srgbClr val="FFFFFF"/>
                </a:solidFill>
                <a:effectLst>
                  <a:glow rad="660400">
                    <a:srgbClr val="000000"/>
                  </a:glow>
                </a:effectLst>
                <a:latin typeface="Arial"/>
              </a:rPr>
              <a:t>For these rules are only shadows of the reality yet to come. And Christ himself is that reality</a:t>
            </a:r>
            <a:r>
              <a:rPr lang="ru-RU" sz="3600" b="1" dirty="0">
                <a:solidFill>
                  <a:srgbClr val="FFFFFF"/>
                </a:solidFill>
                <a:effectLst>
                  <a:glow rad="660400">
                    <a:srgbClr val="000000"/>
                  </a:glow>
                </a:effectLst>
                <a:latin typeface="Arial"/>
              </a:rPr>
              <a:t>"</a:t>
            </a:r>
            <a:r>
              <a:rPr lang="en-US" sz="3600" b="1" dirty="0">
                <a:solidFill>
                  <a:srgbClr val="FFFFFF"/>
                </a:solidFill>
                <a:effectLst>
                  <a:glow rad="660400">
                    <a:srgbClr val="000000"/>
                  </a:glow>
                </a:effectLst>
                <a:latin typeface="Arial"/>
              </a:rPr>
              <a:t> (Col. 2:16-17 </a:t>
            </a:r>
            <a:r>
              <a:rPr lang="en-US" sz="2800" b="1" dirty="0">
                <a:solidFill>
                  <a:srgbClr val="FFFFFF"/>
                </a:solidFill>
                <a:effectLst>
                  <a:glow rad="660400">
                    <a:srgbClr val="000000"/>
                  </a:glow>
                </a:effectLst>
                <a:latin typeface="Arial"/>
              </a:rPr>
              <a:t>NLT</a:t>
            </a:r>
            <a:r>
              <a:rPr lang="en-US" sz="3600" b="1" dirty="0">
                <a:solidFill>
                  <a:srgbClr val="FFFFFF"/>
                </a:solidFill>
                <a:effectLst>
                  <a:glow rad="660400">
                    <a:srgbClr val="000000"/>
                  </a:glow>
                </a:effectLst>
                <a:latin typeface="Arial"/>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Tree>
    <p:extLst>
      <p:ext uri="{BB962C8B-B14F-4D97-AF65-F5344CB8AC3E}">
        <p14:creationId xmlns:p14="http://schemas.microsoft.com/office/powerpoint/2010/main" val="261476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5551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day I will gather you together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bring you home again.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give you a good name, a name of distinction,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among all the nations of the earth,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as I restore your fortunes before their very eyes.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have spoken!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3:20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1026" name="Picture 2" descr="Do You Want to be a Part of Prophetic Fulfillment for Modern-Day Israel's  Land Restoration? Here's How… - Sponsor an Olive Tree in Israel">
            <a:extLst>
              <a:ext uri="{FF2B5EF4-FFF2-40B4-BE49-F238E27FC236}">
                <a16:creationId xmlns:a16="http://schemas.microsoft.com/office/drawing/2014/main" id="{613CE33F-AC59-812E-977D-41A27001F7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441023"/>
            <a:ext cx="9144000"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37229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8600" y="76200"/>
            <a:ext cx="7772400" cy="1143000"/>
          </a:xfrm>
        </p:spPr>
        <p:txBody>
          <a:bodyPr/>
          <a:lstStyle/>
          <a:p>
            <a:pPr algn="l"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 III.  Theological Themes</a:t>
            </a:r>
          </a:p>
        </p:txBody>
      </p:sp>
      <p:sp>
        <p:nvSpPr>
          <p:cNvPr id="98306" name="Rectangle 3"/>
          <p:cNvSpPr>
            <a:spLocks noGrp="1" noChangeArrowheads="1"/>
          </p:cNvSpPr>
          <p:nvPr>
            <p:ph type="body" idx="1"/>
          </p:nvPr>
        </p:nvSpPr>
        <p:spPr>
          <a:xfrm>
            <a:off x="1219200" y="1447800"/>
            <a:ext cx="7772400" cy="4876800"/>
          </a:xfrm>
        </p:spPr>
        <p:txBody>
          <a:bodyPr/>
          <a:lstStyle/>
          <a:p>
            <a:pPr eaLnBrk="1" hangingPunct="1">
              <a:lnSpc>
                <a:spcPct val="90000"/>
              </a:lnSpc>
              <a:spcBef>
                <a:spcPct val="50000"/>
              </a:spcBef>
              <a:buClrTx/>
              <a:buSzTx/>
              <a:buFontTx/>
              <a:buNone/>
            </a:pPr>
            <a:r>
              <a:rPr lang="en-US" sz="2400" dirty="0">
                <a:effectLst/>
                <a:latin typeface="Arial" charset="0"/>
                <a:ea typeface="ＭＳ Ｐゴシック" charset="0"/>
                <a:cs typeface="Times New Roman" charset="0"/>
              </a:rPr>
              <a:t>    </a:t>
            </a:r>
            <a:r>
              <a:rPr lang="en-US" dirty="0">
                <a:solidFill>
                  <a:srgbClr val="FFFF00"/>
                </a:solidFill>
                <a:effectLst/>
                <a:latin typeface="Arial" charset="0"/>
                <a:ea typeface="ＭＳ Ｐゴシック" charset="0"/>
                <a:cs typeface="Times New Roman" charset="0"/>
              </a:rPr>
              <a:t>1.   The Day of Yahweh</a:t>
            </a:r>
          </a:p>
          <a:p>
            <a:pPr eaLnBrk="1" hangingPunct="1">
              <a:lnSpc>
                <a:spcPct val="90000"/>
              </a:lnSpc>
              <a:spcBef>
                <a:spcPct val="50000"/>
              </a:spcBef>
              <a:buClrTx/>
              <a:buSzTx/>
              <a:buFontTx/>
              <a:buNone/>
            </a:pPr>
            <a:r>
              <a:rPr lang="en-US" dirty="0">
                <a:effectLst/>
                <a:latin typeface="Arial" charset="0"/>
                <a:ea typeface="ＭＳ Ｐゴシック" charset="0"/>
                <a:cs typeface="Times New Roman" charset="0"/>
              </a:rPr>
              <a:t>	2.   Universalism</a:t>
            </a:r>
          </a:p>
          <a:p>
            <a:pPr eaLnBrk="1" hangingPunct="1">
              <a:lnSpc>
                <a:spcPct val="90000"/>
              </a:lnSpc>
              <a:spcBef>
                <a:spcPct val="50000"/>
              </a:spcBef>
              <a:buClrTx/>
              <a:buSzTx/>
              <a:buFontTx/>
              <a:buNone/>
            </a:pPr>
            <a:r>
              <a:rPr lang="en-US" dirty="0">
                <a:effectLst/>
                <a:latin typeface="Arial" charset="0"/>
                <a:ea typeface="ＭＳ Ｐゴシック" charset="0"/>
                <a:cs typeface="Times New Roman" charset="0"/>
              </a:rPr>
              <a:t>	3.   Messianic Prophecy</a:t>
            </a:r>
          </a:p>
          <a:p>
            <a:pPr eaLnBrk="1" hangingPunct="1">
              <a:lnSpc>
                <a:spcPct val="90000"/>
              </a:lnSpc>
              <a:spcBef>
                <a:spcPct val="50000"/>
              </a:spcBef>
              <a:buClrTx/>
              <a:buSzTx/>
              <a:buFontTx/>
              <a:buNone/>
            </a:pPr>
            <a:r>
              <a:rPr lang="en-US" dirty="0">
                <a:effectLst/>
                <a:latin typeface="Arial" charset="0"/>
                <a:ea typeface="ＭＳ Ｐゴシック" charset="0"/>
                <a:cs typeface="Times New Roman" charset="0"/>
              </a:rPr>
              <a:t>	4.   God</a:t>
            </a:r>
            <a:r>
              <a:rPr lang="uk-UA" altLang="ja-JP" dirty="0">
                <a:effectLst/>
                <a:latin typeface="Arial" charset="0"/>
                <a:ea typeface="ＭＳ Ｐゴシック" charset="0"/>
                <a:cs typeface="Times New Roman" charset="0"/>
              </a:rPr>
              <a:t>'</a:t>
            </a:r>
            <a:r>
              <a:rPr lang="en-US" dirty="0">
                <a:effectLst/>
                <a:latin typeface="Arial" charset="0"/>
                <a:ea typeface="ＭＳ Ｐゴシック" charset="0"/>
                <a:cs typeface="Times New Roman" charset="0"/>
              </a:rPr>
              <a:t>s Presence</a:t>
            </a:r>
          </a:p>
          <a:p>
            <a:pPr eaLnBrk="1" hangingPunct="1">
              <a:lnSpc>
                <a:spcPct val="90000"/>
              </a:lnSpc>
              <a:spcBef>
                <a:spcPct val="50000"/>
              </a:spcBef>
              <a:buClrTx/>
              <a:buSzTx/>
              <a:buFontTx/>
              <a:buNone/>
            </a:pPr>
            <a:r>
              <a:rPr lang="en-US" dirty="0">
                <a:effectLst/>
                <a:latin typeface="Arial" charset="0"/>
                <a:ea typeface="ＭＳ Ｐゴシック" charset="0"/>
                <a:cs typeface="Times New Roman" charset="0"/>
              </a:rPr>
              <a:t>	5.   Creation &amp; </a:t>
            </a:r>
            <a:r>
              <a:rPr lang="uk-UA" altLang="ja-JP" dirty="0">
                <a:effectLst/>
                <a:latin typeface="Arial" charset="0"/>
                <a:ea typeface="ＭＳ Ｐゴシック" charset="0"/>
                <a:cs typeface="Times New Roman" charset="0"/>
              </a:rPr>
              <a:t>'</a:t>
            </a:r>
            <a:r>
              <a:rPr lang="en-US" dirty="0" err="1">
                <a:effectLst/>
                <a:latin typeface="Arial" charset="0"/>
                <a:ea typeface="ＭＳ Ｐゴシック" charset="0"/>
                <a:cs typeface="Times New Roman" charset="0"/>
              </a:rPr>
              <a:t>Decreation</a:t>
            </a:r>
            <a:r>
              <a:rPr lang="uk-UA" altLang="ja-JP" dirty="0">
                <a:effectLst/>
                <a:latin typeface="Arial" charset="0"/>
                <a:ea typeface="ＭＳ Ｐゴシック" charset="0"/>
                <a:cs typeface="Times New Roman" charset="0"/>
              </a:rPr>
              <a:t>'</a:t>
            </a:r>
            <a:endParaRPr lang="en-US" dirty="0">
              <a:effectLst/>
              <a:latin typeface="Arial" charset="0"/>
              <a:ea typeface="ＭＳ Ｐゴシック" charset="0"/>
              <a:cs typeface="Times New Roman" charset="0"/>
            </a:endParaRPr>
          </a:p>
          <a:p>
            <a:pPr eaLnBrk="1" hangingPunct="1">
              <a:lnSpc>
                <a:spcPct val="90000"/>
              </a:lnSpc>
              <a:spcBef>
                <a:spcPct val="50000"/>
              </a:spcBef>
              <a:buClrTx/>
              <a:buSzTx/>
              <a:buFontTx/>
              <a:buNone/>
            </a:pPr>
            <a:r>
              <a:rPr lang="en-US" dirty="0">
                <a:effectLst/>
                <a:latin typeface="Arial" charset="0"/>
                <a:ea typeface="ＭＳ Ｐゴシック" charset="0"/>
                <a:cs typeface="Times New Roman" charset="0"/>
              </a:rPr>
              <a:t>	6.   Land in the eyes of the prophets</a:t>
            </a:r>
          </a:p>
          <a:p>
            <a:pPr eaLnBrk="1" hangingPunct="1">
              <a:lnSpc>
                <a:spcPct val="90000"/>
              </a:lnSpc>
              <a:spcBef>
                <a:spcPct val="50000"/>
              </a:spcBef>
              <a:buClrTx/>
              <a:buSzTx/>
              <a:buFontTx/>
              <a:buNone/>
            </a:pPr>
            <a:r>
              <a:rPr lang="en-US" dirty="0">
                <a:effectLst/>
                <a:latin typeface="Arial" charset="0"/>
                <a:ea typeface="ＭＳ Ｐゴシック" charset="0"/>
                <a:cs typeface="Times New Roman" charset="0"/>
              </a:rPr>
              <a:t>	7.   The Remnant </a:t>
            </a:r>
            <a:endParaRPr lang="en-US" dirty="0">
              <a:effectLst/>
              <a:latin typeface="Arial" charset="0"/>
              <a:ea typeface="ＭＳ Ｐゴシック" charset="0"/>
            </a:endParaRPr>
          </a:p>
        </p:txBody>
      </p:sp>
      <p:sp>
        <p:nvSpPr>
          <p:cNvPr id="98307" name="Text Box 311"/>
          <p:cNvSpPr txBox="1">
            <a:spLocks noChangeArrowheads="1"/>
          </p:cNvSpPr>
          <p:nvPr/>
        </p:nvSpPr>
        <p:spPr bwMode="auto">
          <a:xfrm>
            <a:off x="844550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EAEAEA"/>
                </a:solidFill>
                <a:latin typeface="Arial" charset="0"/>
                <a:cs typeface="Arial" charset="0"/>
              </a:rPr>
              <a:t>636</a:t>
            </a:r>
          </a:p>
        </p:txBody>
      </p:sp>
    </p:spTree>
    <p:extLst>
      <p:ext uri="{BB962C8B-B14F-4D97-AF65-F5344CB8AC3E}">
        <p14:creationId xmlns:p14="http://schemas.microsoft.com/office/powerpoint/2010/main" val="11566192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55588" y="228600"/>
            <a:ext cx="8713788" cy="938213"/>
          </a:xfrm>
        </p:spPr>
        <p:txBody>
          <a:bodyPr/>
          <a:lstStyle/>
          <a:p>
            <a:pPr eaLnBrk="1" hangingPunct="1">
              <a:defRPr/>
            </a:pPr>
            <a:r>
              <a:rPr lang="en-US">
                <a:effectLst>
                  <a:outerShdw blurRad="38100" dist="38100" dir="2700000" algn="tl">
                    <a:srgbClr val="000000"/>
                  </a:outerShdw>
                </a:effectLst>
                <a:latin typeface="Arial" charset="0"/>
                <a:ea typeface="ＭＳ Ｐゴシック" charset="0"/>
              </a:rPr>
              <a:t>Theological Themes </a:t>
            </a:r>
          </a:p>
        </p:txBody>
      </p:sp>
      <p:sp>
        <p:nvSpPr>
          <p:cNvPr id="33795" name="Rectangle 3"/>
          <p:cNvSpPr>
            <a:spLocks noGrp="1" noChangeArrowheads="1"/>
          </p:cNvSpPr>
          <p:nvPr>
            <p:ph type="body" idx="1"/>
          </p:nvPr>
        </p:nvSpPr>
        <p:spPr>
          <a:xfrm>
            <a:off x="228600" y="1066800"/>
            <a:ext cx="8839200" cy="2514600"/>
          </a:xfrm>
        </p:spPr>
        <p:txBody>
          <a:bodyPr/>
          <a:lstStyle/>
          <a:p>
            <a:pPr algn="ctr" eaLnBrk="1" hangingPunct="1">
              <a:buFontTx/>
              <a:buNone/>
            </a:pPr>
            <a:r>
              <a:rPr lang="en-US" sz="3600" dirty="0">
                <a:solidFill>
                  <a:srgbClr val="FFFF00"/>
                </a:solidFill>
                <a:effectLst/>
                <a:latin typeface="Arial" charset="0"/>
                <a:ea typeface="ＭＳ Ｐゴシック" charset="0"/>
              </a:rPr>
              <a:t>1. The Day of YHWH</a:t>
            </a:r>
          </a:p>
          <a:p>
            <a:pPr algn="ctr" eaLnBrk="1" hangingPunct="1">
              <a:buFontTx/>
              <a:buNone/>
            </a:pPr>
            <a:r>
              <a:rPr lang="en-US" sz="2400" dirty="0">
                <a:solidFill>
                  <a:schemeClr val="hlink"/>
                </a:solidFill>
                <a:effectLst/>
                <a:latin typeface="Arial" charset="0"/>
                <a:ea typeface="ＭＳ Ｐゴシック" charset="0"/>
              </a:rPr>
              <a:t>Concept that appears in every prophetical writing in the OT</a:t>
            </a:r>
          </a:p>
          <a:p>
            <a:pPr eaLnBrk="1" hangingPunct="1">
              <a:buFontTx/>
              <a:buNone/>
            </a:pPr>
            <a:r>
              <a:rPr lang="en-US" dirty="0">
                <a:effectLst/>
                <a:latin typeface="Arial" charset="0"/>
                <a:ea typeface="ＭＳ Ｐゴシック" charset="0"/>
              </a:rPr>
              <a:t>In Zephaniah: </a:t>
            </a:r>
          </a:p>
          <a:p>
            <a:pPr eaLnBrk="1" hangingPunct="1"/>
            <a:r>
              <a:rPr lang="en-US" dirty="0">
                <a:effectLst/>
                <a:latin typeface="Arial" charset="0"/>
                <a:ea typeface="ＭＳ Ｐゴシック" charset="0"/>
              </a:rPr>
              <a:t>The Day of YHWH is noted 23 times in 3 chapters</a:t>
            </a:r>
          </a:p>
          <a:p>
            <a:pPr eaLnBrk="1" hangingPunct="1"/>
            <a:r>
              <a:rPr lang="en-US" dirty="0">
                <a:effectLst/>
                <a:latin typeface="Arial" charset="0"/>
                <a:ea typeface="ＭＳ Ｐゴシック" charset="0"/>
              </a:rPr>
              <a:t>Variations: </a:t>
            </a:r>
            <a:r>
              <a:rPr lang="ru-RU" altLang="ja-JP" dirty="0">
                <a:effectLst/>
                <a:latin typeface="Arial" charset="0"/>
                <a:ea typeface="ＭＳ Ｐゴシック" charset="0"/>
              </a:rPr>
              <a:t>"</a:t>
            </a:r>
            <a:r>
              <a:rPr lang="en-US" dirty="0">
                <a:effectLst/>
                <a:latin typeface="Arial" charset="0"/>
                <a:ea typeface="ＭＳ Ｐゴシック" charset="0"/>
              </a:rPr>
              <a:t>The Day of YHWH,</a:t>
            </a:r>
            <a:r>
              <a:rPr lang="ru-RU" altLang="ja-JP" dirty="0">
                <a:effectLst/>
                <a:latin typeface="Arial" charset="0"/>
                <a:ea typeface="ＭＳ Ｐゴシック" charset="0"/>
              </a:rPr>
              <a:t>"</a:t>
            </a:r>
            <a:r>
              <a:rPr lang="en-US" dirty="0">
                <a:effectLst/>
                <a:latin typeface="Arial" charset="0"/>
                <a:ea typeface="ＭＳ Ｐゴシック" charset="0"/>
              </a:rPr>
              <a:t> </a:t>
            </a:r>
            <a:r>
              <a:rPr lang="ru-RU" altLang="ja-JP" dirty="0">
                <a:effectLst/>
                <a:latin typeface="Arial" charset="0"/>
                <a:ea typeface="ＭＳ Ｐゴシック" charset="0"/>
              </a:rPr>
              <a:t>"</a:t>
            </a:r>
            <a:r>
              <a:rPr lang="en-US" dirty="0">
                <a:effectLst/>
                <a:latin typeface="Arial" charset="0"/>
                <a:ea typeface="ＭＳ Ｐゴシック" charset="0"/>
              </a:rPr>
              <a:t>Day,</a:t>
            </a:r>
            <a:r>
              <a:rPr lang="ru-RU" altLang="ja-JP" dirty="0">
                <a:effectLst/>
                <a:latin typeface="Arial" charset="0"/>
                <a:ea typeface="ＭＳ Ｐゴシック" charset="0"/>
              </a:rPr>
              <a:t>"</a:t>
            </a:r>
            <a:r>
              <a:rPr lang="en-US" dirty="0">
                <a:effectLst/>
                <a:latin typeface="Arial" charset="0"/>
                <a:ea typeface="ＭＳ Ｐゴシック" charset="0"/>
              </a:rPr>
              <a:t> etc.</a:t>
            </a:r>
          </a:p>
        </p:txBody>
      </p:sp>
      <p:sp>
        <p:nvSpPr>
          <p:cNvPr id="33796" name="Text Box 4"/>
          <p:cNvSpPr txBox="1">
            <a:spLocks noChangeArrowheads="1"/>
          </p:cNvSpPr>
          <p:nvPr/>
        </p:nvSpPr>
        <p:spPr bwMode="auto">
          <a:xfrm>
            <a:off x="228600" y="3817938"/>
            <a:ext cx="8839200" cy="292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90000"/>
              </a:lnSpc>
              <a:spcBef>
                <a:spcPct val="20000"/>
              </a:spcBef>
              <a:spcAft>
                <a:spcPct val="0"/>
              </a:spcAft>
              <a:buClr>
                <a:srgbClr val="FFFFFF"/>
              </a:buClr>
              <a:buSzPct val="90000"/>
              <a:buFont typeface="Symbol" charset="0"/>
              <a:buNone/>
            </a:pPr>
            <a:r>
              <a:rPr lang="ru-RU" altLang="ja-JP" sz="2800" dirty="0">
                <a:solidFill>
                  <a:srgbClr val="EAEAEA"/>
                </a:solidFill>
                <a:latin typeface="Arial" charset="0"/>
                <a:cs typeface="Arial" charset="0"/>
              </a:rPr>
              <a:t>"</a:t>
            </a:r>
            <a:r>
              <a:rPr lang="en-US" sz="2800" dirty="0">
                <a:solidFill>
                  <a:srgbClr val="EAEAEA"/>
                </a:solidFill>
                <a:latin typeface="Arial" charset="0"/>
                <a:cs typeface="Arial" charset="0"/>
              </a:rPr>
              <a:t>The Day</a:t>
            </a:r>
            <a:r>
              <a:rPr lang="ru-RU" altLang="ja-JP" sz="2800" dirty="0">
                <a:solidFill>
                  <a:srgbClr val="EAEAEA"/>
                </a:solidFill>
                <a:latin typeface="Arial" charset="0"/>
                <a:cs typeface="Arial" charset="0"/>
              </a:rPr>
              <a:t>"</a:t>
            </a:r>
            <a:r>
              <a:rPr lang="en-US" sz="2800" dirty="0">
                <a:solidFill>
                  <a:srgbClr val="EAEAEA"/>
                </a:solidFill>
                <a:latin typeface="Arial" charset="0"/>
                <a:cs typeface="Arial" charset="0"/>
              </a:rPr>
              <a:t> is </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a. Imminent (1:14) </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b. Day of terror (1:15)</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c. Judgment for sins (1:17)</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d. Universal judgment (1:2-3, 2:4-15; 3:8)	</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e. Great convulsion of nature (1:15)</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f.  Remnant redeemed (3:16-17)</a:t>
            </a:r>
          </a:p>
        </p:txBody>
      </p:sp>
      <p:sp>
        <p:nvSpPr>
          <p:cNvPr id="100356" name="Text Box 5"/>
          <p:cNvSpPr txBox="1">
            <a:spLocks noChangeArrowheads="1"/>
          </p:cNvSpPr>
          <p:nvPr/>
        </p:nvSpPr>
        <p:spPr bwMode="auto">
          <a:xfrm>
            <a:off x="8278813" y="117475"/>
            <a:ext cx="8112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EAEAEA"/>
                </a:solidFill>
                <a:latin typeface="Arial" charset="0"/>
                <a:cs typeface="Arial" charset="0"/>
              </a:rPr>
              <a:t>636</a:t>
            </a:r>
          </a:p>
          <a:p>
            <a:pPr defTabSz="914400" eaLnBrk="1" fontAlgn="base" hangingPunct="1">
              <a:spcBef>
                <a:spcPct val="0"/>
              </a:spcBef>
              <a:spcAft>
                <a:spcPct val="0"/>
              </a:spcAft>
            </a:pPr>
            <a:r>
              <a:rPr lang="en-US" b="1">
                <a:solidFill>
                  <a:srgbClr val="EAEAEA"/>
                </a:solidFill>
                <a:latin typeface="Arial" charset="0"/>
                <a:cs typeface="Arial" charset="0"/>
              </a:rPr>
              <a:t>639</a:t>
            </a:r>
            <a:endParaRPr lang="en-US">
              <a:solidFill>
                <a:srgbClr val="EAEAEA"/>
              </a:solidFill>
              <a:latin typeface="Arial" charset="0"/>
              <a:cs typeface="Arial" charset="0"/>
            </a:endParaRPr>
          </a:p>
        </p:txBody>
      </p:sp>
    </p:spTree>
    <p:extLst>
      <p:ext uri="{BB962C8B-B14F-4D97-AF65-F5344CB8AC3E}">
        <p14:creationId xmlns:p14="http://schemas.microsoft.com/office/powerpoint/2010/main" val="2950099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P spid="3379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should we respond to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balance</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
        <p:nvSpPr>
          <p:cNvPr id="4" name="Rectangle 2"/>
          <p:cNvSpPr txBox="1">
            <a:spLocks noChangeArrowheads="1"/>
          </p:cNvSpPr>
          <p:nvPr/>
        </p:nvSpPr>
        <p:spPr bwMode="auto">
          <a:xfrm>
            <a:off x="197928"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Judgment</a:t>
            </a:r>
          </a:p>
        </p:txBody>
      </p:sp>
      <p:sp>
        <p:nvSpPr>
          <p:cNvPr id="5" name="Rectangle 2"/>
          <p:cNvSpPr txBox="1">
            <a:spLocks noChangeArrowheads="1"/>
          </p:cNvSpPr>
          <p:nvPr/>
        </p:nvSpPr>
        <p:spPr bwMode="auto">
          <a:xfrm>
            <a:off x="4717353"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Deliverance</a:t>
            </a:r>
          </a:p>
        </p:txBody>
      </p:sp>
      <p:sp>
        <p:nvSpPr>
          <p:cNvPr id="6" name="Rectangle 2"/>
          <p:cNvSpPr txBox="1">
            <a:spLocks noChangeArrowheads="1"/>
          </p:cNvSpPr>
          <p:nvPr/>
        </p:nvSpPr>
        <p:spPr bwMode="auto">
          <a:xfrm>
            <a:off x="220612"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Repentance</a:t>
            </a:r>
          </a:p>
        </p:txBody>
      </p:sp>
      <p:sp>
        <p:nvSpPr>
          <p:cNvPr id="7" name="Rectangle 2"/>
          <p:cNvSpPr txBox="1">
            <a:spLocks noChangeArrowheads="1"/>
          </p:cNvSpPr>
          <p:nvPr/>
        </p:nvSpPr>
        <p:spPr bwMode="auto">
          <a:xfrm>
            <a:off x="4740037"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Hope</a:t>
            </a:r>
          </a:p>
        </p:txBody>
      </p:sp>
      <p:sp>
        <p:nvSpPr>
          <p:cNvPr id="8" name="Rectangle 2"/>
          <p:cNvSpPr txBox="1">
            <a:spLocks noChangeArrowheads="1"/>
          </p:cNvSpPr>
          <p:nvPr/>
        </p:nvSpPr>
        <p:spPr bwMode="auto">
          <a:xfrm>
            <a:off x="1" y="1971491"/>
            <a:ext cx="9144000" cy="9593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187070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Hope</a:t>
            </a:r>
          </a:p>
        </p:txBody>
      </p:sp>
      <p:pic>
        <p:nvPicPr>
          <p:cNvPr id="2" name="Picture 1" descr="IMG_402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97280"/>
            <a:ext cx="9144000" cy="5760720"/>
          </a:xfrm>
          <a:prstGeom prst="rect">
            <a:avLst/>
          </a:prstGeom>
        </p:spPr>
      </p:pic>
    </p:spTree>
    <p:extLst>
      <p:ext uri="{BB962C8B-B14F-4D97-AF65-F5344CB8AC3E}">
        <p14:creationId xmlns:p14="http://schemas.microsoft.com/office/powerpoint/2010/main" val="41165166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en-US" sz="11500">
                <a:effectLst>
                  <a:outerShdw blurRad="38100" dist="38100" dir="2700000" algn="tl">
                    <a:srgbClr val="000000"/>
                  </a:outerShdw>
                </a:effectLst>
                <a:latin typeface="Arial" charset="0"/>
                <a:ea typeface="ＭＳ Ｐゴシック" charset="0"/>
              </a:rPr>
              <a:t>Judgment!</a:t>
            </a:r>
          </a:p>
        </p:txBody>
      </p:sp>
    </p:spTree>
    <p:extLst>
      <p:ext uri="{BB962C8B-B14F-4D97-AF65-F5344CB8AC3E}">
        <p14:creationId xmlns:p14="http://schemas.microsoft.com/office/powerpoint/2010/main" val="4071873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en-US" sz="11500">
                <a:effectLst>
                  <a:outerShdw blurRad="38100" dist="38100" dir="2700000" algn="tl">
                    <a:srgbClr val="000000"/>
                  </a:outerShdw>
                </a:effectLst>
                <a:latin typeface="Arial" charset="0"/>
                <a:ea typeface="ＭＳ Ｐゴシック" charset="0"/>
              </a:rPr>
              <a:t>Blessing</a:t>
            </a:r>
            <a:r>
              <a:rPr lang="en-US" sz="13800">
                <a:effectLst>
                  <a:outerShdw blurRad="38100" dist="38100" dir="2700000" algn="tl">
                    <a:srgbClr val="000000"/>
                  </a:outerShdw>
                </a:effectLst>
                <a:latin typeface="Arial" charset="0"/>
                <a:ea typeface="ＭＳ Ｐゴシック" charset="0"/>
              </a:rPr>
              <a:t>!</a:t>
            </a:r>
          </a:p>
        </p:txBody>
      </p:sp>
    </p:spTree>
    <p:extLst>
      <p:ext uri="{BB962C8B-B14F-4D97-AF65-F5344CB8AC3E}">
        <p14:creationId xmlns:p14="http://schemas.microsoft.com/office/powerpoint/2010/main" val="6754179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sz="4800" dirty="0">
                <a:effectLst>
                  <a:glow rad="139700">
                    <a:schemeClr val="bg2"/>
                  </a:glow>
                  <a:outerShdw blurRad="50800" dist="114300" dir="2700000" algn="tl" rotWithShape="0">
                    <a:srgbClr val="000000"/>
                  </a:outerShdw>
                </a:effectLst>
                <a:latin typeface="Arial" charset="0"/>
                <a:ea typeface="ＭＳ Ｐゴシック" charset="0"/>
              </a:rPr>
              <a:t>The Day of the L</a:t>
            </a:r>
            <a:r>
              <a:rPr lang="en-US" sz="4400" dirty="0">
                <a:effectLst>
                  <a:glow rad="139700">
                    <a:schemeClr val="bg2"/>
                  </a:glow>
                  <a:outerShdw blurRad="50800" dist="114300" dir="2700000" algn="tl" rotWithShape="0">
                    <a:srgbClr val="000000"/>
                  </a:outerShdw>
                </a:effectLst>
                <a:latin typeface="Arial" charset="0"/>
                <a:ea typeface="ＭＳ Ｐゴシック" charset="0"/>
              </a:rPr>
              <a:t>ORD</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854075" y="2751138"/>
            <a:ext cx="33305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Tribulation</a:t>
            </a:r>
          </a:p>
        </p:txBody>
      </p:sp>
      <p:sp>
        <p:nvSpPr>
          <p:cNvPr id="64521" name="Text Box 9"/>
          <p:cNvSpPr txBox="1">
            <a:spLocks noChangeArrowheads="1"/>
          </p:cNvSpPr>
          <p:nvPr/>
        </p:nvSpPr>
        <p:spPr bwMode="auto">
          <a:xfrm>
            <a:off x="5410200" y="2751138"/>
            <a:ext cx="3398838"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Millennium</a:t>
            </a:r>
          </a:p>
        </p:txBody>
      </p:sp>
      <p:sp>
        <p:nvSpPr>
          <p:cNvPr id="64522" name="Text Box 10"/>
          <p:cNvSpPr txBox="1">
            <a:spLocks noChangeArrowheads="1"/>
          </p:cNvSpPr>
          <p:nvPr/>
        </p:nvSpPr>
        <p:spPr bwMode="auto">
          <a:xfrm>
            <a:off x="1141413" y="4205288"/>
            <a:ext cx="2979737"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Rev. 6–19</a:t>
            </a:r>
          </a:p>
        </p:txBody>
      </p:sp>
      <p:sp>
        <p:nvSpPr>
          <p:cNvPr id="64523" name="Text Box 11"/>
          <p:cNvSpPr txBox="1">
            <a:spLocks noChangeArrowheads="1"/>
          </p:cNvSpPr>
          <p:nvPr/>
        </p:nvSpPr>
        <p:spPr bwMode="auto">
          <a:xfrm>
            <a:off x="5969000" y="4205288"/>
            <a:ext cx="229552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Rev.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638-639</a:t>
            </a:r>
          </a:p>
        </p:txBody>
      </p:sp>
      <p:sp>
        <p:nvSpPr>
          <p:cNvPr id="13" name="Text Box 10"/>
          <p:cNvSpPr txBox="1">
            <a:spLocks noChangeArrowheads="1"/>
          </p:cNvSpPr>
          <p:nvPr/>
        </p:nvSpPr>
        <p:spPr bwMode="auto">
          <a:xfrm>
            <a:off x="1430338" y="5661025"/>
            <a:ext cx="230663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7 years</a:t>
            </a:r>
          </a:p>
        </p:txBody>
      </p:sp>
      <p:sp>
        <p:nvSpPr>
          <p:cNvPr id="14" name="Text Box 11"/>
          <p:cNvSpPr txBox="1">
            <a:spLocks noChangeArrowheads="1"/>
          </p:cNvSpPr>
          <p:nvPr/>
        </p:nvSpPr>
        <p:spPr bwMode="auto">
          <a:xfrm>
            <a:off x="5540375" y="5661025"/>
            <a:ext cx="33337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1000 years</a:t>
            </a:r>
          </a:p>
        </p:txBody>
      </p:sp>
    </p:spTree>
    <p:extLst>
      <p:ext uri="{BB962C8B-B14F-4D97-AF65-F5344CB8AC3E}">
        <p14:creationId xmlns:p14="http://schemas.microsoft.com/office/powerpoint/2010/main" val="247851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4B958E-79A5-6755-774B-BD7B8DBD9823}"/>
              </a:ext>
            </a:extLst>
          </p:cNvPr>
          <p:cNvGrpSpPr/>
          <p:nvPr/>
        </p:nvGrpSpPr>
        <p:grpSpPr>
          <a:xfrm>
            <a:off x="-6350" y="3657600"/>
            <a:ext cx="8899015" cy="3213279"/>
            <a:chOff x="-6350" y="3657600"/>
            <a:chExt cx="8899015" cy="3213279"/>
          </a:xfrm>
        </p:grpSpPr>
        <p:sp>
          <p:nvSpPr>
            <p:cNvPr id="4" name="AutoShape 2">
              <a:extLst>
                <a:ext uri="{FF2B5EF4-FFF2-40B4-BE49-F238E27FC236}">
                  <a16:creationId xmlns:a16="http://schemas.microsoft.com/office/drawing/2014/main" id="{6E363924-0436-CB37-B76B-653EC3E1B1C3}"/>
                </a:ext>
              </a:extLst>
            </p:cNvPr>
            <p:cNvSpPr>
              <a:spLocks noChangeArrowheads="1"/>
            </p:cNvSpPr>
            <p:nvPr/>
          </p:nvSpPr>
          <p:spPr bwMode="auto">
            <a:xfrm>
              <a:off x="123315" y="3657600"/>
              <a:ext cx="876935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Text Box 22">
              <a:extLst>
                <a:ext uri="{FF2B5EF4-FFF2-40B4-BE49-F238E27FC236}">
                  <a16:creationId xmlns:a16="http://schemas.microsoft.com/office/drawing/2014/main" id="{1ED133CA-DA1B-1CE3-9359-833154A53C27}"/>
                </a:ext>
              </a:extLst>
            </p:cNvPr>
            <p:cNvSpPr txBox="1">
              <a:spLocks noChangeArrowheads="1"/>
            </p:cNvSpPr>
            <p:nvPr/>
          </p:nvSpPr>
          <p:spPr bwMode="auto">
            <a:xfrm>
              <a:off x="-6350" y="5670550"/>
              <a:ext cx="87693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"How awful that day will be!  None will be like it.  It will be a time of Jacob</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s trouble but he will be saved out of it" </a:t>
              </a:r>
              <a:b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(Jer 30:7)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2" name="Group 1"/>
          <p:cNvGrpSpPr>
            <a:grpSpLocks/>
          </p:cNvGrpSpPr>
          <p:nvPr/>
        </p:nvGrpSpPr>
        <p:grpSpPr bwMode="auto">
          <a:xfrm>
            <a:off x="-6350" y="161589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120840"/>
            <a:ext cx="2203450" cy="525463"/>
          </a:xfrm>
          <a:prstGeom prst="rect">
            <a:avLst/>
          </a:prstGeom>
          <a:solidFill>
            <a:srgbClr val="0070C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12084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12084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043736" y="1146954"/>
            <a:ext cx="2808287" cy="83317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3922614" y="1146954"/>
            <a:ext cx="2081317" cy="833178"/>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4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277288"/>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296338"/>
            <a:ext cx="2996632" cy="1325620"/>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3445345"/>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3464395"/>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09702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003931" y="1097850"/>
            <a:ext cx="3140069" cy="833178"/>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 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06600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23350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251982929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9" presetClass="entr" fill="hold" nodeType="afterEffect">
                                  <p:stCondLst>
                                    <p:cond delay="0"/>
                                  </p:stCondLst>
                                  <p:childTnLst>
                                    <p:set>
                                      <p:cBhvr additive="repl">
                                        <p:cTn id="25" dur="1" fill="hold">
                                          <p:stCondLst>
                                            <p:cond delay="0"/>
                                          </p:stCondLst>
                                        </p:cTn>
                                        <p:tgtEl>
                                          <p:spTgt spid="32774"/>
                                        </p:tgtEl>
                                        <p:attrNameLst>
                                          <p:attrName>style.visibility</p:attrName>
                                        </p:attrNameLst>
                                      </p:cBhvr>
                                      <p:to>
                                        <p:strVal val="visible"/>
                                      </p:to>
                                    </p:set>
                                    <p:animEffect transition="in" filter="dissolve">
                                      <p:cBhvr additive="repl">
                                        <p:cTn id="26" dur="2000"/>
                                        <p:tgtEl>
                                          <p:spTgt spid="32774"/>
                                        </p:tgtEl>
                                      </p:cBhvr>
                                    </p:animEffect>
                                  </p:childTnLst>
                                </p:cTn>
                              </p:par>
                            </p:childTnLst>
                          </p:cTn>
                        </p:par>
                        <p:par>
                          <p:cTn id="27" fill="hold">
                            <p:stCondLst>
                              <p:cond delay="10000"/>
                            </p:stCondLst>
                            <p:childTnLst>
                              <p:par>
                                <p:cTn id="28" presetID="22" presetClass="entr" presetSubtype="4"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par>
                          <p:cTn id="31" fill="hold" nodeType="afterGroup">
                            <p:stCondLst>
                              <p:cond delay="10500"/>
                            </p:stCondLst>
                            <p:childTnLst>
                              <p:par>
                                <p:cTn id="32" presetID="9" presetClass="entr" fill="hold" nodeType="afterEffect">
                                  <p:stCondLst>
                                    <p:cond delay="0"/>
                                  </p:stCondLst>
                                  <p:childTnLst>
                                    <p:set>
                                      <p:cBhvr additive="repl">
                                        <p:cTn id="33" dur="1" fill="hold">
                                          <p:stCondLst>
                                            <p:cond delay="0"/>
                                          </p:stCondLst>
                                        </p:cTn>
                                        <p:tgtEl>
                                          <p:spTgt spid="32779"/>
                                        </p:tgtEl>
                                        <p:attrNameLst>
                                          <p:attrName>style.visibility</p:attrName>
                                        </p:attrNameLst>
                                      </p:cBhvr>
                                      <p:to>
                                        <p:strVal val="visible"/>
                                      </p:to>
                                    </p:set>
                                    <p:animEffect transition="in" filter="dissolve">
                                      <p:cBhvr additive="repl">
                                        <p:cTn id="34" dur="2000"/>
                                        <p:tgtEl>
                                          <p:spTgt spid="32779"/>
                                        </p:tgtEl>
                                      </p:cBhvr>
                                    </p:animEffect>
                                  </p:childTnLst>
                                </p:cTn>
                              </p:par>
                            </p:childTnLst>
                          </p:cTn>
                        </p:par>
                        <p:par>
                          <p:cTn id="35" fill="hold" nodeType="afterGroup">
                            <p:stCondLst>
                              <p:cond delay="12500"/>
                            </p:stCondLst>
                            <p:childTnLst>
                              <p:par>
                                <p:cTn id="36" presetID="47" presetClass="entr" fill="hold" nodeType="afterEffect">
                                  <p:stCondLst>
                                    <p:cond delay="0"/>
                                  </p:stCondLst>
                                  <p:childTnLst>
                                    <p:set>
                                      <p:cBhvr additive="repl">
                                        <p:cTn id="37" dur="1" fill="hold">
                                          <p:stCondLst>
                                            <p:cond delay="0"/>
                                          </p:stCondLst>
                                        </p:cTn>
                                        <p:tgtEl>
                                          <p:spTgt spid="32778"/>
                                        </p:tgtEl>
                                        <p:attrNameLst>
                                          <p:attrName>style.visibility</p:attrName>
                                        </p:attrNameLst>
                                      </p:cBhvr>
                                      <p:to>
                                        <p:strVal val="visible"/>
                                      </p:to>
                                    </p:set>
                                    <p:animEffect transition="in" filter="fade">
                                      <p:cBhvr additive="repl">
                                        <p:cTn id="38" dur="2000"/>
                                        <p:tgtEl>
                                          <p:spTgt spid="32778"/>
                                        </p:tgtEl>
                                      </p:cBhvr>
                                    </p:animEffect>
                                    <p:anim calcmode="lin" valueType="num">
                                      <p:cBhvr additive="repl">
                                        <p:cTn id="39" dur="2000" fill="hold"/>
                                        <p:tgtEl>
                                          <p:spTgt spid="32778"/>
                                        </p:tgtEl>
                                        <p:attrNameLst>
                                          <p:attrName>ppt_x</p:attrName>
                                        </p:attrNameLst>
                                      </p:cBhvr>
                                      <p:tavLst>
                                        <p:tav tm="100000">
                                          <p:val>
                                            <p:strVal val="#ppt_x"/>
                                          </p:val>
                                        </p:tav>
                                        <p:tav>
                                          <p:val>
                                            <p:strVal val="#ppt_x"/>
                                          </p:val>
                                        </p:tav>
                                      </p:tavLst>
                                    </p:anim>
                                    <p:anim calcmode="lin" valueType="num">
                                      <p:cBhvr additive="repl">
                                        <p:cTn id="40" dur="2000" fill="hold"/>
                                        <p:tgtEl>
                                          <p:spTgt spid="32778"/>
                                        </p:tgtEl>
                                        <p:attrNameLst>
                                          <p:attrName>ppt_y</p:attrName>
                                        </p:attrNameLst>
                                      </p:cBhvr>
                                      <p:tavLst>
                                        <p:tav tm="100000">
                                          <p:val>
                                            <p:strVal val="#ppt_y-.1"/>
                                          </p:val>
                                        </p:tav>
                                        <p:tav>
                                          <p:val>
                                            <p:strVal val="#ppt_y"/>
                                          </p:val>
                                        </p:tav>
                                      </p:tavLst>
                                    </p:anim>
                                  </p:childTnLst>
                                </p:cTn>
                              </p:par>
                            </p:childTnLst>
                          </p:cTn>
                        </p:par>
                        <p:par>
                          <p:cTn id="41" fill="hold" nodeType="afterGroup">
                            <p:stCondLst>
                              <p:cond delay="14500"/>
                            </p:stCondLst>
                            <p:childTnLst>
                              <p:par>
                                <p:cTn id="42" presetID="9" presetClass="entr" fill="hold" nodeType="afterEffect">
                                  <p:stCondLst>
                                    <p:cond delay="0"/>
                                  </p:stCondLst>
                                  <p:childTnLst>
                                    <p:set>
                                      <p:cBhvr additive="repl">
                                        <p:cTn id="43" dur="1" fill="hold">
                                          <p:stCondLst>
                                            <p:cond delay="0"/>
                                          </p:stCondLst>
                                        </p:cTn>
                                        <p:tgtEl>
                                          <p:spTgt spid="32780"/>
                                        </p:tgtEl>
                                        <p:attrNameLst>
                                          <p:attrName>style.visibility</p:attrName>
                                        </p:attrNameLst>
                                      </p:cBhvr>
                                      <p:to>
                                        <p:strVal val="visible"/>
                                      </p:to>
                                    </p:set>
                                    <p:animEffect transition="in" filter="dissolve">
                                      <p:cBhvr additive="repl">
                                        <p:cTn id="44" dur="2000"/>
                                        <p:tgtEl>
                                          <p:spTgt spid="32780"/>
                                        </p:tgtEl>
                                      </p:cBhvr>
                                    </p:animEffect>
                                  </p:childTnLst>
                                </p:cTn>
                              </p:par>
                            </p:childTnLst>
                          </p:cTn>
                        </p:par>
                        <p:par>
                          <p:cTn id="45" fill="hold" nodeType="afterGroup">
                            <p:stCondLst>
                              <p:cond delay="16500"/>
                            </p:stCondLst>
                            <p:childTnLst>
                              <p:par>
                                <p:cTn id="46" presetID="9" presetClass="entr" fill="hold" nodeType="afterEffect">
                                  <p:stCondLst>
                                    <p:cond delay="0"/>
                                  </p:stCondLst>
                                  <p:iterate type="lt">
                                    <p:tmPct val="0"/>
                                  </p:iterate>
                                  <p:childTnLst>
                                    <p:set>
                                      <p:cBhvr additive="repl">
                                        <p:cTn id="47"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48" dur="2000"/>
                                        <p:tgtEl>
                                          <p:spTgt spid="32780">
                                            <p:txEl>
                                              <p:pRg st="0" end="0"/>
                                            </p:txEl>
                                          </p:spTgt>
                                        </p:tgtEl>
                                      </p:cBhvr>
                                    </p:animEffect>
                                  </p:childTnLst>
                                </p:cTn>
                              </p:par>
                            </p:childTnLst>
                          </p:cTn>
                        </p:par>
                        <p:par>
                          <p:cTn id="49" fill="hold" nodeType="afterGroup">
                            <p:stCondLst>
                              <p:cond delay="18500"/>
                            </p:stCondLst>
                            <p:childTnLst>
                              <p:par>
                                <p:cTn id="50" presetID="42" presetClass="entr" fill="hold" nodeType="afterEffect">
                                  <p:stCondLst>
                                    <p:cond delay="0"/>
                                  </p:stCondLst>
                                  <p:childTnLst>
                                    <p:set>
                                      <p:cBhvr additive="repl">
                                        <p:cTn id="51" dur="1" fill="hold">
                                          <p:stCondLst>
                                            <p:cond delay="0"/>
                                          </p:stCondLst>
                                        </p:cTn>
                                        <p:tgtEl>
                                          <p:spTgt spid="32783"/>
                                        </p:tgtEl>
                                        <p:attrNameLst>
                                          <p:attrName>style.visibility</p:attrName>
                                        </p:attrNameLst>
                                      </p:cBhvr>
                                      <p:to>
                                        <p:strVal val="visible"/>
                                      </p:to>
                                    </p:set>
                                    <p:animEffect transition="in" filter="fade">
                                      <p:cBhvr additive="repl">
                                        <p:cTn id="52" dur="2000"/>
                                        <p:tgtEl>
                                          <p:spTgt spid="32783"/>
                                        </p:tgtEl>
                                      </p:cBhvr>
                                    </p:animEffect>
                                    <p:anim calcmode="lin" valueType="num">
                                      <p:cBhvr additive="repl">
                                        <p:cTn id="53" dur="2000" fill="hold"/>
                                        <p:tgtEl>
                                          <p:spTgt spid="32783"/>
                                        </p:tgtEl>
                                        <p:attrNameLst>
                                          <p:attrName>ppt_x</p:attrName>
                                        </p:attrNameLst>
                                      </p:cBhvr>
                                      <p:tavLst>
                                        <p:tav tm="100000">
                                          <p:val>
                                            <p:strVal val="#ppt_x"/>
                                          </p:val>
                                        </p:tav>
                                        <p:tav>
                                          <p:val>
                                            <p:strVal val="#ppt_x"/>
                                          </p:val>
                                        </p:tav>
                                      </p:tavLst>
                                    </p:anim>
                                    <p:anim calcmode="lin" valueType="num">
                                      <p:cBhvr additive="repl">
                                        <p:cTn id="54" dur="2000" fill="hold"/>
                                        <p:tgtEl>
                                          <p:spTgt spid="32783"/>
                                        </p:tgtEl>
                                        <p:attrNameLst>
                                          <p:attrName>ppt_y</p:attrName>
                                        </p:attrNameLst>
                                      </p:cBhvr>
                                      <p:tavLst>
                                        <p:tav tm="100000">
                                          <p:val>
                                            <p:strVal val="#ppt_y+.1"/>
                                          </p:val>
                                        </p:tav>
                                        <p:tav>
                                          <p:val>
                                            <p:strVal val="#ppt_y"/>
                                          </p:val>
                                        </p:tav>
                                      </p:tavLst>
                                    </p:anim>
                                  </p:childTnLst>
                                </p:cTn>
                              </p:par>
                            </p:childTnLst>
                          </p:cTn>
                        </p:par>
                        <p:par>
                          <p:cTn id="55" fill="hold" nodeType="afterGroup">
                            <p:stCondLst>
                              <p:cond delay="20500"/>
                            </p:stCondLst>
                            <p:childTnLst>
                              <p:par>
                                <p:cTn id="56" presetID="9" presetClass="entr" fill="hold" nodeType="afterEffect">
                                  <p:stCondLst>
                                    <p:cond delay="0"/>
                                  </p:stCondLst>
                                  <p:childTnLst>
                                    <p:set>
                                      <p:cBhvr additive="repl">
                                        <p:cTn id="57" dur="1" fill="hold">
                                          <p:stCondLst>
                                            <p:cond delay="0"/>
                                          </p:stCondLst>
                                        </p:cTn>
                                        <p:tgtEl>
                                          <p:spTgt spid="32775"/>
                                        </p:tgtEl>
                                        <p:attrNameLst>
                                          <p:attrName>style.visibility</p:attrName>
                                        </p:attrNameLst>
                                      </p:cBhvr>
                                      <p:to>
                                        <p:strVal val="visible"/>
                                      </p:to>
                                    </p:set>
                                    <p:animEffect transition="in" filter="dissolve">
                                      <p:cBhvr additive="repl">
                                        <p:cTn id="58" dur="2000"/>
                                        <p:tgtEl>
                                          <p:spTgt spid="32775"/>
                                        </p:tgtEl>
                                      </p:cBhvr>
                                    </p:animEffect>
                                  </p:childTnLst>
                                </p:cTn>
                              </p:par>
                            </p:childTnLst>
                          </p:cTn>
                        </p:par>
                        <p:par>
                          <p:cTn id="59" fill="hold" nodeType="afterGroup">
                            <p:stCondLst>
                              <p:cond delay="22500"/>
                            </p:stCondLst>
                            <p:childTnLst>
                              <p:par>
                                <p:cTn id="60" presetID="9" presetClass="entr" fill="hold" nodeType="afterEffect">
                                  <p:stCondLst>
                                    <p:cond delay="0"/>
                                  </p:stCondLst>
                                  <p:childTnLst>
                                    <p:set>
                                      <p:cBhvr additive="repl">
                                        <p:cTn id="61" dur="1" fill="hold">
                                          <p:stCondLst>
                                            <p:cond delay="0"/>
                                          </p:stCondLst>
                                        </p:cTn>
                                        <p:tgtEl>
                                          <p:spTgt spid="32781"/>
                                        </p:tgtEl>
                                        <p:attrNameLst>
                                          <p:attrName>style.visibility</p:attrName>
                                        </p:attrNameLst>
                                      </p:cBhvr>
                                      <p:to>
                                        <p:strVal val="visible"/>
                                      </p:to>
                                    </p:set>
                                    <p:animEffect transition="in" filter="dissolve">
                                      <p:cBhvr additive="repl">
                                        <p:cTn id="62" dur="2000"/>
                                        <p:tgtEl>
                                          <p:spTgt spid="32781"/>
                                        </p:tgtEl>
                                      </p:cBhvr>
                                    </p:animEffect>
                                  </p:childTnLst>
                                </p:cTn>
                              </p:par>
                            </p:childTnLst>
                          </p:cTn>
                        </p:par>
                        <p:par>
                          <p:cTn id="63" fill="hold" nodeType="afterGroup">
                            <p:stCondLst>
                              <p:cond delay="24500"/>
                            </p:stCondLst>
                            <p:childTnLst>
                              <p:par>
                                <p:cTn id="64" presetID="9" presetClass="entr" fill="hold" nodeType="afterEffect">
                                  <p:stCondLst>
                                    <p:cond delay="0"/>
                                  </p:stCondLst>
                                  <p:iterate type="lt">
                                    <p:tmPct val="0"/>
                                  </p:iterate>
                                  <p:childTnLst>
                                    <p:set>
                                      <p:cBhvr additive="repl">
                                        <p:cTn id="65"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6" dur="2000"/>
                                        <p:tgtEl>
                                          <p:spTgt spid="32781">
                                            <p:txEl>
                                              <p:pRg st="0" end="0"/>
                                            </p:txEl>
                                          </p:spTgt>
                                        </p:tgtEl>
                                      </p:cBhvr>
                                    </p:animEffect>
                                  </p:childTnLst>
                                </p:cTn>
                              </p:par>
                            </p:childTnLst>
                          </p:cTn>
                        </p:par>
                        <p:par>
                          <p:cTn id="67" fill="hold" nodeType="afterGroup">
                            <p:stCondLst>
                              <p:cond delay="26500"/>
                            </p:stCondLst>
                            <p:childTnLst>
                              <p:par>
                                <p:cTn id="68" presetID="9" presetClass="entr" fill="hold" nodeType="afterEffect">
                                  <p:stCondLst>
                                    <p:cond delay="0"/>
                                  </p:stCondLst>
                                  <p:iterate type="lt">
                                    <p:tmPct val="0"/>
                                  </p:iterate>
                                  <p:childTnLst>
                                    <p:set>
                                      <p:cBhvr additive="repl">
                                        <p:cTn id="69"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0" dur="2000"/>
                                        <p:tgtEl>
                                          <p:spTgt spid="32781">
                                            <p:txEl>
                                              <p:pRg st="1" end="1"/>
                                            </p:txEl>
                                          </p:spTgt>
                                        </p:tgtEl>
                                      </p:cBhvr>
                                    </p:animEffect>
                                  </p:childTnLst>
                                </p:cTn>
                              </p:par>
                            </p:childTnLst>
                          </p:cTn>
                        </p:par>
                        <p:par>
                          <p:cTn id="71" fill="hold" nodeType="afterGroup">
                            <p:stCondLst>
                              <p:cond delay="28500"/>
                            </p:stCondLst>
                            <p:childTnLst>
                              <p:par>
                                <p:cTn id="72" presetID="42" presetClass="entr" fill="hold" nodeType="afterEffect">
                                  <p:stCondLst>
                                    <p:cond delay="0"/>
                                  </p:stCondLst>
                                  <p:childTnLst>
                                    <p:set>
                                      <p:cBhvr additive="repl">
                                        <p:cTn id="73" dur="1" fill="hold">
                                          <p:stCondLst>
                                            <p:cond delay="0"/>
                                          </p:stCondLst>
                                        </p:cTn>
                                        <p:tgtEl>
                                          <p:spTgt spid="32784"/>
                                        </p:tgtEl>
                                        <p:attrNameLst>
                                          <p:attrName>style.visibility</p:attrName>
                                        </p:attrNameLst>
                                      </p:cBhvr>
                                      <p:to>
                                        <p:strVal val="visible"/>
                                      </p:to>
                                    </p:set>
                                    <p:animEffect transition="in" filter="fade">
                                      <p:cBhvr additive="repl">
                                        <p:cTn id="74" dur="2000"/>
                                        <p:tgtEl>
                                          <p:spTgt spid="32784"/>
                                        </p:tgtEl>
                                      </p:cBhvr>
                                    </p:animEffect>
                                    <p:anim calcmode="lin" valueType="num">
                                      <p:cBhvr additive="repl">
                                        <p:cTn id="75" dur="2000" fill="hold"/>
                                        <p:tgtEl>
                                          <p:spTgt spid="32784"/>
                                        </p:tgtEl>
                                        <p:attrNameLst>
                                          <p:attrName>ppt_x</p:attrName>
                                        </p:attrNameLst>
                                      </p:cBhvr>
                                      <p:tavLst>
                                        <p:tav tm="100000">
                                          <p:val>
                                            <p:strVal val="#ppt_x"/>
                                          </p:val>
                                        </p:tav>
                                        <p:tav>
                                          <p:val>
                                            <p:strVal val="#ppt_x"/>
                                          </p:val>
                                        </p:tav>
                                      </p:tavLst>
                                    </p:anim>
                                    <p:anim calcmode="lin" valueType="num">
                                      <p:cBhvr additive="repl">
                                        <p:cTn id="76" dur="2000" fill="hold"/>
                                        <p:tgtEl>
                                          <p:spTgt spid="32784"/>
                                        </p:tgtEl>
                                        <p:attrNameLst>
                                          <p:attrName>ppt_y</p:attrName>
                                        </p:attrNameLst>
                                      </p:cBhvr>
                                      <p:tavLst>
                                        <p:tav tm="100000">
                                          <p:val>
                                            <p:strVal val="#ppt_y+.1"/>
                                          </p:val>
                                        </p:tav>
                                        <p:tav>
                                          <p:val>
                                            <p:strVal val="#ppt_y"/>
                                          </p:val>
                                        </p:tav>
                                      </p:tavLst>
                                    </p:anim>
                                  </p:childTnLst>
                                </p:cTn>
                              </p:par>
                            </p:childTnLst>
                          </p:cTn>
                        </p:par>
                        <p:par>
                          <p:cTn id="77" fill="hold" nodeType="afterGroup">
                            <p:stCondLst>
                              <p:cond delay="30500"/>
                            </p:stCondLst>
                            <p:childTnLst>
                              <p:par>
                                <p:cTn id="78" presetID="9" presetClass="entr" fill="hold" nodeType="afterEffect">
                                  <p:stCondLst>
                                    <p:cond delay="0"/>
                                  </p:stCondLst>
                                  <p:childTnLst>
                                    <p:set>
                                      <p:cBhvr additive="repl">
                                        <p:cTn id="79" dur="1" fill="hold">
                                          <p:stCondLst>
                                            <p:cond delay="0"/>
                                          </p:stCondLst>
                                        </p:cTn>
                                        <p:tgtEl>
                                          <p:spTgt spid="32782"/>
                                        </p:tgtEl>
                                        <p:attrNameLst>
                                          <p:attrName>style.visibility</p:attrName>
                                        </p:attrNameLst>
                                      </p:cBhvr>
                                      <p:to>
                                        <p:strVal val="visible"/>
                                      </p:to>
                                    </p:set>
                                    <p:animEffect transition="in" filter="dissolve">
                                      <p:cBhvr additive="repl">
                                        <p:cTn id="80" dur="2000"/>
                                        <p:tgtEl>
                                          <p:spTgt spid="32782"/>
                                        </p:tgtEl>
                                      </p:cBhvr>
                                    </p:animEffect>
                                  </p:childTnLst>
                                </p:cTn>
                              </p:par>
                            </p:childTnLst>
                          </p:cTn>
                        </p:par>
                        <p:par>
                          <p:cTn id="81" fill="hold" nodeType="afterGroup">
                            <p:stCondLst>
                              <p:cond delay="32500"/>
                            </p:stCondLst>
                            <p:childTnLst>
                              <p:par>
                                <p:cTn id="82" presetID="27" presetClass="emph" fill="hold" nodeType="afterEffect">
                                  <p:stCondLst>
                                    <p:cond delay="0"/>
                                  </p:stCondLst>
                                  <p:iterate type="lt">
                                    <p:tmPct val="10000"/>
                                  </p:iterate>
                                  <p:childTnLst>
                                    <p:animClr clrSpc="rgb" dir="cw">
                                      <p:cBhvr additive="repl">
                                        <p:cTn id="83" dur="1000" autoRev="1" fill="hold" masterRel="sameClick"/>
                                        <p:tgtEl>
                                          <p:spTgt spid="32781">
                                            <p:txEl>
                                              <p:pRg st="0" end="0"/>
                                            </p:txEl>
                                          </p:spTgt>
                                        </p:tgtEl>
                                        <p:attrNameLst>
                                          <p:attrName>style.color</p:attrName>
                                        </p:attrNameLst>
                                      </p:cBhvr>
                                      <p:to>
                                        <a:srgbClr val="00FFFF"/>
                                      </p:to>
                                    </p:animClr>
                                    <p:animClr clrSpc="rgb" dir="cw">
                                      <p:cBhvr additive="repl">
                                        <p:cTn id="84" dur="1000" autoRev="1" fill="hold" masterRel="sameClick"/>
                                        <p:tgtEl>
                                          <p:spTgt spid="32781">
                                            <p:txEl>
                                              <p:pRg st="0" end="0"/>
                                            </p:txEl>
                                          </p:spTgt>
                                        </p:tgtEl>
                                        <p:attrNameLst>
                                          <p:attrName>fillColor</p:attrName>
                                        </p:attrNameLst>
                                      </p:cBhvr>
                                      <p:to>
                                        <a:srgbClr val="00FFFF"/>
                                      </p:to>
                                    </p:animClr>
                                    <p:set>
                                      <p:cBhvr additive="repl">
                                        <p:cTn id="85" dur="1000" autoRev="1" fill="hold"/>
                                        <p:tgtEl>
                                          <p:spTgt spid="32781">
                                            <p:txEl>
                                              <p:pRg st="0" end="0"/>
                                            </p:txEl>
                                          </p:spTgt>
                                        </p:tgtEl>
                                        <p:attrNameLst>
                                          <p:attrName>fill.type</p:attrName>
                                        </p:attrNameLst>
                                      </p:cBhvr>
                                      <p:to>
                                        <p:strVal val="solid"/>
                                      </p:to>
                                    </p:set>
                                  </p:childTnLst>
                                </p:cTn>
                              </p:par>
                            </p:childTnLst>
                          </p:cTn>
                        </p:par>
                        <p:par>
                          <p:cTn id="86" fill="hold" nodeType="afterGroup">
                            <p:stCondLst>
                              <p:cond delay="38300"/>
                            </p:stCondLst>
                            <p:childTnLst>
                              <p:par>
                                <p:cTn id="87" presetID="27" presetClass="emph" fill="hold" nodeType="afterEffect">
                                  <p:stCondLst>
                                    <p:cond delay="0"/>
                                  </p:stCondLst>
                                  <p:iterate type="lt">
                                    <p:tmPct val="10000"/>
                                  </p:iterate>
                                  <p:childTnLst>
                                    <p:animClr clrSpc="rgb" dir="cw">
                                      <p:cBhvr additive="repl">
                                        <p:cTn id="88" dur="1000" autoRev="1" fill="hold" masterRel="sameClick"/>
                                        <p:tgtEl>
                                          <p:spTgt spid="32781">
                                            <p:txEl>
                                              <p:pRg st="1" end="1"/>
                                            </p:txEl>
                                          </p:spTgt>
                                        </p:tgtEl>
                                        <p:attrNameLst>
                                          <p:attrName>style.color</p:attrName>
                                        </p:attrNameLst>
                                      </p:cBhvr>
                                      <p:to>
                                        <a:srgbClr val="00FFFF"/>
                                      </p:to>
                                    </p:animClr>
                                    <p:animClr clrSpc="rgb" dir="cw">
                                      <p:cBhvr additive="repl">
                                        <p:cTn id="89" dur="1000" autoRev="1" fill="hold" masterRel="sameClick"/>
                                        <p:tgtEl>
                                          <p:spTgt spid="32781">
                                            <p:txEl>
                                              <p:pRg st="1" end="1"/>
                                            </p:txEl>
                                          </p:spTgt>
                                        </p:tgtEl>
                                        <p:attrNameLst>
                                          <p:attrName>fillColor</p:attrName>
                                        </p:attrNameLst>
                                      </p:cBhvr>
                                      <p:to>
                                        <a:srgbClr val="00FFFF"/>
                                      </p:to>
                                    </p:animClr>
                                    <p:set>
                                      <p:cBhvr additive="repl">
                                        <p:cTn id="90" dur="1000" autoRev="1" fill="hold"/>
                                        <p:tgtEl>
                                          <p:spTgt spid="32781">
                                            <p:txEl>
                                              <p:pRg st="1" end="1"/>
                                            </p:txEl>
                                          </p:spTgt>
                                        </p:tgtEl>
                                        <p:attrNameLst>
                                          <p:attrName>fill.type</p:attrName>
                                        </p:attrNameLst>
                                      </p:cBhvr>
                                      <p:to>
                                        <p:strVal val="solid"/>
                                      </p:to>
                                    </p:set>
                                  </p:childTnLst>
                                </p:cTn>
                              </p:par>
                            </p:childTnLst>
                          </p:cTn>
                        </p:par>
                        <p:par>
                          <p:cTn id="91" fill="hold" nodeType="afterGroup">
                            <p:stCondLst>
                              <p:cond delay="42500"/>
                            </p:stCondLst>
                            <p:childTnLst>
                              <p:par>
                                <p:cTn id="92" presetID="27" presetClass="emph" fill="hold" nodeType="afterEffect">
                                  <p:stCondLst>
                                    <p:cond delay="0"/>
                                  </p:stCondLst>
                                  <p:iterate type="lt">
                                    <p:tmPct val="10000"/>
                                  </p:iterate>
                                  <p:childTnLst>
                                    <p:animClr clrSpc="rgb" dir="cw">
                                      <p:cBhvr additive="repl">
                                        <p:cTn id="93" dur="1000" autoRev="1" fill="hold" masterRel="sameClick"/>
                                        <p:tgtEl>
                                          <p:spTgt spid="32780">
                                            <p:txEl>
                                              <p:pRg st="0" end="0"/>
                                            </p:txEl>
                                          </p:spTgt>
                                        </p:tgtEl>
                                        <p:attrNameLst>
                                          <p:attrName>style.color</p:attrName>
                                        </p:attrNameLst>
                                      </p:cBhvr>
                                      <p:to>
                                        <a:srgbClr val="00FFFF"/>
                                      </p:to>
                                    </p:animClr>
                                    <p:animClr clrSpc="rgb" dir="cw">
                                      <p:cBhvr additive="repl">
                                        <p:cTn id="94" dur="1000" autoRev="1" fill="hold" masterRel="sameClick"/>
                                        <p:tgtEl>
                                          <p:spTgt spid="32780">
                                            <p:txEl>
                                              <p:pRg st="0" end="0"/>
                                            </p:txEl>
                                          </p:spTgt>
                                        </p:tgtEl>
                                        <p:attrNameLst>
                                          <p:attrName>fillColor</p:attrName>
                                        </p:attrNameLst>
                                      </p:cBhvr>
                                      <p:to>
                                        <a:srgbClr val="00FFFF"/>
                                      </p:to>
                                    </p:animClr>
                                    <p:set>
                                      <p:cBhvr additive="repl">
                                        <p:cTn id="95" dur="1000" autoRev="1" fill="hold"/>
                                        <p:tgtEl>
                                          <p:spTgt spid="32780">
                                            <p:txEl>
                                              <p:pRg st="0" end="0"/>
                                            </p:txEl>
                                          </p:spTgt>
                                        </p:tgtEl>
                                        <p:attrNameLst>
                                          <p:attrName>fill.type</p:attrName>
                                        </p:attrNameLst>
                                      </p:cBhvr>
                                      <p:to>
                                        <p:strVal val="solid"/>
                                      </p:to>
                                    </p:set>
                                  </p:childTnLst>
                                </p:cTn>
                              </p:par>
                            </p:childTnLst>
                          </p:cTn>
                        </p:par>
                        <p:par>
                          <p:cTn id="96" fill="hold" nodeType="afterGroup">
                            <p:stCondLst>
                              <p:cond delay="507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nodeType="afterGroup">
                            <p:stCondLst>
                              <p:cond delay="52700"/>
                            </p:stCondLst>
                            <p:childTnLst>
                              <p:par>
                                <p:cTn id="103" presetID="42" presetClass="entr" fill="hold" nodeType="afterEffect">
                                  <p:stCondLst>
                                    <p:cond delay="0"/>
                                  </p:stCondLst>
                                  <p:childTnLst>
                                    <p:set>
                                      <p:cBhvr additive="repl">
                                        <p:cTn id="104" dur="1" fill="hold">
                                          <p:stCondLst>
                                            <p:cond delay="0"/>
                                          </p:stCondLst>
                                        </p:cTn>
                                        <p:tgtEl>
                                          <p:spTgt spid="20"/>
                                        </p:tgtEl>
                                        <p:attrNameLst>
                                          <p:attrName>style.visibility</p:attrName>
                                        </p:attrNameLst>
                                      </p:cBhvr>
                                      <p:to>
                                        <p:strVal val="visible"/>
                                      </p:to>
                                    </p:set>
                                    <p:animEffect transition="in" filter="fade">
                                      <p:cBhvr additive="repl">
                                        <p:cTn id="105" dur="2000"/>
                                        <p:tgtEl>
                                          <p:spTgt spid="20"/>
                                        </p:tgtEl>
                                      </p:cBhvr>
                                    </p:animEffect>
                                    <p:anim calcmode="lin" valueType="num">
                                      <p:cBhvr additive="repl">
                                        <p:cTn id="106" dur="2000" fill="hold"/>
                                        <p:tgtEl>
                                          <p:spTgt spid="20"/>
                                        </p:tgtEl>
                                        <p:attrNameLst>
                                          <p:attrName>ppt_x</p:attrName>
                                        </p:attrNameLst>
                                      </p:cBhvr>
                                      <p:tavLst>
                                        <p:tav tm="100000">
                                          <p:val>
                                            <p:strVal val="#ppt_x"/>
                                          </p:val>
                                        </p:tav>
                                        <p:tav>
                                          <p:val>
                                            <p:strVal val="#ppt_x"/>
                                          </p:val>
                                        </p:tav>
                                      </p:tavLst>
                                    </p:anim>
                                    <p:anim calcmode="lin" valueType="num">
                                      <p:cBhvr additive="repl">
                                        <p:cTn id="107" dur="2000" fill="hold"/>
                                        <p:tgtEl>
                                          <p:spTgt spid="20"/>
                                        </p:tgtEl>
                                        <p:attrNameLst>
                                          <p:attrName>ppt_y</p:attrName>
                                        </p:attrNameLst>
                                      </p:cBhvr>
                                      <p:tavLst>
                                        <p:tav tm="100000">
                                          <p:val>
                                            <p:strVal val="#ppt_y+.1"/>
                                          </p:val>
                                        </p:tav>
                                        <p:tav>
                                          <p:val>
                                            <p:strVal val="#ppt_y"/>
                                          </p:val>
                                        </p:tav>
                                      </p:tavLst>
                                    </p:anim>
                                  </p:childTnLst>
                                </p:cTn>
                              </p:par>
                            </p:childTnLst>
                          </p:cTn>
                        </p:par>
                        <p:par>
                          <p:cTn id="108" fill="hold">
                            <p:stCondLst>
                              <p:cond delay="54700"/>
                            </p:stCondLst>
                            <p:childTnLst>
                              <p:par>
                                <p:cTn id="109" presetID="9" presetClass="entr" fill="hold" nodeType="afterEffect">
                                  <p:stCondLst>
                                    <p:cond delay="0"/>
                                  </p:stCondLst>
                                  <p:childTnLst>
                                    <p:set>
                                      <p:cBhvr additive="repl">
                                        <p:cTn id="110" dur="1" fill="hold">
                                          <p:stCondLst>
                                            <p:cond delay="0"/>
                                          </p:stCondLst>
                                        </p:cTn>
                                        <p:tgtEl>
                                          <p:spTgt spid="22"/>
                                        </p:tgtEl>
                                        <p:attrNameLst>
                                          <p:attrName>style.visibility</p:attrName>
                                        </p:attrNameLst>
                                      </p:cBhvr>
                                      <p:to>
                                        <p:strVal val="visible"/>
                                      </p:to>
                                    </p:set>
                                    <p:animEffect transition="in" filter="dissolve">
                                      <p:cBhvr additive="repl">
                                        <p:cTn id="111" dur="2000"/>
                                        <p:tgtEl>
                                          <p:spTgt spid="22"/>
                                        </p:tgtEl>
                                      </p:cBhvr>
                                    </p:animEffect>
                                  </p:childTnLst>
                                </p:cTn>
                              </p:par>
                            </p:childTnLst>
                          </p:cTn>
                        </p:par>
                        <p:par>
                          <p:cTn id="112" fill="hold">
                            <p:stCondLst>
                              <p:cond delay="56700"/>
                            </p:stCondLst>
                            <p:childTnLst>
                              <p:par>
                                <p:cTn id="113" presetID="22" presetClass="entr" presetSubtype="8"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69926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43312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Mosaic Law is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12th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5 March 2023</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pasture"/>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title"/>
          </p:nvPr>
        </p:nvSpPr>
        <p:spPr>
          <a:xfrm>
            <a:off x="228600" y="76200"/>
            <a:ext cx="8915400" cy="1354138"/>
          </a:xfrm>
        </p:spPr>
        <p:txBody>
          <a:bodyPr/>
          <a:lstStyle/>
          <a:p>
            <a:pPr algn="l" eaLnBrk="1" hangingPunct="1">
              <a:defRPr/>
            </a:pPr>
            <a:r>
              <a:rPr lang="en-US" sz="5400">
                <a:effectLst>
                  <a:outerShdw blurRad="50800" dist="88900" dir="2700000" algn="tl" rotWithShape="0">
                    <a:srgbClr val="000000"/>
                  </a:outerShdw>
                </a:effectLst>
                <a:latin typeface="Arial" charset="0"/>
                <a:ea typeface="ＭＳ Ｐゴシック" charset="0"/>
                <a:cs typeface="Times New Roman" charset="0"/>
              </a:rPr>
              <a:t>III.  Theological Themes</a:t>
            </a:r>
            <a:endParaRPr lang="en-US" sz="8000">
              <a:effectLst>
                <a:outerShdw blurRad="50800" dist="88900" dir="2700000" algn="tl" rotWithShape="0">
                  <a:srgbClr val="000000"/>
                </a:outerShdw>
              </a:effectLst>
              <a:latin typeface="Arial" charset="0"/>
              <a:ea typeface="ＭＳ Ｐゴシック" charset="0"/>
              <a:cs typeface="Times New Roman" charset="0"/>
            </a:endParaRPr>
          </a:p>
        </p:txBody>
      </p:sp>
      <p:sp>
        <p:nvSpPr>
          <p:cNvPr id="36868" name="Rectangle 4"/>
          <p:cNvSpPr>
            <a:spLocks noGrp="1" noChangeArrowheads="1"/>
          </p:cNvSpPr>
          <p:nvPr>
            <p:ph type="body" idx="1"/>
          </p:nvPr>
        </p:nvSpPr>
        <p:spPr>
          <a:xfrm>
            <a:off x="0" y="1447800"/>
            <a:ext cx="9144000" cy="5257800"/>
          </a:xfrm>
        </p:spPr>
        <p:txBody>
          <a:bodyPr/>
          <a:lstStyle/>
          <a:p>
            <a:pPr eaLnBrk="1" hangingPunct="1">
              <a:lnSpc>
                <a:spcPct val="90000"/>
              </a:lnSpc>
              <a:spcBef>
                <a:spcPct val="50000"/>
              </a:spcBef>
              <a:buClrTx/>
              <a:buSzTx/>
              <a:buFontTx/>
              <a:buNone/>
              <a:defRPr/>
            </a:pPr>
            <a:r>
              <a:rPr lang="en-US" dirty="0">
                <a:effectLst>
                  <a:outerShdw blurRad="50800" dist="88900" dir="2700000" algn="tl" rotWithShape="0">
                    <a:srgbClr val="000000"/>
                  </a:outerShdw>
                </a:effectLst>
                <a:latin typeface="Arial" charset="0"/>
                <a:ea typeface="ＭＳ Ｐゴシック" charset="0"/>
                <a:cs typeface="Times New Roman" charset="0"/>
              </a:rPr>
              <a:t>   </a:t>
            </a:r>
            <a:r>
              <a:rPr lang="en-US" sz="3600" dirty="0">
                <a:solidFill>
                  <a:srgbClr val="FFFFFF"/>
                </a:solidFill>
                <a:effectLst>
                  <a:outerShdw blurRad="50800" dist="88900" dir="2700000" algn="tl" rotWithShape="0">
                    <a:srgbClr val="000000"/>
                  </a:outerShdw>
                </a:effectLst>
                <a:latin typeface="Arial" charset="0"/>
                <a:ea typeface="ＭＳ Ｐゴシック" charset="0"/>
                <a:cs typeface="Times New Roman" charset="0"/>
              </a:rPr>
              <a:t>1.   The Day of Yahweh</a:t>
            </a:r>
          </a:p>
          <a:p>
            <a:pPr eaLnBrk="1" hangingPunct="1">
              <a:lnSpc>
                <a:spcPct val="90000"/>
              </a:lnSpc>
              <a:spcBef>
                <a:spcPct val="50000"/>
              </a:spcBef>
              <a:buClrTx/>
              <a:buSzTx/>
              <a:buFontTx/>
              <a:buNone/>
              <a:defRPr/>
            </a:pPr>
            <a:r>
              <a:rPr lang="en-US" sz="3600" dirty="0">
                <a:solidFill>
                  <a:srgbClr val="FFFFFF"/>
                </a:solidFill>
                <a:effectLst>
                  <a:outerShdw blurRad="50800" dist="88900" dir="2700000" algn="tl" rotWithShape="0">
                    <a:srgbClr val="000000"/>
                  </a:outerShdw>
                </a:effectLst>
                <a:latin typeface="Arial" charset="0"/>
                <a:ea typeface="ＭＳ Ｐゴシック" charset="0"/>
                <a:cs typeface="Times New Roman" charset="0"/>
              </a:rPr>
              <a:t>	</a:t>
            </a:r>
            <a:r>
              <a:rPr lang="en-US" sz="3600" dirty="0">
                <a:solidFill>
                  <a:srgbClr val="FFFF00"/>
                </a:solidFill>
                <a:effectLst>
                  <a:outerShdw blurRad="50800" dist="88900" dir="2700000" algn="tl" rotWithShape="0">
                    <a:srgbClr val="000000"/>
                  </a:outerShdw>
                </a:effectLst>
                <a:latin typeface="Arial" charset="0"/>
                <a:ea typeface="ＭＳ Ｐゴシック" charset="0"/>
                <a:cs typeface="Times New Roman" charset="0"/>
              </a:rPr>
              <a:t>2.   Universalism</a:t>
            </a:r>
            <a:endParaRPr lang="en-US" sz="3600" dirty="0">
              <a:solidFill>
                <a:srgbClr val="FFFFFF"/>
              </a:solidFill>
              <a:effectLst>
                <a:outerShdw blurRad="50800" dist="88900" dir="2700000" algn="tl" rotWithShape="0">
                  <a:srgbClr val="000000"/>
                </a:outerShd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sz="3600" dirty="0">
                <a:effectLst>
                  <a:outerShdw blurRad="50800" dist="88900" dir="2700000" algn="tl" rotWithShape="0">
                    <a:srgbClr val="000000"/>
                  </a:outerShdw>
                </a:effectLst>
                <a:latin typeface="Arial" charset="0"/>
                <a:ea typeface="ＭＳ Ｐゴシック" charset="0"/>
                <a:cs typeface="Times New Roman" charset="0"/>
              </a:rPr>
              <a:t>	</a:t>
            </a:r>
            <a:r>
              <a:rPr lang="en-US" sz="3600" dirty="0">
                <a:solidFill>
                  <a:schemeClr val="tx2"/>
                </a:solidFill>
                <a:effectLst>
                  <a:outerShdw blurRad="50800" dist="88900" dir="2700000" algn="tl" rotWithShape="0">
                    <a:srgbClr val="000000"/>
                  </a:outerShdw>
                </a:effectLst>
                <a:latin typeface="Arial" charset="0"/>
                <a:ea typeface="ＭＳ Ｐゴシック" charset="0"/>
                <a:cs typeface="Times New Roman" charset="0"/>
              </a:rPr>
              <a:t>3.   Messianic Prophecy</a:t>
            </a:r>
            <a:endParaRPr lang="en-US" sz="3600" dirty="0">
              <a:solidFill>
                <a:srgbClr val="FFFF00"/>
              </a:solidFill>
              <a:effectLst>
                <a:outerShdw blurRad="50800" dist="88900" dir="2700000" algn="tl" rotWithShape="0">
                  <a:srgbClr val="000000"/>
                </a:outerShd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sz="3600" dirty="0">
                <a:effectLst>
                  <a:outerShdw blurRad="50800" dist="88900" dir="2700000" algn="tl" rotWithShape="0">
                    <a:srgbClr val="000000"/>
                  </a:outerShdw>
                </a:effectLst>
                <a:latin typeface="Arial" charset="0"/>
                <a:ea typeface="ＭＳ Ｐゴシック" charset="0"/>
                <a:cs typeface="Times New Roman" charset="0"/>
              </a:rPr>
              <a:t>	4.   God</a:t>
            </a:r>
            <a:r>
              <a:rPr lang="uk-UA" altLang="ja-JP" sz="3600" dirty="0">
                <a:effectLst>
                  <a:outerShdw blurRad="50800" dist="88900" dir="2700000" algn="tl" rotWithShape="0">
                    <a:srgbClr val="000000"/>
                  </a:outerShdw>
                </a:effectLst>
                <a:latin typeface="Arial" charset="0"/>
                <a:ea typeface="ＭＳ Ｐゴシック" charset="0"/>
                <a:cs typeface="Times New Roman" charset="0"/>
              </a:rPr>
              <a:t>'</a:t>
            </a:r>
            <a:r>
              <a:rPr lang="en-US" sz="3600" dirty="0">
                <a:effectLst>
                  <a:outerShdw blurRad="50800" dist="88900" dir="2700000" algn="tl" rotWithShape="0">
                    <a:srgbClr val="000000"/>
                  </a:outerShdw>
                </a:effectLst>
                <a:latin typeface="Arial" charset="0"/>
                <a:ea typeface="ＭＳ Ｐゴシック" charset="0"/>
                <a:cs typeface="Times New Roman" charset="0"/>
              </a:rPr>
              <a:t>s Presence</a:t>
            </a:r>
          </a:p>
          <a:p>
            <a:pPr eaLnBrk="1" hangingPunct="1">
              <a:lnSpc>
                <a:spcPct val="90000"/>
              </a:lnSpc>
              <a:spcBef>
                <a:spcPct val="50000"/>
              </a:spcBef>
              <a:buClrTx/>
              <a:buSzTx/>
              <a:buFontTx/>
              <a:buNone/>
              <a:defRPr/>
            </a:pPr>
            <a:r>
              <a:rPr lang="en-US" sz="3600" dirty="0">
                <a:effectLst>
                  <a:outerShdw blurRad="50800" dist="88900" dir="2700000" algn="tl" rotWithShape="0">
                    <a:srgbClr val="000000"/>
                  </a:outerShdw>
                </a:effectLst>
                <a:latin typeface="Arial" charset="0"/>
                <a:ea typeface="ＭＳ Ｐゴシック" charset="0"/>
                <a:cs typeface="Times New Roman" charset="0"/>
              </a:rPr>
              <a:t>	5.   Creation &amp; </a:t>
            </a:r>
            <a:r>
              <a:rPr lang="uk-UA" altLang="ja-JP" sz="3600" dirty="0">
                <a:effectLst>
                  <a:outerShdw blurRad="50800" dist="88900" dir="2700000" algn="tl" rotWithShape="0">
                    <a:srgbClr val="000000"/>
                  </a:outerShdw>
                </a:effectLst>
                <a:latin typeface="Arial" charset="0"/>
                <a:ea typeface="ＭＳ Ｐゴシック" charset="0"/>
                <a:cs typeface="Times New Roman" charset="0"/>
              </a:rPr>
              <a:t>'</a:t>
            </a:r>
            <a:r>
              <a:rPr lang="en-US" sz="3600" dirty="0" err="1">
                <a:effectLst>
                  <a:outerShdw blurRad="50800" dist="88900" dir="2700000" algn="tl" rotWithShape="0">
                    <a:srgbClr val="000000"/>
                  </a:outerShdw>
                </a:effectLst>
                <a:latin typeface="Arial" charset="0"/>
                <a:ea typeface="ＭＳ Ｐゴシック" charset="0"/>
                <a:cs typeface="Times New Roman" charset="0"/>
              </a:rPr>
              <a:t>Decreation</a:t>
            </a:r>
            <a:r>
              <a:rPr lang="uk-UA" altLang="ja-JP" sz="3600" dirty="0">
                <a:effectLst>
                  <a:outerShdw blurRad="50800" dist="88900" dir="2700000" algn="tl" rotWithShape="0">
                    <a:srgbClr val="000000"/>
                  </a:outerShdw>
                </a:effectLst>
                <a:latin typeface="Arial" charset="0"/>
                <a:ea typeface="ＭＳ Ｐゴシック" charset="0"/>
                <a:cs typeface="Times New Roman" charset="0"/>
              </a:rPr>
              <a:t>'</a:t>
            </a:r>
            <a:endParaRPr lang="en-US" sz="3600" dirty="0">
              <a:effectLst>
                <a:outerShdw blurRad="50800" dist="88900" dir="2700000" algn="tl" rotWithShape="0">
                  <a:srgbClr val="000000"/>
                </a:outerShd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sz="3600" dirty="0">
                <a:effectLst>
                  <a:outerShdw blurRad="50800" dist="88900" dir="2700000" algn="tl" rotWithShape="0">
                    <a:srgbClr val="000000"/>
                  </a:outerShdw>
                </a:effectLst>
                <a:latin typeface="Arial" charset="0"/>
                <a:ea typeface="ＭＳ Ｐゴシック" charset="0"/>
                <a:cs typeface="Times New Roman" charset="0"/>
              </a:rPr>
              <a:t>	6.   Land in the eyes of the prophets</a:t>
            </a:r>
          </a:p>
          <a:p>
            <a:pPr eaLnBrk="1" hangingPunct="1">
              <a:lnSpc>
                <a:spcPct val="90000"/>
              </a:lnSpc>
              <a:spcBef>
                <a:spcPct val="50000"/>
              </a:spcBef>
              <a:buClrTx/>
              <a:buSzTx/>
              <a:buFontTx/>
              <a:buNone/>
              <a:defRPr/>
            </a:pPr>
            <a:r>
              <a:rPr lang="en-US" sz="3600" dirty="0">
                <a:effectLst>
                  <a:outerShdw blurRad="50800" dist="88900" dir="2700000" algn="tl" rotWithShape="0">
                    <a:srgbClr val="000000"/>
                  </a:outerShdw>
                </a:effectLst>
                <a:latin typeface="Arial" charset="0"/>
                <a:ea typeface="ＭＳ Ｐゴシック" charset="0"/>
                <a:cs typeface="Times New Roman" charset="0"/>
              </a:rPr>
              <a:t>	7.   The Remnant </a:t>
            </a:r>
            <a:endParaRPr lang="en-US" sz="3600" dirty="0">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70394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3"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331788" y="1295400"/>
            <a:ext cx="7480572" cy="1323975"/>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3200" b="1" dirty="0">
                <a:solidFill>
                  <a:srgbClr val="EAEAEA"/>
                </a:solidFill>
                <a:effectLst>
                  <a:glow rad="177800">
                    <a:srgbClr val="000000"/>
                  </a:glow>
                </a:effectLst>
                <a:latin typeface="Arial" charset="0"/>
                <a:cs typeface="Arial" charset="0"/>
              </a:rPr>
              <a:t>Judgment: Worldwide</a:t>
            </a:r>
          </a:p>
          <a:p>
            <a:pPr defTabSz="914400" eaLnBrk="1" fontAlgn="base" hangingPunct="1">
              <a:spcBef>
                <a:spcPct val="50000"/>
              </a:spcBef>
              <a:spcAft>
                <a:spcPct val="0"/>
              </a:spcAft>
              <a:buFontTx/>
              <a:buChar char="•"/>
              <a:defRPr/>
            </a:pPr>
            <a:r>
              <a:rPr lang="en-US" sz="3200" b="1" dirty="0">
                <a:solidFill>
                  <a:srgbClr val="EAEAEA"/>
                </a:solidFill>
                <a:effectLst>
                  <a:glow rad="177800">
                    <a:srgbClr val="000000"/>
                  </a:glow>
                </a:effectLst>
                <a:latin typeface="Arial" charset="0"/>
                <a:cs typeface="Arial" charset="0"/>
              </a:rPr>
              <a:t> Terror of the Day will fall upon all</a:t>
            </a:r>
          </a:p>
        </p:txBody>
      </p:sp>
      <p:sp>
        <p:nvSpPr>
          <p:cNvPr id="38917" name="Line 5"/>
          <p:cNvSpPr>
            <a:spLocks noChangeShapeType="1"/>
          </p:cNvSpPr>
          <p:nvPr/>
        </p:nvSpPr>
        <p:spPr bwMode="auto">
          <a:xfrm flipH="1">
            <a:off x="2524125" y="2819400"/>
            <a:ext cx="295275" cy="2590800"/>
          </a:xfrm>
          <a:prstGeom prst="line">
            <a:avLst/>
          </a:prstGeom>
          <a:noFill/>
          <a:ln w="57150" cap="sq" cmpd="sng" algn="ctr">
            <a:solidFill>
              <a:schemeClr val="tx1"/>
            </a:solidFill>
            <a:prstDash val="solid"/>
            <a:round/>
            <a:headEnd type="none" w="sm" len="sm"/>
            <a:tailEnd type="triangle" w="lg" len="lg"/>
          </a:ln>
          <a:effectLst>
            <a:glow rad="139700">
              <a:schemeClr val="bg2"/>
            </a:glow>
          </a:effectLst>
        </p:spPr>
        <p:txBody>
          <a:bodyPr wrap="none"/>
          <a:lstStyle/>
          <a:p>
            <a:pPr defTabSz="914400" fontAlgn="base">
              <a:spcBef>
                <a:spcPct val="0"/>
              </a:spcBef>
              <a:spcAft>
                <a:spcPct val="0"/>
              </a:spcAft>
              <a:defRPr/>
            </a:pPr>
            <a:endParaRPr lang="en-US" sz="2800" b="1">
              <a:solidFill>
                <a:srgbClr val="EAEAEA"/>
              </a:solidFill>
              <a:effectLst>
                <a:glow rad="177800">
                  <a:srgbClr val="000000"/>
                </a:glow>
                <a:outerShdw blurRad="50800" dist="101600" dir="2700000" algn="tl" rotWithShape="0">
                  <a:srgbClr val="000000"/>
                </a:outerShdw>
              </a:effectLst>
              <a:latin typeface="Arial"/>
              <a:ea typeface="ＭＳ Ｐゴシック" charset="0"/>
              <a:cs typeface="Arial"/>
            </a:endParaRPr>
          </a:p>
        </p:txBody>
      </p:sp>
      <p:sp>
        <p:nvSpPr>
          <p:cNvPr id="38918" name="Text Box 6"/>
          <p:cNvSpPr txBox="1">
            <a:spLocks noChangeArrowheads="1"/>
          </p:cNvSpPr>
          <p:nvPr/>
        </p:nvSpPr>
        <p:spPr bwMode="auto">
          <a:xfrm>
            <a:off x="1143000" y="5486400"/>
            <a:ext cx="2332038" cy="1077913"/>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3200" b="1">
                <a:solidFill>
                  <a:srgbClr val="EAEAEA"/>
                </a:solidFill>
                <a:effectLst>
                  <a:glow rad="177800">
                    <a:srgbClr val="000000"/>
                  </a:glow>
                </a:effectLst>
                <a:latin typeface="Arial" charset="0"/>
                <a:cs typeface="Arial" charset="0"/>
              </a:rPr>
              <a:t>Philistia</a:t>
            </a:r>
            <a:br>
              <a:rPr lang="en-US" sz="3200" b="1">
                <a:solidFill>
                  <a:srgbClr val="EAEAEA"/>
                </a:solidFill>
                <a:effectLst>
                  <a:glow rad="177800">
                    <a:srgbClr val="000000"/>
                  </a:glow>
                </a:effectLst>
                <a:latin typeface="Arial" charset="0"/>
                <a:cs typeface="Arial" charset="0"/>
              </a:rPr>
            </a:br>
            <a:r>
              <a:rPr lang="en-US" sz="3200" b="1">
                <a:solidFill>
                  <a:srgbClr val="EAEAEA"/>
                </a:solidFill>
                <a:effectLst>
                  <a:glow rad="177800">
                    <a:srgbClr val="000000"/>
                  </a:glow>
                </a:effectLst>
                <a:latin typeface="Arial" charset="0"/>
                <a:cs typeface="Arial" charset="0"/>
              </a:rPr>
              <a:t>2:4-7</a:t>
            </a:r>
          </a:p>
        </p:txBody>
      </p:sp>
      <p:sp>
        <p:nvSpPr>
          <p:cNvPr id="38919" name="Line 7"/>
          <p:cNvSpPr>
            <a:spLocks noChangeShapeType="1"/>
          </p:cNvSpPr>
          <p:nvPr/>
        </p:nvSpPr>
        <p:spPr bwMode="auto">
          <a:xfrm>
            <a:off x="3370263" y="2819400"/>
            <a:ext cx="592137" cy="2133600"/>
          </a:xfrm>
          <a:prstGeom prst="line">
            <a:avLst/>
          </a:prstGeom>
          <a:noFill/>
          <a:ln w="57150" cap="sq" cmpd="sng" algn="ctr">
            <a:solidFill>
              <a:schemeClr val="tx1"/>
            </a:solidFill>
            <a:prstDash val="solid"/>
            <a:round/>
            <a:headEnd type="none" w="sm" len="sm"/>
            <a:tailEnd type="triangle" w="lg" len="lg"/>
          </a:ln>
          <a:effectLst>
            <a:glow rad="139700">
              <a:schemeClr val="bg2"/>
            </a:glow>
          </a:effectLst>
        </p:spPr>
        <p:txBody>
          <a:bodyPr wrap="none"/>
          <a:lstStyle/>
          <a:p>
            <a:pPr defTabSz="914400" fontAlgn="base">
              <a:spcBef>
                <a:spcPct val="0"/>
              </a:spcBef>
              <a:spcAft>
                <a:spcPct val="0"/>
              </a:spcAft>
              <a:defRPr/>
            </a:pPr>
            <a:endParaRPr lang="en-US" sz="2800" b="1">
              <a:solidFill>
                <a:srgbClr val="EAEAEA"/>
              </a:solidFill>
              <a:effectLst>
                <a:glow rad="177800">
                  <a:srgbClr val="000000"/>
                </a:glow>
                <a:outerShdw blurRad="50800" dist="101600" dir="2700000" algn="tl" rotWithShape="0">
                  <a:srgbClr val="000000"/>
                </a:outerShdw>
              </a:effectLst>
              <a:latin typeface="Arial"/>
              <a:ea typeface="ＭＳ Ｐゴシック" charset="0"/>
              <a:cs typeface="Arial"/>
            </a:endParaRPr>
          </a:p>
        </p:txBody>
      </p:sp>
      <p:sp>
        <p:nvSpPr>
          <p:cNvPr id="38920" name="Text Box 8"/>
          <p:cNvSpPr txBox="1">
            <a:spLocks noChangeArrowheads="1"/>
          </p:cNvSpPr>
          <p:nvPr/>
        </p:nvSpPr>
        <p:spPr bwMode="auto">
          <a:xfrm>
            <a:off x="2925763" y="4953000"/>
            <a:ext cx="2332037" cy="1077913"/>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3200" b="1">
                <a:solidFill>
                  <a:srgbClr val="EAEAEA"/>
                </a:solidFill>
                <a:effectLst>
                  <a:glow rad="177800">
                    <a:srgbClr val="000000"/>
                  </a:glow>
                </a:effectLst>
                <a:latin typeface="Arial" charset="0"/>
                <a:cs typeface="Arial" charset="0"/>
              </a:rPr>
              <a:t>Ammon</a:t>
            </a:r>
            <a:br>
              <a:rPr lang="en-US" sz="3200" b="1">
                <a:solidFill>
                  <a:srgbClr val="EAEAEA"/>
                </a:solidFill>
                <a:effectLst>
                  <a:glow rad="177800">
                    <a:srgbClr val="000000"/>
                  </a:glow>
                </a:effectLst>
                <a:latin typeface="Arial" charset="0"/>
                <a:cs typeface="Arial" charset="0"/>
              </a:rPr>
            </a:br>
            <a:r>
              <a:rPr lang="en-US" sz="3200" b="1">
                <a:solidFill>
                  <a:srgbClr val="EAEAEA"/>
                </a:solidFill>
                <a:effectLst>
                  <a:glow rad="177800">
                    <a:srgbClr val="000000"/>
                  </a:glow>
                </a:effectLst>
                <a:latin typeface="Arial" charset="0"/>
                <a:cs typeface="Arial" charset="0"/>
              </a:rPr>
              <a:t>2:8-11</a:t>
            </a:r>
          </a:p>
        </p:txBody>
      </p:sp>
      <p:sp>
        <p:nvSpPr>
          <p:cNvPr id="38921" name="Line 9"/>
          <p:cNvSpPr>
            <a:spLocks noChangeShapeType="1"/>
          </p:cNvSpPr>
          <p:nvPr/>
        </p:nvSpPr>
        <p:spPr bwMode="auto">
          <a:xfrm>
            <a:off x="4173538" y="2895600"/>
            <a:ext cx="1084262" cy="1828800"/>
          </a:xfrm>
          <a:prstGeom prst="line">
            <a:avLst/>
          </a:prstGeom>
          <a:noFill/>
          <a:ln w="57150" cap="sq" cmpd="sng" algn="ctr">
            <a:solidFill>
              <a:schemeClr val="tx1"/>
            </a:solidFill>
            <a:prstDash val="solid"/>
            <a:round/>
            <a:headEnd type="none" w="sm" len="sm"/>
            <a:tailEnd type="triangle" w="lg" len="lg"/>
          </a:ln>
          <a:effectLst>
            <a:glow rad="139700">
              <a:schemeClr val="bg2"/>
            </a:glow>
          </a:effectLst>
        </p:spPr>
        <p:txBody>
          <a:bodyPr wrap="none"/>
          <a:lstStyle/>
          <a:p>
            <a:pPr defTabSz="914400" fontAlgn="base">
              <a:spcBef>
                <a:spcPct val="0"/>
              </a:spcBef>
              <a:spcAft>
                <a:spcPct val="0"/>
              </a:spcAft>
              <a:defRPr/>
            </a:pPr>
            <a:endParaRPr lang="en-US" sz="2800" b="1">
              <a:solidFill>
                <a:srgbClr val="EAEAEA"/>
              </a:solidFill>
              <a:effectLst>
                <a:glow rad="177800">
                  <a:srgbClr val="000000"/>
                </a:glow>
                <a:outerShdw blurRad="50800" dist="101600" dir="2700000" algn="tl" rotWithShape="0">
                  <a:srgbClr val="000000"/>
                </a:outerShdw>
              </a:effectLst>
              <a:latin typeface="Arial"/>
              <a:ea typeface="ＭＳ Ｐゴシック" charset="0"/>
              <a:cs typeface="Arial"/>
            </a:endParaRPr>
          </a:p>
        </p:txBody>
      </p:sp>
      <p:sp>
        <p:nvSpPr>
          <p:cNvPr id="38922" name="Text Box 10"/>
          <p:cNvSpPr txBox="1">
            <a:spLocks noChangeArrowheads="1"/>
          </p:cNvSpPr>
          <p:nvPr/>
        </p:nvSpPr>
        <p:spPr bwMode="auto">
          <a:xfrm>
            <a:off x="4724400" y="4800600"/>
            <a:ext cx="1524000" cy="1077913"/>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3200" b="1">
                <a:solidFill>
                  <a:srgbClr val="EAEAEA"/>
                </a:solidFill>
                <a:effectLst>
                  <a:glow rad="177800">
                    <a:srgbClr val="000000"/>
                  </a:glow>
                </a:effectLst>
                <a:latin typeface="Arial" charset="0"/>
                <a:cs typeface="Arial" charset="0"/>
              </a:rPr>
              <a:t>Moab</a:t>
            </a:r>
            <a:br>
              <a:rPr lang="en-US" sz="3200" b="1">
                <a:solidFill>
                  <a:srgbClr val="EAEAEA"/>
                </a:solidFill>
                <a:effectLst>
                  <a:glow rad="177800">
                    <a:srgbClr val="000000"/>
                  </a:glow>
                </a:effectLst>
                <a:latin typeface="Arial" charset="0"/>
                <a:cs typeface="Arial" charset="0"/>
              </a:rPr>
            </a:br>
            <a:r>
              <a:rPr lang="en-US" sz="3200" b="1">
                <a:solidFill>
                  <a:srgbClr val="EAEAEA"/>
                </a:solidFill>
                <a:effectLst>
                  <a:glow rad="177800">
                    <a:srgbClr val="000000"/>
                  </a:glow>
                </a:effectLst>
                <a:latin typeface="Arial" charset="0"/>
                <a:cs typeface="Arial" charset="0"/>
              </a:rPr>
              <a:t>2:8-11</a:t>
            </a:r>
          </a:p>
        </p:txBody>
      </p:sp>
      <p:sp>
        <p:nvSpPr>
          <p:cNvPr id="38923" name="Line 11"/>
          <p:cNvSpPr>
            <a:spLocks noChangeShapeType="1"/>
          </p:cNvSpPr>
          <p:nvPr/>
        </p:nvSpPr>
        <p:spPr bwMode="auto">
          <a:xfrm>
            <a:off x="5118100" y="2971800"/>
            <a:ext cx="1282700" cy="1981200"/>
          </a:xfrm>
          <a:prstGeom prst="line">
            <a:avLst/>
          </a:prstGeom>
          <a:noFill/>
          <a:ln w="57150" cap="sq" cmpd="sng" algn="ctr">
            <a:solidFill>
              <a:schemeClr val="tx1"/>
            </a:solidFill>
            <a:prstDash val="solid"/>
            <a:round/>
            <a:headEnd type="none" w="sm" len="sm"/>
            <a:tailEnd type="triangle" w="lg" len="lg"/>
          </a:ln>
          <a:effectLst>
            <a:glow rad="139700">
              <a:schemeClr val="bg2"/>
            </a:glow>
          </a:effectLst>
        </p:spPr>
        <p:txBody>
          <a:bodyPr wrap="none"/>
          <a:lstStyle/>
          <a:p>
            <a:pPr defTabSz="914400" fontAlgn="base">
              <a:spcBef>
                <a:spcPct val="0"/>
              </a:spcBef>
              <a:spcAft>
                <a:spcPct val="0"/>
              </a:spcAft>
              <a:defRPr/>
            </a:pPr>
            <a:endParaRPr lang="en-US" sz="2800" b="1">
              <a:solidFill>
                <a:srgbClr val="EAEAEA"/>
              </a:solidFill>
              <a:effectLst>
                <a:glow rad="177800">
                  <a:srgbClr val="000000"/>
                </a:glow>
                <a:outerShdw blurRad="50800" dist="101600" dir="2700000" algn="tl" rotWithShape="0">
                  <a:srgbClr val="000000"/>
                </a:outerShdw>
              </a:effectLst>
              <a:latin typeface="Arial"/>
              <a:ea typeface="ＭＳ Ｐゴシック" charset="0"/>
              <a:cs typeface="Arial"/>
            </a:endParaRPr>
          </a:p>
        </p:txBody>
      </p:sp>
      <p:sp>
        <p:nvSpPr>
          <p:cNvPr id="38924" name="Text Box 12"/>
          <p:cNvSpPr txBox="1">
            <a:spLocks noChangeArrowheads="1"/>
          </p:cNvSpPr>
          <p:nvPr/>
        </p:nvSpPr>
        <p:spPr bwMode="auto">
          <a:xfrm>
            <a:off x="6140450" y="5029200"/>
            <a:ext cx="1250950" cy="1077913"/>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3200" b="1">
                <a:solidFill>
                  <a:srgbClr val="EAEAEA"/>
                </a:solidFill>
                <a:effectLst>
                  <a:glow rad="177800">
                    <a:srgbClr val="000000"/>
                  </a:glow>
                </a:effectLst>
                <a:latin typeface="Arial" charset="0"/>
                <a:cs typeface="Arial" charset="0"/>
              </a:rPr>
              <a:t>Cush</a:t>
            </a:r>
            <a:br>
              <a:rPr lang="en-US" sz="3200" b="1">
                <a:solidFill>
                  <a:srgbClr val="EAEAEA"/>
                </a:solidFill>
                <a:effectLst>
                  <a:glow rad="177800">
                    <a:srgbClr val="000000"/>
                  </a:glow>
                </a:effectLst>
                <a:latin typeface="Arial" charset="0"/>
                <a:cs typeface="Arial" charset="0"/>
              </a:rPr>
            </a:br>
            <a:r>
              <a:rPr lang="en-US" sz="3200" b="1">
                <a:solidFill>
                  <a:srgbClr val="EAEAEA"/>
                </a:solidFill>
                <a:effectLst>
                  <a:glow rad="177800">
                    <a:srgbClr val="000000"/>
                  </a:glow>
                </a:effectLst>
                <a:latin typeface="Arial" charset="0"/>
                <a:cs typeface="Arial" charset="0"/>
              </a:rPr>
              <a:t>2:12</a:t>
            </a:r>
          </a:p>
        </p:txBody>
      </p:sp>
      <p:sp>
        <p:nvSpPr>
          <p:cNvPr id="38925" name="Line 13"/>
          <p:cNvSpPr>
            <a:spLocks noChangeShapeType="1"/>
          </p:cNvSpPr>
          <p:nvPr/>
        </p:nvSpPr>
        <p:spPr bwMode="auto">
          <a:xfrm>
            <a:off x="5845175" y="2895600"/>
            <a:ext cx="1774825" cy="1371600"/>
          </a:xfrm>
          <a:prstGeom prst="line">
            <a:avLst/>
          </a:prstGeom>
          <a:noFill/>
          <a:ln w="57150" cap="sq" cmpd="sng" algn="ctr">
            <a:solidFill>
              <a:schemeClr val="tx1"/>
            </a:solidFill>
            <a:prstDash val="solid"/>
            <a:round/>
            <a:headEnd type="none" w="sm" len="sm"/>
            <a:tailEnd type="triangle" w="lg" len="lg"/>
          </a:ln>
          <a:effectLst>
            <a:glow rad="139700">
              <a:schemeClr val="bg2"/>
            </a:glow>
          </a:effectLst>
        </p:spPr>
        <p:txBody>
          <a:bodyPr wrap="none"/>
          <a:lstStyle/>
          <a:p>
            <a:pPr defTabSz="914400" fontAlgn="base">
              <a:spcBef>
                <a:spcPct val="0"/>
              </a:spcBef>
              <a:spcAft>
                <a:spcPct val="0"/>
              </a:spcAft>
              <a:defRPr/>
            </a:pPr>
            <a:endParaRPr lang="en-US" sz="2800" b="1">
              <a:solidFill>
                <a:srgbClr val="EAEAEA"/>
              </a:solidFill>
              <a:effectLst>
                <a:glow rad="177800">
                  <a:srgbClr val="000000"/>
                </a:glow>
                <a:outerShdw blurRad="50800" dist="101600" dir="2700000" algn="tl" rotWithShape="0">
                  <a:srgbClr val="000000"/>
                </a:outerShdw>
              </a:effectLst>
              <a:latin typeface="Arial"/>
              <a:ea typeface="ＭＳ Ｐゴシック" charset="0"/>
              <a:cs typeface="Arial"/>
            </a:endParaRPr>
          </a:p>
        </p:txBody>
      </p:sp>
      <p:sp>
        <p:nvSpPr>
          <p:cNvPr id="38926" name="Text Box 14"/>
          <p:cNvSpPr txBox="1">
            <a:spLocks noChangeArrowheads="1"/>
          </p:cNvSpPr>
          <p:nvPr/>
        </p:nvSpPr>
        <p:spPr bwMode="auto">
          <a:xfrm>
            <a:off x="6986588" y="4114800"/>
            <a:ext cx="2233612" cy="1077913"/>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3200" b="1">
                <a:solidFill>
                  <a:srgbClr val="EAEAEA"/>
                </a:solidFill>
                <a:effectLst>
                  <a:glow rad="177800">
                    <a:srgbClr val="000000"/>
                  </a:glow>
                </a:effectLst>
                <a:latin typeface="Arial" charset="0"/>
                <a:cs typeface="Arial" charset="0"/>
              </a:rPr>
              <a:t>Assyria </a:t>
            </a:r>
            <a:br>
              <a:rPr lang="en-US" sz="3200" b="1">
                <a:solidFill>
                  <a:srgbClr val="EAEAEA"/>
                </a:solidFill>
                <a:effectLst>
                  <a:glow rad="177800">
                    <a:srgbClr val="000000"/>
                  </a:glow>
                </a:effectLst>
                <a:latin typeface="Arial" charset="0"/>
                <a:cs typeface="Arial" charset="0"/>
              </a:rPr>
            </a:br>
            <a:r>
              <a:rPr lang="en-US" sz="3200" b="1">
                <a:solidFill>
                  <a:srgbClr val="EAEAEA"/>
                </a:solidFill>
                <a:effectLst>
                  <a:glow rad="177800">
                    <a:srgbClr val="000000"/>
                  </a:glow>
                </a:effectLst>
                <a:latin typeface="Arial" charset="0"/>
                <a:cs typeface="Arial" charset="0"/>
              </a:rPr>
              <a:t>2:13-15</a:t>
            </a:r>
          </a:p>
        </p:txBody>
      </p:sp>
      <p:sp>
        <p:nvSpPr>
          <p:cNvPr id="38927" name="Line 15"/>
          <p:cNvSpPr>
            <a:spLocks noChangeShapeType="1"/>
          </p:cNvSpPr>
          <p:nvPr/>
        </p:nvSpPr>
        <p:spPr bwMode="auto">
          <a:xfrm>
            <a:off x="6400800" y="2590800"/>
            <a:ext cx="609600" cy="381000"/>
          </a:xfrm>
          <a:prstGeom prst="line">
            <a:avLst/>
          </a:prstGeom>
          <a:noFill/>
          <a:ln w="57150" cap="sq" cmpd="sng" algn="ctr">
            <a:solidFill>
              <a:schemeClr val="tx1"/>
            </a:solidFill>
            <a:prstDash val="solid"/>
            <a:round/>
            <a:headEnd type="none" w="sm" len="sm"/>
            <a:tailEnd type="triangle" w="lg" len="lg"/>
          </a:ln>
          <a:effectLst>
            <a:glow rad="139700">
              <a:schemeClr val="bg2"/>
            </a:glow>
          </a:effectLst>
        </p:spPr>
        <p:txBody>
          <a:bodyPr wrap="none"/>
          <a:lstStyle/>
          <a:p>
            <a:pPr defTabSz="914400" fontAlgn="base">
              <a:spcBef>
                <a:spcPct val="0"/>
              </a:spcBef>
              <a:spcAft>
                <a:spcPct val="0"/>
              </a:spcAft>
              <a:defRPr/>
            </a:pPr>
            <a:endParaRPr lang="en-US" sz="2800" b="1">
              <a:solidFill>
                <a:srgbClr val="EAEAEA"/>
              </a:solidFill>
              <a:effectLst>
                <a:glow rad="177800">
                  <a:srgbClr val="000000"/>
                </a:glow>
                <a:outerShdw blurRad="50800" dist="101600" dir="2700000" algn="tl" rotWithShape="0">
                  <a:srgbClr val="000000"/>
                </a:outerShdw>
              </a:effectLst>
              <a:latin typeface="Arial"/>
              <a:ea typeface="ＭＳ Ｐゴシック" charset="0"/>
              <a:cs typeface="Arial"/>
            </a:endParaRPr>
          </a:p>
        </p:txBody>
      </p:sp>
      <p:sp>
        <p:nvSpPr>
          <p:cNvPr id="38928" name="Text Box 16"/>
          <p:cNvSpPr txBox="1">
            <a:spLocks noChangeArrowheads="1"/>
          </p:cNvSpPr>
          <p:nvPr/>
        </p:nvSpPr>
        <p:spPr bwMode="auto">
          <a:xfrm>
            <a:off x="6934200" y="2801938"/>
            <a:ext cx="2743200" cy="1077912"/>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3200" b="1">
                <a:solidFill>
                  <a:srgbClr val="EAEAEA"/>
                </a:solidFill>
                <a:effectLst>
                  <a:glow rad="177800">
                    <a:srgbClr val="000000"/>
                  </a:glow>
                </a:effectLst>
                <a:latin typeface="Arial" charset="0"/>
                <a:cs typeface="Arial" charset="0"/>
              </a:rPr>
              <a:t>Jerusalem</a:t>
            </a:r>
            <a:br>
              <a:rPr lang="en-US" sz="3200" b="1">
                <a:solidFill>
                  <a:srgbClr val="EAEAEA"/>
                </a:solidFill>
                <a:effectLst>
                  <a:glow rad="177800">
                    <a:srgbClr val="000000"/>
                  </a:glow>
                </a:effectLst>
                <a:latin typeface="Arial" charset="0"/>
                <a:cs typeface="Arial" charset="0"/>
              </a:rPr>
            </a:br>
            <a:r>
              <a:rPr lang="en-US" sz="3200" b="1">
                <a:solidFill>
                  <a:srgbClr val="EAEAEA"/>
                </a:solidFill>
                <a:effectLst>
                  <a:glow rad="177800">
                    <a:srgbClr val="000000"/>
                  </a:glow>
                </a:effectLst>
                <a:latin typeface="Arial" charset="0"/>
                <a:cs typeface="Arial" charset="0"/>
              </a:rPr>
              <a:t>3:1-7</a:t>
            </a:r>
          </a:p>
        </p:txBody>
      </p:sp>
      <p:sp>
        <p:nvSpPr>
          <p:cNvPr id="38929" name="Line 17"/>
          <p:cNvSpPr>
            <a:spLocks noChangeShapeType="1"/>
          </p:cNvSpPr>
          <p:nvPr/>
        </p:nvSpPr>
        <p:spPr bwMode="auto">
          <a:xfrm flipH="1">
            <a:off x="1084263" y="2667000"/>
            <a:ext cx="515937" cy="533400"/>
          </a:xfrm>
          <a:prstGeom prst="line">
            <a:avLst/>
          </a:prstGeom>
          <a:noFill/>
          <a:ln w="57150" cap="sq" cmpd="sng" algn="ctr">
            <a:solidFill>
              <a:schemeClr val="tx1"/>
            </a:solidFill>
            <a:prstDash val="solid"/>
            <a:round/>
            <a:headEnd type="none" w="sm" len="sm"/>
            <a:tailEnd type="triangle" w="lg" len="lg"/>
          </a:ln>
          <a:effectLst>
            <a:glow rad="139700">
              <a:schemeClr val="bg2"/>
            </a:glow>
          </a:effectLst>
        </p:spPr>
        <p:txBody>
          <a:bodyPr wrap="none"/>
          <a:lstStyle/>
          <a:p>
            <a:pPr defTabSz="914400" fontAlgn="base">
              <a:spcBef>
                <a:spcPct val="0"/>
              </a:spcBef>
              <a:spcAft>
                <a:spcPct val="0"/>
              </a:spcAft>
              <a:defRPr/>
            </a:pPr>
            <a:endParaRPr lang="en-US" sz="2800" b="1">
              <a:solidFill>
                <a:srgbClr val="EAEAEA"/>
              </a:solidFill>
              <a:effectLst>
                <a:glow rad="177800">
                  <a:srgbClr val="000000"/>
                </a:glow>
                <a:outerShdw blurRad="50800" dist="101600" dir="2700000" algn="tl" rotWithShape="0">
                  <a:srgbClr val="000000"/>
                </a:outerShdw>
              </a:effectLst>
              <a:latin typeface="Arial"/>
              <a:ea typeface="ＭＳ Ｐゴシック" charset="0"/>
              <a:cs typeface="Arial"/>
            </a:endParaRPr>
          </a:p>
        </p:txBody>
      </p:sp>
      <p:sp>
        <p:nvSpPr>
          <p:cNvPr id="38931" name="Text Box 19"/>
          <p:cNvSpPr txBox="1">
            <a:spLocks noChangeArrowheads="1"/>
          </p:cNvSpPr>
          <p:nvPr/>
        </p:nvSpPr>
        <p:spPr bwMode="auto">
          <a:xfrm>
            <a:off x="76200" y="3189288"/>
            <a:ext cx="1981200" cy="1077912"/>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3200" b="1">
                <a:solidFill>
                  <a:srgbClr val="EAEAEA"/>
                </a:solidFill>
                <a:effectLst>
                  <a:glow rad="177800">
                    <a:srgbClr val="000000"/>
                  </a:glow>
                </a:effectLst>
                <a:latin typeface="Arial" charset="0"/>
                <a:cs typeface="Arial" charset="0"/>
              </a:rPr>
              <a:t>Earth</a:t>
            </a:r>
            <a:br>
              <a:rPr lang="en-US" sz="3200" b="1">
                <a:solidFill>
                  <a:srgbClr val="EAEAEA"/>
                </a:solidFill>
                <a:effectLst>
                  <a:glow rad="177800">
                    <a:srgbClr val="000000"/>
                  </a:glow>
                </a:effectLst>
                <a:latin typeface="Arial" charset="0"/>
                <a:cs typeface="Arial" charset="0"/>
              </a:rPr>
            </a:br>
            <a:r>
              <a:rPr lang="en-US" sz="3200" b="1">
                <a:solidFill>
                  <a:srgbClr val="EAEAEA"/>
                </a:solidFill>
                <a:effectLst>
                  <a:glow rad="177800">
                    <a:srgbClr val="000000"/>
                  </a:glow>
                </a:effectLst>
                <a:latin typeface="Arial" charset="0"/>
                <a:cs typeface="Arial" charset="0"/>
              </a:rPr>
              <a:t>1:1-3</a:t>
            </a:r>
          </a:p>
        </p:txBody>
      </p:sp>
      <p:sp>
        <p:nvSpPr>
          <p:cNvPr id="19" name="Title 18"/>
          <p:cNvSpPr>
            <a:spLocks noGrp="1"/>
          </p:cNvSpPr>
          <p:nvPr>
            <p:ph type="title"/>
          </p:nvPr>
        </p:nvSpPr>
        <p:spPr>
          <a:xfrm>
            <a:off x="685800" y="457200"/>
            <a:ext cx="7772400" cy="838200"/>
          </a:xfrm>
        </p:spPr>
        <p:txBody>
          <a:bodyPr anchor="t"/>
          <a:lstStyle/>
          <a:p>
            <a:pPr marL="342900" indent="-342900" eaLnBrk="1" hangingPunct="1">
              <a:lnSpc>
                <a:spcPct val="90000"/>
              </a:lnSpc>
              <a:spcBef>
                <a:spcPct val="20000"/>
              </a:spcBef>
              <a:buClr>
                <a:schemeClr val="accent2"/>
              </a:buClr>
              <a:buSzPct val="110000"/>
              <a:defRPr/>
            </a:pPr>
            <a:r>
              <a:rPr lang="en-US" sz="4400">
                <a:solidFill>
                  <a:srgbClr val="FFFF00"/>
                </a:solidFill>
                <a:effectLst>
                  <a:glow rad="177800">
                    <a:schemeClr val="bg2"/>
                  </a:glow>
                </a:effectLst>
                <a:latin typeface="Arial" charset="0"/>
                <a:ea typeface="ＭＳ Ｐゴシック" charset="0"/>
              </a:rPr>
              <a:t>2. Universalism</a:t>
            </a:r>
          </a:p>
        </p:txBody>
      </p:sp>
      <p:sp>
        <p:nvSpPr>
          <p:cNvPr id="2" name="Text Box 311"/>
          <p:cNvSpPr txBox="1">
            <a:spLocks noChangeArrowheads="1"/>
          </p:cNvSpPr>
          <p:nvPr/>
        </p:nvSpPr>
        <p:spPr bwMode="auto">
          <a:xfrm>
            <a:off x="8172400" y="96813"/>
            <a:ext cx="784225" cy="523875"/>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2800" b="1" dirty="0">
                <a:solidFill>
                  <a:srgbClr val="EAEAEA"/>
                </a:solidFill>
                <a:effectLst>
                  <a:glow rad="177800">
                    <a:srgbClr val="000000"/>
                  </a:glow>
                </a:effectLst>
                <a:latin typeface="Arial" charset="0"/>
                <a:cs typeface="Arial" charset="0"/>
              </a:rPr>
              <a:t>637</a:t>
            </a:r>
          </a:p>
        </p:txBody>
      </p:sp>
      <p:sp>
        <p:nvSpPr>
          <p:cNvPr id="20" name="Line 17"/>
          <p:cNvSpPr>
            <a:spLocks noChangeShapeType="1"/>
          </p:cNvSpPr>
          <p:nvPr/>
        </p:nvSpPr>
        <p:spPr bwMode="auto">
          <a:xfrm flipH="1">
            <a:off x="1600200" y="2667000"/>
            <a:ext cx="762000" cy="1676400"/>
          </a:xfrm>
          <a:prstGeom prst="line">
            <a:avLst/>
          </a:prstGeom>
          <a:noFill/>
          <a:ln w="57150" cap="sq" cmpd="sng" algn="ctr">
            <a:solidFill>
              <a:schemeClr val="tx1"/>
            </a:solidFill>
            <a:prstDash val="solid"/>
            <a:round/>
            <a:headEnd type="none" w="sm" len="sm"/>
            <a:tailEnd type="triangle" w="lg" len="lg"/>
          </a:ln>
          <a:effectLst>
            <a:glow rad="139700">
              <a:schemeClr val="bg2"/>
            </a:glow>
          </a:effectLst>
        </p:spPr>
        <p:txBody>
          <a:bodyPr wrap="none"/>
          <a:lstStyle/>
          <a:p>
            <a:pPr defTabSz="914400" fontAlgn="base">
              <a:spcBef>
                <a:spcPct val="0"/>
              </a:spcBef>
              <a:spcAft>
                <a:spcPct val="0"/>
              </a:spcAft>
              <a:defRPr/>
            </a:pPr>
            <a:endParaRPr lang="en-US" sz="2800" b="1">
              <a:solidFill>
                <a:srgbClr val="EAEAEA"/>
              </a:solidFill>
              <a:effectLst>
                <a:glow rad="177800">
                  <a:srgbClr val="000000"/>
                </a:glow>
                <a:outerShdw blurRad="50800" dist="101600" dir="2700000" algn="tl" rotWithShape="0">
                  <a:srgbClr val="000000"/>
                </a:outerShdw>
              </a:effectLst>
              <a:latin typeface="Arial"/>
              <a:ea typeface="ＭＳ Ｐゴシック" charset="0"/>
              <a:cs typeface="Arial"/>
            </a:endParaRPr>
          </a:p>
        </p:txBody>
      </p:sp>
      <p:sp>
        <p:nvSpPr>
          <p:cNvPr id="21" name="Text Box 19"/>
          <p:cNvSpPr txBox="1">
            <a:spLocks noChangeArrowheads="1"/>
          </p:cNvSpPr>
          <p:nvPr/>
        </p:nvSpPr>
        <p:spPr bwMode="auto">
          <a:xfrm>
            <a:off x="381000" y="4332288"/>
            <a:ext cx="1981200" cy="1077912"/>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3200" b="1">
                <a:solidFill>
                  <a:srgbClr val="EAEAEA"/>
                </a:solidFill>
                <a:effectLst>
                  <a:glow rad="177800">
                    <a:srgbClr val="000000"/>
                  </a:glow>
                </a:effectLst>
                <a:latin typeface="Arial" charset="0"/>
                <a:cs typeface="Arial" charset="0"/>
              </a:rPr>
              <a:t>Judah</a:t>
            </a:r>
            <a:br>
              <a:rPr lang="en-US" sz="3200" b="1">
                <a:solidFill>
                  <a:srgbClr val="EAEAEA"/>
                </a:solidFill>
                <a:effectLst>
                  <a:glow rad="177800">
                    <a:srgbClr val="000000"/>
                  </a:glow>
                </a:effectLst>
                <a:latin typeface="Arial" charset="0"/>
                <a:cs typeface="Arial" charset="0"/>
              </a:rPr>
            </a:br>
            <a:r>
              <a:rPr lang="en-US" sz="3200" b="1">
                <a:solidFill>
                  <a:srgbClr val="EAEAEA"/>
                </a:solidFill>
                <a:effectLst>
                  <a:glow rad="177800">
                    <a:srgbClr val="000000"/>
                  </a:glow>
                </a:effectLst>
                <a:latin typeface="Arial" charset="0"/>
                <a:cs typeface="Arial" charset="0"/>
              </a:rPr>
              <a:t>1:4–2:3</a:t>
            </a:r>
          </a:p>
        </p:txBody>
      </p:sp>
      <p:sp>
        <p:nvSpPr>
          <p:cNvPr id="22" name="Line 15"/>
          <p:cNvSpPr>
            <a:spLocks noChangeShapeType="1"/>
          </p:cNvSpPr>
          <p:nvPr/>
        </p:nvSpPr>
        <p:spPr bwMode="auto">
          <a:xfrm flipV="1">
            <a:off x="7239000" y="2209800"/>
            <a:ext cx="685800" cy="76200"/>
          </a:xfrm>
          <a:prstGeom prst="line">
            <a:avLst/>
          </a:prstGeom>
          <a:noFill/>
          <a:ln w="57150" cap="sq" cmpd="sng" algn="ctr">
            <a:solidFill>
              <a:schemeClr val="tx1"/>
            </a:solidFill>
            <a:prstDash val="solid"/>
            <a:round/>
            <a:headEnd type="none" w="sm" len="sm"/>
            <a:tailEnd type="triangle" w="lg" len="lg"/>
          </a:ln>
          <a:effectLst>
            <a:glow rad="139700">
              <a:schemeClr val="bg2"/>
            </a:glow>
          </a:effectLst>
        </p:spPr>
        <p:txBody>
          <a:bodyPr wrap="none"/>
          <a:lstStyle/>
          <a:p>
            <a:pPr defTabSz="914400" fontAlgn="base">
              <a:spcBef>
                <a:spcPct val="0"/>
              </a:spcBef>
              <a:spcAft>
                <a:spcPct val="0"/>
              </a:spcAft>
              <a:defRPr/>
            </a:pPr>
            <a:endParaRPr lang="en-US" sz="2800" b="1">
              <a:solidFill>
                <a:srgbClr val="EAEAEA"/>
              </a:solidFill>
              <a:effectLst>
                <a:glow rad="177800">
                  <a:srgbClr val="000000"/>
                </a:glow>
                <a:outerShdw blurRad="50800" dist="101600" dir="2700000" algn="tl" rotWithShape="0">
                  <a:srgbClr val="000000"/>
                </a:outerShdw>
              </a:effectLst>
              <a:latin typeface="Arial"/>
              <a:ea typeface="ＭＳ Ｐゴシック" charset="0"/>
              <a:cs typeface="Arial"/>
            </a:endParaRPr>
          </a:p>
        </p:txBody>
      </p:sp>
      <p:sp>
        <p:nvSpPr>
          <p:cNvPr id="23" name="Text Box 16"/>
          <p:cNvSpPr txBox="1">
            <a:spLocks noChangeArrowheads="1"/>
          </p:cNvSpPr>
          <p:nvPr/>
        </p:nvSpPr>
        <p:spPr bwMode="auto">
          <a:xfrm>
            <a:off x="7924800" y="1752600"/>
            <a:ext cx="1828800" cy="1077913"/>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3200" b="1">
                <a:solidFill>
                  <a:srgbClr val="EAEAEA"/>
                </a:solidFill>
                <a:effectLst>
                  <a:glow rad="177800">
                    <a:srgbClr val="000000"/>
                  </a:glow>
                </a:effectLst>
                <a:latin typeface="Arial" charset="0"/>
                <a:cs typeface="Arial" charset="0"/>
              </a:rPr>
              <a:t>Earth</a:t>
            </a:r>
            <a:br>
              <a:rPr lang="en-US" sz="3200" b="1">
                <a:solidFill>
                  <a:srgbClr val="EAEAEA"/>
                </a:solidFill>
                <a:effectLst>
                  <a:glow rad="177800">
                    <a:srgbClr val="000000"/>
                  </a:glow>
                </a:effectLst>
                <a:latin typeface="Arial" charset="0"/>
                <a:cs typeface="Arial" charset="0"/>
              </a:rPr>
            </a:br>
            <a:r>
              <a:rPr lang="en-US" sz="3200" b="1">
                <a:solidFill>
                  <a:srgbClr val="EAEAEA"/>
                </a:solidFill>
                <a:effectLst>
                  <a:glow rad="177800">
                    <a:srgbClr val="000000"/>
                  </a:glow>
                </a:effectLst>
                <a:latin typeface="Arial" charset="0"/>
                <a:cs typeface="Arial" charset="0"/>
              </a:rPr>
              <a:t>3:8</a:t>
            </a:r>
          </a:p>
        </p:txBody>
      </p:sp>
    </p:spTree>
    <p:extLst>
      <p:ext uri="{BB962C8B-B14F-4D97-AF65-F5344CB8AC3E}">
        <p14:creationId xmlns:p14="http://schemas.microsoft.com/office/powerpoint/2010/main" val="2411681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0-#ppt_w/2"/>
                                          </p:val>
                                        </p:tav>
                                        <p:tav tm="100000">
                                          <p:val>
                                            <p:strVal val="#ppt_x"/>
                                          </p:val>
                                        </p:tav>
                                      </p:tavLst>
                                    </p:anim>
                                    <p:anim calcmode="lin" valueType="num">
                                      <p:cBhvr additive="base">
                                        <p:cTn id="8" dur="500" fill="hold"/>
                                        <p:tgtEl>
                                          <p:spTgt spid="3891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8929"/>
                                        </p:tgtEl>
                                        <p:attrNameLst>
                                          <p:attrName>style.visibility</p:attrName>
                                        </p:attrNameLst>
                                      </p:cBhvr>
                                      <p:to>
                                        <p:strVal val="visible"/>
                                      </p:to>
                                    </p:set>
                                    <p:animEffect transition="in" filter="wipe(up)">
                                      <p:cBhvr>
                                        <p:cTn id="13" dur="500"/>
                                        <p:tgtEl>
                                          <p:spTgt spid="38929"/>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3893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par>
                          <p:cTn id="22" fill="hold" nodeType="afterGroup">
                            <p:stCondLst>
                              <p:cond delay="500"/>
                            </p:stCondLst>
                            <p:childTnLst>
                              <p:par>
                                <p:cTn id="23" presetID="1"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38917"/>
                                        </p:tgtEl>
                                        <p:attrNameLst>
                                          <p:attrName>style.visibility</p:attrName>
                                        </p:attrNameLst>
                                      </p:cBhvr>
                                      <p:to>
                                        <p:strVal val="visible"/>
                                      </p:to>
                                    </p:set>
                                    <p:animEffect transition="in" filter="wipe(up)">
                                      <p:cBhvr>
                                        <p:cTn id="29" dur="500"/>
                                        <p:tgtEl>
                                          <p:spTgt spid="38917"/>
                                        </p:tgtEl>
                                      </p:cBhvr>
                                    </p:animEffect>
                                  </p:childTnLst>
                                </p:cTn>
                              </p:par>
                            </p:childTnLst>
                          </p:cTn>
                        </p:par>
                        <p:par>
                          <p:cTn id="30" fill="hold" nodeType="afterGroup">
                            <p:stCondLst>
                              <p:cond delay="500"/>
                            </p:stCondLst>
                            <p:childTnLst>
                              <p:par>
                                <p:cTn id="31" presetID="1" presetClass="entr" presetSubtype="0" fill="hold" nodeType="afterEffect">
                                  <p:stCondLst>
                                    <p:cond delay="0"/>
                                  </p:stCondLst>
                                  <p:childTnLst>
                                    <p:set>
                                      <p:cBhvr>
                                        <p:cTn id="32" dur="1" fill="hold">
                                          <p:stCondLst>
                                            <p:cond delay="0"/>
                                          </p:stCondLst>
                                        </p:cTn>
                                        <p:tgtEl>
                                          <p:spTgt spid="3891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38919"/>
                                        </p:tgtEl>
                                        <p:attrNameLst>
                                          <p:attrName>style.visibility</p:attrName>
                                        </p:attrNameLst>
                                      </p:cBhvr>
                                      <p:to>
                                        <p:strVal val="visible"/>
                                      </p:to>
                                    </p:set>
                                    <p:animEffect transition="in" filter="wipe(up)">
                                      <p:cBhvr>
                                        <p:cTn id="37" dur="500"/>
                                        <p:tgtEl>
                                          <p:spTgt spid="38919"/>
                                        </p:tgtEl>
                                      </p:cBhvr>
                                    </p:animEffect>
                                  </p:childTnLst>
                                </p:cTn>
                              </p:par>
                            </p:childTnLst>
                          </p:cTn>
                        </p:par>
                        <p:par>
                          <p:cTn id="38" fill="hold" nodeType="afterGroup">
                            <p:stCondLst>
                              <p:cond delay="500"/>
                            </p:stCondLst>
                            <p:childTnLst>
                              <p:par>
                                <p:cTn id="39" presetID="1" presetClass="entr" presetSubtype="0" fill="hold" nodeType="afterEffect">
                                  <p:stCondLst>
                                    <p:cond delay="0"/>
                                  </p:stCondLst>
                                  <p:childTnLst>
                                    <p:set>
                                      <p:cBhvr>
                                        <p:cTn id="40" dur="1" fill="hold">
                                          <p:stCondLst>
                                            <p:cond delay="0"/>
                                          </p:stCondLst>
                                        </p:cTn>
                                        <p:tgtEl>
                                          <p:spTgt spid="38920"/>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38921"/>
                                        </p:tgtEl>
                                        <p:attrNameLst>
                                          <p:attrName>style.visibility</p:attrName>
                                        </p:attrNameLst>
                                      </p:cBhvr>
                                      <p:to>
                                        <p:strVal val="visible"/>
                                      </p:to>
                                    </p:set>
                                    <p:animEffect transition="in" filter="wipe(up)">
                                      <p:cBhvr>
                                        <p:cTn id="45" dur="500"/>
                                        <p:tgtEl>
                                          <p:spTgt spid="38921"/>
                                        </p:tgtEl>
                                      </p:cBhvr>
                                    </p:animEffect>
                                  </p:childTnLst>
                                </p:cTn>
                              </p:par>
                            </p:childTnLst>
                          </p:cTn>
                        </p:par>
                        <p:par>
                          <p:cTn id="46" fill="hold" nodeType="afterGroup">
                            <p:stCondLst>
                              <p:cond delay="500"/>
                            </p:stCondLst>
                            <p:childTnLst>
                              <p:par>
                                <p:cTn id="47" presetID="1" presetClass="entr" presetSubtype="0" fill="hold" nodeType="afterEffect">
                                  <p:stCondLst>
                                    <p:cond delay="0"/>
                                  </p:stCondLst>
                                  <p:childTnLst>
                                    <p:set>
                                      <p:cBhvr>
                                        <p:cTn id="48" dur="1" fill="hold">
                                          <p:stCondLst>
                                            <p:cond delay="0"/>
                                          </p:stCondLst>
                                        </p:cTn>
                                        <p:tgtEl>
                                          <p:spTgt spid="3892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nodeType="clickEffect">
                                  <p:stCondLst>
                                    <p:cond delay="0"/>
                                  </p:stCondLst>
                                  <p:childTnLst>
                                    <p:set>
                                      <p:cBhvr>
                                        <p:cTn id="52" dur="1" fill="hold">
                                          <p:stCondLst>
                                            <p:cond delay="0"/>
                                          </p:stCondLst>
                                        </p:cTn>
                                        <p:tgtEl>
                                          <p:spTgt spid="38923"/>
                                        </p:tgtEl>
                                        <p:attrNameLst>
                                          <p:attrName>style.visibility</p:attrName>
                                        </p:attrNameLst>
                                      </p:cBhvr>
                                      <p:to>
                                        <p:strVal val="visible"/>
                                      </p:to>
                                    </p:set>
                                    <p:animEffect transition="in" filter="wipe(up)">
                                      <p:cBhvr>
                                        <p:cTn id="53" dur="500"/>
                                        <p:tgtEl>
                                          <p:spTgt spid="38923"/>
                                        </p:tgtEl>
                                      </p:cBhvr>
                                    </p:animEffect>
                                  </p:childTnLst>
                                </p:cTn>
                              </p:par>
                            </p:childTnLst>
                          </p:cTn>
                        </p:par>
                        <p:par>
                          <p:cTn id="54" fill="hold" nodeType="afterGroup">
                            <p:stCondLst>
                              <p:cond delay="500"/>
                            </p:stCondLst>
                            <p:childTnLst>
                              <p:par>
                                <p:cTn id="55" presetID="1" presetClass="entr" presetSubtype="0" fill="hold" nodeType="afterEffect">
                                  <p:stCondLst>
                                    <p:cond delay="0"/>
                                  </p:stCondLst>
                                  <p:childTnLst>
                                    <p:set>
                                      <p:cBhvr>
                                        <p:cTn id="56" dur="1" fill="hold">
                                          <p:stCondLst>
                                            <p:cond delay="0"/>
                                          </p:stCondLst>
                                        </p:cTn>
                                        <p:tgtEl>
                                          <p:spTgt spid="3892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nodeType="clickEffect">
                                  <p:stCondLst>
                                    <p:cond delay="0"/>
                                  </p:stCondLst>
                                  <p:childTnLst>
                                    <p:set>
                                      <p:cBhvr>
                                        <p:cTn id="60" dur="1" fill="hold">
                                          <p:stCondLst>
                                            <p:cond delay="0"/>
                                          </p:stCondLst>
                                        </p:cTn>
                                        <p:tgtEl>
                                          <p:spTgt spid="38925"/>
                                        </p:tgtEl>
                                        <p:attrNameLst>
                                          <p:attrName>style.visibility</p:attrName>
                                        </p:attrNameLst>
                                      </p:cBhvr>
                                      <p:to>
                                        <p:strVal val="visible"/>
                                      </p:to>
                                    </p:set>
                                    <p:animEffect transition="in" filter="wipe(up)">
                                      <p:cBhvr>
                                        <p:cTn id="61" dur="500"/>
                                        <p:tgtEl>
                                          <p:spTgt spid="38925"/>
                                        </p:tgtEl>
                                      </p:cBhvr>
                                    </p:animEffect>
                                  </p:childTnLst>
                                </p:cTn>
                              </p:par>
                            </p:childTnLst>
                          </p:cTn>
                        </p:par>
                        <p:par>
                          <p:cTn id="62" fill="hold" nodeType="afterGroup">
                            <p:stCondLst>
                              <p:cond delay="500"/>
                            </p:stCondLst>
                            <p:childTnLst>
                              <p:par>
                                <p:cTn id="63" presetID="1" presetClass="entr" presetSubtype="0" fill="hold" nodeType="afterEffect">
                                  <p:stCondLst>
                                    <p:cond delay="0"/>
                                  </p:stCondLst>
                                  <p:childTnLst>
                                    <p:set>
                                      <p:cBhvr>
                                        <p:cTn id="64" dur="1" fill="hold">
                                          <p:stCondLst>
                                            <p:cond delay="0"/>
                                          </p:stCondLst>
                                        </p:cTn>
                                        <p:tgtEl>
                                          <p:spTgt spid="3892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1" fill="hold" nodeType="clickEffect">
                                  <p:stCondLst>
                                    <p:cond delay="0"/>
                                  </p:stCondLst>
                                  <p:childTnLst>
                                    <p:set>
                                      <p:cBhvr>
                                        <p:cTn id="68" dur="1" fill="hold">
                                          <p:stCondLst>
                                            <p:cond delay="0"/>
                                          </p:stCondLst>
                                        </p:cTn>
                                        <p:tgtEl>
                                          <p:spTgt spid="38927"/>
                                        </p:tgtEl>
                                        <p:attrNameLst>
                                          <p:attrName>style.visibility</p:attrName>
                                        </p:attrNameLst>
                                      </p:cBhvr>
                                      <p:to>
                                        <p:strVal val="visible"/>
                                      </p:to>
                                    </p:set>
                                    <p:animEffect transition="in" filter="wipe(up)">
                                      <p:cBhvr>
                                        <p:cTn id="69" dur="500"/>
                                        <p:tgtEl>
                                          <p:spTgt spid="38927"/>
                                        </p:tgtEl>
                                      </p:cBhvr>
                                    </p:animEffect>
                                  </p:childTnLst>
                                </p:cTn>
                              </p:par>
                            </p:childTnLst>
                          </p:cTn>
                        </p:par>
                        <p:par>
                          <p:cTn id="70" fill="hold" nodeType="afterGroup">
                            <p:stCondLst>
                              <p:cond delay="500"/>
                            </p:stCondLst>
                            <p:childTnLst>
                              <p:par>
                                <p:cTn id="71" presetID="1" presetClass="entr" presetSubtype="0" fill="hold" nodeType="afterEffect">
                                  <p:stCondLst>
                                    <p:cond delay="0"/>
                                  </p:stCondLst>
                                  <p:childTnLst>
                                    <p:set>
                                      <p:cBhvr>
                                        <p:cTn id="72" dur="1" fill="hold">
                                          <p:stCondLst>
                                            <p:cond delay="0"/>
                                          </p:stCondLst>
                                        </p:cTn>
                                        <p:tgtEl>
                                          <p:spTgt spid="3892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1"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up)">
                                      <p:cBhvr>
                                        <p:cTn id="77" dur="500"/>
                                        <p:tgtEl>
                                          <p:spTgt spid="22"/>
                                        </p:tgtEl>
                                      </p:cBhvr>
                                    </p:animEffect>
                                  </p:childTnLst>
                                </p:cTn>
                              </p:par>
                            </p:childTnLst>
                          </p:cTn>
                        </p:par>
                        <p:par>
                          <p:cTn id="78" fill="hold" nodeType="afterGroup">
                            <p:stCondLst>
                              <p:cond delay="500"/>
                            </p:stCondLst>
                            <p:childTnLst>
                              <p:par>
                                <p:cTn id="79" presetID="1" presetClass="entr" presetSubtype="0"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Sunrise-Over-the-Atlantic-Myrtle-Beach-South-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ctrTitle"/>
          </p:nvPr>
        </p:nvSpPr>
        <p:spPr>
          <a:xfrm>
            <a:off x="0" y="2057400"/>
            <a:ext cx="9144000" cy="2209800"/>
          </a:xfrm>
        </p:spPr>
        <p:txBody>
          <a:bodyPr/>
          <a:lstStyle/>
          <a:p>
            <a:pPr eaLnBrk="1" hangingPunct="1">
              <a:defRPr/>
            </a:pPr>
            <a:r>
              <a:rPr lang="en-US" sz="8000" dirty="0">
                <a:effectLst>
                  <a:outerShdw blurRad="38100" dist="38100" dir="2700000" algn="tl">
                    <a:srgbClr val="000000"/>
                  </a:outerShdw>
                </a:effectLst>
                <a:latin typeface="Arial" charset="0"/>
                <a:ea typeface="ＭＳ Ｐゴシック" charset="0"/>
                <a:cs typeface="ＭＳ Ｐゴシック" charset="0"/>
              </a:rPr>
              <a:t>Zephaniah </a:t>
            </a:r>
            <a:br>
              <a:rPr lang="en-US" sz="8000" dirty="0">
                <a:effectLst>
                  <a:outerShdw blurRad="38100" dist="38100" dir="2700000" algn="tl">
                    <a:srgbClr val="000000"/>
                  </a:outerShdw>
                </a:effectLst>
                <a:latin typeface="Arial" charset="0"/>
                <a:ea typeface="ＭＳ Ｐゴシック" charset="0"/>
                <a:cs typeface="ＭＳ Ｐゴシック" charset="0"/>
              </a:rPr>
            </a:br>
            <a:r>
              <a:rPr lang="en-US" sz="6600" dirty="0">
                <a:effectLst>
                  <a:outerShdw blurRad="38100" dist="38100" dir="2700000" algn="tl">
                    <a:srgbClr val="000000"/>
                  </a:outerShdw>
                </a:effectLst>
                <a:latin typeface="Arial" charset="0"/>
                <a:ea typeface="ＭＳ Ｐゴシック" charset="0"/>
                <a:cs typeface="ＭＳ Ｐゴシック" charset="0"/>
              </a:rPr>
              <a:t>The Day of the LORD</a:t>
            </a:r>
          </a:p>
        </p:txBody>
      </p:sp>
    </p:spTree>
    <p:extLst>
      <p:ext uri="{BB962C8B-B14F-4D97-AF65-F5344CB8AC3E}">
        <p14:creationId xmlns:p14="http://schemas.microsoft.com/office/powerpoint/2010/main" val="14696657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Day</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Zephaniah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634</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89345292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 y="406400"/>
            <a:ext cx="9042400" cy="6032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129"/>
            <a:ext cx="9144000" cy="19352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future judgment warns us to </a:t>
            </a:r>
            <a:r>
              <a:rPr lang="en-US" sz="4800" b="1" dirty="0">
                <a:solidFill>
                  <a:srgbClr val="FFFF00"/>
                </a:solidFill>
                <a:effectLst>
                  <a:glow rad="127000">
                    <a:schemeClr val="tx1"/>
                  </a:glow>
                </a:effectLst>
                <a:latin typeface="Arial" charset="0"/>
                <a:ea typeface="ＭＳ Ｐゴシック" charset="0"/>
                <a:cs typeface="ＭＳ Ｐゴシック" charset="0"/>
              </a:rPr>
              <a:t>repent</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 1:1–3:8</a:t>
            </a:r>
          </a:p>
        </p:txBody>
      </p:sp>
    </p:spTree>
    <p:extLst>
      <p:ext uri="{BB962C8B-B14F-4D97-AF65-F5344CB8AC3E}">
        <p14:creationId xmlns:p14="http://schemas.microsoft.com/office/powerpoint/2010/main" val="1526981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should we respond to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balance</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
        <p:nvSpPr>
          <p:cNvPr id="4" name="Rectangle 2"/>
          <p:cNvSpPr txBox="1">
            <a:spLocks noChangeArrowheads="1"/>
          </p:cNvSpPr>
          <p:nvPr/>
        </p:nvSpPr>
        <p:spPr bwMode="auto">
          <a:xfrm>
            <a:off x="197928"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Judgment</a:t>
            </a:r>
          </a:p>
        </p:txBody>
      </p:sp>
      <p:sp>
        <p:nvSpPr>
          <p:cNvPr id="5" name="Rectangle 2"/>
          <p:cNvSpPr txBox="1">
            <a:spLocks noChangeArrowheads="1"/>
          </p:cNvSpPr>
          <p:nvPr/>
        </p:nvSpPr>
        <p:spPr bwMode="auto">
          <a:xfrm>
            <a:off x="4717353"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Deliverance</a:t>
            </a:r>
          </a:p>
        </p:txBody>
      </p:sp>
      <p:sp>
        <p:nvSpPr>
          <p:cNvPr id="6" name="Rectangle 2"/>
          <p:cNvSpPr txBox="1">
            <a:spLocks noChangeArrowheads="1"/>
          </p:cNvSpPr>
          <p:nvPr/>
        </p:nvSpPr>
        <p:spPr bwMode="auto">
          <a:xfrm>
            <a:off x="220612"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Repentance</a:t>
            </a:r>
          </a:p>
        </p:txBody>
      </p:sp>
      <p:sp>
        <p:nvSpPr>
          <p:cNvPr id="7" name="Rectangle 2"/>
          <p:cNvSpPr txBox="1">
            <a:spLocks noChangeArrowheads="1"/>
          </p:cNvSpPr>
          <p:nvPr/>
        </p:nvSpPr>
        <p:spPr bwMode="auto">
          <a:xfrm>
            <a:off x="4740037"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Hope</a:t>
            </a:r>
          </a:p>
        </p:txBody>
      </p:sp>
    </p:spTree>
    <p:extLst>
      <p:ext uri="{BB962C8B-B14F-4D97-AF65-F5344CB8AC3E}">
        <p14:creationId xmlns:p14="http://schemas.microsoft.com/office/powerpoint/2010/main" val="19960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465943"/>
            <a:ext cx="9175460" cy="499291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Be hopeful yet </a:t>
            </a:r>
            <a:r>
              <a:rPr lang="en-US" sz="5400" b="1" dirty="0">
                <a:solidFill>
                  <a:srgbClr val="FFFF00"/>
                </a:solidFill>
                <a:effectLst>
                  <a:glow rad="127000">
                    <a:schemeClr val="tx1"/>
                  </a:glow>
                </a:effectLst>
                <a:latin typeface="Arial" charset="0"/>
                <a:ea typeface="ＭＳ Ｐゴシック" charset="0"/>
                <a:cs typeface="ＭＳ Ｐゴシック" charset="0"/>
              </a:rPr>
              <a:t>repentant</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188869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rgbClr val="FFFFFF"/>
                </a:solidFill>
                <a:effectLst>
                  <a:glow rad="127000">
                    <a:srgbClr val="000000"/>
                  </a:glow>
                </a:effectLst>
                <a:latin typeface="Arial" charset="0"/>
              </a:rPr>
              <a:t>Zephaniah </a:t>
            </a:r>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b="1" dirty="0">
                <a:solidFill>
                  <a:prstClr val="white"/>
                </a:solidFill>
                <a:effectLst>
                  <a:glow rad="101600">
                    <a:prstClr val="black">
                      <a:alpha val="99000"/>
                    </a:prstClr>
                  </a:glow>
                </a:effectLst>
                <a:latin typeface="Calibri"/>
              </a:rPr>
              <a:t>Judah should repent because of a future </a:t>
            </a:r>
            <a:r>
              <a:rPr lang="en-US" b="1" dirty="0">
                <a:solidFill>
                  <a:srgbClr val="FFFF00"/>
                </a:solidFill>
                <a:effectLst>
                  <a:glow rad="101600">
                    <a:prstClr val="black">
                      <a:alpha val="99000"/>
                    </a:prstClr>
                  </a:glow>
                </a:effectLst>
                <a:latin typeface="Calibri"/>
              </a:rPr>
              <a:t>day</a:t>
            </a:r>
            <a:r>
              <a:rPr lang="en-US" b="1" dirty="0">
                <a:solidFill>
                  <a:prstClr val="white"/>
                </a:solidFill>
                <a:effectLst>
                  <a:glow rad="101600">
                    <a:prstClr val="black">
                      <a:alpha val="99000"/>
                    </a:prstClr>
                  </a:glow>
                </a:effectLst>
                <a:latin typeface="Calibri"/>
              </a:rPr>
              <a:t> of judgment (1:1–3:8) and blessing (3:9-20) on the whole earth caused by God as King.</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4182386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Zephaniah prophesies the </a:t>
            </a:r>
            <a:r>
              <a:rPr lang="en-US" sz="3200" b="1" kern="0" dirty="0">
                <a:solidFill>
                  <a:srgbClr val="FFFF00"/>
                </a:solidFill>
                <a:effectLst>
                  <a:glow rad="127000">
                    <a:srgbClr val="000000"/>
                  </a:glow>
                </a:effectLst>
                <a:latin typeface="Arial" charset="0"/>
                <a:ea typeface="ＭＳ Ｐゴシック" charset="0"/>
                <a:cs typeface="ＭＳ Ｐゴシック" charset="0"/>
              </a:rPr>
              <a:t>day</a:t>
            </a:r>
            <a:r>
              <a:rPr lang="en-US" sz="3200" b="1" kern="0" dirty="0">
                <a:solidFill>
                  <a:srgbClr val="FFFFFF"/>
                </a:solidFill>
                <a:effectLst>
                  <a:glow rad="127000">
                    <a:srgbClr val="000000"/>
                  </a:glow>
                </a:effectLst>
                <a:latin typeface="Arial" charset="0"/>
                <a:ea typeface="ＭＳ Ｐゴシック" charset="0"/>
                <a:cs typeface="ＭＳ Ｐゴシック" charset="0"/>
              </a:rPr>
              <a:t> of the L</a:t>
            </a:r>
            <a:r>
              <a:rPr lang="en-US" sz="2800" b="1" kern="0" dirty="0">
                <a:solidFill>
                  <a:srgbClr val="FFFFFF"/>
                </a:solidFill>
                <a:effectLst>
                  <a:glow rad="127000">
                    <a:srgbClr val="000000"/>
                  </a:glow>
                </a:effectLst>
                <a:latin typeface="Arial" charset="0"/>
                <a:ea typeface="ＭＳ Ｐゴシック" charset="0"/>
                <a:cs typeface="ＭＳ Ｐゴシック" charset="0"/>
              </a:rPr>
              <a:t>ORD</a:t>
            </a:r>
            <a:r>
              <a:rPr lang="en-US" sz="3200" b="1" kern="0" dirty="0">
                <a:solidFill>
                  <a:srgbClr val="FFFFFF"/>
                </a:solidFill>
                <a:effectLst>
                  <a:glow rad="127000">
                    <a:srgbClr val="000000"/>
                  </a:glow>
                </a:effectLst>
                <a:latin typeface="Arial" charset="0"/>
                <a:ea typeface="ＭＳ Ｐゴシック" charset="0"/>
                <a:cs typeface="ＭＳ Ｐゴシック" charset="0"/>
              </a:rPr>
              <a:t> judgment upon Judah, the surrounding nations, and the entire earth to exhort Judah to repent due to God</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righteousness and His promise of a remnant in a national restoration.</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effectLst>
                  <a:glow rad="127000">
                    <a:srgbClr val="000000"/>
                  </a:glow>
                </a:effectLst>
                <a:latin typeface="Arial" charset="0"/>
                <a:ea typeface="ＭＳ Ｐゴシック" charset="0"/>
                <a:cs typeface="ＭＳ Ｐゴシック" charset="0"/>
              </a:rPr>
              <a:t>Zephaniah</a:t>
            </a:r>
            <a:br>
              <a:rPr lang="en-US" sz="3600" b="1" dirty="0">
                <a:solidFill>
                  <a:srgbClr val="FFFFFF"/>
                </a:solidFill>
                <a:latin typeface="Arial"/>
                <a:cs typeface="Arial"/>
              </a:rPr>
            </a:b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altLang="zh-CN" b="1" kern="0" dirty="0">
                <a:solidFill>
                  <a:srgbClr val="000000"/>
                </a:solidFill>
                <a:cs typeface="MS PGothic" charset="0"/>
              </a:rPr>
              <a:t>634</a:t>
            </a:r>
          </a:p>
          <a:p>
            <a:pPr algn="ctr" defTabSz="914400" eaLnBrk="1" fontAlgn="base" hangingPunct="1">
              <a:spcBef>
                <a:spcPct val="0"/>
              </a:spcBef>
              <a:spcAft>
                <a:spcPct val="0"/>
              </a:spcAft>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1415532953"/>
      </p:ext>
    </p:extLst>
  </p:cSld>
  <p:clrMapOvr>
    <a:masterClrMapping/>
  </p:clrMapOvr>
  <p:transition spd="med">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 y="406400"/>
            <a:ext cx="9042400" cy="6032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129"/>
            <a:ext cx="9144000" cy="19352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future judgment warns us to </a:t>
            </a:r>
            <a:r>
              <a:rPr lang="en-US" sz="4800" b="1" dirty="0">
                <a:solidFill>
                  <a:srgbClr val="FFFF00"/>
                </a:solidFill>
                <a:effectLst>
                  <a:glow rad="127000">
                    <a:schemeClr val="tx1"/>
                  </a:glow>
                </a:effectLst>
                <a:latin typeface="Arial" charset="0"/>
                <a:ea typeface="ＭＳ Ｐゴシック" charset="0"/>
                <a:cs typeface="ＭＳ Ｐゴシック" charset="0"/>
              </a:rPr>
              <a:t>repent</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 1:1–3:8</a:t>
            </a:r>
          </a:p>
        </p:txBody>
      </p:sp>
    </p:spTree>
    <p:extLst>
      <p:ext uri="{BB962C8B-B14F-4D97-AF65-F5344CB8AC3E}">
        <p14:creationId xmlns:p14="http://schemas.microsoft.com/office/powerpoint/2010/main" val="688894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8264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future deliverance encourages us to </a:t>
            </a:r>
            <a:r>
              <a:rPr lang="en-US" sz="4800" b="1" dirty="0">
                <a:solidFill>
                  <a:srgbClr val="FFFF00"/>
                </a:solidFill>
                <a:effectLst>
                  <a:glow rad="127000">
                    <a:schemeClr val="tx1"/>
                  </a:glow>
                </a:effectLst>
                <a:latin typeface="Arial" charset="0"/>
                <a:ea typeface="ＭＳ Ｐゴシック" charset="0"/>
                <a:cs typeface="ＭＳ Ｐゴシック" charset="0"/>
              </a:rPr>
              <a:t>hope</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990601" y="1832429"/>
            <a:ext cx="6944380" cy="463504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 3:9-20</a:t>
            </a:r>
          </a:p>
        </p:txBody>
      </p:sp>
    </p:spTree>
    <p:extLst>
      <p:ext uri="{BB962C8B-B14F-4D97-AF65-F5344CB8AC3E}">
        <p14:creationId xmlns:p14="http://schemas.microsoft.com/office/powerpoint/2010/main" val="4047980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Gather together…before the </a:t>
            </a:r>
            <a:r>
              <a:rPr lang="en-US" sz="3600" b="1" dirty="0">
                <a:solidFill>
                  <a:srgbClr val="FFFF00"/>
                </a:solidFill>
                <a:effectLst>
                  <a:glow rad="127000">
                    <a:srgbClr val="000000"/>
                  </a:glow>
                </a:effectLst>
                <a:latin typeface="Arial" charset="0"/>
                <a:ea typeface="ＭＳ Ｐゴシック" charset="0"/>
                <a:cs typeface="ＭＳ Ｐゴシック" charset="0"/>
              </a:rPr>
              <a:t>day</a:t>
            </a:r>
            <a:r>
              <a:rPr lang="en-US" sz="3600" b="1" dirty="0">
                <a:solidFill>
                  <a:srgbClr val="FFFFFF"/>
                </a:solidFill>
                <a:effectLst>
                  <a:glow rad="127000">
                    <a:srgbClr val="000000"/>
                  </a:glow>
                </a:effectLst>
                <a:latin typeface="Arial" charset="0"/>
                <a:ea typeface="ＭＳ Ｐゴシック" charset="0"/>
                <a:cs typeface="ＭＳ Ｐゴシック" charset="0"/>
              </a:rPr>
              <a:t> of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s wrath comes upon you.  Seek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all you humble of the land, you who do what he commands.  Seek righteousness, seek humility; perhaps you will be sheltered on the </a:t>
            </a:r>
            <a:r>
              <a:rPr lang="en-US" sz="3600" b="1" dirty="0">
                <a:solidFill>
                  <a:srgbClr val="FFFF00"/>
                </a:solidFill>
                <a:effectLst>
                  <a:glow rad="127000">
                    <a:srgbClr val="000000"/>
                  </a:glow>
                </a:effectLst>
                <a:latin typeface="Arial" charset="0"/>
                <a:ea typeface="ＭＳ Ｐゴシック" charset="0"/>
                <a:cs typeface="ＭＳ Ｐゴシック" charset="0"/>
              </a:rPr>
              <a:t>day</a:t>
            </a:r>
            <a:r>
              <a:rPr lang="en-US" sz="3600" b="1" dirty="0">
                <a:solidFill>
                  <a:srgbClr val="FFFFFF"/>
                </a:solidFill>
                <a:effectLst>
                  <a:glow rad="127000">
                    <a:srgbClr val="000000"/>
                  </a:glow>
                </a:effectLst>
                <a:latin typeface="Arial" charset="0"/>
                <a:ea typeface="ＭＳ Ｐゴシック" charset="0"/>
                <a:cs typeface="ＭＳ Ｐゴシック" charset="0"/>
              </a:rPr>
              <a:t> of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s anger</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(Zephaniah 2:1-3).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Zephaniah</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zh-CN" b="1" dirty="0">
                <a:solidFill>
                  <a:prstClr val="white"/>
                </a:solidFill>
                <a:effectLst>
                  <a:outerShdw blurRad="50800" dist="38100" dir="2700000" algn="tl" rotWithShape="0">
                    <a:srgbClr val="000000">
                      <a:alpha val="96000"/>
                    </a:srgbClr>
                  </a:outerShdw>
                </a:effectLst>
                <a:latin typeface="Arial"/>
                <a:cs typeface="Arial"/>
              </a:rPr>
              <a:t>634</a:t>
            </a:r>
          </a:p>
        </p:txBody>
      </p:sp>
    </p:spTree>
    <p:extLst>
      <p:ext uri="{BB962C8B-B14F-4D97-AF65-F5344CB8AC3E}">
        <p14:creationId xmlns:p14="http://schemas.microsoft.com/office/powerpoint/2010/main" val="328054241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6-Zeph 3v17 Keys_ Hope Generation Sermon Mini 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85" y="-6571"/>
            <a:ext cx="9155986" cy="6866990"/>
          </a:xfrm>
          <a:prstGeom prst="rect">
            <a:avLst/>
          </a:prstGeom>
        </p:spPr>
      </p:pic>
      <p:sp>
        <p:nvSpPr>
          <p:cNvPr id="2" name="Title 1"/>
          <p:cNvSpPr>
            <a:spLocks noGrp="1"/>
          </p:cNvSpPr>
          <p:nvPr>
            <p:ph type="title" idx="4294967295"/>
          </p:nvPr>
        </p:nvSpPr>
        <p:spPr>
          <a:xfrm>
            <a:off x="1" y="0"/>
            <a:ext cx="9144000" cy="826734"/>
          </a:xfrm>
        </p:spPr>
        <p:txBody>
          <a:bodyPr/>
          <a:lstStyle/>
          <a:p>
            <a:r>
              <a:rPr lang="en-US" sz="3600" b="1" dirty="0"/>
              <a:t>God sings over you (Zephaniah 3:17)!</a:t>
            </a:r>
          </a:p>
        </p:txBody>
      </p:sp>
    </p:spTree>
    <p:extLst>
      <p:ext uri="{BB962C8B-B14F-4D97-AF65-F5344CB8AC3E}">
        <p14:creationId xmlns:p14="http://schemas.microsoft.com/office/powerpoint/2010/main" val="4066913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3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http://flikie.s3.amazonaws.com/ImageStorage/3f/3f34f3b7e36b45b7bed9c47bb2f7cff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9050"/>
            <a:ext cx="91455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716338"/>
            <a:ext cx="9144000" cy="3025775"/>
          </a:xfrm>
        </p:spPr>
        <p:txBody>
          <a:bodyPr/>
          <a:lstStyle/>
          <a:p>
            <a:pPr>
              <a:defRPr/>
            </a:pPr>
            <a:r>
              <a:rPr lang="ru-RU" sz="3600" dirty="0">
                <a:effectLst>
                  <a:outerShdw blurRad="50800" dist="88900" dir="2700000" algn="tl" rotWithShape="0">
                    <a:srgbClr val="000000"/>
                  </a:outerShdw>
                </a:effectLst>
                <a:latin typeface="Arial" charset="0"/>
                <a:ea typeface="ＭＳ Ｐゴシック" charset="0"/>
              </a:rPr>
              <a:t>"</a:t>
            </a:r>
            <a:r>
              <a:rPr lang="en-US" sz="3600" dirty="0">
                <a:effectLst>
                  <a:outerShdw blurRad="50800" dist="88900" dir="2700000" algn="tl" rotWithShape="0">
                    <a:srgbClr val="000000"/>
                  </a:outerShdw>
                </a:effectLst>
                <a:latin typeface="Arial" charset="0"/>
                <a:ea typeface="ＭＳ Ｐゴシック" charset="0"/>
              </a:rPr>
              <a:t>The L</a:t>
            </a:r>
            <a:r>
              <a:rPr lang="en-US" sz="3200" dirty="0">
                <a:effectLst>
                  <a:outerShdw blurRad="50800" dist="88900" dir="2700000" algn="tl" rotWithShape="0">
                    <a:srgbClr val="000000"/>
                  </a:outerShdw>
                </a:effectLst>
                <a:latin typeface="Arial" charset="0"/>
                <a:ea typeface="ＭＳ Ｐゴシック" charset="0"/>
              </a:rPr>
              <a:t>ORD</a:t>
            </a:r>
            <a:r>
              <a:rPr lang="en-US" sz="3600" dirty="0">
                <a:effectLst>
                  <a:outerShdw blurRad="50800" dist="88900" dir="2700000" algn="tl" rotWithShape="0">
                    <a:srgbClr val="000000"/>
                  </a:outerShdw>
                </a:effectLst>
                <a:latin typeface="Arial" charset="0"/>
                <a:ea typeface="ＭＳ Ｐゴシック" charset="0"/>
              </a:rPr>
              <a:t> your God is with you, he is mighty to save.  He will take great delight in you, he will quiet you with his love, he will rejoice over you with singing</a:t>
            </a:r>
            <a:r>
              <a:rPr lang="ru-RU" sz="3600" dirty="0">
                <a:effectLst>
                  <a:outerShdw blurRad="50800" dist="88900" dir="2700000" algn="tl" rotWithShape="0">
                    <a:srgbClr val="000000"/>
                  </a:outerShdw>
                </a:effectLst>
                <a:latin typeface="Arial" charset="0"/>
                <a:ea typeface="ＭＳ Ｐゴシック" charset="0"/>
              </a:rPr>
              <a:t>"</a:t>
            </a:r>
            <a:r>
              <a:rPr lang="en-US" sz="3600" dirty="0">
                <a:effectLst>
                  <a:outerShdw blurRad="50800" dist="88900" dir="2700000" algn="tl" rotWithShape="0">
                    <a:srgbClr val="000000"/>
                  </a:outerShdw>
                </a:effectLst>
                <a:latin typeface="Arial" charset="0"/>
                <a:ea typeface="ＭＳ Ｐゴシック" charset="0"/>
              </a:rPr>
              <a:t> </a:t>
            </a:r>
            <a:br>
              <a:rPr lang="en-US" sz="3600" dirty="0">
                <a:effectLst>
                  <a:outerShdw blurRad="50800" dist="88900" dir="2700000" algn="tl" rotWithShape="0">
                    <a:srgbClr val="000000"/>
                  </a:outerShdw>
                </a:effectLst>
                <a:latin typeface="Arial" charset="0"/>
                <a:ea typeface="ＭＳ Ｐゴシック" charset="0"/>
              </a:rPr>
            </a:br>
            <a:r>
              <a:rPr lang="en-US" sz="3600" dirty="0">
                <a:effectLst>
                  <a:outerShdw blurRad="50800" dist="88900" dir="2700000" algn="tl" rotWithShape="0">
                    <a:srgbClr val="000000"/>
                  </a:outerShdw>
                </a:effectLst>
                <a:latin typeface="Arial" charset="0"/>
                <a:ea typeface="ＭＳ Ｐゴシック" charset="0"/>
              </a:rPr>
              <a:t>(Zephaniah 3:17)</a:t>
            </a:r>
          </a:p>
        </p:txBody>
      </p:sp>
    </p:spTree>
    <p:extLst>
      <p:ext uri="{BB962C8B-B14F-4D97-AF65-F5344CB8AC3E}">
        <p14:creationId xmlns:p14="http://schemas.microsoft.com/office/powerpoint/2010/main" val="13265674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4053862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8264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future deliverance encourages us to </a:t>
            </a:r>
            <a:r>
              <a:rPr lang="en-US" sz="4800" b="1" dirty="0">
                <a:solidFill>
                  <a:srgbClr val="FFFF00"/>
                </a:solidFill>
                <a:effectLst>
                  <a:glow rad="127000">
                    <a:schemeClr val="tx1"/>
                  </a:glow>
                </a:effectLst>
                <a:latin typeface="Arial" charset="0"/>
                <a:ea typeface="ＭＳ Ｐゴシック" charset="0"/>
                <a:cs typeface="ＭＳ Ｐゴシック" charset="0"/>
              </a:rPr>
              <a:t>hope</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990601" y="1832429"/>
            <a:ext cx="6944380" cy="463504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 3:9-20</a:t>
            </a:r>
          </a:p>
        </p:txBody>
      </p:sp>
    </p:spTree>
    <p:extLst>
      <p:ext uri="{BB962C8B-B14F-4D97-AF65-F5344CB8AC3E}">
        <p14:creationId xmlns:p14="http://schemas.microsoft.com/office/powerpoint/2010/main" val="2817246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0021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4"/>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p>
        </p:txBody>
      </p:sp>
      <p:sp>
        <p:nvSpPr>
          <p:cNvPr id="89090" name="TextBox 2"/>
          <p:cNvSpPr txBox="1">
            <a:spLocks noChangeArrowheads="1"/>
          </p:cNvSpPr>
          <p:nvPr/>
        </p:nvSpPr>
        <p:spPr bwMode="auto">
          <a:xfrm>
            <a:off x="228600" y="0"/>
            <a:ext cx="8763000" cy="711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u="sng" dirty="0">
                <a:latin typeface="Arial" charset="0"/>
                <a:cs typeface="Arial" charset="0"/>
              </a:rPr>
              <a:t>Key Word</a:t>
            </a:r>
            <a:r>
              <a:rPr lang="en-US" b="1" dirty="0">
                <a:latin typeface="Arial" charset="0"/>
                <a:cs typeface="Arial" charset="0"/>
              </a:rPr>
              <a:t>:	</a:t>
            </a:r>
            <a:r>
              <a:rPr lang="en-US" b="1" dirty="0">
                <a:solidFill>
                  <a:srgbClr val="FFFF00"/>
                </a:solidFill>
                <a:latin typeface="Arial" charset="0"/>
                <a:cs typeface="Arial" charset="0"/>
              </a:rPr>
              <a:t>Day</a:t>
            </a:r>
            <a:endParaRPr lang="en-US" dirty="0">
              <a:solidFill>
                <a:srgbClr val="FFFF00"/>
              </a:solidFill>
              <a:latin typeface="Arial" charset="0"/>
              <a:cs typeface="Arial" charset="0"/>
            </a:endParaRPr>
          </a:p>
          <a:p>
            <a:pPr eaLnBrk="1" hangingPunct="1"/>
            <a:r>
              <a:rPr lang="en-US" b="1" dirty="0">
                <a:latin typeface="Arial" charset="0"/>
                <a:cs typeface="Arial" charset="0"/>
              </a:rPr>
              <a:t> </a:t>
            </a:r>
            <a:endParaRPr lang="en-US" dirty="0">
              <a:latin typeface="Arial" charset="0"/>
              <a:cs typeface="Arial" charset="0"/>
            </a:endParaRPr>
          </a:p>
          <a:p>
            <a:pPr eaLnBrk="1" hangingPunct="1"/>
            <a:r>
              <a:rPr lang="en-US" b="1" u="sng" dirty="0">
                <a:latin typeface="Arial" charset="0"/>
                <a:cs typeface="Arial" charset="0"/>
              </a:rPr>
              <a:t>Key Verse</a:t>
            </a:r>
            <a:r>
              <a:rPr lang="en-US" b="1" dirty="0">
                <a:latin typeface="Arial" charset="0"/>
                <a:cs typeface="Arial" charset="0"/>
              </a:rPr>
              <a:t>:	</a:t>
            </a:r>
            <a:r>
              <a:rPr lang="ru-RU" altLang="ja-JP" b="1" dirty="0">
                <a:latin typeface="Arial" charset="0"/>
                <a:cs typeface="Arial" charset="0"/>
              </a:rPr>
              <a:t>"</a:t>
            </a:r>
            <a:r>
              <a:rPr lang="en-US" b="1" dirty="0">
                <a:latin typeface="Arial" charset="0"/>
                <a:cs typeface="Arial" charset="0"/>
              </a:rPr>
              <a:t>Gather together…before the </a:t>
            </a:r>
            <a:r>
              <a:rPr lang="en-US" b="1" dirty="0">
                <a:solidFill>
                  <a:srgbClr val="FFFF00"/>
                </a:solidFill>
                <a:latin typeface="Arial" charset="0"/>
                <a:cs typeface="Arial" charset="0"/>
              </a:rPr>
              <a:t>day of the L</a:t>
            </a:r>
            <a:r>
              <a:rPr lang="en-US" sz="2000" b="1" dirty="0">
                <a:solidFill>
                  <a:srgbClr val="FFFF00"/>
                </a:solidFill>
                <a:latin typeface="Arial" charset="0"/>
                <a:cs typeface="Arial" charset="0"/>
              </a:rPr>
              <a:t>ORD</a:t>
            </a:r>
            <a:r>
              <a:rPr lang="uk-UA" altLang="ja-JP" b="1" dirty="0">
                <a:solidFill>
                  <a:srgbClr val="FFFF00"/>
                </a:solidFill>
                <a:latin typeface="Arial" charset="0"/>
                <a:cs typeface="Arial" charset="0"/>
              </a:rPr>
              <a:t>'</a:t>
            </a:r>
            <a:r>
              <a:rPr lang="en-US" b="1" dirty="0">
                <a:solidFill>
                  <a:srgbClr val="FFFF00"/>
                </a:solidFill>
                <a:latin typeface="Arial" charset="0"/>
                <a:cs typeface="Arial" charset="0"/>
              </a:rPr>
              <a:t>s wrath </a:t>
            </a:r>
            <a:r>
              <a:rPr lang="en-US" b="1" dirty="0">
                <a:latin typeface="Arial" charset="0"/>
                <a:cs typeface="Arial" charset="0"/>
              </a:rPr>
              <a:t>comes upon you.  Seek the L</a:t>
            </a:r>
            <a:r>
              <a:rPr lang="en-US" sz="2000" b="1" dirty="0">
                <a:latin typeface="Arial" charset="0"/>
                <a:cs typeface="Arial" charset="0"/>
              </a:rPr>
              <a:t>ORD</a:t>
            </a:r>
            <a:r>
              <a:rPr lang="en-US" b="1" dirty="0">
                <a:latin typeface="Arial" charset="0"/>
                <a:cs typeface="Arial" charset="0"/>
              </a:rPr>
              <a:t>, all you humble of the land, you who do what he commands.  Seek righteousness, seek humility; perhaps you will be sheltered on the day of the L</a:t>
            </a:r>
            <a:r>
              <a:rPr lang="en-US" sz="2000" b="1" dirty="0">
                <a:latin typeface="Arial" charset="0"/>
                <a:cs typeface="Arial" charset="0"/>
              </a:rPr>
              <a:t>ORD</a:t>
            </a:r>
            <a:r>
              <a:rPr lang="uk-UA" altLang="ja-JP" b="1" dirty="0">
                <a:latin typeface="Arial" charset="0"/>
                <a:cs typeface="Arial" charset="0"/>
              </a:rPr>
              <a:t>'</a:t>
            </a:r>
            <a:r>
              <a:rPr lang="en-US" b="1" dirty="0">
                <a:latin typeface="Arial" charset="0"/>
                <a:cs typeface="Arial" charset="0"/>
              </a:rPr>
              <a:t>s anger</a:t>
            </a:r>
            <a:r>
              <a:rPr lang="ru-RU" altLang="ja-JP" b="1" dirty="0">
                <a:latin typeface="Arial" charset="0"/>
                <a:cs typeface="Arial" charset="0"/>
              </a:rPr>
              <a:t>"</a:t>
            </a:r>
            <a:r>
              <a:rPr lang="en-US" b="1" dirty="0">
                <a:latin typeface="Arial" charset="0"/>
                <a:cs typeface="Arial" charset="0"/>
              </a:rPr>
              <a:t> (Zeph. 2:1-3).</a:t>
            </a:r>
            <a:endParaRPr lang="en-US" dirty="0">
              <a:latin typeface="Arial" charset="0"/>
              <a:cs typeface="Arial" charset="0"/>
            </a:endParaRPr>
          </a:p>
          <a:p>
            <a:pPr eaLnBrk="1" hangingPunct="1"/>
            <a:r>
              <a:rPr lang="en-US" b="1" dirty="0">
                <a:latin typeface="Arial" charset="0"/>
                <a:cs typeface="Arial" charset="0"/>
              </a:rPr>
              <a:t> </a:t>
            </a:r>
            <a:endParaRPr lang="en-US" dirty="0">
              <a:latin typeface="Arial" charset="0"/>
              <a:cs typeface="Arial" charset="0"/>
            </a:endParaRPr>
          </a:p>
          <a:p>
            <a:pPr eaLnBrk="1" hangingPunct="1"/>
            <a:r>
              <a:rPr lang="en-US" b="1" u="sng" dirty="0">
                <a:latin typeface="Arial" charset="0"/>
                <a:cs typeface="Arial" charset="0"/>
              </a:rPr>
              <a:t>Summary Statement</a:t>
            </a:r>
            <a:r>
              <a:rPr lang="en-US" b="1" dirty="0">
                <a:latin typeface="Arial" charset="0"/>
                <a:cs typeface="Arial" charset="0"/>
              </a:rPr>
              <a:t>:</a:t>
            </a:r>
            <a:endParaRPr lang="en-US" dirty="0">
              <a:latin typeface="Arial" charset="0"/>
              <a:cs typeface="Arial" charset="0"/>
            </a:endParaRPr>
          </a:p>
          <a:p>
            <a:pPr eaLnBrk="1" hangingPunct="1"/>
            <a:r>
              <a:rPr lang="en-US" b="1" dirty="0">
                <a:latin typeface="Arial" charset="0"/>
                <a:cs typeface="Arial" charset="0"/>
              </a:rPr>
              <a:t>Zephaniah prophesies the </a:t>
            </a:r>
            <a:r>
              <a:rPr lang="en-US" b="1" dirty="0">
                <a:solidFill>
                  <a:srgbClr val="FFFF00"/>
                </a:solidFill>
                <a:latin typeface="Arial" charset="0"/>
                <a:cs typeface="Arial" charset="0"/>
              </a:rPr>
              <a:t>day of the L</a:t>
            </a:r>
            <a:r>
              <a:rPr lang="en-US" sz="2000" b="1" dirty="0">
                <a:solidFill>
                  <a:srgbClr val="FFFF00"/>
                </a:solidFill>
                <a:latin typeface="Arial" charset="0"/>
                <a:cs typeface="Arial" charset="0"/>
              </a:rPr>
              <a:t>ORD</a:t>
            </a:r>
            <a:r>
              <a:rPr lang="en-US" b="1" dirty="0">
                <a:solidFill>
                  <a:srgbClr val="FFFF00"/>
                </a:solidFill>
                <a:latin typeface="Arial" charset="0"/>
                <a:cs typeface="Arial" charset="0"/>
              </a:rPr>
              <a:t> </a:t>
            </a:r>
            <a:r>
              <a:rPr lang="en-US" b="1" dirty="0">
                <a:latin typeface="Arial" charset="0"/>
                <a:cs typeface="Arial" charset="0"/>
              </a:rPr>
              <a:t>judgment upon Judah, the surrounding nations, and the entire earth to exhort Judah to repent because of God</a:t>
            </a:r>
            <a:r>
              <a:rPr lang="uk-UA" b="1" dirty="0">
                <a:latin typeface="Arial" charset="0"/>
                <a:cs typeface="Arial" charset="0"/>
              </a:rPr>
              <a:t>'</a:t>
            </a:r>
            <a:r>
              <a:rPr lang="en-US" b="1" dirty="0">
                <a:latin typeface="Arial" charset="0"/>
                <a:cs typeface="Arial" charset="0"/>
              </a:rPr>
              <a:t>s righteous character and His promise of a remnant in a national restoration.</a:t>
            </a:r>
            <a:endParaRPr lang="en-US" dirty="0">
              <a:latin typeface="Arial" charset="0"/>
              <a:cs typeface="Arial" charset="0"/>
            </a:endParaRPr>
          </a:p>
          <a:p>
            <a:pPr eaLnBrk="1" hangingPunct="1"/>
            <a:r>
              <a:rPr lang="en-US" b="1" dirty="0">
                <a:latin typeface="Arial" charset="0"/>
                <a:cs typeface="Arial" charset="0"/>
              </a:rPr>
              <a:t> </a:t>
            </a:r>
            <a:endParaRPr lang="en-US" dirty="0">
              <a:latin typeface="Arial" charset="0"/>
              <a:cs typeface="Arial" charset="0"/>
            </a:endParaRPr>
          </a:p>
          <a:p>
            <a:pPr eaLnBrk="1" hangingPunct="1"/>
            <a:r>
              <a:rPr lang="en-US" b="1" u="sng" dirty="0">
                <a:latin typeface="Arial" charset="0"/>
                <a:cs typeface="Arial" charset="0"/>
              </a:rPr>
              <a:t>Application</a:t>
            </a:r>
            <a:r>
              <a:rPr lang="en-US" b="1" dirty="0">
                <a:latin typeface="Arial" charset="0"/>
                <a:cs typeface="Arial" charset="0"/>
              </a:rPr>
              <a:t>:</a:t>
            </a:r>
            <a:endParaRPr lang="en-US" dirty="0">
              <a:latin typeface="Arial" charset="0"/>
              <a:cs typeface="Arial" charset="0"/>
            </a:endParaRPr>
          </a:p>
          <a:p>
            <a:pPr eaLnBrk="1" hangingPunct="1"/>
            <a:r>
              <a:rPr lang="en-US" b="1" dirty="0">
                <a:latin typeface="Arial" charset="0"/>
                <a:cs typeface="Arial" charset="0"/>
              </a:rPr>
              <a:t> If you insist on </a:t>
            </a:r>
            <a:r>
              <a:rPr lang="en-US" b="1" i="1" dirty="0">
                <a:latin typeface="Arial" charset="0"/>
                <a:cs typeface="Arial" charset="0"/>
              </a:rPr>
              <a:t>living</a:t>
            </a:r>
            <a:r>
              <a:rPr lang="en-US" b="1" dirty="0">
                <a:latin typeface="Arial" charset="0"/>
                <a:cs typeface="Arial" charset="0"/>
              </a:rPr>
              <a:t> like a pagan, then you will </a:t>
            </a:r>
            <a:r>
              <a:rPr lang="en-US" b="1" i="1" dirty="0">
                <a:latin typeface="Arial" charset="0"/>
                <a:cs typeface="Arial" charset="0"/>
              </a:rPr>
              <a:t>die</a:t>
            </a:r>
            <a:r>
              <a:rPr lang="en-US" b="1" dirty="0">
                <a:latin typeface="Arial" charset="0"/>
                <a:cs typeface="Arial" charset="0"/>
              </a:rPr>
              <a:t> like a pagan (Huang Sabin)</a:t>
            </a:r>
            <a:endParaRPr lang="en-US" dirty="0">
              <a:latin typeface="Arial" charset="0"/>
              <a:cs typeface="Arial" charset="0"/>
            </a:endParaRPr>
          </a:p>
          <a:p>
            <a:pPr eaLnBrk="1" hangingPunct="1"/>
            <a:endParaRPr lang="en-US" dirty="0">
              <a:latin typeface="Arial" charset="0"/>
              <a:cs typeface="Arial" charset="0"/>
            </a:endParaRPr>
          </a:p>
        </p:txBody>
      </p:sp>
      <p:sp>
        <p:nvSpPr>
          <p:cNvPr id="89091" name="Text Box 311"/>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634</a:t>
            </a:r>
          </a:p>
        </p:txBody>
      </p:sp>
      <p:sp>
        <p:nvSpPr>
          <p:cNvPr id="5" name="Title 4"/>
          <p:cNvSpPr>
            <a:spLocks noGrp="1"/>
          </p:cNvSpPr>
          <p:nvPr>
            <p:ph type="title" idx="4294967295"/>
          </p:nvPr>
        </p:nvSpPr>
        <p:spPr>
          <a:xfrm>
            <a:off x="3810000" y="76200"/>
            <a:ext cx="2819400" cy="609600"/>
          </a:xfrm>
          <a:solidFill>
            <a:schemeClr val="tx2"/>
          </a:solidFill>
        </p:spPr>
        <p:txBody>
          <a:bodyPr/>
          <a:lstStyle/>
          <a:p>
            <a:pPr>
              <a:defRPr/>
            </a:pPr>
            <a:r>
              <a:rPr lang="en-US">
                <a:solidFill>
                  <a:schemeClr val="bg2"/>
                </a:solidFill>
                <a:effectLst>
                  <a:outerShdw blurRad="38100" dist="38100" dir="2700000" algn="tl">
                    <a:srgbClr val="DDDDDD"/>
                  </a:outerShdw>
                </a:effectLst>
                <a:latin typeface="Arial" charset="0"/>
                <a:ea typeface="ＭＳ Ｐゴシック" charset="0"/>
              </a:rPr>
              <a:t>Keys</a:t>
            </a:r>
          </a:p>
        </p:txBody>
      </p:sp>
    </p:spTree>
    <p:extLst>
      <p:ext uri="{BB962C8B-B14F-4D97-AF65-F5344CB8AC3E}">
        <p14:creationId xmlns:p14="http://schemas.microsoft.com/office/powerpoint/2010/main" val="188013328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pasture"/>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a:xfrm>
            <a:off x="457200" y="76200"/>
            <a:ext cx="8458200" cy="1354138"/>
          </a:xfrm>
        </p:spPr>
        <p:txBody>
          <a:bodyPr/>
          <a:lstStyle/>
          <a:p>
            <a:pPr eaLnBrk="1" hangingPunct="1">
              <a:defRPr/>
            </a:pPr>
            <a:r>
              <a:rPr lang="en-US" sz="9600">
                <a:effectLst>
                  <a:glow rad="101600">
                    <a:schemeClr val="bg2"/>
                  </a:glow>
                  <a:outerShdw blurRad="38100" dist="38100" dir="2700000" algn="tl">
                    <a:srgbClr val="000000"/>
                  </a:outerShdw>
                </a:effectLst>
                <a:latin typeface="Arial" charset="0"/>
                <a:ea typeface="ＭＳ Ｐゴシック" charset="0"/>
                <a:cs typeface="Times New Roman" charset="0"/>
              </a:rPr>
              <a:t> </a:t>
            </a:r>
            <a:r>
              <a:rPr lang="en-US" sz="4800">
                <a:effectLst>
                  <a:glow rad="101600">
                    <a:schemeClr val="bg2"/>
                  </a:glow>
                  <a:outerShdw blurRad="38100" dist="38100" dir="2700000" algn="tl">
                    <a:srgbClr val="000000"/>
                  </a:outerShdw>
                </a:effectLst>
                <a:latin typeface="Arial" charset="0"/>
                <a:ea typeface="ＭＳ Ｐゴシック" charset="0"/>
                <a:cs typeface="Times New Roman" charset="0"/>
              </a:rPr>
              <a:t>III.  Theological Themes</a:t>
            </a:r>
            <a:endParaRPr lang="en-US" sz="7200">
              <a:effectLst>
                <a:glow rad="101600">
                  <a:schemeClr val="bg2"/>
                </a:glow>
                <a:outerShdw blurRad="38100" dist="38100" dir="2700000" algn="tl">
                  <a:srgbClr val="000000"/>
                </a:outerShdw>
              </a:effectLst>
              <a:latin typeface="Arial" charset="0"/>
              <a:ea typeface="ＭＳ Ｐゴシック" charset="0"/>
              <a:cs typeface="Times New Roman" charset="0"/>
            </a:endParaRPr>
          </a:p>
        </p:txBody>
      </p:sp>
      <p:sp>
        <p:nvSpPr>
          <p:cNvPr id="46084" name="Rectangle 3"/>
          <p:cNvSpPr>
            <a:spLocks noGrp="1" noChangeArrowheads="1"/>
          </p:cNvSpPr>
          <p:nvPr>
            <p:ph type="body" idx="1"/>
          </p:nvPr>
        </p:nvSpPr>
        <p:spPr>
          <a:xfrm>
            <a:off x="685800" y="1981200"/>
            <a:ext cx="8458200" cy="4876800"/>
          </a:xfrm>
        </p:spPr>
        <p:txBody>
          <a:bodyPr/>
          <a:lstStyle/>
          <a:p>
            <a:pPr eaLnBrk="1" hangingPunct="1">
              <a:lnSpc>
                <a:spcPct val="90000"/>
              </a:lnSpc>
              <a:spcBef>
                <a:spcPct val="50000"/>
              </a:spcBef>
              <a:buClrTx/>
              <a:buSzTx/>
              <a:buFontTx/>
              <a:buNone/>
              <a:defRPr/>
            </a:pPr>
            <a:r>
              <a:rPr lang="en-US" sz="2400" dirty="0">
                <a:effectLst>
                  <a:glow rad="101600">
                    <a:schemeClr val="bg2"/>
                  </a:glow>
                </a:effectLst>
                <a:latin typeface="Arial" charset="0"/>
                <a:ea typeface="ＭＳ Ｐゴシック" charset="0"/>
                <a:cs typeface="Times New Roman" charset="0"/>
              </a:rPr>
              <a:t>    </a:t>
            </a:r>
            <a:r>
              <a:rPr lang="en-US" dirty="0">
                <a:solidFill>
                  <a:srgbClr val="FFFFFF"/>
                </a:solidFill>
                <a:effectLst>
                  <a:glow rad="101600">
                    <a:schemeClr val="bg2"/>
                  </a:glow>
                </a:effectLst>
                <a:latin typeface="Arial" charset="0"/>
                <a:ea typeface="ＭＳ Ｐゴシック" charset="0"/>
                <a:cs typeface="Times New Roman" charset="0"/>
              </a:rPr>
              <a:t>1.    The Day of Yahweh</a:t>
            </a:r>
          </a:p>
          <a:p>
            <a:pPr eaLnBrk="1" hangingPunct="1">
              <a:lnSpc>
                <a:spcPct val="90000"/>
              </a:lnSpc>
              <a:spcBef>
                <a:spcPct val="50000"/>
              </a:spcBef>
              <a:buClrTx/>
              <a:buSzTx/>
              <a:buFontTx/>
              <a:buNone/>
              <a:defRPr/>
            </a:pPr>
            <a:r>
              <a:rPr lang="en-US" dirty="0">
                <a:solidFill>
                  <a:srgbClr val="FFFFFF"/>
                </a:solidFill>
                <a:effectLst>
                  <a:glow rad="101600">
                    <a:schemeClr val="bg2"/>
                  </a:glow>
                </a:effectLst>
                <a:latin typeface="Arial" charset="0"/>
                <a:ea typeface="ＭＳ Ｐゴシック" charset="0"/>
                <a:cs typeface="Times New Roman" charset="0"/>
              </a:rPr>
              <a:t>	2.    Universalism</a:t>
            </a:r>
          </a:p>
          <a:p>
            <a:pPr eaLnBrk="1" hangingPunct="1">
              <a:lnSpc>
                <a:spcPct val="90000"/>
              </a:lnSpc>
              <a:spcBef>
                <a:spcPct val="50000"/>
              </a:spcBef>
              <a:buClrTx/>
              <a:buSzTx/>
              <a:buFontTx/>
              <a:buNone/>
              <a:defRPr/>
            </a:pPr>
            <a:r>
              <a:rPr lang="en-US" dirty="0">
                <a:effectLst>
                  <a:glow rad="101600">
                    <a:schemeClr val="bg2"/>
                  </a:glow>
                </a:effectLst>
                <a:latin typeface="Arial" charset="0"/>
                <a:ea typeface="ＭＳ Ｐゴシック" charset="0"/>
                <a:cs typeface="Times New Roman" charset="0"/>
              </a:rPr>
              <a:t>	</a:t>
            </a:r>
            <a:r>
              <a:rPr lang="en-US" dirty="0">
                <a:solidFill>
                  <a:srgbClr val="FFFF00"/>
                </a:solidFill>
                <a:effectLst>
                  <a:glow rad="101600">
                    <a:schemeClr val="bg2"/>
                  </a:glow>
                </a:effectLst>
                <a:latin typeface="Arial" charset="0"/>
                <a:ea typeface="ＭＳ Ｐゴシック" charset="0"/>
                <a:cs typeface="Times New Roman" charset="0"/>
              </a:rPr>
              <a:t>3.    Messianic Prophecy</a:t>
            </a:r>
          </a:p>
          <a:p>
            <a:pPr eaLnBrk="1" hangingPunct="1">
              <a:lnSpc>
                <a:spcPct val="90000"/>
              </a:lnSpc>
              <a:spcBef>
                <a:spcPct val="50000"/>
              </a:spcBef>
              <a:buClrTx/>
              <a:buSzTx/>
              <a:buFontTx/>
              <a:buNone/>
              <a:defRPr/>
            </a:pPr>
            <a:r>
              <a:rPr lang="en-US" dirty="0">
                <a:effectLst>
                  <a:glow rad="101600">
                    <a:schemeClr val="bg2"/>
                  </a:glow>
                </a:effectLst>
                <a:latin typeface="Arial" charset="0"/>
                <a:ea typeface="ＭＳ Ｐゴシック" charset="0"/>
                <a:cs typeface="Times New Roman" charset="0"/>
              </a:rPr>
              <a:t>	4.    God</a:t>
            </a:r>
            <a:r>
              <a:rPr lang="uk-UA" altLang="ja-JP" dirty="0">
                <a:effectLst>
                  <a:glow rad="101600">
                    <a:schemeClr val="bg2"/>
                  </a:glow>
                </a:effectLst>
                <a:latin typeface="Arial" charset="0"/>
                <a:ea typeface="ＭＳ Ｐゴシック" charset="0"/>
                <a:cs typeface="Times New Roman" charset="0"/>
              </a:rPr>
              <a:t>'</a:t>
            </a:r>
            <a:r>
              <a:rPr lang="en-US" dirty="0">
                <a:effectLst>
                  <a:glow rad="101600">
                    <a:schemeClr val="bg2"/>
                  </a:glow>
                </a:effectLst>
                <a:latin typeface="Arial" charset="0"/>
                <a:ea typeface="ＭＳ Ｐゴシック" charset="0"/>
                <a:cs typeface="Times New Roman" charset="0"/>
              </a:rPr>
              <a:t>s Presence</a:t>
            </a:r>
          </a:p>
          <a:p>
            <a:pPr eaLnBrk="1" hangingPunct="1">
              <a:lnSpc>
                <a:spcPct val="90000"/>
              </a:lnSpc>
              <a:spcBef>
                <a:spcPct val="50000"/>
              </a:spcBef>
              <a:buClrTx/>
              <a:buSzTx/>
              <a:buFontTx/>
              <a:buNone/>
              <a:defRPr/>
            </a:pPr>
            <a:r>
              <a:rPr lang="en-US" dirty="0">
                <a:effectLst>
                  <a:glow rad="101600">
                    <a:schemeClr val="bg2"/>
                  </a:glow>
                </a:effectLst>
                <a:latin typeface="Arial" charset="0"/>
                <a:ea typeface="ＭＳ Ｐゴシック" charset="0"/>
                <a:cs typeface="Times New Roman" charset="0"/>
              </a:rPr>
              <a:t>	5.    Creation &amp; </a:t>
            </a:r>
            <a:r>
              <a:rPr lang="uk-UA" altLang="ja-JP" dirty="0">
                <a:effectLst>
                  <a:glow rad="101600">
                    <a:schemeClr val="bg2"/>
                  </a:glow>
                </a:effectLst>
                <a:latin typeface="Arial" charset="0"/>
                <a:ea typeface="ＭＳ Ｐゴシック" charset="0"/>
                <a:cs typeface="Times New Roman" charset="0"/>
              </a:rPr>
              <a:t>'</a:t>
            </a:r>
            <a:r>
              <a:rPr lang="en-US" dirty="0" err="1">
                <a:effectLst>
                  <a:glow rad="101600">
                    <a:schemeClr val="bg2"/>
                  </a:glow>
                </a:effectLst>
                <a:latin typeface="Arial" charset="0"/>
                <a:ea typeface="ＭＳ Ｐゴシック" charset="0"/>
                <a:cs typeface="Times New Roman" charset="0"/>
              </a:rPr>
              <a:t>Decreation</a:t>
            </a:r>
            <a:r>
              <a:rPr lang="uk-UA" altLang="ja-JP" dirty="0">
                <a:effectLst>
                  <a:glow rad="101600">
                    <a:schemeClr val="bg2"/>
                  </a:glow>
                </a:effectLst>
                <a:latin typeface="Arial" charset="0"/>
                <a:ea typeface="ＭＳ Ｐゴシック" charset="0"/>
                <a:cs typeface="Times New Roman" charset="0"/>
              </a:rPr>
              <a:t>'</a:t>
            </a:r>
            <a:endParaRPr lang="en-US" dirty="0">
              <a:effectLst>
                <a:glow rad="101600">
                  <a:schemeClr val="bg2"/>
                </a:glo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dirty="0">
                <a:effectLst>
                  <a:glow rad="101600">
                    <a:schemeClr val="bg2"/>
                  </a:glow>
                </a:effectLst>
                <a:latin typeface="Arial" charset="0"/>
                <a:ea typeface="ＭＳ Ｐゴシック" charset="0"/>
                <a:cs typeface="Times New Roman" charset="0"/>
              </a:rPr>
              <a:t>	6.    Land in the eyes of the prophets</a:t>
            </a:r>
          </a:p>
          <a:p>
            <a:pPr eaLnBrk="1" hangingPunct="1">
              <a:lnSpc>
                <a:spcPct val="90000"/>
              </a:lnSpc>
              <a:spcBef>
                <a:spcPct val="50000"/>
              </a:spcBef>
              <a:buClrTx/>
              <a:buSzTx/>
              <a:buFontTx/>
              <a:buNone/>
              <a:defRPr/>
            </a:pPr>
            <a:r>
              <a:rPr lang="en-US" dirty="0">
                <a:effectLst>
                  <a:glow rad="101600">
                    <a:schemeClr val="bg2"/>
                  </a:glow>
                </a:effectLst>
                <a:latin typeface="Arial" charset="0"/>
                <a:ea typeface="ＭＳ Ｐゴシック" charset="0"/>
                <a:cs typeface="Times New Roman" charset="0"/>
              </a:rPr>
              <a:t>	7.    The Remnant </a:t>
            </a:r>
            <a:endParaRPr lang="en-US" dirty="0">
              <a:effectLst>
                <a:glow rad="101600">
                  <a:schemeClr val="bg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98890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3" descr="come_lord_jesus__kng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10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0" name="Text Box 4"/>
          <p:cNvSpPr txBox="1">
            <a:spLocks noChangeArrowheads="1"/>
          </p:cNvSpPr>
          <p:nvPr/>
        </p:nvSpPr>
        <p:spPr bwMode="auto">
          <a:xfrm>
            <a:off x="990600" y="1600200"/>
            <a:ext cx="7924800" cy="2308225"/>
          </a:xfrm>
          <a:prstGeom prst="rect">
            <a:avLst/>
          </a:prstGeom>
          <a:noFill/>
          <a:ln w="12700" cap="sq">
            <a:noFill/>
            <a:miter lim="800000"/>
            <a:headEnd type="none" w="sm" len="sm"/>
            <a:tailEnd type="none" w="sm" len="sm"/>
          </a:ln>
        </p:spPr>
        <p:txBody>
          <a:bodyPr>
            <a:spAutoFit/>
          </a:bodyPr>
          <a:lstStyle>
            <a:lvl1pPr marL="512763" indent="-5127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buFontTx/>
              <a:buChar char="•"/>
              <a:defRPr/>
            </a:pPr>
            <a:r>
              <a:rPr lang="en-US" sz="3200" b="1" dirty="0">
                <a:solidFill>
                  <a:srgbClr val="EAEAEA"/>
                </a:solidFill>
                <a:effectLst>
                  <a:glow rad="177800">
                    <a:srgbClr val="000000"/>
                  </a:glow>
                </a:effectLst>
                <a:latin typeface="Arial" charset="0"/>
                <a:cs typeface="Arial" charset="0"/>
              </a:rPr>
              <a:t>Messianic King not mentioned by Zephaniah</a:t>
            </a:r>
          </a:p>
          <a:p>
            <a:pPr defTabSz="914400" eaLnBrk="1" fontAlgn="base" hangingPunct="1">
              <a:spcBef>
                <a:spcPct val="50000"/>
              </a:spcBef>
              <a:spcAft>
                <a:spcPct val="0"/>
              </a:spcAft>
              <a:buFontTx/>
              <a:buChar char="•"/>
              <a:defRPr/>
            </a:pPr>
            <a:r>
              <a:rPr lang="en-US" sz="3200" b="1" dirty="0">
                <a:solidFill>
                  <a:srgbClr val="EAEAEA"/>
                </a:solidFill>
                <a:effectLst>
                  <a:glow rad="177800">
                    <a:srgbClr val="000000"/>
                  </a:glow>
                </a:effectLst>
                <a:latin typeface="Arial" charset="0"/>
                <a:cs typeface="Arial" charset="0"/>
              </a:rPr>
              <a:t>Pictures the glories of the Messianic Age (3:14-20)</a:t>
            </a:r>
          </a:p>
        </p:txBody>
      </p:sp>
      <p:sp>
        <p:nvSpPr>
          <p:cNvPr id="48131" name="Title 3"/>
          <p:cNvSpPr>
            <a:spLocks noGrp="1"/>
          </p:cNvSpPr>
          <p:nvPr>
            <p:ph type="title"/>
          </p:nvPr>
        </p:nvSpPr>
        <p:spPr>
          <a:xfrm>
            <a:off x="457200" y="838200"/>
            <a:ext cx="7315200" cy="685800"/>
          </a:xfrm>
        </p:spPr>
        <p:txBody>
          <a:bodyPr/>
          <a:lstStyle/>
          <a:p>
            <a:pPr algn="l" eaLnBrk="1" hangingPunct="1">
              <a:defRPr/>
            </a:pPr>
            <a:r>
              <a:rPr lang="en-US" dirty="0">
                <a:solidFill>
                  <a:srgbClr val="FFFF00"/>
                </a:solidFill>
                <a:effectLst>
                  <a:glow rad="177800">
                    <a:schemeClr val="bg2"/>
                  </a:glow>
                </a:effectLst>
                <a:latin typeface="Arial" charset="0"/>
                <a:ea typeface="ＭＳ Ｐゴシック" charset="0"/>
                <a:cs typeface="ＭＳ Ｐゴシック" charset="0"/>
              </a:rPr>
              <a:t>3. Messianic Prophecy</a:t>
            </a:r>
            <a:endParaRPr lang="en-US" dirty="0">
              <a:effectLst>
                <a:glow rad="177800">
                  <a:schemeClr val="bg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813933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pasture"/>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a:xfrm>
            <a:off x="457200" y="76200"/>
            <a:ext cx="8458200" cy="1354138"/>
          </a:xfrm>
        </p:spPr>
        <p:txBody>
          <a:bodyPr/>
          <a:lstStyle/>
          <a:p>
            <a:pPr algn="l" eaLnBrk="1" hangingPunct="1">
              <a:defRPr/>
            </a:pPr>
            <a:r>
              <a:rPr lang="en-US" sz="9600">
                <a:effectLst>
                  <a:glow rad="152400">
                    <a:schemeClr val="bg2"/>
                  </a:glow>
                </a:effectLst>
                <a:latin typeface="Arial" charset="0"/>
                <a:ea typeface="ＭＳ Ｐゴシック" charset="0"/>
                <a:cs typeface="Times New Roman" charset="0"/>
              </a:rPr>
              <a:t> </a:t>
            </a:r>
            <a:r>
              <a:rPr lang="en-US" sz="4800">
                <a:effectLst>
                  <a:glow rad="152400">
                    <a:schemeClr val="bg2"/>
                  </a:glow>
                </a:effectLst>
                <a:latin typeface="Arial" charset="0"/>
                <a:ea typeface="ＭＳ Ｐゴシック" charset="0"/>
                <a:cs typeface="Times New Roman" charset="0"/>
              </a:rPr>
              <a:t>III.  Theological Themes</a:t>
            </a:r>
            <a:endParaRPr lang="en-US" sz="7200">
              <a:effectLst>
                <a:glow rad="152400">
                  <a:schemeClr val="bg2"/>
                </a:glow>
              </a:effectLst>
              <a:latin typeface="Arial" charset="0"/>
              <a:ea typeface="ＭＳ Ｐゴシック" charset="0"/>
              <a:cs typeface="Times New Roman" charset="0"/>
            </a:endParaRPr>
          </a:p>
        </p:txBody>
      </p:sp>
      <p:sp>
        <p:nvSpPr>
          <p:cNvPr id="50180" name="Rectangle 4"/>
          <p:cNvSpPr>
            <a:spLocks noGrp="1" noChangeArrowheads="1"/>
          </p:cNvSpPr>
          <p:nvPr>
            <p:ph type="body" idx="1"/>
          </p:nvPr>
        </p:nvSpPr>
        <p:spPr>
          <a:xfrm>
            <a:off x="685800" y="1981200"/>
            <a:ext cx="8458200" cy="4876800"/>
          </a:xfrm>
        </p:spPr>
        <p:txBody>
          <a:bodyPr/>
          <a:lstStyle/>
          <a:p>
            <a:pPr eaLnBrk="1" hangingPunct="1">
              <a:lnSpc>
                <a:spcPct val="90000"/>
              </a:lnSpc>
              <a:spcBef>
                <a:spcPct val="50000"/>
              </a:spcBef>
              <a:buClrTx/>
              <a:buSzTx/>
              <a:buFontTx/>
              <a:buNone/>
              <a:defRPr/>
            </a:pPr>
            <a:r>
              <a:rPr lang="en-US" sz="2400" dirty="0">
                <a:effectLst>
                  <a:glow rad="152400">
                    <a:schemeClr val="bg2"/>
                  </a:glow>
                </a:effectLst>
                <a:latin typeface="Arial" charset="0"/>
                <a:ea typeface="ＭＳ Ｐゴシック" charset="0"/>
                <a:cs typeface="Times New Roman" charset="0"/>
              </a:rPr>
              <a:t>    </a:t>
            </a:r>
            <a:r>
              <a:rPr lang="en-US" dirty="0">
                <a:solidFill>
                  <a:srgbClr val="FFFFFF"/>
                </a:solidFill>
                <a:effectLst>
                  <a:glow rad="152400">
                    <a:schemeClr val="bg2"/>
                  </a:glow>
                </a:effectLst>
                <a:latin typeface="Arial" charset="0"/>
                <a:ea typeface="ＭＳ Ｐゴシック" charset="0"/>
                <a:cs typeface="Times New Roman" charset="0"/>
              </a:rPr>
              <a:t>1.   The Day of Yahweh</a:t>
            </a:r>
          </a:p>
          <a:p>
            <a:pPr eaLnBrk="1" hangingPunct="1">
              <a:lnSpc>
                <a:spcPct val="90000"/>
              </a:lnSpc>
              <a:spcBef>
                <a:spcPct val="50000"/>
              </a:spcBef>
              <a:buClrTx/>
              <a:buSzTx/>
              <a:buFontTx/>
              <a:buNone/>
              <a:defRPr/>
            </a:pPr>
            <a:r>
              <a:rPr lang="en-US" dirty="0">
                <a:solidFill>
                  <a:srgbClr val="FFFFFF"/>
                </a:solidFill>
                <a:effectLst>
                  <a:glow rad="152400">
                    <a:schemeClr val="bg2"/>
                  </a:glow>
                </a:effectLst>
                <a:latin typeface="Arial" charset="0"/>
                <a:ea typeface="ＭＳ Ｐゴシック" charset="0"/>
                <a:cs typeface="Times New Roman" charset="0"/>
              </a:rPr>
              <a:t>	2.   Universalism</a:t>
            </a:r>
          </a:p>
          <a:p>
            <a:pPr eaLnBrk="1" hangingPunct="1">
              <a:lnSpc>
                <a:spcPct val="90000"/>
              </a:lnSpc>
              <a:spcBef>
                <a:spcPct val="50000"/>
              </a:spcBef>
              <a:buClrTx/>
              <a:buSzTx/>
              <a:buFontTx/>
              <a:buNone/>
              <a:defRPr/>
            </a:pPr>
            <a:r>
              <a:rPr lang="en-US" dirty="0">
                <a:effectLst>
                  <a:glow rad="152400">
                    <a:schemeClr val="bg2"/>
                  </a:glow>
                </a:effectLst>
                <a:latin typeface="Arial" charset="0"/>
                <a:ea typeface="ＭＳ Ｐゴシック" charset="0"/>
                <a:cs typeface="Times New Roman" charset="0"/>
              </a:rPr>
              <a:t>	</a:t>
            </a:r>
            <a:r>
              <a:rPr lang="en-US" dirty="0">
                <a:solidFill>
                  <a:schemeClr val="tx2"/>
                </a:solidFill>
                <a:effectLst>
                  <a:glow rad="152400">
                    <a:schemeClr val="bg2"/>
                  </a:glow>
                </a:effectLst>
                <a:latin typeface="Arial" charset="0"/>
                <a:ea typeface="ＭＳ Ｐゴシック" charset="0"/>
                <a:cs typeface="Times New Roman" charset="0"/>
              </a:rPr>
              <a:t>3.   Messianic Prophecy</a:t>
            </a:r>
            <a:endParaRPr lang="en-US" dirty="0">
              <a:solidFill>
                <a:srgbClr val="FFFF00"/>
              </a:solidFill>
              <a:effectLst>
                <a:glow rad="152400">
                  <a:schemeClr val="bg2"/>
                </a:glo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dirty="0">
                <a:effectLst>
                  <a:glow rad="152400">
                    <a:schemeClr val="bg2"/>
                  </a:glow>
                </a:effectLst>
                <a:latin typeface="Arial" charset="0"/>
                <a:ea typeface="ＭＳ Ｐゴシック" charset="0"/>
                <a:cs typeface="Times New Roman" charset="0"/>
              </a:rPr>
              <a:t>	</a:t>
            </a:r>
            <a:r>
              <a:rPr lang="en-US" dirty="0">
                <a:solidFill>
                  <a:srgbClr val="FFFF00"/>
                </a:solidFill>
                <a:effectLst>
                  <a:glow rad="152400">
                    <a:schemeClr val="bg2"/>
                  </a:glow>
                </a:effectLst>
                <a:latin typeface="Arial" charset="0"/>
                <a:ea typeface="ＭＳ Ｐゴシック" charset="0"/>
                <a:cs typeface="Times New Roman" charset="0"/>
              </a:rPr>
              <a:t>4.   God</a:t>
            </a:r>
            <a:r>
              <a:rPr lang="uk-UA" altLang="ja-JP" dirty="0">
                <a:solidFill>
                  <a:srgbClr val="FFFF00"/>
                </a:solidFill>
                <a:effectLst>
                  <a:glow rad="152400">
                    <a:schemeClr val="bg2"/>
                  </a:glow>
                </a:effectLst>
                <a:latin typeface="Arial" charset="0"/>
                <a:ea typeface="ＭＳ Ｐゴシック" charset="0"/>
                <a:cs typeface="Times New Roman" charset="0"/>
              </a:rPr>
              <a:t>'</a:t>
            </a:r>
            <a:r>
              <a:rPr lang="en-US" dirty="0">
                <a:solidFill>
                  <a:srgbClr val="FFFF00"/>
                </a:solidFill>
                <a:effectLst>
                  <a:glow rad="152400">
                    <a:schemeClr val="bg2"/>
                  </a:glow>
                </a:effectLst>
                <a:latin typeface="Arial" charset="0"/>
                <a:ea typeface="ＭＳ Ｐゴシック" charset="0"/>
                <a:cs typeface="Times New Roman" charset="0"/>
              </a:rPr>
              <a:t>s Presence</a:t>
            </a:r>
            <a:endParaRPr lang="en-US" dirty="0">
              <a:effectLst>
                <a:glow rad="152400">
                  <a:schemeClr val="bg2"/>
                </a:glo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dirty="0">
                <a:effectLst>
                  <a:glow rad="152400">
                    <a:schemeClr val="bg2"/>
                  </a:glow>
                </a:effectLst>
                <a:latin typeface="Arial" charset="0"/>
                <a:ea typeface="ＭＳ Ｐゴシック" charset="0"/>
                <a:cs typeface="Times New Roman" charset="0"/>
              </a:rPr>
              <a:t>	5.   Creation &amp; </a:t>
            </a:r>
            <a:r>
              <a:rPr lang="uk-UA" altLang="ja-JP" dirty="0">
                <a:effectLst>
                  <a:glow rad="152400">
                    <a:schemeClr val="bg2"/>
                  </a:glow>
                </a:effectLst>
                <a:latin typeface="Arial" charset="0"/>
                <a:ea typeface="ＭＳ Ｐゴシック" charset="0"/>
                <a:cs typeface="Times New Roman" charset="0"/>
              </a:rPr>
              <a:t>'</a:t>
            </a:r>
            <a:r>
              <a:rPr lang="en-US" dirty="0" err="1">
                <a:effectLst>
                  <a:glow rad="152400">
                    <a:schemeClr val="bg2"/>
                  </a:glow>
                </a:effectLst>
                <a:latin typeface="Arial" charset="0"/>
                <a:ea typeface="ＭＳ Ｐゴシック" charset="0"/>
                <a:cs typeface="Times New Roman" charset="0"/>
              </a:rPr>
              <a:t>Decreation</a:t>
            </a:r>
            <a:r>
              <a:rPr lang="uk-UA" altLang="ja-JP" dirty="0">
                <a:effectLst>
                  <a:glow rad="152400">
                    <a:schemeClr val="bg2"/>
                  </a:glow>
                </a:effectLst>
                <a:latin typeface="Arial" charset="0"/>
                <a:ea typeface="ＭＳ Ｐゴシック" charset="0"/>
                <a:cs typeface="Times New Roman" charset="0"/>
              </a:rPr>
              <a:t>'</a:t>
            </a:r>
            <a:endParaRPr lang="en-US" dirty="0">
              <a:effectLst>
                <a:glow rad="152400">
                  <a:schemeClr val="bg2"/>
                </a:glo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dirty="0">
                <a:effectLst>
                  <a:glow rad="152400">
                    <a:schemeClr val="bg2"/>
                  </a:glow>
                </a:effectLst>
                <a:latin typeface="Arial" charset="0"/>
                <a:ea typeface="ＭＳ Ｐゴシック" charset="0"/>
                <a:cs typeface="Times New Roman" charset="0"/>
              </a:rPr>
              <a:t>	6.   Land in the eyes of the prophets</a:t>
            </a:r>
          </a:p>
          <a:p>
            <a:pPr eaLnBrk="1" hangingPunct="1">
              <a:lnSpc>
                <a:spcPct val="90000"/>
              </a:lnSpc>
              <a:spcBef>
                <a:spcPct val="50000"/>
              </a:spcBef>
              <a:buClrTx/>
              <a:buSzTx/>
              <a:buFontTx/>
              <a:buNone/>
              <a:defRPr/>
            </a:pPr>
            <a:r>
              <a:rPr lang="en-US" dirty="0">
                <a:effectLst>
                  <a:glow rad="152400">
                    <a:schemeClr val="bg2"/>
                  </a:glow>
                </a:effectLst>
                <a:latin typeface="Arial" charset="0"/>
                <a:ea typeface="ＭＳ Ｐゴシック" charset="0"/>
                <a:cs typeface="Times New Roman" charset="0"/>
              </a:rPr>
              <a:t>	7.   The Remnant </a:t>
            </a:r>
            <a:endParaRPr lang="en-US" dirty="0">
              <a:effectLst>
                <a:glow rad="152400">
                  <a:schemeClr val="bg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39971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827584" y="1524000"/>
            <a:ext cx="8316416" cy="1815882"/>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dirty="0">
                <a:solidFill>
                  <a:srgbClr val="EAEAEA"/>
                </a:solidFill>
                <a:effectLst>
                  <a:glow rad="139700">
                    <a:srgbClr val="000000"/>
                  </a:glow>
                </a:effectLst>
                <a:latin typeface="Arial" charset="0"/>
                <a:cs typeface="Arial" charset="0"/>
              </a:rPr>
              <a:t>Centrality of God</a:t>
            </a:r>
            <a:r>
              <a:rPr lang="uk-UA" altLang="ja-JP" sz="2800" b="1" dirty="0">
                <a:solidFill>
                  <a:srgbClr val="EAEAEA"/>
                </a:solidFill>
                <a:effectLst>
                  <a:glow rad="139700">
                    <a:srgbClr val="000000"/>
                  </a:glow>
                </a:effectLst>
                <a:latin typeface="Arial" charset="0"/>
                <a:cs typeface="Arial" charset="0"/>
              </a:rPr>
              <a:t>'</a:t>
            </a:r>
            <a:r>
              <a:rPr lang="en-US" sz="2800" b="1" dirty="0">
                <a:solidFill>
                  <a:srgbClr val="EAEAEA"/>
                </a:solidFill>
                <a:effectLst>
                  <a:glow rad="139700">
                    <a:srgbClr val="000000"/>
                  </a:glow>
                </a:effectLst>
                <a:latin typeface="Arial" charset="0"/>
                <a:cs typeface="Arial" charset="0"/>
              </a:rPr>
              <a:t>s presence:</a:t>
            </a:r>
          </a:p>
          <a:p>
            <a:pPr defTabSz="914400" eaLnBrk="1" fontAlgn="base" hangingPunct="1">
              <a:spcBef>
                <a:spcPct val="50000"/>
              </a:spcBef>
              <a:spcAft>
                <a:spcPct val="0"/>
              </a:spcAft>
              <a:buFontTx/>
              <a:buChar char="•"/>
              <a:defRPr/>
            </a:pPr>
            <a:r>
              <a:rPr lang="en-US" sz="2800" b="1" dirty="0">
                <a:solidFill>
                  <a:srgbClr val="EAEAEA"/>
                </a:solidFill>
                <a:effectLst>
                  <a:glow rad="139700">
                    <a:srgbClr val="000000"/>
                  </a:glow>
                </a:effectLst>
                <a:latin typeface="Arial" charset="0"/>
                <a:cs typeface="Arial" charset="0"/>
              </a:rPr>
              <a:t> 1:1 opens with God</a:t>
            </a:r>
            <a:r>
              <a:rPr lang="uk-UA" altLang="ja-JP" sz="2800" b="1" dirty="0">
                <a:solidFill>
                  <a:srgbClr val="EAEAEA"/>
                </a:solidFill>
                <a:effectLst>
                  <a:glow rad="139700">
                    <a:srgbClr val="000000"/>
                  </a:glow>
                </a:effectLst>
                <a:latin typeface="Arial" charset="0"/>
                <a:cs typeface="Arial" charset="0"/>
              </a:rPr>
              <a:t>'</a:t>
            </a:r>
            <a:r>
              <a:rPr lang="en-US" sz="2800" b="1" dirty="0">
                <a:solidFill>
                  <a:srgbClr val="EAEAEA"/>
                </a:solidFill>
                <a:effectLst>
                  <a:glow rad="139700">
                    <a:srgbClr val="000000"/>
                  </a:glow>
                </a:effectLst>
                <a:latin typeface="Arial" charset="0"/>
                <a:cs typeface="Arial" charset="0"/>
              </a:rPr>
              <a:t>s covenant name—YHWH</a:t>
            </a:r>
          </a:p>
          <a:p>
            <a:pPr defTabSz="914400" eaLnBrk="1" fontAlgn="base" hangingPunct="1">
              <a:spcBef>
                <a:spcPct val="50000"/>
              </a:spcBef>
              <a:spcAft>
                <a:spcPct val="0"/>
              </a:spcAft>
              <a:buFontTx/>
              <a:buChar char="•"/>
              <a:defRPr/>
            </a:pPr>
            <a:r>
              <a:rPr lang="en-US" sz="2800" b="1" dirty="0">
                <a:solidFill>
                  <a:srgbClr val="EAEAEA"/>
                </a:solidFill>
                <a:effectLst>
                  <a:glow rad="139700">
                    <a:srgbClr val="000000"/>
                  </a:glow>
                </a:effectLst>
                <a:latin typeface="Arial" charset="0"/>
                <a:cs typeface="Arial" charset="0"/>
              </a:rPr>
              <a:t> 3:20 closes with YHWH</a:t>
            </a:r>
          </a:p>
        </p:txBody>
      </p:sp>
      <p:sp>
        <p:nvSpPr>
          <p:cNvPr id="52227" name="Text Box 5"/>
          <p:cNvSpPr txBox="1">
            <a:spLocks noChangeArrowheads="1"/>
          </p:cNvSpPr>
          <p:nvPr/>
        </p:nvSpPr>
        <p:spPr bwMode="auto">
          <a:xfrm>
            <a:off x="1295400" y="4283075"/>
            <a:ext cx="7696200" cy="181610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dirty="0">
                <a:solidFill>
                  <a:srgbClr val="EAEAEA"/>
                </a:solidFill>
                <a:effectLst>
                  <a:glow rad="139700">
                    <a:srgbClr val="000000"/>
                  </a:glow>
                </a:effectLst>
                <a:latin typeface="Arial" charset="0"/>
                <a:cs typeface="Arial" charset="0"/>
              </a:rPr>
              <a:t>Chapters in between shows God</a:t>
            </a:r>
            <a:r>
              <a:rPr lang="uk-UA" altLang="ja-JP" sz="2800" b="1" dirty="0">
                <a:solidFill>
                  <a:srgbClr val="EAEAEA"/>
                </a:solidFill>
                <a:effectLst>
                  <a:glow rad="139700">
                    <a:srgbClr val="000000"/>
                  </a:glow>
                </a:effectLst>
                <a:latin typeface="Arial" charset="0"/>
                <a:cs typeface="Arial" charset="0"/>
              </a:rPr>
              <a:t>'</a:t>
            </a:r>
            <a:r>
              <a:rPr lang="en-US" sz="2800" b="1" dirty="0">
                <a:solidFill>
                  <a:srgbClr val="EAEAEA"/>
                </a:solidFill>
                <a:effectLst>
                  <a:glow rad="139700">
                    <a:srgbClr val="000000"/>
                  </a:glow>
                </a:effectLst>
                <a:latin typeface="Arial" charset="0"/>
                <a:cs typeface="Arial" charset="0"/>
              </a:rPr>
              <a:t>s intervention into human history in a mighty transforming way (Judgment 1:1–3:8; Restoration/Salvation 3:9-20 )</a:t>
            </a:r>
          </a:p>
        </p:txBody>
      </p:sp>
      <p:sp>
        <p:nvSpPr>
          <p:cNvPr id="52228" name="Title 4"/>
          <p:cNvSpPr>
            <a:spLocks noGrp="1"/>
          </p:cNvSpPr>
          <p:nvPr>
            <p:ph type="title"/>
          </p:nvPr>
        </p:nvSpPr>
        <p:spPr>
          <a:xfrm>
            <a:off x="179512" y="620688"/>
            <a:ext cx="7696200" cy="685800"/>
          </a:xfrm>
        </p:spPr>
        <p:txBody>
          <a:bodyPr/>
          <a:lstStyle/>
          <a:p>
            <a:pPr algn="l" eaLnBrk="1" hangingPunct="1">
              <a:defRPr/>
            </a:pPr>
            <a:r>
              <a:rPr lang="en-US" sz="3600" dirty="0">
                <a:solidFill>
                  <a:srgbClr val="FFFF00"/>
                </a:solidFill>
                <a:effectLst>
                  <a:glow rad="139700">
                    <a:schemeClr val="bg2"/>
                  </a:glow>
                </a:effectLst>
                <a:latin typeface="Arial" charset="0"/>
                <a:ea typeface="ＭＳ Ｐゴシック" charset="0"/>
                <a:cs typeface="ＭＳ Ｐゴシック" charset="0"/>
              </a:rPr>
              <a:t>4. God</a:t>
            </a:r>
            <a:r>
              <a:rPr lang="uk-UA" altLang="ja-JP" sz="3600" dirty="0">
                <a:solidFill>
                  <a:srgbClr val="FFFF00"/>
                </a:solidFill>
                <a:effectLst>
                  <a:glow rad="139700">
                    <a:schemeClr val="bg2"/>
                  </a:glow>
                </a:effectLst>
                <a:latin typeface="Arial" charset="0"/>
                <a:ea typeface="ＭＳ Ｐゴシック" charset="0"/>
                <a:cs typeface="ＭＳ Ｐゴシック" charset="0"/>
              </a:rPr>
              <a:t>'</a:t>
            </a:r>
            <a:r>
              <a:rPr lang="en-US" sz="3600" dirty="0">
                <a:solidFill>
                  <a:srgbClr val="FFFF00"/>
                </a:solidFill>
                <a:effectLst>
                  <a:glow rad="139700">
                    <a:schemeClr val="bg2"/>
                  </a:glow>
                </a:effectLst>
                <a:latin typeface="Arial" charset="0"/>
                <a:ea typeface="ＭＳ Ｐゴシック" charset="0"/>
                <a:cs typeface="ＭＳ Ｐゴシック" charset="0"/>
              </a:rPr>
              <a:t>s Presence </a:t>
            </a:r>
            <a:endParaRPr lang="en-US" dirty="0">
              <a:effectLst>
                <a:glow rad="139700">
                  <a:schemeClr val="bg2"/>
                </a:glow>
              </a:effectLst>
              <a:latin typeface="Arial" charset="0"/>
              <a:ea typeface="ＭＳ Ｐゴシック" charset="0"/>
              <a:cs typeface="ＭＳ Ｐゴシック" charset="0"/>
            </a:endParaRPr>
          </a:p>
        </p:txBody>
      </p:sp>
      <p:pic>
        <p:nvPicPr>
          <p:cNvPr id="119812" name="Picture 4" descr="throne-of-g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67475" y="-26988"/>
            <a:ext cx="2676525" cy="1828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4512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pasture"/>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p:nvPr>
        </p:nvSpPr>
        <p:spPr>
          <a:xfrm>
            <a:off x="457200" y="76200"/>
            <a:ext cx="8458200" cy="1354138"/>
          </a:xfrm>
        </p:spPr>
        <p:txBody>
          <a:bodyPr/>
          <a:lstStyle/>
          <a:p>
            <a:pPr algn="l" eaLnBrk="1" hangingPunct="1">
              <a:defRPr/>
            </a:pPr>
            <a:r>
              <a:rPr lang="en-US" sz="9600">
                <a:effectLst>
                  <a:glow rad="101600">
                    <a:schemeClr val="bg2"/>
                  </a:glow>
                </a:effectLst>
                <a:latin typeface="Arial" charset="0"/>
                <a:ea typeface="ＭＳ Ｐゴシック" charset="0"/>
                <a:cs typeface="Times New Roman" charset="0"/>
              </a:rPr>
              <a:t> </a:t>
            </a:r>
            <a:r>
              <a:rPr lang="en-US" sz="4800">
                <a:effectLst>
                  <a:glow rad="101600">
                    <a:schemeClr val="bg2"/>
                  </a:glow>
                </a:effectLst>
                <a:latin typeface="Arial" charset="0"/>
                <a:ea typeface="ＭＳ Ｐゴシック" charset="0"/>
                <a:cs typeface="Times New Roman" charset="0"/>
              </a:rPr>
              <a:t>III.  Theological Themes</a:t>
            </a:r>
            <a:endParaRPr lang="en-US" sz="7200">
              <a:effectLst>
                <a:glow rad="101600">
                  <a:schemeClr val="bg2"/>
                </a:glow>
              </a:effectLst>
              <a:latin typeface="Arial" charset="0"/>
              <a:ea typeface="ＭＳ Ｐゴシック" charset="0"/>
              <a:cs typeface="Times New Roman" charset="0"/>
            </a:endParaRPr>
          </a:p>
        </p:txBody>
      </p:sp>
      <p:sp>
        <p:nvSpPr>
          <p:cNvPr id="54276" name="Rectangle 4"/>
          <p:cNvSpPr>
            <a:spLocks noGrp="1" noChangeArrowheads="1"/>
          </p:cNvSpPr>
          <p:nvPr>
            <p:ph type="body" idx="1"/>
          </p:nvPr>
        </p:nvSpPr>
        <p:spPr>
          <a:xfrm>
            <a:off x="685800" y="1981200"/>
            <a:ext cx="8458200" cy="4876800"/>
          </a:xfrm>
        </p:spPr>
        <p:txBody>
          <a:bodyPr/>
          <a:lstStyle/>
          <a:p>
            <a:pPr eaLnBrk="1" hangingPunct="1">
              <a:lnSpc>
                <a:spcPct val="90000"/>
              </a:lnSpc>
              <a:spcBef>
                <a:spcPct val="50000"/>
              </a:spcBef>
              <a:buClrTx/>
              <a:buSzTx/>
              <a:buFontTx/>
              <a:buNone/>
              <a:defRPr/>
            </a:pPr>
            <a:r>
              <a:rPr lang="en-US" sz="2400" dirty="0">
                <a:effectLst>
                  <a:glow rad="101600">
                    <a:schemeClr val="bg2"/>
                  </a:glow>
                </a:effectLst>
                <a:latin typeface="Arial" charset="0"/>
                <a:ea typeface="ＭＳ Ｐゴシック" charset="0"/>
                <a:cs typeface="Times New Roman" charset="0"/>
              </a:rPr>
              <a:t>    </a:t>
            </a:r>
            <a:r>
              <a:rPr lang="en-US" dirty="0">
                <a:solidFill>
                  <a:srgbClr val="FFFFFF"/>
                </a:solidFill>
                <a:effectLst>
                  <a:glow rad="101600">
                    <a:schemeClr val="bg2"/>
                  </a:glow>
                </a:effectLst>
                <a:latin typeface="Arial" charset="0"/>
                <a:ea typeface="ＭＳ Ｐゴシック" charset="0"/>
                <a:cs typeface="Times New Roman" charset="0"/>
              </a:rPr>
              <a:t>1.   The Day of Yahweh</a:t>
            </a:r>
          </a:p>
          <a:p>
            <a:pPr eaLnBrk="1" hangingPunct="1">
              <a:lnSpc>
                <a:spcPct val="90000"/>
              </a:lnSpc>
              <a:spcBef>
                <a:spcPct val="50000"/>
              </a:spcBef>
              <a:buClrTx/>
              <a:buSzTx/>
              <a:buFontTx/>
              <a:buNone/>
              <a:defRPr/>
            </a:pPr>
            <a:r>
              <a:rPr lang="en-US" dirty="0">
                <a:solidFill>
                  <a:srgbClr val="FFFFFF"/>
                </a:solidFill>
                <a:effectLst>
                  <a:glow rad="101600">
                    <a:schemeClr val="bg2"/>
                  </a:glow>
                </a:effectLst>
                <a:latin typeface="Arial" charset="0"/>
                <a:ea typeface="ＭＳ Ｐゴシック" charset="0"/>
                <a:cs typeface="Times New Roman" charset="0"/>
              </a:rPr>
              <a:t>	2.   Universalism</a:t>
            </a:r>
          </a:p>
          <a:p>
            <a:pPr eaLnBrk="1" hangingPunct="1">
              <a:lnSpc>
                <a:spcPct val="90000"/>
              </a:lnSpc>
              <a:spcBef>
                <a:spcPct val="50000"/>
              </a:spcBef>
              <a:buClrTx/>
              <a:buSzTx/>
              <a:buFontTx/>
              <a:buNone/>
              <a:defRPr/>
            </a:pPr>
            <a:r>
              <a:rPr lang="en-US" dirty="0">
                <a:solidFill>
                  <a:schemeClr val="tx2"/>
                </a:solidFill>
                <a:effectLst>
                  <a:glow rad="101600">
                    <a:schemeClr val="bg2"/>
                  </a:glow>
                </a:effectLst>
                <a:latin typeface="Arial" charset="0"/>
                <a:ea typeface="ＭＳ Ｐゴシック" charset="0"/>
                <a:cs typeface="Times New Roman" charset="0"/>
              </a:rPr>
              <a:t>	3.   Messianic Prophecy</a:t>
            </a:r>
            <a:endParaRPr lang="en-US" dirty="0">
              <a:solidFill>
                <a:srgbClr val="FFFF00"/>
              </a:solidFill>
              <a:effectLst>
                <a:glow rad="101600">
                  <a:schemeClr val="bg2"/>
                </a:glo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dirty="0">
                <a:effectLst>
                  <a:glow rad="101600">
                    <a:schemeClr val="bg2"/>
                  </a:glow>
                </a:effectLst>
                <a:latin typeface="Arial" charset="0"/>
                <a:ea typeface="ＭＳ Ｐゴシック" charset="0"/>
                <a:cs typeface="Times New Roman" charset="0"/>
              </a:rPr>
              <a:t>	4.   God</a:t>
            </a:r>
            <a:r>
              <a:rPr lang="uk-UA" altLang="ja-JP" dirty="0">
                <a:effectLst>
                  <a:glow rad="101600">
                    <a:schemeClr val="bg2"/>
                  </a:glow>
                </a:effectLst>
                <a:latin typeface="Arial" charset="0"/>
                <a:ea typeface="ＭＳ Ｐゴシック" charset="0"/>
                <a:cs typeface="Times New Roman" charset="0"/>
              </a:rPr>
              <a:t>'</a:t>
            </a:r>
            <a:r>
              <a:rPr lang="en-US" dirty="0">
                <a:effectLst>
                  <a:glow rad="101600">
                    <a:schemeClr val="bg2"/>
                  </a:glow>
                </a:effectLst>
                <a:latin typeface="Arial" charset="0"/>
                <a:ea typeface="ＭＳ Ｐゴシック" charset="0"/>
                <a:cs typeface="Times New Roman" charset="0"/>
              </a:rPr>
              <a:t>s Presence</a:t>
            </a:r>
          </a:p>
          <a:p>
            <a:pPr eaLnBrk="1" hangingPunct="1">
              <a:lnSpc>
                <a:spcPct val="90000"/>
              </a:lnSpc>
              <a:spcBef>
                <a:spcPct val="50000"/>
              </a:spcBef>
              <a:buClrTx/>
              <a:buSzTx/>
              <a:buFontTx/>
              <a:buNone/>
              <a:defRPr/>
            </a:pPr>
            <a:r>
              <a:rPr lang="en-US" dirty="0">
                <a:effectLst>
                  <a:glow rad="101600">
                    <a:schemeClr val="bg2"/>
                  </a:glow>
                </a:effectLst>
                <a:latin typeface="Arial" charset="0"/>
                <a:ea typeface="ＭＳ Ｐゴシック" charset="0"/>
                <a:cs typeface="Times New Roman" charset="0"/>
              </a:rPr>
              <a:t>	</a:t>
            </a:r>
            <a:r>
              <a:rPr lang="en-US" dirty="0">
                <a:solidFill>
                  <a:srgbClr val="FFFF00"/>
                </a:solidFill>
                <a:effectLst>
                  <a:glow rad="101600">
                    <a:schemeClr val="bg2"/>
                  </a:glow>
                </a:effectLst>
                <a:latin typeface="Arial" charset="0"/>
                <a:ea typeface="ＭＳ Ｐゴシック" charset="0"/>
                <a:cs typeface="Times New Roman" charset="0"/>
              </a:rPr>
              <a:t>5.   Creation &amp; </a:t>
            </a:r>
            <a:r>
              <a:rPr lang="uk-UA" altLang="ja-JP" dirty="0">
                <a:solidFill>
                  <a:srgbClr val="FFFF00"/>
                </a:solidFill>
                <a:effectLst>
                  <a:glow rad="101600">
                    <a:schemeClr val="bg2"/>
                  </a:glow>
                </a:effectLst>
                <a:latin typeface="Arial" charset="0"/>
                <a:ea typeface="ＭＳ Ｐゴシック" charset="0"/>
                <a:cs typeface="Times New Roman" charset="0"/>
              </a:rPr>
              <a:t>'</a:t>
            </a:r>
            <a:r>
              <a:rPr lang="en-US" dirty="0" err="1">
                <a:solidFill>
                  <a:srgbClr val="FFFF00"/>
                </a:solidFill>
                <a:effectLst>
                  <a:glow rad="101600">
                    <a:schemeClr val="bg2"/>
                  </a:glow>
                </a:effectLst>
                <a:latin typeface="Arial" charset="0"/>
                <a:ea typeface="ＭＳ Ｐゴシック" charset="0"/>
                <a:cs typeface="Times New Roman" charset="0"/>
              </a:rPr>
              <a:t>Decreation</a:t>
            </a:r>
            <a:r>
              <a:rPr lang="uk-UA" altLang="ja-JP" dirty="0">
                <a:solidFill>
                  <a:srgbClr val="FFFF00"/>
                </a:solidFill>
                <a:effectLst>
                  <a:glow rad="101600">
                    <a:schemeClr val="bg2"/>
                  </a:glow>
                </a:effectLst>
                <a:latin typeface="Arial" charset="0"/>
                <a:ea typeface="ＭＳ Ｐゴシック" charset="0"/>
                <a:cs typeface="Times New Roman" charset="0"/>
              </a:rPr>
              <a:t>'</a:t>
            </a:r>
            <a:endParaRPr lang="en-US" dirty="0">
              <a:effectLst>
                <a:glow rad="101600">
                  <a:schemeClr val="bg2"/>
                </a:glo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dirty="0">
                <a:effectLst>
                  <a:glow rad="101600">
                    <a:schemeClr val="bg2"/>
                  </a:glow>
                </a:effectLst>
                <a:latin typeface="Arial" charset="0"/>
                <a:ea typeface="ＭＳ Ｐゴシック" charset="0"/>
                <a:cs typeface="Times New Roman" charset="0"/>
              </a:rPr>
              <a:t>	6.   Land in the eyes of the prophets</a:t>
            </a:r>
          </a:p>
          <a:p>
            <a:pPr eaLnBrk="1" hangingPunct="1">
              <a:lnSpc>
                <a:spcPct val="90000"/>
              </a:lnSpc>
              <a:spcBef>
                <a:spcPct val="50000"/>
              </a:spcBef>
              <a:buClrTx/>
              <a:buSzTx/>
              <a:buFontTx/>
              <a:buNone/>
              <a:defRPr/>
            </a:pPr>
            <a:r>
              <a:rPr lang="en-US" dirty="0">
                <a:effectLst>
                  <a:glow rad="101600">
                    <a:schemeClr val="bg2"/>
                  </a:glow>
                </a:effectLst>
                <a:latin typeface="Arial" charset="0"/>
                <a:ea typeface="ＭＳ Ｐゴシック" charset="0"/>
                <a:cs typeface="Times New Roman" charset="0"/>
              </a:rPr>
              <a:t>	7.   The Remnant </a:t>
            </a:r>
            <a:endParaRPr lang="en-US" dirty="0">
              <a:effectLst>
                <a:glow rad="101600">
                  <a:schemeClr val="bg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58268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4"/>
          <p:cNvSpPr txBox="1">
            <a:spLocks noChangeArrowheads="1"/>
          </p:cNvSpPr>
          <p:nvPr/>
        </p:nvSpPr>
        <p:spPr bwMode="auto">
          <a:xfrm>
            <a:off x="1066800" y="990600"/>
            <a:ext cx="7543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b="1">
                <a:solidFill>
                  <a:srgbClr val="EAEAEA"/>
                </a:solidFill>
                <a:effectLst>
                  <a:glow rad="101600">
                    <a:srgbClr val="000000"/>
                  </a:glow>
                </a:effectLst>
                <a:latin typeface="Arial" charset="0"/>
                <a:cs typeface="Arial" charset="0"/>
              </a:rPr>
              <a:t>God is present in the Creation:</a:t>
            </a:r>
          </a:p>
        </p:txBody>
      </p:sp>
      <p:sp>
        <p:nvSpPr>
          <p:cNvPr id="44037" name="Text Box 5"/>
          <p:cNvSpPr txBox="1">
            <a:spLocks noChangeArrowheads="1"/>
          </p:cNvSpPr>
          <p:nvPr/>
        </p:nvSpPr>
        <p:spPr bwMode="auto">
          <a:xfrm>
            <a:off x="1066800" y="1600200"/>
            <a:ext cx="7772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b="1" dirty="0">
                <a:solidFill>
                  <a:srgbClr val="EAEAEA"/>
                </a:solidFill>
                <a:effectLst>
                  <a:glow rad="101600">
                    <a:srgbClr val="000000"/>
                  </a:glow>
                </a:effectLst>
                <a:latin typeface="Arial" charset="0"/>
                <a:cs typeface="Arial" charset="0"/>
              </a:rPr>
              <a:t>1:1 - 3:8  Shows God</a:t>
            </a:r>
            <a:r>
              <a:rPr lang="uk-UA" altLang="ja-JP" b="1" dirty="0">
                <a:solidFill>
                  <a:srgbClr val="EAEAEA"/>
                </a:solidFill>
                <a:effectLst>
                  <a:glow rad="101600">
                    <a:srgbClr val="000000"/>
                  </a:glow>
                </a:effectLst>
                <a:latin typeface="Arial" charset="0"/>
                <a:cs typeface="Arial" charset="0"/>
              </a:rPr>
              <a:t>'</a:t>
            </a:r>
            <a:r>
              <a:rPr lang="en-US" b="1" dirty="0">
                <a:solidFill>
                  <a:srgbClr val="EAEAEA"/>
                </a:solidFill>
                <a:effectLst>
                  <a:glow rad="101600">
                    <a:srgbClr val="000000"/>
                  </a:glow>
                </a:effectLst>
                <a:latin typeface="Arial" charset="0"/>
                <a:cs typeface="Arial" charset="0"/>
              </a:rPr>
              <a:t>s judgment upon His creation. God would not hesitate to bring about a period of </a:t>
            </a:r>
            <a:r>
              <a:rPr lang="uk-UA" altLang="ja-JP" b="1" dirty="0">
                <a:solidFill>
                  <a:srgbClr val="EAEAEA"/>
                </a:solidFill>
                <a:effectLst>
                  <a:glow rad="101600">
                    <a:srgbClr val="000000"/>
                  </a:glow>
                </a:effectLst>
                <a:latin typeface="Arial" charset="0"/>
                <a:cs typeface="Arial" charset="0"/>
              </a:rPr>
              <a:t>'</a:t>
            </a:r>
            <a:r>
              <a:rPr lang="en-US" b="1" dirty="0" err="1">
                <a:solidFill>
                  <a:srgbClr val="EAEAEA"/>
                </a:solidFill>
                <a:effectLst>
                  <a:glow rad="101600">
                    <a:srgbClr val="000000"/>
                  </a:glow>
                </a:effectLst>
                <a:latin typeface="Arial" charset="0"/>
                <a:cs typeface="Arial" charset="0"/>
              </a:rPr>
              <a:t>decreating</a:t>
            </a:r>
            <a:r>
              <a:rPr lang="uk-UA" altLang="ja-JP" b="1" dirty="0">
                <a:solidFill>
                  <a:srgbClr val="EAEAEA"/>
                </a:solidFill>
                <a:effectLst>
                  <a:glow rad="101600">
                    <a:srgbClr val="000000"/>
                  </a:glow>
                </a:effectLst>
                <a:latin typeface="Arial" charset="0"/>
                <a:cs typeface="Arial" charset="0"/>
              </a:rPr>
              <a:t>'</a:t>
            </a:r>
            <a:r>
              <a:rPr lang="en-US" b="1" dirty="0">
                <a:solidFill>
                  <a:srgbClr val="EAEAEA"/>
                </a:solidFill>
                <a:effectLst>
                  <a:glow rad="101600">
                    <a:srgbClr val="000000"/>
                  </a:glow>
                </a:effectLst>
                <a:latin typeface="Arial" charset="0"/>
                <a:cs typeface="Arial" charset="0"/>
              </a:rPr>
              <a:t> or </a:t>
            </a:r>
            <a:r>
              <a:rPr lang="uk-UA" altLang="ja-JP" b="1" dirty="0">
                <a:solidFill>
                  <a:srgbClr val="EAEAEA"/>
                </a:solidFill>
                <a:effectLst>
                  <a:glow rad="101600">
                    <a:srgbClr val="000000"/>
                  </a:glow>
                </a:effectLst>
                <a:latin typeface="Arial" charset="0"/>
                <a:cs typeface="Arial" charset="0"/>
              </a:rPr>
              <a:t>'</a:t>
            </a:r>
            <a:r>
              <a:rPr lang="en-US" b="1" dirty="0" err="1">
                <a:solidFill>
                  <a:srgbClr val="EAEAEA"/>
                </a:solidFill>
                <a:effectLst>
                  <a:glow rad="101600">
                    <a:srgbClr val="000000"/>
                  </a:glow>
                </a:effectLst>
                <a:latin typeface="Arial" charset="0"/>
                <a:cs typeface="Arial" charset="0"/>
              </a:rPr>
              <a:t>uncreating</a:t>
            </a:r>
            <a:r>
              <a:rPr lang="uk-UA" altLang="ja-JP" b="1" dirty="0">
                <a:solidFill>
                  <a:srgbClr val="EAEAEA"/>
                </a:solidFill>
                <a:effectLst>
                  <a:glow rad="101600">
                    <a:srgbClr val="000000"/>
                  </a:glow>
                </a:effectLst>
                <a:latin typeface="Arial" charset="0"/>
                <a:cs typeface="Arial" charset="0"/>
              </a:rPr>
              <a:t>'</a:t>
            </a:r>
            <a:r>
              <a:rPr lang="en-US" b="1" dirty="0">
                <a:solidFill>
                  <a:srgbClr val="EAEAEA"/>
                </a:solidFill>
                <a:effectLst>
                  <a:glow rad="101600">
                    <a:srgbClr val="000000"/>
                  </a:glow>
                </a:effectLst>
                <a:latin typeface="Arial" charset="0"/>
                <a:cs typeface="Arial" charset="0"/>
              </a:rPr>
              <a:t> (</a:t>
            </a:r>
            <a:r>
              <a:rPr lang="en-US" b="1" dirty="0" err="1">
                <a:solidFill>
                  <a:srgbClr val="EAEAEA"/>
                </a:solidFill>
                <a:effectLst>
                  <a:glow rad="101600">
                    <a:srgbClr val="000000"/>
                  </a:glow>
                </a:effectLst>
                <a:latin typeface="Arial" charset="0"/>
                <a:cs typeface="Arial" charset="0"/>
              </a:rPr>
              <a:t>esp</a:t>
            </a:r>
            <a:r>
              <a:rPr lang="en-US" b="1" dirty="0">
                <a:solidFill>
                  <a:srgbClr val="EAEAEA"/>
                </a:solidFill>
                <a:effectLst>
                  <a:glow rad="101600">
                    <a:srgbClr val="000000"/>
                  </a:glow>
                </a:effectLst>
                <a:latin typeface="Arial" charset="0"/>
                <a:cs typeface="Arial" charset="0"/>
              </a:rPr>
              <a:t> 1:3)</a:t>
            </a:r>
          </a:p>
        </p:txBody>
      </p:sp>
      <p:sp>
        <p:nvSpPr>
          <p:cNvPr id="44038" name="Text Box 6"/>
          <p:cNvSpPr txBox="1">
            <a:spLocks noChangeArrowheads="1"/>
          </p:cNvSpPr>
          <p:nvPr/>
        </p:nvSpPr>
        <p:spPr bwMode="auto">
          <a:xfrm>
            <a:off x="1066800" y="2971800"/>
            <a:ext cx="76200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b="1" dirty="0">
                <a:solidFill>
                  <a:srgbClr val="EAEAEA"/>
                </a:solidFill>
                <a:effectLst>
                  <a:glow rad="101600">
                    <a:srgbClr val="000000"/>
                  </a:glow>
                </a:effectLst>
                <a:latin typeface="Arial" charset="0"/>
                <a:cs typeface="Arial" charset="0"/>
              </a:rPr>
              <a:t>Judgment is severe.</a:t>
            </a:r>
          </a:p>
          <a:p>
            <a:pPr defTabSz="914400" eaLnBrk="1" fontAlgn="base" hangingPunct="1">
              <a:spcBef>
                <a:spcPct val="50000"/>
              </a:spcBef>
              <a:spcAft>
                <a:spcPct val="0"/>
              </a:spcAft>
              <a:defRPr/>
            </a:pPr>
            <a:r>
              <a:rPr lang="en-US" b="1" dirty="0">
                <a:solidFill>
                  <a:srgbClr val="EAEAEA"/>
                </a:solidFill>
                <a:effectLst>
                  <a:glow rad="101600">
                    <a:srgbClr val="000000"/>
                  </a:glow>
                </a:effectLst>
                <a:latin typeface="Arial" charset="0"/>
                <a:cs typeface="Arial" charset="0"/>
              </a:rPr>
              <a:t>YHWH</a:t>
            </a:r>
            <a:r>
              <a:rPr lang="uk-UA" altLang="ja-JP" b="1" dirty="0">
                <a:solidFill>
                  <a:srgbClr val="EAEAEA"/>
                </a:solidFill>
                <a:effectLst>
                  <a:glow rad="101600">
                    <a:srgbClr val="000000"/>
                  </a:glow>
                </a:effectLst>
                <a:latin typeface="Arial" charset="0"/>
                <a:cs typeface="Arial" charset="0"/>
              </a:rPr>
              <a:t>'</a:t>
            </a:r>
            <a:r>
              <a:rPr lang="en-US" b="1" dirty="0">
                <a:solidFill>
                  <a:srgbClr val="EAEAEA"/>
                </a:solidFill>
                <a:effectLst>
                  <a:glow rad="101600">
                    <a:srgbClr val="000000"/>
                  </a:glow>
                </a:effectLst>
                <a:latin typeface="Arial" charset="0"/>
                <a:cs typeface="Arial" charset="0"/>
              </a:rPr>
              <a:t>s destruction </a:t>
            </a:r>
            <a:r>
              <a:rPr lang="ru-RU" b="1" dirty="0">
                <a:solidFill>
                  <a:srgbClr val="EAEAEA"/>
                </a:solidFill>
                <a:effectLst>
                  <a:glow rad="101600">
                    <a:srgbClr val="000000"/>
                  </a:glow>
                </a:effectLst>
                <a:latin typeface="Arial" charset="0"/>
                <a:cs typeface="Arial" charset="0"/>
              </a:rPr>
              <a:t>"</a:t>
            </a:r>
            <a:r>
              <a:rPr lang="en-US" b="1" i="1" dirty="0">
                <a:solidFill>
                  <a:srgbClr val="EAEAEA"/>
                </a:solidFill>
                <a:effectLst>
                  <a:glow rad="101600">
                    <a:srgbClr val="000000"/>
                  </a:glow>
                </a:effectLst>
                <a:latin typeface="Arial" charset="0"/>
                <a:cs typeface="Arial" charset="0"/>
              </a:rPr>
              <a:t>will be just as bleak as his creating was abundant</a:t>
            </a:r>
            <a:r>
              <a:rPr lang="ru-RU" b="1" i="1" dirty="0">
                <a:solidFill>
                  <a:srgbClr val="EAEAEA"/>
                </a:solidFill>
                <a:effectLst>
                  <a:glow rad="101600">
                    <a:srgbClr val="000000"/>
                  </a:glow>
                </a:effectLst>
                <a:latin typeface="Arial" charset="0"/>
                <a:cs typeface="Arial" charset="0"/>
              </a:rPr>
              <a:t>"</a:t>
            </a:r>
            <a:r>
              <a:rPr lang="en-US" b="1" i="1" dirty="0">
                <a:solidFill>
                  <a:srgbClr val="EAEAEA"/>
                </a:solidFill>
                <a:effectLst>
                  <a:glow rad="101600">
                    <a:srgbClr val="000000"/>
                  </a:glow>
                </a:effectLst>
                <a:latin typeface="Arial" charset="0"/>
                <a:cs typeface="Arial" charset="0"/>
              </a:rPr>
              <a:t> </a:t>
            </a:r>
            <a:r>
              <a:rPr lang="en-US" b="1" dirty="0">
                <a:solidFill>
                  <a:srgbClr val="EAEAEA"/>
                </a:solidFill>
                <a:effectLst>
                  <a:glow rad="101600">
                    <a:srgbClr val="000000"/>
                  </a:glow>
                </a:effectLst>
                <a:latin typeface="Arial" charset="0"/>
                <a:cs typeface="Arial" charset="0"/>
              </a:rPr>
              <a:t>(Greg A. King)</a:t>
            </a:r>
          </a:p>
          <a:p>
            <a:pPr defTabSz="914400" eaLnBrk="1" fontAlgn="base" hangingPunct="1">
              <a:spcBef>
                <a:spcPct val="50000"/>
              </a:spcBef>
              <a:spcAft>
                <a:spcPct val="0"/>
              </a:spcAft>
              <a:defRPr/>
            </a:pPr>
            <a:r>
              <a:rPr lang="en-US" b="1" dirty="0">
                <a:solidFill>
                  <a:srgbClr val="EAEAEA"/>
                </a:solidFill>
                <a:effectLst>
                  <a:glow rad="101600">
                    <a:srgbClr val="000000"/>
                  </a:glow>
                </a:effectLst>
                <a:latin typeface="Arial" charset="0"/>
                <a:cs typeface="Arial" charset="0"/>
              </a:rPr>
              <a:t>It seems that the earth will return its initial stage of mess and formlessness and devoid of life (Gen. 1:2).</a:t>
            </a:r>
          </a:p>
        </p:txBody>
      </p:sp>
      <p:sp>
        <p:nvSpPr>
          <p:cNvPr id="44039" name="Text Box 7"/>
          <p:cNvSpPr txBox="1">
            <a:spLocks noChangeArrowheads="1"/>
          </p:cNvSpPr>
          <p:nvPr/>
        </p:nvSpPr>
        <p:spPr bwMode="auto">
          <a:xfrm>
            <a:off x="1066800" y="6186488"/>
            <a:ext cx="7620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b="1">
                <a:solidFill>
                  <a:srgbClr val="EAEAEA"/>
                </a:solidFill>
                <a:effectLst>
                  <a:glow rad="101600">
                    <a:srgbClr val="000000"/>
                  </a:glow>
                </a:effectLst>
                <a:latin typeface="Arial" charset="0"/>
                <a:cs typeface="Arial" charset="0"/>
              </a:rPr>
              <a:t>Order of creation reversed in Zephaniah</a:t>
            </a:r>
          </a:p>
        </p:txBody>
      </p:sp>
      <p:sp>
        <p:nvSpPr>
          <p:cNvPr id="56326" name="Title 6"/>
          <p:cNvSpPr>
            <a:spLocks noGrp="1"/>
          </p:cNvSpPr>
          <p:nvPr>
            <p:ph type="title"/>
          </p:nvPr>
        </p:nvSpPr>
        <p:spPr>
          <a:xfrm>
            <a:off x="533400" y="304800"/>
            <a:ext cx="7772400" cy="762000"/>
          </a:xfrm>
        </p:spPr>
        <p:txBody>
          <a:bodyPr/>
          <a:lstStyle/>
          <a:p>
            <a:pPr algn="l" eaLnBrk="1" hangingPunct="1">
              <a:defRPr/>
            </a:pPr>
            <a:r>
              <a:rPr lang="en-US" sz="3600" dirty="0">
                <a:solidFill>
                  <a:srgbClr val="FFFF00"/>
                </a:solidFill>
                <a:effectLst>
                  <a:glow rad="101600">
                    <a:schemeClr val="bg2"/>
                  </a:glow>
                </a:effectLst>
                <a:latin typeface="Arial" charset="0"/>
                <a:ea typeface="ＭＳ Ｐゴシック" charset="0"/>
                <a:cs typeface="ＭＳ Ｐゴシック" charset="0"/>
              </a:rPr>
              <a:t>5. Creation &amp; </a:t>
            </a:r>
            <a:r>
              <a:rPr lang="uk-UA" altLang="ja-JP" sz="3600" dirty="0">
                <a:solidFill>
                  <a:srgbClr val="FFFF00"/>
                </a:solidFill>
                <a:effectLst>
                  <a:glow rad="101600">
                    <a:schemeClr val="bg2"/>
                  </a:glow>
                </a:effectLst>
                <a:latin typeface="Arial" charset="0"/>
                <a:ea typeface="ＭＳ Ｐゴシック" charset="0"/>
                <a:cs typeface="ＭＳ Ｐゴシック" charset="0"/>
              </a:rPr>
              <a:t>'</a:t>
            </a:r>
            <a:r>
              <a:rPr lang="en-US" sz="3600" dirty="0" err="1">
                <a:solidFill>
                  <a:srgbClr val="FFFF00"/>
                </a:solidFill>
                <a:effectLst>
                  <a:glow rad="101600">
                    <a:schemeClr val="bg2"/>
                  </a:glow>
                </a:effectLst>
                <a:latin typeface="Arial" charset="0"/>
                <a:ea typeface="ＭＳ Ｐゴシック" charset="0"/>
                <a:cs typeface="ＭＳ Ｐゴシック" charset="0"/>
              </a:rPr>
              <a:t>Decreation</a:t>
            </a:r>
            <a:r>
              <a:rPr lang="uk-UA" altLang="ja-JP" sz="3600" dirty="0">
                <a:solidFill>
                  <a:srgbClr val="FFFF00"/>
                </a:solidFill>
                <a:effectLst>
                  <a:glow rad="101600">
                    <a:schemeClr val="bg2"/>
                  </a:glow>
                </a:effectLst>
                <a:latin typeface="Arial" charset="0"/>
                <a:ea typeface="ＭＳ Ｐゴシック" charset="0"/>
                <a:cs typeface="ＭＳ Ｐゴシック" charset="0"/>
              </a:rPr>
              <a:t>'</a:t>
            </a:r>
            <a:endParaRPr lang="en-US" dirty="0">
              <a:effectLst>
                <a:glow rad="101600">
                  <a:schemeClr val="bg2"/>
                </a:glow>
              </a:effectLst>
              <a:latin typeface="Arial" charset="0"/>
              <a:ea typeface="ＭＳ Ｐゴシック" charset="0"/>
              <a:cs typeface="ＭＳ Ｐゴシック" charset="0"/>
            </a:endParaRPr>
          </a:p>
        </p:txBody>
      </p:sp>
      <p:pic>
        <p:nvPicPr>
          <p:cNvPr id="123910" name="Picture 6" descr="emergency-signal-ahea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9400" y="0"/>
            <a:ext cx="2076450" cy="155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07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checkerboard(across)">
                                      <p:cBhvr>
                                        <p:cTn id="7" dur="5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44038"/>
                                        </p:tgtEl>
                                        <p:attrNameLst>
                                          <p:attrName>style.visibility</p:attrName>
                                        </p:attrNameLst>
                                      </p:cBhvr>
                                      <p:to>
                                        <p:strVal val="visible"/>
                                      </p:to>
                                    </p:set>
                                    <p:anim calcmode="lin" valueType="num">
                                      <p:cBhvr additive="base">
                                        <p:cTn id="12" dur="500" fill="hold"/>
                                        <p:tgtEl>
                                          <p:spTgt spid="44038"/>
                                        </p:tgtEl>
                                        <p:attrNameLst>
                                          <p:attrName>ppt_x</p:attrName>
                                        </p:attrNameLst>
                                      </p:cBhvr>
                                      <p:tavLst>
                                        <p:tav tm="0">
                                          <p:val>
                                            <p:strVal val="0-#ppt_w/2"/>
                                          </p:val>
                                        </p:tav>
                                        <p:tav tm="100000">
                                          <p:val>
                                            <p:strVal val="#ppt_x"/>
                                          </p:val>
                                        </p:tav>
                                      </p:tavLst>
                                    </p:anim>
                                    <p:anim calcmode="lin" valueType="num">
                                      <p:cBhvr additive="base">
                                        <p:cTn id="13" dur="500" fill="hold"/>
                                        <p:tgtEl>
                                          <p:spTgt spid="44038"/>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4039"/>
                                        </p:tgtEl>
                                        <p:attrNameLst>
                                          <p:attrName>style.visibility</p:attrName>
                                        </p:attrNameLst>
                                      </p:cBhvr>
                                      <p:to>
                                        <p:strVal val="visible"/>
                                      </p:to>
                                    </p:set>
                                    <p:anim calcmode="lin" valueType="num">
                                      <p:cBhvr additive="base">
                                        <p:cTn id="18" dur="500" fill="hold"/>
                                        <p:tgtEl>
                                          <p:spTgt spid="44039"/>
                                        </p:tgtEl>
                                        <p:attrNameLst>
                                          <p:attrName>ppt_x</p:attrName>
                                        </p:attrNameLst>
                                      </p:cBhvr>
                                      <p:tavLst>
                                        <p:tav tm="0">
                                          <p:val>
                                            <p:strVal val="#ppt_x"/>
                                          </p:val>
                                        </p:tav>
                                        <p:tav tm="100000">
                                          <p:val>
                                            <p:strVal val="#ppt_x"/>
                                          </p:val>
                                        </p:tav>
                                      </p:tavLst>
                                    </p:anim>
                                    <p:anim calcmode="lin" valueType="num">
                                      <p:cBhvr additive="base">
                                        <p:cTn id="19"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pasture"/>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p:nvPr>
        </p:nvSpPr>
        <p:spPr>
          <a:xfrm>
            <a:off x="457200" y="76200"/>
            <a:ext cx="8458200" cy="1354138"/>
          </a:xfrm>
        </p:spPr>
        <p:txBody>
          <a:bodyPr/>
          <a:lstStyle/>
          <a:p>
            <a:pPr algn="l" eaLnBrk="1" hangingPunct="1">
              <a:defRPr/>
            </a:pPr>
            <a:r>
              <a:rPr lang="en-US" sz="9600">
                <a:effectLst>
                  <a:glow rad="139700">
                    <a:schemeClr val="bg2"/>
                  </a:glow>
                </a:effectLst>
                <a:latin typeface="Arial" charset="0"/>
                <a:ea typeface="ＭＳ Ｐゴシック" charset="0"/>
                <a:cs typeface="Times New Roman" charset="0"/>
              </a:rPr>
              <a:t> </a:t>
            </a:r>
            <a:r>
              <a:rPr lang="en-US" sz="4800">
                <a:effectLst>
                  <a:glow rad="139700">
                    <a:schemeClr val="bg2"/>
                  </a:glow>
                </a:effectLst>
                <a:latin typeface="Arial" charset="0"/>
                <a:ea typeface="ＭＳ Ｐゴシック" charset="0"/>
                <a:cs typeface="Times New Roman" charset="0"/>
              </a:rPr>
              <a:t>III.  Theological Themes</a:t>
            </a:r>
            <a:endParaRPr lang="en-US" sz="7200">
              <a:effectLst>
                <a:glow rad="139700">
                  <a:schemeClr val="bg2"/>
                </a:glow>
              </a:effectLst>
              <a:latin typeface="Arial" charset="0"/>
              <a:ea typeface="ＭＳ Ｐゴシック" charset="0"/>
              <a:cs typeface="Times New Roman" charset="0"/>
            </a:endParaRPr>
          </a:p>
        </p:txBody>
      </p:sp>
      <p:sp>
        <p:nvSpPr>
          <p:cNvPr id="58372" name="Rectangle 4"/>
          <p:cNvSpPr>
            <a:spLocks noGrp="1" noChangeArrowheads="1"/>
          </p:cNvSpPr>
          <p:nvPr>
            <p:ph type="body" idx="1"/>
          </p:nvPr>
        </p:nvSpPr>
        <p:spPr>
          <a:xfrm>
            <a:off x="685800" y="1981200"/>
            <a:ext cx="8458200" cy="4876800"/>
          </a:xfrm>
        </p:spPr>
        <p:txBody>
          <a:bodyPr/>
          <a:lstStyle/>
          <a:p>
            <a:pPr eaLnBrk="1" hangingPunct="1">
              <a:lnSpc>
                <a:spcPct val="90000"/>
              </a:lnSpc>
              <a:spcBef>
                <a:spcPct val="50000"/>
              </a:spcBef>
              <a:buClrTx/>
              <a:buSzTx/>
              <a:buFontTx/>
              <a:buNone/>
              <a:defRPr/>
            </a:pPr>
            <a:r>
              <a:rPr lang="en-US" sz="2400" dirty="0">
                <a:effectLst>
                  <a:glow rad="139700">
                    <a:schemeClr val="bg2"/>
                  </a:glow>
                </a:effectLst>
                <a:latin typeface="Arial" charset="0"/>
                <a:ea typeface="ＭＳ Ｐゴシック" charset="0"/>
                <a:cs typeface="Times New Roman" charset="0"/>
              </a:rPr>
              <a:t>    </a:t>
            </a:r>
            <a:r>
              <a:rPr lang="en-US" dirty="0">
                <a:solidFill>
                  <a:srgbClr val="FFFFFF"/>
                </a:solidFill>
                <a:effectLst>
                  <a:glow rad="139700">
                    <a:schemeClr val="bg2"/>
                  </a:glow>
                </a:effectLst>
                <a:latin typeface="Arial" charset="0"/>
                <a:ea typeface="ＭＳ Ｐゴシック" charset="0"/>
                <a:cs typeface="Times New Roman" charset="0"/>
              </a:rPr>
              <a:t>1.    The Day of Yahweh</a:t>
            </a:r>
          </a:p>
          <a:p>
            <a:pPr eaLnBrk="1" hangingPunct="1">
              <a:lnSpc>
                <a:spcPct val="90000"/>
              </a:lnSpc>
              <a:spcBef>
                <a:spcPct val="50000"/>
              </a:spcBef>
              <a:buClrTx/>
              <a:buSzTx/>
              <a:buFontTx/>
              <a:buNone/>
              <a:defRPr/>
            </a:pPr>
            <a:r>
              <a:rPr lang="en-US" dirty="0">
                <a:solidFill>
                  <a:srgbClr val="FFFFFF"/>
                </a:solidFill>
                <a:effectLst>
                  <a:glow rad="139700">
                    <a:schemeClr val="bg2"/>
                  </a:glow>
                </a:effectLst>
                <a:latin typeface="Arial" charset="0"/>
                <a:ea typeface="ＭＳ Ｐゴシック" charset="0"/>
                <a:cs typeface="Times New Roman" charset="0"/>
              </a:rPr>
              <a:t>	2.    Universalism</a:t>
            </a:r>
          </a:p>
          <a:p>
            <a:pPr eaLnBrk="1" hangingPunct="1">
              <a:lnSpc>
                <a:spcPct val="90000"/>
              </a:lnSpc>
              <a:spcBef>
                <a:spcPct val="50000"/>
              </a:spcBef>
              <a:buClrTx/>
              <a:buSzTx/>
              <a:buFontTx/>
              <a:buNone/>
              <a:defRPr/>
            </a:pPr>
            <a:r>
              <a:rPr lang="en-US" dirty="0">
                <a:solidFill>
                  <a:schemeClr val="tx2"/>
                </a:solidFill>
                <a:effectLst>
                  <a:glow rad="139700">
                    <a:schemeClr val="bg2"/>
                  </a:glow>
                </a:effectLst>
                <a:latin typeface="Arial" charset="0"/>
                <a:ea typeface="ＭＳ Ｐゴシック" charset="0"/>
                <a:cs typeface="Times New Roman" charset="0"/>
              </a:rPr>
              <a:t>	3.    Messianic Prophecy</a:t>
            </a:r>
            <a:endParaRPr lang="en-US" dirty="0">
              <a:solidFill>
                <a:srgbClr val="FFFF00"/>
              </a:solidFill>
              <a:effectLst>
                <a:glow rad="139700">
                  <a:schemeClr val="bg2"/>
                </a:glo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dirty="0">
                <a:effectLst>
                  <a:glow rad="139700">
                    <a:schemeClr val="bg2"/>
                  </a:glow>
                </a:effectLst>
                <a:latin typeface="Arial" charset="0"/>
                <a:ea typeface="ＭＳ Ｐゴシック" charset="0"/>
                <a:cs typeface="Times New Roman" charset="0"/>
              </a:rPr>
              <a:t>	4.    God</a:t>
            </a:r>
            <a:r>
              <a:rPr lang="uk-UA" altLang="ja-JP" dirty="0">
                <a:effectLst>
                  <a:glow rad="139700">
                    <a:schemeClr val="bg2"/>
                  </a:glow>
                </a:effectLst>
                <a:latin typeface="Arial" charset="0"/>
                <a:ea typeface="ＭＳ Ｐゴシック" charset="0"/>
                <a:cs typeface="Times New Roman" charset="0"/>
              </a:rPr>
              <a:t>'</a:t>
            </a:r>
            <a:r>
              <a:rPr lang="en-US" dirty="0">
                <a:effectLst>
                  <a:glow rad="139700">
                    <a:schemeClr val="bg2"/>
                  </a:glow>
                </a:effectLst>
                <a:latin typeface="Arial" charset="0"/>
                <a:ea typeface="ＭＳ Ｐゴシック" charset="0"/>
                <a:cs typeface="Times New Roman" charset="0"/>
              </a:rPr>
              <a:t>s Presence</a:t>
            </a:r>
          </a:p>
          <a:p>
            <a:pPr eaLnBrk="1" hangingPunct="1">
              <a:lnSpc>
                <a:spcPct val="90000"/>
              </a:lnSpc>
              <a:spcBef>
                <a:spcPct val="50000"/>
              </a:spcBef>
              <a:buClrTx/>
              <a:buSzTx/>
              <a:buFontTx/>
              <a:buNone/>
              <a:defRPr/>
            </a:pPr>
            <a:r>
              <a:rPr lang="en-US" dirty="0">
                <a:effectLst>
                  <a:glow rad="139700">
                    <a:schemeClr val="bg2"/>
                  </a:glow>
                </a:effectLst>
                <a:latin typeface="Arial" charset="0"/>
                <a:ea typeface="ＭＳ Ｐゴシック" charset="0"/>
                <a:cs typeface="Times New Roman" charset="0"/>
              </a:rPr>
              <a:t>	5.    Creation &amp; </a:t>
            </a:r>
            <a:r>
              <a:rPr lang="uk-UA" altLang="ja-JP" dirty="0">
                <a:effectLst>
                  <a:glow rad="139700">
                    <a:schemeClr val="bg2"/>
                  </a:glow>
                </a:effectLst>
                <a:latin typeface="Arial" charset="0"/>
                <a:ea typeface="ＭＳ Ｐゴシック" charset="0"/>
                <a:cs typeface="Times New Roman" charset="0"/>
              </a:rPr>
              <a:t>'</a:t>
            </a:r>
            <a:r>
              <a:rPr lang="en-US" dirty="0" err="1">
                <a:effectLst>
                  <a:glow rad="139700">
                    <a:schemeClr val="bg2"/>
                  </a:glow>
                </a:effectLst>
                <a:latin typeface="Arial" charset="0"/>
                <a:ea typeface="ＭＳ Ｐゴシック" charset="0"/>
                <a:cs typeface="Times New Roman" charset="0"/>
              </a:rPr>
              <a:t>Decreation</a:t>
            </a:r>
            <a:r>
              <a:rPr lang="uk-UA" altLang="ja-JP" dirty="0">
                <a:effectLst>
                  <a:glow rad="139700">
                    <a:schemeClr val="bg2"/>
                  </a:glow>
                </a:effectLst>
                <a:latin typeface="Arial" charset="0"/>
                <a:ea typeface="ＭＳ Ｐゴシック" charset="0"/>
                <a:cs typeface="Times New Roman" charset="0"/>
              </a:rPr>
              <a:t>'</a:t>
            </a:r>
            <a:endParaRPr lang="en-US" dirty="0">
              <a:effectLst>
                <a:glow rad="139700">
                  <a:schemeClr val="bg2"/>
                </a:glo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dirty="0">
                <a:solidFill>
                  <a:srgbClr val="FFFF00"/>
                </a:solidFill>
                <a:effectLst>
                  <a:glow rad="139700">
                    <a:schemeClr val="bg2"/>
                  </a:glow>
                </a:effectLst>
                <a:latin typeface="Arial" charset="0"/>
                <a:ea typeface="ＭＳ Ｐゴシック" charset="0"/>
                <a:cs typeface="Times New Roman" charset="0"/>
              </a:rPr>
              <a:t>	6.    Land in the eyes of the prophets</a:t>
            </a:r>
            <a:endParaRPr lang="en-US" dirty="0">
              <a:effectLst>
                <a:glow rad="139700">
                  <a:schemeClr val="bg2"/>
                </a:glo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dirty="0">
                <a:effectLst>
                  <a:glow rad="139700">
                    <a:schemeClr val="bg2"/>
                  </a:glow>
                </a:effectLst>
                <a:latin typeface="Arial" charset="0"/>
                <a:ea typeface="ＭＳ Ｐゴシック" charset="0"/>
                <a:cs typeface="Times New Roman" charset="0"/>
              </a:rPr>
              <a:t>	7.    The Remnant </a:t>
            </a:r>
            <a:endParaRPr lang="en-US" dirty="0">
              <a:effectLst>
                <a:glow rad="139700">
                  <a:schemeClr val="bg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2120181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4"/>
          <p:cNvSpPr txBox="1">
            <a:spLocks noChangeArrowheads="1"/>
          </p:cNvSpPr>
          <p:nvPr/>
        </p:nvSpPr>
        <p:spPr bwMode="auto">
          <a:xfrm>
            <a:off x="1019354" y="1644771"/>
            <a:ext cx="7688424"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228600" indent="-228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indent="-327025" defTabSz="914400" eaLnBrk="1" fontAlgn="base" hangingPunct="1">
              <a:spcBef>
                <a:spcPct val="50000"/>
              </a:spcBef>
              <a:spcAft>
                <a:spcPct val="0"/>
              </a:spcAft>
              <a:buFontTx/>
              <a:buChar char="•"/>
              <a:defRPr/>
            </a:pPr>
            <a:r>
              <a:rPr lang="en-US" b="1" dirty="0">
                <a:solidFill>
                  <a:srgbClr val="EAEAEA"/>
                </a:solidFill>
                <a:effectLst>
                  <a:glow rad="101600">
                    <a:srgbClr val="000000"/>
                  </a:glow>
                </a:effectLst>
                <a:latin typeface="Arial" charset="0"/>
                <a:cs typeface="Arial" charset="0"/>
              </a:rPr>
              <a:t>Zephaniah confirmed the past teaching that continual occupancy of the land is tied to obedience. Land is a gift from God.  </a:t>
            </a:r>
          </a:p>
        </p:txBody>
      </p:sp>
      <p:sp>
        <p:nvSpPr>
          <p:cNvPr id="46085" name="Text Box 5"/>
          <p:cNvSpPr txBox="1">
            <a:spLocks noChangeArrowheads="1"/>
          </p:cNvSpPr>
          <p:nvPr/>
        </p:nvSpPr>
        <p:spPr bwMode="auto">
          <a:xfrm>
            <a:off x="1019354" y="3040184"/>
            <a:ext cx="7848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228600" indent="-228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indent="-342900" defTabSz="914400" eaLnBrk="1" fontAlgn="base" hangingPunct="1">
              <a:spcBef>
                <a:spcPct val="50000"/>
              </a:spcBef>
              <a:spcAft>
                <a:spcPct val="0"/>
              </a:spcAft>
              <a:buFontTx/>
              <a:buChar char="•"/>
              <a:defRPr/>
            </a:pPr>
            <a:r>
              <a:rPr lang="en-US" b="1" dirty="0">
                <a:solidFill>
                  <a:srgbClr val="EAEAEA"/>
                </a:solidFill>
                <a:effectLst>
                  <a:glow rad="101600">
                    <a:srgbClr val="000000"/>
                  </a:glow>
                </a:effectLst>
                <a:latin typeface="Arial" charset="0"/>
                <a:cs typeface="Arial" charset="0"/>
              </a:rPr>
              <a:t>After Judah and Israel were divided, prophecies were given against the people for their harlotry (running after other gods).</a:t>
            </a:r>
          </a:p>
        </p:txBody>
      </p:sp>
      <p:sp>
        <p:nvSpPr>
          <p:cNvPr id="46087" name="Text Box 7"/>
          <p:cNvSpPr txBox="1">
            <a:spLocks noChangeArrowheads="1"/>
          </p:cNvSpPr>
          <p:nvPr/>
        </p:nvSpPr>
        <p:spPr bwMode="auto">
          <a:xfrm>
            <a:off x="1019354" y="4435596"/>
            <a:ext cx="7368073"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228600" indent="-228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11163" indent="-411163" defTabSz="914400" eaLnBrk="1" fontAlgn="base" hangingPunct="1">
              <a:spcBef>
                <a:spcPct val="50000"/>
              </a:spcBef>
              <a:spcAft>
                <a:spcPct val="0"/>
              </a:spcAft>
              <a:buFontTx/>
              <a:buChar char="•"/>
              <a:defRPr/>
            </a:pPr>
            <a:r>
              <a:rPr lang="en-US" b="1" dirty="0">
                <a:solidFill>
                  <a:srgbClr val="EAEAEA"/>
                </a:solidFill>
                <a:effectLst>
                  <a:glow rad="101600">
                    <a:srgbClr val="000000"/>
                  </a:glow>
                </a:effectLst>
                <a:latin typeface="Arial" charset="0"/>
                <a:cs typeface="Arial" charset="0"/>
              </a:rPr>
              <a:t>During Josiah</a:t>
            </a:r>
            <a:r>
              <a:rPr lang="uk-UA" altLang="ja-JP" b="1" dirty="0">
                <a:solidFill>
                  <a:srgbClr val="EAEAEA"/>
                </a:solidFill>
                <a:effectLst>
                  <a:glow rad="101600">
                    <a:srgbClr val="000000"/>
                  </a:glow>
                </a:effectLst>
                <a:latin typeface="Arial" charset="0"/>
                <a:cs typeface="Arial" charset="0"/>
              </a:rPr>
              <a:t>'</a:t>
            </a:r>
            <a:r>
              <a:rPr lang="en-US" b="1" dirty="0">
                <a:solidFill>
                  <a:srgbClr val="EAEAEA"/>
                </a:solidFill>
                <a:effectLst>
                  <a:glow rad="101600">
                    <a:srgbClr val="000000"/>
                  </a:glow>
                </a:effectLst>
                <a:latin typeface="Arial" charset="0"/>
                <a:cs typeface="Arial" charset="0"/>
              </a:rPr>
              <a:t>s reign: Baal was still worshipped, and high places were flourishing (1:4), hosts of heaven were adored upon the housetops (1:5) and multitudes had turned entirely from following YHWH (1:6).</a:t>
            </a:r>
          </a:p>
        </p:txBody>
      </p:sp>
      <p:sp>
        <p:nvSpPr>
          <p:cNvPr id="60421" name="Title 5"/>
          <p:cNvSpPr>
            <a:spLocks noGrp="1"/>
          </p:cNvSpPr>
          <p:nvPr>
            <p:ph type="title"/>
          </p:nvPr>
        </p:nvSpPr>
        <p:spPr>
          <a:xfrm>
            <a:off x="228600" y="609600"/>
            <a:ext cx="8001000" cy="914400"/>
          </a:xfrm>
        </p:spPr>
        <p:txBody>
          <a:bodyPr/>
          <a:lstStyle/>
          <a:p>
            <a:pPr eaLnBrk="1" hangingPunct="1">
              <a:defRPr/>
            </a:pPr>
            <a:r>
              <a:rPr lang="en-US" sz="3600">
                <a:solidFill>
                  <a:srgbClr val="FFFF00"/>
                </a:solidFill>
                <a:effectLst>
                  <a:glow rad="101600">
                    <a:schemeClr val="bg2"/>
                  </a:glow>
                </a:effectLst>
                <a:latin typeface="Arial" charset="0"/>
                <a:ea typeface="ＭＳ Ｐゴシック" charset="0"/>
                <a:cs typeface="ＭＳ Ｐゴシック" charset="0"/>
              </a:rPr>
              <a:t>6. Land in the eyes of the prophets</a:t>
            </a:r>
            <a:endParaRPr lang="en-US">
              <a:effectLst>
                <a:glow rad="101600">
                  <a:schemeClr val="bg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53262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5"/>
                                        </p:tgtEl>
                                        <p:attrNameLst>
                                          <p:attrName>style.visibility</p:attrName>
                                        </p:attrNameLst>
                                      </p:cBhvr>
                                      <p:to>
                                        <p:strVal val="visible"/>
                                      </p:to>
                                    </p:set>
                                    <p:anim calcmode="lin" valueType="num">
                                      <p:cBhvr additive="base">
                                        <p:cTn id="7" dur="500" fill="hold"/>
                                        <p:tgtEl>
                                          <p:spTgt spid="46085"/>
                                        </p:tgtEl>
                                        <p:attrNameLst>
                                          <p:attrName>ppt_x</p:attrName>
                                        </p:attrNameLst>
                                      </p:cBhvr>
                                      <p:tavLst>
                                        <p:tav tm="0">
                                          <p:val>
                                            <p:strVal val="#ppt_x"/>
                                          </p:val>
                                        </p:tav>
                                        <p:tav tm="100000">
                                          <p:val>
                                            <p:strVal val="#ppt_x"/>
                                          </p:val>
                                        </p:tav>
                                      </p:tavLst>
                                    </p:anim>
                                    <p:anim calcmode="lin" valueType="num">
                                      <p:cBhvr additive="base">
                                        <p:cTn id="8" dur="500" fill="hold"/>
                                        <p:tgtEl>
                                          <p:spTgt spid="4608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087"/>
                                        </p:tgtEl>
                                        <p:attrNameLst>
                                          <p:attrName>style.visibility</p:attrName>
                                        </p:attrNameLst>
                                      </p:cBhvr>
                                      <p:to>
                                        <p:strVal val="visible"/>
                                      </p:to>
                                    </p:set>
                                    <p:anim calcmode="lin" valueType="num">
                                      <p:cBhvr additive="base">
                                        <p:cTn id="13" dur="500" fill="hold"/>
                                        <p:tgtEl>
                                          <p:spTgt spid="46087"/>
                                        </p:tgtEl>
                                        <p:attrNameLst>
                                          <p:attrName>ppt_x</p:attrName>
                                        </p:attrNameLst>
                                      </p:cBhvr>
                                      <p:tavLst>
                                        <p:tav tm="0">
                                          <p:val>
                                            <p:strVal val="#ppt_x"/>
                                          </p:val>
                                        </p:tav>
                                        <p:tav tm="100000">
                                          <p:val>
                                            <p:strVal val="#ppt_x"/>
                                          </p:val>
                                        </p:tav>
                                      </p:tavLst>
                                    </p:anim>
                                    <p:anim calcmode="lin" valueType="num">
                                      <p:cBhvr additive="base">
                                        <p:cTn id="14" dur="500" fill="hold"/>
                                        <p:tgtEl>
                                          <p:spTgt spid="46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730" y="1836864"/>
            <a:ext cx="9175460" cy="4992914"/>
          </a:xfrm>
          <a:prstGeom prst="rect">
            <a:avLst/>
          </a:prstGeom>
        </p:spPr>
      </p:pic>
      <p:sp>
        <p:nvSpPr>
          <p:cNvPr id="900098" name="Rectangle 2"/>
          <p:cNvSpPr>
            <a:spLocks noGrp="1" noChangeArrowheads="1"/>
          </p:cNvSpPr>
          <p:nvPr>
            <p:ph type="ctrTitle"/>
          </p:nvPr>
        </p:nvSpPr>
        <p:spPr>
          <a:xfrm>
            <a:off x="0" y="232008"/>
            <a:ext cx="9144000" cy="138897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hopeful yet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repentant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171789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ChangeArrowheads="1"/>
          </p:cNvSpPr>
          <p:nvPr>
            <p:ph type="body" idx="1"/>
          </p:nvPr>
        </p:nvSpPr>
        <p:spPr>
          <a:xfrm>
            <a:off x="5181600" y="533400"/>
            <a:ext cx="3810000" cy="381000"/>
          </a:xfrm>
        </p:spPr>
        <p:txBody>
          <a:bodyPr/>
          <a:lstStyle/>
          <a:p>
            <a:pPr algn="r" eaLnBrk="1" hangingPunct="1"/>
            <a:r>
              <a:rPr lang="en-US" sz="1400">
                <a:solidFill>
                  <a:srgbClr val="FFFF00"/>
                </a:solidFill>
                <a:effectLst/>
                <a:latin typeface="Arial" charset="0"/>
                <a:ea typeface="ＭＳ Ｐゴシック" charset="0"/>
              </a:rPr>
              <a:t>6. Land in the eyes of the prophets (continued)</a:t>
            </a:r>
          </a:p>
          <a:p>
            <a:pPr eaLnBrk="1" hangingPunct="1"/>
            <a:endParaRPr lang="en-US" sz="1400">
              <a:effectLst/>
              <a:latin typeface="Arial" charset="0"/>
              <a:ea typeface="ＭＳ Ｐゴシック" charset="0"/>
            </a:endParaRPr>
          </a:p>
        </p:txBody>
      </p:sp>
      <p:sp>
        <p:nvSpPr>
          <p:cNvPr id="47108" name="Text Box 4"/>
          <p:cNvSpPr txBox="1">
            <a:spLocks noChangeArrowheads="1"/>
          </p:cNvSpPr>
          <p:nvPr/>
        </p:nvSpPr>
        <p:spPr bwMode="auto">
          <a:xfrm>
            <a:off x="533400" y="1524000"/>
            <a:ext cx="8716963"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buFontTx/>
              <a:buChar char="•"/>
            </a:pPr>
            <a:r>
              <a:rPr lang="en-US" b="1" dirty="0">
                <a:solidFill>
                  <a:srgbClr val="EAEAEA"/>
                </a:solidFill>
                <a:latin typeface="Arial" charset="0"/>
                <a:cs typeface="Arial" charset="0"/>
              </a:rPr>
              <a:t> During Manasseh</a:t>
            </a:r>
            <a:r>
              <a:rPr lang="uk-UA" altLang="ja-JP" b="1" dirty="0">
                <a:solidFill>
                  <a:srgbClr val="EAEAEA"/>
                </a:solidFill>
                <a:latin typeface="Arial" charset="0"/>
                <a:cs typeface="Arial" charset="0"/>
              </a:rPr>
              <a:t>'</a:t>
            </a:r>
            <a:r>
              <a:rPr lang="en-US" b="1" dirty="0">
                <a:solidFill>
                  <a:srgbClr val="EAEAEA"/>
                </a:solidFill>
                <a:latin typeface="Arial" charset="0"/>
                <a:cs typeface="Arial" charset="0"/>
              </a:rPr>
              <a:t>s evil 55-year reign:</a:t>
            </a:r>
          </a:p>
          <a:p>
            <a:pPr defTabSz="914400" eaLnBrk="1" fontAlgn="base" hangingPunct="1">
              <a:spcBef>
                <a:spcPct val="50000"/>
              </a:spcBef>
              <a:spcAft>
                <a:spcPct val="0"/>
              </a:spcAft>
            </a:pPr>
            <a:r>
              <a:rPr lang="en-US" b="1" dirty="0">
                <a:solidFill>
                  <a:srgbClr val="EAEAEA"/>
                </a:solidFill>
                <a:latin typeface="Arial" charset="0"/>
                <a:cs typeface="Arial" charset="0"/>
              </a:rPr>
              <a:t>	People turned skeptical during his cruel rule; 	hearts turned indifferent towards God.</a:t>
            </a:r>
          </a:p>
        </p:txBody>
      </p:sp>
      <p:sp>
        <p:nvSpPr>
          <p:cNvPr id="47109" name="Text Box 5"/>
          <p:cNvSpPr txBox="1">
            <a:spLocks noChangeArrowheads="1"/>
          </p:cNvSpPr>
          <p:nvPr/>
        </p:nvSpPr>
        <p:spPr bwMode="auto">
          <a:xfrm>
            <a:off x="533400" y="3200400"/>
            <a:ext cx="8629650" cy="830263"/>
          </a:xfrm>
          <a:prstGeom prst="rect">
            <a:avLst/>
          </a:prstGeom>
          <a:solidFill>
            <a:schemeClr val="bg2"/>
          </a:solidFill>
          <a:ln>
            <a:solidFill>
              <a:schemeClr val="tx1"/>
            </a:solid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ru-RU" altLang="ja-JP" b="1" i="1" dirty="0">
                <a:solidFill>
                  <a:srgbClr val="EAEAEA"/>
                </a:solidFill>
                <a:latin typeface="Arial" charset="0"/>
                <a:cs typeface="Arial" charset="0"/>
              </a:rPr>
              <a:t>"</a:t>
            </a:r>
            <a:r>
              <a:rPr lang="en-US" b="1" i="1" dirty="0">
                <a:solidFill>
                  <a:srgbClr val="EAEAEA"/>
                </a:solidFill>
                <a:latin typeface="Arial" charset="0"/>
                <a:cs typeface="Arial" charset="0"/>
              </a:rPr>
              <a:t>YHWH will not do good, neither will he do evil</a:t>
            </a:r>
            <a:r>
              <a:rPr lang="ru-RU" altLang="ja-JP" b="1" i="1" dirty="0">
                <a:solidFill>
                  <a:srgbClr val="EAEAEA"/>
                </a:solidFill>
                <a:latin typeface="Arial" charset="0"/>
                <a:cs typeface="Arial" charset="0"/>
              </a:rPr>
              <a:t>"</a:t>
            </a:r>
            <a:br>
              <a:rPr lang="en-US" altLang="ja-JP" b="1" i="1" dirty="0">
                <a:solidFill>
                  <a:srgbClr val="EAEAEA"/>
                </a:solidFill>
                <a:latin typeface="Arial" charset="0"/>
                <a:cs typeface="Arial" charset="0"/>
              </a:rPr>
            </a:br>
            <a:r>
              <a:rPr lang="en-US" b="1" i="1" dirty="0">
                <a:solidFill>
                  <a:srgbClr val="EAEAEA"/>
                </a:solidFill>
                <a:latin typeface="Arial" charset="0"/>
                <a:cs typeface="Arial" charset="0"/>
              </a:rPr>
              <a:t>1:12</a:t>
            </a:r>
          </a:p>
        </p:txBody>
      </p:sp>
      <p:sp>
        <p:nvSpPr>
          <p:cNvPr id="47111" name="Text Box 7"/>
          <p:cNvSpPr txBox="1">
            <a:spLocks noChangeArrowheads="1"/>
          </p:cNvSpPr>
          <p:nvPr/>
        </p:nvSpPr>
        <p:spPr bwMode="auto">
          <a:xfrm>
            <a:off x="533400" y="4191000"/>
            <a:ext cx="7162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buFontTx/>
              <a:buChar char="•"/>
            </a:pPr>
            <a:r>
              <a:rPr lang="en-US" b="1" dirty="0">
                <a:solidFill>
                  <a:srgbClr val="EAEAEA"/>
                </a:solidFill>
                <a:latin typeface="Arial" charset="0"/>
                <a:cs typeface="Arial" charset="0"/>
              </a:rPr>
              <a:t> Religious leaders became misleaders (3:4)</a:t>
            </a:r>
          </a:p>
        </p:txBody>
      </p:sp>
      <p:sp>
        <p:nvSpPr>
          <p:cNvPr id="47112" name="Text Box 8"/>
          <p:cNvSpPr txBox="1">
            <a:spLocks noChangeArrowheads="1"/>
          </p:cNvSpPr>
          <p:nvPr/>
        </p:nvSpPr>
        <p:spPr bwMode="auto">
          <a:xfrm>
            <a:off x="533400" y="4940300"/>
            <a:ext cx="854392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177800" indent="-1778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buFontTx/>
              <a:buChar char="•"/>
            </a:pPr>
            <a:r>
              <a:rPr lang="en-US" b="1" dirty="0">
                <a:solidFill>
                  <a:srgbClr val="EAEAEA"/>
                </a:solidFill>
                <a:latin typeface="Arial" charset="0"/>
                <a:cs typeface="Arial" charset="0"/>
              </a:rPr>
              <a:t>Though a remnant had turned back to God or remained faithful, this was insufficient to avert the awful judgment upon the nation (thankfully, though, these would be hidden in the day of YHWH</a:t>
            </a:r>
            <a:r>
              <a:rPr lang="uk-UA" altLang="ja-JP" b="1" dirty="0">
                <a:solidFill>
                  <a:srgbClr val="EAEAEA"/>
                </a:solidFill>
                <a:latin typeface="Arial" charset="0"/>
                <a:cs typeface="Arial" charset="0"/>
              </a:rPr>
              <a:t>'</a:t>
            </a:r>
            <a:r>
              <a:rPr lang="en-US" b="1" dirty="0">
                <a:solidFill>
                  <a:srgbClr val="EAEAEA"/>
                </a:solidFill>
                <a:latin typeface="Arial" charset="0"/>
                <a:cs typeface="Arial" charset="0"/>
              </a:rPr>
              <a:t>s wrath).</a:t>
            </a:r>
          </a:p>
        </p:txBody>
      </p:sp>
      <p:sp>
        <p:nvSpPr>
          <p:cNvPr id="62471" name="Title 6"/>
          <p:cNvSpPr>
            <a:spLocks noGrp="1"/>
          </p:cNvSpPr>
          <p:nvPr>
            <p:ph type="title"/>
          </p:nvPr>
        </p:nvSpPr>
        <p:spPr>
          <a:xfrm>
            <a:off x="0" y="0"/>
            <a:ext cx="6934200" cy="533400"/>
          </a:xfrm>
          <a:solidFill>
            <a:schemeClr val="bg2"/>
          </a:solidFill>
        </p:spPr>
        <p:txBody>
          <a:bodyPr/>
          <a:lstStyle/>
          <a:p>
            <a:pPr>
              <a:defRPr/>
            </a:pPr>
            <a:r>
              <a:rPr lang="en-US" sz="3200" dirty="0">
                <a:effectLst>
                  <a:outerShdw blurRad="38100" dist="38100" dir="2700000" algn="tl">
                    <a:srgbClr val="000000"/>
                  </a:outerShdw>
                </a:effectLst>
                <a:latin typeface="Arial" charset="0"/>
                <a:ea typeface="ＭＳ Ｐゴシック" charset="0"/>
              </a:rPr>
              <a:t>Results of Manasseh</a:t>
            </a:r>
            <a:r>
              <a:rPr lang="uk-UA" altLang="ja-JP" sz="3200" dirty="0">
                <a:effectLst>
                  <a:outerShdw blurRad="38100" dist="38100" dir="2700000" algn="tl">
                    <a:srgbClr val="000000"/>
                  </a:outerShdw>
                </a:effectLst>
                <a:latin typeface="Arial" charset="0"/>
                <a:ea typeface="ＭＳ Ｐゴシック" charset="0"/>
              </a:rPr>
              <a:t>'</a:t>
            </a:r>
            <a:r>
              <a:rPr lang="en-US" sz="3200" dirty="0">
                <a:effectLst>
                  <a:outerShdw blurRad="38100" dist="38100" dir="2700000" algn="tl">
                    <a:srgbClr val="000000"/>
                  </a:outerShdw>
                </a:effectLst>
                <a:latin typeface="Arial" charset="0"/>
                <a:ea typeface="ＭＳ Ｐゴシック" charset="0"/>
              </a:rPr>
              <a:t>s Evil Reign</a:t>
            </a:r>
          </a:p>
        </p:txBody>
      </p:sp>
    </p:spTree>
    <p:extLst>
      <p:ext uri="{BB962C8B-B14F-4D97-AF65-F5344CB8AC3E}">
        <p14:creationId xmlns:p14="http://schemas.microsoft.com/office/powerpoint/2010/main" val="921818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anim calcmode="lin" valueType="num">
                                      <p:cBhvr additive="base">
                                        <p:cTn id="7" dur="500" fill="hold"/>
                                        <p:tgtEl>
                                          <p:spTgt spid="47108"/>
                                        </p:tgtEl>
                                        <p:attrNameLst>
                                          <p:attrName>ppt_x</p:attrName>
                                        </p:attrNameLst>
                                      </p:cBhvr>
                                      <p:tavLst>
                                        <p:tav tm="0">
                                          <p:val>
                                            <p:strVal val="0-#ppt_w/2"/>
                                          </p:val>
                                        </p:tav>
                                        <p:tav tm="100000">
                                          <p:val>
                                            <p:strVal val="#ppt_x"/>
                                          </p:val>
                                        </p:tav>
                                      </p:tavLst>
                                    </p:anim>
                                    <p:anim calcmode="lin" valueType="num">
                                      <p:cBhvr additive="base">
                                        <p:cTn id="8" dur="500" fill="hold"/>
                                        <p:tgtEl>
                                          <p:spTgt spid="4710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109"/>
                                        </p:tgtEl>
                                        <p:attrNameLst>
                                          <p:attrName>style.visibility</p:attrName>
                                        </p:attrNameLst>
                                      </p:cBhvr>
                                      <p:to>
                                        <p:strVal val="visible"/>
                                      </p:to>
                                    </p:set>
                                    <p:anim calcmode="lin" valueType="num">
                                      <p:cBhvr additive="base">
                                        <p:cTn id="13" dur="500" fill="hold"/>
                                        <p:tgtEl>
                                          <p:spTgt spid="47109"/>
                                        </p:tgtEl>
                                        <p:attrNameLst>
                                          <p:attrName>ppt_x</p:attrName>
                                        </p:attrNameLst>
                                      </p:cBhvr>
                                      <p:tavLst>
                                        <p:tav tm="0">
                                          <p:val>
                                            <p:strVal val="0-#ppt_w/2"/>
                                          </p:val>
                                        </p:tav>
                                        <p:tav tm="100000">
                                          <p:val>
                                            <p:strVal val="#ppt_x"/>
                                          </p:val>
                                        </p:tav>
                                      </p:tavLst>
                                    </p:anim>
                                    <p:anim calcmode="lin" valueType="num">
                                      <p:cBhvr additive="base">
                                        <p:cTn id="14" dur="500" fill="hold"/>
                                        <p:tgtEl>
                                          <p:spTgt spid="4710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71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7112"/>
                                        </p:tgtEl>
                                        <p:attrNameLst>
                                          <p:attrName>style.visibility</p:attrName>
                                        </p:attrNameLst>
                                      </p:cBhvr>
                                      <p:to>
                                        <p:strVal val="visible"/>
                                      </p:to>
                                    </p:set>
                                    <p:anim calcmode="lin" valueType="num">
                                      <p:cBhvr additive="base">
                                        <p:cTn id="23" dur="500" fill="hold"/>
                                        <p:tgtEl>
                                          <p:spTgt spid="47112"/>
                                        </p:tgtEl>
                                        <p:attrNameLst>
                                          <p:attrName>ppt_x</p:attrName>
                                        </p:attrNameLst>
                                      </p:cBhvr>
                                      <p:tavLst>
                                        <p:tav tm="0">
                                          <p:val>
                                            <p:strVal val="0-#ppt_w/2"/>
                                          </p:val>
                                        </p:tav>
                                        <p:tav tm="100000">
                                          <p:val>
                                            <p:strVal val="#ppt_x"/>
                                          </p:val>
                                        </p:tav>
                                      </p:tavLst>
                                    </p:anim>
                                    <p:anim calcmode="lin" valueType="num">
                                      <p:cBhvr additive="base">
                                        <p:cTn id="24" dur="500" fill="hold"/>
                                        <p:tgtEl>
                                          <p:spTgt spid="471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utoUpdateAnimBg="0"/>
      <p:bldP spid="47109" grpId="0" animBg="1" autoUpdateAnimBg="0"/>
      <p:bldP spid="47111" grpId="0" autoUpdateAnimBg="0"/>
      <p:bldP spid="47112" grpId="0"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pasture"/>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a:xfrm>
            <a:off x="457200" y="76200"/>
            <a:ext cx="8458200" cy="1354138"/>
          </a:xfrm>
        </p:spPr>
        <p:txBody>
          <a:bodyPr/>
          <a:lstStyle/>
          <a:p>
            <a:pPr algn="l" eaLnBrk="1" hangingPunct="1">
              <a:defRPr/>
            </a:pPr>
            <a:r>
              <a:rPr lang="en-US" sz="9600" dirty="0">
                <a:effectLst>
                  <a:glow rad="177800">
                    <a:schemeClr val="bg2"/>
                  </a:glow>
                </a:effectLst>
                <a:latin typeface="Arial" charset="0"/>
                <a:ea typeface="ＭＳ Ｐゴシック" charset="0"/>
                <a:cs typeface="Times New Roman" charset="0"/>
              </a:rPr>
              <a:t> </a:t>
            </a:r>
            <a:r>
              <a:rPr lang="en-US" sz="4800" dirty="0">
                <a:effectLst>
                  <a:glow rad="177800">
                    <a:schemeClr val="bg2"/>
                  </a:glow>
                </a:effectLst>
                <a:latin typeface="Arial" charset="0"/>
                <a:ea typeface="ＭＳ Ｐゴシック" charset="0"/>
                <a:cs typeface="Times New Roman" charset="0"/>
              </a:rPr>
              <a:t>III.  Theological Themes</a:t>
            </a:r>
            <a:endParaRPr lang="en-US" sz="7200" dirty="0">
              <a:effectLst>
                <a:glow rad="177800">
                  <a:schemeClr val="bg2"/>
                </a:glow>
              </a:effectLst>
              <a:latin typeface="Arial" charset="0"/>
              <a:ea typeface="ＭＳ Ｐゴシック" charset="0"/>
              <a:cs typeface="Times New Roman" charset="0"/>
            </a:endParaRPr>
          </a:p>
        </p:txBody>
      </p:sp>
      <p:sp>
        <p:nvSpPr>
          <p:cNvPr id="64516" name="Rectangle 4"/>
          <p:cNvSpPr>
            <a:spLocks noGrp="1" noChangeArrowheads="1"/>
          </p:cNvSpPr>
          <p:nvPr>
            <p:ph type="body" idx="1"/>
          </p:nvPr>
        </p:nvSpPr>
        <p:spPr>
          <a:xfrm>
            <a:off x="685800" y="1981200"/>
            <a:ext cx="8458200" cy="4876800"/>
          </a:xfrm>
        </p:spPr>
        <p:txBody>
          <a:bodyPr/>
          <a:lstStyle/>
          <a:p>
            <a:pPr eaLnBrk="1" hangingPunct="1">
              <a:lnSpc>
                <a:spcPct val="90000"/>
              </a:lnSpc>
              <a:spcBef>
                <a:spcPct val="50000"/>
              </a:spcBef>
              <a:buClrTx/>
              <a:buSzTx/>
              <a:buFontTx/>
              <a:buNone/>
              <a:defRPr/>
            </a:pPr>
            <a:r>
              <a:rPr lang="en-US" sz="2400" dirty="0">
                <a:effectLst>
                  <a:glow rad="177800">
                    <a:schemeClr val="bg2"/>
                  </a:glow>
                </a:effectLst>
                <a:latin typeface="Arial" charset="0"/>
                <a:ea typeface="ＭＳ Ｐゴシック" charset="0"/>
                <a:cs typeface="Times New Roman" charset="0"/>
              </a:rPr>
              <a:t>    </a:t>
            </a:r>
            <a:r>
              <a:rPr lang="en-US" dirty="0">
                <a:solidFill>
                  <a:srgbClr val="FFFFFF"/>
                </a:solidFill>
                <a:effectLst>
                  <a:glow rad="177800">
                    <a:schemeClr val="bg2"/>
                  </a:glow>
                </a:effectLst>
                <a:latin typeface="Arial" charset="0"/>
                <a:ea typeface="ＭＳ Ｐゴシック" charset="0"/>
                <a:cs typeface="Times New Roman" charset="0"/>
              </a:rPr>
              <a:t>1.    The Day of Yahweh</a:t>
            </a:r>
          </a:p>
          <a:p>
            <a:pPr eaLnBrk="1" hangingPunct="1">
              <a:lnSpc>
                <a:spcPct val="90000"/>
              </a:lnSpc>
              <a:spcBef>
                <a:spcPct val="50000"/>
              </a:spcBef>
              <a:buClrTx/>
              <a:buSzTx/>
              <a:buFontTx/>
              <a:buNone/>
              <a:defRPr/>
            </a:pPr>
            <a:r>
              <a:rPr lang="en-US" dirty="0">
                <a:solidFill>
                  <a:srgbClr val="FFFFFF"/>
                </a:solidFill>
                <a:effectLst>
                  <a:glow rad="177800">
                    <a:schemeClr val="bg2"/>
                  </a:glow>
                </a:effectLst>
                <a:latin typeface="Arial" charset="0"/>
                <a:ea typeface="ＭＳ Ｐゴシック" charset="0"/>
                <a:cs typeface="Times New Roman" charset="0"/>
              </a:rPr>
              <a:t>	2.    Universalism</a:t>
            </a:r>
          </a:p>
          <a:p>
            <a:pPr eaLnBrk="1" hangingPunct="1">
              <a:lnSpc>
                <a:spcPct val="90000"/>
              </a:lnSpc>
              <a:spcBef>
                <a:spcPct val="50000"/>
              </a:spcBef>
              <a:buClrTx/>
              <a:buSzTx/>
              <a:buFontTx/>
              <a:buNone/>
              <a:defRPr/>
            </a:pPr>
            <a:r>
              <a:rPr lang="en-US" dirty="0">
                <a:effectLst>
                  <a:glow rad="177800">
                    <a:schemeClr val="bg2"/>
                  </a:glow>
                </a:effectLst>
                <a:latin typeface="Arial" charset="0"/>
                <a:ea typeface="ＭＳ Ｐゴシック" charset="0"/>
                <a:cs typeface="Times New Roman" charset="0"/>
              </a:rPr>
              <a:t>	</a:t>
            </a:r>
            <a:r>
              <a:rPr lang="en-US" dirty="0">
                <a:solidFill>
                  <a:schemeClr val="tx2"/>
                </a:solidFill>
                <a:effectLst>
                  <a:glow rad="177800">
                    <a:schemeClr val="bg2"/>
                  </a:glow>
                </a:effectLst>
                <a:latin typeface="Arial" charset="0"/>
                <a:ea typeface="ＭＳ Ｐゴシック" charset="0"/>
                <a:cs typeface="Times New Roman" charset="0"/>
              </a:rPr>
              <a:t>3.    Messianic Prophecy</a:t>
            </a:r>
            <a:endParaRPr lang="en-US" dirty="0">
              <a:solidFill>
                <a:srgbClr val="FFFF00"/>
              </a:solidFill>
              <a:effectLst>
                <a:glow rad="177800">
                  <a:schemeClr val="bg2"/>
                </a:glo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dirty="0">
                <a:effectLst>
                  <a:glow rad="177800">
                    <a:schemeClr val="bg2"/>
                  </a:glow>
                </a:effectLst>
                <a:latin typeface="Arial" charset="0"/>
                <a:ea typeface="ＭＳ Ｐゴシック" charset="0"/>
                <a:cs typeface="Times New Roman" charset="0"/>
              </a:rPr>
              <a:t>	4.    God</a:t>
            </a:r>
            <a:r>
              <a:rPr lang="uk-UA" altLang="ja-JP" dirty="0">
                <a:effectLst>
                  <a:glow rad="177800">
                    <a:schemeClr val="bg2"/>
                  </a:glow>
                </a:effectLst>
                <a:latin typeface="Arial" charset="0"/>
                <a:ea typeface="ＭＳ Ｐゴシック" charset="0"/>
                <a:cs typeface="Times New Roman" charset="0"/>
              </a:rPr>
              <a:t>'</a:t>
            </a:r>
            <a:r>
              <a:rPr lang="en-US" dirty="0">
                <a:effectLst>
                  <a:glow rad="177800">
                    <a:schemeClr val="bg2"/>
                  </a:glow>
                </a:effectLst>
                <a:latin typeface="Arial" charset="0"/>
                <a:ea typeface="ＭＳ Ｐゴシック" charset="0"/>
                <a:cs typeface="Times New Roman" charset="0"/>
              </a:rPr>
              <a:t>s Presence</a:t>
            </a:r>
          </a:p>
          <a:p>
            <a:pPr eaLnBrk="1" hangingPunct="1">
              <a:lnSpc>
                <a:spcPct val="90000"/>
              </a:lnSpc>
              <a:spcBef>
                <a:spcPct val="50000"/>
              </a:spcBef>
              <a:buClrTx/>
              <a:buSzTx/>
              <a:buFontTx/>
              <a:buNone/>
              <a:defRPr/>
            </a:pPr>
            <a:r>
              <a:rPr lang="en-US" dirty="0">
                <a:effectLst>
                  <a:glow rad="177800">
                    <a:schemeClr val="bg2"/>
                  </a:glow>
                </a:effectLst>
                <a:latin typeface="Arial" charset="0"/>
                <a:ea typeface="ＭＳ Ｐゴシック" charset="0"/>
                <a:cs typeface="Times New Roman" charset="0"/>
              </a:rPr>
              <a:t>	5.    Creation &amp; </a:t>
            </a:r>
            <a:r>
              <a:rPr lang="uk-UA" altLang="ja-JP" dirty="0">
                <a:effectLst>
                  <a:glow rad="177800">
                    <a:schemeClr val="bg2"/>
                  </a:glow>
                </a:effectLst>
                <a:latin typeface="Arial" charset="0"/>
                <a:ea typeface="ＭＳ Ｐゴシック" charset="0"/>
                <a:cs typeface="Times New Roman" charset="0"/>
              </a:rPr>
              <a:t>'</a:t>
            </a:r>
            <a:r>
              <a:rPr lang="en-US" dirty="0" err="1">
                <a:effectLst>
                  <a:glow rad="177800">
                    <a:schemeClr val="bg2"/>
                  </a:glow>
                </a:effectLst>
                <a:latin typeface="Arial" charset="0"/>
                <a:ea typeface="ＭＳ Ｐゴシック" charset="0"/>
                <a:cs typeface="Times New Roman" charset="0"/>
              </a:rPr>
              <a:t>Decreation</a:t>
            </a:r>
            <a:r>
              <a:rPr lang="uk-UA" altLang="ja-JP" dirty="0">
                <a:effectLst>
                  <a:glow rad="177800">
                    <a:schemeClr val="bg2"/>
                  </a:glow>
                </a:effectLst>
                <a:latin typeface="Arial" charset="0"/>
                <a:ea typeface="ＭＳ Ｐゴシック" charset="0"/>
                <a:cs typeface="Times New Roman" charset="0"/>
              </a:rPr>
              <a:t>'</a:t>
            </a:r>
            <a:endParaRPr lang="en-US" dirty="0">
              <a:effectLst>
                <a:glow rad="177800">
                  <a:schemeClr val="bg2"/>
                </a:glow>
              </a:effectLst>
              <a:latin typeface="Arial" charset="0"/>
              <a:ea typeface="ＭＳ Ｐゴシック" charset="0"/>
              <a:cs typeface="Times New Roman" charset="0"/>
            </a:endParaRPr>
          </a:p>
          <a:p>
            <a:pPr eaLnBrk="1" hangingPunct="1">
              <a:lnSpc>
                <a:spcPct val="90000"/>
              </a:lnSpc>
              <a:spcBef>
                <a:spcPct val="50000"/>
              </a:spcBef>
              <a:buClrTx/>
              <a:buSzTx/>
              <a:buFontTx/>
              <a:buNone/>
              <a:defRPr/>
            </a:pPr>
            <a:r>
              <a:rPr lang="en-US" dirty="0">
                <a:effectLst>
                  <a:glow rad="177800">
                    <a:schemeClr val="bg2"/>
                  </a:glow>
                </a:effectLst>
                <a:latin typeface="Arial" charset="0"/>
                <a:ea typeface="ＭＳ Ｐゴシック" charset="0"/>
                <a:cs typeface="Times New Roman" charset="0"/>
              </a:rPr>
              <a:t>	6.    Land in the eyes of the prophets</a:t>
            </a:r>
          </a:p>
          <a:p>
            <a:pPr eaLnBrk="1" hangingPunct="1">
              <a:lnSpc>
                <a:spcPct val="90000"/>
              </a:lnSpc>
              <a:spcBef>
                <a:spcPct val="50000"/>
              </a:spcBef>
              <a:buClrTx/>
              <a:buSzTx/>
              <a:buFontTx/>
              <a:buNone/>
              <a:defRPr/>
            </a:pPr>
            <a:r>
              <a:rPr lang="en-US" dirty="0">
                <a:effectLst>
                  <a:glow rad="177800">
                    <a:schemeClr val="bg2"/>
                  </a:glow>
                </a:effectLst>
                <a:latin typeface="Arial" charset="0"/>
                <a:ea typeface="ＭＳ Ｐゴシック" charset="0"/>
                <a:cs typeface="Times New Roman" charset="0"/>
              </a:rPr>
              <a:t>	</a:t>
            </a:r>
            <a:r>
              <a:rPr lang="en-US" dirty="0">
                <a:solidFill>
                  <a:srgbClr val="FFFF00"/>
                </a:solidFill>
                <a:effectLst>
                  <a:glow rad="177800">
                    <a:schemeClr val="bg2"/>
                  </a:glow>
                </a:effectLst>
                <a:latin typeface="Arial" charset="0"/>
                <a:ea typeface="ＭＳ Ｐゴシック" charset="0"/>
                <a:cs typeface="Times New Roman" charset="0"/>
              </a:rPr>
              <a:t>7.    The Remnant</a:t>
            </a:r>
            <a:r>
              <a:rPr lang="en-US" dirty="0">
                <a:effectLst>
                  <a:glow rad="177800">
                    <a:schemeClr val="bg2"/>
                  </a:glow>
                </a:effectLst>
                <a:latin typeface="Arial" charset="0"/>
                <a:ea typeface="ＭＳ Ｐゴシック" charset="0"/>
                <a:cs typeface="Times New Roman" charset="0"/>
              </a:rPr>
              <a:t> </a:t>
            </a:r>
            <a:endParaRPr lang="en-US" dirty="0">
              <a:effectLst>
                <a:glow rad="177800">
                  <a:schemeClr val="bg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8605700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838200" y="2093913"/>
            <a:ext cx="8153400" cy="523875"/>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buFontTx/>
              <a:buChar char="•"/>
              <a:defRPr/>
            </a:pPr>
            <a:r>
              <a:rPr lang="en-US" sz="2800" b="1" dirty="0">
                <a:solidFill>
                  <a:srgbClr val="EAEAEA"/>
                </a:solidFill>
                <a:effectLst>
                  <a:glow rad="127000">
                    <a:srgbClr val="000000"/>
                  </a:glow>
                </a:effectLst>
                <a:latin typeface="Arial" charset="0"/>
                <a:cs typeface="Arial" charset="0"/>
              </a:rPr>
              <a:t> </a:t>
            </a:r>
            <a:r>
              <a:rPr lang="en-US" sz="2800" b="1" i="1" dirty="0">
                <a:solidFill>
                  <a:srgbClr val="EAEAEA"/>
                </a:solidFill>
                <a:effectLst>
                  <a:glow rad="127000">
                    <a:srgbClr val="000000"/>
                  </a:glow>
                </a:effectLst>
                <a:latin typeface="Arial" charset="0"/>
                <a:cs typeface="Arial" charset="0"/>
              </a:rPr>
              <a:t>Their reward:</a:t>
            </a:r>
            <a:r>
              <a:rPr lang="en-US" sz="2800" b="1" dirty="0">
                <a:solidFill>
                  <a:srgbClr val="EAEAEA"/>
                </a:solidFill>
                <a:effectLst>
                  <a:glow rad="127000">
                    <a:srgbClr val="000000"/>
                  </a:glow>
                </a:effectLst>
                <a:latin typeface="Arial" charset="0"/>
                <a:cs typeface="Arial" charset="0"/>
              </a:rPr>
              <a:t> Salvation from terror of the Day</a:t>
            </a:r>
          </a:p>
        </p:txBody>
      </p:sp>
      <p:sp>
        <p:nvSpPr>
          <p:cNvPr id="66563" name="Text Box 5"/>
          <p:cNvSpPr txBox="1">
            <a:spLocks noChangeArrowheads="1"/>
          </p:cNvSpPr>
          <p:nvPr/>
        </p:nvSpPr>
        <p:spPr bwMode="auto">
          <a:xfrm>
            <a:off x="831850" y="2855913"/>
            <a:ext cx="8235950" cy="954107"/>
          </a:xfrm>
          <a:prstGeom prst="rect">
            <a:avLst/>
          </a:prstGeom>
          <a:noFill/>
          <a:ln w="12700" cap="sq">
            <a:noFill/>
            <a:miter lim="800000"/>
            <a:headEnd type="none" w="sm" len="sm"/>
            <a:tailEnd type="none" w="sm" len="sm"/>
          </a:ln>
          <a:effectLst/>
        </p:spPr>
        <p:txBody>
          <a:bodyPr>
            <a:spAutoFit/>
          </a:bodyPr>
          <a:lstStyle>
            <a:lvl1pPr marL="228600" indent="-228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buFontTx/>
              <a:buChar char="•"/>
              <a:defRPr/>
            </a:pPr>
            <a:r>
              <a:rPr lang="en-US" sz="2800" b="1" i="1" dirty="0">
                <a:solidFill>
                  <a:srgbClr val="EAEAEA"/>
                </a:solidFill>
                <a:effectLst>
                  <a:glow rad="127000">
                    <a:srgbClr val="000000"/>
                  </a:glow>
                </a:effectLst>
                <a:latin typeface="Arial" charset="0"/>
                <a:cs typeface="Arial" charset="0"/>
              </a:rPr>
              <a:t>Their identity:</a:t>
            </a:r>
            <a:r>
              <a:rPr lang="en-US" sz="2800" b="1" dirty="0">
                <a:solidFill>
                  <a:srgbClr val="EAEAEA"/>
                </a:solidFill>
                <a:effectLst>
                  <a:glow rad="127000">
                    <a:srgbClr val="000000"/>
                  </a:glow>
                </a:effectLst>
                <a:latin typeface="Arial" charset="0"/>
                <a:cs typeface="Arial" charset="0"/>
              </a:rPr>
              <a:t> those </a:t>
            </a:r>
            <a:r>
              <a:rPr lang="ru-RU" sz="2800" b="1" dirty="0">
                <a:solidFill>
                  <a:srgbClr val="EAEAEA"/>
                </a:solidFill>
                <a:effectLst>
                  <a:glow rad="127000">
                    <a:srgbClr val="000000"/>
                  </a:glow>
                </a:effectLst>
                <a:latin typeface="Arial" charset="0"/>
                <a:cs typeface="Arial" charset="0"/>
              </a:rPr>
              <a:t>"</a:t>
            </a:r>
            <a:r>
              <a:rPr lang="en-US" sz="2800" b="1" dirty="0">
                <a:solidFill>
                  <a:srgbClr val="EAEAEA"/>
                </a:solidFill>
                <a:effectLst>
                  <a:glow rad="127000">
                    <a:srgbClr val="000000"/>
                  </a:glow>
                </a:effectLst>
                <a:latin typeface="Arial" charset="0"/>
                <a:cs typeface="Arial" charset="0"/>
              </a:rPr>
              <a:t>righteous and ethical in their interaction with and treatment of others</a:t>
            </a:r>
            <a:r>
              <a:rPr lang="ru-RU" sz="2800" b="1" dirty="0">
                <a:solidFill>
                  <a:srgbClr val="EAEAEA"/>
                </a:solidFill>
                <a:effectLst>
                  <a:glow rad="127000">
                    <a:srgbClr val="000000"/>
                  </a:glow>
                </a:effectLst>
                <a:latin typeface="Arial" charset="0"/>
                <a:cs typeface="Arial" charset="0"/>
              </a:rPr>
              <a:t>"</a:t>
            </a:r>
            <a:endParaRPr lang="en-US" sz="2800" b="1" dirty="0">
              <a:solidFill>
                <a:srgbClr val="EAEAEA"/>
              </a:solidFill>
              <a:effectLst>
                <a:glow rad="127000">
                  <a:srgbClr val="000000"/>
                </a:glow>
              </a:effectLst>
              <a:latin typeface="Arial" charset="0"/>
              <a:cs typeface="Arial" charset="0"/>
            </a:endParaRPr>
          </a:p>
        </p:txBody>
      </p:sp>
      <p:sp>
        <p:nvSpPr>
          <p:cNvPr id="66564" name="Title 4"/>
          <p:cNvSpPr>
            <a:spLocks noGrp="1"/>
          </p:cNvSpPr>
          <p:nvPr>
            <p:ph type="title"/>
          </p:nvPr>
        </p:nvSpPr>
        <p:spPr/>
        <p:txBody>
          <a:bodyPr/>
          <a:lstStyle/>
          <a:p>
            <a:pPr>
              <a:defRPr/>
            </a:pPr>
            <a:r>
              <a:rPr lang="en-US" sz="3200" dirty="0">
                <a:solidFill>
                  <a:srgbClr val="FFFF00"/>
                </a:solidFill>
                <a:effectLst>
                  <a:glow rad="127000">
                    <a:schemeClr val="bg2"/>
                  </a:glow>
                </a:effectLst>
                <a:latin typeface="Arial" charset="0"/>
                <a:ea typeface="ＭＳ Ｐゴシック" charset="0"/>
                <a:cs typeface="ＭＳ Ｐゴシック" charset="0"/>
              </a:rPr>
              <a:t>7.  Faithfulness &amp; righteousness of the remnant</a:t>
            </a:r>
            <a:br>
              <a:rPr lang="en-US" sz="3200" dirty="0">
                <a:solidFill>
                  <a:schemeClr val="tx1"/>
                </a:solidFill>
                <a:effectLst>
                  <a:glow rad="127000">
                    <a:schemeClr val="bg2"/>
                  </a:glow>
                </a:effectLst>
                <a:latin typeface="Arial" charset="0"/>
                <a:ea typeface="ＭＳ Ｐゴシック" charset="0"/>
                <a:cs typeface="ＭＳ Ｐゴシック" charset="0"/>
              </a:rPr>
            </a:br>
            <a:endParaRPr lang="en-US" dirty="0">
              <a:effectLst>
                <a:glow rad="127000">
                  <a:schemeClr val="bg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355379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990600"/>
            <a:ext cx="7772400" cy="1143000"/>
          </a:xfrm>
        </p:spPr>
        <p:txBody>
          <a:bodyPr/>
          <a:lstStyle/>
          <a:p>
            <a:pPr eaLnBrk="1" hangingPunct="1">
              <a:defRPr/>
            </a:pPr>
            <a:r>
              <a:rPr lang="en-US" sz="4800" dirty="0">
                <a:effectLst>
                  <a:glow rad="165100">
                    <a:schemeClr val="bg2"/>
                  </a:glow>
                  <a:outerShdw blurRad="38100" dist="38100" dir="2700000" algn="tl">
                    <a:srgbClr val="000000"/>
                  </a:outerShdw>
                </a:effectLst>
                <a:latin typeface="Arial" charset="0"/>
                <a:ea typeface="ＭＳ Ｐゴシック" charset="0"/>
                <a:cs typeface="ＭＳ Ｐゴシック" charset="0"/>
              </a:rPr>
              <a:t>Application</a:t>
            </a:r>
          </a:p>
        </p:txBody>
      </p:sp>
      <p:sp>
        <p:nvSpPr>
          <p:cNvPr id="4" name="Rectangle 3"/>
          <p:cNvSpPr txBox="1">
            <a:spLocks noChangeArrowheads="1"/>
          </p:cNvSpPr>
          <p:nvPr/>
        </p:nvSpPr>
        <p:spPr bwMode="auto">
          <a:xfrm>
            <a:off x="685800" y="2362200"/>
            <a:ext cx="7543800" cy="41148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80000"/>
              </a:lnSpc>
              <a:spcBef>
                <a:spcPct val="20000"/>
              </a:spcBef>
              <a:spcAft>
                <a:spcPct val="0"/>
              </a:spcAft>
              <a:buClr>
                <a:srgbClr val="99CCFF"/>
              </a:buClr>
              <a:buSzPct val="110000"/>
              <a:defRPr/>
            </a:pPr>
            <a:r>
              <a:rPr lang="en-US" sz="2800" b="1" dirty="0">
                <a:solidFill>
                  <a:srgbClr val="FFFF00"/>
                </a:solidFill>
                <a:effectLst>
                  <a:glow rad="165100">
                    <a:srgbClr val="000000"/>
                  </a:glow>
                </a:effectLst>
                <a:latin typeface="Arial" charset="0"/>
                <a:ea typeface="Times New Roman" charset="0"/>
              </a:rPr>
              <a:t>1. God</a:t>
            </a:r>
            <a:r>
              <a:rPr lang="uk-UA" altLang="ja-JP" sz="2800" b="1" dirty="0">
                <a:solidFill>
                  <a:srgbClr val="FFFF00"/>
                </a:solidFill>
                <a:effectLst>
                  <a:glow rad="165100">
                    <a:srgbClr val="000000"/>
                  </a:glow>
                </a:effectLst>
                <a:latin typeface="Arial" charset="0"/>
                <a:ea typeface="Times New Roman" charset="0"/>
              </a:rPr>
              <a:t>'</a:t>
            </a:r>
            <a:r>
              <a:rPr lang="en-US" sz="2800" b="1" dirty="0">
                <a:solidFill>
                  <a:srgbClr val="FFFF00"/>
                </a:solidFill>
                <a:effectLst>
                  <a:glow rad="165100">
                    <a:srgbClr val="000000"/>
                  </a:glow>
                </a:effectLst>
                <a:latin typeface="Arial" charset="0"/>
                <a:ea typeface="Times New Roman" charset="0"/>
              </a:rPr>
              <a:t>s wrath against evildoers should warn us who have turned away</a:t>
            </a:r>
          </a:p>
          <a:p>
            <a:pPr defTabSz="914400" eaLnBrk="1" fontAlgn="base" hangingPunct="1">
              <a:lnSpc>
                <a:spcPct val="80000"/>
              </a:lnSpc>
              <a:spcBef>
                <a:spcPct val="20000"/>
              </a:spcBef>
              <a:spcAft>
                <a:spcPct val="0"/>
              </a:spcAft>
              <a:buClr>
                <a:srgbClr val="99CCFF"/>
              </a:buClr>
              <a:buSzPct val="110000"/>
              <a:defRPr/>
            </a:pPr>
            <a:r>
              <a:rPr lang="en-US" sz="2800" b="1" dirty="0">
                <a:solidFill>
                  <a:srgbClr val="FFFFFF"/>
                </a:solidFill>
                <a:effectLst>
                  <a:glow rad="165100">
                    <a:srgbClr val="000000"/>
                  </a:glow>
                </a:effectLst>
                <a:latin typeface="Arial" charset="0"/>
                <a:ea typeface="Times New Roman" charset="0"/>
              </a:rPr>
              <a:t>	</a:t>
            </a:r>
          </a:p>
          <a:p>
            <a:pPr defTabSz="914400" eaLnBrk="1" fontAlgn="base" hangingPunct="1">
              <a:lnSpc>
                <a:spcPct val="80000"/>
              </a:lnSpc>
              <a:spcBef>
                <a:spcPct val="20000"/>
              </a:spcBef>
              <a:spcAft>
                <a:spcPct val="0"/>
              </a:spcAft>
              <a:buClr>
                <a:srgbClr val="99CCFF"/>
              </a:buClr>
              <a:buSzPct val="110000"/>
              <a:defRPr/>
            </a:pPr>
            <a:r>
              <a:rPr lang="en-US" sz="2800" b="1" dirty="0">
                <a:solidFill>
                  <a:srgbClr val="FFFFFF"/>
                </a:solidFill>
                <a:effectLst>
                  <a:glow rad="165100">
                    <a:srgbClr val="000000"/>
                  </a:glow>
                </a:effectLst>
                <a:latin typeface="Arial" charset="0"/>
                <a:ea typeface="Times New Roman" charset="0"/>
              </a:rPr>
              <a:t>	While God is compassionate and loving, He is also a God of justice and holiness.</a:t>
            </a:r>
          </a:p>
          <a:p>
            <a:pPr defTabSz="914400" eaLnBrk="1" fontAlgn="base" hangingPunct="1">
              <a:lnSpc>
                <a:spcPct val="80000"/>
              </a:lnSpc>
              <a:spcBef>
                <a:spcPct val="20000"/>
              </a:spcBef>
              <a:spcAft>
                <a:spcPct val="0"/>
              </a:spcAft>
              <a:buClr>
                <a:srgbClr val="99CCFF"/>
              </a:buClr>
              <a:buSzPct val="110000"/>
              <a:defRPr/>
            </a:pPr>
            <a:r>
              <a:rPr lang="en-US" sz="2800" b="1" dirty="0">
                <a:solidFill>
                  <a:srgbClr val="FFFFFF"/>
                </a:solidFill>
                <a:effectLst>
                  <a:glow rad="165100">
                    <a:srgbClr val="000000"/>
                  </a:glow>
                </a:effectLst>
                <a:latin typeface="Arial" charset="0"/>
                <a:ea typeface="Times New Roman" charset="0"/>
              </a:rPr>
              <a:t> </a:t>
            </a:r>
          </a:p>
          <a:p>
            <a:pPr defTabSz="914400" eaLnBrk="1" fontAlgn="base" hangingPunct="1">
              <a:lnSpc>
                <a:spcPct val="80000"/>
              </a:lnSpc>
              <a:spcBef>
                <a:spcPct val="20000"/>
              </a:spcBef>
              <a:spcAft>
                <a:spcPct val="0"/>
              </a:spcAft>
              <a:buClr>
                <a:srgbClr val="99CCFF"/>
              </a:buClr>
              <a:buSzPct val="110000"/>
              <a:defRPr/>
            </a:pPr>
            <a:r>
              <a:rPr lang="en-US" sz="2800" b="1" dirty="0">
                <a:solidFill>
                  <a:srgbClr val="FFFFFF"/>
                </a:solidFill>
                <a:effectLst>
                  <a:glow rad="165100">
                    <a:srgbClr val="000000"/>
                  </a:glow>
                </a:effectLst>
                <a:latin typeface="Arial" charset="0"/>
                <a:ea typeface="Times New Roman" charset="0"/>
              </a:rPr>
              <a:t>	In similar times of national calamity today, divine discipline should rouse the indifferent and purify the good.</a:t>
            </a:r>
            <a:endParaRPr lang="en-US" sz="3200" b="1" dirty="0">
              <a:solidFill>
                <a:srgbClr val="FFFFFF"/>
              </a:solidFill>
              <a:effectLst>
                <a:glow rad="165100">
                  <a:srgbClr val="000000"/>
                </a:glow>
              </a:effectLst>
              <a:latin typeface="Arial" charset="0"/>
              <a:cs typeface="Arial" charset="0"/>
            </a:endParaRPr>
          </a:p>
        </p:txBody>
      </p:sp>
      <p:pic>
        <p:nvPicPr>
          <p:cNvPr id="147459" name="Picture 5" descr="curvy-road-ahead-sign-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52400"/>
            <a:ext cx="2071688" cy="208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212934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457200" y="914400"/>
            <a:ext cx="8531074" cy="1752600"/>
          </a:xfrm>
        </p:spPr>
        <p:txBody>
          <a:bodyPr/>
          <a:lstStyle/>
          <a:p>
            <a:pPr marL="0" indent="0" eaLnBrk="1" hangingPunct="1">
              <a:lnSpc>
                <a:spcPct val="80000"/>
              </a:lnSpc>
              <a:buFontTx/>
              <a:buNone/>
              <a:defRPr/>
            </a:pPr>
            <a:r>
              <a:rPr lang="en-US">
                <a:solidFill>
                  <a:srgbClr val="FFFFFF"/>
                </a:solidFill>
                <a:effectLst>
                  <a:glow rad="165100">
                    <a:schemeClr val="bg2"/>
                  </a:glow>
                </a:effectLst>
                <a:latin typeface="Arial" charset="0"/>
                <a:ea typeface="ＭＳ Ｐゴシック" charset="0"/>
                <a:cs typeface="Times New Roman" charset="0"/>
              </a:rPr>
              <a:t>Sacrifice was well understood in Jerusalem.  Offerings were made to the one true God, and when the people rebelled against God or had become corrupt, they also offered to the idols. </a:t>
            </a:r>
            <a:endParaRPr lang="en-US">
              <a:solidFill>
                <a:srgbClr val="FFFFFF"/>
              </a:solidFill>
              <a:effectLst>
                <a:glow rad="165100">
                  <a:schemeClr val="bg2"/>
                </a:glow>
              </a:effectLst>
              <a:latin typeface="Arial" charset="0"/>
              <a:ea typeface="ＭＳ Ｐゴシック" charset="0"/>
            </a:endParaRPr>
          </a:p>
        </p:txBody>
      </p:sp>
      <p:sp>
        <p:nvSpPr>
          <p:cNvPr id="59396" name="Text Box 4"/>
          <p:cNvSpPr txBox="1">
            <a:spLocks noChangeArrowheads="1"/>
          </p:cNvSpPr>
          <p:nvPr/>
        </p:nvSpPr>
        <p:spPr bwMode="auto">
          <a:xfrm>
            <a:off x="457200" y="2529871"/>
            <a:ext cx="8686800" cy="1262910"/>
          </a:xfrm>
          <a:prstGeom prst="rect">
            <a:avLst/>
          </a:prstGeom>
          <a:noFill/>
          <a:ln w="12700" cap="sq">
            <a:noFill/>
            <a:miter lim="800000"/>
            <a:headEnd type="none" w="sm" len="sm"/>
            <a:tailEnd type="none" w="sm" len="sm"/>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90000"/>
              </a:lnSpc>
              <a:spcBef>
                <a:spcPct val="20000"/>
              </a:spcBef>
              <a:spcAft>
                <a:spcPct val="0"/>
              </a:spcAft>
              <a:buClr>
                <a:srgbClr val="FFFFFF"/>
              </a:buClr>
              <a:buSzPct val="90000"/>
              <a:buFont typeface="Symbol" charset="0"/>
              <a:buNone/>
              <a:defRPr/>
            </a:pPr>
            <a:r>
              <a:rPr lang="en-US" sz="2800" b="1">
                <a:solidFill>
                  <a:srgbClr val="FFFFFF"/>
                </a:solidFill>
                <a:effectLst>
                  <a:glow rad="165100">
                    <a:srgbClr val="000000"/>
                  </a:glow>
                </a:effectLst>
                <a:latin typeface="Arial" charset="0"/>
                <a:ea typeface="Times New Roman" charset="0"/>
              </a:rPr>
              <a:t>But now YHWH declared through Zephaniah that the faithless, corrupt and indifferent people should themselves be sacrificed (1:7).   </a:t>
            </a:r>
          </a:p>
        </p:txBody>
      </p:sp>
      <p:sp>
        <p:nvSpPr>
          <p:cNvPr id="59397" name="Text Box 5"/>
          <p:cNvSpPr txBox="1">
            <a:spLocks noChangeArrowheads="1"/>
          </p:cNvSpPr>
          <p:nvPr/>
        </p:nvSpPr>
        <p:spPr bwMode="auto">
          <a:xfrm>
            <a:off x="457200" y="4010433"/>
            <a:ext cx="8686800" cy="2038507"/>
          </a:xfrm>
          <a:prstGeom prst="rect">
            <a:avLst/>
          </a:prstGeom>
          <a:noFill/>
          <a:ln w="12700" cap="sq">
            <a:noFill/>
            <a:miter lim="800000"/>
            <a:headEnd type="none" w="sm" len="sm"/>
            <a:tailEnd type="none" w="sm" len="sm"/>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90000"/>
              </a:lnSpc>
              <a:spcBef>
                <a:spcPct val="20000"/>
              </a:spcBef>
              <a:spcAft>
                <a:spcPct val="0"/>
              </a:spcAft>
              <a:buClr>
                <a:srgbClr val="FFFFFF"/>
              </a:buClr>
              <a:buSzPct val="90000"/>
              <a:buFont typeface="Symbol" charset="0"/>
              <a:buNone/>
              <a:defRPr/>
            </a:pPr>
            <a:r>
              <a:rPr lang="en-US" sz="2800" b="1" dirty="0">
                <a:solidFill>
                  <a:srgbClr val="FFFFFF"/>
                </a:solidFill>
                <a:effectLst>
                  <a:glow rad="165100">
                    <a:srgbClr val="000000"/>
                  </a:glow>
                </a:effectLst>
                <a:latin typeface="Arial" charset="0"/>
                <a:ea typeface="Times New Roman" charset="0"/>
              </a:rPr>
              <a:t>We also must examine our lives.  We easily quote Romans 12:1-2, </a:t>
            </a:r>
            <a:r>
              <a:rPr lang="ru-RU" sz="2800" b="1" dirty="0">
                <a:solidFill>
                  <a:srgbClr val="FFFFFF"/>
                </a:solidFill>
                <a:effectLst>
                  <a:glow rad="165100">
                    <a:srgbClr val="000000"/>
                  </a:glow>
                </a:effectLst>
                <a:latin typeface="Arial" charset="0"/>
                <a:ea typeface="Times New Roman" charset="0"/>
              </a:rPr>
              <a:t>"</a:t>
            </a:r>
            <a:r>
              <a:rPr lang="en-US" sz="2800" b="1" dirty="0">
                <a:solidFill>
                  <a:srgbClr val="FFFFFF"/>
                </a:solidFill>
                <a:effectLst>
                  <a:glow rad="165100">
                    <a:srgbClr val="000000"/>
                  </a:glow>
                </a:effectLst>
                <a:latin typeface="Arial" charset="0"/>
                <a:ea typeface="Times New Roman" charset="0"/>
              </a:rPr>
              <a:t>…offering ourselves as a living sacrifice….</a:t>
            </a:r>
            <a:r>
              <a:rPr lang="ru-RU" sz="2800" b="1" dirty="0">
                <a:solidFill>
                  <a:srgbClr val="FFFFFF"/>
                </a:solidFill>
                <a:effectLst>
                  <a:glow rad="165100">
                    <a:srgbClr val="000000"/>
                  </a:glow>
                </a:effectLst>
                <a:latin typeface="Arial" charset="0"/>
                <a:ea typeface="Times New Roman" charset="0"/>
              </a:rPr>
              <a:t>"</a:t>
            </a:r>
            <a:r>
              <a:rPr lang="en-US" sz="2800" b="1" dirty="0">
                <a:solidFill>
                  <a:srgbClr val="FFFFFF"/>
                </a:solidFill>
                <a:effectLst>
                  <a:glow rad="165100">
                    <a:srgbClr val="000000"/>
                  </a:glow>
                </a:effectLst>
                <a:latin typeface="Arial" charset="0"/>
                <a:ea typeface="Times New Roman" charset="0"/>
              </a:rPr>
              <a:t> but have we truly reckoned what it means to live our lives in holy reverence for the L</a:t>
            </a:r>
            <a:r>
              <a:rPr lang="en-US" b="1" dirty="0">
                <a:solidFill>
                  <a:srgbClr val="FFFFFF"/>
                </a:solidFill>
                <a:effectLst>
                  <a:glow rad="165100">
                    <a:srgbClr val="000000"/>
                  </a:glow>
                </a:effectLst>
                <a:latin typeface="Arial" charset="0"/>
                <a:ea typeface="Times New Roman" charset="0"/>
              </a:rPr>
              <a:t>ORD</a:t>
            </a:r>
            <a:r>
              <a:rPr lang="en-US" sz="2800" b="1" dirty="0">
                <a:solidFill>
                  <a:srgbClr val="FFFFFF"/>
                </a:solidFill>
                <a:effectLst>
                  <a:glow rad="165100">
                    <a:srgbClr val="000000"/>
                  </a:glow>
                </a:effectLst>
                <a:latin typeface="Arial" charset="0"/>
                <a:ea typeface="Times New Roman" charset="0"/>
              </a:rPr>
              <a:t> – in purity as a living sacrifice to YHWH?</a:t>
            </a:r>
            <a:endParaRPr lang="en-US" sz="3200" b="1" dirty="0">
              <a:solidFill>
                <a:srgbClr val="FFFFFF"/>
              </a:solidFill>
              <a:effectLst>
                <a:glow rad="165100">
                  <a:srgbClr val="000000"/>
                </a:glow>
              </a:effectLst>
              <a:latin typeface="Arial" charset="0"/>
              <a:ea typeface="Arial" charset="0"/>
              <a:cs typeface="Arial" charset="0"/>
            </a:endParaRPr>
          </a:p>
        </p:txBody>
      </p:sp>
      <p:sp>
        <p:nvSpPr>
          <p:cNvPr id="76805" name="Title 4"/>
          <p:cNvSpPr>
            <a:spLocks noGrp="1"/>
          </p:cNvSpPr>
          <p:nvPr>
            <p:ph type="title"/>
          </p:nvPr>
        </p:nvSpPr>
        <p:spPr>
          <a:xfrm>
            <a:off x="457200" y="152400"/>
            <a:ext cx="7467600" cy="685800"/>
          </a:xfrm>
        </p:spPr>
        <p:txBody>
          <a:bodyPr/>
          <a:lstStyle/>
          <a:p>
            <a:pPr algn="l">
              <a:defRPr/>
            </a:pPr>
            <a:r>
              <a:rPr lang="en-US" sz="2800" dirty="0">
                <a:solidFill>
                  <a:srgbClr val="FFFF00"/>
                </a:solidFill>
                <a:effectLst>
                  <a:glow rad="165100">
                    <a:schemeClr val="bg2"/>
                  </a:glow>
                </a:effectLst>
                <a:latin typeface="Arial" charset="0"/>
                <a:ea typeface="ＭＳ Ｐゴシック" charset="0"/>
                <a:cs typeface="Times New Roman" charset="0"/>
              </a:rPr>
              <a:t>2. God</a:t>
            </a:r>
            <a:r>
              <a:rPr lang="uk-UA" altLang="ja-JP" sz="2800" dirty="0">
                <a:solidFill>
                  <a:srgbClr val="FFFF00"/>
                </a:solidFill>
                <a:effectLst>
                  <a:glow rad="165100">
                    <a:schemeClr val="bg2"/>
                  </a:glow>
                </a:effectLst>
                <a:latin typeface="Arial" charset="0"/>
                <a:ea typeface="ＭＳ Ｐゴシック" charset="0"/>
                <a:cs typeface="Times New Roman" charset="0"/>
              </a:rPr>
              <a:t>'</a:t>
            </a:r>
            <a:r>
              <a:rPr lang="en-US" sz="2800" dirty="0">
                <a:solidFill>
                  <a:srgbClr val="FFFF00"/>
                </a:solidFill>
                <a:effectLst>
                  <a:glow rad="165100">
                    <a:schemeClr val="bg2"/>
                  </a:glow>
                </a:effectLst>
                <a:latin typeface="Arial" charset="0"/>
                <a:ea typeface="ＭＳ Ｐゴシック" charset="0"/>
                <a:cs typeface="Times New Roman" charset="0"/>
              </a:rPr>
              <a:t>s People as a Sacrifice to Him </a:t>
            </a:r>
            <a:endParaRPr lang="en-US" sz="3600" dirty="0">
              <a:solidFill>
                <a:srgbClr val="FFFF00"/>
              </a:solidFill>
              <a:effectLst>
                <a:glow rad="165100">
                  <a:schemeClr val="bg2"/>
                </a:glow>
              </a:effectLst>
              <a:latin typeface="Arial" charset="0"/>
              <a:ea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3728694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 calcmode="lin" valueType="num">
                                      <p:cBhvr additive="base">
                                        <p:cTn id="7" dur="500" fill="hold"/>
                                        <p:tgtEl>
                                          <p:spTgt spid="59396"/>
                                        </p:tgtEl>
                                        <p:attrNameLst>
                                          <p:attrName>ppt_x</p:attrName>
                                        </p:attrNameLst>
                                      </p:cBhvr>
                                      <p:tavLst>
                                        <p:tav tm="0">
                                          <p:val>
                                            <p:strVal val="0-#ppt_w/2"/>
                                          </p:val>
                                        </p:tav>
                                        <p:tav tm="100000">
                                          <p:val>
                                            <p:strVal val="#ppt_x"/>
                                          </p:val>
                                        </p:tav>
                                      </p:tavLst>
                                    </p:anim>
                                    <p:anim calcmode="lin" valueType="num">
                                      <p:cBhvr additive="base">
                                        <p:cTn id="8" dur="500" fill="hold"/>
                                        <p:tgtEl>
                                          <p:spTgt spid="593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9397"/>
                                        </p:tgtEl>
                                        <p:attrNameLst>
                                          <p:attrName>style.visibility</p:attrName>
                                        </p:attrNameLst>
                                      </p:cBhvr>
                                      <p:to>
                                        <p:strVal val="visible"/>
                                      </p:to>
                                    </p:set>
                                    <p:anim calcmode="lin" valueType="num">
                                      <p:cBhvr additive="base">
                                        <p:cTn id="13" dur="500" fill="hold"/>
                                        <p:tgtEl>
                                          <p:spTgt spid="59397"/>
                                        </p:tgtEl>
                                        <p:attrNameLst>
                                          <p:attrName>ppt_x</p:attrName>
                                        </p:attrNameLst>
                                      </p:cBhvr>
                                      <p:tavLst>
                                        <p:tav tm="0">
                                          <p:val>
                                            <p:strVal val="0-#ppt_w/2"/>
                                          </p:val>
                                        </p:tav>
                                        <p:tav tm="100000">
                                          <p:val>
                                            <p:strVal val="#ppt_x"/>
                                          </p:val>
                                        </p:tav>
                                      </p:tavLst>
                                    </p:anim>
                                    <p:anim calcmode="lin" valueType="num">
                                      <p:cBhvr additive="base">
                                        <p:cTn id="14" dur="500" fill="hold"/>
                                        <p:tgtEl>
                                          <p:spTgt spid="5939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5" descr="mosque"/>
          <p:cNvPicPr>
            <a:picLocks noChangeAspect="1" noChangeArrowheads="1"/>
          </p:cNvPicPr>
          <p:nvPr/>
        </p:nvPicPr>
        <p:blipFill>
          <a:blip r:embed="rId3">
            <a:grayscl/>
            <a:extLst>
              <a:ext uri="{28A0092B-C50C-407E-A947-70E740481C1C}">
                <a14:useLocalDpi xmlns:a14="http://schemas.microsoft.com/office/drawing/2010/main"/>
              </a:ext>
            </a:extLst>
          </a:blip>
          <a:srcRect/>
          <a:stretch>
            <a:fillRect/>
          </a:stretch>
        </p:blipFill>
        <p:spPr bwMode="auto">
          <a:xfrm>
            <a:off x="5553075" y="2286000"/>
            <a:ext cx="3895725"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20" name="Text Box 4"/>
          <p:cNvSpPr txBox="1">
            <a:spLocks noChangeArrowheads="1"/>
          </p:cNvSpPr>
          <p:nvPr/>
        </p:nvSpPr>
        <p:spPr bwMode="auto">
          <a:xfrm>
            <a:off x="457200" y="1003300"/>
            <a:ext cx="80772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b="1">
                <a:solidFill>
                  <a:srgbClr val="EAEAEA"/>
                </a:solidFill>
                <a:latin typeface="Arial" charset="0"/>
                <a:cs typeface="Arial" charset="0"/>
              </a:rPr>
              <a:t>The minor prophets are by no means insignificant.</a:t>
            </a:r>
          </a:p>
          <a:p>
            <a:pPr defTabSz="914400" eaLnBrk="1" fontAlgn="base" hangingPunct="1">
              <a:spcBef>
                <a:spcPct val="50000"/>
              </a:spcBef>
              <a:spcAft>
                <a:spcPct val="0"/>
              </a:spcAft>
            </a:pPr>
            <a:r>
              <a:rPr lang="en-US" b="1">
                <a:solidFill>
                  <a:srgbClr val="EAEAEA"/>
                </a:solidFill>
                <a:latin typeface="Arial" charset="0"/>
                <a:cs typeface="Arial" charset="0"/>
              </a:rPr>
              <a:t>The call to constantly return to YHWH is still ringing loud and clear today.</a:t>
            </a:r>
          </a:p>
        </p:txBody>
      </p:sp>
      <p:sp>
        <p:nvSpPr>
          <p:cNvPr id="60424" name="Text Box 8"/>
          <p:cNvSpPr txBox="1">
            <a:spLocks noChangeArrowheads="1"/>
          </p:cNvSpPr>
          <p:nvPr/>
        </p:nvSpPr>
        <p:spPr bwMode="auto">
          <a:xfrm>
            <a:off x="1600200" y="3962400"/>
            <a:ext cx="32766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b="1" i="1">
                <a:solidFill>
                  <a:srgbClr val="FFFF00"/>
                </a:solidFill>
                <a:latin typeface="Arial" charset="0"/>
                <a:cs typeface="Arial" charset="0"/>
              </a:rPr>
              <a:t>If you insist on living like a pagan, then you will die like a pagan </a:t>
            </a:r>
          </a:p>
          <a:p>
            <a:pPr defTabSz="914400" eaLnBrk="1" fontAlgn="base" hangingPunct="1">
              <a:spcBef>
                <a:spcPct val="50000"/>
              </a:spcBef>
              <a:spcAft>
                <a:spcPct val="0"/>
              </a:spcAft>
            </a:pPr>
            <a:r>
              <a:rPr lang="en-US" b="1" i="1">
                <a:solidFill>
                  <a:srgbClr val="FFFF00"/>
                </a:solidFill>
                <a:latin typeface="Arial" charset="0"/>
                <a:cs typeface="Arial" charset="0"/>
              </a:rPr>
              <a:t>~ Huang Sabin</a:t>
            </a:r>
          </a:p>
        </p:txBody>
      </p:sp>
      <p:sp>
        <p:nvSpPr>
          <p:cNvPr id="78853" name="Title 5"/>
          <p:cNvSpPr>
            <a:spLocks noGrp="1"/>
          </p:cNvSpPr>
          <p:nvPr>
            <p:ph type="title"/>
          </p:nvPr>
        </p:nvSpPr>
        <p:spPr>
          <a:xfrm>
            <a:off x="685800" y="76200"/>
            <a:ext cx="7772400" cy="685800"/>
          </a:xfrm>
          <a:solidFill>
            <a:srgbClr val="000000"/>
          </a:solidFill>
        </p:spPr>
        <p:txBody>
          <a:bodyPr/>
          <a:lstStyle/>
          <a:p>
            <a:pPr>
              <a:defRPr/>
            </a:pPr>
            <a:r>
              <a:rPr lang="en-US">
                <a:effectLst>
                  <a:outerShdw blurRad="38100" dist="38100" dir="2700000" algn="tl">
                    <a:srgbClr val="000000"/>
                  </a:outerShdw>
                </a:effectLst>
                <a:latin typeface="Arial" charset="0"/>
                <a:ea typeface="ＭＳ Ｐゴシック" charset="0"/>
                <a:cs typeface="ＭＳ Ｐゴシック" charset="0"/>
              </a:rPr>
              <a:t>Conclusion</a:t>
            </a:r>
          </a:p>
        </p:txBody>
      </p:sp>
    </p:spTree>
    <p:extLst>
      <p:ext uri="{BB962C8B-B14F-4D97-AF65-F5344CB8AC3E}">
        <p14:creationId xmlns:p14="http://schemas.microsoft.com/office/powerpoint/2010/main" val="76122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500" fill="hold"/>
                                        <p:tgtEl>
                                          <p:spTgt spid="60420"/>
                                        </p:tgtEl>
                                        <p:attrNameLst>
                                          <p:attrName>ppt_x</p:attrName>
                                        </p:attrNameLst>
                                      </p:cBhvr>
                                      <p:tavLst>
                                        <p:tav tm="0">
                                          <p:val>
                                            <p:strVal val="0-#ppt_w/2"/>
                                          </p:val>
                                        </p:tav>
                                        <p:tav tm="100000">
                                          <p:val>
                                            <p:strVal val="#ppt_x"/>
                                          </p:val>
                                        </p:tav>
                                      </p:tavLst>
                                    </p:anim>
                                    <p:anim calcmode="lin" valueType="num">
                                      <p:cBhvr additive="base">
                                        <p:cTn id="8" dur="500" fill="hold"/>
                                        <p:tgtEl>
                                          <p:spTgt spid="604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4"/>
                                        </p:tgtEl>
                                        <p:attrNameLst>
                                          <p:attrName>style.visibility</p:attrName>
                                        </p:attrNameLst>
                                      </p:cBhvr>
                                      <p:to>
                                        <p:strVal val="visible"/>
                                      </p:to>
                                    </p:set>
                                    <p:anim calcmode="lin" valueType="num">
                                      <p:cBhvr additive="base">
                                        <p:cTn id="13" dur="500" fill="hold"/>
                                        <p:tgtEl>
                                          <p:spTgt spid="60424"/>
                                        </p:tgtEl>
                                        <p:attrNameLst>
                                          <p:attrName>ppt_x</p:attrName>
                                        </p:attrNameLst>
                                      </p:cBhvr>
                                      <p:tavLst>
                                        <p:tav tm="0">
                                          <p:val>
                                            <p:strVal val="0-#ppt_w/2"/>
                                          </p:val>
                                        </p:tav>
                                        <p:tav tm="100000">
                                          <p:val>
                                            <p:strVal val="#ppt_x"/>
                                          </p:val>
                                        </p:tav>
                                      </p:tavLst>
                                    </p:anim>
                                    <p:anim calcmode="lin" valueType="num">
                                      <p:cBhvr additive="base">
                                        <p:cTn id="14"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utoUpdateAnimBg="0"/>
      <p:bldP spid="60424"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Survey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990600"/>
            <a:ext cx="7772400" cy="1143000"/>
          </a:xfrm>
        </p:spPr>
        <p:txBody>
          <a:bodyPr/>
          <a:lstStyle/>
          <a:p>
            <a:pPr eaLnBrk="1" hangingPunct="1">
              <a:defRPr/>
            </a:pPr>
            <a:r>
              <a:rPr lang="en-US" sz="4800" dirty="0">
                <a:effectLst>
                  <a:glow rad="165100">
                    <a:schemeClr val="bg2"/>
                  </a:glow>
                  <a:outerShdw blurRad="38100" dist="38100" dir="2700000" algn="tl">
                    <a:srgbClr val="000000"/>
                  </a:outerShdw>
                </a:effectLst>
                <a:latin typeface="Arial" charset="0"/>
                <a:ea typeface="ＭＳ Ｐゴシック" charset="0"/>
                <a:cs typeface="ＭＳ Ｐゴシック" charset="0"/>
              </a:rPr>
              <a:t>Application</a:t>
            </a:r>
          </a:p>
        </p:txBody>
      </p:sp>
      <p:sp>
        <p:nvSpPr>
          <p:cNvPr id="4" name="Rectangle 3"/>
          <p:cNvSpPr txBox="1">
            <a:spLocks noChangeArrowheads="1"/>
          </p:cNvSpPr>
          <p:nvPr/>
        </p:nvSpPr>
        <p:spPr bwMode="auto">
          <a:xfrm>
            <a:off x="685800" y="2362200"/>
            <a:ext cx="7543800" cy="41148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80000"/>
              </a:lnSpc>
              <a:spcBef>
                <a:spcPct val="20000"/>
              </a:spcBef>
              <a:spcAft>
                <a:spcPct val="0"/>
              </a:spcAft>
              <a:buClr>
                <a:srgbClr val="99CCFF"/>
              </a:buClr>
              <a:buSzPct val="110000"/>
              <a:buFontTx/>
              <a:buNone/>
              <a:tabLst/>
              <a:defRPr/>
            </a:pPr>
            <a:r>
              <a:rPr kumimoji="0" 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Times New Roman" charset="0"/>
              </a:rPr>
              <a:t>1. God</a:t>
            </a:r>
            <a:r>
              <a:rPr kumimoji="0" lang="uk-UA" altLang="ja-JP" sz="2800" b="1" i="0" u="none" strike="noStrike" kern="1200" cap="none" spc="0" normalizeH="0" baseline="0" noProof="0" dirty="0">
                <a:ln>
                  <a:noFill/>
                </a:ln>
                <a:solidFill>
                  <a:srgbClr val="FFFF00"/>
                </a:solidFill>
                <a:effectLst>
                  <a:glow rad="165100">
                    <a:srgbClr val="000000"/>
                  </a:glow>
                </a:effectLst>
                <a:uLnTx/>
                <a:uFillTx/>
                <a:latin typeface="Arial" charset="0"/>
                <a:ea typeface="Times New Roman" charset="0"/>
              </a:rPr>
              <a:t>'</a:t>
            </a:r>
            <a:r>
              <a:rPr kumimoji="0" 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Times New Roman" charset="0"/>
              </a:rPr>
              <a:t>s wrath against evildoers should warn us who have turned away.</a:t>
            </a:r>
          </a:p>
          <a:p>
            <a:pPr marL="342900" marR="0" lvl="0" indent="-342900" algn="l" defTabSz="914400" rtl="0" eaLnBrk="1" fontAlgn="base" latinLnBrk="0" hangingPunct="1">
              <a:lnSpc>
                <a:spcPct val="80000"/>
              </a:lnSpc>
              <a:spcBef>
                <a:spcPct val="20000"/>
              </a:spcBef>
              <a:spcAft>
                <a:spcPct val="0"/>
              </a:spcAft>
              <a:buClr>
                <a:srgbClr val="99CCFF"/>
              </a:buClr>
              <a:buSzPct val="110000"/>
              <a:buFontTx/>
              <a:buNone/>
              <a:tabLst/>
              <a:defRPr/>
            </a:pP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Times New Roman" charset="0"/>
              </a:rPr>
              <a:t>	</a:t>
            </a:r>
          </a:p>
          <a:p>
            <a:pPr marL="342900" marR="0" lvl="0" indent="-342900" algn="l" defTabSz="914400" rtl="0" eaLnBrk="1" fontAlgn="base" latinLnBrk="0" hangingPunct="1">
              <a:lnSpc>
                <a:spcPct val="80000"/>
              </a:lnSpc>
              <a:spcBef>
                <a:spcPct val="20000"/>
              </a:spcBef>
              <a:spcAft>
                <a:spcPct val="0"/>
              </a:spcAft>
              <a:buClr>
                <a:srgbClr val="99CCFF"/>
              </a:buClr>
              <a:buSzPct val="110000"/>
              <a:buFontTx/>
              <a:buNone/>
              <a:tabLst/>
              <a:defRPr/>
            </a:pP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Times New Roman" charset="0"/>
              </a:rPr>
              <a:t>	While God is compassionate and loving, He is also a God of justice and holiness.</a:t>
            </a:r>
          </a:p>
          <a:p>
            <a:pPr marL="342900" marR="0" lvl="0" indent="-342900" algn="l" defTabSz="914400" rtl="0" eaLnBrk="1" fontAlgn="base" latinLnBrk="0" hangingPunct="1">
              <a:lnSpc>
                <a:spcPct val="80000"/>
              </a:lnSpc>
              <a:spcBef>
                <a:spcPct val="20000"/>
              </a:spcBef>
              <a:spcAft>
                <a:spcPct val="0"/>
              </a:spcAft>
              <a:buClr>
                <a:srgbClr val="99CCFF"/>
              </a:buClr>
              <a:buSzPct val="110000"/>
              <a:buFontTx/>
              <a:buNone/>
              <a:tabLst/>
              <a:defRPr/>
            </a:pP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Times New Roman" charset="0"/>
              </a:rPr>
              <a:t> </a:t>
            </a:r>
          </a:p>
          <a:p>
            <a:pPr marL="342900" marR="0" lvl="0" indent="-342900" algn="l" defTabSz="914400" rtl="0" eaLnBrk="1" fontAlgn="base" latinLnBrk="0" hangingPunct="1">
              <a:lnSpc>
                <a:spcPct val="80000"/>
              </a:lnSpc>
              <a:spcBef>
                <a:spcPct val="20000"/>
              </a:spcBef>
              <a:spcAft>
                <a:spcPct val="0"/>
              </a:spcAft>
              <a:buClr>
                <a:srgbClr val="99CCFF"/>
              </a:buClr>
              <a:buSzPct val="110000"/>
              <a:buFontTx/>
              <a:buNone/>
              <a:tabLst/>
              <a:defRPr/>
            </a:pP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Times New Roman" charset="0"/>
              </a:rPr>
              <a:t>	In similar times of national calamity today, divine discipline should rouse the indifferent and purify the good.</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charset="0"/>
            </a:endParaRPr>
          </a:p>
        </p:txBody>
      </p:sp>
      <p:pic>
        <p:nvPicPr>
          <p:cNvPr id="147459" name="Picture 5" descr="curvy-road-ahead-sign-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52400"/>
            <a:ext cx="2071688" cy="208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344887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457200" y="914400"/>
            <a:ext cx="8531074" cy="1752600"/>
          </a:xfrm>
        </p:spPr>
        <p:txBody>
          <a:bodyPr/>
          <a:lstStyle/>
          <a:p>
            <a:pPr marL="0" indent="0" eaLnBrk="1" hangingPunct="1">
              <a:lnSpc>
                <a:spcPct val="80000"/>
              </a:lnSpc>
              <a:buFontTx/>
              <a:buNone/>
              <a:defRPr/>
            </a:pPr>
            <a:r>
              <a:rPr lang="en-US">
                <a:solidFill>
                  <a:srgbClr val="FFFFFF"/>
                </a:solidFill>
                <a:effectLst>
                  <a:glow rad="165100">
                    <a:schemeClr val="bg2"/>
                  </a:glow>
                </a:effectLst>
                <a:latin typeface="Arial" charset="0"/>
                <a:ea typeface="ＭＳ Ｐゴシック" charset="0"/>
                <a:cs typeface="Times New Roman" charset="0"/>
              </a:rPr>
              <a:t>Sacrifice was well understood in Jerusalem.  Offerings were made to the one true God, and when the people rebelled against God or had become corrupt, they also offered to the idols. </a:t>
            </a:r>
            <a:endParaRPr lang="en-US">
              <a:solidFill>
                <a:srgbClr val="FFFFFF"/>
              </a:solidFill>
              <a:effectLst>
                <a:glow rad="165100">
                  <a:schemeClr val="bg2"/>
                </a:glow>
              </a:effectLst>
              <a:latin typeface="Arial" charset="0"/>
              <a:ea typeface="ＭＳ Ｐゴシック" charset="0"/>
            </a:endParaRPr>
          </a:p>
        </p:txBody>
      </p:sp>
      <p:sp>
        <p:nvSpPr>
          <p:cNvPr id="59396" name="Text Box 4"/>
          <p:cNvSpPr txBox="1">
            <a:spLocks noChangeArrowheads="1"/>
          </p:cNvSpPr>
          <p:nvPr/>
        </p:nvSpPr>
        <p:spPr bwMode="auto">
          <a:xfrm>
            <a:off x="457200" y="2529871"/>
            <a:ext cx="8686800" cy="1262910"/>
          </a:xfrm>
          <a:prstGeom prst="rect">
            <a:avLst/>
          </a:prstGeom>
          <a:noFill/>
          <a:ln w="12700" cap="sq">
            <a:noFill/>
            <a:miter lim="800000"/>
            <a:headEnd type="none" w="sm" len="sm"/>
            <a:tailEnd type="none" w="sm" len="sm"/>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90000"/>
              </a:lnSpc>
              <a:spcBef>
                <a:spcPct val="20000"/>
              </a:spcBef>
              <a:spcAft>
                <a:spcPct val="0"/>
              </a:spcAft>
              <a:buClr>
                <a:srgbClr val="FFFFFF"/>
              </a:buClr>
              <a:buSzPct val="90000"/>
              <a:buFont typeface="Symbol" charset="0"/>
              <a:buNone/>
              <a:tabLst/>
              <a:defRPr/>
            </a:pP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Times New Roman" charset="0"/>
              </a:rPr>
              <a:t>But now YHWH declared through Zephaniah that the faithless, corrupt and indifferent people should themselves be sacrificed (1:7-8).   </a:t>
            </a:r>
          </a:p>
        </p:txBody>
      </p:sp>
      <p:sp>
        <p:nvSpPr>
          <p:cNvPr id="59397" name="Text Box 5"/>
          <p:cNvSpPr txBox="1">
            <a:spLocks noChangeArrowheads="1"/>
          </p:cNvSpPr>
          <p:nvPr/>
        </p:nvSpPr>
        <p:spPr bwMode="auto">
          <a:xfrm>
            <a:off x="457200" y="4010433"/>
            <a:ext cx="8686800" cy="2038507"/>
          </a:xfrm>
          <a:prstGeom prst="rect">
            <a:avLst/>
          </a:prstGeom>
          <a:noFill/>
          <a:ln w="12700" cap="sq">
            <a:noFill/>
            <a:miter lim="800000"/>
            <a:headEnd type="none" w="sm" len="sm"/>
            <a:tailEnd type="none" w="sm" len="sm"/>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90000"/>
              </a:lnSpc>
              <a:spcBef>
                <a:spcPct val="20000"/>
              </a:spcBef>
              <a:spcAft>
                <a:spcPct val="0"/>
              </a:spcAft>
              <a:buClr>
                <a:srgbClr val="FFFFFF"/>
              </a:buClr>
              <a:buSzPct val="90000"/>
              <a:buFont typeface="Symbol" charset="0"/>
              <a:buNone/>
              <a:tabLst/>
              <a:defRPr/>
            </a:pP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Times New Roman" charset="0"/>
              </a:rPr>
              <a:t>We also must examine our lives.  We easily quote Romans 12:1-2, </a:t>
            </a:r>
            <a:r>
              <a:rPr kumimoji="0" lang="ru-RU" sz="2800" b="1" i="0" u="none" strike="noStrike" kern="1200" cap="none" spc="0" normalizeH="0" baseline="0" noProof="0" dirty="0">
                <a:ln>
                  <a:noFill/>
                </a:ln>
                <a:solidFill>
                  <a:srgbClr val="FFFFFF"/>
                </a:solidFill>
                <a:effectLst>
                  <a:glow rad="165100">
                    <a:srgbClr val="000000"/>
                  </a:glow>
                </a:effectLst>
                <a:uLnTx/>
                <a:uFillTx/>
                <a:latin typeface="Arial" charset="0"/>
                <a:ea typeface="Times New Roman" charset="0"/>
              </a:rPr>
              <a:t>"</a:t>
            </a: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Times New Roman" charset="0"/>
              </a:rPr>
              <a:t>…offering ourselves as a living sacrifice….</a:t>
            </a:r>
            <a:r>
              <a:rPr kumimoji="0" lang="ru-RU" sz="2800" b="1" i="0" u="none" strike="noStrike" kern="1200" cap="none" spc="0" normalizeH="0" baseline="0" noProof="0" dirty="0">
                <a:ln>
                  <a:noFill/>
                </a:ln>
                <a:solidFill>
                  <a:srgbClr val="FFFFFF"/>
                </a:solidFill>
                <a:effectLst>
                  <a:glow rad="165100">
                    <a:srgbClr val="000000"/>
                  </a:glow>
                </a:effectLst>
                <a:uLnTx/>
                <a:uFillTx/>
                <a:latin typeface="Arial" charset="0"/>
                <a:ea typeface="Times New Roman" charset="0"/>
              </a:rPr>
              <a:t>"</a:t>
            </a: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Times New Roman" charset="0"/>
              </a:rPr>
              <a:t> but have we truly reckoned what it means to live our lives in holy reverence for the L</a:t>
            </a: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charset="0"/>
                <a:ea typeface="Times New Roman" charset="0"/>
              </a:rPr>
              <a:t>ORD</a:t>
            </a: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Times New Roman" charset="0"/>
              </a:rPr>
              <a:t> – in purity as a living sacrifice to YHWH?</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Arial" charset="0"/>
              <a:cs typeface="Arial" charset="0"/>
            </a:endParaRPr>
          </a:p>
        </p:txBody>
      </p:sp>
      <p:sp>
        <p:nvSpPr>
          <p:cNvPr id="76805" name="Title 4"/>
          <p:cNvSpPr>
            <a:spLocks noGrp="1"/>
          </p:cNvSpPr>
          <p:nvPr>
            <p:ph type="title"/>
          </p:nvPr>
        </p:nvSpPr>
        <p:spPr>
          <a:xfrm>
            <a:off x="457200" y="152400"/>
            <a:ext cx="8686800" cy="685800"/>
          </a:xfrm>
        </p:spPr>
        <p:txBody>
          <a:bodyPr/>
          <a:lstStyle/>
          <a:p>
            <a:pPr algn="l">
              <a:defRPr/>
            </a:pPr>
            <a:r>
              <a:rPr lang="en-US" sz="2800" dirty="0">
                <a:solidFill>
                  <a:srgbClr val="FFFF00"/>
                </a:solidFill>
                <a:effectLst>
                  <a:glow rad="165100">
                    <a:schemeClr val="bg2"/>
                  </a:glow>
                </a:effectLst>
                <a:latin typeface="Arial" charset="0"/>
                <a:ea typeface="ＭＳ Ｐゴシック" charset="0"/>
                <a:cs typeface="Times New Roman" charset="0"/>
              </a:rPr>
              <a:t>2. God</a:t>
            </a:r>
            <a:r>
              <a:rPr lang="uk-UA" altLang="ja-JP" sz="2800" dirty="0">
                <a:solidFill>
                  <a:srgbClr val="FFFF00"/>
                </a:solidFill>
                <a:effectLst>
                  <a:glow rad="165100">
                    <a:schemeClr val="bg2"/>
                  </a:glow>
                </a:effectLst>
                <a:latin typeface="Arial" charset="0"/>
                <a:ea typeface="ＭＳ Ｐゴシック" charset="0"/>
                <a:cs typeface="Times New Roman" charset="0"/>
              </a:rPr>
              <a:t>'</a:t>
            </a:r>
            <a:r>
              <a:rPr lang="en-US" sz="2800" dirty="0">
                <a:solidFill>
                  <a:srgbClr val="FFFF00"/>
                </a:solidFill>
                <a:effectLst>
                  <a:glow rad="165100">
                    <a:schemeClr val="bg2"/>
                  </a:glow>
                </a:effectLst>
                <a:latin typeface="Arial" charset="0"/>
                <a:ea typeface="ＭＳ Ｐゴシック" charset="0"/>
                <a:cs typeface="Times New Roman" charset="0"/>
              </a:rPr>
              <a:t>s People as a Sacrifice to Him. </a:t>
            </a:r>
            <a:endParaRPr lang="en-US" sz="3600" dirty="0">
              <a:solidFill>
                <a:srgbClr val="FFFF00"/>
              </a:solidFill>
              <a:effectLst>
                <a:glow rad="165100">
                  <a:schemeClr val="bg2"/>
                </a:glow>
              </a:effectLst>
              <a:latin typeface="Arial" charset="0"/>
              <a:ea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463926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 calcmode="lin" valueType="num">
                                      <p:cBhvr additive="base">
                                        <p:cTn id="7" dur="500" fill="hold"/>
                                        <p:tgtEl>
                                          <p:spTgt spid="59396"/>
                                        </p:tgtEl>
                                        <p:attrNameLst>
                                          <p:attrName>ppt_x</p:attrName>
                                        </p:attrNameLst>
                                      </p:cBhvr>
                                      <p:tavLst>
                                        <p:tav tm="0">
                                          <p:val>
                                            <p:strVal val="0-#ppt_w/2"/>
                                          </p:val>
                                        </p:tav>
                                        <p:tav tm="100000">
                                          <p:val>
                                            <p:strVal val="#ppt_x"/>
                                          </p:val>
                                        </p:tav>
                                      </p:tavLst>
                                    </p:anim>
                                    <p:anim calcmode="lin" valueType="num">
                                      <p:cBhvr additive="base">
                                        <p:cTn id="8" dur="500" fill="hold"/>
                                        <p:tgtEl>
                                          <p:spTgt spid="593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9397"/>
                                        </p:tgtEl>
                                        <p:attrNameLst>
                                          <p:attrName>style.visibility</p:attrName>
                                        </p:attrNameLst>
                                      </p:cBhvr>
                                      <p:to>
                                        <p:strVal val="visible"/>
                                      </p:to>
                                    </p:set>
                                    <p:anim calcmode="lin" valueType="num">
                                      <p:cBhvr additive="base">
                                        <p:cTn id="13" dur="500" fill="hold"/>
                                        <p:tgtEl>
                                          <p:spTgt spid="59397"/>
                                        </p:tgtEl>
                                        <p:attrNameLst>
                                          <p:attrName>ppt_x</p:attrName>
                                        </p:attrNameLst>
                                      </p:cBhvr>
                                      <p:tavLst>
                                        <p:tav tm="0">
                                          <p:val>
                                            <p:strVal val="0-#ppt_w/2"/>
                                          </p:val>
                                        </p:tav>
                                        <p:tav tm="100000">
                                          <p:val>
                                            <p:strVal val="#ppt_x"/>
                                          </p:val>
                                        </p:tav>
                                      </p:tavLst>
                                    </p:anim>
                                    <p:anim calcmode="lin" valueType="num">
                                      <p:cBhvr additive="base">
                                        <p:cTn id="14" dur="500" fill="hold"/>
                                        <p:tgtEl>
                                          <p:spTgt spid="5939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2869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Day</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634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501994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1873849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8229600" cy="685800"/>
          </a:xfrm>
          <a:effectLst>
            <a:outerShdw blurRad="63500" dist="35921" dir="2700000" algn="ctr" rotWithShape="0">
              <a:srgbClr val="000000">
                <a:alpha val="74998"/>
              </a:srgbClr>
            </a:outerShdw>
          </a:effectLst>
        </p:spPr>
        <p:txBody>
          <a:bodyPr/>
          <a:lstStyle/>
          <a:p>
            <a:pPr>
              <a:defRPr/>
            </a:pPr>
            <a:r>
              <a:rPr kumimoji="0" lang="en-US" sz="3200" dirty="0">
                <a:solidFill>
                  <a:schemeClr val="tx1"/>
                </a:solidFill>
                <a:effectLst/>
                <a:latin typeface="Arial"/>
                <a:cs typeface="Arial"/>
              </a:rPr>
              <a:t>OT Pre-exilic Prophets on Chart</a:t>
            </a:r>
          </a:p>
        </p:txBody>
      </p:sp>
      <p:sp>
        <p:nvSpPr>
          <p:cNvPr id="5124" name="Text Box 4"/>
          <p:cNvSpPr txBox="1">
            <a:spLocks noChangeArrowheads="1"/>
          </p:cNvSpPr>
          <p:nvPr/>
        </p:nvSpPr>
        <p:spPr bwMode="auto">
          <a:xfrm>
            <a:off x="7391400" y="76200"/>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fontAlgn="base">
              <a:spcBef>
                <a:spcPct val="0"/>
              </a:spcBef>
              <a:spcAft>
                <a:spcPct val="0"/>
              </a:spcAft>
              <a:defRPr/>
            </a:pPr>
            <a:r>
              <a:rPr lang="en-US" sz="2400" b="1" dirty="0">
                <a:solidFill>
                  <a:srgbClr val="FFFFFF"/>
                </a:solidFill>
                <a:latin typeface="Arial"/>
                <a:ea typeface="ＭＳ Ｐゴシック" charset="0"/>
                <a:cs typeface="Arial"/>
              </a:rPr>
              <a:t>232 &amp; 342</a:t>
            </a:r>
          </a:p>
        </p:txBody>
      </p:sp>
      <p:sp>
        <p:nvSpPr>
          <p:cNvPr id="5125" name="Text Box 5"/>
          <p:cNvSpPr txBox="1">
            <a:spLocks noChangeArrowheads="1"/>
          </p:cNvSpPr>
          <p:nvPr/>
        </p:nvSpPr>
        <p:spPr bwMode="auto">
          <a:xfrm>
            <a:off x="7672388" y="1584325"/>
            <a:ext cx="1211262"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000" b="1">
                <a:solidFill>
                  <a:srgbClr val="0066CC"/>
                </a:solidFill>
                <a:latin typeface="Arial"/>
                <a:ea typeface="ＭＳ Ｐゴシック" charset="0"/>
                <a:cs typeface="Arial"/>
              </a:rPr>
              <a:t>Obadiah</a:t>
            </a:r>
          </a:p>
        </p:txBody>
      </p:sp>
      <p:sp>
        <p:nvSpPr>
          <p:cNvPr id="5126" name="Text Box 6"/>
          <p:cNvSpPr txBox="1">
            <a:spLocks noChangeArrowheads="1"/>
          </p:cNvSpPr>
          <p:nvPr/>
        </p:nvSpPr>
        <p:spPr bwMode="auto">
          <a:xfrm>
            <a:off x="1258888" y="3581400"/>
            <a:ext cx="9398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000" b="1">
                <a:solidFill>
                  <a:srgbClr val="0066CC"/>
                </a:solidFill>
                <a:latin typeface="Arial"/>
                <a:ea typeface="ＭＳ Ｐゴシック" charset="0"/>
                <a:cs typeface="Arial"/>
              </a:rPr>
              <a:t>Jonah</a:t>
            </a:r>
          </a:p>
        </p:txBody>
      </p:sp>
      <p:sp>
        <p:nvSpPr>
          <p:cNvPr id="5127" name="Text Box 7"/>
          <p:cNvSpPr txBox="1">
            <a:spLocks noChangeArrowheads="1"/>
          </p:cNvSpPr>
          <p:nvPr/>
        </p:nvSpPr>
        <p:spPr bwMode="auto">
          <a:xfrm>
            <a:off x="2097088" y="3581400"/>
            <a:ext cx="896937"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000" b="1">
                <a:solidFill>
                  <a:srgbClr val="0066CC"/>
                </a:solidFill>
                <a:latin typeface="Arial"/>
                <a:ea typeface="ＭＳ Ｐゴシック" charset="0"/>
                <a:cs typeface="Arial"/>
              </a:rPr>
              <a:t>Amos</a:t>
            </a:r>
          </a:p>
        </p:txBody>
      </p:sp>
      <p:sp>
        <p:nvSpPr>
          <p:cNvPr id="5128" name="Text Box 8"/>
          <p:cNvSpPr txBox="1">
            <a:spLocks noChangeArrowheads="1"/>
          </p:cNvSpPr>
          <p:nvPr/>
        </p:nvSpPr>
        <p:spPr bwMode="auto">
          <a:xfrm>
            <a:off x="2916238" y="3581400"/>
            <a:ext cx="954087"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000" b="1">
                <a:solidFill>
                  <a:srgbClr val="0066CC"/>
                </a:solidFill>
                <a:latin typeface="Arial"/>
                <a:ea typeface="ＭＳ Ｐゴシック" charset="0"/>
                <a:cs typeface="Arial"/>
              </a:rPr>
              <a:t>Hosea</a:t>
            </a:r>
          </a:p>
        </p:txBody>
      </p:sp>
      <p:sp>
        <p:nvSpPr>
          <p:cNvPr id="5129" name="Text Box 9"/>
          <p:cNvSpPr txBox="1">
            <a:spLocks noChangeArrowheads="1"/>
          </p:cNvSpPr>
          <p:nvPr/>
        </p:nvSpPr>
        <p:spPr bwMode="auto">
          <a:xfrm>
            <a:off x="3744913" y="3581400"/>
            <a:ext cx="9112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000" b="1" dirty="0">
                <a:solidFill>
                  <a:srgbClr val="0066CC"/>
                </a:solidFill>
                <a:latin typeface="Arial"/>
                <a:ea typeface="ＭＳ Ｐゴシック" charset="0"/>
                <a:cs typeface="Arial"/>
              </a:rPr>
              <a:t>Isaiah</a:t>
            </a:r>
          </a:p>
        </p:txBody>
      </p:sp>
      <p:sp>
        <p:nvSpPr>
          <p:cNvPr id="5130" name="Text Box 10"/>
          <p:cNvSpPr txBox="1">
            <a:spLocks noChangeArrowheads="1"/>
          </p:cNvSpPr>
          <p:nvPr/>
        </p:nvSpPr>
        <p:spPr bwMode="auto">
          <a:xfrm>
            <a:off x="4567238" y="3581400"/>
            <a:ext cx="9112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000" b="1" dirty="0">
                <a:solidFill>
                  <a:srgbClr val="0066CC"/>
                </a:solidFill>
                <a:latin typeface="Arial"/>
                <a:ea typeface="ＭＳ Ｐゴシック" charset="0"/>
                <a:cs typeface="Arial"/>
              </a:rPr>
              <a:t>Micah</a:t>
            </a:r>
          </a:p>
        </p:txBody>
      </p:sp>
      <p:sp>
        <p:nvSpPr>
          <p:cNvPr id="5131" name="Text Box 11"/>
          <p:cNvSpPr txBox="1">
            <a:spLocks noChangeArrowheads="1"/>
          </p:cNvSpPr>
          <p:nvPr/>
        </p:nvSpPr>
        <p:spPr bwMode="auto">
          <a:xfrm>
            <a:off x="6781800" y="3581400"/>
            <a:ext cx="10541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000" b="1">
                <a:solidFill>
                  <a:srgbClr val="0066CC"/>
                </a:solidFill>
                <a:latin typeface="Arial"/>
                <a:ea typeface="ＭＳ Ｐゴシック" charset="0"/>
                <a:cs typeface="Arial"/>
              </a:rPr>
              <a:t>Nahum</a:t>
            </a:r>
          </a:p>
        </p:txBody>
      </p:sp>
      <p:sp>
        <p:nvSpPr>
          <p:cNvPr id="5132" name="Text Box 12"/>
          <p:cNvSpPr txBox="1">
            <a:spLocks noChangeArrowheads="1"/>
          </p:cNvSpPr>
          <p:nvPr/>
        </p:nvSpPr>
        <p:spPr bwMode="auto">
          <a:xfrm>
            <a:off x="228600" y="5410200"/>
            <a:ext cx="6699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000" b="1">
                <a:solidFill>
                  <a:srgbClr val="0066CC"/>
                </a:solidFill>
                <a:latin typeface="Arial"/>
                <a:ea typeface="ＭＳ Ｐゴシック" charset="0"/>
                <a:cs typeface="Arial"/>
              </a:rPr>
              <a:t>Hab</a:t>
            </a:r>
          </a:p>
        </p:txBody>
      </p:sp>
      <p:sp>
        <p:nvSpPr>
          <p:cNvPr id="5133" name="Text Box 13"/>
          <p:cNvSpPr txBox="1">
            <a:spLocks noChangeArrowheads="1"/>
          </p:cNvSpPr>
          <p:nvPr/>
        </p:nvSpPr>
        <p:spPr bwMode="auto">
          <a:xfrm>
            <a:off x="7742238" y="3200400"/>
            <a:ext cx="131127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000" b="1">
                <a:solidFill>
                  <a:srgbClr val="0066CC"/>
                </a:solidFill>
                <a:latin typeface="Arial"/>
                <a:ea typeface="ＭＳ Ｐゴシック" charset="0"/>
                <a:cs typeface="Arial"/>
              </a:rPr>
              <a:t>Jeremiah</a:t>
            </a:r>
          </a:p>
        </p:txBody>
      </p:sp>
      <p:sp>
        <p:nvSpPr>
          <p:cNvPr id="5134" name="Text Box 14"/>
          <p:cNvSpPr txBox="1">
            <a:spLocks noChangeArrowheads="1"/>
          </p:cNvSpPr>
          <p:nvPr/>
        </p:nvSpPr>
        <p:spPr bwMode="auto">
          <a:xfrm>
            <a:off x="228600" y="4953000"/>
            <a:ext cx="6985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000" b="1">
                <a:solidFill>
                  <a:srgbClr val="0066CC"/>
                </a:solidFill>
                <a:latin typeface="Arial"/>
                <a:ea typeface="ＭＳ Ｐゴシック" charset="0"/>
                <a:cs typeface="Arial"/>
              </a:rPr>
              <a:t>Joel</a:t>
            </a:r>
          </a:p>
        </p:txBody>
      </p:sp>
      <p:sp>
        <p:nvSpPr>
          <p:cNvPr id="5135" name="Text Box 15"/>
          <p:cNvSpPr txBox="1">
            <a:spLocks noChangeArrowheads="1"/>
          </p:cNvSpPr>
          <p:nvPr/>
        </p:nvSpPr>
        <p:spPr bwMode="auto">
          <a:xfrm>
            <a:off x="7924800" y="3581400"/>
            <a:ext cx="7969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000" b="1">
                <a:solidFill>
                  <a:srgbClr val="0066CC"/>
                </a:solidFill>
                <a:latin typeface="Arial"/>
                <a:ea typeface="ＭＳ Ｐゴシック" charset="0"/>
                <a:cs typeface="Arial"/>
              </a:rPr>
              <a:t>Zeph</a:t>
            </a:r>
          </a:p>
        </p:txBody>
      </p:sp>
      <p:sp>
        <p:nvSpPr>
          <p:cNvPr id="122895" name="Rectangle 73"/>
          <p:cNvSpPr>
            <a:spLocks noChangeArrowheads="1"/>
          </p:cNvSpPr>
          <p:nvPr/>
        </p:nvSpPr>
        <p:spPr bwMode="auto">
          <a:xfrm rot="-9556">
            <a:off x="4495800" y="6508750"/>
            <a:ext cx="4111625" cy="4191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Arial" charset="0"/>
            </a:endParaRPr>
          </a:p>
        </p:txBody>
      </p:sp>
      <p:sp>
        <p:nvSpPr>
          <p:cNvPr id="17" name="Text Box 69"/>
          <p:cNvSpPr txBox="1">
            <a:spLocks noChangeArrowheads="1"/>
          </p:cNvSpPr>
          <p:nvPr/>
        </p:nvSpPr>
        <p:spPr bwMode="auto">
          <a:xfrm rot="21591923">
            <a:off x="4568825" y="6503988"/>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1000" b="1" i="1" dirty="0">
                <a:solidFill>
                  <a:srgbClr val="000090"/>
                </a:solidFill>
                <a:latin typeface="Arial"/>
                <a:ea typeface="ＭＳ Ｐゴシック" charset="0"/>
                <a:cs typeface="Arial"/>
              </a:rPr>
              <a:t>Chart of Old Testament Kings and Prophets</a:t>
            </a:r>
          </a:p>
        </p:txBody>
      </p:sp>
      <p:sp>
        <p:nvSpPr>
          <p:cNvPr id="18" name="Text Box 72"/>
          <p:cNvSpPr txBox="1">
            <a:spLocks noChangeArrowheads="1"/>
          </p:cNvSpPr>
          <p:nvPr/>
        </p:nvSpPr>
        <p:spPr bwMode="auto">
          <a:xfrm rot="21591923">
            <a:off x="4568825" y="6670675"/>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 p. 2</a:t>
            </a:r>
          </a:p>
        </p:txBody>
      </p:sp>
    </p:spTree>
    <p:extLst>
      <p:ext uri="{BB962C8B-B14F-4D97-AF65-F5344CB8AC3E}">
        <p14:creationId xmlns:p14="http://schemas.microsoft.com/office/powerpoint/2010/main" val="3991126920"/>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500"/>
                                        <p:tgtEl>
                                          <p:spTgt spid="51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9"/>
                                        </p:tgtEl>
                                        <p:attrNameLst>
                                          <p:attrName>style.visibility</p:attrName>
                                        </p:attrNameLst>
                                      </p:cBhvr>
                                      <p:to>
                                        <p:strVal val="visible"/>
                                      </p:to>
                                    </p:set>
                                    <p:animEffect transition="in" filter="fade">
                                      <p:cBhvr>
                                        <p:cTn id="27" dur="500"/>
                                        <p:tgtEl>
                                          <p:spTgt spid="51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500"/>
                                        <p:tgtEl>
                                          <p:spTgt spid="51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31"/>
                                        </p:tgtEl>
                                        <p:attrNameLst>
                                          <p:attrName>style.visibility</p:attrName>
                                        </p:attrNameLst>
                                      </p:cBhvr>
                                      <p:to>
                                        <p:strVal val="visible"/>
                                      </p:to>
                                    </p:set>
                                    <p:animEffect transition="in" filter="fade">
                                      <p:cBhvr>
                                        <p:cTn id="37" dur="500"/>
                                        <p:tgtEl>
                                          <p:spTgt spid="51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fade">
                                      <p:cBhvr>
                                        <p:cTn id="42" dur="500"/>
                                        <p:tgtEl>
                                          <p:spTgt spid="51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33"/>
                                        </p:tgtEl>
                                        <p:attrNameLst>
                                          <p:attrName>style.visibility</p:attrName>
                                        </p:attrNameLst>
                                      </p:cBhvr>
                                      <p:to>
                                        <p:strVal val="visible"/>
                                      </p:to>
                                    </p:set>
                                    <p:animEffect transition="in" filter="fade">
                                      <p:cBhvr>
                                        <p:cTn id="47" dur="500"/>
                                        <p:tgtEl>
                                          <p:spTgt spid="51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35"/>
                                        </p:tgtEl>
                                        <p:attrNameLst>
                                          <p:attrName>style.visibility</p:attrName>
                                        </p:attrNameLst>
                                      </p:cBhvr>
                                      <p:to>
                                        <p:strVal val="visible"/>
                                      </p:to>
                                    </p:set>
                                    <p:animEffect transition="in" filter="fade">
                                      <p:cBhvr>
                                        <p:cTn id="52" dur="500"/>
                                        <p:tgtEl>
                                          <p:spTgt spid="51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34"/>
                                        </p:tgtEl>
                                        <p:attrNameLst>
                                          <p:attrName>style.visibility</p:attrName>
                                        </p:attrNameLst>
                                      </p:cBhvr>
                                      <p:to>
                                        <p:strVal val="visible"/>
                                      </p:to>
                                    </p:set>
                                    <p:animEffect transition="in" filter="fade">
                                      <p:cBhvr>
                                        <p:cTn id="5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P spid="5126" grpId="0" animBg="1" autoUpdateAnimBg="0"/>
      <p:bldP spid="5127" grpId="0" animBg="1" autoUpdateAnimBg="0"/>
      <p:bldP spid="5128" grpId="0" animBg="1" autoUpdateAnimBg="0"/>
      <p:bldP spid="5129" grpId="0" animBg="1" autoUpdateAnimBg="0"/>
      <p:bldP spid="5130" grpId="0" animBg="1" autoUpdateAnimBg="0"/>
      <p:bldP spid="5131" grpId="0" animBg="1" autoUpdateAnimBg="0"/>
      <p:bldP spid="5132" grpId="0" animBg="1" autoUpdateAnimBg="0"/>
      <p:bldP spid="5133" grpId="0" animBg="1" autoUpdateAnimBg="0"/>
      <p:bldP spid="5134" grpId="0" animBg="1" autoUpdateAnimBg="0"/>
      <p:bldP spid="5135"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6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400" b="1">
                <a:solidFill>
                  <a:srgbClr val="EAEAEA"/>
                </a:solidFill>
                <a:latin typeface="Arial" charset="0"/>
                <a:ea typeface="ＭＳ Ｐゴシック" charset="0"/>
              </a:rPr>
              <a:t>Contrasting Zephaniah, Habakkuk, and Lamentations</a:t>
            </a:r>
          </a:p>
        </p:txBody>
      </p:sp>
      <p:graphicFrame>
        <p:nvGraphicFramePr>
          <p:cNvPr id="72825" name="Group 121"/>
          <p:cNvGraphicFramePr>
            <a:graphicFrameLocks noGrp="1"/>
          </p:cNvGraphicFramePr>
          <p:nvPr/>
        </p:nvGraphicFramePr>
        <p:xfrm>
          <a:off x="34925" y="1268413"/>
          <a:ext cx="9109074" cy="5331291"/>
        </p:xfrm>
        <a:graphic>
          <a:graphicData uri="http://schemas.openxmlformats.org/drawingml/2006/table">
            <a:tbl>
              <a:tblPr/>
              <a:tblGrid>
                <a:gridCol w="3036358">
                  <a:extLst>
                    <a:ext uri="{9D8B030D-6E8A-4147-A177-3AD203B41FA5}">
                      <a16:colId xmlns:a16="http://schemas.microsoft.com/office/drawing/2014/main" val="20000"/>
                    </a:ext>
                  </a:extLst>
                </a:gridCol>
                <a:gridCol w="3036358">
                  <a:extLst>
                    <a:ext uri="{9D8B030D-6E8A-4147-A177-3AD203B41FA5}">
                      <a16:colId xmlns:a16="http://schemas.microsoft.com/office/drawing/2014/main" val="20001"/>
                    </a:ext>
                  </a:extLst>
                </a:gridCol>
                <a:gridCol w="3036358">
                  <a:extLst>
                    <a:ext uri="{9D8B030D-6E8A-4147-A177-3AD203B41FA5}">
                      <a16:colId xmlns:a16="http://schemas.microsoft.com/office/drawing/2014/main" val="20002"/>
                    </a:ext>
                  </a:extLst>
                </a:gridCol>
              </a:tblGrid>
              <a:tr h="576411">
                <a:tc>
                  <a:txBody>
                    <a:bodyPr/>
                    <a:lstStyle/>
                    <a:p>
                      <a:pPr algn="ctr">
                        <a:spcAft>
                          <a:spcPts val="0"/>
                        </a:spcAft>
                      </a:pPr>
                      <a:r>
                        <a:rPr lang="en-US" sz="2800" b="1">
                          <a:solidFill>
                            <a:srgbClr val="FFFFFF"/>
                          </a:solidFill>
                          <a:effectLst/>
                          <a:latin typeface="Arial"/>
                          <a:ea typeface="Times New Roman"/>
                          <a:cs typeface="Arial"/>
                        </a:rPr>
                        <a:t> Zephaniah</a:t>
                      </a:r>
                      <a:endParaRPr lang="en-SG" sz="2800">
                        <a:effectLst/>
                        <a:latin typeface="Arial"/>
                        <a:ea typeface="Times New Roman"/>
                        <a:cs typeface="Arial"/>
                      </a:endParaRP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a:solidFill>
                            <a:srgbClr val="FFFFFF"/>
                          </a:solidFill>
                          <a:effectLst/>
                          <a:latin typeface="Arial"/>
                          <a:ea typeface="Times New Roman"/>
                          <a:cs typeface="Arial"/>
                        </a:rPr>
                        <a:t> Habakkuk</a:t>
                      </a:r>
                      <a:endParaRPr lang="en-SG" sz="280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a:solidFill>
                            <a:srgbClr val="FFFFFF"/>
                          </a:solidFill>
                          <a:effectLst/>
                          <a:latin typeface="Arial"/>
                          <a:ea typeface="Times New Roman"/>
                          <a:cs typeface="Arial"/>
                        </a:rPr>
                        <a:t> Lamentations </a:t>
                      </a:r>
                      <a:endParaRPr lang="en-SG" sz="280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Decades before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the fall of Jerusalem</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(ca. 630)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Just before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the fall of Jerusalem</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(ca. 607-605)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Just after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the fall of Jerusalem</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(586)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will judge</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when will you judge?</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has judged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Preview of trouble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Promise of trouble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Presence of trouble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4409" name="Text Box 123"/>
          <p:cNvSpPr txBox="1">
            <a:spLocks noChangeArrowheads="1"/>
          </p:cNvSpPr>
          <p:nvPr/>
        </p:nvSpPr>
        <p:spPr bwMode="auto">
          <a:xfrm>
            <a:off x="8458200" y="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633</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67908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6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400" b="1">
                <a:solidFill>
                  <a:srgbClr val="EAEAEA"/>
                </a:solidFill>
                <a:latin typeface="Arial" charset="0"/>
                <a:ea typeface="ＭＳ Ｐゴシック" charset="0"/>
              </a:rPr>
              <a:t>Contrasting Zephaniah, Habakkuk, and Lamentations</a:t>
            </a:r>
          </a:p>
        </p:txBody>
      </p:sp>
      <p:graphicFrame>
        <p:nvGraphicFramePr>
          <p:cNvPr id="72825" name="Group 121"/>
          <p:cNvGraphicFramePr>
            <a:graphicFrameLocks noGrp="1"/>
          </p:cNvGraphicFramePr>
          <p:nvPr/>
        </p:nvGraphicFramePr>
        <p:xfrm>
          <a:off x="34925" y="1268413"/>
          <a:ext cx="9109074" cy="4965531"/>
        </p:xfrm>
        <a:graphic>
          <a:graphicData uri="http://schemas.openxmlformats.org/drawingml/2006/table">
            <a:tbl>
              <a:tblPr/>
              <a:tblGrid>
                <a:gridCol w="3036358">
                  <a:extLst>
                    <a:ext uri="{9D8B030D-6E8A-4147-A177-3AD203B41FA5}">
                      <a16:colId xmlns:a16="http://schemas.microsoft.com/office/drawing/2014/main" val="20000"/>
                    </a:ext>
                  </a:extLst>
                </a:gridCol>
                <a:gridCol w="3036358">
                  <a:extLst>
                    <a:ext uri="{9D8B030D-6E8A-4147-A177-3AD203B41FA5}">
                      <a16:colId xmlns:a16="http://schemas.microsoft.com/office/drawing/2014/main" val="20001"/>
                    </a:ext>
                  </a:extLst>
                </a:gridCol>
                <a:gridCol w="3036358">
                  <a:extLst>
                    <a:ext uri="{9D8B030D-6E8A-4147-A177-3AD203B41FA5}">
                      <a16:colId xmlns:a16="http://schemas.microsoft.com/office/drawing/2014/main" val="20002"/>
                    </a:ext>
                  </a:extLst>
                </a:gridCol>
              </a:tblGrid>
              <a:tr h="576411">
                <a:tc>
                  <a:txBody>
                    <a:bodyPr/>
                    <a:lstStyle/>
                    <a:p>
                      <a:pPr algn="ctr">
                        <a:spcAft>
                          <a:spcPts val="0"/>
                        </a:spcAft>
                      </a:pPr>
                      <a:r>
                        <a:rPr lang="en-US" sz="2800" b="1">
                          <a:solidFill>
                            <a:srgbClr val="FFFFFF"/>
                          </a:solidFill>
                          <a:effectLst/>
                          <a:latin typeface="Arial"/>
                          <a:ea typeface="Times New Roman"/>
                          <a:cs typeface="Arial"/>
                        </a:rPr>
                        <a:t> Zephaniah</a:t>
                      </a:r>
                      <a:endParaRPr lang="en-SG" sz="2800">
                        <a:effectLst/>
                        <a:latin typeface="Arial"/>
                        <a:ea typeface="Times New Roman"/>
                        <a:cs typeface="Arial"/>
                      </a:endParaRP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a:solidFill>
                            <a:srgbClr val="FFFFFF"/>
                          </a:solidFill>
                          <a:effectLst/>
                          <a:latin typeface="Arial"/>
                          <a:ea typeface="Times New Roman"/>
                          <a:cs typeface="Arial"/>
                        </a:rPr>
                        <a:t> Habakkuk</a:t>
                      </a:r>
                      <a:endParaRPr lang="en-SG" sz="280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a:solidFill>
                            <a:srgbClr val="FFFFFF"/>
                          </a:solidFill>
                          <a:effectLst/>
                          <a:latin typeface="Arial"/>
                          <a:ea typeface="Times New Roman"/>
                          <a:cs typeface="Arial"/>
                        </a:rPr>
                        <a:t> Lamentations </a:t>
                      </a:r>
                      <a:endParaRPr lang="en-SG" sz="280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Declaration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Dialogue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Dirge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Day </a:t>
                      </a:r>
                      <a:br>
                        <a:rPr lang="en-US" sz="2400" b="1">
                          <a:effectLst/>
                          <a:latin typeface="Arial"/>
                          <a:ea typeface="Times New Roman"/>
                          <a:cs typeface="Arial"/>
                        </a:rPr>
                      </a:br>
                      <a:r>
                        <a:rPr lang="en-US" sz="2400" b="1">
                          <a:effectLst/>
                          <a:latin typeface="Arial"/>
                          <a:ea typeface="Times New Roman"/>
                          <a:cs typeface="Arial"/>
                        </a:rPr>
                        <a:t>of the LORD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Dominion </a:t>
                      </a:r>
                      <a:br>
                        <a:rPr lang="en-US" sz="2400" b="1">
                          <a:effectLst/>
                          <a:latin typeface="Arial"/>
                          <a:ea typeface="Times New Roman"/>
                          <a:cs typeface="Arial"/>
                        </a:rPr>
                      </a:br>
                      <a:r>
                        <a:rPr lang="en-US" sz="2400" b="1">
                          <a:effectLst/>
                          <a:latin typeface="Arial"/>
                          <a:ea typeface="Times New Roman"/>
                          <a:cs typeface="Arial"/>
                        </a:rPr>
                        <a:t>of the LORD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Destruction </a:t>
                      </a:r>
                      <a:br>
                        <a:rPr lang="en-US" sz="2400" b="1">
                          <a:effectLst/>
                          <a:latin typeface="Arial"/>
                          <a:ea typeface="Times New Roman"/>
                          <a:cs typeface="Arial"/>
                        </a:rPr>
                      </a:br>
                      <a:r>
                        <a:rPr lang="en-US" sz="2400" b="1">
                          <a:effectLst/>
                          <a:latin typeface="Arial"/>
                          <a:ea typeface="Times New Roman"/>
                          <a:cs typeface="Arial"/>
                        </a:rPr>
                        <a:t>of the LORD</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is in your midst</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(3:15, 17) </a:t>
                      </a:r>
                    </a:p>
                    <a:p>
                      <a:pPr algn="ctr">
                        <a:spcAft>
                          <a:spcPts val="0"/>
                        </a:spcAft>
                      </a:pP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is your strength</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(3:19)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is your </a:t>
                      </a:r>
                      <a:br>
                        <a:rPr lang="en-US" sz="2400" b="1">
                          <a:effectLst/>
                          <a:latin typeface="Arial"/>
                          <a:ea typeface="Times New Roman"/>
                          <a:cs typeface="Arial"/>
                        </a:rPr>
                      </a:br>
                      <a:r>
                        <a:rPr lang="en-US" sz="2400" b="1">
                          <a:effectLst/>
                          <a:latin typeface="Arial"/>
                          <a:ea typeface="Times New Roman"/>
                          <a:cs typeface="Arial"/>
                        </a:rPr>
                        <a:t>portion</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(3:24)</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4409" name="Text Box 123"/>
          <p:cNvSpPr txBox="1">
            <a:spLocks noChangeArrowheads="1"/>
          </p:cNvSpPr>
          <p:nvPr/>
        </p:nvSpPr>
        <p:spPr bwMode="auto">
          <a:xfrm>
            <a:off x="8458200" y="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633</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30183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01625" y="609600"/>
            <a:ext cx="8156575" cy="1143000"/>
          </a:xfrm>
        </p:spPr>
        <p:txBody>
          <a:bodyPr/>
          <a:lstStyle/>
          <a:p>
            <a:pPr eaLnBrk="1" hangingPunct="1">
              <a:defRPr/>
            </a:pPr>
            <a:r>
              <a:rPr lang="en-US">
                <a:effectLst>
                  <a:outerShdw blurRad="38100" dist="38100" dir="2700000" algn="tl">
                    <a:srgbClr val="000000"/>
                  </a:outerShdw>
                </a:effectLst>
                <a:latin typeface="Arial" charset="0"/>
                <a:ea typeface="ＭＳ Ｐゴシック" charset="0"/>
              </a:rPr>
              <a:t>Historical Context</a:t>
            </a:r>
          </a:p>
        </p:txBody>
      </p:sp>
      <p:sp>
        <p:nvSpPr>
          <p:cNvPr id="32771" name="Rectangle 3"/>
          <p:cNvSpPr>
            <a:spLocks noGrp="1" noChangeArrowheads="1"/>
          </p:cNvSpPr>
          <p:nvPr>
            <p:ph type="body" idx="1"/>
          </p:nvPr>
        </p:nvSpPr>
        <p:spPr>
          <a:xfrm>
            <a:off x="304800" y="1901825"/>
            <a:ext cx="8077200" cy="1603375"/>
          </a:xfrm>
        </p:spPr>
        <p:txBody>
          <a:bodyPr/>
          <a:lstStyle/>
          <a:p>
            <a:pPr eaLnBrk="1" hangingPunct="1">
              <a:lnSpc>
                <a:spcPct val="90000"/>
              </a:lnSpc>
            </a:pPr>
            <a:r>
              <a:rPr lang="en-US" dirty="0">
                <a:effectLst/>
                <a:latin typeface="Arial" charset="0"/>
                <a:ea typeface="ＭＳ Ｐゴシック" charset="0"/>
              </a:rPr>
              <a:t>Zephaniah  literally means </a:t>
            </a:r>
            <a:r>
              <a:rPr lang="ru-RU" altLang="ja-JP" dirty="0">
                <a:effectLst/>
                <a:latin typeface="Arial" charset="0"/>
                <a:ea typeface="ＭＳ Ｐゴシック" charset="0"/>
              </a:rPr>
              <a:t>"</a:t>
            </a:r>
            <a:r>
              <a:rPr lang="en-US" dirty="0">
                <a:effectLst/>
                <a:latin typeface="Arial" charset="0"/>
                <a:ea typeface="ＭＳ Ｐゴシック" charset="0"/>
              </a:rPr>
              <a:t>YHWH hides</a:t>
            </a:r>
            <a:r>
              <a:rPr lang="ru-RU" altLang="ja-JP" dirty="0">
                <a:effectLst/>
                <a:latin typeface="Arial" charset="0"/>
                <a:ea typeface="ＭＳ Ｐゴシック" charset="0"/>
              </a:rPr>
              <a:t>"</a:t>
            </a:r>
            <a:endParaRPr lang="en-US" dirty="0">
              <a:effectLst/>
              <a:latin typeface="Arial" charset="0"/>
              <a:ea typeface="ＭＳ Ｐゴシック" charset="0"/>
            </a:endParaRPr>
          </a:p>
          <a:p>
            <a:pPr eaLnBrk="1" hangingPunct="1">
              <a:lnSpc>
                <a:spcPct val="90000"/>
              </a:lnSpc>
            </a:pPr>
            <a:r>
              <a:rPr lang="en-US" dirty="0">
                <a:effectLst/>
                <a:latin typeface="Arial" charset="0"/>
                <a:ea typeface="ＭＳ Ｐゴシック" charset="0"/>
              </a:rPr>
              <a:t>Occasion: Reign of Josiah, Judean King</a:t>
            </a:r>
          </a:p>
          <a:p>
            <a:pPr eaLnBrk="1" hangingPunct="1">
              <a:lnSpc>
                <a:spcPct val="90000"/>
              </a:lnSpc>
            </a:pPr>
            <a:r>
              <a:rPr lang="en-US" dirty="0">
                <a:effectLst/>
                <a:latin typeface="Arial" charset="0"/>
                <a:ea typeface="ＭＳ Ｐゴシック" charset="0"/>
              </a:rPr>
              <a:t>Josiah =&gt; 16</a:t>
            </a:r>
            <a:r>
              <a:rPr lang="en-US" baseline="30000" dirty="0">
                <a:effectLst/>
                <a:latin typeface="Arial" charset="0"/>
                <a:ea typeface="ＭＳ Ｐゴシック" charset="0"/>
              </a:rPr>
              <a:t>th</a:t>
            </a:r>
            <a:r>
              <a:rPr lang="en-US" dirty="0">
                <a:effectLst/>
                <a:latin typeface="Arial" charset="0"/>
                <a:ea typeface="ＭＳ Ｐゴシック" charset="0"/>
              </a:rPr>
              <a:t> King (640 – 609 </a:t>
            </a:r>
            <a:r>
              <a:rPr lang="en-US" sz="2000" dirty="0">
                <a:effectLst/>
                <a:latin typeface="Arial" charset="0"/>
                <a:ea typeface="ＭＳ Ｐゴシック" charset="0"/>
              </a:rPr>
              <a:t>BC</a:t>
            </a:r>
            <a:r>
              <a:rPr lang="en-US" dirty="0">
                <a:effectLst/>
                <a:latin typeface="Arial" charset="0"/>
                <a:ea typeface="ＭＳ Ｐゴシック" charset="0"/>
              </a:rPr>
              <a:t>)</a:t>
            </a:r>
          </a:p>
        </p:txBody>
      </p:sp>
      <p:sp>
        <p:nvSpPr>
          <p:cNvPr id="32772" name="Line 4"/>
          <p:cNvSpPr>
            <a:spLocks noChangeShapeType="1"/>
          </p:cNvSpPr>
          <p:nvPr/>
        </p:nvSpPr>
        <p:spPr bwMode="auto">
          <a:xfrm>
            <a:off x="2209800" y="3352800"/>
            <a:ext cx="0" cy="685800"/>
          </a:xfrm>
          <a:prstGeom prst="line">
            <a:avLst/>
          </a:prstGeom>
          <a:noFill/>
          <a:ln w="57150" cap="sq">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wrap="none"/>
          <a:lstStyle/>
          <a:p>
            <a:endParaRPr lang="en-US"/>
          </a:p>
        </p:txBody>
      </p:sp>
      <p:sp>
        <p:nvSpPr>
          <p:cNvPr id="32773" name="Text Box 5"/>
          <p:cNvSpPr txBox="1">
            <a:spLocks noChangeArrowheads="1"/>
          </p:cNvSpPr>
          <p:nvPr/>
        </p:nvSpPr>
        <p:spPr bwMode="auto">
          <a:xfrm>
            <a:off x="990600" y="3962400"/>
            <a:ext cx="2798763"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00"/>
                </a:solidFill>
                <a:latin typeface="Arial" charset="0"/>
                <a:cs typeface="Arial" charset="0"/>
              </a:rPr>
              <a:t>Tried to bring a reform to restore the worship of YHWH</a:t>
            </a:r>
          </a:p>
        </p:txBody>
      </p:sp>
      <p:sp>
        <p:nvSpPr>
          <p:cNvPr id="32774" name="Line 6"/>
          <p:cNvSpPr>
            <a:spLocks noChangeShapeType="1"/>
          </p:cNvSpPr>
          <p:nvPr/>
        </p:nvSpPr>
        <p:spPr bwMode="auto">
          <a:xfrm flipH="1">
            <a:off x="3722688" y="4114800"/>
            <a:ext cx="1839912" cy="457200"/>
          </a:xfrm>
          <a:prstGeom prst="line">
            <a:avLst/>
          </a:prstGeom>
          <a:noFill/>
          <a:ln w="57150" cap="sq">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wrap="none"/>
          <a:lstStyle/>
          <a:p>
            <a:endParaRPr lang="en-US"/>
          </a:p>
        </p:txBody>
      </p:sp>
      <p:sp>
        <p:nvSpPr>
          <p:cNvPr id="32775" name="Text Box 7"/>
          <p:cNvSpPr txBox="1">
            <a:spLocks noChangeArrowheads="1"/>
          </p:cNvSpPr>
          <p:nvPr/>
        </p:nvSpPr>
        <p:spPr bwMode="auto">
          <a:xfrm>
            <a:off x="5640388" y="3429000"/>
            <a:ext cx="3503612"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u="sng">
                <a:latin typeface="Arial" charset="0"/>
                <a:cs typeface="Arial" charset="0"/>
              </a:rPr>
              <a:t>Previous Kings</a:t>
            </a:r>
          </a:p>
          <a:p>
            <a:pPr eaLnBrk="1" hangingPunct="1">
              <a:spcBef>
                <a:spcPct val="50000"/>
              </a:spcBef>
            </a:pPr>
            <a:r>
              <a:rPr lang="en-US" sz="2000" b="1">
                <a:latin typeface="Arial" charset="0"/>
                <a:cs typeface="Arial" charset="0"/>
              </a:rPr>
              <a:t>Manasseh and his son Amon =&gt; godless &amp; wicked</a:t>
            </a:r>
          </a:p>
        </p:txBody>
      </p:sp>
      <p:sp>
        <p:nvSpPr>
          <p:cNvPr id="32776" name="Line 8"/>
          <p:cNvSpPr>
            <a:spLocks noChangeShapeType="1"/>
          </p:cNvSpPr>
          <p:nvPr/>
        </p:nvSpPr>
        <p:spPr bwMode="auto">
          <a:xfrm flipH="1" flipV="1">
            <a:off x="2663825" y="5486400"/>
            <a:ext cx="1679575" cy="228600"/>
          </a:xfrm>
          <a:prstGeom prst="line">
            <a:avLst/>
          </a:prstGeom>
          <a:noFill/>
          <a:ln w="57150" cap="sq">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wrap="none"/>
          <a:lstStyle/>
          <a:p>
            <a:endParaRPr lang="en-US"/>
          </a:p>
        </p:txBody>
      </p:sp>
      <p:sp>
        <p:nvSpPr>
          <p:cNvPr id="32777" name="Text Box 9"/>
          <p:cNvSpPr txBox="1">
            <a:spLocks noChangeArrowheads="1"/>
          </p:cNvSpPr>
          <p:nvPr/>
        </p:nvSpPr>
        <p:spPr bwMode="auto">
          <a:xfrm>
            <a:off x="4433888" y="5181600"/>
            <a:ext cx="4557712"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latin typeface="Arial" charset="0"/>
                <a:cs typeface="Arial" charset="0"/>
              </a:rPr>
              <a:t>Reform only began in 622 </a:t>
            </a:r>
            <a:r>
              <a:rPr lang="en-US" sz="1600" b="1">
                <a:latin typeface="Arial" charset="0"/>
                <a:cs typeface="Arial" charset="0"/>
              </a:rPr>
              <a:t>BC</a:t>
            </a:r>
            <a:r>
              <a:rPr lang="en-US" sz="2000" b="1">
                <a:latin typeface="Arial" charset="0"/>
                <a:cs typeface="Arial" charset="0"/>
              </a:rPr>
              <a:t>. which was 18 years after Josiah took over!  Only a remnant heeded the call to return to God</a:t>
            </a:r>
          </a:p>
        </p:txBody>
      </p:sp>
      <p:sp>
        <p:nvSpPr>
          <p:cNvPr id="32778" name="Text Box 10"/>
          <p:cNvSpPr txBox="1">
            <a:spLocks noChangeArrowheads="1"/>
          </p:cNvSpPr>
          <p:nvPr/>
        </p:nvSpPr>
        <p:spPr bwMode="auto">
          <a:xfrm>
            <a:off x="457200" y="5867400"/>
            <a:ext cx="3429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b="1">
                <a:latin typeface="Arial" charset="0"/>
                <a:cs typeface="Arial" charset="0"/>
              </a:rPr>
              <a:t>Zephaniah spoke!  630 </a:t>
            </a:r>
            <a:r>
              <a:rPr lang="en-US" sz="1600" b="1">
                <a:latin typeface="Arial" charset="0"/>
                <a:cs typeface="Arial" charset="0"/>
              </a:rPr>
              <a:t>BC</a:t>
            </a:r>
          </a:p>
        </p:txBody>
      </p:sp>
      <p:sp>
        <p:nvSpPr>
          <p:cNvPr id="32779" name="Line 11"/>
          <p:cNvSpPr>
            <a:spLocks noChangeShapeType="1"/>
          </p:cNvSpPr>
          <p:nvPr/>
        </p:nvSpPr>
        <p:spPr bwMode="auto">
          <a:xfrm flipV="1">
            <a:off x="2133600" y="4953000"/>
            <a:ext cx="0" cy="838200"/>
          </a:xfrm>
          <a:prstGeom prst="line">
            <a:avLst/>
          </a:prstGeom>
          <a:noFill/>
          <a:ln w="57150" cap="sq">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04179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checkerboard(across)">
                                      <p:cBhvr>
                                        <p:cTn id="7" dur="5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checkerboard(across)">
                                      <p:cBhvr>
                                        <p:cTn id="12" dur="5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checkerboard(across)">
                                      <p:cBhvr>
                                        <p:cTn id="17" dur="500"/>
                                        <p:tgtEl>
                                          <p:spTgt spid="327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32772"/>
                                        </p:tgtEl>
                                        <p:attrNameLst>
                                          <p:attrName>style.visibility</p:attrName>
                                        </p:attrNameLst>
                                      </p:cBhvr>
                                      <p:to>
                                        <p:strVal val="visible"/>
                                      </p:to>
                                    </p:set>
                                  </p:childTnLst>
                                </p:cTn>
                              </p:par>
                              <p:par>
                                <p:cTn id="22" presetID="5" presetClass="entr" presetSubtype="10" fill="hold" grpId="0" nodeType="withEffect">
                                  <p:stCondLst>
                                    <p:cond delay="0"/>
                                  </p:stCondLst>
                                  <p:childTnLst>
                                    <p:set>
                                      <p:cBhvr>
                                        <p:cTn id="23" dur="1" fill="hold">
                                          <p:stCondLst>
                                            <p:cond delay="0"/>
                                          </p:stCondLst>
                                        </p:cTn>
                                        <p:tgtEl>
                                          <p:spTgt spid="32773"/>
                                        </p:tgtEl>
                                        <p:attrNameLst>
                                          <p:attrName>style.visibility</p:attrName>
                                        </p:attrNameLst>
                                      </p:cBhvr>
                                      <p:to>
                                        <p:strVal val="visible"/>
                                      </p:to>
                                    </p:set>
                                    <p:animEffect transition="in" filter="checkerboard(across)">
                                      <p:cBhvr>
                                        <p:cTn id="24" dur="500"/>
                                        <p:tgtEl>
                                          <p:spTgt spid="3277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2774"/>
                                        </p:tgtEl>
                                        <p:attrNameLst>
                                          <p:attrName>style.visibility</p:attrName>
                                        </p:attrNameLst>
                                      </p:cBhvr>
                                      <p:to>
                                        <p:strVal val="visible"/>
                                      </p:to>
                                    </p:set>
                                    <p:anim calcmode="lin" valueType="num">
                                      <p:cBhvr additive="base">
                                        <p:cTn id="29" dur="500" fill="hold"/>
                                        <p:tgtEl>
                                          <p:spTgt spid="32774"/>
                                        </p:tgtEl>
                                        <p:attrNameLst>
                                          <p:attrName>ppt_x</p:attrName>
                                        </p:attrNameLst>
                                      </p:cBhvr>
                                      <p:tavLst>
                                        <p:tav tm="0">
                                          <p:val>
                                            <p:strVal val="1+#ppt_w/2"/>
                                          </p:val>
                                        </p:tav>
                                        <p:tav tm="100000">
                                          <p:val>
                                            <p:strVal val="#ppt_x"/>
                                          </p:val>
                                        </p:tav>
                                      </p:tavLst>
                                    </p:anim>
                                    <p:anim calcmode="lin" valueType="num">
                                      <p:cBhvr additive="base">
                                        <p:cTn id="30" dur="500" fill="hold"/>
                                        <p:tgtEl>
                                          <p:spTgt spid="32774"/>
                                        </p:tgtEl>
                                        <p:attrNameLst>
                                          <p:attrName>ppt_y</p:attrName>
                                        </p:attrNameLst>
                                      </p:cBhvr>
                                      <p:tavLst>
                                        <p:tav tm="0">
                                          <p:val>
                                            <p:strVal val="#ppt_y"/>
                                          </p:val>
                                        </p:tav>
                                        <p:tav tm="100000">
                                          <p:val>
                                            <p:strVal val="#ppt_y"/>
                                          </p:val>
                                        </p:tav>
                                      </p:tavLst>
                                    </p:anim>
                                  </p:childTnLst>
                                </p:cTn>
                              </p:par>
                              <p:par>
                                <p:cTn id="31" presetID="5" presetClass="entr" presetSubtype="10" fill="hold" grpId="0" nodeType="withEffect">
                                  <p:stCondLst>
                                    <p:cond delay="0"/>
                                  </p:stCondLst>
                                  <p:childTnLst>
                                    <p:set>
                                      <p:cBhvr>
                                        <p:cTn id="32" dur="1" fill="hold">
                                          <p:stCondLst>
                                            <p:cond delay="0"/>
                                          </p:stCondLst>
                                        </p:cTn>
                                        <p:tgtEl>
                                          <p:spTgt spid="32775"/>
                                        </p:tgtEl>
                                        <p:attrNameLst>
                                          <p:attrName>style.visibility</p:attrName>
                                        </p:attrNameLst>
                                      </p:cBhvr>
                                      <p:to>
                                        <p:strVal val="visible"/>
                                      </p:to>
                                    </p:set>
                                    <p:animEffect transition="in" filter="checkerboard(across)">
                                      <p:cBhvr>
                                        <p:cTn id="33" dur="500"/>
                                        <p:tgtEl>
                                          <p:spTgt spid="3277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2776"/>
                                        </p:tgtEl>
                                        <p:attrNameLst>
                                          <p:attrName>style.visibility</p:attrName>
                                        </p:attrNameLst>
                                      </p:cBhvr>
                                      <p:to>
                                        <p:strVal val="visible"/>
                                      </p:to>
                                    </p:set>
                                    <p:anim calcmode="lin" valueType="num">
                                      <p:cBhvr additive="base">
                                        <p:cTn id="38" dur="500" fill="hold"/>
                                        <p:tgtEl>
                                          <p:spTgt spid="32776"/>
                                        </p:tgtEl>
                                        <p:attrNameLst>
                                          <p:attrName>ppt_x</p:attrName>
                                        </p:attrNameLst>
                                      </p:cBhvr>
                                      <p:tavLst>
                                        <p:tav tm="0">
                                          <p:val>
                                            <p:strVal val="#ppt_x"/>
                                          </p:val>
                                        </p:tav>
                                        <p:tav tm="100000">
                                          <p:val>
                                            <p:strVal val="#ppt_x"/>
                                          </p:val>
                                        </p:tav>
                                      </p:tavLst>
                                    </p:anim>
                                    <p:anim calcmode="lin" valueType="num">
                                      <p:cBhvr additive="base">
                                        <p:cTn id="39" dur="500" fill="hold"/>
                                        <p:tgtEl>
                                          <p:spTgt spid="32776"/>
                                        </p:tgtEl>
                                        <p:attrNameLst>
                                          <p:attrName>ppt_y</p:attrName>
                                        </p:attrNameLst>
                                      </p:cBhvr>
                                      <p:tavLst>
                                        <p:tav tm="0">
                                          <p:val>
                                            <p:strVal val="1+#ppt_h/2"/>
                                          </p:val>
                                        </p:tav>
                                        <p:tav tm="100000">
                                          <p:val>
                                            <p:strVal val="#ppt_y"/>
                                          </p:val>
                                        </p:tav>
                                      </p:tavLst>
                                    </p:anim>
                                  </p:childTnLst>
                                </p:cTn>
                              </p:par>
                              <p:par>
                                <p:cTn id="40" presetID="4" presetClass="entr" presetSubtype="16" fill="hold" grpId="0" nodeType="withEffect">
                                  <p:stCondLst>
                                    <p:cond delay="0"/>
                                  </p:stCondLst>
                                  <p:childTnLst>
                                    <p:set>
                                      <p:cBhvr>
                                        <p:cTn id="41" dur="1" fill="hold">
                                          <p:stCondLst>
                                            <p:cond delay="0"/>
                                          </p:stCondLst>
                                        </p:cTn>
                                        <p:tgtEl>
                                          <p:spTgt spid="32777"/>
                                        </p:tgtEl>
                                        <p:attrNameLst>
                                          <p:attrName>style.visibility</p:attrName>
                                        </p:attrNameLst>
                                      </p:cBhvr>
                                      <p:to>
                                        <p:strVal val="visible"/>
                                      </p:to>
                                    </p:set>
                                    <p:animEffect transition="in" filter="box(in)">
                                      <p:cBhvr>
                                        <p:cTn id="42" dur="500"/>
                                        <p:tgtEl>
                                          <p:spTgt spid="3277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2778"/>
                                        </p:tgtEl>
                                        <p:attrNameLst>
                                          <p:attrName>style.visibility</p:attrName>
                                        </p:attrNameLst>
                                      </p:cBhvr>
                                      <p:to>
                                        <p:strVal val="visible"/>
                                      </p:to>
                                    </p:set>
                                    <p:animEffect transition="in" filter="checkerboard(across)">
                                      <p:cBhvr>
                                        <p:cTn id="47" dur="500"/>
                                        <p:tgtEl>
                                          <p:spTgt spid="32778"/>
                                        </p:tgtEl>
                                      </p:cBhvr>
                                    </p:animEffect>
                                  </p:childTnLst>
                                </p:cTn>
                              </p:par>
                              <p:par>
                                <p:cTn id="48" presetID="2" presetClass="entr" presetSubtype="4" fill="hold" grpId="0" nodeType="withEffect">
                                  <p:stCondLst>
                                    <p:cond delay="0"/>
                                  </p:stCondLst>
                                  <p:childTnLst>
                                    <p:set>
                                      <p:cBhvr>
                                        <p:cTn id="49" dur="1" fill="hold">
                                          <p:stCondLst>
                                            <p:cond delay="0"/>
                                          </p:stCondLst>
                                        </p:cTn>
                                        <p:tgtEl>
                                          <p:spTgt spid="32779"/>
                                        </p:tgtEl>
                                        <p:attrNameLst>
                                          <p:attrName>style.visibility</p:attrName>
                                        </p:attrNameLst>
                                      </p:cBhvr>
                                      <p:to>
                                        <p:strVal val="visible"/>
                                      </p:to>
                                    </p:set>
                                    <p:anim calcmode="lin" valueType="num">
                                      <p:cBhvr additive="base">
                                        <p:cTn id="50" dur="500" fill="hold"/>
                                        <p:tgtEl>
                                          <p:spTgt spid="32779"/>
                                        </p:tgtEl>
                                        <p:attrNameLst>
                                          <p:attrName>ppt_x</p:attrName>
                                        </p:attrNameLst>
                                      </p:cBhvr>
                                      <p:tavLst>
                                        <p:tav tm="0">
                                          <p:val>
                                            <p:strVal val="#ppt_x"/>
                                          </p:val>
                                        </p:tav>
                                        <p:tav tm="100000">
                                          <p:val>
                                            <p:strVal val="#ppt_x"/>
                                          </p:val>
                                        </p:tav>
                                      </p:tavLst>
                                    </p:anim>
                                    <p:anim calcmode="lin" valueType="num">
                                      <p:cBhvr additive="base">
                                        <p:cTn id="51" dur="500" fill="hold"/>
                                        <p:tgtEl>
                                          <p:spTgt spid="327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P spid="32772" grpId="0" animBg="1"/>
      <p:bldP spid="32773" grpId="0" autoUpdateAnimBg="0"/>
      <p:bldP spid="32774" grpId="0" animBg="1"/>
      <p:bldP spid="32775" grpId="0" autoUpdateAnimBg="0"/>
      <p:bldP spid="32776" grpId="0" animBg="1"/>
      <p:bldP spid="32777" grpId="0" autoUpdateAnimBg="0"/>
      <p:bldP spid="32778" grpId="0" autoUpdateAnimBg="0"/>
      <p:bldP spid="327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Text Box 5"/>
          <p:cNvSpPr txBox="1">
            <a:spLocks noChangeArrowheads="1"/>
          </p:cNvSpPr>
          <p:nvPr/>
        </p:nvSpPr>
        <p:spPr bwMode="auto">
          <a:xfrm>
            <a:off x="304800" y="74613"/>
            <a:ext cx="8839200" cy="664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681038" indent="-681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50000"/>
              </a:spcBef>
            </a:pPr>
            <a:r>
              <a:rPr lang="en-US" b="1" dirty="0">
                <a:latin typeface="Arial" charset="0"/>
                <a:cs typeface="Times New Roman" charset="0"/>
              </a:rPr>
              <a:t>Introduction</a:t>
            </a:r>
          </a:p>
          <a:p>
            <a:pPr eaLnBrk="1" hangingPunct="1">
              <a:lnSpc>
                <a:spcPct val="80000"/>
              </a:lnSpc>
              <a:spcBef>
                <a:spcPct val="50000"/>
              </a:spcBef>
            </a:pPr>
            <a:r>
              <a:rPr lang="en-US" b="1" dirty="0">
                <a:latin typeface="Arial" charset="0"/>
                <a:cs typeface="Times New Roman" charset="0"/>
              </a:rPr>
              <a:t> I.     Historical Context </a:t>
            </a:r>
          </a:p>
          <a:p>
            <a:pPr eaLnBrk="1" hangingPunct="1">
              <a:lnSpc>
                <a:spcPct val="80000"/>
              </a:lnSpc>
              <a:spcBef>
                <a:spcPct val="50000"/>
              </a:spcBef>
            </a:pPr>
            <a:r>
              <a:rPr lang="en-US" b="1" dirty="0">
                <a:latin typeface="Arial" charset="0"/>
                <a:cs typeface="Times New Roman" charset="0"/>
              </a:rPr>
              <a:t> II.    Time</a:t>
            </a:r>
          </a:p>
          <a:p>
            <a:pPr eaLnBrk="1" hangingPunct="1">
              <a:lnSpc>
                <a:spcPct val="80000"/>
              </a:lnSpc>
              <a:spcBef>
                <a:spcPct val="50000"/>
              </a:spcBef>
            </a:pPr>
            <a:r>
              <a:rPr lang="en-US" b="1" dirty="0">
                <a:latin typeface="Arial" charset="0"/>
                <a:cs typeface="Times New Roman" charset="0"/>
              </a:rPr>
              <a:t> III.   Theological Themes</a:t>
            </a:r>
          </a:p>
          <a:p>
            <a:pPr eaLnBrk="1" hangingPunct="1">
              <a:lnSpc>
                <a:spcPct val="80000"/>
              </a:lnSpc>
              <a:spcBef>
                <a:spcPct val="50000"/>
              </a:spcBef>
            </a:pPr>
            <a:r>
              <a:rPr lang="en-US" b="1" dirty="0">
                <a:latin typeface="Arial" charset="0"/>
                <a:cs typeface="Times New Roman" charset="0"/>
              </a:rPr>
              <a:t>  	1.    The Day of Yahweh</a:t>
            </a:r>
          </a:p>
          <a:p>
            <a:pPr eaLnBrk="1" hangingPunct="1">
              <a:lnSpc>
                <a:spcPct val="80000"/>
              </a:lnSpc>
              <a:spcBef>
                <a:spcPct val="50000"/>
              </a:spcBef>
            </a:pPr>
            <a:r>
              <a:rPr lang="en-US" b="1" dirty="0">
                <a:latin typeface="Arial" charset="0"/>
                <a:cs typeface="Times New Roman" charset="0"/>
              </a:rPr>
              <a:t>	2.    Universalism</a:t>
            </a:r>
          </a:p>
          <a:p>
            <a:pPr eaLnBrk="1" hangingPunct="1">
              <a:lnSpc>
                <a:spcPct val="80000"/>
              </a:lnSpc>
              <a:spcBef>
                <a:spcPct val="50000"/>
              </a:spcBef>
            </a:pPr>
            <a:r>
              <a:rPr lang="en-US" b="1" dirty="0">
                <a:latin typeface="Arial" charset="0"/>
                <a:cs typeface="Times New Roman" charset="0"/>
              </a:rPr>
              <a:t>	3.     Messianic Prophecy</a:t>
            </a:r>
          </a:p>
          <a:p>
            <a:pPr eaLnBrk="1" hangingPunct="1">
              <a:lnSpc>
                <a:spcPct val="80000"/>
              </a:lnSpc>
              <a:spcBef>
                <a:spcPct val="50000"/>
              </a:spcBef>
            </a:pPr>
            <a:r>
              <a:rPr lang="en-US" b="1" dirty="0">
                <a:latin typeface="Arial" charset="0"/>
                <a:cs typeface="Times New Roman" charset="0"/>
              </a:rPr>
              <a:t>	4.    God</a:t>
            </a:r>
            <a:r>
              <a:rPr lang="uk-UA" altLang="ja-JP" b="1" dirty="0">
                <a:latin typeface="Arial" charset="0"/>
                <a:cs typeface="Times New Roman" charset="0"/>
              </a:rPr>
              <a:t>'</a:t>
            </a:r>
            <a:r>
              <a:rPr lang="en-US" b="1" dirty="0">
                <a:latin typeface="Arial" charset="0"/>
                <a:cs typeface="Times New Roman" charset="0"/>
              </a:rPr>
              <a:t>s Presence</a:t>
            </a:r>
          </a:p>
          <a:p>
            <a:pPr eaLnBrk="1" hangingPunct="1">
              <a:lnSpc>
                <a:spcPct val="80000"/>
              </a:lnSpc>
              <a:spcBef>
                <a:spcPct val="50000"/>
              </a:spcBef>
            </a:pPr>
            <a:r>
              <a:rPr lang="en-US" b="1" dirty="0">
                <a:latin typeface="Arial" charset="0"/>
                <a:cs typeface="Times New Roman" charset="0"/>
              </a:rPr>
              <a:t>	5.    Creation &amp; </a:t>
            </a:r>
            <a:r>
              <a:rPr lang="uk-UA" altLang="ja-JP" b="1" dirty="0">
                <a:latin typeface="Arial" charset="0"/>
                <a:cs typeface="Times New Roman" charset="0"/>
              </a:rPr>
              <a:t>'</a:t>
            </a:r>
            <a:r>
              <a:rPr lang="en-US" b="1" dirty="0" err="1">
                <a:latin typeface="Arial" charset="0"/>
                <a:cs typeface="Times New Roman" charset="0"/>
              </a:rPr>
              <a:t>Decreation</a:t>
            </a:r>
            <a:r>
              <a:rPr lang="uk-UA" altLang="ja-JP" b="1" dirty="0">
                <a:latin typeface="Arial" charset="0"/>
                <a:cs typeface="Times New Roman" charset="0"/>
              </a:rPr>
              <a:t>'</a:t>
            </a:r>
            <a:endParaRPr lang="en-US" b="1" dirty="0">
              <a:latin typeface="Arial" charset="0"/>
              <a:cs typeface="Times New Roman" charset="0"/>
            </a:endParaRPr>
          </a:p>
          <a:p>
            <a:pPr eaLnBrk="1" hangingPunct="1">
              <a:lnSpc>
                <a:spcPct val="80000"/>
              </a:lnSpc>
              <a:spcBef>
                <a:spcPct val="50000"/>
              </a:spcBef>
            </a:pPr>
            <a:r>
              <a:rPr lang="en-US" b="1" dirty="0">
                <a:latin typeface="Arial" charset="0"/>
                <a:cs typeface="Times New Roman" charset="0"/>
              </a:rPr>
              <a:t>	6.     Land in the eyes of the prophets</a:t>
            </a:r>
          </a:p>
          <a:p>
            <a:pPr eaLnBrk="1" hangingPunct="1">
              <a:lnSpc>
                <a:spcPct val="80000"/>
              </a:lnSpc>
              <a:spcBef>
                <a:spcPct val="50000"/>
              </a:spcBef>
            </a:pPr>
            <a:r>
              <a:rPr lang="en-US" b="1" dirty="0">
                <a:latin typeface="Arial" charset="0"/>
                <a:cs typeface="Times New Roman" charset="0"/>
              </a:rPr>
              <a:t>	7.    The Remnant </a:t>
            </a:r>
          </a:p>
          <a:p>
            <a:pPr eaLnBrk="1" hangingPunct="1">
              <a:lnSpc>
                <a:spcPct val="80000"/>
              </a:lnSpc>
              <a:spcBef>
                <a:spcPct val="50000"/>
              </a:spcBef>
            </a:pPr>
            <a:r>
              <a:rPr lang="en-US" b="1" dirty="0">
                <a:latin typeface="Arial" charset="0"/>
                <a:cs typeface="Times New Roman" charset="0"/>
              </a:rPr>
              <a:t>IV.    Who are the groups of people prophesized against?</a:t>
            </a:r>
          </a:p>
          <a:p>
            <a:pPr eaLnBrk="1" hangingPunct="1">
              <a:lnSpc>
                <a:spcPct val="80000"/>
              </a:lnSpc>
              <a:spcBef>
                <a:spcPct val="50000"/>
              </a:spcBef>
            </a:pPr>
            <a:r>
              <a:rPr lang="en-US" b="1" dirty="0">
                <a:latin typeface="Arial" charset="0"/>
                <a:cs typeface="Times New Roman" charset="0"/>
              </a:rPr>
              <a:t>V.     Fulfillment of Prophecies</a:t>
            </a:r>
          </a:p>
          <a:p>
            <a:pPr eaLnBrk="1" hangingPunct="1">
              <a:lnSpc>
                <a:spcPct val="80000"/>
              </a:lnSpc>
              <a:spcBef>
                <a:spcPct val="50000"/>
              </a:spcBef>
            </a:pPr>
            <a:r>
              <a:rPr lang="en-US" b="1" dirty="0">
                <a:latin typeface="Arial" charset="0"/>
                <a:cs typeface="Times New Roman" charset="0"/>
              </a:rPr>
              <a:t>VI.    Applications</a:t>
            </a:r>
            <a:endParaRPr lang="en-US" b="1" dirty="0">
              <a:latin typeface="Arial" charset="0"/>
              <a:cs typeface="Arial" charset="0"/>
            </a:endParaRPr>
          </a:p>
        </p:txBody>
      </p:sp>
      <p:sp>
        <p:nvSpPr>
          <p:cNvPr id="72706" name="Rectangle 2"/>
          <p:cNvSpPr>
            <a:spLocks noGrp="1" noChangeArrowheads="1"/>
          </p:cNvSpPr>
          <p:nvPr>
            <p:ph type="title"/>
          </p:nvPr>
        </p:nvSpPr>
        <p:spPr>
          <a:xfrm>
            <a:off x="2209800" y="-76200"/>
            <a:ext cx="6934200" cy="838200"/>
          </a:xfrm>
        </p:spPr>
        <p:txBody>
          <a:bodyPr/>
          <a:lstStyle/>
          <a:p>
            <a:pPr algn="r" eaLnBrk="1" hangingPunct="1"/>
            <a:r>
              <a:rPr lang="en-US">
                <a:solidFill>
                  <a:srgbClr val="FFFF00"/>
                </a:solidFill>
                <a:effectLst/>
                <a:latin typeface="Arial" charset="0"/>
                <a:ea typeface="ＭＳ Ｐゴシック" charset="0"/>
              </a:rPr>
              <a:t>Zephaniah Overview</a:t>
            </a:r>
          </a:p>
        </p:txBody>
      </p:sp>
      <p:pic>
        <p:nvPicPr>
          <p:cNvPr id="72707" name="Picture 3" descr="throne-of-g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762000"/>
            <a:ext cx="4419600"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047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 calcmode="lin" valueType="num">
                                      <p:cBhvr additive="base">
                                        <p:cTn id="7" dur="500" fill="hold"/>
                                        <p:tgtEl>
                                          <p:spTgt spid="29701"/>
                                        </p:tgtEl>
                                        <p:attrNameLst>
                                          <p:attrName>ppt_x</p:attrName>
                                        </p:attrNameLst>
                                      </p:cBhvr>
                                      <p:tavLst>
                                        <p:tav tm="0">
                                          <p:val>
                                            <p:strVal val="0-#ppt_w/2"/>
                                          </p:val>
                                        </p:tav>
                                        <p:tav tm="100000">
                                          <p:val>
                                            <p:strVal val="#ppt_x"/>
                                          </p:val>
                                        </p:tav>
                                      </p:tavLst>
                                    </p:anim>
                                    <p:anim calcmode="lin" valueType="num">
                                      <p:cBhvr additive="base">
                                        <p:cTn id="8" dur="500" fill="hold"/>
                                        <p:tgtEl>
                                          <p:spTgt spid="297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838" y="8050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NT Discipline</a:t>
            </a:r>
          </a:p>
        </p:txBody>
      </p:sp>
      <p:pic>
        <p:nvPicPr>
          <p:cNvPr id="2" name="Picture 1"/>
          <p:cNvPicPr>
            <a:picLocks noChangeAspect="1"/>
          </p:cNvPicPr>
          <p:nvPr/>
        </p:nvPicPr>
        <p:blipFill>
          <a:blip r:embed="rId3"/>
          <a:stretch>
            <a:fillRect/>
          </a:stretch>
        </p:blipFill>
        <p:spPr>
          <a:xfrm>
            <a:off x="5837" y="2993571"/>
            <a:ext cx="9138163" cy="3810001"/>
          </a:xfrm>
          <a:prstGeom prst="rect">
            <a:avLst/>
          </a:prstGeom>
        </p:spPr>
      </p:pic>
    </p:spTree>
    <p:extLst>
      <p:ext uri="{BB962C8B-B14F-4D97-AF65-F5344CB8AC3E}">
        <p14:creationId xmlns:p14="http://schemas.microsoft.com/office/powerpoint/2010/main" val="3666114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en-US" sz="3600" b="1" dirty="0">
                <a:ea typeface="ＭＳ Ｐゴシック" charset="0"/>
              </a:rPr>
              <a:t>Ananias &amp; Sapphira</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29" y="764704"/>
            <a:ext cx="4847281" cy="5067300"/>
          </a:xfrm>
          <a:prstGeom prst="rect">
            <a:avLst/>
          </a:prstGeom>
        </p:spPr>
      </p:pic>
    </p:spTree>
    <p:extLst>
      <p:ext uri="{BB962C8B-B14F-4D97-AF65-F5344CB8AC3E}">
        <p14:creationId xmlns:p14="http://schemas.microsoft.com/office/powerpoint/2010/main" val="1783646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a:solidFill>
                  <a:schemeClr val="bg1"/>
                </a:solidFill>
                <a:latin typeface="Arial" charset="0"/>
                <a:ea typeface="ＭＳ Ｐゴシック" charset="0"/>
                <a:cs typeface="ＭＳ Ｐゴシック" charset="0"/>
              </a:rPr>
              <a:t>1 Corinthians 11:30-32</a:t>
            </a:r>
            <a:r>
              <a:rPr lang="en-US" sz="3600" u="sng">
                <a:solidFill>
                  <a:schemeClr val="bg1"/>
                </a:solidFill>
                <a:latin typeface="Arial" charset="0"/>
                <a:ea typeface="ＭＳ Ｐゴシック" charset="0"/>
                <a:cs typeface="ＭＳ Ｐゴシック" charset="0"/>
              </a:rPr>
              <a:t> (NLT)</a:t>
            </a:r>
          </a:p>
        </p:txBody>
      </p:sp>
      <p:sp>
        <p:nvSpPr>
          <p:cNvPr id="318468" name="Text Box 4"/>
          <p:cNvSpPr txBox="1">
            <a:spLocks noChangeArrowheads="1"/>
          </p:cNvSpPr>
          <p:nvPr/>
        </p:nvSpPr>
        <p:spPr bwMode="auto">
          <a:xfrm>
            <a:off x="212725" y="1219200"/>
            <a:ext cx="5583238"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uLnTx/>
                <a:uFillTx/>
                <a:latin typeface="Arial" charset="0"/>
                <a:ea typeface="ＭＳ Ｐゴシック" charset="0"/>
              </a:rPr>
              <a:t>30 </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rPr>
              <a:t>That is why many among you are weak and sick, and a number of you have fallen asleep</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dirty="0">
                <a:ln>
                  <a:noFill/>
                </a:ln>
                <a:solidFill>
                  <a:srgbClr val="FFFFFF"/>
                </a:solidFill>
                <a:effectLst/>
                <a:uLnTx/>
                <a:uFillTx/>
                <a:latin typeface="Arial" charset="0"/>
                <a:ea typeface="ＭＳ Ｐゴシック" charset="0"/>
              </a:rPr>
              <a:t>31</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But if we judged ourselves, we would not come under judgment.  </a:t>
            </a:r>
            <a:r>
              <a:rPr kumimoji="0" lang="en-US" sz="3200" b="1" i="0" u="none" strike="noStrike" kern="1200" cap="none" spc="0" normalizeH="0" baseline="30000" noProof="0" dirty="0">
                <a:ln>
                  <a:noFill/>
                </a:ln>
                <a:solidFill>
                  <a:srgbClr val="FFFFFF"/>
                </a:solidFill>
                <a:effectLst/>
                <a:uLnTx/>
                <a:uFillTx/>
                <a:latin typeface="Arial" charset="0"/>
                <a:ea typeface="ＭＳ Ｐゴシック" charset="0"/>
              </a:rPr>
              <a:t>32</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When we are judged by the Lord, we are being disciplined so that we will not be condemned with the world.  </a:t>
            </a:r>
          </a:p>
        </p:txBody>
      </p:sp>
    </p:spTree>
    <p:extLst>
      <p:ext uri="{BB962C8B-B14F-4D97-AF65-F5344CB8AC3E}">
        <p14:creationId xmlns:p14="http://schemas.microsoft.com/office/powerpoint/2010/main" val="3563176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en-US" b="1" dirty="0">
                <a:effectLst>
                  <a:glow rad="165100">
                    <a:schemeClr val="tx1"/>
                  </a:glow>
                </a:effectLst>
              </a:rPr>
              <a:t>Rewards can be lost!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have given you an open door that no one can shut</a:t>
            </a:r>
            <a:r>
              <a:rPr kumimoji="0" lang="ru-RU"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Watch out that you do not lose what we have worked so hard to achieve. Be diligent so that you receive your full reward</a:t>
            </a:r>
            <a:r>
              <a:rPr kumimoji="0" lang="ru-RU"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 (2 John 8 </a:t>
            </a:r>
            <a:r>
              <a:rPr kumimoji="0" lang="en-US" sz="28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NLT</a:t>
            </a: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t>
            </a:r>
          </a:p>
        </p:txBody>
      </p:sp>
    </p:spTree>
    <p:extLst>
      <p:ext uri="{BB962C8B-B14F-4D97-AF65-F5344CB8AC3E}">
        <p14:creationId xmlns:p14="http://schemas.microsoft.com/office/powerpoint/2010/main" val="4146732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28675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Day of the L</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634</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18065915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595020"/>
            <a:ext cx="4896669" cy="5262980"/>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a:t>
            </a:r>
            <a:r>
              <a:rPr kumimoji="0" lang="en-SG"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If anyone sees his brother commit a sin that does not lead to death, he should pray and God will give him life. I refer to those whose sin does not lead to death. </a:t>
            </a:r>
            <a:r>
              <a:rPr kumimoji="0" lang="en-SG" sz="2800" b="1" i="0" u="none" strike="noStrike" kern="1200" cap="none" spc="0" normalizeH="0" baseline="0" noProof="0" dirty="0">
                <a:ln>
                  <a:noFill/>
                </a:ln>
                <a:solidFill>
                  <a:srgbClr val="800000"/>
                </a:solidFill>
                <a:effectLst>
                  <a:glow rad="228600">
                    <a:srgbClr val="FFFFFF"/>
                  </a:glow>
                </a:effectLst>
                <a:uLnTx/>
                <a:uFillTx/>
                <a:latin typeface="Arial"/>
                <a:ea typeface="ＭＳ Ｐゴシック" charset="0"/>
                <a:cs typeface="Arial"/>
              </a:rPr>
              <a:t>There is a sin that leads to death. I am not saying that he should pray about that.</a:t>
            </a:r>
            <a:r>
              <a:rPr kumimoji="0" lang="en-SG"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  </a:t>
            </a:r>
            <a:r>
              <a:rPr kumimoji="0" lang="en-SG" sz="2800" b="1" i="0" u="none" strike="noStrike" kern="1200" cap="none" spc="0" normalizeH="0" baseline="30000" noProof="0" dirty="0">
                <a:ln>
                  <a:noFill/>
                </a:ln>
                <a:solidFill>
                  <a:srgbClr val="000000"/>
                </a:solidFill>
                <a:effectLst>
                  <a:glow rad="228600">
                    <a:srgbClr val="FFFFFF"/>
                  </a:glow>
                </a:effectLst>
                <a:uLnTx/>
                <a:uFillTx/>
                <a:latin typeface="Arial"/>
                <a:ea typeface="ＭＳ Ｐゴシック" charset="0"/>
                <a:cs typeface="Arial"/>
              </a:rPr>
              <a:t>17</a:t>
            </a:r>
            <a:r>
              <a:rPr kumimoji="0" lang="en-SG"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All wrongdoing is sin, and there is sin that does not lead to death</a:t>
            </a:r>
            <a:r>
              <a:rPr kumimoji="0" lang="en-US"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Some sin leads to premature death (1 John 5:16-17 </a:t>
            </a:r>
            <a:r>
              <a:rPr lang="en-US" sz="20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NIV</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27029881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0517"/>
            <a:ext cx="9144000" cy="6423412"/>
          </a:xfrm>
          <a:no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"For we know the one who said, </a:t>
            </a:r>
            <a:br>
              <a:rPr lang="en-US" sz="3600" b="1" dirty="0">
                <a:effectLst>
                  <a:glow rad="127000">
                    <a:schemeClr val="tx1"/>
                  </a:glow>
                </a:effectLst>
                <a:latin typeface="Arial" charset="0"/>
                <a:ea typeface="ＭＳ Ｐゴシック" charset="0"/>
                <a:cs typeface="ＭＳ Ｐゴシック" charset="0"/>
              </a:rPr>
            </a:b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will take revenge.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will pay them back.</a:t>
            </a:r>
            <a:r>
              <a:rPr lang="fr-FR"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He also said, </a:t>
            </a:r>
            <a:br>
              <a:rPr lang="en-US" sz="3600" b="1" dirty="0">
                <a:effectLst>
                  <a:glow rad="127000">
                    <a:schemeClr val="tx1"/>
                  </a:glow>
                </a:effectLst>
                <a:latin typeface="Arial" charset="0"/>
                <a:ea typeface="ＭＳ Ｐゴシック" charset="0"/>
                <a:cs typeface="ＭＳ Ｐゴシック" charset="0"/>
              </a:rPr>
            </a:br>
            <a:r>
              <a:rPr lang="fr-FR" sz="3600" b="1" dirty="0">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The L</a:t>
            </a:r>
            <a:r>
              <a:rPr lang="en-US" sz="3200" b="1" dirty="0">
                <a:solidFill>
                  <a:srgbClr val="FFFF00"/>
                </a:solidFill>
                <a:effectLst>
                  <a:glow rad="127000">
                    <a:schemeClr val="tx1"/>
                  </a:glow>
                </a:effectLst>
                <a:latin typeface="Arial" charset="0"/>
                <a:ea typeface="ＭＳ Ｐゴシック" charset="0"/>
                <a:cs typeface="ＭＳ Ｐゴシック" charset="0"/>
              </a:rPr>
              <a:t>ORD</a:t>
            </a:r>
            <a:r>
              <a:rPr lang="en-US" sz="3600" b="1" dirty="0">
                <a:solidFill>
                  <a:srgbClr val="FFFF00"/>
                </a:solidFill>
                <a:effectLst>
                  <a:glow rad="127000">
                    <a:schemeClr val="tx1"/>
                  </a:glow>
                </a:effectLst>
                <a:latin typeface="Arial" charset="0"/>
                <a:ea typeface="ＭＳ Ｐゴシック" charset="0"/>
                <a:cs typeface="ＭＳ Ｐゴシック" charset="0"/>
              </a:rPr>
              <a:t> will judge his own people</a:t>
            </a:r>
            <a:r>
              <a:rPr lang="en-US" sz="3600" b="1" dirty="0">
                <a:effectLst>
                  <a:glow rad="127000">
                    <a:schemeClr val="tx1"/>
                  </a:glow>
                </a:effectLst>
                <a:latin typeface="Arial" charset="0"/>
                <a:ea typeface="ＭＳ Ｐゴシック" charset="0"/>
                <a:cs typeface="ＭＳ Ｐゴシック" charset="0"/>
              </a:rPr>
              <a:t>.</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31</a:t>
            </a:r>
            <a:r>
              <a:rPr lang="en-US" sz="3600" b="1" dirty="0">
                <a:effectLst>
                  <a:glow rad="127000">
                    <a:schemeClr val="tx1"/>
                  </a:glow>
                </a:effectLst>
                <a:latin typeface="Arial" charset="0"/>
                <a:ea typeface="ＭＳ Ｐゴシック" charset="0"/>
                <a:cs typeface="ＭＳ Ｐゴシック" charset="0"/>
              </a:rPr>
              <a:t>It is a terrible thing to fall into the hands of the living God"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(Hebrews 10:30-31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0814393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800600" y="274638"/>
            <a:ext cx="3886200" cy="6278562"/>
          </a:xfrm>
        </p:spPr>
        <p:txBody>
          <a:bodyPr/>
          <a:lstStyle/>
          <a:p>
            <a:pPr eaLnBrk="1" hangingPunct="1"/>
            <a:r>
              <a:rPr lang="en-US">
                <a:solidFill>
                  <a:schemeClr val="bg1"/>
                </a:solidFill>
                <a:latin typeface="Arial" charset="0"/>
                <a:ea typeface="ＭＳ Ｐゴシック" charset="0"/>
                <a:cs typeface="ＭＳ Ｐゴシック" charset="0"/>
              </a:rPr>
              <a:t>The Temple Sanctuary</a:t>
            </a:r>
          </a:p>
        </p:txBody>
      </p:sp>
      <p:pic>
        <p:nvPicPr>
          <p:cNvPr id="385027"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73447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457200" y="5181600"/>
            <a:ext cx="8229600" cy="1143000"/>
          </a:xfrm>
        </p:spPr>
        <p:txBody>
          <a:bodyPr/>
          <a:lstStyle/>
          <a:p>
            <a:pPr eaLnBrk="1" hangingPunct="1"/>
            <a:r>
              <a:rPr lang="en-US">
                <a:solidFill>
                  <a:schemeClr val="bg1"/>
                </a:solidFill>
                <a:latin typeface="Arial" charset="0"/>
                <a:ea typeface="ＭＳ Ｐゴシック" charset="0"/>
                <a:cs typeface="ＭＳ Ｐゴシック" charset="0"/>
              </a:rPr>
              <a:t>The Temple from the east</a:t>
            </a:r>
          </a:p>
        </p:txBody>
      </p:sp>
      <p:pic>
        <p:nvPicPr>
          <p:cNvPr id="387075"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7186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en-US" sz="4000">
                <a:latin typeface="Arial" charset="0"/>
                <a:ea typeface="ＭＳ Ｐゴシック" charset="0"/>
                <a:cs typeface="Arial" charset="0"/>
              </a:rPr>
              <a:t>Antonia Fortress</a:t>
            </a:r>
          </a:p>
        </p:txBody>
      </p:sp>
    </p:spTree>
    <p:extLst>
      <p:ext uri="{BB962C8B-B14F-4D97-AF65-F5344CB8AC3E}">
        <p14:creationId xmlns:p14="http://schemas.microsoft.com/office/powerpoint/2010/main" val="3814052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133026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nvGrpSpPr>
        <p:grpSpPr bwMode="auto">
          <a:xfrm>
            <a:off x="0" y="0"/>
            <a:ext cx="9144000" cy="6858000"/>
            <a:chOff x="528" y="-192"/>
            <a:chExt cx="5760" cy="4320"/>
          </a:xfrm>
        </p:grpSpPr>
        <p:pic>
          <p:nvPicPr>
            <p:cNvPr id="84995" name="Picture 3" descr="Siege Lef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8" y="-192"/>
              <a:ext cx="2924" cy="4320"/>
            </a:xfrm>
            <a:prstGeom prst="rect">
              <a:avLst/>
            </a:prstGeom>
            <a:noFill/>
            <a:extLst>
              <a:ext uri="{909E8E84-426E-40dd-AFC4-6F175D3DCCD1}">
                <a14:hiddenFill xmlns:a14="http://schemas.microsoft.com/office/drawing/2010/main" xmlns="">
                  <a:solidFill>
                    <a:srgbClr val="FFFFFF"/>
                  </a:solidFill>
                </a14:hiddenFill>
              </a:ext>
            </a:extLst>
          </p:spPr>
        </p:pic>
        <p:pic>
          <p:nvPicPr>
            <p:cNvPr id="84996" name="Picture 4" descr="Siege Righ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39" y="-192"/>
              <a:ext cx="3549" cy="432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4997" name="Rectangle 5"/>
          <p:cNvSpPr>
            <a:spLocks noGrp="1" noChangeArrowheads="1"/>
          </p:cNvSpPr>
          <p:nvPr>
            <p:ph type="title"/>
          </p:nvPr>
        </p:nvSpPr>
        <p:spPr>
          <a:xfrm>
            <a:off x="152400" y="4876800"/>
            <a:ext cx="2819400" cy="2057400"/>
          </a:xfrm>
          <a:effectLst>
            <a:outerShdw blurRad="63500" dist="38099" dir="2700000" algn="ctr" rotWithShape="0">
              <a:schemeClr val="hlink">
                <a:alpha val="74998"/>
              </a:schemeClr>
            </a:outerShdw>
          </a:effectLst>
        </p:spPr>
        <p:txBody>
          <a:bodyPr/>
          <a:lstStyle/>
          <a:p>
            <a:pPr algn="l"/>
            <a:r>
              <a:rPr lang="en-US" sz="3200">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endParaRPr lang="en-US" sz="3200">
              <a:solidFill>
                <a:schemeClr val="bg2"/>
              </a:solidFill>
            </a:endParaRPr>
          </a:p>
        </p:txBody>
      </p:sp>
    </p:spTree>
    <p:extLst>
      <p:ext uri="{BB962C8B-B14F-4D97-AF65-F5344CB8AC3E}">
        <p14:creationId xmlns:p14="http://schemas.microsoft.com/office/powerpoint/2010/main" val="1968082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The Temple Assault</a:t>
            </a:r>
          </a:p>
        </p:txBody>
      </p:sp>
    </p:spTree>
    <p:extLst>
      <p:ext uri="{BB962C8B-B14F-4D97-AF65-F5344CB8AC3E}">
        <p14:creationId xmlns:p14="http://schemas.microsoft.com/office/powerpoint/2010/main" val="4088908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en-US" dirty="0">
                <a:solidFill>
                  <a:schemeClr val="tx1"/>
                </a:solidFill>
                <a:effectLst/>
                <a:latin typeface="Arial" charset="0"/>
                <a:ea typeface="ＭＳ Ｐゴシック" charset="0"/>
                <a:cs typeface="Arial" charset="0"/>
              </a:rPr>
              <a:t>The Fire</a:t>
            </a:r>
          </a:p>
        </p:txBody>
      </p:sp>
      <p:sp>
        <p:nvSpPr>
          <p:cNvPr id="5" name="Content Placeholder 2"/>
          <p:cNvSpPr txBox="1">
            <a:spLocks/>
          </p:cNvSpPr>
          <p:nvPr/>
        </p:nvSpPr>
        <p:spPr bwMode="auto">
          <a:xfrm>
            <a:off x="395288" y="1052736"/>
            <a:ext cx="8748712"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"Dear friends, if we deliberately continue sinning after we have received knowledge of the truth, there is no longer any sacrifice that will cover these sins. </a:t>
            </a:r>
            <a:r>
              <a:rPr kumimoji="0" lang="en-US" sz="32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27 </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There is only the terrible expectation of God</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judgment and </a:t>
            </a: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raging fire that will consume his enemies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(Hebrews 10:26-27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NLT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Hell fire?</a:t>
            </a: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No, Jerusalem fire!</a:t>
            </a:r>
          </a:p>
        </p:txBody>
      </p:sp>
    </p:spTree>
    <p:extLst>
      <p:ext uri="{BB962C8B-B14F-4D97-AF65-F5344CB8AC3E}">
        <p14:creationId xmlns:p14="http://schemas.microsoft.com/office/powerpoint/2010/main" val="3331767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Rot="1" noChangeArrowheads="1"/>
          </p:cNvSpPr>
          <p:nvPr/>
        </p:nvSpPr>
        <p:spPr bwMode="auto">
          <a:xfrm>
            <a:off x="1691680" y="1022648"/>
            <a:ext cx="6048672" cy="247836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"By calling this covenant </a:t>
            </a:r>
            <a:r>
              <a:rPr kumimoji="0" lang="fr-FR"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new,</a:t>
            </a:r>
            <a:r>
              <a:rPr kumimoji="0" lang="fr-FR"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 </a:t>
            </a:r>
            <a:b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he has made the first one </a:t>
            </a:r>
            <a:r>
              <a:rPr kumimoji="0"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obsolete</a:t>
            </a: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 and what is obsolete and aging will soon </a:t>
            </a:r>
            <a:r>
              <a:rPr kumimoji="0"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disappear</a:t>
            </a: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28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endParaRPr kumimoji="0" lang="en-US" sz="28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2" name="Rectangle 4"/>
          <p:cNvSpPr>
            <a:spLocks noRot="1" noChangeArrowheads="1"/>
          </p:cNvSpPr>
          <p:nvPr/>
        </p:nvSpPr>
        <p:spPr bwMode="auto">
          <a:xfrm>
            <a:off x="179512" y="3501008"/>
            <a:ext cx="22860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Obsolete</a:t>
            </a:r>
            <a:b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33</a:t>
            </a:r>
            <a:endParaRPr kumimoji="0" lang="en-US" sz="28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3" name="Rectangle 5"/>
          <p:cNvSpPr>
            <a:spLocks noRot="1" noChangeArrowheads="1"/>
          </p:cNvSpPr>
          <p:nvPr/>
        </p:nvSpPr>
        <p:spPr bwMode="auto">
          <a:xfrm>
            <a:off x="2770312" y="3501008"/>
            <a:ext cx="34290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28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Hebrews Written</a:t>
            </a:r>
            <a:br>
              <a:rPr kumimoji="0" lang="en-US" altLang="zh-CN" sz="28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28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67-68</a:t>
            </a:r>
            <a:endParaRPr kumimoji="0" lang="en-US" sz="2800" b="1" i="1" u="none" strike="noStrike" kern="1200" cap="none" spc="0" normalizeH="0" baseline="30000" noProof="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4" name="Rectangle 6"/>
          <p:cNvSpPr>
            <a:spLocks noRot="1" noChangeArrowheads="1"/>
          </p:cNvSpPr>
          <p:nvPr/>
        </p:nvSpPr>
        <p:spPr bwMode="auto">
          <a:xfrm>
            <a:off x="6427912" y="3501008"/>
            <a:ext cx="27432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Disappeared</a:t>
            </a:r>
            <a:b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70</a:t>
            </a:r>
            <a:endParaRPr kumimoji="0" lang="en-US" sz="28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5" name="AutoShape 7"/>
          <p:cNvSpPr>
            <a:spLocks noChangeArrowheads="1"/>
          </p:cNvSpPr>
          <p:nvPr/>
        </p:nvSpPr>
        <p:spPr bwMode="auto">
          <a:xfrm rot="10800000">
            <a:off x="22369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3976" name="AutoShape 8"/>
          <p:cNvSpPr>
            <a:spLocks noChangeArrowheads="1"/>
          </p:cNvSpPr>
          <p:nvPr/>
        </p:nvSpPr>
        <p:spPr bwMode="auto">
          <a:xfrm>
            <a:off x="58945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en-US" altLang="zh-CN" sz="4000" u="sng">
                <a:solidFill>
                  <a:schemeClr val="tx1"/>
                </a:solidFill>
                <a:latin typeface="Arial" charset="0"/>
                <a:ea typeface="ＭＳ Ｐゴシック" charset="0"/>
                <a:cs typeface="SimSun" charset="0"/>
              </a:rPr>
              <a:t>Hebrews 8:13</a:t>
            </a:r>
            <a:endParaRPr lang="en-US">
              <a:latin typeface="Garamond" charset="0"/>
              <a:ea typeface="ＭＳ Ｐゴシック" charset="0"/>
              <a:cs typeface="ＭＳ Ｐゴシック" charset="0"/>
            </a:endParaRPr>
          </a:p>
        </p:txBody>
      </p:sp>
      <p:sp>
        <p:nvSpPr>
          <p:cNvPr id="2" name="Down Arrow 1"/>
          <p:cNvSpPr/>
          <p:nvPr/>
        </p:nvSpPr>
        <p:spPr bwMode="auto">
          <a:xfrm rot="2291666">
            <a:off x="1040778" y="286160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7182969" y="284660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619167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down)">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83976"/>
                                        </p:tgtEl>
                                        <p:attrNameLst>
                                          <p:attrName>style.visibility</p:attrName>
                                        </p:attrNameLst>
                                      </p:cBhvr>
                                      <p:to>
                                        <p:strVal val="visible"/>
                                      </p:to>
                                    </p:set>
                                    <p:animEffect transition="in" filter="wipe(down)">
                                      <p:cBhvr>
                                        <p:cTn id="27" dur="500"/>
                                        <p:tgtEl>
                                          <p:spTgt spid="83976"/>
                                        </p:tgtEl>
                                      </p:cBhvr>
                                    </p:animEffect>
                                  </p:childTnLst>
                                </p:cTn>
                              </p:par>
                            </p:childTnLst>
                          </p:cTn>
                        </p:par>
                        <p:par>
                          <p:cTn id="28" fill="hold">
                            <p:stCondLst>
                              <p:cond delay="1000"/>
                            </p:stCondLst>
                            <p:childTnLst>
                              <p:par>
                                <p:cTn id="29" presetID="1" presetClass="entr" presetSubtype="0" fill="hold" grpId="0" nodeType="afterEffect">
                                  <p:stCondLst>
                                    <p:cond delay="0"/>
                                  </p:stCondLst>
                                  <p:iterate type="wd">
                                    <p:tmAbs val="300"/>
                                  </p:iterate>
                                  <p:childTnLst>
                                    <p:set>
                                      <p:cBhvr>
                                        <p:cTn id="30"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Gather together…before the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day</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wrath comes upon you.  Seek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all you humble of the land, you who do what he commands.  Seek righteousness, seek humility; perhaps you will be sheltered on the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day</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anger</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(2:1-3).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634</a:t>
            </a:r>
          </a:p>
        </p:txBody>
      </p:sp>
    </p:spTree>
    <p:extLst>
      <p:ext uri="{BB962C8B-B14F-4D97-AF65-F5344CB8AC3E}">
        <p14:creationId xmlns:p14="http://schemas.microsoft.com/office/powerpoint/2010/main" val="4186708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500" y="428759"/>
            <a:ext cx="8509000" cy="5588000"/>
          </a:xfrm>
          <a:prstGeom prst="rect">
            <a:avLst/>
          </a:prstGeom>
        </p:spPr>
      </p:pic>
      <p:sp>
        <p:nvSpPr>
          <p:cNvPr id="8" name="Rectangle 2"/>
          <p:cNvSpPr txBox="1">
            <a:spLocks noChangeArrowheads="1"/>
          </p:cNvSpPr>
          <p:nvPr/>
        </p:nvSpPr>
        <p:spPr bwMode="auto">
          <a:xfrm>
            <a:off x="-23813" y="4542789"/>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Book of Zephaniah</a:t>
            </a:r>
          </a:p>
        </p:txBody>
      </p:sp>
      <p:sp>
        <p:nvSpPr>
          <p:cNvPr id="900098" name="Rectangle 2"/>
          <p:cNvSpPr>
            <a:spLocks noGrp="1" noChangeArrowheads="1"/>
          </p:cNvSpPr>
          <p:nvPr>
            <p:ph type="ctrTitle"/>
          </p:nvPr>
        </p:nvSpPr>
        <p:spPr>
          <a:xfrm>
            <a:off x="0" y="267908"/>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Hopeful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3" name="Picture 2"/>
          <p:cNvPicPr>
            <a:picLocks noChangeAspect="1"/>
          </p:cNvPicPr>
          <p:nvPr/>
        </p:nvPicPr>
        <p:blipFill>
          <a:blip r:embed="rId3"/>
          <a:stretch>
            <a:fillRect/>
          </a:stretch>
        </p:blipFill>
        <p:spPr>
          <a:xfrm>
            <a:off x="0" y="1790700"/>
            <a:ext cx="9144000" cy="3275763"/>
          </a:xfrm>
          <a:prstGeom prst="rect">
            <a:avLst/>
          </a:prstGeom>
        </p:spPr>
      </p:pic>
    </p:spTree>
    <p:extLst>
      <p:ext uri="{BB962C8B-B14F-4D97-AF65-F5344CB8AC3E}">
        <p14:creationId xmlns:p14="http://schemas.microsoft.com/office/powerpoint/2010/main" val="1524232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06500"/>
            <a:ext cx="9144000" cy="56515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Work &amp; Home Life Balance</a:t>
            </a:r>
          </a:p>
        </p:txBody>
      </p:sp>
    </p:spTree>
    <p:extLst>
      <p:ext uri="{BB962C8B-B14F-4D97-AF65-F5344CB8AC3E}">
        <p14:creationId xmlns:p14="http://schemas.microsoft.com/office/powerpoint/2010/main" val="658139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Eating Balance</a:t>
            </a:r>
          </a:p>
        </p:txBody>
      </p:sp>
      <p:pic>
        <p:nvPicPr>
          <p:cNvPr id="2" name="Picture 1"/>
          <p:cNvPicPr>
            <a:picLocks noChangeAspect="1"/>
          </p:cNvPicPr>
          <p:nvPr/>
        </p:nvPicPr>
        <p:blipFill>
          <a:blip r:embed="rId3"/>
          <a:stretch>
            <a:fillRect/>
          </a:stretch>
        </p:blipFill>
        <p:spPr>
          <a:xfrm>
            <a:off x="-1" y="1297691"/>
            <a:ext cx="9142955" cy="5221643"/>
          </a:xfrm>
          <a:prstGeom prst="rect">
            <a:avLst/>
          </a:prstGeom>
        </p:spPr>
      </p:pic>
    </p:spTree>
    <p:extLst>
      <p:ext uri="{BB962C8B-B14F-4D97-AF65-F5344CB8AC3E}">
        <p14:creationId xmlns:p14="http://schemas.microsoft.com/office/powerpoint/2010/main" val="1366525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3" name="Picture 2"/>
          <p:cNvPicPr>
            <a:picLocks noChangeAspect="1"/>
          </p:cNvPicPr>
          <p:nvPr/>
        </p:nvPicPr>
        <p:blipFill>
          <a:blip r:embed="rId3"/>
          <a:stretch>
            <a:fillRect/>
          </a:stretch>
        </p:blipFill>
        <p:spPr>
          <a:xfrm>
            <a:off x="0" y="0"/>
            <a:ext cx="9144000" cy="6839712"/>
          </a:xfrm>
          <a:prstGeom prst="rect">
            <a:avLst/>
          </a:prstGeom>
        </p:spPr>
      </p:pic>
    </p:spTree>
    <p:extLst>
      <p:ext uri="{BB962C8B-B14F-4D97-AF65-F5344CB8AC3E}">
        <p14:creationId xmlns:p14="http://schemas.microsoft.com/office/powerpoint/2010/main" val="1433303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2" name="Picture 1"/>
          <p:cNvPicPr>
            <a:picLocks noChangeAspect="1"/>
          </p:cNvPicPr>
          <p:nvPr/>
        </p:nvPicPr>
        <p:blipFill>
          <a:blip r:embed="rId3"/>
          <a:stretch>
            <a:fillRect/>
          </a:stretch>
        </p:blipFill>
        <p:spPr>
          <a:xfrm>
            <a:off x="762000" y="1245260"/>
            <a:ext cx="7620000" cy="5080000"/>
          </a:xfrm>
          <a:prstGeom prst="rect">
            <a:avLst/>
          </a:prstGeom>
        </p:spPr>
      </p:pic>
    </p:spTree>
    <p:extLst>
      <p:ext uri="{BB962C8B-B14F-4D97-AF65-F5344CB8AC3E}">
        <p14:creationId xmlns:p14="http://schemas.microsoft.com/office/powerpoint/2010/main" val="3479202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2" name="Picture 1"/>
          <p:cNvPicPr>
            <a:picLocks noChangeAspect="1"/>
          </p:cNvPicPr>
          <p:nvPr/>
        </p:nvPicPr>
        <p:blipFill>
          <a:blip r:embed="rId3"/>
          <a:stretch>
            <a:fillRect/>
          </a:stretch>
        </p:blipFill>
        <p:spPr>
          <a:xfrm>
            <a:off x="279400" y="0"/>
            <a:ext cx="8570026" cy="6858000"/>
          </a:xfrm>
          <a:prstGeom prst="rect">
            <a:avLst/>
          </a:prstGeom>
        </p:spPr>
      </p:pic>
    </p:spTree>
    <p:extLst>
      <p:ext uri="{BB962C8B-B14F-4D97-AF65-F5344CB8AC3E}">
        <p14:creationId xmlns:p14="http://schemas.microsoft.com/office/powerpoint/2010/main" val="908971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Is your view of God balanced? </a:t>
            </a: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Tree>
    <p:extLst>
      <p:ext uri="{BB962C8B-B14F-4D97-AF65-F5344CB8AC3E}">
        <p14:creationId xmlns:p14="http://schemas.microsoft.com/office/powerpoint/2010/main" val="239202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5144" y="0"/>
            <a:ext cx="9717814"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is Judge</a:t>
            </a:r>
          </a:p>
        </p:txBody>
      </p:sp>
    </p:spTree>
    <p:extLst>
      <p:ext uri="{BB962C8B-B14F-4D97-AF65-F5344CB8AC3E}">
        <p14:creationId xmlns:p14="http://schemas.microsoft.com/office/powerpoint/2010/main" val="3931411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500"/>
            <a:ext cx="9144000" cy="6458857"/>
          </a:xfrm>
          <a:prstGeom prst="rect">
            <a:avLst/>
          </a:prstGeom>
        </p:spPr>
      </p:pic>
      <p:sp>
        <p:nvSpPr>
          <p:cNvPr id="900098" name="Rectangle 2"/>
          <p:cNvSpPr>
            <a:spLocks noGrp="1" noChangeArrowheads="1"/>
          </p:cNvSpPr>
          <p:nvPr>
            <p:ph type="ctrTitle"/>
          </p:nvPr>
        </p:nvSpPr>
        <p:spPr>
          <a:xfrm>
            <a:off x="-127000" y="-78399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is Love</a:t>
            </a:r>
          </a:p>
        </p:txBody>
      </p:sp>
    </p:spTree>
    <p:extLst>
      <p:ext uri="{BB962C8B-B14F-4D97-AF65-F5344CB8AC3E}">
        <p14:creationId xmlns:p14="http://schemas.microsoft.com/office/powerpoint/2010/main" val="3100018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256033" y="1433727"/>
            <a:ext cx="8667770"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Judah should repent because of a future </a:t>
            </a:r>
            <a:r>
              <a:rPr kumimoji="0" lang="en-US" sz="4000" b="1" i="0"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day</a:t>
            </a:r>
            <a:r>
              <a:rPr kumimoji="0" lang="en-US"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of judgment (1:1–3:8) and blessing (3:9-20) on the whole earth caused by God as King.</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173594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Loyal</a:t>
            </a: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Caring</a:t>
            </a: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Hopeful</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Generous</a:t>
            </a: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Just</a:t>
            </a: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Patient</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Humble</a:t>
            </a:r>
          </a:p>
        </p:txBody>
      </p:sp>
    </p:spTree>
    <p:extLst>
      <p:ext uri="{BB962C8B-B14F-4D97-AF65-F5344CB8AC3E}">
        <p14:creationId xmlns:p14="http://schemas.microsoft.com/office/powerpoint/2010/main" val="1066385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2" grpId="0"/>
      <p:bldP spid="14" grpId="0"/>
      <p:bldP spid="15"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76200"/>
            <a:ext cx="7772400" cy="1143000"/>
          </a:xfrm>
        </p:spPr>
        <p:txBody>
          <a:bodyPr/>
          <a:lstStyle/>
          <a:p>
            <a:pPr eaLnBrk="1" hangingPunct="1">
              <a:defRPr/>
            </a:pPr>
            <a:r>
              <a:rPr lang="en-US">
                <a:effectLst>
                  <a:outerShdw blurRad="38100" dist="38100" dir="2700000" algn="tl">
                    <a:srgbClr val="000000"/>
                  </a:outerShdw>
                </a:effectLst>
                <a:latin typeface="Arial" charset="0"/>
                <a:ea typeface="ＭＳ Ｐゴシック" charset="0"/>
              </a:rPr>
              <a:t>The Twelve</a:t>
            </a:r>
          </a:p>
        </p:txBody>
      </p:sp>
      <p:graphicFrame>
        <p:nvGraphicFramePr>
          <p:cNvPr id="31030" name="Group 310"/>
          <p:cNvGraphicFramePr>
            <a:graphicFrameLocks noGrp="1"/>
          </p:cNvGraphicFramePr>
          <p:nvPr>
            <p:ph type="tbl" idx="1"/>
          </p:nvPr>
        </p:nvGraphicFramePr>
        <p:xfrm>
          <a:off x="0" y="1219200"/>
          <a:ext cx="9144000" cy="4262439"/>
        </p:xfrm>
        <a:graphic>
          <a:graphicData uri="http://schemas.openxmlformats.org/drawingml/2006/table">
            <a:tbl>
              <a:tblPr/>
              <a:tblGrid>
                <a:gridCol w="806450">
                  <a:extLst>
                    <a:ext uri="{9D8B030D-6E8A-4147-A177-3AD203B41FA5}">
                      <a16:colId xmlns:a16="http://schemas.microsoft.com/office/drawing/2014/main" val="20000"/>
                    </a:ext>
                  </a:extLst>
                </a:gridCol>
                <a:gridCol w="793750">
                  <a:extLst>
                    <a:ext uri="{9D8B030D-6E8A-4147-A177-3AD203B41FA5}">
                      <a16:colId xmlns:a16="http://schemas.microsoft.com/office/drawing/2014/main" val="20001"/>
                    </a:ext>
                  </a:extLst>
                </a:gridCol>
                <a:gridCol w="641350">
                  <a:extLst>
                    <a:ext uri="{9D8B030D-6E8A-4147-A177-3AD203B41FA5}">
                      <a16:colId xmlns:a16="http://schemas.microsoft.com/office/drawing/2014/main" val="20002"/>
                    </a:ext>
                  </a:extLst>
                </a:gridCol>
                <a:gridCol w="806450">
                  <a:extLst>
                    <a:ext uri="{9D8B030D-6E8A-4147-A177-3AD203B41FA5}">
                      <a16:colId xmlns:a16="http://schemas.microsoft.com/office/drawing/2014/main" val="20003"/>
                    </a:ext>
                  </a:extLst>
                </a:gridCol>
                <a:gridCol w="717550">
                  <a:extLst>
                    <a:ext uri="{9D8B030D-6E8A-4147-A177-3AD203B41FA5}">
                      <a16:colId xmlns:a16="http://schemas.microsoft.com/office/drawing/2014/main" val="20004"/>
                    </a:ext>
                  </a:extLst>
                </a:gridCol>
                <a:gridCol w="715963">
                  <a:extLst>
                    <a:ext uri="{9D8B030D-6E8A-4147-A177-3AD203B41FA5}">
                      <a16:colId xmlns:a16="http://schemas.microsoft.com/office/drawing/2014/main" val="20005"/>
                    </a:ext>
                  </a:extLst>
                </a:gridCol>
                <a:gridCol w="717550">
                  <a:extLst>
                    <a:ext uri="{9D8B030D-6E8A-4147-A177-3AD203B41FA5}">
                      <a16:colId xmlns:a16="http://schemas.microsoft.com/office/drawing/2014/main" val="20006"/>
                    </a:ext>
                  </a:extLst>
                </a:gridCol>
                <a:gridCol w="717550">
                  <a:extLst>
                    <a:ext uri="{9D8B030D-6E8A-4147-A177-3AD203B41FA5}">
                      <a16:colId xmlns:a16="http://schemas.microsoft.com/office/drawing/2014/main" val="20007"/>
                    </a:ext>
                  </a:extLst>
                </a:gridCol>
                <a:gridCol w="896937">
                  <a:extLst>
                    <a:ext uri="{9D8B030D-6E8A-4147-A177-3AD203B41FA5}">
                      <a16:colId xmlns:a16="http://schemas.microsoft.com/office/drawing/2014/main" val="20008"/>
                    </a:ext>
                  </a:extLst>
                </a:gridCol>
                <a:gridCol w="715963">
                  <a:extLst>
                    <a:ext uri="{9D8B030D-6E8A-4147-A177-3AD203B41FA5}">
                      <a16:colId xmlns:a16="http://schemas.microsoft.com/office/drawing/2014/main" val="20009"/>
                    </a:ext>
                  </a:extLst>
                </a:gridCol>
                <a:gridCol w="852487">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631814">
                <a:tc gridSpan="12">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Minor Prophets</a:t>
                      </a:r>
                    </a:p>
                  </a:txBody>
                  <a:tcPr marL="0" marR="0" marT="0" marB="0" anchor="ctr" anchorCtr="1"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988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Hosea</a:t>
                      </a:r>
                    </a:p>
                  </a:txBody>
                  <a:tcPr marL="0" marR="0" marT="0" marB="0"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Amos</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Obad</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Micah</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Zeph</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Hab</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Joel</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Jonah</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Nahum</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Zech</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Haggai</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Mal</a:t>
                      </a:r>
                    </a:p>
                  </a:txBody>
                  <a:tcPr marL="0" marT="0" marB="0"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70166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400" b="1" i="0" u="none" strike="noStrike" cap="none" normalizeH="0" baseline="0">
                          <a:ln>
                            <a:noFill/>
                          </a:ln>
                          <a:solidFill>
                            <a:schemeClr val="hlink"/>
                          </a:solidFill>
                          <a:effectLst/>
                          <a:latin typeface="Arial" charset="0"/>
                          <a:ea typeface="ＭＳ Ｐゴシック" charset="0"/>
                          <a:cs typeface="Arial" charset="0"/>
                          <a:sym typeface="Wingdings 2" charset="0"/>
                        </a:rPr>
                        <a:t></a:t>
                      </a: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txBody>
                  <a:tcPr marL="0" marR="0" marT="0" marB="0"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400" b="1" i="0" u="none" strike="noStrike" cap="none" normalizeH="0" baseline="0">
                          <a:ln>
                            <a:noFill/>
                          </a:ln>
                          <a:solidFill>
                            <a:schemeClr val="hlink"/>
                          </a:solidFill>
                          <a:effectLst/>
                          <a:latin typeface="Arial" charset="0"/>
                          <a:ea typeface="ＭＳ Ｐゴシック" charset="0"/>
                          <a:cs typeface="Arial" charset="0"/>
                          <a:sym typeface="Wingdings 2" charset="0"/>
                        </a:rPr>
                        <a:t></a:t>
                      </a: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400" b="1" i="0" u="none" strike="noStrike" cap="none" normalizeH="0" baseline="0">
                          <a:ln>
                            <a:noFill/>
                          </a:ln>
                          <a:solidFill>
                            <a:schemeClr val="hlink"/>
                          </a:solidFill>
                          <a:effectLst/>
                          <a:latin typeface="Arial" charset="0"/>
                          <a:ea typeface="ＭＳ Ｐゴシック" charset="0"/>
                          <a:cs typeface="Arial" charset="0"/>
                          <a:sym typeface="Wingdings 2" charset="0"/>
                        </a:rPr>
                        <a:t></a:t>
                      </a: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400" b="1" i="0" u="none" strike="noStrike" cap="none" normalizeH="0" baseline="0">
                          <a:ln>
                            <a:noFill/>
                          </a:ln>
                          <a:solidFill>
                            <a:schemeClr val="hlink"/>
                          </a:solidFill>
                          <a:effectLst/>
                          <a:latin typeface="Arial" charset="0"/>
                          <a:ea typeface="ＭＳ Ｐゴシック" charset="0"/>
                          <a:cs typeface="Arial" charset="0"/>
                          <a:sym typeface="Wingdings 2" charset="0"/>
                        </a:rPr>
                        <a:t></a:t>
                      </a: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400" b="1" i="0" u="none" strike="noStrike" cap="none" normalizeH="0" baseline="0">
                          <a:ln>
                            <a:noFill/>
                          </a:ln>
                          <a:solidFill>
                            <a:schemeClr val="hlink"/>
                          </a:solidFill>
                          <a:effectLst/>
                          <a:latin typeface="Arial" charset="0"/>
                          <a:ea typeface="ＭＳ Ｐゴシック" charset="0"/>
                          <a:cs typeface="Arial" charset="0"/>
                          <a:sym typeface="Wingdings 2" charset="0"/>
                        </a:rPr>
                        <a:t></a:t>
                      </a: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400" b="1" i="0" u="none" strike="noStrike" cap="none" normalizeH="0" baseline="0">
                          <a:ln>
                            <a:noFill/>
                          </a:ln>
                          <a:solidFill>
                            <a:schemeClr val="hlink"/>
                          </a:solidFill>
                          <a:effectLst/>
                          <a:latin typeface="Arial" charset="0"/>
                          <a:ea typeface="ＭＳ Ｐゴシック" charset="0"/>
                          <a:cs typeface="Arial" charset="0"/>
                          <a:sym typeface="Wingdings 2" charset="0"/>
                        </a:rPr>
                        <a:t></a:t>
                      </a: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400" b="1" i="0" u="none" strike="noStrike" cap="none" normalizeH="0" baseline="0">
                          <a:ln>
                            <a:noFill/>
                          </a:ln>
                          <a:solidFill>
                            <a:schemeClr val="hlink"/>
                          </a:solidFill>
                          <a:effectLst/>
                          <a:latin typeface="Arial" charset="0"/>
                          <a:ea typeface="ＭＳ Ｐゴシック" charset="0"/>
                          <a:cs typeface="Arial" charset="0"/>
                          <a:sym typeface="Wingdings 2" charset="0"/>
                        </a:rPr>
                        <a:t></a:t>
                      </a: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400" b="1" i="0" u="none" strike="noStrike" cap="none" normalizeH="0" baseline="0">
                          <a:ln>
                            <a:noFill/>
                          </a:ln>
                          <a:solidFill>
                            <a:schemeClr val="hlink"/>
                          </a:solidFill>
                          <a:effectLst/>
                          <a:latin typeface="Arial" charset="0"/>
                          <a:ea typeface="ＭＳ Ｐゴシック" charset="0"/>
                          <a:cs typeface="Arial" charset="0"/>
                          <a:sym typeface="Wingdings 2" charset="0"/>
                        </a:rPr>
                        <a:t></a:t>
                      </a: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400" b="1" i="0" u="none" strike="noStrike" cap="none" normalizeH="0" baseline="0">
                          <a:ln>
                            <a:noFill/>
                          </a:ln>
                          <a:solidFill>
                            <a:schemeClr val="hlink"/>
                          </a:solidFill>
                          <a:effectLst/>
                          <a:latin typeface="Arial" charset="0"/>
                          <a:ea typeface="ＭＳ Ｐゴシック" charset="0"/>
                          <a:cs typeface="Arial" charset="0"/>
                          <a:sym typeface="Wingdings 2" charset="0"/>
                        </a:rPr>
                        <a:t></a:t>
                      </a: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endParaRPr kumimoji="0" lang="en-US" sz="1400" b="1" i="0" u="none" strike="noStrike" cap="none" normalizeH="0" baseline="0">
                        <a:ln>
                          <a:noFill/>
                        </a:ln>
                        <a:solidFill>
                          <a:schemeClr val="hlink"/>
                        </a:solidFill>
                        <a:effectLst/>
                        <a:latin typeface="Arial" charset="0"/>
                        <a:ea typeface="ＭＳ Ｐゴシック" charset="0"/>
                        <a:cs typeface="Arial" charset="0"/>
                      </a:endParaRP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Arial" charset="0"/>
                      </a:endParaRPr>
                    </a:p>
                  </a:txBody>
                  <a:tcPr marL="0" marT="0" marB="0"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88429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755-</a:t>
                      </a:r>
                      <a:br>
                        <a:rPr kumimoji="0" lang="en-US" sz="1800" b="1" i="0" u="none" strike="noStrike" cap="none" normalizeH="0" baseline="0">
                          <a:ln>
                            <a:noFill/>
                          </a:ln>
                          <a:solidFill>
                            <a:schemeClr val="tx1"/>
                          </a:solidFill>
                          <a:effectLst/>
                          <a:latin typeface="Arial" charset="0"/>
                          <a:ea typeface="ＭＳ Ｐゴシック" charset="0"/>
                          <a:cs typeface="Arial" charset="0"/>
                        </a:rPr>
                      </a:br>
                      <a:r>
                        <a:rPr kumimoji="0" lang="en-US" sz="1800" b="1" i="0" u="none" strike="noStrike" cap="none" normalizeH="0" baseline="0">
                          <a:ln>
                            <a:noFill/>
                          </a:ln>
                          <a:solidFill>
                            <a:schemeClr val="tx1"/>
                          </a:solidFill>
                          <a:effectLst/>
                          <a:latin typeface="Arial" charset="0"/>
                          <a:ea typeface="ＭＳ Ｐゴシック" charset="0"/>
                          <a:cs typeface="Arial" charset="0"/>
                        </a:rPr>
                        <a:t>710</a:t>
                      </a:r>
                    </a:p>
                  </a:txBody>
                  <a:tcPr marL="0" marR="0" marT="0" marB="0"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767-</a:t>
                      </a:r>
                      <a:br>
                        <a:rPr kumimoji="0" lang="en-US" sz="1800" b="1" i="0" u="none" strike="noStrike" cap="none" normalizeH="0" baseline="0">
                          <a:ln>
                            <a:noFill/>
                          </a:ln>
                          <a:solidFill>
                            <a:schemeClr val="tx1"/>
                          </a:solidFill>
                          <a:effectLst/>
                          <a:latin typeface="Arial" charset="0"/>
                          <a:ea typeface="ＭＳ Ｐゴシック" charset="0"/>
                          <a:cs typeface="Arial" charset="0"/>
                        </a:rPr>
                      </a:br>
                      <a:r>
                        <a:rPr kumimoji="0" lang="en-US" sz="1800" b="1" i="0" u="none" strike="noStrike" cap="none" normalizeH="0" baseline="0">
                          <a:ln>
                            <a:noFill/>
                          </a:ln>
                          <a:solidFill>
                            <a:schemeClr val="tx1"/>
                          </a:solidFill>
                          <a:effectLst/>
                          <a:latin typeface="Arial" charset="0"/>
                          <a:ea typeface="ＭＳ Ｐゴシック" charset="0"/>
                          <a:cs typeface="Arial" charset="0"/>
                        </a:rPr>
                        <a:t>753</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845</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735-</a:t>
                      </a:r>
                      <a:br>
                        <a:rPr kumimoji="0" lang="en-US" sz="1800" b="1" i="0" u="none" strike="noStrike" cap="none" normalizeH="0" baseline="0">
                          <a:ln>
                            <a:noFill/>
                          </a:ln>
                          <a:solidFill>
                            <a:schemeClr val="tx1"/>
                          </a:solidFill>
                          <a:effectLst/>
                          <a:latin typeface="Arial" charset="0"/>
                          <a:ea typeface="ＭＳ Ｐゴシック" charset="0"/>
                          <a:cs typeface="Arial" charset="0"/>
                        </a:rPr>
                      </a:br>
                      <a:r>
                        <a:rPr kumimoji="0" lang="en-US" sz="1800" b="1" i="0" u="none" strike="noStrike" cap="none" normalizeH="0" baseline="0">
                          <a:ln>
                            <a:noFill/>
                          </a:ln>
                          <a:solidFill>
                            <a:schemeClr val="tx1"/>
                          </a:solidFill>
                          <a:effectLst/>
                          <a:latin typeface="Arial" charset="0"/>
                          <a:ea typeface="ＭＳ Ｐゴシック" charset="0"/>
                          <a:cs typeface="Arial" charset="0"/>
                        </a:rPr>
                        <a:t>710</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630</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607-</a:t>
                      </a:r>
                      <a:br>
                        <a:rPr kumimoji="0" lang="en-US" sz="1800" b="1" i="0" u="none" strike="noStrike" cap="none" normalizeH="0" baseline="0">
                          <a:ln>
                            <a:noFill/>
                          </a:ln>
                          <a:solidFill>
                            <a:schemeClr val="tx1"/>
                          </a:solidFill>
                          <a:effectLst/>
                          <a:latin typeface="Arial" charset="0"/>
                          <a:ea typeface="ＭＳ Ｐゴシック" charset="0"/>
                          <a:cs typeface="Arial" charset="0"/>
                        </a:rPr>
                      </a:br>
                      <a:r>
                        <a:rPr kumimoji="0" lang="en-US" sz="1800" b="1" i="0" u="none" strike="noStrike" cap="none" normalizeH="0" baseline="0">
                          <a:ln>
                            <a:noFill/>
                          </a:ln>
                          <a:solidFill>
                            <a:schemeClr val="tx1"/>
                          </a:solidFill>
                          <a:effectLst/>
                          <a:latin typeface="Arial" charset="0"/>
                          <a:ea typeface="ＭＳ Ｐゴシック" charset="0"/>
                          <a:cs typeface="Arial" charset="0"/>
                        </a:rPr>
                        <a:t>605</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590</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760</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660 </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538</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520 </a:t>
                      </a: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280795"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425</a:t>
                      </a:r>
                    </a:p>
                  </a:txBody>
                  <a:tcPr marL="0" marT="0" marB="0"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838185">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800" b="0" i="0" u="none" strike="noStrike" cap="none" normalizeH="0" baseline="0">
                          <a:ln>
                            <a:noFill/>
                          </a:ln>
                          <a:solidFill>
                            <a:schemeClr val="tx2"/>
                          </a:solidFill>
                          <a:effectLst/>
                          <a:latin typeface="Arial" charset="0"/>
                          <a:ea typeface="ＭＳ Ｐゴシック" charset="0"/>
                          <a:cs typeface="Arial" charset="0"/>
                        </a:rPr>
                        <a:t>Israel</a:t>
                      </a:r>
                    </a:p>
                  </a:txBody>
                  <a:tcPr marL="0" marR="0" marT="0" marB="0"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800" b="0" i="0" u="none" strike="noStrike" cap="none" normalizeH="0" baseline="0">
                          <a:ln>
                            <a:noFill/>
                          </a:ln>
                          <a:solidFill>
                            <a:schemeClr val="tx2"/>
                          </a:solidFill>
                          <a:effectLst/>
                          <a:latin typeface="Arial" charset="0"/>
                          <a:ea typeface="ＭＳ Ｐゴシック" charset="0"/>
                          <a:cs typeface="Arial" charset="0"/>
                        </a:rPr>
                        <a:t>Judah</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800" b="0" i="0" u="none" strike="noStrike" cap="none" normalizeH="0" baseline="0">
                          <a:ln>
                            <a:noFill/>
                          </a:ln>
                          <a:solidFill>
                            <a:schemeClr val="tx2"/>
                          </a:solidFill>
                          <a:effectLst/>
                          <a:latin typeface="Arial" charset="0"/>
                          <a:ea typeface="ＭＳ Ｐゴシック" charset="0"/>
                          <a:cs typeface="Arial" charset="0"/>
                        </a:rPr>
                        <a:t>Assyria</a:t>
                      </a:r>
                    </a:p>
                  </a:txBody>
                  <a:tcPr marL="0" marR="0" marT="0"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800" b="0" i="0" u="none" strike="noStrike" cap="none" normalizeH="0" baseline="0">
                          <a:ln>
                            <a:noFill/>
                          </a:ln>
                          <a:solidFill>
                            <a:schemeClr val="tx2"/>
                          </a:solidFill>
                          <a:effectLst/>
                          <a:latin typeface="Arial" charset="0"/>
                          <a:ea typeface="ＭＳ Ｐゴシック" charset="0"/>
                          <a:cs typeface="Arial" charset="0"/>
                        </a:rPr>
                        <a:t>Judah</a:t>
                      </a:r>
                    </a:p>
                  </a:txBody>
                  <a:tcPr marL="0" marR="0" marT="0" marB="0"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36598">
                <a:tc gridSpan="9">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Pre-Exile </a:t>
                      </a:r>
                    </a:p>
                  </a:txBody>
                  <a:tcPr marL="0" marR="0" marT="0" marB="0"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Post-Exile</a:t>
                      </a:r>
                    </a:p>
                  </a:txBody>
                  <a:tcPr marL="0" marR="0" marT="0" marB="0"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31021" name="Line 301"/>
          <p:cNvSpPr>
            <a:spLocks noChangeShapeType="1"/>
          </p:cNvSpPr>
          <p:nvPr/>
        </p:nvSpPr>
        <p:spPr bwMode="auto">
          <a:xfrm>
            <a:off x="6781800" y="1828800"/>
            <a:ext cx="0" cy="4419600"/>
          </a:xfrm>
          <a:prstGeom prst="line">
            <a:avLst/>
          </a:prstGeom>
          <a:noFill/>
          <a:ln w="76200" cap="sq">
            <a:solidFill>
              <a:srgbClr val="FF3300"/>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endParaRPr lang="en-US"/>
          </a:p>
        </p:txBody>
      </p:sp>
      <p:sp>
        <p:nvSpPr>
          <p:cNvPr id="31022" name="Text Box 302"/>
          <p:cNvSpPr txBox="1">
            <a:spLocks noChangeArrowheads="1"/>
          </p:cNvSpPr>
          <p:nvPr/>
        </p:nvSpPr>
        <p:spPr bwMode="auto">
          <a:xfrm>
            <a:off x="3581400" y="6172200"/>
            <a:ext cx="5638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atin typeface="Arial" charset="0"/>
                <a:cs typeface="Arial" charset="0"/>
              </a:rPr>
              <a:t>Destruction of Jerusalem &amp; Temple</a:t>
            </a:r>
          </a:p>
        </p:txBody>
      </p:sp>
      <p:sp>
        <p:nvSpPr>
          <p:cNvPr id="31024" name="Text Box 304"/>
          <p:cNvSpPr txBox="1">
            <a:spLocks noChangeArrowheads="1"/>
          </p:cNvSpPr>
          <p:nvPr/>
        </p:nvSpPr>
        <p:spPr bwMode="auto">
          <a:xfrm>
            <a:off x="2895600" y="5638800"/>
            <a:ext cx="2743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00"/>
                </a:solidFill>
                <a:latin typeface="Arial" charset="0"/>
                <a:cs typeface="Arial" charset="0"/>
              </a:rPr>
              <a:t>~ 420 years</a:t>
            </a:r>
          </a:p>
        </p:txBody>
      </p:sp>
      <p:sp>
        <p:nvSpPr>
          <p:cNvPr id="31025" name="Line 305"/>
          <p:cNvSpPr>
            <a:spLocks noChangeShapeType="1"/>
          </p:cNvSpPr>
          <p:nvPr/>
        </p:nvSpPr>
        <p:spPr bwMode="auto">
          <a:xfrm flipH="1">
            <a:off x="76200" y="5867400"/>
            <a:ext cx="3276600" cy="0"/>
          </a:xfrm>
          <a:prstGeom prst="line">
            <a:avLst/>
          </a:prstGeom>
          <a:noFill/>
          <a:ln w="12700" cap="sq">
            <a:solidFill>
              <a:srgbClr val="FFFF00"/>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endParaRPr lang="en-US"/>
          </a:p>
        </p:txBody>
      </p:sp>
      <p:sp>
        <p:nvSpPr>
          <p:cNvPr id="31026" name="Line 306"/>
          <p:cNvSpPr>
            <a:spLocks noChangeShapeType="1"/>
          </p:cNvSpPr>
          <p:nvPr/>
        </p:nvSpPr>
        <p:spPr bwMode="auto">
          <a:xfrm>
            <a:off x="5181600" y="5867400"/>
            <a:ext cx="3886200" cy="0"/>
          </a:xfrm>
          <a:prstGeom prst="line">
            <a:avLst/>
          </a:prstGeom>
          <a:noFill/>
          <a:ln w="12700" cap="sq">
            <a:solidFill>
              <a:srgbClr val="FFFF00"/>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endParaRPr lang="en-US"/>
          </a:p>
        </p:txBody>
      </p:sp>
      <p:sp>
        <p:nvSpPr>
          <p:cNvPr id="21576"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FFFFFF"/>
                  </a:outerShdw>
                </a:effectLst>
                <a:latin typeface="Arial" charset="0"/>
                <a:cs typeface="Arial" charset="0"/>
              </a:rPr>
              <a:t>562</a:t>
            </a:r>
          </a:p>
        </p:txBody>
      </p:sp>
    </p:spTree>
    <p:extLst>
      <p:ext uri="{BB962C8B-B14F-4D97-AF65-F5344CB8AC3E}">
        <p14:creationId xmlns:p14="http://schemas.microsoft.com/office/powerpoint/2010/main" val="4035989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1030"/>
                                        </p:tgtEl>
                                        <p:attrNameLst>
                                          <p:attrName>style.visibility</p:attrName>
                                        </p:attrNameLst>
                                      </p:cBhvr>
                                      <p:to>
                                        <p:strVal val="visible"/>
                                      </p:to>
                                    </p:set>
                                    <p:animEffect transition="in" filter="checkerboard(across)">
                                      <p:cBhvr>
                                        <p:cTn id="7" dur="500"/>
                                        <p:tgtEl>
                                          <p:spTgt spid="310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1021"/>
                                        </p:tgtEl>
                                        <p:attrNameLst>
                                          <p:attrName>style.visibility</p:attrName>
                                        </p:attrNameLst>
                                      </p:cBhvr>
                                      <p:to>
                                        <p:strVal val="visible"/>
                                      </p:to>
                                    </p:set>
                                    <p:anim calcmode="lin" valueType="num">
                                      <p:cBhvr additive="base">
                                        <p:cTn id="12" dur="500" fill="hold"/>
                                        <p:tgtEl>
                                          <p:spTgt spid="31021"/>
                                        </p:tgtEl>
                                        <p:attrNameLst>
                                          <p:attrName>ppt_x</p:attrName>
                                        </p:attrNameLst>
                                      </p:cBhvr>
                                      <p:tavLst>
                                        <p:tav tm="0">
                                          <p:val>
                                            <p:strVal val="#ppt_x"/>
                                          </p:val>
                                        </p:tav>
                                        <p:tav tm="100000">
                                          <p:val>
                                            <p:strVal val="#ppt_x"/>
                                          </p:val>
                                        </p:tav>
                                      </p:tavLst>
                                    </p:anim>
                                    <p:anim calcmode="lin" valueType="num">
                                      <p:cBhvr additive="base">
                                        <p:cTn id="13" dur="500" fill="hold"/>
                                        <p:tgtEl>
                                          <p:spTgt spid="31021"/>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1022"/>
                                        </p:tgtEl>
                                        <p:attrNameLst>
                                          <p:attrName>style.visibility</p:attrName>
                                        </p:attrNameLst>
                                      </p:cBhvr>
                                      <p:to>
                                        <p:strVal val="visible"/>
                                      </p:to>
                                    </p:set>
                                    <p:animEffect transition="in" filter="box(in)">
                                      <p:cBhvr>
                                        <p:cTn id="18" dur="500"/>
                                        <p:tgtEl>
                                          <p:spTgt spid="310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1024"/>
                                        </p:tgtEl>
                                        <p:attrNameLst>
                                          <p:attrName>style.visibility</p:attrName>
                                        </p:attrNameLst>
                                      </p:cBhvr>
                                      <p:to>
                                        <p:strVal val="visible"/>
                                      </p:to>
                                    </p:set>
                                    <p:anim calcmode="lin" valueType="num">
                                      <p:cBhvr additive="base">
                                        <p:cTn id="23" dur="500" fill="hold"/>
                                        <p:tgtEl>
                                          <p:spTgt spid="31024"/>
                                        </p:tgtEl>
                                        <p:attrNameLst>
                                          <p:attrName>ppt_x</p:attrName>
                                        </p:attrNameLst>
                                      </p:cBhvr>
                                      <p:tavLst>
                                        <p:tav tm="0">
                                          <p:val>
                                            <p:strVal val="#ppt_x"/>
                                          </p:val>
                                        </p:tav>
                                        <p:tav tm="100000">
                                          <p:val>
                                            <p:strVal val="#ppt_x"/>
                                          </p:val>
                                        </p:tav>
                                      </p:tavLst>
                                    </p:anim>
                                    <p:anim calcmode="lin" valueType="num">
                                      <p:cBhvr additive="base">
                                        <p:cTn id="24" dur="500" fill="hold"/>
                                        <p:tgtEl>
                                          <p:spTgt spid="3102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1026"/>
                                        </p:tgtEl>
                                        <p:attrNameLst>
                                          <p:attrName>style.visibility</p:attrName>
                                        </p:attrNameLst>
                                      </p:cBhvr>
                                      <p:to>
                                        <p:strVal val="visible"/>
                                      </p:to>
                                    </p:set>
                                    <p:animEffect transition="in" filter="wipe(left)">
                                      <p:cBhvr>
                                        <p:cTn id="29" dur="500"/>
                                        <p:tgtEl>
                                          <p:spTgt spid="31026"/>
                                        </p:tgtEl>
                                      </p:cBhvr>
                                    </p:animEffect>
                                  </p:childTnLst>
                                </p:cTn>
                              </p:par>
                            </p:childTnLst>
                          </p:cTn>
                        </p:par>
                        <p:par>
                          <p:cTn id="30" fill="hold" nodeType="afterGroup">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31025"/>
                                        </p:tgtEl>
                                        <p:attrNameLst>
                                          <p:attrName>style.visibility</p:attrName>
                                        </p:attrNameLst>
                                      </p:cBhvr>
                                      <p:to>
                                        <p:strVal val="visible"/>
                                      </p:to>
                                    </p:set>
                                    <p:animEffect transition="in" filter="wipe(down)">
                                      <p:cBhvr>
                                        <p:cTn id="33" dur="500"/>
                                        <p:tgtEl>
                                          <p:spTgt spid="3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1" grpId="0" animBg="1"/>
      <p:bldP spid="31022" grpId="0" autoUpdateAnimBg="0"/>
      <p:bldP spid="31024" grpId="0" autoUpdateAnimBg="0"/>
      <p:bldP spid="31025" grpId="0" animBg="1"/>
      <p:bldP spid="310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049508"/>
          </a:xfrm>
          <a:prstGeom prst="rect">
            <a:avLst/>
          </a:prstGeom>
        </p:spPr>
      </p:pic>
      <p:sp>
        <p:nvSpPr>
          <p:cNvPr id="900098" name="Rectangle 2"/>
          <p:cNvSpPr>
            <a:spLocks noGrp="1" noChangeArrowheads="1"/>
          </p:cNvSpPr>
          <p:nvPr>
            <p:ph type="ctrTitle"/>
          </p:nvPr>
        </p:nvSpPr>
        <p:spPr>
          <a:xfrm>
            <a:off x="3501571" y="0"/>
            <a:ext cx="5787571" cy="9978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12858644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Day</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Zephaniah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634</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63096437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285972295"/>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46191256"/>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Zephaniah: </a:t>
            </a: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en-US" kern="0" dirty="0">
                <a:solidFill>
                  <a:srgbClr val="FFFFFF"/>
                </a:solidFill>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latin typeface="Arial"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1981200" y="5715000"/>
            <a:ext cx="1143000"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11461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8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392488" y="29469"/>
            <a:ext cx="4788024" cy="4479651"/>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gave this message to Zephaniah when </a:t>
            </a:r>
            <a:r>
              <a:rPr lang="en-US" sz="2800" b="1" dirty="0">
                <a:solidFill>
                  <a:srgbClr val="FFFF00"/>
                </a:solidFill>
                <a:effectLst>
                  <a:glow rad="127000">
                    <a:schemeClr val="tx1"/>
                  </a:glow>
                </a:effectLst>
                <a:latin typeface="Arial" charset="0"/>
                <a:ea typeface="ＭＳ Ｐゴシック" charset="0"/>
                <a:cs typeface="ＭＳ Ｐゴシック" charset="0"/>
              </a:rPr>
              <a:t>Josiah</a:t>
            </a:r>
            <a:r>
              <a:rPr lang="en-US" sz="2800" b="1" dirty="0">
                <a:effectLst>
                  <a:glow rad="127000">
                    <a:schemeClr val="tx1"/>
                  </a:glow>
                </a:effectLst>
                <a:latin typeface="Arial" charset="0"/>
                <a:ea typeface="ＭＳ Ｐゴシック" charset="0"/>
                <a:cs typeface="ＭＳ Ｐゴシック" charset="0"/>
              </a:rPr>
              <a:t> son of Amon was </a:t>
            </a:r>
            <a:r>
              <a:rPr lang="en-US" sz="2800" b="1" dirty="0">
                <a:solidFill>
                  <a:srgbClr val="FFFF00"/>
                </a:solidFill>
                <a:effectLst>
                  <a:glow rad="127000">
                    <a:schemeClr val="tx1"/>
                  </a:glow>
                </a:effectLst>
                <a:latin typeface="Arial" charset="0"/>
                <a:ea typeface="ＭＳ Ｐゴシック" charset="0"/>
                <a:cs typeface="ＭＳ Ｐゴシック" charset="0"/>
              </a:rPr>
              <a:t>king of Judah</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1:1a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0"/>
            <a:ext cx="4427984" cy="6243457"/>
          </a:xfrm>
          <a:prstGeom prst="rect">
            <a:avLst/>
          </a:prstGeom>
        </p:spPr>
      </p:pic>
      <p:sp>
        <p:nvSpPr>
          <p:cNvPr id="4" name="Rectangle 2"/>
          <p:cNvSpPr txBox="1">
            <a:spLocks noChangeArrowheads="1"/>
          </p:cNvSpPr>
          <p:nvPr/>
        </p:nvSpPr>
        <p:spPr bwMode="auto">
          <a:xfrm>
            <a:off x="0" y="6237312"/>
            <a:ext cx="4427984" cy="5192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a:solidFill>
                  <a:srgbClr val="FFFFFF"/>
                </a:solidFill>
                <a:effectLst>
                  <a:glow rad="127000">
                    <a:srgbClr val="000000"/>
                  </a:glow>
                </a:effectLst>
                <a:latin typeface="Arial" charset="0"/>
                <a:ea typeface="ＭＳ Ｐゴシック" charset="0"/>
                <a:cs typeface="ＭＳ Ｐゴシック" charset="0"/>
              </a:rPr>
              <a:t>Josiah</a:t>
            </a:r>
          </a:p>
        </p:txBody>
      </p:sp>
    </p:spTree>
    <p:extLst>
      <p:ext uri="{BB962C8B-B14F-4D97-AF65-F5344CB8AC3E}">
        <p14:creationId xmlns:p14="http://schemas.microsoft.com/office/powerpoint/2010/main" val="417159660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609600"/>
            <a:ext cx="7772400" cy="762000"/>
          </a:xfrm>
        </p:spPr>
        <p:txBody>
          <a:bodyPr/>
          <a:lstStyle/>
          <a:p>
            <a:pPr eaLnBrk="1" hangingPunct="1">
              <a:defRPr/>
            </a:pPr>
            <a:r>
              <a:rPr lang="en-US">
                <a:effectLst>
                  <a:outerShdw blurRad="38100" dist="38100" dir="2700000" algn="tl">
                    <a:srgbClr val="000000"/>
                  </a:outerShdw>
                </a:effectLst>
                <a:latin typeface="Arial" charset="0"/>
                <a:ea typeface="ＭＳ Ｐゴシック" charset="0"/>
              </a:rPr>
              <a:t>The Judean Kings</a:t>
            </a:r>
          </a:p>
        </p:txBody>
      </p:sp>
      <p:graphicFrame>
        <p:nvGraphicFramePr>
          <p:cNvPr id="31795" name="Group 51"/>
          <p:cNvGraphicFramePr>
            <a:graphicFrameLocks noGrp="1"/>
          </p:cNvGraphicFramePr>
          <p:nvPr/>
        </p:nvGraphicFramePr>
        <p:xfrm>
          <a:off x="533400" y="1752600"/>
          <a:ext cx="7162800" cy="4419600"/>
        </p:xfrm>
        <a:graphic>
          <a:graphicData uri="http://schemas.openxmlformats.org/drawingml/2006/table">
            <a:tbl>
              <a:tblPr/>
              <a:tblGrid>
                <a:gridCol w="3330575">
                  <a:extLst>
                    <a:ext uri="{9D8B030D-6E8A-4147-A177-3AD203B41FA5}">
                      <a16:colId xmlns:a16="http://schemas.microsoft.com/office/drawing/2014/main" val="20000"/>
                    </a:ext>
                  </a:extLst>
                </a:gridCol>
                <a:gridCol w="3832225">
                  <a:extLst>
                    <a:ext uri="{9D8B030D-6E8A-4147-A177-3AD203B41FA5}">
                      <a16:colId xmlns:a16="http://schemas.microsoft.com/office/drawing/2014/main" val="20001"/>
                    </a:ext>
                  </a:extLst>
                </a:gridCol>
              </a:tblGrid>
              <a:tr h="2946400">
                <a:tc>
                  <a:txBody>
                    <a:bodyPr/>
                    <a:lstStyle/>
                    <a:p>
                      <a:pPr marL="119063" marR="0" lvl="0" indent="0" algn="l" defTabSz="914400" rtl="0" eaLnBrk="1" fontAlgn="base" latinLnBrk="0" hangingPunct="1">
                        <a:lnSpc>
                          <a:spcPct val="100000"/>
                        </a:lnSpc>
                        <a:spcBef>
                          <a:spcPct val="20000"/>
                        </a:spcBef>
                        <a:spcAft>
                          <a:spcPct val="0"/>
                        </a:spcAft>
                        <a:buClr>
                          <a:schemeClr val="accent2"/>
                        </a:buClr>
                        <a:buSzPct val="110000"/>
                        <a:buFontTx/>
                        <a:buNone/>
                        <a:tabLst>
                          <a:tab pos="461963" algn="l"/>
                        </a:tabLst>
                      </a:pPr>
                      <a:r>
                        <a:rPr kumimoji="0" lang="en-US" sz="2000" b="0" i="0" u="none" strike="noStrike" cap="none" normalizeH="0" baseline="0">
                          <a:ln>
                            <a:noFill/>
                          </a:ln>
                          <a:solidFill>
                            <a:schemeClr val="tx1"/>
                          </a:solidFill>
                          <a:effectLst/>
                          <a:latin typeface="Arial" charset="0"/>
                          <a:ea typeface="Times New Roman" charset="0"/>
                        </a:rPr>
                        <a:t>1. Rehoboam</a:t>
                      </a:r>
                    </a:p>
                    <a:p>
                      <a:pPr marL="119063" marR="0" lvl="0" indent="0" algn="l" defTabSz="914400" rtl="0" eaLnBrk="1" fontAlgn="base" latinLnBrk="0" hangingPunct="1">
                        <a:lnSpc>
                          <a:spcPct val="100000"/>
                        </a:lnSpc>
                        <a:spcBef>
                          <a:spcPct val="20000"/>
                        </a:spcBef>
                        <a:spcAft>
                          <a:spcPct val="0"/>
                        </a:spcAft>
                        <a:buClr>
                          <a:schemeClr val="accent2"/>
                        </a:buClr>
                        <a:buSzPct val="110000"/>
                        <a:buFontTx/>
                        <a:buNone/>
                        <a:tabLst>
                          <a:tab pos="461963" algn="l"/>
                        </a:tabLst>
                      </a:pPr>
                      <a:r>
                        <a:rPr kumimoji="0" lang="en-US" sz="2000" b="0" i="0" u="none" strike="noStrike" cap="none" normalizeH="0" baseline="0">
                          <a:ln>
                            <a:noFill/>
                          </a:ln>
                          <a:solidFill>
                            <a:schemeClr val="tx1"/>
                          </a:solidFill>
                          <a:effectLst/>
                          <a:latin typeface="Arial" charset="0"/>
                          <a:ea typeface="Times New Roman" charset="0"/>
                        </a:rPr>
                        <a:t>2. Abijam</a:t>
                      </a:r>
                    </a:p>
                    <a:p>
                      <a:pPr marL="119063" marR="0" lvl="0" indent="0" algn="l" defTabSz="914400" rtl="0" eaLnBrk="1" fontAlgn="base" latinLnBrk="0" hangingPunct="1">
                        <a:lnSpc>
                          <a:spcPct val="100000"/>
                        </a:lnSpc>
                        <a:spcBef>
                          <a:spcPct val="20000"/>
                        </a:spcBef>
                        <a:spcAft>
                          <a:spcPct val="0"/>
                        </a:spcAft>
                        <a:buClr>
                          <a:schemeClr val="accent2"/>
                        </a:buClr>
                        <a:buSzPct val="110000"/>
                        <a:buFontTx/>
                        <a:buNone/>
                        <a:tabLst>
                          <a:tab pos="461963" algn="l"/>
                        </a:tabLst>
                      </a:pPr>
                      <a:r>
                        <a:rPr kumimoji="0" lang="en-US" sz="2000" b="0" i="0" u="none" strike="noStrike" cap="none" normalizeH="0" baseline="0">
                          <a:ln>
                            <a:noFill/>
                          </a:ln>
                          <a:solidFill>
                            <a:schemeClr val="tx1"/>
                          </a:solidFill>
                          <a:effectLst/>
                          <a:latin typeface="Arial" charset="0"/>
                          <a:ea typeface="Times New Roman" charset="0"/>
                        </a:rPr>
                        <a:t>3. Asa +</a:t>
                      </a:r>
                    </a:p>
                    <a:p>
                      <a:pPr marL="119063" marR="0" lvl="0" indent="0" algn="l" defTabSz="914400" rtl="0" eaLnBrk="1" fontAlgn="base" latinLnBrk="0" hangingPunct="1">
                        <a:lnSpc>
                          <a:spcPct val="100000"/>
                        </a:lnSpc>
                        <a:spcBef>
                          <a:spcPct val="20000"/>
                        </a:spcBef>
                        <a:spcAft>
                          <a:spcPct val="0"/>
                        </a:spcAft>
                        <a:buClr>
                          <a:schemeClr val="accent2"/>
                        </a:buClr>
                        <a:buSzPct val="110000"/>
                        <a:buFontTx/>
                        <a:buNone/>
                        <a:tabLst>
                          <a:tab pos="461963" algn="l"/>
                        </a:tabLst>
                      </a:pPr>
                      <a:r>
                        <a:rPr kumimoji="0" lang="en-US" sz="2000" b="0" i="0" u="none" strike="noStrike" cap="none" normalizeH="0" baseline="0">
                          <a:ln>
                            <a:noFill/>
                          </a:ln>
                          <a:solidFill>
                            <a:schemeClr val="tx1"/>
                          </a:solidFill>
                          <a:effectLst/>
                          <a:latin typeface="Arial" charset="0"/>
                          <a:ea typeface="Times New Roman" charset="0"/>
                        </a:rPr>
                        <a:t>4. Jehoshaphat  +</a:t>
                      </a:r>
                    </a:p>
                    <a:p>
                      <a:pPr marL="119063" marR="0" lvl="0" indent="0" algn="l" defTabSz="914400" rtl="0" eaLnBrk="1" fontAlgn="base" latinLnBrk="0" hangingPunct="1">
                        <a:lnSpc>
                          <a:spcPct val="100000"/>
                        </a:lnSpc>
                        <a:spcBef>
                          <a:spcPct val="20000"/>
                        </a:spcBef>
                        <a:spcAft>
                          <a:spcPct val="0"/>
                        </a:spcAft>
                        <a:buClr>
                          <a:schemeClr val="accent2"/>
                        </a:buClr>
                        <a:buSzPct val="110000"/>
                        <a:buFontTx/>
                        <a:buNone/>
                        <a:tabLst>
                          <a:tab pos="461963" algn="l"/>
                        </a:tabLst>
                      </a:pPr>
                      <a:r>
                        <a:rPr kumimoji="0" lang="en-US" sz="2000" b="0" i="0" u="none" strike="noStrike" cap="none" normalizeH="0" baseline="0">
                          <a:ln>
                            <a:noFill/>
                          </a:ln>
                          <a:solidFill>
                            <a:schemeClr val="tx1"/>
                          </a:solidFill>
                          <a:effectLst/>
                          <a:latin typeface="Arial" charset="0"/>
                          <a:ea typeface="Times New Roman" charset="0"/>
                        </a:rPr>
                        <a:t>5. Jehoram  </a:t>
                      </a:r>
                    </a:p>
                    <a:p>
                      <a:pPr marL="119063" marR="0" lvl="0" indent="0" algn="l" defTabSz="914400" rtl="0" eaLnBrk="1" fontAlgn="base" latinLnBrk="0" hangingPunct="1">
                        <a:lnSpc>
                          <a:spcPct val="100000"/>
                        </a:lnSpc>
                        <a:spcBef>
                          <a:spcPct val="20000"/>
                        </a:spcBef>
                        <a:spcAft>
                          <a:spcPct val="0"/>
                        </a:spcAft>
                        <a:buClr>
                          <a:schemeClr val="accent2"/>
                        </a:buClr>
                        <a:buSzPct val="110000"/>
                        <a:buFontTx/>
                        <a:buNone/>
                        <a:tabLst>
                          <a:tab pos="461963" algn="l"/>
                        </a:tabLst>
                      </a:pPr>
                      <a:r>
                        <a:rPr kumimoji="0" lang="en-US" sz="2000" b="0" i="0" u="none" strike="noStrike" cap="none" normalizeH="0" baseline="0">
                          <a:ln>
                            <a:noFill/>
                          </a:ln>
                          <a:solidFill>
                            <a:schemeClr val="tx1"/>
                          </a:solidFill>
                          <a:effectLst/>
                          <a:latin typeface="Arial" charset="0"/>
                          <a:ea typeface="Times New Roman" charset="0"/>
                        </a:rPr>
                        <a:t> </a:t>
                      </a:r>
                    </a:p>
                    <a:p>
                      <a:pPr marL="119063" marR="0" lvl="0" indent="0" algn="l" defTabSz="914400" rtl="0" eaLnBrk="1" fontAlgn="base" latinLnBrk="0" hangingPunct="1">
                        <a:lnSpc>
                          <a:spcPct val="100000"/>
                        </a:lnSpc>
                        <a:spcBef>
                          <a:spcPct val="20000"/>
                        </a:spcBef>
                        <a:spcAft>
                          <a:spcPct val="0"/>
                        </a:spcAft>
                        <a:buClr>
                          <a:schemeClr val="accent2"/>
                        </a:buClr>
                        <a:buSzPct val="110000"/>
                        <a:buFontTx/>
                        <a:buNone/>
                        <a:tabLst>
                          <a:tab pos="461963" algn="l"/>
                        </a:tabLst>
                      </a:pPr>
                      <a:r>
                        <a:rPr kumimoji="0" lang="en-US" sz="2000" b="0" i="0" u="none" strike="noStrike" cap="none" normalizeH="0" baseline="0">
                          <a:ln>
                            <a:noFill/>
                          </a:ln>
                          <a:solidFill>
                            <a:schemeClr val="tx1"/>
                          </a:solidFill>
                          <a:effectLst/>
                          <a:latin typeface="Arial" charset="0"/>
                          <a:ea typeface="Times New Roman" charset="0"/>
                        </a:rPr>
                        <a:t>6.  Ahaziah</a:t>
                      </a:r>
                    </a:p>
                    <a:p>
                      <a:pPr marL="119063" marR="0" lvl="0" indent="0" algn="l" defTabSz="914400" rtl="0" eaLnBrk="1" fontAlgn="base" latinLnBrk="0" hangingPunct="1">
                        <a:lnSpc>
                          <a:spcPct val="100000"/>
                        </a:lnSpc>
                        <a:spcBef>
                          <a:spcPct val="20000"/>
                        </a:spcBef>
                        <a:spcAft>
                          <a:spcPct val="0"/>
                        </a:spcAft>
                        <a:buClr>
                          <a:schemeClr val="accent2"/>
                        </a:buClr>
                        <a:buSzPct val="110000"/>
                        <a:buFontTx/>
                        <a:buNone/>
                        <a:tabLst>
                          <a:tab pos="461963" algn="l"/>
                        </a:tabLst>
                      </a:pPr>
                      <a:r>
                        <a:rPr kumimoji="0" lang="en-US" sz="2000" b="0" i="0" u="none" strike="noStrike" cap="none" normalizeH="0" baseline="0">
                          <a:ln>
                            <a:noFill/>
                          </a:ln>
                          <a:solidFill>
                            <a:schemeClr val="tx1"/>
                          </a:solidFill>
                          <a:effectLst/>
                          <a:latin typeface="Arial" charset="0"/>
                          <a:ea typeface="Times New Roman" charset="0"/>
                        </a:rPr>
                        <a:t>7.  Athaliah (queen)</a:t>
                      </a:r>
                    </a:p>
                    <a:p>
                      <a:pPr marL="119063" marR="0" lvl="0" indent="0" algn="l" defTabSz="914400" rtl="0" eaLnBrk="1" fontAlgn="base" latinLnBrk="0" hangingPunct="1">
                        <a:lnSpc>
                          <a:spcPct val="100000"/>
                        </a:lnSpc>
                        <a:spcBef>
                          <a:spcPct val="20000"/>
                        </a:spcBef>
                        <a:spcAft>
                          <a:spcPct val="0"/>
                        </a:spcAft>
                        <a:buClr>
                          <a:schemeClr val="accent2"/>
                        </a:buClr>
                        <a:buSzPct val="110000"/>
                        <a:buFontTx/>
                        <a:buNone/>
                        <a:tabLst>
                          <a:tab pos="461963" algn="l"/>
                        </a:tabLst>
                      </a:pPr>
                      <a:r>
                        <a:rPr kumimoji="0" lang="en-US" sz="2000" b="0" i="0" u="none" strike="noStrike" cap="none" normalizeH="0" baseline="0">
                          <a:ln>
                            <a:noFill/>
                          </a:ln>
                          <a:solidFill>
                            <a:schemeClr val="tx1"/>
                          </a:solidFill>
                          <a:effectLst/>
                          <a:latin typeface="Arial" charset="0"/>
                          <a:ea typeface="Times New Roman" charset="0"/>
                        </a:rPr>
                        <a:t>8.  Joash +</a:t>
                      </a:r>
                    </a:p>
                    <a:p>
                      <a:pPr marL="119063" marR="0" lvl="0" indent="0" algn="l" defTabSz="914400" rtl="0" eaLnBrk="1" fontAlgn="base" latinLnBrk="0" hangingPunct="1">
                        <a:lnSpc>
                          <a:spcPct val="100000"/>
                        </a:lnSpc>
                        <a:spcBef>
                          <a:spcPct val="20000"/>
                        </a:spcBef>
                        <a:spcAft>
                          <a:spcPct val="0"/>
                        </a:spcAft>
                        <a:buClr>
                          <a:schemeClr val="accent2"/>
                        </a:buClr>
                        <a:buSzPct val="110000"/>
                        <a:buFontTx/>
                        <a:buNone/>
                        <a:tabLst>
                          <a:tab pos="461963" algn="l"/>
                        </a:tabLst>
                      </a:pPr>
                      <a:r>
                        <a:rPr kumimoji="0" lang="en-US" sz="2000" b="0" i="0" u="none" strike="noStrike" cap="none" normalizeH="0" baseline="0">
                          <a:ln>
                            <a:noFill/>
                          </a:ln>
                          <a:solidFill>
                            <a:schemeClr val="tx1"/>
                          </a:solidFill>
                          <a:effectLst/>
                          <a:latin typeface="Arial" charset="0"/>
                          <a:ea typeface="Times New Roman" charset="0"/>
                        </a:rPr>
                        <a:t>9.  Amaziah  +</a:t>
                      </a:r>
                    </a:p>
                    <a:p>
                      <a:pPr marL="119063" marR="0" lvl="0" indent="0" algn="l" defTabSz="914400" rtl="0" eaLnBrk="1" fontAlgn="base" latinLnBrk="0" hangingPunct="1">
                        <a:lnSpc>
                          <a:spcPct val="100000"/>
                        </a:lnSpc>
                        <a:spcBef>
                          <a:spcPct val="20000"/>
                        </a:spcBef>
                        <a:spcAft>
                          <a:spcPct val="0"/>
                        </a:spcAft>
                        <a:buClr>
                          <a:schemeClr val="accent2"/>
                        </a:buClr>
                        <a:buSzPct val="110000"/>
                        <a:buFontTx/>
                        <a:buNone/>
                        <a:tabLst>
                          <a:tab pos="461963" algn="l"/>
                        </a:tabLst>
                      </a:pPr>
                      <a:r>
                        <a:rPr kumimoji="0" lang="en-US" sz="2000" b="0" i="0" u="none" strike="noStrike" cap="none" normalizeH="0" baseline="0">
                          <a:ln>
                            <a:noFill/>
                          </a:ln>
                          <a:solidFill>
                            <a:schemeClr val="tx1"/>
                          </a:solidFill>
                          <a:effectLst/>
                          <a:latin typeface="Arial" charset="0"/>
                          <a:ea typeface="Times New Roman" charset="0"/>
                        </a:rPr>
                        <a:t>10. Uzziah/Azariah +</a:t>
                      </a:r>
                      <a:endParaRPr kumimoji="0" lang="en-US" sz="2000" b="0" i="0" u="none" strike="noStrike" cap="none" normalizeH="0" baseline="0">
                        <a:ln>
                          <a:noFill/>
                        </a:ln>
                        <a:solidFill>
                          <a:schemeClr val="tx1"/>
                        </a:solidFill>
                        <a:effectLst/>
                        <a:latin typeface="Arial" charset="0"/>
                        <a:ea typeface="Arial" charset="0"/>
                        <a:cs typeface="Arial" charset="0"/>
                      </a:endParaRPr>
                    </a:p>
                  </a:txBody>
                  <a:tcPr horzOverflow="overflow">
                    <a:lnL>
                      <a:noFill/>
                    </a:lnL>
                    <a:lnR w="12700" cap="flat" cmpd="sng" algn="ctr">
                      <a:solidFill>
                        <a:schemeClr val="tx1"/>
                      </a:solidFill>
                      <a:prstDash val="solid"/>
                      <a:round/>
                      <a:headEnd type="none" w="sm" len="sm"/>
                      <a:tailEnd type="none" w="sm" len="sm"/>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0" i="0" u="none" strike="noStrike" cap="none" normalizeH="0" baseline="0">
                          <a:ln>
                            <a:noFill/>
                          </a:ln>
                          <a:solidFill>
                            <a:schemeClr val="tx1"/>
                          </a:solidFill>
                          <a:effectLst/>
                          <a:latin typeface="Arial" charset="0"/>
                          <a:ea typeface="Times New Roman" charset="0"/>
                        </a:rPr>
                        <a:t>11.    Jotham  +</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0" i="0" u="none" strike="noStrike" cap="none" normalizeH="0" baseline="0">
                          <a:ln>
                            <a:noFill/>
                          </a:ln>
                          <a:solidFill>
                            <a:schemeClr val="tx1"/>
                          </a:solidFill>
                          <a:effectLst/>
                          <a:latin typeface="Arial" charset="0"/>
                          <a:ea typeface="Times New Roman" charset="0"/>
                        </a:rPr>
                        <a:t>12.    Ahaz</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0" i="0" u="none" strike="noStrike" cap="none" normalizeH="0" baseline="0">
                          <a:ln>
                            <a:noFill/>
                          </a:ln>
                          <a:solidFill>
                            <a:schemeClr val="tx1"/>
                          </a:solidFill>
                          <a:effectLst/>
                          <a:latin typeface="Arial" charset="0"/>
                          <a:ea typeface="Times New Roman" charset="0"/>
                        </a:rPr>
                        <a:t>13.    Hezekiah (best king) +</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0" i="0" u="none" strike="noStrike" cap="none" normalizeH="0" baseline="0">
                          <a:ln>
                            <a:noFill/>
                          </a:ln>
                          <a:solidFill>
                            <a:schemeClr val="tx1"/>
                          </a:solidFill>
                          <a:effectLst/>
                          <a:latin typeface="Arial" charset="0"/>
                          <a:ea typeface="Times New Roman" charset="0"/>
                        </a:rPr>
                        <a:t>14.    Manasseh (worst king)</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0" i="0" u="none" strike="noStrike" cap="none" normalizeH="0" baseline="0">
                          <a:ln>
                            <a:noFill/>
                          </a:ln>
                          <a:solidFill>
                            <a:schemeClr val="tx1"/>
                          </a:solidFill>
                          <a:effectLst/>
                          <a:latin typeface="Arial" charset="0"/>
                          <a:ea typeface="Times New Roman" charset="0"/>
                        </a:rPr>
                        <a:t>15.    Amon </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0" i="0" u="none" strike="noStrike" cap="none" normalizeH="0" baseline="0">
                          <a:ln>
                            <a:noFill/>
                          </a:ln>
                          <a:solidFill>
                            <a:schemeClr val="tx1"/>
                          </a:solidFill>
                          <a:effectLst/>
                          <a:latin typeface="Arial" charset="0"/>
                          <a:ea typeface="Times New Roman" charset="0"/>
                        </a:rPr>
                        <a:t> </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rgbClr val="FFFF00"/>
                          </a:solidFill>
                          <a:effectLst/>
                          <a:latin typeface="Arial" charset="0"/>
                          <a:ea typeface="Times New Roman" charset="0"/>
                        </a:rPr>
                        <a:t>16.     Josiah  +</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0" i="0" u="none" strike="noStrike" cap="none" normalizeH="0" baseline="0">
                          <a:ln>
                            <a:noFill/>
                          </a:ln>
                          <a:solidFill>
                            <a:schemeClr val="tx1"/>
                          </a:solidFill>
                          <a:effectLst/>
                          <a:latin typeface="Arial" charset="0"/>
                          <a:ea typeface="Times New Roman" charset="0"/>
                        </a:rPr>
                        <a:t>17.     Jehoahaz</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0" i="0" u="none" strike="noStrike" cap="none" normalizeH="0" baseline="0">
                          <a:ln>
                            <a:noFill/>
                          </a:ln>
                          <a:solidFill>
                            <a:schemeClr val="tx1"/>
                          </a:solidFill>
                          <a:effectLst/>
                          <a:latin typeface="Arial" charset="0"/>
                          <a:ea typeface="Times New Roman" charset="0"/>
                        </a:rPr>
                        <a:t>18.     Jehoiakim</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0" i="0" u="none" strike="noStrike" cap="none" normalizeH="0" baseline="0">
                          <a:ln>
                            <a:noFill/>
                          </a:ln>
                          <a:solidFill>
                            <a:schemeClr val="tx1"/>
                          </a:solidFill>
                          <a:effectLst/>
                          <a:latin typeface="Arial" charset="0"/>
                          <a:ea typeface="Times New Roman" charset="0"/>
                        </a:rPr>
                        <a:t>19.     Jehoiachin</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0" i="0" u="none" strike="noStrike" cap="none" normalizeH="0" baseline="0">
                          <a:ln>
                            <a:noFill/>
                          </a:ln>
                          <a:solidFill>
                            <a:schemeClr val="tx1"/>
                          </a:solidFill>
                          <a:effectLst/>
                          <a:latin typeface="Arial" charset="0"/>
                          <a:ea typeface="Times New Roman" charset="0"/>
                        </a:rPr>
                        <a:t>20.      Zedekiah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1794" name="Text Box 50"/>
          <p:cNvSpPr txBox="1">
            <a:spLocks noChangeArrowheads="1"/>
          </p:cNvSpPr>
          <p:nvPr/>
        </p:nvSpPr>
        <p:spPr bwMode="auto">
          <a:xfrm>
            <a:off x="3641725" y="6243638"/>
            <a:ext cx="48926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2000">
                <a:latin typeface="Arial" charset="0"/>
                <a:cs typeface="Arial" charset="0"/>
              </a:rPr>
              <a:t>+ Good Ruler</a:t>
            </a:r>
          </a:p>
        </p:txBody>
      </p:sp>
      <p:sp>
        <p:nvSpPr>
          <p:cNvPr id="76807" name="Text Box 52"/>
          <p:cNvSpPr txBox="1">
            <a:spLocks noChangeArrowheads="1"/>
          </p:cNvSpPr>
          <p:nvPr/>
        </p:nvSpPr>
        <p:spPr bwMode="auto">
          <a:xfrm>
            <a:off x="6924675" y="4114800"/>
            <a:ext cx="1936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2000">
              <a:latin typeface="Arial" charset="0"/>
              <a:cs typeface="Arial" charset="0"/>
            </a:endParaRPr>
          </a:p>
        </p:txBody>
      </p:sp>
      <p:sp>
        <p:nvSpPr>
          <p:cNvPr id="31797" name="Text Box 53"/>
          <p:cNvSpPr txBox="1">
            <a:spLocks noChangeArrowheads="1"/>
          </p:cNvSpPr>
          <p:nvPr/>
        </p:nvSpPr>
        <p:spPr bwMode="auto">
          <a:xfrm>
            <a:off x="6348413" y="4662488"/>
            <a:ext cx="104298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a:latin typeface="Arial" charset="0"/>
                <a:cs typeface="Arial" charset="0"/>
              </a:rPr>
              <a:t>11 years</a:t>
            </a:r>
          </a:p>
        </p:txBody>
      </p:sp>
      <p:sp>
        <p:nvSpPr>
          <p:cNvPr id="31798" name="Text Box 54"/>
          <p:cNvSpPr txBox="1">
            <a:spLocks noChangeArrowheads="1"/>
          </p:cNvSpPr>
          <p:nvPr/>
        </p:nvSpPr>
        <p:spPr bwMode="auto">
          <a:xfrm>
            <a:off x="6348413" y="5410200"/>
            <a:ext cx="10429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a:latin typeface="Arial" charset="0"/>
                <a:cs typeface="Arial" charset="0"/>
              </a:rPr>
              <a:t>11 years</a:t>
            </a:r>
          </a:p>
        </p:txBody>
      </p:sp>
      <p:sp>
        <p:nvSpPr>
          <p:cNvPr id="31799" name="Text Box 55"/>
          <p:cNvSpPr txBox="1">
            <a:spLocks noChangeArrowheads="1"/>
          </p:cNvSpPr>
          <p:nvPr/>
        </p:nvSpPr>
        <p:spPr bwMode="auto">
          <a:xfrm>
            <a:off x="6629400" y="4343400"/>
            <a:ext cx="1524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a:latin typeface="Arial" charset="0"/>
                <a:cs typeface="Arial" charset="0"/>
              </a:rPr>
              <a:t>3 months</a:t>
            </a:r>
          </a:p>
        </p:txBody>
      </p:sp>
      <p:sp>
        <p:nvSpPr>
          <p:cNvPr id="31800" name="Text Box 56"/>
          <p:cNvSpPr txBox="1">
            <a:spLocks noChangeArrowheads="1"/>
          </p:cNvSpPr>
          <p:nvPr/>
        </p:nvSpPr>
        <p:spPr bwMode="auto">
          <a:xfrm>
            <a:off x="6637338" y="5043488"/>
            <a:ext cx="136366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a:latin typeface="Arial" charset="0"/>
                <a:cs typeface="Arial" charset="0"/>
              </a:rPr>
              <a:t>3 months</a:t>
            </a:r>
          </a:p>
        </p:txBody>
      </p:sp>
      <p:sp>
        <p:nvSpPr>
          <p:cNvPr id="76812" name="Text Box 58"/>
          <p:cNvSpPr txBox="1">
            <a:spLocks noChangeArrowheads="1"/>
          </p:cNvSpPr>
          <p:nvPr/>
        </p:nvSpPr>
        <p:spPr bwMode="auto">
          <a:xfrm>
            <a:off x="8332788" y="41275"/>
            <a:ext cx="6746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477</a:t>
            </a:r>
          </a:p>
        </p:txBody>
      </p:sp>
      <p:sp>
        <p:nvSpPr>
          <p:cNvPr id="31803" name="Text Box 59"/>
          <p:cNvSpPr txBox="1">
            <a:spLocks noChangeArrowheads="1"/>
          </p:cNvSpPr>
          <p:nvPr/>
        </p:nvSpPr>
        <p:spPr bwMode="auto">
          <a:xfrm>
            <a:off x="7720013" y="4648200"/>
            <a:ext cx="10429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dirty="0">
                <a:latin typeface="Arial" charset="0"/>
                <a:cs typeface="Arial" charset="0"/>
              </a:rPr>
              <a:t>Kim</a:t>
            </a:r>
            <a:r>
              <a:rPr lang="uk-UA" altLang="ja-JP" sz="1600" b="1" dirty="0">
                <a:latin typeface="Arial" charset="0"/>
                <a:cs typeface="Arial" charset="0"/>
              </a:rPr>
              <a:t>'</a:t>
            </a:r>
            <a:r>
              <a:rPr lang="en-US" sz="1600" b="1" dirty="0">
                <a:latin typeface="Arial" charset="0"/>
                <a:cs typeface="Arial" charset="0"/>
              </a:rPr>
              <a:t>s</a:t>
            </a:r>
          </a:p>
        </p:txBody>
      </p:sp>
      <p:sp>
        <p:nvSpPr>
          <p:cNvPr id="31804" name="Text Box 60"/>
          <p:cNvSpPr txBox="1">
            <a:spLocks noChangeArrowheads="1"/>
          </p:cNvSpPr>
          <p:nvPr/>
        </p:nvSpPr>
        <p:spPr bwMode="auto">
          <a:xfrm>
            <a:off x="7696200" y="4343400"/>
            <a:ext cx="1524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a:latin typeface="Arial" charset="0"/>
                <a:cs typeface="Arial" charset="0"/>
              </a:rPr>
              <a:t>has</a:t>
            </a:r>
          </a:p>
        </p:txBody>
      </p:sp>
      <p:sp>
        <p:nvSpPr>
          <p:cNvPr id="31805" name="Text Box 61"/>
          <p:cNvSpPr txBox="1">
            <a:spLocks noChangeArrowheads="1"/>
          </p:cNvSpPr>
          <p:nvPr/>
        </p:nvSpPr>
        <p:spPr bwMode="auto">
          <a:xfrm>
            <a:off x="7704138" y="5029200"/>
            <a:ext cx="1363662"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a:latin typeface="Arial" charset="0"/>
                <a:cs typeface="Arial" charset="0"/>
              </a:rPr>
              <a:t>chin</a:t>
            </a:r>
          </a:p>
        </p:txBody>
      </p:sp>
    </p:spTree>
    <p:extLst>
      <p:ext uri="{BB962C8B-B14F-4D97-AF65-F5344CB8AC3E}">
        <p14:creationId xmlns:p14="http://schemas.microsoft.com/office/powerpoint/2010/main" val="20133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1795"/>
                                        </p:tgtEl>
                                        <p:attrNameLst>
                                          <p:attrName>style.visibility</p:attrName>
                                        </p:attrNameLst>
                                      </p:cBhvr>
                                      <p:to>
                                        <p:strVal val="visible"/>
                                      </p:to>
                                    </p:set>
                                    <p:anim calcmode="lin" valueType="num">
                                      <p:cBhvr additive="base">
                                        <p:cTn id="7" dur="500" fill="hold"/>
                                        <p:tgtEl>
                                          <p:spTgt spid="31795"/>
                                        </p:tgtEl>
                                        <p:attrNameLst>
                                          <p:attrName>ppt_x</p:attrName>
                                        </p:attrNameLst>
                                      </p:cBhvr>
                                      <p:tavLst>
                                        <p:tav tm="0">
                                          <p:val>
                                            <p:strVal val="0-#ppt_w/2"/>
                                          </p:val>
                                        </p:tav>
                                        <p:tav tm="100000">
                                          <p:val>
                                            <p:strVal val="#ppt_x"/>
                                          </p:val>
                                        </p:tav>
                                      </p:tavLst>
                                    </p:anim>
                                    <p:anim calcmode="lin" valueType="num">
                                      <p:cBhvr additive="base">
                                        <p:cTn id="8" dur="500" fill="hold"/>
                                        <p:tgtEl>
                                          <p:spTgt spid="317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94"/>
                                        </p:tgtEl>
                                        <p:attrNameLst>
                                          <p:attrName>style.visibility</p:attrName>
                                        </p:attrNameLst>
                                      </p:cBhvr>
                                      <p:to>
                                        <p:strVal val="visible"/>
                                      </p:to>
                                    </p:set>
                                    <p:anim calcmode="lin" valueType="num">
                                      <p:cBhvr additive="base">
                                        <p:cTn id="13" dur="500" fill="hold"/>
                                        <p:tgtEl>
                                          <p:spTgt spid="31794"/>
                                        </p:tgtEl>
                                        <p:attrNameLst>
                                          <p:attrName>ppt_x</p:attrName>
                                        </p:attrNameLst>
                                      </p:cBhvr>
                                      <p:tavLst>
                                        <p:tav tm="0">
                                          <p:val>
                                            <p:strVal val="0-#ppt_w/2"/>
                                          </p:val>
                                        </p:tav>
                                        <p:tav tm="100000">
                                          <p:val>
                                            <p:strVal val="#ppt_x"/>
                                          </p:val>
                                        </p:tav>
                                      </p:tavLst>
                                    </p:anim>
                                    <p:anim calcmode="lin" valueType="num">
                                      <p:cBhvr additive="base">
                                        <p:cTn id="14" dur="500" fill="hold"/>
                                        <p:tgtEl>
                                          <p:spTgt spid="3179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80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79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80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80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94" grpId="0" autoUpdateAnimBg="0"/>
      <p:bldP spid="31797" grpId="0"/>
      <p:bldP spid="31798" grpId="0"/>
      <p:bldP spid="31799" grpId="0"/>
      <p:bldP spid="31800" grpId="0"/>
      <p:bldP spid="31803" grpId="0"/>
      <p:bldP spid="31804" grpId="0"/>
      <p:bldP spid="3180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a:t>
            </a:r>
            <a:r>
              <a:rPr lang="en-US" sz="2800" b="1" dirty="0">
                <a:solidFill>
                  <a:schemeClr val="accent3"/>
                </a:solidFill>
                <a:effectLst>
                  <a:glow rad="127000">
                    <a:schemeClr val="tx1"/>
                  </a:glow>
                </a:effectLst>
                <a:latin typeface="Arial" charset="0"/>
                <a:ea typeface="ＭＳ Ｐゴシック" charset="0"/>
                <a:cs typeface="ＭＳ Ｐゴシック" charset="0"/>
              </a:rPr>
              <a:t> L</a:t>
            </a:r>
            <a:r>
              <a:rPr lang="en-US" sz="2400" b="1" dirty="0">
                <a:solidFill>
                  <a:schemeClr val="accent3"/>
                </a:solidFill>
                <a:effectLst>
                  <a:glow rad="127000">
                    <a:schemeClr val="tx1"/>
                  </a:glow>
                </a:effectLst>
                <a:latin typeface="Arial" charset="0"/>
                <a:ea typeface="ＭＳ Ｐゴシック" charset="0"/>
                <a:cs typeface="ＭＳ Ｐゴシック" charset="0"/>
              </a:rPr>
              <a:t>ORD</a:t>
            </a:r>
            <a:r>
              <a:rPr lang="en-US" sz="2800" b="1" dirty="0">
                <a:solidFill>
                  <a:schemeClr val="accent3"/>
                </a:solidFill>
                <a:effectLst>
                  <a:glow rad="127000">
                    <a:schemeClr val="tx1"/>
                  </a:glow>
                </a:effectLst>
                <a:latin typeface="Arial" charset="0"/>
                <a:ea typeface="ＭＳ Ｐゴシック" charset="0"/>
                <a:cs typeface="ＭＳ Ｐゴシック" charset="0"/>
              </a:rPr>
              <a:t> gave this message to Zephaniah when Josiah son of Amon was king of Juda</a:t>
            </a:r>
            <a:r>
              <a:rPr lang="en-US" sz="2800" b="1" dirty="0">
                <a:solidFill>
                  <a:srgbClr val="FFFFFF"/>
                </a:solidFill>
                <a:effectLst>
                  <a:glow rad="127000">
                    <a:schemeClr val="tx1"/>
                  </a:glow>
                </a:effectLst>
                <a:latin typeface="Arial" charset="0"/>
                <a:ea typeface="ＭＳ Ｐゴシック" charset="0"/>
                <a:cs typeface="ＭＳ Ｐゴシック" charset="0"/>
              </a:rPr>
              <a:t>h</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solidFill>
                  <a:srgbClr val="FFFF00"/>
                </a:solidFill>
                <a:effectLst>
                  <a:glow rad="127000">
                    <a:schemeClr val="tx1"/>
                  </a:glow>
                </a:effectLst>
                <a:latin typeface="Arial" charset="0"/>
                <a:ea typeface="ＭＳ Ｐゴシック" charset="0"/>
                <a:cs typeface="ＭＳ Ｐゴシック" charset="0"/>
              </a:rPr>
              <a:t>Zephaniah was the</a:t>
            </a:r>
            <a:r>
              <a:rPr lang="en-US" sz="2800" b="1" dirty="0">
                <a:effectLst>
                  <a:glow rad="127000">
                    <a:schemeClr val="tx1"/>
                  </a:glow>
                </a:effectLst>
                <a:latin typeface="Arial" charset="0"/>
                <a:ea typeface="ＭＳ Ｐゴシック" charset="0"/>
                <a:cs typeface="ＭＳ Ｐゴシック" charset="0"/>
              </a:rPr>
              <a:t> son of Cushi, son of Gedaliah, son of Amariah, </a:t>
            </a:r>
            <a:r>
              <a:rPr lang="en-US" sz="2800" b="1" dirty="0">
                <a:solidFill>
                  <a:srgbClr val="FFFF00"/>
                </a:solidFill>
                <a:effectLst>
                  <a:glow rad="127000">
                    <a:schemeClr val="tx1"/>
                  </a:glow>
                </a:effectLst>
                <a:latin typeface="Arial" charset="0"/>
                <a:ea typeface="ＭＳ Ｐゴシック" charset="0"/>
                <a:cs typeface="ＭＳ Ｐゴシック" charset="0"/>
              </a:rPr>
              <a:t>son of Hezekiah</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36" y="2420888"/>
            <a:ext cx="8280400" cy="4041215"/>
          </a:xfrm>
          <a:prstGeom prst="rect">
            <a:avLst/>
          </a:prstGeom>
        </p:spPr>
      </p:pic>
    </p:spTree>
    <p:extLst>
      <p:ext uri="{BB962C8B-B14F-4D97-AF65-F5344CB8AC3E}">
        <p14:creationId xmlns:p14="http://schemas.microsoft.com/office/powerpoint/2010/main" val="216246910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914400" y="152400"/>
            <a:ext cx="7239000" cy="838200"/>
          </a:xfrm>
          <a:solidFill>
            <a:srgbClr val="701A1F"/>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Zephaniah was of Royal Birth!</a:t>
            </a:r>
          </a:p>
        </p:txBody>
      </p:sp>
      <p:sp>
        <p:nvSpPr>
          <p:cNvPr id="242699" name="Text Box 11"/>
          <p:cNvSpPr txBox="1">
            <a:spLocks noChangeArrowheads="1"/>
          </p:cNvSpPr>
          <p:nvPr/>
        </p:nvSpPr>
        <p:spPr bwMode="auto">
          <a:xfrm>
            <a:off x="6335537" y="2983642"/>
            <a:ext cx="162148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Amariah</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18" name="Line 30"/>
          <p:cNvSpPr>
            <a:spLocks noChangeShapeType="1"/>
          </p:cNvSpPr>
          <p:nvPr/>
        </p:nvSpPr>
        <p:spPr bwMode="auto">
          <a:xfrm>
            <a:off x="1979712" y="3481844"/>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19" name="Text Box 31"/>
          <p:cNvSpPr txBox="1">
            <a:spLocks noChangeArrowheads="1"/>
          </p:cNvSpPr>
          <p:nvPr/>
        </p:nvSpPr>
        <p:spPr bwMode="auto">
          <a:xfrm>
            <a:off x="1403119" y="3769876"/>
            <a:ext cx="1201922"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err="1">
                <a:solidFill>
                  <a:srgbClr val="FFFF00"/>
                </a:solidFill>
                <a:effectLst>
                  <a:outerShdw blurRad="38100" dist="38100" dir="2700000" algn="tl">
                    <a:srgbClr val="000000"/>
                  </a:outerShdw>
                </a:effectLst>
                <a:latin typeface="Arial" charset="0"/>
                <a:cs typeface="Arial" charset="0"/>
              </a:rPr>
              <a:t>Amon</a:t>
            </a:r>
            <a:endParaRPr lang="en-US" sz="2000" dirty="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111268" y="2592621"/>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23" name="Text Box 35"/>
          <p:cNvSpPr txBox="1">
            <a:spLocks noChangeArrowheads="1"/>
          </p:cNvSpPr>
          <p:nvPr/>
        </p:nvSpPr>
        <p:spPr bwMode="auto">
          <a:xfrm>
            <a:off x="3574976" y="980728"/>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Hezekiah</a:t>
            </a:r>
            <a:endParaRPr lang="en-US" sz="2800" b="1" dirty="0">
              <a:solidFill>
                <a:srgbClr val="FFFFFF"/>
              </a:solidFill>
              <a:effectLst>
                <a:outerShdw blurRad="38100" dist="38100" dir="2700000" algn="tl">
                  <a:srgbClr val="000000"/>
                </a:outerShdw>
              </a:effectLst>
              <a:latin typeface="Arial" charset="0"/>
              <a:cs typeface="Arial" charset="0"/>
            </a:endParaRPr>
          </a:p>
          <a:p>
            <a:pPr algn="ctr" defTabSz="914400" eaLnBrk="0" fontAlgn="base" hangingPunct="0">
              <a:spcBef>
                <a:spcPct val="0"/>
              </a:spcBef>
              <a:spcAft>
                <a:spcPct val="0"/>
              </a:spcAft>
              <a:defRPr/>
            </a:pPr>
            <a:r>
              <a:rPr lang="en-US" sz="1800" b="1" dirty="0">
                <a:solidFill>
                  <a:srgbClr val="FFFFFF"/>
                </a:solidFill>
                <a:effectLst>
                  <a:outerShdw blurRad="38100" dist="38100" dir="2700000" algn="tl">
                    <a:srgbClr val="000000"/>
                  </a:outerShdw>
                </a:effectLst>
                <a:latin typeface="Arial" charset="0"/>
                <a:cs typeface="Arial" charset="0"/>
              </a:rPr>
              <a:t>King of Judah</a:t>
            </a:r>
            <a:br>
              <a:rPr lang="en-US" sz="1800" b="1" dirty="0">
                <a:solidFill>
                  <a:srgbClr val="FFFFFF"/>
                </a:solidFill>
                <a:effectLst>
                  <a:outerShdw blurRad="38100" dist="38100" dir="2700000" algn="tl">
                    <a:srgbClr val="000000"/>
                  </a:outerShdw>
                </a:effectLst>
                <a:latin typeface="Arial" charset="0"/>
                <a:cs typeface="Arial" charset="0"/>
              </a:rPr>
            </a:br>
            <a:r>
              <a:rPr lang="en-US" sz="1800" b="1" dirty="0">
                <a:solidFill>
                  <a:srgbClr val="FFFFFF"/>
                </a:solidFill>
                <a:effectLst>
                  <a:outerShdw blurRad="38100" dist="38100" dir="2700000" algn="tl">
                    <a:srgbClr val="000000"/>
                  </a:outerShdw>
                </a:effectLst>
                <a:latin typeface="Arial" charset="0"/>
                <a:cs typeface="Arial" charset="0"/>
              </a:rPr>
              <a:t>(Line of David)</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1" name="Text Box 43"/>
          <p:cNvSpPr txBox="1">
            <a:spLocks noChangeArrowheads="1"/>
          </p:cNvSpPr>
          <p:nvPr/>
        </p:nvSpPr>
        <p:spPr bwMode="auto">
          <a:xfrm>
            <a:off x="8316913" y="90488"/>
            <a:ext cx="698500" cy="46196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Arial" charset="0"/>
                <a:cs typeface="Arial" charset="0"/>
              </a:rPr>
              <a:t>238</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4787539"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000" b="1" dirty="0">
                <a:solidFill>
                  <a:srgbClr val="FFFFFF"/>
                </a:solidFill>
                <a:effectLst>
                  <a:outerShdw blurRad="38100" dist="38100" dir="2700000" algn="tl">
                    <a:srgbClr val="000000"/>
                  </a:outerShdw>
                </a:effectLst>
                <a:latin typeface="Arial" charset="0"/>
                <a:cs typeface="Arial" charset="0"/>
              </a:rPr>
              <a:t>Righteous in white; </a:t>
            </a:r>
            <a:r>
              <a:rPr lang="en-US" sz="2000" b="1" dirty="0">
                <a:solidFill>
                  <a:srgbClr val="FFFF00"/>
                </a:solidFill>
                <a:effectLst>
                  <a:outerShdw blurRad="38100" dist="38100" dir="2700000" algn="tl">
                    <a:srgbClr val="000000"/>
                  </a:outerShdw>
                </a:effectLst>
                <a:latin typeface="Arial" charset="0"/>
                <a:cs typeface="Arial" charset="0"/>
              </a:rPr>
              <a:t>Godless in yellow</a:t>
            </a:r>
            <a:endParaRPr lang="en-US" sz="1600" dirty="0">
              <a:solidFill>
                <a:srgbClr val="FFFF00"/>
              </a:solidFill>
              <a:effectLst>
                <a:outerShdw blurRad="38100" dist="38100" dir="2700000" algn="tl">
                  <a:srgbClr val="000000"/>
                </a:outerShdw>
              </a:effectLst>
              <a:latin typeface="Arial" charset="0"/>
              <a:cs typeface="Arial" charset="0"/>
            </a:endParaRPr>
          </a:p>
        </p:txBody>
      </p:sp>
      <p:sp>
        <p:nvSpPr>
          <p:cNvPr id="29" name="Text Box 11"/>
          <p:cNvSpPr txBox="1">
            <a:spLocks noChangeArrowheads="1"/>
          </p:cNvSpPr>
          <p:nvPr/>
        </p:nvSpPr>
        <p:spPr bwMode="auto">
          <a:xfrm>
            <a:off x="1043608" y="2983642"/>
            <a:ext cx="192094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a:solidFill>
                  <a:srgbClr val="FFFF00"/>
                </a:solidFill>
                <a:effectLst>
                  <a:outerShdw blurRad="38100" dist="38100" dir="2700000" algn="tl">
                    <a:srgbClr val="000000"/>
                  </a:outerShdw>
                </a:effectLst>
                <a:latin typeface="Arial" charset="0"/>
                <a:cs typeface="Arial" charset="0"/>
              </a:rPr>
              <a:t>Manasseh</a:t>
            </a:r>
            <a:endParaRPr lang="en-US" sz="2000">
              <a:solidFill>
                <a:srgbClr val="FFFF00"/>
              </a:solidFill>
              <a:effectLst>
                <a:outerShdw blurRad="38100" dist="38100" dir="2700000" algn="tl">
                  <a:srgbClr val="000000"/>
                </a:outerShdw>
              </a:effectLst>
              <a:latin typeface="Arial" charset="0"/>
              <a:cs typeface="Arial" charset="0"/>
            </a:endParaRPr>
          </a:p>
        </p:txBody>
      </p:sp>
      <p:sp>
        <p:nvSpPr>
          <p:cNvPr id="30" name="Line 34"/>
          <p:cNvSpPr>
            <a:spLocks noChangeShapeType="1"/>
          </p:cNvSpPr>
          <p:nvPr/>
        </p:nvSpPr>
        <p:spPr bwMode="auto">
          <a:xfrm>
            <a:off x="1979712" y="2592621"/>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1" name="Line 45"/>
          <p:cNvSpPr>
            <a:spLocks noChangeShapeType="1"/>
          </p:cNvSpPr>
          <p:nvPr/>
        </p:nvSpPr>
        <p:spPr bwMode="auto">
          <a:xfrm flipH="1" flipV="1">
            <a:off x="1979710" y="2592620"/>
            <a:ext cx="5112569" cy="25127"/>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3" name="Line 30"/>
          <p:cNvSpPr>
            <a:spLocks noChangeShapeType="1"/>
          </p:cNvSpPr>
          <p:nvPr/>
        </p:nvSpPr>
        <p:spPr bwMode="auto">
          <a:xfrm>
            <a:off x="7111268" y="3409836"/>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4" name="Text Box 31"/>
          <p:cNvSpPr txBox="1">
            <a:spLocks noChangeArrowheads="1"/>
          </p:cNvSpPr>
          <p:nvPr/>
        </p:nvSpPr>
        <p:spPr bwMode="auto">
          <a:xfrm>
            <a:off x="6295650" y="3769876"/>
            <a:ext cx="170125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Gedaliah</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35" name="Line 30"/>
          <p:cNvSpPr>
            <a:spLocks noChangeShapeType="1"/>
          </p:cNvSpPr>
          <p:nvPr/>
        </p:nvSpPr>
        <p:spPr bwMode="auto">
          <a:xfrm>
            <a:off x="1979712" y="4273932"/>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 Box 31"/>
          <p:cNvSpPr txBox="1">
            <a:spLocks noChangeArrowheads="1"/>
          </p:cNvSpPr>
          <p:nvPr/>
        </p:nvSpPr>
        <p:spPr bwMode="auto">
          <a:xfrm>
            <a:off x="1342982" y="4633972"/>
            <a:ext cx="132219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Josiah</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37" name="Line 30"/>
          <p:cNvSpPr>
            <a:spLocks noChangeShapeType="1"/>
          </p:cNvSpPr>
          <p:nvPr/>
        </p:nvSpPr>
        <p:spPr bwMode="auto">
          <a:xfrm>
            <a:off x="7111268" y="4273932"/>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8" name="Text Box 31"/>
          <p:cNvSpPr txBox="1">
            <a:spLocks noChangeArrowheads="1"/>
          </p:cNvSpPr>
          <p:nvPr/>
        </p:nvSpPr>
        <p:spPr bwMode="auto">
          <a:xfrm>
            <a:off x="6555224" y="4633972"/>
            <a:ext cx="118210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Cushi</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39" name="Line 30"/>
          <p:cNvSpPr>
            <a:spLocks noChangeShapeType="1"/>
          </p:cNvSpPr>
          <p:nvPr/>
        </p:nvSpPr>
        <p:spPr bwMode="auto">
          <a:xfrm>
            <a:off x="7111268" y="5210036"/>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0" name="Text Box 31"/>
          <p:cNvSpPr txBox="1">
            <a:spLocks noChangeArrowheads="1"/>
          </p:cNvSpPr>
          <p:nvPr/>
        </p:nvSpPr>
        <p:spPr bwMode="auto">
          <a:xfrm>
            <a:off x="6156176" y="5570076"/>
            <a:ext cx="198020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Zephaniah</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48" name="Line 34"/>
          <p:cNvSpPr>
            <a:spLocks noChangeShapeType="1"/>
          </p:cNvSpPr>
          <p:nvPr/>
        </p:nvSpPr>
        <p:spPr bwMode="auto">
          <a:xfrm>
            <a:off x="4469532" y="21857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9" name="Text Box 35"/>
          <p:cNvSpPr txBox="1">
            <a:spLocks noChangeArrowheads="1"/>
          </p:cNvSpPr>
          <p:nvPr/>
        </p:nvSpPr>
        <p:spPr bwMode="auto">
          <a:xfrm rot="20692047">
            <a:off x="137695" y="2094164"/>
            <a:ext cx="297747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Sons who Ruled</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50" name="Text Box 35"/>
          <p:cNvSpPr txBox="1">
            <a:spLocks noChangeArrowheads="1"/>
          </p:cNvSpPr>
          <p:nvPr/>
        </p:nvSpPr>
        <p:spPr bwMode="auto">
          <a:xfrm rot="1700525">
            <a:off x="5768832" y="1787439"/>
            <a:ext cx="3032767" cy="954107"/>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Sons who Did Not Rule</a:t>
            </a:r>
            <a:endParaRPr lang="en-US" sz="2000"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142217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0"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1"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2"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3"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4"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5"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17770"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931</a:t>
            </a:r>
          </a:p>
        </p:txBody>
      </p:sp>
      <p:sp>
        <p:nvSpPr>
          <p:cNvPr id="117771"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722</a:t>
            </a:r>
          </a:p>
        </p:txBody>
      </p:sp>
      <p:sp>
        <p:nvSpPr>
          <p:cNvPr id="117772"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586</a:t>
            </a:r>
          </a:p>
        </p:txBody>
      </p:sp>
      <p:sp>
        <p:nvSpPr>
          <p:cNvPr id="117773"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Obadiah</a:t>
            </a:r>
          </a:p>
        </p:txBody>
      </p:sp>
      <p:sp>
        <p:nvSpPr>
          <p:cNvPr id="117774"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Jonah</a:t>
            </a:r>
          </a:p>
        </p:txBody>
      </p:sp>
      <p:sp>
        <p:nvSpPr>
          <p:cNvPr id="117775"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Amos</a:t>
            </a:r>
          </a:p>
        </p:txBody>
      </p:sp>
      <p:sp>
        <p:nvSpPr>
          <p:cNvPr id="117776"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Hosea</a:t>
            </a:r>
          </a:p>
        </p:txBody>
      </p:sp>
      <p:sp>
        <p:nvSpPr>
          <p:cNvPr id="117777"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Isaiah</a:t>
            </a:r>
          </a:p>
        </p:txBody>
      </p:sp>
      <p:sp>
        <p:nvSpPr>
          <p:cNvPr id="117778"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Micah</a:t>
            </a:r>
          </a:p>
        </p:txBody>
      </p:sp>
      <p:sp>
        <p:nvSpPr>
          <p:cNvPr id="117779"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Nahum</a:t>
            </a:r>
          </a:p>
        </p:txBody>
      </p:sp>
      <p:sp>
        <p:nvSpPr>
          <p:cNvPr id="117780"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Zephaniah</a:t>
            </a:r>
          </a:p>
        </p:txBody>
      </p:sp>
      <p:sp>
        <p:nvSpPr>
          <p:cNvPr id="17428" name="Rectangle 30"/>
          <p:cNvSpPr>
            <a:spLocks noGrp="1" noChangeArrowheads="1"/>
          </p:cNvSpPr>
          <p:nvPr>
            <p:ph type="ctrTitle"/>
          </p:nvPr>
        </p:nvSpPr>
        <p:spPr>
          <a:xfrm>
            <a:off x="9396413" y="549275"/>
            <a:ext cx="6477000" cy="914400"/>
          </a:xfrm>
          <a:solidFill>
            <a:schemeClr val="bg2"/>
          </a:solidFill>
        </p:spPr>
        <p:txBody>
          <a:bodyPr/>
          <a:lstStyle/>
          <a:p>
            <a:pPr eaLnBrk="1" hangingPunct="1">
              <a:defRPr/>
            </a:pPr>
            <a:r>
              <a:rPr kumimoji="1" lang="en-US" dirty="0">
                <a:solidFill>
                  <a:srgbClr val="000000"/>
                </a:solidFill>
                <a:effectLst>
                  <a:outerShdw blurRad="38100" dist="38100" dir="2700000" algn="tl">
                    <a:srgbClr val="FFFFFF"/>
                  </a:outerShdw>
                </a:effectLst>
                <a:latin typeface="Arial" charset="0"/>
                <a:ea typeface="ＭＳ Ｐゴシック" charset="0"/>
                <a:cs typeface="ＭＳ Ｐゴシック" charset="0"/>
              </a:rPr>
              <a:t>Placing the Prophets</a:t>
            </a:r>
            <a:endParaRPr kumimoji="1" lang="en-US" dirty="0">
              <a:effectLst>
                <a:outerShdw blurRad="38100" dist="38100" dir="2700000" algn="tl">
                  <a:srgbClr val="000000"/>
                </a:outerShdw>
              </a:effectLst>
              <a:latin typeface="Arial" charset="0"/>
              <a:ea typeface="ＭＳ Ｐゴシック" charset="0"/>
              <a:cs typeface="ＭＳ Ｐゴシック" charset="0"/>
            </a:endParaRPr>
          </a:p>
        </p:txBody>
      </p:sp>
      <p:sp>
        <p:nvSpPr>
          <p:cNvPr id="68628" name="Rectangle 31"/>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kumimoji="1" lang="en-US" sz="2800">
                <a:solidFill>
                  <a:srgbClr val="EAEAEA"/>
                </a:solidFill>
                <a:latin typeface="Arial" charset="0"/>
                <a:ea typeface="ＭＳ Ｐゴシック" charset="0"/>
                <a:cs typeface="Arial" charset="0"/>
              </a:rPr>
              <a:t>Key Dates</a:t>
            </a:r>
          </a:p>
        </p:txBody>
      </p:sp>
      <p:sp>
        <p:nvSpPr>
          <p:cNvPr id="68629"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defTabSz="914400" fontAlgn="base">
              <a:spcBef>
                <a:spcPct val="0"/>
              </a:spcBef>
              <a:spcAft>
                <a:spcPct val="0"/>
              </a:spcAft>
            </a:pP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Placing the Prophets</a:t>
            </a:r>
          </a:p>
        </p:txBody>
      </p:sp>
      <p:sp>
        <p:nvSpPr>
          <p:cNvPr id="68630" name="Text Box 311"/>
          <p:cNvSpPr txBox="1">
            <a:spLocks noChangeArrowheads="1"/>
          </p:cNvSpPr>
          <p:nvPr/>
        </p:nvSpPr>
        <p:spPr bwMode="auto">
          <a:xfrm>
            <a:off x="844550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EAEAEA"/>
                </a:solidFill>
                <a:latin typeface="Arial" charset="0"/>
                <a:cs typeface="Arial" charset="0"/>
              </a:rPr>
              <a:t>342</a:t>
            </a:r>
          </a:p>
        </p:txBody>
      </p:sp>
    </p:spTree>
    <p:extLst>
      <p:ext uri="{BB962C8B-B14F-4D97-AF65-F5344CB8AC3E}">
        <p14:creationId xmlns:p14="http://schemas.microsoft.com/office/powerpoint/2010/main" val="2675103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7770"/>
                                        </p:tgtEl>
                                        <p:attrNameLst>
                                          <p:attrName>style.visibility</p:attrName>
                                        </p:attrNameLst>
                                      </p:cBhvr>
                                      <p:to>
                                        <p:strVal val="visible"/>
                                      </p:to>
                                    </p:set>
                                    <p:anim calcmode="lin" valueType="num">
                                      <p:cBhvr additive="base">
                                        <p:cTn id="7" dur="500" fill="hold"/>
                                        <p:tgtEl>
                                          <p:spTgt spid="117770"/>
                                        </p:tgtEl>
                                        <p:attrNameLst>
                                          <p:attrName>ppt_x</p:attrName>
                                        </p:attrNameLst>
                                      </p:cBhvr>
                                      <p:tavLst>
                                        <p:tav tm="0">
                                          <p:val>
                                            <p:strVal val="0-#ppt_w/2"/>
                                          </p:val>
                                        </p:tav>
                                        <p:tav tm="100000">
                                          <p:val>
                                            <p:strVal val="#ppt_x"/>
                                          </p:val>
                                        </p:tav>
                                      </p:tavLst>
                                    </p:anim>
                                    <p:anim calcmode="lin" valueType="num">
                                      <p:cBhvr additive="base">
                                        <p:cTn id="8" dur="500" fill="hold"/>
                                        <p:tgtEl>
                                          <p:spTgt spid="1177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7771"/>
                                        </p:tgtEl>
                                        <p:attrNameLst>
                                          <p:attrName>style.visibility</p:attrName>
                                        </p:attrNameLst>
                                      </p:cBhvr>
                                      <p:to>
                                        <p:strVal val="visible"/>
                                      </p:to>
                                    </p:set>
                                    <p:anim calcmode="lin" valueType="num">
                                      <p:cBhvr additive="base">
                                        <p:cTn id="13" dur="500" fill="hold"/>
                                        <p:tgtEl>
                                          <p:spTgt spid="117771"/>
                                        </p:tgtEl>
                                        <p:attrNameLst>
                                          <p:attrName>ppt_x</p:attrName>
                                        </p:attrNameLst>
                                      </p:cBhvr>
                                      <p:tavLst>
                                        <p:tav tm="0">
                                          <p:val>
                                            <p:strVal val="0-#ppt_w/2"/>
                                          </p:val>
                                        </p:tav>
                                        <p:tav tm="100000">
                                          <p:val>
                                            <p:strVal val="#ppt_x"/>
                                          </p:val>
                                        </p:tav>
                                      </p:tavLst>
                                    </p:anim>
                                    <p:anim calcmode="lin" valueType="num">
                                      <p:cBhvr additive="base">
                                        <p:cTn id="14" dur="500" fill="hold"/>
                                        <p:tgtEl>
                                          <p:spTgt spid="11777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7772"/>
                                        </p:tgtEl>
                                        <p:attrNameLst>
                                          <p:attrName>style.visibility</p:attrName>
                                        </p:attrNameLst>
                                      </p:cBhvr>
                                      <p:to>
                                        <p:strVal val="visible"/>
                                      </p:to>
                                    </p:set>
                                    <p:anim calcmode="lin" valueType="num">
                                      <p:cBhvr additive="base">
                                        <p:cTn id="19" dur="500" fill="hold"/>
                                        <p:tgtEl>
                                          <p:spTgt spid="117772"/>
                                        </p:tgtEl>
                                        <p:attrNameLst>
                                          <p:attrName>ppt_x</p:attrName>
                                        </p:attrNameLst>
                                      </p:cBhvr>
                                      <p:tavLst>
                                        <p:tav tm="0">
                                          <p:val>
                                            <p:strVal val="0-#ppt_w/2"/>
                                          </p:val>
                                        </p:tav>
                                        <p:tav tm="100000">
                                          <p:val>
                                            <p:strVal val="#ppt_x"/>
                                          </p:val>
                                        </p:tav>
                                      </p:tavLst>
                                    </p:anim>
                                    <p:anim calcmode="lin" valueType="num">
                                      <p:cBhvr additive="base">
                                        <p:cTn id="20" dur="500" fill="hold"/>
                                        <p:tgtEl>
                                          <p:spTgt spid="11777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7773"/>
                                        </p:tgtEl>
                                        <p:attrNameLst>
                                          <p:attrName>style.visibility</p:attrName>
                                        </p:attrNameLst>
                                      </p:cBhvr>
                                      <p:to>
                                        <p:strVal val="visible"/>
                                      </p:to>
                                    </p:set>
                                    <p:anim calcmode="lin" valueType="num">
                                      <p:cBhvr additive="base">
                                        <p:cTn id="25" dur="500" fill="hold"/>
                                        <p:tgtEl>
                                          <p:spTgt spid="117773"/>
                                        </p:tgtEl>
                                        <p:attrNameLst>
                                          <p:attrName>ppt_x</p:attrName>
                                        </p:attrNameLst>
                                      </p:cBhvr>
                                      <p:tavLst>
                                        <p:tav tm="0">
                                          <p:val>
                                            <p:strVal val="0-#ppt_w/2"/>
                                          </p:val>
                                        </p:tav>
                                        <p:tav tm="100000">
                                          <p:val>
                                            <p:strVal val="#ppt_x"/>
                                          </p:val>
                                        </p:tav>
                                      </p:tavLst>
                                    </p:anim>
                                    <p:anim calcmode="lin" valueType="num">
                                      <p:cBhvr additive="base">
                                        <p:cTn id="26" dur="500" fill="hold"/>
                                        <p:tgtEl>
                                          <p:spTgt spid="1177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7774"/>
                                        </p:tgtEl>
                                        <p:attrNameLst>
                                          <p:attrName>style.visibility</p:attrName>
                                        </p:attrNameLst>
                                      </p:cBhvr>
                                      <p:to>
                                        <p:strVal val="visible"/>
                                      </p:to>
                                    </p:set>
                                    <p:anim calcmode="lin" valueType="num">
                                      <p:cBhvr additive="base">
                                        <p:cTn id="31" dur="500" fill="hold"/>
                                        <p:tgtEl>
                                          <p:spTgt spid="117774"/>
                                        </p:tgtEl>
                                        <p:attrNameLst>
                                          <p:attrName>ppt_x</p:attrName>
                                        </p:attrNameLst>
                                      </p:cBhvr>
                                      <p:tavLst>
                                        <p:tav tm="0">
                                          <p:val>
                                            <p:strVal val="0-#ppt_w/2"/>
                                          </p:val>
                                        </p:tav>
                                        <p:tav tm="100000">
                                          <p:val>
                                            <p:strVal val="#ppt_x"/>
                                          </p:val>
                                        </p:tav>
                                      </p:tavLst>
                                    </p:anim>
                                    <p:anim calcmode="lin" valueType="num">
                                      <p:cBhvr additive="base">
                                        <p:cTn id="32" dur="500" fill="hold"/>
                                        <p:tgtEl>
                                          <p:spTgt spid="11777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7775"/>
                                        </p:tgtEl>
                                        <p:attrNameLst>
                                          <p:attrName>style.visibility</p:attrName>
                                        </p:attrNameLst>
                                      </p:cBhvr>
                                      <p:to>
                                        <p:strVal val="visible"/>
                                      </p:to>
                                    </p:set>
                                    <p:anim calcmode="lin" valueType="num">
                                      <p:cBhvr additive="base">
                                        <p:cTn id="37" dur="500" fill="hold"/>
                                        <p:tgtEl>
                                          <p:spTgt spid="117775"/>
                                        </p:tgtEl>
                                        <p:attrNameLst>
                                          <p:attrName>ppt_x</p:attrName>
                                        </p:attrNameLst>
                                      </p:cBhvr>
                                      <p:tavLst>
                                        <p:tav tm="0">
                                          <p:val>
                                            <p:strVal val="0-#ppt_w/2"/>
                                          </p:val>
                                        </p:tav>
                                        <p:tav tm="100000">
                                          <p:val>
                                            <p:strVal val="#ppt_x"/>
                                          </p:val>
                                        </p:tav>
                                      </p:tavLst>
                                    </p:anim>
                                    <p:anim calcmode="lin" valueType="num">
                                      <p:cBhvr additive="base">
                                        <p:cTn id="38" dur="500" fill="hold"/>
                                        <p:tgtEl>
                                          <p:spTgt spid="11777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7776"/>
                                        </p:tgtEl>
                                        <p:attrNameLst>
                                          <p:attrName>style.visibility</p:attrName>
                                        </p:attrNameLst>
                                      </p:cBhvr>
                                      <p:to>
                                        <p:strVal val="visible"/>
                                      </p:to>
                                    </p:set>
                                    <p:anim calcmode="lin" valueType="num">
                                      <p:cBhvr additive="base">
                                        <p:cTn id="43" dur="500" fill="hold"/>
                                        <p:tgtEl>
                                          <p:spTgt spid="117776"/>
                                        </p:tgtEl>
                                        <p:attrNameLst>
                                          <p:attrName>ppt_x</p:attrName>
                                        </p:attrNameLst>
                                      </p:cBhvr>
                                      <p:tavLst>
                                        <p:tav tm="0">
                                          <p:val>
                                            <p:strVal val="0-#ppt_w/2"/>
                                          </p:val>
                                        </p:tav>
                                        <p:tav tm="100000">
                                          <p:val>
                                            <p:strVal val="#ppt_x"/>
                                          </p:val>
                                        </p:tav>
                                      </p:tavLst>
                                    </p:anim>
                                    <p:anim calcmode="lin" valueType="num">
                                      <p:cBhvr additive="base">
                                        <p:cTn id="44" dur="500" fill="hold"/>
                                        <p:tgtEl>
                                          <p:spTgt spid="11777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7777"/>
                                        </p:tgtEl>
                                        <p:attrNameLst>
                                          <p:attrName>style.visibility</p:attrName>
                                        </p:attrNameLst>
                                      </p:cBhvr>
                                      <p:to>
                                        <p:strVal val="visible"/>
                                      </p:to>
                                    </p:set>
                                    <p:anim calcmode="lin" valueType="num">
                                      <p:cBhvr additive="base">
                                        <p:cTn id="49" dur="500" fill="hold"/>
                                        <p:tgtEl>
                                          <p:spTgt spid="117777"/>
                                        </p:tgtEl>
                                        <p:attrNameLst>
                                          <p:attrName>ppt_x</p:attrName>
                                        </p:attrNameLst>
                                      </p:cBhvr>
                                      <p:tavLst>
                                        <p:tav tm="0">
                                          <p:val>
                                            <p:strVal val="0-#ppt_w/2"/>
                                          </p:val>
                                        </p:tav>
                                        <p:tav tm="100000">
                                          <p:val>
                                            <p:strVal val="#ppt_x"/>
                                          </p:val>
                                        </p:tav>
                                      </p:tavLst>
                                    </p:anim>
                                    <p:anim calcmode="lin" valueType="num">
                                      <p:cBhvr additive="base">
                                        <p:cTn id="50" dur="500" fill="hold"/>
                                        <p:tgtEl>
                                          <p:spTgt spid="11777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7778"/>
                                        </p:tgtEl>
                                        <p:attrNameLst>
                                          <p:attrName>style.visibility</p:attrName>
                                        </p:attrNameLst>
                                      </p:cBhvr>
                                      <p:to>
                                        <p:strVal val="visible"/>
                                      </p:to>
                                    </p:set>
                                    <p:anim calcmode="lin" valueType="num">
                                      <p:cBhvr additive="base">
                                        <p:cTn id="55" dur="500" fill="hold"/>
                                        <p:tgtEl>
                                          <p:spTgt spid="117778"/>
                                        </p:tgtEl>
                                        <p:attrNameLst>
                                          <p:attrName>ppt_x</p:attrName>
                                        </p:attrNameLst>
                                      </p:cBhvr>
                                      <p:tavLst>
                                        <p:tav tm="0">
                                          <p:val>
                                            <p:strVal val="0-#ppt_w/2"/>
                                          </p:val>
                                        </p:tav>
                                        <p:tav tm="100000">
                                          <p:val>
                                            <p:strVal val="#ppt_x"/>
                                          </p:val>
                                        </p:tav>
                                      </p:tavLst>
                                    </p:anim>
                                    <p:anim calcmode="lin" valueType="num">
                                      <p:cBhvr additive="base">
                                        <p:cTn id="56" dur="500" fill="hold"/>
                                        <p:tgtEl>
                                          <p:spTgt spid="117778"/>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7779"/>
                                        </p:tgtEl>
                                        <p:attrNameLst>
                                          <p:attrName>style.visibility</p:attrName>
                                        </p:attrNameLst>
                                      </p:cBhvr>
                                      <p:to>
                                        <p:strVal val="visible"/>
                                      </p:to>
                                    </p:set>
                                    <p:anim calcmode="lin" valueType="num">
                                      <p:cBhvr additive="base">
                                        <p:cTn id="61" dur="500" fill="hold"/>
                                        <p:tgtEl>
                                          <p:spTgt spid="117779"/>
                                        </p:tgtEl>
                                        <p:attrNameLst>
                                          <p:attrName>ppt_x</p:attrName>
                                        </p:attrNameLst>
                                      </p:cBhvr>
                                      <p:tavLst>
                                        <p:tav tm="0">
                                          <p:val>
                                            <p:strVal val="0-#ppt_w/2"/>
                                          </p:val>
                                        </p:tav>
                                        <p:tav tm="100000">
                                          <p:val>
                                            <p:strVal val="#ppt_x"/>
                                          </p:val>
                                        </p:tav>
                                      </p:tavLst>
                                    </p:anim>
                                    <p:anim calcmode="lin" valueType="num">
                                      <p:cBhvr additive="base">
                                        <p:cTn id="62" dur="500" fill="hold"/>
                                        <p:tgtEl>
                                          <p:spTgt spid="11777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7780"/>
                                        </p:tgtEl>
                                        <p:attrNameLst>
                                          <p:attrName>style.visibility</p:attrName>
                                        </p:attrNameLst>
                                      </p:cBhvr>
                                      <p:to>
                                        <p:strVal val="visible"/>
                                      </p:to>
                                    </p:set>
                                    <p:anim calcmode="lin" valueType="num">
                                      <p:cBhvr additive="base">
                                        <p:cTn id="67" dur="500" fill="hold"/>
                                        <p:tgtEl>
                                          <p:spTgt spid="117780"/>
                                        </p:tgtEl>
                                        <p:attrNameLst>
                                          <p:attrName>ppt_x</p:attrName>
                                        </p:attrNameLst>
                                      </p:cBhvr>
                                      <p:tavLst>
                                        <p:tav tm="0">
                                          <p:val>
                                            <p:strVal val="0-#ppt_w/2"/>
                                          </p:val>
                                        </p:tav>
                                        <p:tav tm="100000">
                                          <p:val>
                                            <p:strVal val="#ppt_x"/>
                                          </p:val>
                                        </p:tav>
                                      </p:tavLst>
                                    </p:anim>
                                    <p:anim calcmode="lin" valueType="num">
                                      <p:cBhvr additive="base">
                                        <p:cTn id="68" dur="500" fill="hold"/>
                                        <p:tgtEl>
                                          <p:spTgt spid="1177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0" grpId="0" autoUpdateAnimBg="0"/>
      <p:bldP spid="117771" grpId="0" autoUpdateAnimBg="0"/>
      <p:bldP spid="117772" grpId="0" autoUpdateAnimBg="0"/>
      <p:bldP spid="117773" grpId="0" autoUpdateAnimBg="0"/>
      <p:bldP spid="117774" grpId="0" autoUpdateAnimBg="0"/>
      <p:bldP spid="117775" grpId="0" autoUpdateAnimBg="0"/>
      <p:bldP spid="117776" grpId="0" autoUpdateAnimBg="0"/>
      <p:bldP spid="117777" grpId="0" autoUpdateAnimBg="0"/>
      <p:bldP spid="117778" grpId="0" autoUpdateAnimBg="0"/>
      <p:bldP spid="117779" grpId="0" autoUpdateAnimBg="0"/>
      <p:bldP spid="11778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day</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the L</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judgment upon Judah, the surrounding nations, and the entire earth warns Judah to repent due to God</a:t>
            </a:r>
            <a:r>
              <a:rPr kumimoji="0" lang="uk-UA"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righteousness and his promise of a remnant in a national restoration.</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634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2853940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1"/>
            <a:ext cx="9144000" cy="1412775"/>
          </a:xfrm>
          <a:solidFill>
            <a:schemeClr val="tx2"/>
          </a:solidFill>
        </p:spPr>
        <p:txBody>
          <a:bodyPr/>
          <a:lstStyle/>
          <a:p>
            <a:r>
              <a:rPr lang="en-US" sz="3600" b="1">
                <a:solidFill>
                  <a:schemeClr val="bg1"/>
                </a:solidFill>
                <a:effectLst/>
              </a:rPr>
              <a:t>Zephaniah preached just after Manasseh filled both courts with idols</a:t>
            </a:r>
          </a:p>
        </p:txBody>
      </p:sp>
    </p:spTree>
    <p:extLst>
      <p:ext uri="{BB962C8B-B14F-4D97-AF65-F5344CB8AC3E}">
        <p14:creationId xmlns:p14="http://schemas.microsoft.com/office/powerpoint/2010/main" val="210036496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70658"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70659"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70660"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defTabSz="914400" fontAlgn="base">
              <a:spcBef>
                <a:spcPct val="0"/>
              </a:spcBef>
              <a:spcAft>
                <a:spcPct val="0"/>
              </a:spcAft>
              <a:defRPr/>
            </a:pPr>
            <a:r>
              <a:rPr lang="en-US" sz="2400" b="1" dirty="0">
                <a:solidFill>
                  <a:srgbClr val="FFFFFF"/>
                </a:solidFill>
                <a:latin typeface="Arial"/>
                <a:ea typeface="ＭＳ Ｐゴシック" charset="0"/>
                <a:cs typeface="Arial"/>
              </a:rPr>
              <a:t>232  </a:t>
            </a:r>
          </a:p>
          <a:p>
            <a:pPr algn="ctr" defTabSz="914400" fontAlgn="base">
              <a:spcBef>
                <a:spcPct val="0"/>
              </a:spcBef>
              <a:spcAft>
                <a:spcPct val="0"/>
              </a:spcAft>
              <a:defRPr/>
            </a:pPr>
            <a:r>
              <a:rPr lang="en-US" sz="2400" b="1" dirty="0">
                <a:solidFill>
                  <a:srgbClr val="FFFFFF"/>
                </a:solidFill>
                <a:latin typeface="Arial"/>
                <a:ea typeface="ＭＳ Ｐゴシック" charset="0"/>
                <a:cs typeface="Arial"/>
              </a:rPr>
              <a:t>342</a:t>
            </a:r>
          </a:p>
          <a:p>
            <a:pPr algn="ctr" defTabSz="914400" fontAlgn="base">
              <a:spcBef>
                <a:spcPct val="0"/>
              </a:spcBef>
              <a:spcAft>
                <a:spcPct val="0"/>
              </a:spcAft>
              <a:defRPr/>
            </a:pPr>
            <a:r>
              <a:rPr lang="en-US" sz="2400" b="1" dirty="0">
                <a:solidFill>
                  <a:srgbClr val="FFFFFF"/>
                </a:solidFill>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Joel</a:t>
            </a:r>
          </a:p>
        </p:txBody>
      </p:sp>
      <p:sp>
        <p:nvSpPr>
          <p:cNvPr id="70665"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defTabSz="914400" fontAlgn="base">
              <a:spcBef>
                <a:spcPct val="0"/>
              </a:spcBef>
              <a:spcAft>
                <a:spcPct val="0"/>
              </a:spcAft>
            </a:pPr>
            <a:r>
              <a:rPr 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Jerusalem</a:t>
            </a:r>
            <a:r>
              <a:rPr lang="uk-UA"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a:t>
            </a:r>
            <a:r>
              <a:rPr 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Lamentations</a:t>
            </a:r>
          </a:p>
        </p:txBody>
      </p:sp>
      <p:sp>
        <p:nvSpPr>
          <p:cNvPr id="70668"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70669"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627</a:t>
            </a:r>
          </a:p>
        </p:txBody>
      </p:sp>
      <p:sp>
        <p:nvSpPr>
          <p:cNvPr id="70675"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uk-UA"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Key Dates</a:t>
            </a:r>
          </a:p>
        </p:txBody>
      </p:sp>
      <p:sp>
        <p:nvSpPr>
          <p:cNvPr id="70679"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606</a:t>
            </a:r>
          </a:p>
        </p:txBody>
      </p:sp>
    </p:spTree>
    <p:extLst>
      <p:ext uri="{BB962C8B-B14F-4D97-AF65-F5344CB8AC3E}">
        <p14:creationId xmlns:p14="http://schemas.microsoft.com/office/powerpoint/2010/main" val="52374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0679"/>
                                        </p:tgtEl>
                                        <p:attrNameLst>
                                          <p:attrName>style.visibility</p:attrName>
                                        </p:attrNameLst>
                                      </p:cBhvr>
                                      <p:to>
                                        <p:strVal val="visible"/>
                                      </p:to>
                                    </p:set>
                                    <p:anim calcmode="lin" valueType="num">
                                      <p:cBhvr additive="base">
                                        <p:cTn id="15" dur="500" fill="hold"/>
                                        <p:tgtEl>
                                          <p:spTgt spid="70679"/>
                                        </p:tgtEl>
                                        <p:attrNameLst>
                                          <p:attrName>ppt_x</p:attrName>
                                        </p:attrNameLst>
                                      </p:cBhvr>
                                      <p:tavLst>
                                        <p:tav tm="0">
                                          <p:val>
                                            <p:strVal val="#ppt_x"/>
                                          </p:val>
                                        </p:tav>
                                        <p:tav tm="100000">
                                          <p:val>
                                            <p:strVal val="#ppt_x"/>
                                          </p:val>
                                        </p:tav>
                                      </p:tavLst>
                                    </p:anim>
                                    <p:anim calcmode="lin" valueType="num">
                                      <p:cBhvr additive="base">
                                        <p:cTn id="16" dur="500" fill="hold"/>
                                        <p:tgtEl>
                                          <p:spTgt spid="70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9" grpId="0" animBg="1"/>
      <p:bldP spid="26" grpId="0"/>
      <p:bldP spid="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should we respond to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balance</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
        <p:nvSpPr>
          <p:cNvPr id="4" name="Rectangle 2"/>
          <p:cNvSpPr txBox="1">
            <a:spLocks noChangeArrowheads="1"/>
          </p:cNvSpPr>
          <p:nvPr/>
        </p:nvSpPr>
        <p:spPr bwMode="auto">
          <a:xfrm>
            <a:off x="197928"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Judgment</a:t>
            </a:r>
          </a:p>
        </p:txBody>
      </p:sp>
      <p:sp>
        <p:nvSpPr>
          <p:cNvPr id="5" name="Rectangle 2"/>
          <p:cNvSpPr txBox="1">
            <a:spLocks noChangeArrowheads="1"/>
          </p:cNvSpPr>
          <p:nvPr/>
        </p:nvSpPr>
        <p:spPr bwMode="auto">
          <a:xfrm>
            <a:off x="4717353"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Deliverance</a:t>
            </a:r>
          </a:p>
        </p:txBody>
      </p:sp>
      <p:sp>
        <p:nvSpPr>
          <p:cNvPr id="6" name="Rectangle 2"/>
          <p:cNvSpPr txBox="1">
            <a:spLocks noChangeArrowheads="1"/>
          </p:cNvSpPr>
          <p:nvPr/>
        </p:nvSpPr>
        <p:spPr bwMode="auto">
          <a:xfrm>
            <a:off x="220612"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Repentance</a:t>
            </a:r>
          </a:p>
        </p:txBody>
      </p:sp>
    </p:spTree>
    <p:extLst>
      <p:ext uri="{BB962C8B-B14F-4D97-AF65-F5344CB8AC3E}">
        <p14:creationId xmlns:p14="http://schemas.microsoft.com/office/powerpoint/2010/main" val="114349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 y="406400"/>
            <a:ext cx="9042400" cy="6032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129"/>
            <a:ext cx="9144000" cy="19352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future judgment warns us to </a:t>
            </a:r>
            <a:r>
              <a:rPr lang="en-US" sz="4800" b="1" dirty="0">
                <a:solidFill>
                  <a:srgbClr val="FFFF00"/>
                </a:solidFill>
                <a:effectLst>
                  <a:glow rad="127000">
                    <a:schemeClr val="tx1"/>
                  </a:glow>
                </a:effectLst>
                <a:latin typeface="Arial" charset="0"/>
                <a:ea typeface="ＭＳ Ｐゴシック" charset="0"/>
                <a:cs typeface="ＭＳ Ｐゴシック" charset="0"/>
              </a:rPr>
              <a:t>repent</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Zephaniah 1:1–3:8</a:t>
            </a:r>
          </a:p>
        </p:txBody>
      </p:sp>
    </p:spTree>
    <p:extLst>
      <p:ext uri="{BB962C8B-B14F-4D97-AF65-F5344CB8AC3E}">
        <p14:creationId xmlns:p14="http://schemas.microsoft.com/office/powerpoint/2010/main" val="1487350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Zephaniah 1</a:t>
            </a:r>
          </a:p>
        </p:txBody>
      </p:sp>
    </p:spTree>
    <p:extLst>
      <p:ext uri="{BB962C8B-B14F-4D97-AF65-F5344CB8AC3E}">
        <p14:creationId xmlns:p14="http://schemas.microsoft.com/office/powerpoint/2010/main" val="37086935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501121579"/>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276661712"/>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Zephaniah: </a:t>
            </a: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en-US" kern="0" dirty="0">
                <a:solidFill>
                  <a:srgbClr val="FFFFFF"/>
                </a:solidFill>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latin typeface="Arial"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85994" y="5123181"/>
            <a:ext cx="1143000"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766708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36950" y="3500438"/>
            <a:ext cx="560705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3" name="Rectangle 7"/>
          <p:cNvSpPr>
            <a:spLocks noGrp="1" noRot="1" noChangeArrowheads="1"/>
          </p:cNvSpPr>
          <p:nvPr>
            <p:ph type="title" idx="4294967295"/>
          </p:nvPr>
        </p:nvSpPr>
        <p:spPr>
          <a:xfrm>
            <a:off x="6248400" y="0"/>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Judgment</a:t>
            </a:r>
          </a:p>
        </p:txBody>
      </p:sp>
      <p:pic>
        <p:nvPicPr>
          <p:cNvPr id="84996"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40200" y="0"/>
            <a:ext cx="50038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7"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97563" y="2276475"/>
            <a:ext cx="3246437" cy="212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7" name="Text Box 11"/>
          <p:cNvSpPr txBox="1">
            <a:spLocks noChangeArrowheads="1"/>
          </p:cNvSpPr>
          <p:nvPr/>
        </p:nvSpPr>
        <p:spPr bwMode="auto">
          <a:xfrm>
            <a:off x="179512" y="28363"/>
            <a:ext cx="4536504" cy="6555642"/>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defRPr/>
            </a:pPr>
            <a:r>
              <a:rPr lang="ru-RU" sz="2800" b="1" dirty="0">
                <a:solidFill>
                  <a:srgbClr val="FFFFFF"/>
                </a:solidFill>
                <a:effectLst>
                  <a:glow rad="152400">
                    <a:srgbClr val="000000"/>
                  </a:glow>
                </a:effectLst>
                <a:latin typeface="Arial" charset="0"/>
                <a:cs typeface="Arial" charset="0"/>
              </a:rPr>
              <a:t>"</a:t>
            </a:r>
            <a:r>
              <a:rPr lang="uk-UA"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I will sweep away everything from the face of the earth,</a:t>
            </a:r>
            <a:r>
              <a:rPr lang="ru-RU"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 says the L</a:t>
            </a:r>
            <a:r>
              <a:rPr lang="en-SG" b="1" dirty="0">
                <a:solidFill>
                  <a:srgbClr val="FFFFFF"/>
                </a:solidFill>
                <a:effectLst>
                  <a:glow rad="152400">
                    <a:srgbClr val="000000"/>
                  </a:glow>
                </a:effectLst>
                <a:latin typeface="Arial" charset="0"/>
                <a:cs typeface="Arial" charset="0"/>
              </a:rPr>
              <a:t>ORD</a:t>
            </a:r>
            <a:r>
              <a:rPr lang="en-SG" sz="2800" b="1" dirty="0">
                <a:solidFill>
                  <a:srgbClr val="FFFFFF"/>
                </a:solidFill>
                <a:effectLst>
                  <a:glow rad="152400">
                    <a:srgbClr val="000000"/>
                  </a:glow>
                </a:effectLst>
                <a:latin typeface="Arial" charset="0"/>
                <a:cs typeface="Arial" charset="0"/>
              </a:rPr>
              <a:t>. </a:t>
            </a:r>
          </a:p>
          <a:p>
            <a:pPr defTabSz="914400" fontAlgn="base">
              <a:spcBef>
                <a:spcPct val="0"/>
              </a:spcBef>
              <a:spcAft>
                <a:spcPct val="0"/>
              </a:spcAft>
              <a:defRPr/>
            </a:pPr>
            <a:r>
              <a:rPr lang="en-SG" sz="2800" b="1" baseline="30000" dirty="0">
                <a:solidFill>
                  <a:srgbClr val="FFFFFF"/>
                </a:solidFill>
                <a:effectLst>
                  <a:glow rad="152400">
                    <a:srgbClr val="000000"/>
                  </a:glow>
                </a:effectLst>
                <a:latin typeface="Arial" charset="0"/>
                <a:cs typeface="Arial" charset="0"/>
              </a:rPr>
              <a:t>	3</a:t>
            </a:r>
            <a:r>
              <a:rPr lang="ru-RU"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I will sweep away </a:t>
            </a:r>
            <a:br>
              <a:rPr lang="en-SG" sz="2800" b="1" dirty="0">
                <a:solidFill>
                  <a:srgbClr val="FFFFFF"/>
                </a:solidFill>
                <a:effectLst>
                  <a:glow rad="152400">
                    <a:srgbClr val="000000"/>
                  </a:glow>
                </a:effectLst>
                <a:latin typeface="Arial" charset="0"/>
                <a:cs typeface="Arial" charset="0"/>
              </a:rPr>
            </a:br>
            <a:r>
              <a:rPr lang="en-SG" sz="2800" b="1" dirty="0">
                <a:solidFill>
                  <a:srgbClr val="FFFF00"/>
                </a:solidFill>
                <a:effectLst>
                  <a:glow rad="152400">
                    <a:srgbClr val="000000"/>
                  </a:glow>
                </a:effectLst>
                <a:latin typeface="Arial" charset="0"/>
                <a:cs typeface="Arial" charset="0"/>
              </a:rPr>
              <a:t>people and animals</a:t>
            </a:r>
            <a:r>
              <a:rPr lang="en-SG" sz="2800" b="1" dirty="0">
                <a:solidFill>
                  <a:srgbClr val="FFFFFF"/>
                </a:solidFill>
                <a:effectLst>
                  <a:glow rad="152400">
                    <a:srgbClr val="000000"/>
                  </a:glow>
                </a:effectLst>
                <a:latin typeface="Arial" charset="0"/>
                <a:cs typeface="Arial" charset="0"/>
              </a:rPr>
              <a:t> alike. </a:t>
            </a:r>
            <a:br>
              <a:rPr lang="en-SG" sz="2800" b="1" dirty="0">
                <a:solidFill>
                  <a:srgbClr val="FFFFFF"/>
                </a:solidFill>
                <a:effectLst>
                  <a:glow rad="152400">
                    <a:srgbClr val="000000"/>
                  </a:glow>
                </a:effectLst>
                <a:latin typeface="Arial" charset="0"/>
                <a:cs typeface="Arial" charset="0"/>
              </a:rPr>
            </a:br>
            <a:r>
              <a:rPr lang="en-SG" sz="2800" b="1" dirty="0">
                <a:solidFill>
                  <a:srgbClr val="FFFFFF"/>
                </a:solidFill>
                <a:effectLst>
                  <a:glow rad="152400">
                    <a:srgbClr val="000000"/>
                  </a:glow>
                </a:effectLst>
                <a:latin typeface="Arial" charset="0"/>
                <a:cs typeface="Arial" charset="0"/>
              </a:rPr>
              <a:t>I will sweep away the </a:t>
            </a:r>
            <a:br>
              <a:rPr lang="en-SG" sz="2800" b="1" dirty="0">
                <a:solidFill>
                  <a:srgbClr val="FFFFFF"/>
                </a:solidFill>
                <a:effectLst>
                  <a:glow rad="152400">
                    <a:srgbClr val="000000"/>
                  </a:glow>
                </a:effectLst>
                <a:latin typeface="Arial" charset="0"/>
                <a:cs typeface="Arial" charset="0"/>
              </a:rPr>
            </a:br>
            <a:r>
              <a:rPr lang="en-SG" sz="2800" b="1" dirty="0">
                <a:solidFill>
                  <a:srgbClr val="FFFF00"/>
                </a:solidFill>
                <a:effectLst>
                  <a:glow rad="152400">
                    <a:srgbClr val="000000"/>
                  </a:glow>
                </a:effectLst>
                <a:latin typeface="Arial" charset="0"/>
                <a:cs typeface="Arial" charset="0"/>
              </a:rPr>
              <a:t>birds of the sky</a:t>
            </a:r>
            <a:r>
              <a:rPr lang="en-SG" sz="2800" b="1" dirty="0">
                <a:solidFill>
                  <a:srgbClr val="FFFFFF"/>
                </a:solidFill>
                <a:effectLst>
                  <a:glow rad="152400">
                    <a:srgbClr val="000000"/>
                  </a:glow>
                </a:effectLst>
                <a:latin typeface="Arial" charset="0"/>
                <a:cs typeface="Arial" charset="0"/>
              </a:rPr>
              <a:t> and the </a:t>
            </a:r>
            <a:br>
              <a:rPr lang="en-SG" sz="2800" b="1" dirty="0">
                <a:solidFill>
                  <a:srgbClr val="FFFFFF"/>
                </a:solidFill>
                <a:effectLst>
                  <a:glow rad="152400">
                    <a:srgbClr val="000000"/>
                  </a:glow>
                </a:effectLst>
                <a:latin typeface="Arial" charset="0"/>
                <a:cs typeface="Arial" charset="0"/>
              </a:rPr>
            </a:br>
            <a:r>
              <a:rPr lang="en-SG" sz="2800" b="1" dirty="0">
                <a:solidFill>
                  <a:srgbClr val="FFFF00"/>
                </a:solidFill>
                <a:effectLst>
                  <a:glow rad="152400">
                    <a:srgbClr val="000000"/>
                  </a:glow>
                </a:effectLst>
                <a:latin typeface="Arial" charset="0"/>
                <a:cs typeface="Arial" charset="0"/>
              </a:rPr>
              <a:t>fish in the sea</a:t>
            </a:r>
            <a:r>
              <a:rPr lang="en-SG" sz="2800" b="1" dirty="0">
                <a:solidFill>
                  <a:srgbClr val="FFFFFF"/>
                </a:solidFill>
                <a:effectLst>
                  <a:glow rad="152400">
                    <a:srgbClr val="000000"/>
                  </a:glow>
                </a:effectLst>
                <a:latin typeface="Arial" charset="0"/>
                <a:cs typeface="Arial" charset="0"/>
              </a:rPr>
              <a:t>. </a:t>
            </a:r>
          </a:p>
          <a:p>
            <a:pPr defTabSz="914400" fontAlgn="base">
              <a:spcBef>
                <a:spcPct val="0"/>
              </a:spcBef>
              <a:spcAft>
                <a:spcPct val="0"/>
              </a:spcAft>
              <a:defRPr/>
            </a:pPr>
            <a:r>
              <a:rPr lang="en-SG" sz="2800" b="1" dirty="0">
                <a:solidFill>
                  <a:srgbClr val="FFFFFF"/>
                </a:solidFill>
                <a:effectLst>
                  <a:glow rad="152400">
                    <a:srgbClr val="000000"/>
                  </a:glow>
                </a:effectLst>
                <a:latin typeface="Arial" charset="0"/>
                <a:cs typeface="Arial" charset="0"/>
              </a:rPr>
              <a:t>	 I will reduce the wicked to heaps of rubble, and I will wipe humanity from the face of the earth,</a:t>
            </a:r>
            <a:r>
              <a:rPr lang="uk-UA"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 says the L</a:t>
            </a:r>
            <a:r>
              <a:rPr lang="en-SG" b="1" dirty="0">
                <a:solidFill>
                  <a:srgbClr val="FFFFFF"/>
                </a:solidFill>
                <a:effectLst>
                  <a:glow rad="152400">
                    <a:srgbClr val="000000"/>
                  </a:glow>
                </a:effectLst>
                <a:latin typeface="Arial" charset="0"/>
                <a:cs typeface="Arial" charset="0"/>
              </a:rPr>
              <a:t>ORD</a:t>
            </a:r>
            <a:r>
              <a:rPr lang="ru-RU" sz="2800" b="1" dirty="0">
                <a:solidFill>
                  <a:srgbClr val="FFFFFF"/>
                </a:solidFill>
                <a:effectLst>
                  <a:glow rad="152400">
                    <a:srgbClr val="000000"/>
                  </a:glow>
                </a:effectLst>
                <a:latin typeface="Arial" charset="0"/>
                <a:cs typeface="Arial" charset="0"/>
              </a:rPr>
              <a:t>"</a:t>
            </a:r>
            <a:r>
              <a:rPr lang="en-US" sz="2800" b="1" dirty="0">
                <a:solidFill>
                  <a:srgbClr val="FFFFFF"/>
                </a:solidFill>
                <a:effectLst>
                  <a:glow rad="152400">
                    <a:srgbClr val="000000"/>
                  </a:glow>
                </a:effectLst>
                <a:latin typeface="Arial" charset="0"/>
                <a:cs typeface="Arial" charset="0"/>
              </a:rPr>
              <a:t> (Zeph. 1:2-3).</a:t>
            </a:r>
          </a:p>
        </p:txBody>
      </p:sp>
    </p:spTree>
    <p:extLst>
      <p:ext uri="{BB962C8B-B14F-4D97-AF65-F5344CB8AC3E}">
        <p14:creationId xmlns:p14="http://schemas.microsoft.com/office/powerpoint/2010/main" val="1198912410"/>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7"/>
                                        </p:tgtEl>
                                        <p:attrNameLst>
                                          <p:attrName>style.visibility</p:attrName>
                                        </p:attrNameLst>
                                      </p:cBhvr>
                                      <p:to>
                                        <p:strVal val="visible"/>
                                      </p:to>
                                    </p:set>
                                    <p:animEffect transition="in" filter="dissolve">
                                      <p:cBhvr>
                                        <p:cTn id="7"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79" name="Text Box 3"/>
          <p:cNvSpPr txBox="1">
            <a:spLocks noChangeArrowheads="1"/>
          </p:cNvSpPr>
          <p:nvPr/>
        </p:nvSpPr>
        <p:spPr bwMode="auto">
          <a:xfrm>
            <a:off x="0" y="0"/>
            <a:ext cx="9144000" cy="584776"/>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en-US" sz="3200" b="1" dirty="0">
                <a:solidFill>
                  <a:srgbClr val="FFFFFF"/>
                </a:solidFill>
                <a:effectLst>
                  <a:glow rad="152400">
                    <a:srgbClr val="000000"/>
                  </a:glow>
                </a:effectLst>
                <a:latin typeface="Arial" charset="0"/>
                <a:cs typeface="Arial" charset="0"/>
              </a:rPr>
              <a:t>God</a:t>
            </a:r>
            <a:r>
              <a:rPr lang="uk-UA"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s Creation…Day 6</a:t>
            </a:r>
            <a:endParaRPr lang="en-US" sz="32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2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200" b="1">
                <a:solidFill>
                  <a:srgbClr val="FFFFFF"/>
                </a:solidFill>
                <a:effectLst>
                  <a:glow rad="152400">
                    <a:srgbClr val="000000"/>
                  </a:glow>
                </a:effectLst>
                <a:latin typeface="Arial" charset="0"/>
                <a:cs typeface="Arial" charset="0"/>
              </a:rPr>
              <a:t>in the image of God he created him</a:t>
            </a:r>
          </a:p>
        </p:txBody>
      </p:sp>
      <p:sp>
        <p:nvSpPr>
          <p:cNvPr id="2379786" name="Text Box 10"/>
          <p:cNvSpPr txBox="1">
            <a:spLocks noChangeArrowheads="1"/>
          </p:cNvSpPr>
          <p:nvPr/>
        </p:nvSpPr>
        <p:spPr bwMode="auto">
          <a:xfrm>
            <a:off x="170120" y="719900"/>
            <a:ext cx="5410200"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ru-RU" sz="3200" b="1" dirty="0">
                <a:solidFill>
                  <a:srgbClr val="FFFFFF"/>
                </a:solidFill>
                <a:effectLst>
                  <a:glow rad="152400">
                    <a:srgbClr val="000000"/>
                  </a:glow>
                </a:effectLst>
                <a:latin typeface="Arial" charset="0"/>
                <a:cs typeface="Arial" charset="0"/>
              </a:rPr>
              <a:t>"</a:t>
            </a:r>
            <a:r>
              <a:rPr lang="en-US" sz="3200" b="1" dirty="0">
                <a:solidFill>
                  <a:srgbClr val="FFFFFF"/>
                </a:solidFill>
                <a:effectLst>
                  <a:glow rad="152400">
                    <a:srgbClr val="000000"/>
                  </a:glow>
                </a:effectLst>
                <a:latin typeface="Arial" charset="0"/>
                <a:cs typeface="Arial" charset="0"/>
              </a:rPr>
              <a:t>So God created man in his own image</a:t>
            </a:r>
          </a:p>
        </p:txBody>
      </p:sp>
      <p:sp>
        <p:nvSpPr>
          <p:cNvPr id="2379787" name="Text Box 11"/>
          <p:cNvSpPr txBox="1">
            <a:spLocks noChangeArrowheads="1"/>
          </p:cNvSpPr>
          <p:nvPr/>
        </p:nvSpPr>
        <p:spPr bwMode="auto">
          <a:xfrm>
            <a:off x="2789858" y="5105400"/>
            <a:ext cx="6354142"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200" b="1" dirty="0">
                <a:solidFill>
                  <a:srgbClr val="FFFFFF"/>
                </a:solidFill>
                <a:effectLst>
                  <a:glow rad="152400">
                    <a:srgbClr val="000000"/>
                  </a:glow>
                </a:effectLst>
                <a:latin typeface="Arial" charset="0"/>
                <a:cs typeface="Arial" charset="0"/>
              </a:rPr>
              <a:t>male and female he created them</a:t>
            </a:r>
            <a:r>
              <a:rPr lang="ru-RU" sz="3200" b="1" dirty="0">
                <a:solidFill>
                  <a:srgbClr val="FFFFFF"/>
                </a:solidFill>
                <a:effectLst>
                  <a:glow rad="152400">
                    <a:srgbClr val="000000"/>
                  </a:glow>
                </a:effectLst>
                <a:latin typeface="Arial" charset="0"/>
                <a:cs typeface="Arial" charset="0"/>
              </a:rPr>
              <a:t>"</a:t>
            </a:r>
            <a:r>
              <a:rPr lang="en-US" sz="3200" b="1" dirty="0">
                <a:solidFill>
                  <a:srgbClr val="FFFFFF"/>
                </a:solidFill>
                <a:effectLst>
                  <a:glow rad="152400">
                    <a:srgbClr val="000000"/>
                  </a:glow>
                </a:effectLst>
                <a:latin typeface="Arial" charset="0"/>
                <a:cs typeface="Arial" charset="0"/>
              </a:rPr>
              <a:t> (Gen. 1:27).</a:t>
            </a:r>
          </a:p>
        </p:txBody>
      </p:sp>
    </p:spTree>
    <p:extLst>
      <p:ext uri="{BB962C8B-B14F-4D97-AF65-F5344CB8AC3E}">
        <p14:creationId xmlns:p14="http://schemas.microsoft.com/office/powerpoint/2010/main" val="894833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kern="0">
              <a:solidFill>
                <a:srgbClr val="000000"/>
              </a:solidFill>
              <a:latin typeface="Comic Sans MS" charset="0"/>
              <a:ea typeface="ＭＳ Ｐゴシック" charset="0"/>
              <a:cs typeface="ＭＳ Ｐゴシック" charset="0"/>
            </a:endParaRPr>
          </a:p>
        </p:txBody>
      </p:sp>
      <p:pic>
        <p:nvPicPr>
          <p:cNvPr id="8294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915400" cy="1077218"/>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200" b="1" dirty="0">
                <a:solidFill>
                  <a:srgbClr val="FFFFFF"/>
                </a:solidFill>
                <a:effectLst>
                  <a:glow rad="165100">
                    <a:srgbClr val="000000"/>
                  </a:glow>
                  <a:outerShdw blurRad="38100" dist="38100" dir="2700000" algn="tl">
                    <a:srgbClr val="000000"/>
                  </a:outerShdw>
                </a:effectLst>
                <a:latin typeface="Arial" charset="0"/>
                <a:cs typeface="Arial" charset="0"/>
              </a:rPr>
              <a:t>and over every living thing that</a:t>
            </a:r>
            <a:r>
              <a:rPr lang="en-US" sz="3200" b="1" dirty="0">
                <a:solidFill>
                  <a:srgbClr val="FFFF00"/>
                </a:solidFill>
                <a:effectLst>
                  <a:glow rad="165100">
                    <a:srgbClr val="000000"/>
                  </a:glow>
                  <a:outerShdw blurRad="38100" dist="38100" dir="2700000" algn="tl">
                    <a:srgbClr val="000000"/>
                  </a:outerShdw>
                </a:effectLst>
                <a:latin typeface="Arial" charset="0"/>
                <a:cs typeface="Arial" charset="0"/>
              </a:rPr>
              <a:t> </a:t>
            </a:r>
            <a:br>
              <a:rPr lang="en-US" sz="3200" b="1" dirty="0">
                <a:solidFill>
                  <a:srgbClr val="FFFF00"/>
                </a:solidFill>
                <a:effectLst>
                  <a:glow rad="165100">
                    <a:srgbClr val="000000"/>
                  </a:glow>
                  <a:outerShdw blurRad="38100" dist="38100" dir="2700000" algn="tl">
                    <a:srgbClr val="000000"/>
                  </a:outerShdw>
                </a:effectLst>
                <a:latin typeface="Arial" charset="0"/>
                <a:cs typeface="Arial" charset="0"/>
              </a:rPr>
            </a:br>
            <a:r>
              <a:rPr lang="en-US" sz="3200" b="1" dirty="0">
                <a:solidFill>
                  <a:srgbClr val="FFFF00"/>
                </a:solidFill>
                <a:effectLst>
                  <a:glow rad="165100">
                    <a:srgbClr val="000000"/>
                  </a:glow>
                  <a:outerShdw blurRad="38100" dist="38100" dir="2700000" algn="tl">
                    <a:srgbClr val="000000"/>
                  </a:outerShdw>
                </a:effectLst>
                <a:latin typeface="Arial" charset="0"/>
                <a:cs typeface="Arial" charset="0"/>
              </a:rPr>
              <a:t>moves upon the earth</a:t>
            </a:r>
            <a:r>
              <a:rPr lang="uk-UA" sz="3200" b="1" dirty="0">
                <a:solidFill>
                  <a:srgbClr val="FFFF00"/>
                </a:solidFill>
                <a:effectLst>
                  <a:glow rad="165100">
                    <a:srgbClr val="000000"/>
                  </a:glow>
                  <a:outerShdw blurRad="38100" dist="38100" dir="2700000" algn="tl">
                    <a:srgbClr val="000000"/>
                  </a:outerShdw>
                </a:effectLst>
                <a:latin typeface="Arial" charset="0"/>
                <a:cs typeface="Arial" charset="0"/>
              </a:rPr>
              <a:t>'</a:t>
            </a:r>
            <a:r>
              <a:rPr lang="ru-RU" altLang="ja-JP" sz="32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altLang="ja-JP" sz="3200" b="1" dirty="0">
                <a:solidFill>
                  <a:srgbClr val="FFFFFF"/>
                </a:solidFill>
                <a:effectLst>
                  <a:glow rad="165100">
                    <a:srgbClr val="000000"/>
                  </a:glow>
                  <a:outerShdw blurRad="38100" dist="38100" dir="2700000" algn="tl">
                    <a:srgbClr val="000000"/>
                  </a:outerShdw>
                </a:effectLst>
                <a:latin typeface="Arial" charset="0"/>
                <a:cs typeface="Arial" charset="0"/>
              </a:rPr>
              <a:t> (Gen. 1:28 NLT).</a:t>
            </a:r>
            <a:endParaRPr lang="en-US" sz="32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1077218"/>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200" b="1" dirty="0">
                <a:solidFill>
                  <a:srgbClr val="FFFFFF"/>
                </a:solidFill>
                <a:effectLst>
                  <a:glow rad="165100">
                    <a:srgbClr val="000000"/>
                  </a:glow>
                  <a:outerShdw blurRad="38100" dist="38100" dir="2700000" algn="tl">
                    <a:srgbClr val="000000"/>
                  </a:outerShdw>
                </a:effectLst>
                <a:latin typeface="Arial" charset="0"/>
                <a:cs typeface="Arial" charset="0"/>
              </a:rPr>
              <a:t>and over the </a:t>
            </a:r>
            <a:r>
              <a:rPr lang="en-US" sz="3200" b="1" dirty="0">
                <a:solidFill>
                  <a:srgbClr val="FFFF00"/>
                </a:solidFill>
                <a:effectLst>
                  <a:glow rad="165100">
                    <a:srgbClr val="000000"/>
                  </a:glow>
                  <a:outerShdw blurRad="38100" dist="38100" dir="2700000" algn="tl">
                    <a:srgbClr val="000000"/>
                  </a:outerShdw>
                </a:effectLst>
                <a:latin typeface="Arial" charset="0"/>
                <a:cs typeface="Arial" charset="0"/>
              </a:rPr>
              <a:t>birds</a:t>
            </a:r>
            <a:r>
              <a:rPr lang="en-US" sz="3200" b="1" dirty="0">
                <a:solidFill>
                  <a:srgbClr val="FFFFFF"/>
                </a:solidFill>
                <a:effectLst>
                  <a:glow rad="165100">
                    <a:srgbClr val="000000"/>
                  </a:glow>
                  <a:outerShdw blurRad="38100" dist="38100" dir="2700000" algn="tl">
                    <a:srgbClr val="000000"/>
                  </a:outerShdw>
                </a:effectLst>
                <a:latin typeface="Arial" charset="0"/>
                <a:cs typeface="Arial" charset="0"/>
              </a:rPr>
              <a:t> of the air</a:t>
            </a:r>
          </a:p>
        </p:txBody>
      </p:sp>
      <p:sp>
        <p:nvSpPr>
          <p:cNvPr id="2487305" name="Text Box 9"/>
          <p:cNvSpPr txBox="1">
            <a:spLocks noChangeArrowheads="1"/>
          </p:cNvSpPr>
          <p:nvPr/>
        </p:nvSpPr>
        <p:spPr bwMode="auto">
          <a:xfrm>
            <a:off x="228600" y="3124200"/>
            <a:ext cx="6096000" cy="1077218"/>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200" b="1" dirty="0">
                <a:solidFill>
                  <a:srgbClr val="FFFFFF"/>
                </a:solidFill>
                <a:effectLst>
                  <a:glow rad="165100">
                    <a:srgbClr val="000000"/>
                  </a:glow>
                  <a:outerShdw blurRad="38100" dist="38100" dir="2700000" algn="tl">
                    <a:srgbClr val="000000"/>
                  </a:outerShdw>
                </a:effectLst>
                <a:latin typeface="Arial" charset="0"/>
                <a:cs typeface="Arial" charset="0"/>
              </a:rPr>
              <a:t>and have dominion over the </a:t>
            </a:r>
            <a:r>
              <a:rPr lang="en-US" sz="3200" b="1" dirty="0">
                <a:solidFill>
                  <a:srgbClr val="FFFF00"/>
                </a:solidFill>
                <a:effectLst>
                  <a:glow rad="165100">
                    <a:srgbClr val="000000"/>
                  </a:glow>
                  <a:outerShdw blurRad="38100" dist="38100" dir="2700000" algn="tl">
                    <a:srgbClr val="000000"/>
                  </a:outerShdw>
                </a:effectLst>
                <a:latin typeface="Arial" charset="0"/>
                <a:cs typeface="Arial" charset="0"/>
              </a:rPr>
              <a:t>fish</a:t>
            </a:r>
            <a:r>
              <a:rPr lang="en-US" sz="3200" b="1" dirty="0">
                <a:solidFill>
                  <a:srgbClr val="FFFFFF"/>
                </a:solidFill>
                <a:effectLst>
                  <a:glow rad="165100">
                    <a:srgbClr val="000000"/>
                  </a:glow>
                  <a:outerShdw blurRad="38100" dist="38100" dir="2700000" algn="tl">
                    <a:srgbClr val="000000"/>
                  </a:outerShdw>
                </a:effectLst>
                <a:latin typeface="Arial" charset="0"/>
                <a:cs typeface="Arial" charset="0"/>
              </a:rPr>
              <a:t> of the sea</a:t>
            </a:r>
          </a:p>
        </p:txBody>
      </p:sp>
      <p:sp>
        <p:nvSpPr>
          <p:cNvPr id="2487306" name="Text Box 10"/>
          <p:cNvSpPr txBox="1">
            <a:spLocks noChangeArrowheads="1"/>
          </p:cNvSpPr>
          <p:nvPr/>
        </p:nvSpPr>
        <p:spPr bwMode="auto">
          <a:xfrm>
            <a:off x="5715000" y="381000"/>
            <a:ext cx="3352800" cy="403187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50000"/>
              </a:spcBef>
              <a:spcAft>
                <a:spcPct val="0"/>
              </a:spcAft>
              <a:defRPr/>
            </a:pPr>
            <a:r>
              <a:rPr lang="ru-RU" sz="32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sz="3200" b="1" dirty="0">
                <a:solidFill>
                  <a:srgbClr val="FFFFFF"/>
                </a:solidFill>
                <a:effectLst>
                  <a:glow rad="165100">
                    <a:srgbClr val="000000"/>
                  </a:glow>
                  <a:outerShdw blurRad="38100" dist="38100" dir="2700000" algn="tl">
                    <a:srgbClr val="000000"/>
                  </a:outerShdw>
                </a:effectLst>
                <a:latin typeface="Arial" charset="0"/>
                <a:cs typeface="Arial" charset="0"/>
              </a:rPr>
              <a:t>And God blessed them, and God said to them, </a:t>
            </a:r>
            <a:r>
              <a:rPr lang="uk-UA" sz="32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altLang="ja-JP" sz="3200" b="1" dirty="0">
                <a:solidFill>
                  <a:srgbClr val="FFFFFF"/>
                </a:solidFill>
                <a:effectLst>
                  <a:glow rad="165100">
                    <a:srgbClr val="000000"/>
                  </a:glow>
                  <a:outerShdw blurRad="38100" dist="38100" dir="2700000" algn="tl">
                    <a:srgbClr val="000000"/>
                  </a:outerShdw>
                </a:effectLst>
                <a:latin typeface="Arial" charset="0"/>
                <a:cs typeface="Arial" charset="0"/>
              </a:rPr>
              <a:t>Be fruitful and multiply, and fill the  earth and subdue it; </a:t>
            </a:r>
            <a:endParaRPr lang="en-US" sz="32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76391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36950" y="3500438"/>
            <a:ext cx="560705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3" name="Rectangle 7"/>
          <p:cNvSpPr>
            <a:spLocks noGrp="1" noRot="1" noChangeArrowheads="1"/>
          </p:cNvSpPr>
          <p:nvPr>
            <p:ph type="title" idx="4294967295"/>
          </p:nvPr>
        </p:nvSpPr>
        <p:spPr>
          <a:xfrm>
            <a:off x="6248400" y="0"/>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Judgment</a:t>
            </a:r>
          </a:p>
        </p:txBody>
      </p:sp>
      <p:pic>
        <p:nvPicPr>
          <p:cNvPr id="84996"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40200" y="0"/>
            <a:ext cx="50038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7"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97563" y="2276475"/>
            <a:ext cx="3246437" cy="212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7" name="Text Box 11"/>
          <p:cNvSpPr txBox="1">
            <a:spLocks noChangeArrowheads="1"/>
          </p:cNvSpPr>
          <p:nvPr/>
        </p:nvSpPr>
        <p:spPr bwMode="auto">
          <a:xfrm>
            <a:off x="179512" y="28363"/>
            <a:ext cx="4536504" cy="6555642"/>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defRPr/>
            </a:pPr>
            <a:r>
              <a:rPr lang="ru-RU" sz="2800" b="1" dirty="0">
                <a:solidFill>
                  <a:srgbClr val="FFFFFF"/>
                </a:solidFill>
                <a:effectLst>
                  <a:glow rad="152400">
                    <a:srgbClr val="000000"/>
                  </a:glow>
                </a:effectLst>
                <a:latin typeface="Arial" charset="0"/>
                <a:cs typeface="Arial" charset="0"/>
              </a:rPr>
              <a:t>"</a:t>
            </a:r>
            <a:r>
              <a:rPr lang="uk-UA"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I will sweep away everything from the face of the earth,</a:t>
            </a:r>
            <a:r>
              <a:rPr lang="ru-RU"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 says the L</a:t>
            </a:r>
            <a:r>
              <a:rPr lang="en-SG" b="1" dirty="0">
                <a:solidFill>
                  <a:srgbClr val="FFFFFF"/>
                </a:solidFill>
                <a:effectLst>
                  <a:glow rad="152400">
                    <a:srgbClr val="000000"/>
                  </a:glow>
                </a:effectLst>
                <a:latin typeface="Arial" charset="0"/>
                <a:cs typeface="Arial" charset="0"/>
              </a:rPr>
              <a:t>ORD</a:t>
            </a:r>
            <a:r>
              <a:rPr lang="en-SG" sz="2800" b="1" dirty="0">
                <a:solidFill>
                  <a:srgbClr val="FFFFFF"/>
                </a:solidFill>
                <a:effectLst>
                  <a:glow rad="152400">
                    <a:srgbClr val="000000"/>
                  </a:glow>
                </a:effectLst>
                <a:latin typeface="Arial" charset="0"/>
                <a:cs typeface="Arial" charset="0"/>
              </a:rPr>
              <a:t>. </a:t>
            </a:r>
          </a:p>
          <a:p>
            <a:pPr defTabSz="914400" fontAlgn="base">
              <a:spcBef>
                <a:spcPct val="0"/>
              </a:spcBef>
              <a:spcAft>
                <a:spcPct val="0"/>
              </a:spcAft>
              <a:defRPr/>
            </a:pPr>
            <a:r>
              <a:rPr lang="en-SG" sz="2800" b="1" baseline="30000" dirty="0">
                <a:solidFill>
                  <a:srgbClr val="FFFFFF"/>
                </a:solidFill>
                <a:effectLst>
                  <a:glow rad="152400">
                    <a:srgbClr val="000000"/>
                  </a:glow>
                </a:effectLst>
                <a:latin typeface="Arial" charset="0"/>
                <a:cs typeface="Arial" charset="0"/>
              </a:rPr>
              <a:t>	3</a:t>
            </a:r>
            <a:r>
              <a:rPr lang="ru-RU"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I will sweep away </a:t>
            </a:r>
            <a:br>
              <a:rPr lang="en-SG" sz="2800" b="1" dirty="0">
                <a:solidFill>
                  <a:srgbClr val="FFFFFF"/>
                </a:solidFill>
                <a:effectLst>
                  <a:glow rad="152400">
                    <a:srgbClr val="000000"/>
                  </a:glow>
                </a:effectLst>
                <a:latin typeface="Arial" charset="0"/>
                <a:cs typeface="Arial" charset="0"/>
              </a:rPr>
            </a:br>
            <a:r>
              <a:rPr lang="en-SG" sz="2800" b="1" dirty="0">
                <a:solidFill>
                  <a:srgbClr val="FFFF00"/>
                </a:solidFill>
                <a:effectLst>
                  <a:glow rad="152400">
                    <a:srgbClr val="000000"/>
                  </a:glow>
                </a:effectLst>
                <a:latin typeface="Arial" charset="0"/>
                <a:cs typeface="Arial" charset="0"/>
              </a:rPr>
              <a:t>people and animals</a:t>
            </a:r>
            <a:r>
              <a:rPr lang="en-SG" sz="2800" b="1" dirty="0">
                <a:solidFill>
                  <a:srgbClr val="FFFFFF"/>
                </a:solidFill>
                <a:effectLst>
                  <a:glow rad="152400">
                    <a:srgbClr val="000000"/>
                  </a:glow>
                </a:effectLst>
                <a:latin typeface="Arial" charset="0"/>
                <a:cs typeface="Arial" charset="0"/>
              </a:rPr>
              <a:t> alike. </a:t>
            </a:r>
            <a:br>
              <a:rPr lang="en-SG" sz="2800" b="1" dirty="0">
                <a:solidFill>
                  <a:srgbClr val="FFFFFF"/>
                </a:solidFill>
                <a:effectLst>
                  <a:glow rad="152400">
                    <a:srgbClr val="000000"/>
                  </a:glow>
                </a:effectLst>
                <a:latin typeface="Arial" charset="0"/>
                <a:cs typeface="Arial" charset="0"/>
              </a:rPr>
            </a:br>
            <a:r>
              <a:rPr lang="en-SG" sz="2800" b="1" dirty="0">
                <a:solidFill>
                  <a:srgbClr val="FFFFFF"/>
                </a:solidFill>
                <a:effectLst>
                  <a:glow rad="152400">
                    <a:srgbClr val="000000"/>
                  </a:glow>
                </a:effectLst>
                <a:latin typeface="Arial" charset="0"/>
                <a:cs typeface="Arial" charset="0"/>
              </a:rPr>
              <a:t>I will sweep away the </a:t>
            </a:r>
            <a:br>
              <a:rPr lang="en-SG" sz="2800" b="1" dirty="0">
                <a:solidFill>
                  <a:srgbClr val="FFFFFF"/>
                </a:solidFill>
                <a:effectLst>
                  <a:glow rad="152400">
                    <a:srgbClr val="000000"/>
                  </a:glow>
                </a:effectLst>
                <a:latin typeface="Arial" charset="0"/>
                <a:cs typeface="Arial" charset="0"/>
              </a:rPr>
            </a:br>
            <a:r>
              <a:rPr lang="en-SG" sz="2800" b="1" dirty="0">
                <a:solidFill>
                  <a:srgbClr val="FFFF00"/>
                </a:solidFill>
                <a:effectLst>
                  <a:glow rad="152400">
                    <a:srgbClr val="000000"/>
                  </a:glow>
                </a:effectLst>
                <a:latin typeface="Arial" charset="0"/>
                <a:cs typeface="Arial" charset="0"/>
              </a:rPr>
              <a:t>birds of the sky</a:t>
            </a:r>
            <a:r>
              <a:rPr lang="en-SG" sz="2800" b="1" dirty="0">
                <a:solidFill>
                  <a:srgbClr val="FFFFFF"/>
                </a:solidFill>
                <a:effectLst>
                  <a:glow rad="152400">
                    <a:srgbClr val="000000"/>
                  </a:glow>
                </a:effectLst>
                <a:latin typeface="Arial" charset="0"/>
                <a:cs typeface="Arial" charset="0"/>
              </a:rPr>
              <a:t> and the </a:t>
            </a:r>
            <a:br>
              <a:rPr lang="en-SG" sz="2800" b="1" dirty="0">
                <a:solidFill>
                  <a:srgbClr val="FFFFFF"/>
                </a:solidFill>
                <a:effectLst>
                  <a:glow rad="152400">
                    <a:srgbClr val="000000"/>
                  </a:glow>
                </a:effectLst>
                <a:latin typeface="Arial" charset="0"/>
                <a:cs typeface="Arial" charset="0"/>
              </a:rPr>
            </a:br>
            <a:r>
              <a:rPr lang="en-SG" sz="2800" b="1" dirty="0">
                <a:solidFill>
                  <a:srgbClr val="FFFF00"/>
                </a:solidFill>
                <a:effectLst>
                  <a:glow rad="152400">
                    <a:srgbClr val="000000"/>
                  </a:glow>
                </a:effectLst>
                <a:latin typeface="Arial" charset="0"/>
                <a:cs typeface="Arial" charset="0"/>
              </a:rPr>
              <a:t>fish in the sea</a:t>
            </a:r>
            <a:r>
              <a:rPr lang="en-SG" sz="2800" b="1" dirty="0">
                <a:solidFill>
                  <a:srgbClr val="FFFFFF"/>
                </a:solidFill>
                <a:effectLst>
                  <a:glow rad="152400">
                    <a:srgbClr val="000000"/>
                  </a:glow>
                </a:effectLst>
                <a:latin typeface="Arial" charset="0"/>
                <a:cs typeface="Arial" charset="0"/>
              </a:rPr>
              <a:t>. </a:t>
            </a:r>
          </a:p>
          <a:p>
            <a:pPr defTabSz="914400" fontAlgn="base">
              <a:spcBef>
                <a:spcPct val="0"/>
              </a:spcBef>
              <a:spcAft>
                <a:spcPct val="0"/>
              </a:spcAft>
              <a:defRPr/>
            </a:pPr>
            <a:r>
              <a:rPr lang="en-SG" sz="2800" b="1" dirty="0">
                <a:solidFill>
                  <a:srgbClr val="FFFFFF"/>
                </a:solidFill>
                <a:effectLst>
                  <a:glow rad="152400">
                    <a:srgbClr val="000000"/>
                  </a:glow>
                </a:effectLst>
                <a:latin typeface="Arial" charset="0"/>
                <a:cs typeface="Arial" charset="0"/>
              </a:rPr>
              <a:t>	 I will reduce the wicked to heaps of rubble, and I will wipe humanity from the face of the earth,</a:t>
            </a:r>
            <a:r>
              <a:rPr lang="uk-UA"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 says the L</a:t>
            </a:r>
            <a:r>
              <a:rPr lang="en-SG" b="1" dirty="0">
                <a:solidFill>
                  <a:srgbClr val="FFFFFF"/>
                </a:solidFill>
                <a:effectLst>
                  <a:glow rad="152400">
                    <a:srgbClr val="000000"/>
                  </a:glow>
                </a:effectLst>
                <a:latin typeface="Arial" charset="0"/>
                <a:cs typeface="Arial" charset="0"/>
              </a:rPr>
              <a:t>ORD</a:t>
            </a:r>
            <a:r>
              <a:rPr lang="ru-RU" sz="2800" b="1" dirty="0">
                <a:solidFill>
                  <a:srgbClr val="FFFFFF"/>
                </a:solidFill>
                <a:effectLst>
                  <a:glow rad="152400">
                    <a:srgbClr val="000000"/>
                  </a:glow>
                </a:effectLst>
                <a:latin typeface="Arial" charset="0"/>
                <a:cs typeface="Arial" charset="0"/>
              </a:rPr>
              <a:t>"</a:t>
            </a:r>
            <a:r>
              <a:rPr lang="en-US" sz="2800" b="1" dirty="0">
                <a:solidFill>
                  <a:srgbClr val="FFFFFF"/>
                </a:solidFill>
                <a:effectLst>
                  <a:glow rad="152400">
                    <a:srgbClr val="000000"/>
                  </a:glow>
                </a:effectLst>
                <a:latin typeface="Arial" charset="0"/>
                <a:cs typeface="Arial" charset="0"/>
              </a:rPr>
              <a:t> (Zeph. 1:2-3).</a:t>
            </a:r>
          </a:p>
        </p:txBody>
      </p:sp>
    </p:spTree>
    <p:extLst>
      <p:ext uri="{BB962C8B-B14F-4D97-AF65-F5344CB8AC3E}">
        <p14:creationId xmlns:p14="http://schemas.microsoft.com/office/powerpoint/2010/main" val="400892689"/>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7"/>
                                        </p:tgtEl>
                                        <p:attrNameLst>
                                          <p:attrName>style.visibility</p:attrName>
                                        </p:attrNameLst>
                                      </p:cBhvr>
                                      <p:to>
                                        <p:strVal val="visible"/>
                                      </p:to>
                                    </p:set>
                                    <p:animEffect transition="in" filter="dissolve">
                                      <p:cBhvr>
                                        <p:cTn id="7"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discipline of Jerusalem (3:1-7) and the nations (2:4-15; 3:8), Israel will be restored and prosper in fulfillment of the land and new covenants (3:19-20). </a:t>
            </a: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302702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499425266"/>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89081300"/>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Zephaniah: </a:t>
            </a: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en-US" kern="0" dirty="0">
                <a:solidFill>
                  <a:srgbClr val="FFFFFF"/>
                </a:solidFill>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latin typeface="Arial"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894469" y="5451072"/>
            <a:ext cx="1143000"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160357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119"/>
            <a:ext cx="9144000" cy="6853881"/>
          </a:xfrm>
          <a:prstGeom prst="rect">
            <a:avLst/>
          </a:prstGeom>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crush Judah and Jerusalem with my fist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destroy every last trace of their Baal worship. I will put an end to all the idolatrous priests, so that even the memory of them will disappear</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1:4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5979839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For they go up to their roofs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bow down to the sun, moon, and stars. They claim to follow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then they worship Molech, too</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636912"/>
            <a:ext cx="6197600" cy="3352800"/>
          </a:xfrm>
          <a:prstGeom prst="rect">
            <a:avLst/>
          </a:prstGeom>
        </p:spPr>
      </p:pic>
      <p:sp>
        <p:nvSpPr>
          <p:cNvPr id="4" name="Rectangle 2"/>
          <p:cNvSpPr txBox="1">
            <a:spLocks noChangeArrowheads="1"/>
          </p:cNvSpPr>
          <p:nvPr/>
        </p:nvSpPr>
        <p:spPr bwMode="auto">
          <a:xfrm>
            <a:off x="36512" y="5991575"/>
            <a:ext cx="9144000" cy="5912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effectLst>
                  <a:glow rad="127000">
                    <a:srgbClr val="000000"/>
                  </a:glow>
                </a:effectLst>
                <a:latin typeface="Arial" charset="0"/>
                <a:ea typeface="ＭＳ Ｐゴシック" charset="0"/>
                <a:cs typeface="ＭＳ Ｐゴシック" charset="0"/>
              </a:rPr>
              <a:t>Pope Francis worshipping the sun god</a:t>
            </a:r>
          </a:p>
        </p:txBody>
      </p:sp>
    </p:spTree>
    <p:extLst>
      <p:ext uri="{BB962C8B-B14F-4D97-AF65-F5344CB8AC3E}">
        <p14:creationId xmlns:p14="http://schemas.microsoft.com/office/powerpoint/2010/main" val="224863781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186715" cy="6845203"/>
          </a:xfrm>
          <a:prstGeom prst="rect">
            <a:avLst/>
          </a:prstGeom>
        </p:spPr>
      </p:pic>
      <p:sp>
        <p:nvSpPr>
          <p:cNvPr id="900098" name="Rectangle 2"/>
          <p:cNvSpPr>
            <a:spLocks noGrp="1" noChangeArrowheads="1"/>
          </p:cNvSpPr>
          <p:nvPr>
            <p:ph type="ctrTitle"/>
          </p:nvPr>
        </p:nvSpPr>
        <p:spPr>
          <a:xfrm>
            <a:off x="6186714" y="232008"/>
            <a:ext cx="2957285" cy="3124421"/>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False Prophets</a:t>
            </a:r>
          </a:p>
        </p:txBody>
      </p:sp>
    </p:spTree>
    <p:extLst>
      <p:ext uri="{BB962C8B-B14F-4D97-AF65-F5344CB8AC3E}">
        <p14:creationId xmlns:p14="http://schemas.microsoft.com/office/powerpoint/2010/main" val="1321592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130" y="2013857"/>
            <a:ext cx="9190129" cy="4844143"/>
          </a:xfrm>
          <a:prstGeom prst="rect">
            <a:avLst/>
          </a:prstGeom>
        </p:spPr>
      </p:pic>
      <p:sp>
        <p:nvSpPr>
          <p:cNvPr id="900098" name="Rectangle 2"/>
          <p:cNvSpPr>
            <a:spLocks noGrp="1" noChangeArrowheads="1"/>
          </p:cNvSpPr>
          <p:nvPr>
            <p:ph type="ctrTitle"/>
          </p:nvPr>
        </p:nvSpPr>
        <p:spPr>
          <a:xfrm>
            <a:off x="6186714" y="232008"/>
            <a:ext cx="2957285" cy="3124421"/>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False Prophets</a:t>
            </a:r>
          </a:p>
        </p:txBody>
      </p:sp>
      <p:sp>
        <p:nvSpPr>
          <p:cNvPr id="5" name="Rectangle 2">
            <a:extLst>
              <a:ext uri="{FF2B5EF4-FFF2-40B4-BE49-F238E27FC236}">
                <a16:creationId xmlns:a16="http://schemas.microsoft.com/office/drawing/2014/main" id="{900F3274-6F23-F944-9571-6E632DF48540}"/>
              </a:ext>
            </a:extLst>
          </p:cNvPr>
          <p:cNvSpPr txBox="1">
            <a:spLocks noChangeArrowheads="1"/>
          </p:cNvSpPr>
          <p:nvPr/>
        </p:nvSpPr>
        <p:spPr bwMode="auto">
          <a:xfrm>
            <a:off x="-46130" y="5528929"/>
            <a:ext cx="7340065" cy="733647"/>
          </a:xfrm>
          <a:prstGeom prst="rect">
            <a:avLst/>
          </a:prstGeom>
          <a:solidFill>
            <a:schemeClr val="accent4"/>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Osteen stands against apostles</a:t>
            </a:r>
          </a:p>
        </p:txBody>
      </p:sp>
    </p:spTree>
    <p:extLst>
      <p:ext uri="{BB962C8B-B14F-4D97-AF65-F5344CB8AC3E}">
        <p14:creationId xmlns:p14="http://schemas.microsoft.com/office/powerpoint/2010/main" val="38398800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186714" y="232008"/>
            <a:ext cx="2957285" cy="3124421"/>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False Prophets</a:t>
            </a:r>
          </a:p>
        </p:txBody>
      </p:sp>
      <p:pic>
        <p:nvPicPr>
          <p:cNvPr id="2" name="Picture 1"/>
          <p:cNvPicPr>
            <a:picLocks noChangeAspect="1"/>
          </p:cNvPicPr>
          <p:nvPr/>
        </p:nvPicPr>
        <p:blipFill>
          <a:blip r:embed="rId3"/>
          <a:stretch>
            <a:fillRect/>
          </a:stretch>
        </p:blipFill>
        <p:spPr>
          <a:xfrm>
            <a:off x="1391732" y="0"/>
            <a:ext cx="4564393" cy="6858000"/>
          </a:xfrm>
          <a:prstGeom prst="rect">
            <a:avLst/>
          </a:prstGeom>
        </p:spPr>
      </p:pic>
    </p:spTree>
    <p:extLst>
      <p:ext uri="{BB962C8B-B14F-4D97-AF65-F5344CB8AC3E}">
        <p14:creationId xmlns:p14="http://schemas.microsoft.com/office/powerpoint/2010/main" val="18738507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083" y="0"/>
            <a:ext cx="6858000" cy="6858000"/>
          </a:xfrm>
          <a:prstGeom prst="rect">
            <a:avLst/>
          </a:prstGeom>
        </p:spPr>
      </p:pic>
      <p:sp>
        <p:nvSpPr>
          <p:cNvPr id="900098" name="Rectangle 2"/>
          <p:cNvSpPr>
            <a:spLocks noGrp="1" noChangeArrowheads="1"/>
          </p:cNvSpPr>
          <p:nvPr>
            <p:ph type="ctrTitle"/>
          </p:nvPr>
        </p:nvSpPr>
        <p:spPr>
          <a:xfrm>
            <a:off x="4572000" y="1"/>
            <a:ext cx="4572000" cy="6858000"/>
          </a:xfrm>
          <a:solidFill>
            <a:schemeClr val="tx1"/>
          </a:solidFill>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I will destroy those who used to worship me but now no longer do.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no longer ask for the </a:t>
            </a:r>
            <a:r>
              <a:rPr lang="en-US" sz="2400" b="1" dirty="0">
                <a:effectLst>
                  <a:glow rad="127000">
                    <a:schemeClr val="tx1"/>
                  </a:glow>
                </a:effectLst>
                <a:latin typeface="Arial" charset="0"/>
                <a:ea typeface="ＭＳ Ｐゴシック" charset="0"/>
                <a:cs typeface="ＭＳ Ｐゴシック" charset="0"/>
              </a:rPr>
              <a:t>LORD</a:t>
            </a:r>
            <a:r>
              <a:rPr lang="uk-UA"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guidance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or seek my blessings</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9446315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15862" y="-32047"/>
            <a:ext cx="4484130" cy="5909319"/>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Stand in silence in the presence of the Sovereign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for the awesome day of the L</a:t>
            </a:r>
            <a:r>
              <a:rPr lang="en-US" sz="2400" b="1" dirty="0">
                <a:effectLst>
                  <a:glow rad="127000">
                    <a:schemeClr val="tx1"/>
                  </a:glow>
                </a:effectLst>
                <a:latin typeface="Arial" charset="0"/>
                <a:ea typeface="ＭＳ Ｐゴシック" charset="0"/>
                <a:cs typeface="ＭＳ Ｐゴシック" charset="0"/>
              </a:rPr>
              <a:t>ORD</a:t>
            </a:r>
            <a:r>
              <a:rPr lang="uk-UA"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judgment is near.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has prepared his people for a great slaughter and has chosen their executioners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1381693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3351480"/>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day of judgment,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punish the leaders and princes of Judah and all those following pagan customs.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9</a:t>
            </a:r>
            <a:r>
              <a:rPr lang="en-US" sz="2800" b="1" dirty="0">
                <a:effectLst>
                  <a:glow rad="127000">
                    <a:schemeClr val="tx1"/>
                  </a:glow>
                </a:effectLst>
                <a:latin typeface="Arial" charset="0"/>
                <a:ea typeface="ＭＳ Ｐゴシック" charset="0"/>
                <a:cs typeface="ＭＳ Ｐゴシック" charset="0"/>
              </a:rPr>
              <a:t>Yes, I will punish those who participate in pagan worship ceremonies, and those who fill their masters</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houses with violence and deceit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1:8-9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08520" y="3380949"/>
            <a:ext cx="9276446" cy="3504435"/>
          </a:xfrm>
          <a:prstGeom prst="rect">
            <a:avLst/>
          </a:prstGeom>
        </p:spPr>
      </p:pic>
    </p:spTree>
    <p:extLst>
      <p:ext uri="{BB962C8B-B14F-4D97-AF65-F5344CB8AC3E}">
        <p14:creationId xmlns:p14="http://schemas.microsoft.com/office/powerpoint/2010/main" val="132462414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3" name="Group 11"/>
          <p:cNvGrpSpPr>
            <a:grpSpLocks/>
          </p:cNvGrpSpPr>
          <p:nvPr/>
        </p:nvGrpSpPr>
        <p:grpSpPr bwMode="auto">
          <a:xfrm>
            <a:off x="0" y="0"/>
            <a:ext cx="9144000" cy="6881813"/>
            <a:chOff x="0" y="0"/>
            <a:chExt cx="9144000" cy="6881813"/>
          </a:xfrm>
        </p:grpSpPr>
        <p:pic>
          <p:nvPicPr>
            <p:cNvPr id="90116" name="Picture 3" descr="Zeph 1.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0117" name="Group 8"/>
            <p:cNvGrpSpPr>
              <a:grpSpLocks/>
            </p:cNvGrpSpPr>
            <p:nvPr/>
          </p:nvGrpSpPr>
          <p:grpSpPr bwMode="auto">
            <a:xfrm>
              <a:off x="1547664" y="1412776"/>
              <a:ext cx="5904656" cy="3816424"/>
              <a:chOff x="1547664" y="1412776"/>
              <a:chExt cx="5904656" cy="3816424"/>
            </a:xfrm>
          </p:grpSpPr>
          <p:sp>
            <p:nvSpPr>
              <p:cNvPr id="90118" name="Rectangle 2"/>
              <p:cNvSpPr>
                <a:spLocks noChangeArrowheads="1"/>
              </p:cNvSpPr>
              <p:nvPr/>
            </p:nvSpPr>
            <p:spPr bwMode="auto">
              <a:xfrm>
                <a:off x="1547664" y="1628800"/>
                <a:ext cx="5544616" cy="1296144"/>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0119" name="Rectangle 6"/>
              <p:cNvSpPr>
                <a:spLocks noChangeArrowheads="1"/>
              </p:cNvSpPr>
              <p:nvPr/>
            </p:nvSpPr>
            <p:spPr bwMode="auto">
              <a:xfrm>
                <a:off x="2123728" y="2852936"/>
                <a:ext cx="4896544" cy="1944216"/>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0120" name="Rectangle 7"/>
              <p:cNvSpPr>
                <a:spLocks noChangeArrowheads="1"/>
              </p:cNvSpPr>
              <p:nvPr/>
            </p:nvSpPr>
            <p:spPr bwMode="auto">
              <a:xfrm>
                <a:off x="3635896" y="3284984"/>
                <a:ext cx="3024336" cy="1944216"/>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0121" name="Rectangle 9"/>
              <p:cNvSpPr>
                <a:spLocks noChangeArrowheads="1"/>
              </p:cNvSpPr>
              <p:nvPr/>
            </p:nvSpPr>
            <p:spPr bwMode="auto">
              <a:xfrm>
                <a:off x="1547664" y="1484784"/>
                <a:ext cx="2448272" cy="1296144"/>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0122" name="Rectangle 10"/>
              <p:cNvSpPr>
                <a:spLocks noChangeArrowheads="1"/>
              </p:cNvSpPr>
              <p:nvPr/>
            </p:nvSpPr>
            <p:spPr bwMode="auto">
              <a:xfrm>
                <a:off x="4788024" y="1412776"/>
                <a:ext cx="2664296" cy="1224136"/>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90114" name="Title 1"/>
          <p:cNvSpPr>
            <a:spLocks noGrp="1"/>
          </p:cNvSpPr>
          <p:nvPr>
            <p:ph type="title"/>
          </p:nvPr>
        </p:nvSpPr>
        <p:spPr>
          <a:xfrm>
            <a:off x="755650" y="3006725"/>
            <a:ext cx="7772400" cy="1143000"/>
          </a:xfrm>
        </p:spPr>
        <p:txBody>
          <a:bodyPr/>
          <a:lstStyle/>
          <a:p>
            <a:r>
              <a:rPr lang="en-US">
                <a:solidFill>
                  <a:schemeClr val="bg2"/>
                </a:solidFill>
                <a:effectLst/>
                <a:latin typeface="Arial" charset="0"/>
                <a:ea typeface="ＭＳ Ｐゴシック" charset="0"/>
              </a:rPr>
              <a:t>Zephaniah 1:8</a:t>
            </a:r>
            <a:r>
              <a:rPr lang="en-US" sz="3600">
                <a:solidFill>
                  <a:schemeClr val="bg2"/>
                </a:solidFill>
                <a:effectLst/>
                <a:latin typeface="Arial" charset="0"/>
                <a:ea typeface="ＭＳ Ｐゴシック" charset="0"/>
              </a:rPr>
              <a:t> (NLT)</a:t>
            </a:r>
            <a:endParaRPr lang="en-US">
              <a:solidFill>
                <a:schemeClr val="bg2"/>
              </a:solidFill>
              <a:effectLst/>
              <a:latin typeface="Arial" charset="0"/>
              <a:ea typeface="ＭＳ Ｐゴシック" charset="0"/>
            </a:endParaRPr>
          </a:p>
        </p:txBody>
      </p:sp>
      <p:sp>
        <p:nvSpPr>
          <p:cNvPr id="90115" name="Title 1"/>
          <p:cNvSpPr txBox="1">
            <a:spLocks/>
          </p:cNvSpPr>
          <p:nvPr/>
        </p:nvSpPr>
        <p:spPr bwMode="auto">
          <a:xfrm>
            <a:off x="760413" y="16287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ru-RU" sz="4000" b="1" dirty="0">
                <a:solidFill>
                  <a:srgbClr val="000000"/>
                </a:solidFill>
                <a:latin typeface="Arial" charset="0"/>
                <a:cs typeface="Arial" charset="0"/>
              </a:rPr>
              <a:t>"</a:t>
            </a:r>
            <a:r>
              <a:rPr lang="en-US" sz="4000" b="1" dirty="0">
                <a:solidFill>
                  <a:srgbClr val="000000"/>
                </a:solidFill>
                <a:latin typeface="Arial" charset="0"/>
                <a:cs typeface="Arial" charset="0"/>
              </a:rPr>
              <a:t>I will punish…all those following pagan customs</a:t>
            </a:r>
            <a:r>
              <a:rPr lang="ru-RU" sz="4000" b="1" dirty="0">
                <a:solidFill>
                  <a:srgbClr val="000000"/>
                </a:solidFill>
                <a:latin typeface="Arial" charset="0"/>
                <a:cs typeface="Arial" charset="0"/>
              </a:rPr>
              <a:t>"</a:t>
            </a:r>
            <a:endParaRPr lang="en-US" sz="4000" b="1" dirty="0">
              <a:solidFill>
                <a:srgbClr val="000000"/>
              </a:solidFill>
              <a:latin typeface="Arial" charset="0"/>
              <a:cs typeface="Arial" charset="0"/>
            </a:endParaRPr>
          </a:p>
        </p:txBody>
      </p:sp>
      <p:sp>
        <p:nvSpPr>
          <p:cNvPr id="12" name="Title 1"/>
          <p:cNvSpPr txBox="1">
            <a:spLocks/>
          </p:cNvSpPr>
          <p:nvPr/>
        </p:nvSpPr>
        <p:spPr bwMode="auto">
          <a:xfrm>
            <a:off x="827584" y="436510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a:r>
              <a:rPr lang="en-US">
                <a:solidFill>
                  <a:srgbClr val="000000"/>
                </a:solidFill>
                <a:effectLst/>
                <a:latin typeface="Arial" charset="0"/>
                <a:ea typeface="ＭＳ Ｐゴシック" charset="0"/>
              </a:rPr>
              <a:t>????</a:t>
            </a:r>
          </a:p>
        </p:txBody>
      </p:sp>
    </p:spTree>
    <p:extLst>
      <p:ext uri="{BB962C8B-B14F-4D97-AF65-F5344CB8AC3E}">
        <p14:creationId xmlns:p14="http://schemas.microsoft.com/office/powerpoint/2010/main" val="1470847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412996" y="1602007"/>
            <a:ext cx="8378226"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The "day of the L</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is not only retribution (1:14; etc.) but salvation and restoration as well (2:7; 3:17, 20). </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248683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1555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day,</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 cry of alarm will come from the Fish Gate and echo throughout the New Quarter of the city. And a great crash will sound from the hills. </a:t>
            </a:r>
            <a:r>
              <a:rPr lang="en-US" sz="2800" b="1" baseline="30000" dirty="0">
                <a:effectLst>
                  <a:glow rad="127000">
                    <a:schemeClr val="tx1"/>
                  </a:glow>
                </a:effectLst>
                <a:latin typeface="Arial" charset="0"/>
                <a:ea typeface="ＭＳ Ｐゴシック" charset="0"/>
                <a:cs typeface="ＭＳ Ｐゴシック" charset="0"/>
              </a:rPr>
              <a:t>11</a:t>
            </a:r>
            <a:r>
              <a:rPr lang="en-US" sz="2800" b="1" dirty="0">
                <a:effectLst>
                  <a:glow rad="127000">
                    <a:schemeClr val="tx1"/>
                  </a:glow>
                </a:effectLst>
                <a:latin typeface="Arial" charset="0"/>
                <a:ea typeface="ＭＳ Ｐゴシック" charset="0"/>
                <a:cs typeface="ＭＳ Ｐゴシック" charset="0"/>
              </a:rPr>
              <a:t>Wail in sorrow, all you who live in the market area, for all the merchants and traders will be destroyed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(Zephaniah 1:10-11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920464"/>
            <a:ext cx="6912768" cy="3917235"/>
          </a:xfrm>
          <a:prstGeom prst="rect">
            <a:avLst/>
          </a:prstGeom>
        </p:spPr>
      </p:pic>
    </p:spTree>
    <p:extLst>
      <p:ext uri="{BB962C8B-B14F-4D97-AF65-F5344CB8AC3E}">
        <p14:creationId xmlns:p14="http://schemas.microsoft.com/office/powerpoint/2010/main" val="21720860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3528" y="29469"/>
            <a:ext cx="8496944" cy="64958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search with lanterns in Jerusalem</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darkest corners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to punish those who sit complacent in their sins. They think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do nothing to them,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either good or bad.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13</a:t>
            </a:r>
            <a:r>
              <a:rPr lang="en-US" sz="2800" b="1" dirty="0">
                <a:effectLst>
                  <a:glow rad="127000">
                    <a:schemeClr val="tx1"/>
                  </a:glow>
                </a:effectLst>
                <a:latin typeface="Arial" charset="0"/>
                <a:ea typeface="ＭＳ Ｐゴシック" charset="0"/>
                <a:cs typeface="ＭＳ Ｐゴシック" charset="0"/>
              </a:rPr>
              <a:t>So their property will be plundered,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their homes will be ransacked.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build new homes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never live in them.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plant vineyards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never drink wine from them</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1:12-13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042176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851338" y="29469"/>
            <a:ext cx="8292662" cy="6351859"/>
          </a:xfrm>
          <a:effectLst>
            <a:outerShdw blurRad="63500" dist="35921" dir="2700000" algn="ctr" rotWithShape="0">
              <a:schemeClr val="tx2">
                <a:alpha val="74998"/>
              </a:schemeClr>
            </a:outerShdw>
          </a:effectLst>
        </p:spPr>
        <p:txBody>
          <a:bodyPr anchor="t"/>
          <a:lstStyle/>
          <a:p>
            <a:pPr algn="l">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That terrible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is near.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Swiftly it comes—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bitter tears,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when even strong men will cry out.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15</a:t>
            </a:r>
            <a:r>
              <a:rPr lang="en-US" sz="2800" b="1" dirty="0">
                <a:effectLst>
                  <a:glow rad="127000">
                    <a:schemeClr val="tx1"/>
                  </a:glow>
                </a:effectLst>
                <a:latin typeface="Arial" charset="0"/>
                <a:ea typeface="ＭＳ Ｐゴシック" charset="0"/>
                <a:cs typeface="ＭＳ Ｐゴシック" charset="0"/>
              </a:rPr>
              <a:t>It will be 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when the L</a:t>
            </a:r>
            <a:r>
              <a:rPr lang="en-US" sz="2400" b="1" dirty="0">
                <a:effectLst>
                  <a:glow rad="127000">
                    <a:schemeClr val="tx1"/>
                  </a:glow>
                </a:effectLst>
                <a:latin typeface="Arial" charset="0"/>
                <a:ea typeface="ＭＳ Ｐゴシック" charset="0"/>
                <a:cs typeface="ＭＳ Ｐゴシック" charset="0"/>
              </a:rPr>
              <a:t>ORD</a:t>
            </a:r>
            <a:r>
              <a:rPr lang="uk-UA"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anger is poured out—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terrible distress and anguish,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ruin and desolation,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darkness and gloom,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clouds and blackness,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16</a:t>
            </a: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trumpet calls and battle cries.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Down go the walled cities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 strongest battlements!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1:14-16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3" name="Rectangle 2">
            <a:extLst>
              <a:ext uri="{FF2B5EF4-FFF2-40B4-BE49-F238E27FC236}">
                <a16:creationId xmlns:a16="http://schemas.microsoft.com/office/drawing/2014/main" id="{3D6B00FB-3A12-39C0-F72C-0EE94EE10002}"/>
              </a:ext>
            </a:extLst>
          </p:cNvPr>
          <p:cNvSpPr txBox="1">
            <a:spLocks noChangeArrowheads="1"/>
          </p:cNvSpPr>
          <p:nvPr/>
        </p:nvSpPr>
        <p:spPr bwMode="auto">
          <a:xfrm>
            <a:off x="6961001" y="228640"/>
            <a:ext cx="2182999" cy="14030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defRPr/>
            </a:pPr>
            <a:r>
              <a:rPr lang="en-US" sz="6600" b="1" kern="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day</a:t>
            </a:r>
            <a:endParaRPr lang="en-US" sz="6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184711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1E272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268760"/>
            <a:ext cx="9144000" cy="5654040"/>
          </a:xfrm>
          <a:prstGeom prst="rect">
            <a:avLst/>
          </a:prstGeom>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2800" b="1" dirty="0">
                <a:effectLst>
                  <a:glow rad="228600">
                    <a:schemeClr val="accent4">
                      <a:satMod val="175000"/>
                      <a:alpha val="81000"/>
                    </a:schemeClr>
                  </a:glow>
                </a:effectLst>
                <a:latin typeface="Arial" charset="0"/>
                <a:ea typeface="ＭＳ Ｐゴシック" charset="0"/>
                <a:cs typeface="ＭＳ Ｐゴシック" charset="0"/>
              </a:rPr>
              <a:t>"</a:t>
            </a:r>
            <a:r>
              <a:rPr lang="en-US" sz="2800" b="1" dirty="0">
                <a:effectLst>
                  <a:glow rad="228600">
                    <a:schemeClr val="accent4">
                      <a:satMod val="175000"/>
                      <a:alpha val="81000"/>
                    </a:schemeClr>
                  </a:glow>
                </a:effectLst>
                <a:latin typeface="Arial" charset="0"/>
                <a:ea typeface="ＭＳ Ｐゴシック" charset="0"/>
                <a:cs typeface="ＭＳ Ｐゴシック" charset="0"/>
              </a:rPr>
              <a:t>Because you have sinned against the L</a:t>
            </a:r>
            <a:r>
              <a:rPr lang="en-US" sz="2400" b="1" dirty="0">
                <a:effectLst>
                  <a:glow rad="228600">
                    <a:schemeClr val="accent4">
                      <a:satMod val="175000"/>
                      <a:alpha val="81000"/>
                    </a:schemeClr>
                  </a:glow>
                </a:effectLst>
                <a:latin typeface="Arial" charset="0"/>
                <a:ea typeface="ＭＳ Ｐゴシック" charset="0"/>
                <a:cs typeface="ＭＳ Ｐゴシック" charset="0"/>
              </a:rPr>
              <a:t>ORD</a:t>
            </a:r>
            <a:r>
              <a:rPr lang="en-US" sz="2800" b="1" dirty="0">
                <a:effectLst>
                  <a:glow rad="228600">
                    <a:schemeClr val="accent4">
                      <a:satMod val="175000"/>
                      <a:alpha val="81000"/>
                    </a:schemeClr>
                  </a:glow>
                </a:effectLst>
                <a:latin typeface="Arial" charset="0"/>
                <a:ea typeface="ＭＳ Ｐゴシック" charset="0"/>
                <a:cs typeface="ＭＳ Ｐゴシック" charset="0"/>
              </a:rPr>
              <a:t>,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I will make you grope around like the blind.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Your blood will be poured into the dust,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and your bodies will lie rotting on the ground.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baseline="30000" dirty="0">
                <a:effectLst>
                  <a:glow rad="228600">
                    <a:schemeClr val="accent4">
                      <a:satMod val="175000"/>
                      <a:alpha val="81000"/>
                    </a:schemeClr>
                  </a:glow>
                </a:effectLst>
                <a:latin typeface="Arial" charset="0"/>
                <a:ea typeface="ＭＳ Ｐゴシック" charset="0"/>
                <a:cs typeface="ＭＳ Ｐゴシック" charset="0"/>
              </a:rPr>
              <a:t>18</a:t>
            </a:r>
            <a:r>
              <a:rPr lang="en-US" sz="2800" b="1" dirty="0">
                <a:effectLst>
                  <a:glow rad="228600">
                    <a:schemeClr val="accent4">
                      <a:satMod val="175000"/>
                      <a:alpha val="81000"/>
                    </a:schemeClr>
                  </a:glow>
                </a:effectLst>
                <a:latin typeface="Arial" charset="0"/>
                <a:ea typeface="ＭＳ Ｐゴシック" charset="0"/>
                <a:cs typeface="ＭＳ Ｐゴシック" charset="0"/>
              </a:rPr>
              <a:t>Your silver and gold will not save you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on that day of the L</a:t>
            </a:r>
            <a:r>
              <a:rPr lang="en-US" sz="2400" b="1" dirty="0">
                <a:effectLst>
                  <a:glow rad="228600">
                    <a:schemeClr val="accent4">
                      <a:satMod val="175000"/>
                      <a:alpha val="81000"/>
                    </a:schemeClr>
                  </a:glow>
                </a:effectLst>
                <a:latin typeface="Arial" charset="0"/>
                <a:ea typeface="ＭＳ Ｐゴシック" charset="0"/>
                <a:cs typeface="ＭＳ Ｐゴシック" charset="0"/>
              </a:rPr>
              <a:t>ORD</a:t>
            </a:r>
            <a:r>
              <a:rPr lang="uk-UA" sz="2400" b="1" dirty="0">
                <a:effectLst>
                  <a:glow rad="228600">
                    <a:schemeClr val="accent4">
                      <a:satMod val="175000"/>
                      <a:alpha val="81000"/>
                    </a:schemeClr>
                  </a:glow>
                </a:effectLst>
                <a:latin typeface="Arial" charset="0"/>
                <a:ea typeface="ＭＳ Ｐゴシック" charset="0"/>
                <a:cs typeface="ＭＳ Ｐゴシック" charset="0"/>
              </a:rPr>
              <a:t>'</a:t>
            </a:r>
            <a:r>
              <a:rPr lang="en-US" sz="2400" b="1" dirty="0">
                <a:effectLst>
                  <a:glow rad="228600">
                    <a:schemeClr val="accent4">
                      <a:satMod val="175000"/>
                      <a:alpha val="81000"/>
                    </a:schemeClr>
                  </a:glow>
                </a:effectLst>
                <a:latin typeface="Arial" charset="0"/>
                <a:ea typeface="ＭＳ Ｐゴシック" charset="0"/>
                <a:cs typeface="ＭＳ Ｐゴシック" charset="0"/>
              </a:rPr>
              <a:t>s</a:t>
            </a:r>
            <a:r>
              <a:rPr lang="en-US" sz="2800" b="1" dirty="0">
                <a:effectLst>
                  <a:glow rad="228600">
                    <a:schemeClr val="accent4">
                      <a:satMod val="175000"/>
                      <a:alpha val="81000"/>
                    </a:schemeClr>
                  </a:glow>
                </a:effectLst>
                <a:latin typeface="Arial" charset="0"/>
                <a:ea typeface="ＭＳ Ｐゴシック" charset="0"/>
                <a:cs typeface="ＭＳ Ｐゴシック" charset="0"/>
              </a:rPr>
              <a:t> anger.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For the whole land will be devoured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by the fire of his jealousy.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He will make a terrifying end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of all the people on earth</a:t>
            </a:r>
            <a:r>
              <a:rPr lang="ru-RU" sz="2800" b="1" dirty="0">
                <a:effectLst>
                  <a:glow rad="228600">
                    <a:schemeClr val="accent4">
                      <a:satMod val="175000"/>
                      <a:alpha val="81000"/>
                    </a:schemeClr>
                  </a:glow>
                </a:effectLst>
                <a:latin typeface="Arial" charset="0"/>
                <a:ea typeface="ＭＳ Ｐゴシック" charset="0"/>
                <a:cs typeface="ＭＳ Ｐゴシック" charset="0"/>
              </a:rPr>
              <a:t>"</a:t>
            </a:r>
            <a:r>
              <a:rPr lang="en-US" sz="2800" b="1" dirty="0">
                <a:effectLst>
                  <a:glow rad="228600">
                    <a:schemeClr val="accent4">
                      <a:satMod val="175000"/>
                      <a:alpha val="81000"/>
                    </a:schemeClr>
                  </a:glow>
                </a:effectLst>
                <a:latin typeface="Arial" charset="0"/>
                <a:ea typeface="ＭＳ Ｐゴシック" charset="0"/>
                <a:cs typeface="ＭＳ Ｐゴシック" charset="0"/>
              </a:rPr>
              <a:t>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(Zephaniah 1:17-18 </a:t>
            </a:r>
            <a:r>
              <a:rPr lang="en-US" sz="2400" b="1" dirty="0">
                <a:effectLst>
                  <a:glow rad="228600">
                    <a:schemeClr val="accent4">
                      <a:satMod val="175000"/>
                      <a:alpha val="81000"/>
                    </a:schemeClr>
                  </a:glow>
                </a:effectLst>
                <a:latin typeface="Arial" charset="0"/>
                <a:ea typeface="ＭＳ Ｐゴシック" charset="0"/>
                <a:cs typeface="ＭＳ Ｐゴシック" charset="0"/>
              </a:rPr>
              <a:t>NLT</a:t>
            </a:r>
            <a:r>
              <a:rPr lang="en-US" sz="2800" b="1" dirty="0">
                <a:effectLst>
                  <a:glow rad="228600">
                    <a:schemeClr val="accent4">
                      <a:satMod val="175000"/>
                      <a:alpha val="81000"/>
                    </a:schemeClr>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86860249"/>
      </p:ext>
    </p:extLst>
  </p:cSld>
  <p:clrMapOvr>
    <a:overrideClrMapping bg1="lt1" tx1="dk1" bg2="lt2" tx2="dk2" accent1="accent1" accent2="accent2" accent3="accent3" accent4="accent4" accent5="accent5" accent6="accent6" hlink="hlink" folHlink="folHlink"/>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Earthquakes</a:t>
            </a:r>
          </a:p>
        </p:txBody>
      </p:sp>
      <p:pic>
        <p:nvPicPr>
          <p:cNvPr id="2" name="Picture 1"/>
          <p:cNvPicPr>
            <a:picLocks noChangeAspect="1"/>
          </p:cNvPicPr>
          <p:nvPr/>
        </p:nvPicPr>
        <p:blipFill>
          <a:blip r:embed="rId3"/>
          <a:stretch>
            <a:fillRect/>
          </a:stretch>
        </p:blipFill>
        <p:spPr>
          <a:xfrm>
            <a:off x="0" y="1233714"/>
            <a:ext cx="9144000" cy="5080000"/>
          </a:xfrm>
          <a:prstGeom prst="rect">
            <a:avLst/>
          </a:prstGeom>
        </p:spPr>
      </p:pic>
    </p:spTree>
    <p:extLst>
      <p:ext uri="{BB962C8B-B14F-4D97-AF65-F5344CB8AC3E}">
        <p14:creationId xmlns:p14="http://schemas.microsoft.com/office/powerpoint/2010/main" val="177184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Zephaniah 2</a:t>
            </a:r>
          </a:p>
        </p:txBody>
      </p:sp>
    </p:spTree>
    <p:extLst>
      <p:ext uri="{BB962C8B-B14F-4D97-AF65-F5344CB8AC3E}">
        <p14:creationId xmlns:p14="http://schemas.microsoft.com/office/powerpoint/2010/main" val="2594226111"/>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1575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Gather together—yes, gather together,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you shameless nation.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2</a:t>
            </a:r>
            <a:r>
              <a:rPr lang="en-US" sz="2800" b="1" dirty="0">
                <a:effectLst>
                  <a:glow rad="127000">
                    <a:schemeClr val="tx1"/>
                  </a:glow>
                </a:effectLst>
                <a:latin typeface="Arial" charset="0"/>
                <a:ea typeface="ＭＳ Ｐゴシック" charset="0"/>
                <a:cs typeface="ＭＳ Ｐゴシック" charset="0"/>
              </a:rPr>
              <a:t>Gather before judgment begins,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before your time to repent is blown away like chaff.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Act now, before the fierce fury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falls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 terrible day of the </a:t>
            </a:r>
            <a:r>
              <a:rPr lang="en-US" sz="2400" b="1" dirty="0">
                <a:effectLst>
                  <a:glow rad="127000">
                    <a:schemeClr val="tx1"/>
                  </a:glow>
                </a:effectLst>
                <a:latin typeface="Arial" charset="0"/>
                <a:ea typeface="ＭＳ Ｐゴシック" charset="0"/>
                <a:cs typeface="ＭＳ Ｐゴシック" charset="0"/>
              </a:rPr>
              <a:t>LORD</a:t>
            </a:r>
            <a:r>
              <a:rPr lang="uk-UA"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anger begins.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3</a:t>
            </a:r>
            <a:r>
              <a:rPr lang="en-US" sz="2800" b="1" dirty="0">
                <a:effectLst>
                  <a:glow rad="127000">
                    <a:schemeClr val="tx1"/>
                  </a:glow>
                </a:effectLst>
                <a:latin typeface="Arial" charset="0"/>
                <a:ea typeface="ＭＳ Ｐゴシック" charset="0"/>
                <a:cs typeface="ＭＳ Ｐゴシック" charset="0"/>
              </a:rPr>
              <a:t>Seek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all who are humble,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follow his commands.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Seek to do what is right and to live humbly.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Perhaps even yet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protect you—</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protect you from his anger on that day of destruction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(Zephaniah 2:1-3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641919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81582457"/>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6886648"/>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Zephaniah: </a:t>
            </a: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en-US" kern="0" dirty="0">
                <a:solidFill>
                  <a:srgbClr val="FFFFFF"/>
                </a:solidFill>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latin typeface="Arial"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1981200" y="5715000"/>
            <a:ext cx="1143000"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1995001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a:solidFill>
                  <a:srgbClr val="FFFFFF"/>
                </a:solidFill>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610201" y="1963909"/>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Assyria</a:t>
            </a:r>
          </a:p>
        </p:txBody>
      </p:sp>
      <p:sp>
        <p:nvSpPr>
          <p:cNvPr id="15" name="Text Box 9"/>
          <p:cNvSpPr txBox="1">
            <a:spLocks noChangeArrowheads="1"/>
          </p:cNvSpPr>
          <p:nvPr/>
        </p:nvSpPr>
        <p:spPr bwMode="auto">
          <a:xfrm>
            <a:off x="628343" y="3099880"/>
            <a:ext cx="2348294" cy="1200328"/>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Philistia</a:t>
            </a:r>
            <a:br>
              <a:rPr lang="en-US" sz="4400" b="1" dirty="0">
                <a:solidFill>
                  <a:srgbClr val="FFFFFF"/>
                </a:solidFill>
                <a:effectLst>
                  <a:glow rad="203200">
                    <a:srgbClr val="000514">
                      <a:alpha val="88000"/>
                    </a:srgbClr>
                  </a:glow>
                </a:effectLst>
                <a:latin typeface="Arial"/>
                <a:cs typeface="Arial"/>
              </a:rPr>
            </a:br>
            <a:r>
              <a:rPr lang="en-US" sz="2800" b="1" dirty="0">
                <a:solidFill>
                  <a:srgbClr val="FFFFFF"/>
                </a:solidFill>
                <a:effectLst>
                  <a:glow rad="203200">
                    <a:srgbClr val="000514">
                      <a:alpha val="88000"/>
                    </a:srgbClr>
                  </a:glow>
                </a:effectLst>
                <a:latin typeface="Arial"/>
                <a:cs typeface="Arial"/>
              </a:rPr>
              <a:t> (2:4-7)</a:t>
            </a:r>
            <a:endParaRPr lang="en-US" sz="4400" b="1" dirty="0">
              <a:solidFill>
                <a:srgbClr val="FFFFFF"/>
              </a:solidFill>
              <a:effectLst>
                <a:glow rad="203200">
                  <a:srgbClr val="000514">
                    <a:alpha val="88000"/>
                  </a:srgbClr>
                </a:glow>
              </a:effectLst>
              <a:latin typeface="Arial"/>
              <a:cs typeface="Arial"/>
            </a:endParaRPr>
          </a:p>
        </p:txBody>
      </p:sp>
      <p:sp>
        <p:nvSpPr>
          <p:cNvPr id="16" name="Text Box 9"/>
          <p:cNvSpPr txBox="1">
            <a:spLocks noChangeArrowheads="1"/>
          </p:cNvSpPr>
          <p:nvPr/>
        </p:nvSpPr>
        <p:spPr bwMode="auto">
          <a:xfrm>
            <a:off x="234769" y="6106006"/>
            <a:ext cx="241028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Ethiopia</a:t>
            </a:r>
          </a:p>
        </p:txBody>
      </p:sp>
      <p:sp>
        <p:nvSpPr>
          <p:cNvPr id="9" name="Text Box 9"/>
          <p:cNvSpPr txBox="1">
            <a:spLocks noChangeArrowheads="1"/>
          </p:cNvSpPr>
          <p:nvPr/>
        </p:nvSpPr>
        <p:spPr bwMode="auto">
          <a:xfrm>
            <a:off x="3241233" y="3821119"/>
            <a:ext cx="305895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Moab </a:t>
            </a:r>
            <a:r>
              <a:rPr lang="is-IS" sz="2400" b="1" dirty="0">
                <a:solidFill>
                  <a:srgbClr val="FFFFFF"/>
                </a:solidFill>
                <a:effectLst>
                  <a:glow rad="203200">
                    <a:srgbClr val="000514">
                      <a:alpha val="88000"/>
                    </a:srgbClr>
                  </a:glow>
                </a:effectLst>
                <a:latin typeface="Arial"/>
                <a:cs typeface="Arial"/>
              </a:rPr>
              <a:t> (2:8-11)</a:t>
            </a:r>
            <a:endParaRPr lang="en-US" sz="4400" b="1" dirty="0">
              <a:solidFill>
                <a:srgbClr val="FFFFFF"/>
              </a:solidFill>
              <a:effectLst>
                <a:glow rad="203200">
                  <a:srgbClr val="000514">
                    <a:alpha val="88000"/>
                  </a:srgbClr>
                </a:glow>
              </a:effectLst>
              <a:latin typeface="Arial"/>
              <a:cs typeface="Arial"/>
            </a:endParaRPr>
          </a:p>
        </p:txBody>
      </p:sp>
      <p:sp>
        <p:nvSpPr>
          <p:cNvPr id="10" name="Text Box 9"/>
          <p:cNvSpPr txBox="1">
            <a:spLocks noChangeArrowheads="1"/>
          </p:cNvSpPr>
          <p:nvPr/>
        </p:nvSpPr>
        <p:spPr bwMode="auto">
          <a:xfrm>
            <a:off x="3395650" y="3200933"/>
            <a:ext cx="228460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Ammon</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(Zephaniah 2:4-15)</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21552631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a:solidFill>
                  <a:srgbClr val="FFFFFF"/>
                </a:solidFill>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5" name="Text Box 9"/>
          <p:cNvSpPr txBox="1">
            <a:spLocks noChangeArrowheads="1"/>
          </p:cNvSpPr>
          <p:nvPr/>
        </p:nvSpPr>
        <p:spPr bwMode="auto">
          <a:xfrm>
            <a:off x="872096" y="3262224"/>
            <a:ext cx="23482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Philistia</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Philistia </a:t>
            </a:r>
            <a:br>
              <a:rPr kumimoji="1" lang="en-US" altLang="zh-CN" sz="3600" b="1" dirty="0">
                <a:solidFill>
                  <a:schemeClr val="bg1"/>
                </a:solidFill>
                <a:latin typeface="Arial" charset="0"/>
              </a:rPr>
            </a:br>
            <a:r>
              <a:rPr kumimoji="1" lang="en-US" altLang="zh-CN" sz="3600" b="1" dirty="0">
                <a:solidFill>
                  <a:schemeClr val="bg1"/>
                </a:solidFill>
                <a:latin typeface="Arial" charset="0"/>
              </a:rPr>
              <a:t>(Zephaniah 2:4-7)</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3332967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9269" y="1602007"/>
            <a:ext cx="8950036"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referred to his second advent as a sweeping away of the wicked (1:3 in Matt. 13:41) and a time of distress for Israel (1:15 in Matt. 24:21).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98302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Gaza and Ashkelon will be abandoned,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Ashdod and Ekron torn down.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5</a:t>
            </a:r>
            <a:r>
              <a:rPr lang="en-US" sz="2800" b="1" dirty="0">
                <a:effectLst>
                  <a:glow rad="127000">
                    <a:schemeClr val="tx1"/>
                  </a:glow>
                </a:effectLst>
                <a:latin typeface="Arial" charset="0"/>
                <a:ea typeface="ＭＳ Ｐゴシック" charset="0"/>
                <a:cs typeface="ＭＳ Ｐゴシック" charset="0"/>
              </a:rPr>
              <a:t>And what sorrow awaits you Philistines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who live along the coast and in the land of Canaan,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for this judgment is against you, too!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destroy you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until not one of you is left.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6</a:t>
            </a:r>
            <a:r>
              <a:rPr lang="en-US" sz="2800" b="1" dirty="0">
                <a:effectLst>
                  <a:glow rad="127000">
                    <a:schemeClr val="tx1"/>
                  </a:glow>
                </a:effectLst>
                <a:latin typeface="Arial" charset="0"/>
                <a:ea typeface="ＭＳ Ｐゴシック" charset="0"/>
                <a:cs typeface="ＭＳ Ｐゴシック" charset="0"/>
              </a:rPr>
              <a:t>The Philistine coast will become a wilderness pasture, a place of shepherd camps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enclosures for sheep and goats.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7</a:t>
            </a:r>
            <a:r>
              <a:rPr lang="en-US" sz="2800" b="1" dirty="0">
                <a:effectLst>
                  <a:glow rad="127000">
                    <a:schemeClr val="tx1"/>
                  </a:glow>
                </a:effectLst>
                <a:latin typeface="Arial" charset="0"/>
                <a:ea typeface="ＭＳ Ｐゴシック" charset="0"/>
                <a:cs typeface="ＭＳ Ｐゴシック" charset="0"/>
              </a:rPr>
              <a:t>The remnant of the tribe of Judah will pasture there.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rest at night in the abandoned houses in Ashkelon. For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their God will visit his people in kindness and restore their prosperity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(Zephaniah 2:4-7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7379463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a:solidFill>
                  <a:srgbClr val="FFFFFF"/>
                </a:solidFill>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9" name="Text Box 9"/>
          <p:cNvSpPr txBox="1">
            <a:spLocks noChangeArrowheads="1"/>
          </p:cNvSpPr>
          <p:nvPr/>
        </p:nvSpPr>
        <p:spPr bwMode="auto">
          <a:xfrm>
            <a:off x="3241233" y="4114419"/>
            <a:ext cx="305895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Moab</a:t>
            </a:r>
          </a:p>
        </p:txBody>
      </p:sp>
      <p:sp>
        <p:nvSpPr>
          <p:cNvPr id="10" name="Text Box 9"/>
          <p:cNvSpPr txBox="1">
            <a:spLocks noChangeArrowheads="1"/>
          </p:cNvSpPr>
          <p:nvPr/>
        </p:nvSpPr>
        <p:spPr bwMode="auto">
          <a:xfrm>
            <a:off x="3545980" y="3498012"/>
            <a:ext cx="228460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Ammon</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Moab &amp; Ammon</a:t>
            </a:r>
            <a:br>
              <a:rPr kumimoji="1" lang="en-US" altLang="zh-CN" sz="3600" b="1" dirty="0">
                <a:solidFill>
                  <a:schemeClr val="bg1"/>
                </a:solidFill>
                <a:latin typeface="Arial" charset="0"/>
              </a:rPr>
            </a:br>
            <a:r>
              <a:rPr kumimoji="1" lang="en-US" altLang="zh-CN" sz="3600" b="1" dirty="0">
                <a:solidFill>
                  <a:schemeClr val="bg1"/>
                </a:solidFill>
                <a:latin typeface="Arial" charset="0"/>
              </a:rPr>
              <a:t>(Zephaniah 2:8-11)</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3332967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I have heard the taunts of the Moabites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and the insults of the Ammonites,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mocking my people and invading their borders. </a:t>
            </a:r>
            <a:br>
              <a:rPr lang="en-SG" sz="2800" b="1" dirty="0">
                <a:effectLst>
                  <a:glow rad="127000">
                    <a:schemeClr val="tx1"/>
                  </a:glow>
                </a:effectLst>
                <a:latin typeface="Arial" charset="0"/>
                <a:ea typeface="ＭＳ Ｐゴシック" charset="0"/>
                <a:cs typeface="ＭＳ Ｐゴシック" charset="0"/>
              </a:rPr>
            </a:br>
            <a:r>
              <a:rPr lang="en-SG" sz="2800" b="1" baseline="30000" dirty="0">
                <a:effectLst>
                  <a:glow rad="127000">
                    <a:schemeClr val="tx1"/>
                  </a:glow>
                </a:effectLst>
                <a:latin typeface="Arial" charset="0"/>
                <a:ea typeface="ＭＳ Ｐゴシック" charset="0"/>
                <a:cs typeface="ＭＳ Ｐゴシック" charset="0"/>
              </a:rPr>
              <a:t>9</a:t>
            </a:r>
            <a:r>
              <a:rPr lang="en-SG" sz="2800" b="1" dirty="0">
                <a:effectLst>
                  <a:glow rad="127000">
                    <a:schemeClr val="tx1"/>
                  </a:glow>
                </a:effectLst>
                <a:latin typeface="Arial" charset="0"/>
                <a:ea typeface="ＭＳ Ｐゴシック" charset="0"/>
                <a:cs typeface="ＭＳ Ｐゴシック" charset="0"/>
              </a:rPr>
              <a:t>Now, as surely as I live,</a:t>
            </a: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says the L</a:t>
            </a:r>
            <a:r>
              <a:rPr lang="en-SG" sz="2400" b="1" dirty="0">
                <a:effectLst>
                  <a:glow rad="127000">
                    <a:schemeClr val="tx1"/>
                  </a:glow>
                </a:effectLst>
                <a:latin typeface="Arial" charset="0"/>
                <a:ea typeface="ＭＳ Ｐゴシック" charset="0"/>
                <a:cs typeface="ＭＳ Ｐゴシック" charset="0"/>
              </a:rPr>
              <a:t>ORD</a:t>
            </a:r>
            <a:r>
              <a:rPr lang="en-SG" sz="2800" b="1" dirty="0">
                <a:effectLst>
                  <a:glow rad="127000">
                    <a:schemeClr val="tx1"/>
                  </a:glow>
                </a:effectLst>
                <a:latin typeface="Arial" charset="0"/>
                <a:ea typeface="ＭＳ Ｐゴシック" charset="0"/>
                <a:cs typeface="ＭＳ Ｐゴシック" charset="0"/>
              </a:rPr>
              <a:t> of Heaven</a:t>
            </a: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s Armies, the God of Israel, </a:t>
            </a:r>
            <a:br>
              <a:rPr lang="en-SG" sz="2800" b="1" dirty="0">
                <a:effectLst>
                  <a:glow rad="127000">
                    <a:schemeClr val="tx1"/>
                  </a:glow>
                </a:effectLst>
                <a:latin typeface="Arial" charset="0"/>
                <a:ea typeface="ＭＳ Ｐゴシック" charset="0"/>
                <a:cs typeface="ＭＳ Ｐゴシック" charset="0"/>
              </a:rPr>
            </a:b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Moab and Ammon will be destroyed—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destroyed as completely as Sodom and Gomorrah.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Their land will become a place of stinging nettles,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salt pits, and eternal desolation.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 The remnant of my people will plunder them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and take their land</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ar-SA"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2:8-9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0868471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4856"/>
          </a:xfrm>
          <a:prstGeom prst="rect">
            <a:avLst/>
          </a:prstGeom>
        </p:spPr>
      </p:pic>
      <p:sp>
        <p:nvSpPr>
          <p:cNvPr id="900098" name="Rectangle 2"/>
          <p:cNvSpPr>
            <a:spLocks noGrp="1" noChangeArrowheads="1"/>
          </p:cNvSpPr>
          <p:nvPr>
            <p:ph type="ctrTitle"/>
          </p:nvPr>
        </p:nvSpPr>
        <p:spPr>
          <a:xfrm>
            <a:off x="0" y="29469"/>
            <a:ext cx="9144000" cy="3280073"/>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They will receive the wages of their pride,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for they have scoffed at the people of the Lord of Heaven</a:t>
            </a: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s Armies. </a:t>
            </a:r>
            <a:r>
              <a:rPr lang="en-SG" sz="2800" b="1" baseline="30000" dirty="0">
                <a:effectLst>
                  <a:glow rad="127000">
                    <a:schemeClr val="tx1"/>
                  </a:glow>
                </a:effectLst>
                <a:latin typeface="Arial" charset="0"/>
                <a:ea typeface="ＭＳ Ｐゴシック" charset="0"/>
                <a:cs typeface="ＭＳ Ｐゴシック" charset="0"/>
              </a:rPr>
              <a:t>11</a:t>
            </a:r>
            <a:r>
              <a:rPr lang="en-SG" sz="2800" b="1" dirty="0">
                <a:effectLst>
                  <a:glow rad="127000">
                    <a:schemeClr val="tx1"/>
                  </a:glow>
                </a:effectLst>
                <a:latin typeface="Arial" charset="0"/>
                <a:ea typeface="ＭＳ Ｐゴシック" charset="0"/>
                <a:cs typeface="ＭＳ Ｐゴシック" charset="0"/>
              </a:rPr>
              <a:t>The L</a:t>
            </a:r>
            <a:r>
              <a:rPr lang="en-SG" sz="2400" b="1" dirty="0">
                <a:effectLst>
                  <a:glow rad="127000">
                    <a:schemeClr val="tx1"/>
                  </a:glow>
                </a:effectLst>
                <a:latin typeface="Arial" charset="0"/>
                <a:ea typeface="ＭＳ Ｐゴシック" charset="0"/>
                <a:cs typeface="ＭＳ Ｐゴシック" charset="0"/>
              </a:rPr>
              <a:t>ORD</a:t>
            </a:r>
            <a:r>
              <a:rPr lang="en-SG" sz="2800" b="1" dirty="0">
                <a:effectLst>
                  <a:glow rad="127000">
                    <a:schemeClr val="tx1"/>
                  </a:glow>
                </a:effectLst>
                <a:latin typeface="Arial" charset="0"/>
                <a:ea typeface="ＭＳ Ｐゴシック" charset="0"/>
                <a:cs typeface="ＭＳ Ｐゴシック" charset="0"/>
              </a:rPr>
              <a:t> will terrify them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as he destroys all the gods in the land.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Then nations around the world will worship the L</a:t>
            </a:r>
            <a:r>
              <a:rPr lang="en-SG" sz="2400" b="1" dirty="0">
                <a:effectLst>
                  <a:glow rad="127000">
                    <a:schemeClr val="tx1"/>
                  </a:glow>
                </a:effectLst>
                <a:latin typeface="Arial" charset="0"/>
                <a:ea typeface="ＭＳ Ｐゴシック" charset="0"/>
                <a:cs typeface="ＭＳ Ｐゴシック" charset="0"/>
              </a:rPr>
              <a:t>ORD</a:t>
            </a:r>
            <a:r>
              <a:rPr lang="en-SG" sz="2800" b="1" dirty="0">
                <a:effectLst>
                  <a:glow rad="127000">
                    <a:schemeClr val="tx1"/>
                  </a:glow>
                </a:effectLst>
                <a:latin typeface="Arial" charset="0"/>
                <a:ea typeface="ＭＳ Ｐゴシック" charset="0"/>
                <a:cs typeface="ＭＳ Ｐゴシック" charset="0"/>
              </a:rPr>
              <a:t>, each in their own land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2:10-11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5564406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a:solidFill>
                  <a:srgbClr val="FFFFFF"/>
                </a:solidFill>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6" name="Text Box 9"/>
          <p:cNvSpPr txBox="1">
            <a:spLocks noChangeArrowheads="1"/>
          </p:cNvSpPr>
          <p:nvPr/>
        </p:nvSpPr>
        <p:spPr bwMode="auto">
          <a:xfrm>
            <a:off x="234769" y="6106006"/>
            <a:ext cx="241028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Ethiopia</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Ethiopia</a:t>
            </a:r>
            <a:br>
              <a:rPr kumimoji="1" lang="en-US" altLang="zh-CN" sz="3600" b="1" dirty="0">
                <a:solidFill>
                  <a:schemeClr val="bg1"/>
                </a:solidFill>
                <a:latin typeface="Arial" charset="0"/>
              </a:rPr>
            </a:br>
            <a:r>
              <a:rPr kumimoji="1" lang="en-US" altLang="zh-CN" sz="3600" b="1" dirty="0">
                <a:solidFill>
                  <a:schemeClr val="bg1"/>
                </a:solidFill>
                <a:latin typeface="Arial" charset="0"/>
              </a:rPr>
              <a:t>(Zephaniah 2:12)</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3332967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814"/>
            <a:ext cx="9144000" cy="6841186"/>
          </a:xfrm>
          <a:prstGeom prst="rect">
            <a:avLst/>
          </a:prstGeom>
        </p:spPr>
      </p:pic>
      <p:sp>
        <p:nvSpPr>
          <p:cNvPr id="900098" name="Rectangle 2"/>
          <p:cNvSpPr>
            <a:spLocks noGrp="1" noChangeArrowheads="1"/>
          </p:cNvSpPr>
          <p:nvPr>
            <p:ph type="ctrTitle"/>
          </p:nvPr>
        </p:nvSpPr>
        <p:spPr>
          <a:xfrm>
            <a:off x="0" y="29469"/>
            <a:ext cx="9144000" cy="152732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You Ethiopians will also be slaughtered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by my sword,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2:12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119274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a:solidFill>
                  <a:srgbClr val="FFFFFF"/>
                </a:solidFill>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610201" y="1963909"/>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Assyria</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Assyria </a:t>
            </a:r>
            <a:br>
              <a:rPr kumimoji="1" lang="en-US" altLang="zh-CN" sz="3600" b="1" dirty="0">
                <a:solidFill>
                  <a:schemeClr val="bg1"/>
                </a:solidFill>
                <a:latin typeface="Arial" charset="0"/>
              </a:rPr>
            </a:br>
            <a:r>
              <a:rPr kumimoji="1" lang="en-US" altLang="zh-CN" sz="3600" b="1" dirty="0">
                <a:solidFill>
                  <a:schemeClr val="bg1"/>
                </a:solidFill>
                <a:latin typeface="Arial" charset="0"/>
              </a:rPr>
              <a:t>(Zephaniah 2:13-15)</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3332967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7360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strike the lands of the north with his fist, destroying the land of Assyria.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He will make its great capital, Nineveh,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desolate wasteland, </a:t>
            </a:r>
            <a:r>
              <a:rPr lang="en-US" sz="2800" b="1" dirty="0">
                <a:solidFill>
                  <a:srgbClr val="FFFF00"/>
                </a:solidFill>
                <a:effectLst>
                  <a:glow rad="127000">
                    <a:schemeClr val="tx1"/>
                  </a:glow>
                </a:effectLst>
                <a:latin typeface="Arial" charset="0"/>
                <a:ea typeface="ＭＳ Ｐゴシック" charset="0"/>
                <a:cs typeface="ＭＳ Ｐゴシック" charset="0"/>
              </a:rPr>
              <a:t>parched like a desert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14</a:t>
            </a:r>
            <a:r>
              <a:rPr lang="en-US" sz="2800" b="1" dirty="0">
                <a:effectLst>
                  <a:glow rad="127000">
                    <a:schemeClr val="tx1"/>
                  </a:glow>
                </a:effectLst>
                <a:latin typeface="Arial" charset="0"/>
                <a:ea typeface="ＭＳ Ｐゴシック" charset="0"/>
                <a:cs typeface="ＭＳ Ｐゴシック" charset="0"/>
              </a:rPr>
              <a:t>The proud city will become a pasture for flocks and herds, and all sorts of wild animals will settle there.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 desert owl and screech owl will roost on its ruined columns,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their calls echoing through the gaping windows.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Rubble will block all the doorways,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 cedar paneling will be exposed to the weather</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(Zephaniah 2:13-14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421709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descr="12275.main.455.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Rectangle 3"/>
          <p:cNvSpPr>
            <a:spLocks noGrp="1" noChangeArrowheads="1"/>
          </p:cNvSpPr>
          <p:nvPr>
            <p:ph type="body" idx="1"/>
          </p:nvPr>
        </p:nvSpPr>
        <p:spPr>
          <a:xfrm>
            <a:off x="251520" y="1268760"/>
            <a:ext cx="8892480" cy="5589240"/>
          </a:xfrm>
        </p:spPr>
        <p:txBody>
          <a:bodyPr/>
          <a:lstStyle/>
          <a:p>
            <a:pPr eaLnBrk="1" hangingPunct="1">
              <a:defRPr/>
            </a:pPr>
            <a:r>
              <a:rPr lang="ru-RU" altLang="ja-JP" i="1" dirty="0">
                <a:effectLst>
                  <a:glow rad="215900">
                    <a:schemeClr val="bg2"/>
                  </a:glow>
                </a:effectLst>
                <a:latin typeface="Arial" charset="0"/>
                <a:ea typeface="ＭＳ Ｐゴシック" charset="0"/>
                <a:cs typeface="Times New Roman" charset="0"/>
              </a:rPr>
              <a:t>"</a:t>
            </a:r>
            <a:r>
              <a:rPr lang="en-US" i="1" dirty="0">
                <a:effectLst>
                  <a:glow rad="215900">
                    <a:schemeClr val="bg2"/>
                  </a:glow>
                </a:effectLst>
                <a:latin typeface="Arial" charset="0"/>
                <a:ea typeface="ＭＳ Ｐゴシック" charset="0"/>
                <a:cs typeface="Times New Roman" charset="0"/>
              </a:rPr>
              <a:t>And He will stretch out His hand against the north and destroy Assyria, and He will make Nineveh a desolation, parched like the wilderness</a:t>
            </a:r>
            <a:r>
              <a:rPr lang="ru-RU" altLang="ja-JP" i="1"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(Zeph. 2:13)</a:t>
            </a:r>
            <a:endParaRPr lang="en-US" u="sng" dirty="0">
              <a:effectLst>
                <a:glow rad="215900">
                  <a:schemeClr val="bg2"/>
                </a:glow>
              </a:effectLst>
              <a:latin typeface="Arial" charset="0"/>
              <a:ea typeface="ＭＳ Ｐゴシック" charset="0"/>
              <a:cs typeface="Times New Roman" charset="0"/>
            </a:endParaRPr>
          </a:p>
          <a:p>
            <a:pPr eaLnBrk="1" hangingPunct="1">
              <a:buFontTx/>
              <a:buNone/>
              <a:defRPr/>
            </a:pPr>
            <a:r>
              <a:rPr lang="en-US" dirty="0">
                <a:effectLst>
                  <a:glow rad="215900">
                    <a:schemeClr val="bg2"/>
                  </a:glow>
                </a:effectLst>
                <a:latin typeface="Arial" charset="0"/>
                <a:ea typeface="ＭＳ Ｐゴシック" charset="0"/>
                <a:cs typeface="Times New Roman" charset="0"/>
              </a:rPr>
              <a:t> </a:t>
            </a:r>
          </a:p>
          <a:p>
            <a:pPr eaLnBrk="1" hangingPunct="1">
              <a:defRPr/>
            </a:pPr>
            <a:r>
              <a:rPr lang="en-US" dirty="0">
                <a:effectLst>
                  <a:glow rad="215900">
                    <a:schemeClr val="bg2"/>
                  </a:glow>
                </a:effectLst>
                <a:latin typeface="Arial" charset="0"/>
                <a:ea typeface="ＭＳ Ｐゴシック" charset="0"/>
                <a:cs typeface="Times New Roman" charset="0"/>
              </a:rPr>
              <a:t>The prophesied destruction of Nineveh (Zeph. 2:13), the capital of Assyria in what is now Iraq, fell in 612 </a:t>
            </a:r>
            <a:r>
              <a:rPr lang="en-US" sz="2000" dirty="0">
                <a:effectLst>
                  <a:glow rad="215900">
                    <a:schemeClr val="bg2"/>
                  </a:glow>
                </a:effectLst>
                <a:latin typeface="Arial" charset="0"/>
                <a:ea typeface="ＭＳ Ｐゴシック" charset="0"/>
                <a:cs typeface="Times New Roman" charset="0"/>
              </a:rPr>
              <a:t>BC</a:t>
            </a:r>
            <a:r>
              <a:rPr lang="en-US" dirty="0">
                <a:effectLst>
                  <a:glow rad="215900">
                    <a:schemeClr val="bg2"/>
                  </a:glow>
                </a:effectLst>
                <a:latin typeface="Arial" charset="0"/>
                <a:ea typeface="ＭＳ Ｐゴシック" charset="0"/>
                <a:cs typeface="Times New Roman" charset="0"/>
              </a:rPr>
              <a:t> into the hands of the neighboring Babylonians, with the whole empire taken by 605 </a:t>
            </a:r>
            <a:r>
              <a:rPr lang="en-US" sz="2000" dirty="0">
                <a:effectLst>
                  <a:glow rad="215900">
                    <a:schemeClr val="bg2"/>
                  </a:glow>
                </a:effectLst>
                <a:latin typeface="Arial" charset="0"/>
                <a:ea typeface="ＭＳ Ｐゴシック" charset="0"/>
                <a:cs typeface="Times New Roman" charset="0"/>
              </a:rPr>
              <a:t>BC</a:t>
            </a:r>
            <a:r>
              <a:rPr lang="en-US" dirty="0">
                <a:effectLst>
                  <a:glow rad="215900">
                    <a:schemeClr val="bg2"/>
                  </a:glow>
                </a:effectLst>
                <a:latin typeface="Arial" charset="0"/>
                <a:ea typeface="ＭＳ Ｐゴシック" charset="0"/>
                <a:cs typeface="Times New Roman" charset="0"/>
              </a:rPr>
              <a:t>.  The prediction that God would leave Nineveh </a:t>
            </a:r>
            <a:r>
              <a:rPr lang="ru-RU"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dry as a desert</a:t>
            </a:r>
            <a:r>
              <a:rPr lang="ru-RU"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is remarkable in view of the fame of the city</a:t>
            </a:r>
            <a:r>
              <a:rPr lang="uk-UA"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s great irrigation system.</a:t>
            </a:r>
          </a:p>
        </p:txBody>
      </p:sp>
      <p:sp>
        <p:nvSpPr>
          <p:cNvPr id="72707" name="Title 2"/>
          <p:cNvSpPr>
            <a:spLocks noGrp="1"/>
          </p:cNvSpPr>
          <p:nvPr>
            <p:ph type="title"/>
          </p:nvPr>
        </p:nvSpPr>
        <p:spPr>
          <a:xfrm>
            <a:off x="0" y="404664"/>
            <a:ext cx="9144000" cy="685800"/>
          </a:xfrm>
        </p:spPr>
        <p:txBody>
          <a:bodyPr/>
          <a:lstStyle/>
          <a:p>
            <a:pPr>
              <a:defRPr/>
            </a:pPr>
            <a:r>
              <a:rPr lang="en-US" dirty="0">
                <a:effectLst>
                  <a:glow rad="215900">
                    <a:schemeClr val="bg2"/>
                  </a:glow>
                </a:effectLst>
                <a:latin typeface="Arial" charset="0"/>
                <a:ea typeface="ＭＳ Ｐゴシック" charset="0"/>
                <a:cs typeface="ＭＳ Ｐゴシック" charset="0"/>
              </a:rPr>
              <a:t>Nineveh</a:t>
            </a:r>
            <a:r>
              <a:rPr lang="uk-UA" altLang="ja-JP" dirty="0">
                <a:effectLst>
                  <a:glow rad="215900">
                    <a:schemeClr val="bg2"/>
                  </a:glow>
                </a:effectLst>
                <a:latin typeface="Arial" charset="0"/>
                <a:ea typeface="ＭＳ Ｐゴシック" charset="0"/>
                <a:cs typeface="ＭＳ Ｐゴシック" charset="0"/>
              </a:rPr>
              <a:t>'</a:t>
            </a:r>
            <a:r>
              <a:rPr lang="en-US" dirty="0">
                <a:effectLst>
                  <a:glow rad="215900">
                    <a:schemeClr val="bg2"/>
                  </a:glow>
                </a:effectLst>
                <a:latin typeface="Arial" charset="0"/>
                <a:ea typeface="ＭＳ Ｐゴシック" charset="0"/>
                <a:cs typeface="ＭＳ Ｐゴシック" charset="0"/>
              </a:rPr>
              <a:t>s Water System Destroyed </a:t>
            </a:r>
          </a:p>
        </p:txBody>
      </p:sp>
      <p:sp>
        <p:nvSpPr>
          <p:cNvPr id="74756" name="Text Box 311"/>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a:solidFill>
                  <a:srgbClr val="EAEAEA"/>
                </a:solidFill>
                <a:effectLst>
                  <a:glow rad="215900">
                    <a:srgbClr val="000000"/>
                  </a:glow>
                </a:effectLst>
                <a:latin typeface="Arial" charset="0"/>
                <a:cs typeface="Arial" charset="0"/>
              </a:rPr>
              <a:t>637</a:t>
            </a:r>
          </a:p>
        </p:txBody>
      </p:sp>
    </p:spTree>
    <p:extLst>
      <p:ext uri="{BB962C8B-B14F-4D97-AF65-F5344CB8AC3E}">
        <p14:creationId xmlns:p14="http://schemas.microsoft.com/office/powerpoint/2010/main" val="14761358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p:cNvSpPr>
          <p:nvPr/>
        </p:nvSpPr>
        <p:spPr bwMode="auto">
          <a:xfrm>
            <a:off x="-439738" y="5516563"/>
            <a:ext cx="2913063" cy="1411287"/>
          </a:xfrm>
          <a:custGeom>
            <a:avLst/>
            <a:gdLst>
              <a:gd name="T0" fmla="*/ 427577 w 2912575"/>
              <a:gd name="T1" fmla="*/ 368358 h 1410729"/>
              <a:gd name="T2" fmla="*/ 488658 w 2912575"/>
              <a:gd name="T3" fmla="*/ 343916 h 1410729"/>
              <a:gd name="T4" fmla="*/ 830718 w 2912575"/>
              <a:gd name="T5" fmla="*/ 319475 h 1410729"/>
              <a:gd name="T6" fmla="*/ 916233 w 2912575"/>
              <a:gd name="T7" fmla="*/ 295035 h 1410729"/>
              <a:gd name="T8" fmla="*/ 1087264 w 2912575"/>
              <a:gd name="T9" fmla="*/ 282814 h 1410729"/>
              <a:gd name="T10" fmla="*/ 1258295 w 2912575"/>
              <a:gd name="T11" fmla="*/ 295035 h 1410729"/>
              <a:gd name="T12" fmla="*/ 1319376 w 2912575"/>
              <a:gd name="T13" fmla="*/ 307254 h 1410729"/>
              <a:gd name="T14" fmla="*/ 1539273 w 2912575"/>
              <a:gd name="T15" fmla="*/ 295035 h 1410729"/>
              <a:gd name="T16" fmla="*/ 1575922 w 2912575"/>
              <a:gd name="T17" fmla="*/ 282814 h 1410729"/>
              <a:gd name="T18" fmla="*/ 1649220 w 2912575"/>
              <a:gd name="T19" fmla="*/ 246151 h 1410729"/>
              <a:gd name="T20" fmla="*/ 1722520 w 2912575"/>
              <a:gd name="T21" fmla="*/ 197269 h 1410729"/>
              <a:gd name="T22" fmla="*/ 1759169 w 2912575"/>
              <a:gd name="T23" fmla="*/ 172827 h 1410729"/>
              <a:gd name="T24" fmla="*/ 2113445 w 2912575"/>
              <a:gd name="T25" fmla="*/ 136166 h 1410729"/>
              <a:gd name="T26" fmla="*/ 2235610 w 2912575"/>
              <a:gd name="T27" fmla="*/ 99503 h 1410729"/>
              <a:gd name="T28" fmla="*/ 2308909 w 2912575"/>
              <a:gd name="T29" fmla="*/ 62842 h 1410729"/>
              <a:gd name="T30" fmla="*/ 2321126 w 2912575"/>
              <a:gd name="T31" fmla="*/ 26179 h 1410729"/>
              <a:gd name="T32" fmla="*/ 2455505 w 2912575"/>
              <a:gd name="T33" fmla="*/ 13960 h 1410729"/>
              <a:gd name="T34" fmla="*/ 2565455 w 2912575"/>
              <a:gd name="T35" fmla="*/ 50621 h 1410729"/>
              <a:gd name="T36" fmla="*/ 2602104 w 2912575"/>
              <a:gd name="T37" fmla="*/ 62842 h 1410729"/>
              <a:gd name="T38" fmla="*/ 2724267 w 2912575"/>
              <a:gd name="T39" fmla="*/ 50621 h 1410729"/>
              <a:gd name="T40" fmla="*/ 2773134 w 2912575"/>
              <a:gd name="T41" fmla="*/ 38400 h 1410729"/>
              <a:gd name="T42" fmla="*/ 2895298 w 2912575"/>
              <a:gd name="T43" fmla="*/ 13960 h 1410729"/>
              <a:gd name="T44" fmla="*/ 2895298 w 2912575"/>
              <a:gd name="T45" fmla="*/ 160607 h 1410729"/>
              <a:gd name="T46" fmla="*/ 2858649 w 2912575"/>
              <a:gd name="T47" fmla="*/ 172827 h 1410729"/>
              <a:gd name="T48" fmla="*/ 2785351 w 2912575"/>
              <a:gd name="T49" fmla="*/ 221711 h 1410729"/>
              <a:gd name="T50" fmla="*/ 2712051 w 2912575"/>
              <a:gd name="T51" fmla="*/ 295035 h 1410729"/>
              <a:gd name="T52" fmla="*/ 2638753 w 2912575"/>
              <a:gd name="T53" fmla="*/ 343916 h 1410729"/>
              <a:gd name="T54" fmla="*/ 2602104 w 2912575"/>
              <a:gd name="T55" fmla="*/ 368358 h 1410729"/>
              <a:gd name="T56" fmla="*/ 2577671 w 2912575"/>
              <a:gd name="T57" fmla="*/ 405019 h 1410729"/>
              <a:gd name="T58" fmla="*/ 2504372 w 2912575"/>
              <a:gd name="T59" fmla="*/ 453901 h 1410729"/>
              <a:gd name="T60" fmla="*/ 2443289 w 2912575"/>
              <a:gd name="T61" fmla="*/ 527225 h 1410729"/>
              <a:gd name="T62" fmla="*/ 2382207 w 2912575"/>
              <a:gd name="T63" fmla="*/ 588330 h 1410729"/>
              <a:gd name="T64" fmla="*/ 2296693 w 2912575"/>
              <a:gd name="T65" fmla="*/ 673873 h 1410729"/>
              <a:gd name="T66" fmla="*/ 2260044 w 2912575"/>
              <a:gd name="T67" fmla="*/ 698315 h 1410729"/>
              <a:gd name="T68" fmla="*/ 2186744 w 2912575"/>
              <a:gd name="T69" fmla="*/ 722757 h 1410729"/>
              <a:gd name="T70" fmla="*/ 2076796 w 2912575"/>
              <a:gd name="T71" fmla="*/ 808301 h 1410729"/>
              <a:gd name="T72" fmla="*/ 2052364 w 2912575"/>
              <a:gd name="T73" fmla="*/ 844963 h 1410729"/>
              <a:gd name="T74" fmla="*/ 2040147 w 2912575"/>
              <a:gd name="T75" fmla="*/ 1174921 h 1410729"/>
              <a:gd name="T76" fmla="*/ 2064580 w 2912575"/>
              <a:gd name="T77" fmla="*/ 1248245 h 1410729"/>
              <a:gd name="T78" fmla="*/ 2052364 w 2912575"/>
              <a:gd name="T79" fmla="*/ 1309348 h 1410729"/>
              <a:gd name="T80" fmla="*/ 1979065 w 2912575"/>
              <a:gd name="T81" fmla="*/ 1333789 h 1410729"/>
              <a:gd name="T82" fmla="*/ 1942415 w 2912575"/>
              <a:gd name="T83" fmla="*/ 1346010 h 1410729"/>
              <a:gd name="T84" fmla="*/ 1771386 w 2912575"/>
              <a:gd name="T85" fmla="*/ 1370452 h 1410729"/>
              <a:gd name="T86" fmla="*/ 1013966 w 2912575"/>
              <a:gd name="T87" fmla="*/ 1382672 h 1410729"/>
              <a:gd name="T88" fmla="*/ 354277 w 2912575"/>
              <a:gd name="T89" fmla="*/ 1394893 h 1410729"/>
              <a:gd name="T90" fmla="*/ 317627 w 2912575"/>
              <a:gd name="T91" fmla="*/ 1382672 h 1410729"/>
              <a:gd name="T92" fmla="*/ 256546 w 2912575"/>
              <a:gd name="T93" fmla="*/ 1358231 h 1410729"/>
              <a:gd name="T94" fmla="*/ 134382 w 2912575"/>
              <a:gd name="T95" fmla="*/ 1321569 h 1410729"/>
              <a:gd name="T96" fmla="*/ 97731 w 2912575"/>
              <a:gd name="T97" fmla="*/ 1297128 h 1410729"/>
              <a:gd name="T98" fmla="*/ 61082 w 2912575"/>
              <a:gd name="T99" fmla="*/ 1223804 h 1410729"/>
              <a:gd name="T100" fmla="*/ 24433 w 2912575"/>
              <a:gd name="T101" fmla="*/ 1138259 h 1410729"/>
              <a:gd name="T102" fmla="*/ 0 w 2912575"/>
              <a:gd name="T103" fmla="*/ 1016053 h 1410729"/>
              <a:gd name="T104" fmla="*/ 24433 w 2912575"/>
              <a:gd name="T105" fmla="*/ 747197 h 1410729"/>
              <a:gd name="T106" fmla="*/ 61082 w 2912575"/>
              <a:gd name="T107" fmla="*/ 710536 h 1410729"/>
              <a:gd name="T108" fmla="*/ 146599 w 2912575"/>
              <a:gd name="T109" fmla="*/ 600549 h 1410729"/>
              <a:gd name="T110" fmla="*/ 183248 w 2912575"/>
              <a:gd name="T111" fmla="*/ 576109 h 1410729"/>
              <a:gd name="T112" fmla="*/ 207680 w 2912575"/>
              <a:gd name="T113" fmla="*/ 527225 h 1410729"/>
              <a:gd name="T114" fmla="*/ 244329 w 2912575"/>
              <a:gd name="T115" fmla="*/ 502785 h 1410729"/>
              <a:gd name="T116" fmla="*/ 280978 w 2912575"/>
              <a:gd name="T117" fmla="*/ 466122 h 1410729"/>
              <a:gd name="T118" fmla="*/ 317627 w 2912575"/>
              <a:gd name="T119" fmla="*/ 441682 h 1410729"/>
              <a:gd name="T120" fmla="*/ 390926 w 2912575"/>
              <a:gd name="T121" fmla="*/ 380577 h 1410729"/>
              <a:gd name="T122" fmla="*/ 403144 w 2912575"/>
              <a:gd name="T123" fmla="*/ 307254 h 14107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575" h="1410729">
                <a:moveTo>
                  <a:pt x="427433" y="368066"/>
                </a:moveTo>
                <a:cubicBezTo>
                  <a:pt x="447787" y="359925"/>
                  <a:pt x="467968" y="351340"/>
                  <a:pt x="488494" y="343644"/>
                </a:cubicBezTo>
                <a:cubicBezTo>
                  <a:pt x="605174" y="299895"/>
                  <a:pt x="643478" y="326701"/>
                  <a:pt x="830440" y="319223"/>
                </a:cubicBezTo>
                <a:cubicBezTo>
                  <a:pt x="853599" y="311504"/>
                  <a:pt x="892924" y="297357"/>
                  <a:pt x="915927" y="294801"/>
                </a:cubicBezTo>
                <a:cubicBezTo>
                  <a:pt x="972714" y="288492"/>
                  <a:pt x="1029909" y="286660"/>
                  <a:pt x="1086900" y="282590"/>
                </a:cubicBezTo>
                <a:cubicBezTo>
                  <a:pt x="1143891" y="286660"/>
                  <a:pt x="1201051" y="288820"/>
                  <a:pt x="1257873" y="294801"/>
                </a:cubicBezTo>
                <a:cubicBezTo>
                  <a:pt x="1278516" y="296974"/>
                  <a:pt x="1298177" y="307012"/>
                  <a:pt x="1318934" y="307012"/>
                </a:cubicBezTo>
                <a:cubicBezTo>
                  <a:pt x="1392321" y="307012"/>
                  <a:pt x="1465483" y="298871"/>
                  <a:pt x="1538757" y="294801"/>
                </a:cubicBezTo>
                <a:cubicBezTo>
                  <a:pt x="1550969" y="290731"/>
                  <a:pt x="1563880" y="288346"/>
                  <a:pt x="1575394" y="282590"/>
                </a:cubicBezTo>
                <a:cubicBezTo>
                  <a:pt x="1670090" y="235247"/>
                  <a:pt x="1556579" y="276650"/>
                  <a:pt x="1648668" y="245957"/>
                </a:cubicBezTo>
                <a:cubicBezTo>
                  <a:pt x="1718119" y="176514"/>
                  <a:pt x="1651248" y="232456"/>
                  <a:pt x="1721942" y="197113"/>
                </a:cubicBezTo>
                <a:cubicBezTo>
                  <a:pt x="1735070" y="190550"/>
                  <a:pt x="1745167" y="178651"/>
                  <a:pt x="1758579" y="172691"/>
                </a:cubicBezTo>
                <a:cubicBezTo>
                  <a:pt x="1875819" y="120590"/>
                  <a:pt x="1969725" y="142275"/>
                  <a:pt x="2112737" y="136058"/>
                </a:cubicBezTo>
                <a:cubicBezTo>
                  <a:pt x="2140044" y="129232"/>
                  <a:pt x="2217021" y="111317"/>
                  <a:pt x="2234861" y="99425"/>
                </a:cubicBezTo>
                <a:cubicBezTo>
                  <a:pt x="2282209" y="67863"/>
                  <a:pt x="2257574" y="79644"/>
                  <a:pt x="2308135" y="62792"/>
                </a:cubicBezTo>
                <a:cubicBezTo>
                  <a:pt x="2312206" y="50581"/>
                  <a:pt x="2312306" y="36210"/>
                  <a:pt x="2320348" y="26159"/>
                </a:cubicBezTo>
                <a:cubicBezTo>
                  <a:pt x="2357165" y="-19857"/>
                  <a:pt x="2403083" y="7499"/>
                  <a:pt x="2454683" y="13948"/>
                </a:cubicBezTo>
                <a:lnTo>
                  <a:pt x="2564595" y="50581"/>
                </a:lnTo>
                <a:lnTo>
                  <a:pt x="2601232" y="62792"/>
                </a:lnTo>
                <a:cubicBezTo>
                  <a:pt x="2641940" y="58722"/>
                  <a:pt x="2682855" y="56366"/>
                  <a:pt x="2723355" y="50581"/>
                </a:cubicBezTo>
                <a:cubicBezTo>
                  <a:pt x="2739971" y="48208"/>
                  <a:pt x="2755747" y="41661"/>
                  <a:pt x="2772205" y="38370"/>
                </a:cubicBezTo>
                <a:cubicBezTo>
                  <a:pt x="2921916" y="8431"/>
                  <a:pt x="2780868" y="42310"/>
                  <a:pt x="2894328" y="13948"/>
                </a:cubicBezTo>
                <a:cubicBezTo>
                  <a:pt x="2912570" y="68669"/>
                  <a:pt x="2924074" y="86122"/>
                  <a:pt x="2894328" y="160480"/>
                </a:cubicBezTo>
                <a:cubicBezTo>
                  <a:pt x="2889547" y="172432"/>
                  <a:pt x="2868944" y="166440"/>
                  <a:pt x="2857691" y="172691"/>
                </a:cubicBezTo>
                <a:cubicBezTo>
                  <a:pt x="2832030" y="186945"/>
                  <a:pt x="2805174" y="200780"/>
                  <a:pt x="2784417" y="221535"/>
                </a:cubicBezTo>
                <a:cubicBezTo>
                  <a:pt x="2759992" y="245957"/>
                  <a:pt x="2739883" y="275643"/>
                  <a:pt x="2711143" y="294801"/>
                </a:cubicBezTo>
                <a:lnTo>
                  <a:pt x="2637869" y="343644"/>
                </a:lnTo>
                <a:lnTo>
                  <a:pt x="2601232" y="368066"/>
                </a:lnTo>
                <a:cubicBezTo>
                  <a:pt x="2593090" y="380277"/>
                  <a:pt x="2587853" y="395035"/>
                  <a:pt x="2576807" y="404699"/>
                </a:cubicBezTo>
                <a:cubicBezTo>
                  <a:pt x="2554715" y="424027"/>
                  <a:pt x="2503533" y="453543"/>
                  <a:pt x="2503533" y="453543"/>
                </a:cubicBezTo>
                <a:cubicBezTo>
                  <a:pt x="2442891" y="544495"/>
                  <a:pt x="2520830" y="432789"/>
                  <a:pt x="2442471" y="526809"/>
                </a:cubicBezTo>
                <a:cubicBezTo>
                  <a:pt x="2391586" y="587864"/>
                  <a:pt x="2448577" y="543090"/>
                  <a:pt x="2381409" y="587864"/>
                </a:cubicBezTo>
                <a:cubicBezTo>
                  <a:pt x="2359914" y="652344"/>
                  <a:pt x="2379907" y="617358"/>
                  <a:pt x="2295923" y="673341"/>
                </a:cubicBezTo>
                <a:cubicBezTo>
                  <a:pt x="2283711" y="681482"/>
                  <a:pt x="2273210" y="693122"/>
                  <a:pt x="2259286" y="697763"/>
                </a:cubicBezTo>
                <a:cubicBezTo>
                  <a:pt x="2234861" y="705904"/>
                  <a:pt x="2207434" y="707905"/>
                  <a:pt x="2186012" y="722185"/>
                </a:cubicBezTo>
                <a:cubicBezTo>
                  <a:pt x="2134951" y="756221"/>
                  <a:pt x="2111971" y="764621"/>
                  <a:pt x="2076100" y="807662"/>
                </a:cubicBezTo>
                <a:cubicBezTo>
                  <a:pt x="2066704" y="818936"/>
                  <a:pt x="2059817" y="832084"/>
                  <a:pt x="2051676" y="844295"/>
                </a:cubicBezTo>
                <a:cubicBezTo>
                  <a:pt x="2024913" y="1004856"/>
                  <a:pt x="2014414" y="998669"/>
                  <a:pt x="2039463" y="1173992"/>
                </a:cubicBezTo>
                <a:cubicBezTo>
                  <a:pt x="2043104" y="1199477"/>
                  <a:pt x="2063888" y="1247258"/>
                  <a:pt x="2063888" y="1247258"/>
                </a:cubicBezTo>
                <a:cubicBezTo>
                  <a:pt x="2059817" y="1267610"/>
                  <a:pt x="2066353" y="1293638"/>
                  <a:pt x="2051676" y="1308313"/>
                </a:cubicBezTo>
                <a:cubicBezTo>
                  <a:pt x="2033470" y="1326517"/>
                  <a:pt x="2002827" y="1324594"/>
                  <a:pt x="1978402" y="1332735"/>
                </a:cubicBezTo>
                <a:cubicBezTo>
                  <a:pt x="1966190" y="1336805"/>
                  <a:pt x="1954388" y="1342422"/>
                  <a:pt x="1941765" y="1344946"/>
                </a:cubicBezTo>
                <a:cubicBezTo>
                  <a:pt x="1880038" y="1357290"/>
                  <a:pt x="1838321" y="1367466"/>
                  <a:pt x="1770792" y="1369368"/>
                </a:cubicBezTo>
                <a:cubicBezTo>
                  <a:pt x="1518471" y="1376475"/>
                  <a:pt x="1266015" y="1377509"/>
                  <a:pt x="1013626" y="1381579"/>
                </a:cubicBezTo>
                <a:cubicBezTo>
                  <a:pt x="681407" y="1429034"/>
                  <a:pt x="900204" y="1407440"/>
                  <a:pt x="354159" y="1393790"/>
                </a:cubicBezTo>
                <a:cubicBezTo>
                  <a:pt x="341946" y="1389720"/>
                  <a:pt x="329575" y="1386099"/>
                  <a:pt x="317521" y="1381579"/>
                </a:cubicBezTo>
                <a:cubicBezTo>
                  <a:pt x="296995" y="1373883"/>
                  <a:pt x="277257" y="1364088"/>
                  <a:pt x="256460" y="1357157"/>
                </a:cubicBezTo>
                <a:cubicBezTo>
                  <a:pt x="222326" y="1345780"/>
                  <a:pt x="162648" y="1339397"/>
                  <a:pt x="134336" y="1320524"/>
                </a:cubicBezTo>
                <a:lnTo>
                  <a:pt x="97699" y="1296102"/>
                </a:lnTo>
                <a:cubicBezTo>
                  <a:pt x="50759" y="1225700"/>
                  <a:pt x="91399" y="1293616"/>
                  <a:pt x="61062" y="1222836"/>
                </a:cubicBezTo>
                <a:cubicBezTo>
                  <a:pt x="42790" y="1180206"/>
                  <a:pt x="33973" y="1178727"/>
                  <a:pt x="24425" y="1137359"/>
                </a:cubicBezTo>
                <a:cubicBezTo>
                  <a:pt x="15090" y="1096913"/>
                  <a:pt x="8142" y="1055952"/>
                  <a:pt x="0" y="1015249"/>
                </a:cubicBezTo>
                <a:cubicBezTo>
                  <a:pt x="8142" y="925702"/>
                  <a:pt x="6789" y="834777"/>
                  <a:pt x="24425" y="746607"/>
                </a:cubicBezTo>
                <a:cubicBezTo>
                  <a:pt x="27812" y="729673"/>
                  <a:pt x="50459" y="723605"/>
                  <a:pt x="61062" y="709974"/>
                </a:cubicBezTo>
                <a:cubicBezTo>
                  <a:pt x="111234" y="645474"/>
                  <a:pt x="94013" y="643850"/>
                  <a:pt x="146549" y="600075"/>
                </a:cubicBezTo>
                <a:cubicBezTo>
                  <a:pt x="157825" y="590680"/>
                  <a:pt x="170974" y="583794"/>
                  <a:pt x="183186" y="575653"/>
                </a:cubicBezTo>
                <a:cubicBezTo>
                  <a:pt x="191327" y="559372"/>
                  <a:pt x="195956" y="540793"/>
                  <a:pt x="207610" y="526809"/>
                </a:cubicBezTo>
                <a:cubicBezTo>
                  <a:pt x="217006" y="515534"/>
                  <a:pt x="232971" y="511782"/>
                  <a:pt x="244247" y="502387"/>
                </a:cubicBezTo>
                <a:cubicBezTo>
                  <a:pt x="257515" y="491332"/>
                  <a:pt x="267616" y="476809"/>
                  <a:pt x="280884" y="465754"/>
                </a:cubicBezTo>
                <a:cubicBezTo>
                  <a:pt x="292160" y="456359"/>
                  <a:pt x="306245" y="450727"/>
                  <a:pt x="317521" y="441332"/>
                </a:cubicBezTo>
                <a:cubicBezTo>
                  <a:pt x="411553" y="362981"/>
                  <a:pt x="299833" y="440912"/>
                  <a:pt x="390796" y="380277"/>
                </a:cubicBezTo>
                <a:cubicBezTo>
                  <a:pt x="403806" y="315232"/>
                  <a:pt x="403008" y="339977"/>
                  <a:pt x="403008" y="307012"/>
                </a:cubicBezTo>
              </a:path>
            </a:pathLst>
          </a:custGeom>
          <a:solidFill>
            <a:srgbClr val="CCFF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154" name="Rectangle 2"/>
          <p:cNvSpPr>
            <a:spLocks noGrp="1" noChangeArrowheads="1"/>
          </p:cNvSpPr>
          <p:nvPr>
            <p:ph type="title"/>
          </p:nvPr>
        </p:nvSpPr>
        <p:spPr>
          <a:xfrm>
            <a:off x="0" y="381000"/>
            <a:ext cx="9144000" cy="1143000"/>
          </a:xfrm>
        </p:spPr>
        <p:txBody>
          <a:bodyPr/>
          <a:lstStyle/>
          <a:p>
            <a:pPr eaLnBrk="1" hangingPunct="1">
              <a:defRPr/>
            </a:pPr>
            <a:r>
              <a:rPr lang="en-US" sz="6000" b="1" dirty="0">
                <a:solidFill>
                  <a:schemeClr val="tx1"/>
                </a:solidFill>
              </a:rPr>
              <a:t>The Assyrian Threat</a:t>
            </a:r>
          </a:p>
        </p:txBody>
      </p:sp>
      <p:sp>
        <p:nvSpPr>
          <p:cNvPr id="49155" name="Freeform 3"/>
          <p:cNvSpPr>
            <a:spLocks/>
          </p:cNvSpPr>
          <p:nvPr/>
        </p:nvSpPr>
        <p:spPr bwMode="auto">
          <a:xfrm rot="-1003895">
            <a:off x="5789613" y="2274888"/>
            <a:ext cx="1066800" cy="1543050"/>
          </a:xfrm>
          <a:custGeom>
            <a:avLst/>
            <a:gdLst>
              <a:gd name="T0" fmla="*/ 135 w 625"/>
              <a:gd name="T1" fmla="*/ 50 h 972"/>
              <a:gd name="T2" fmla="*/ 50 w 625"/>
              <a:gd name="T3" fmla="*/ 184 h 972"/>
              <a:gd name="T4" fmla="*/ 62 w 625"/>
              <a:gd name="T5" fmla="*/ 402 h 972"/>
              <a:gd name="T6" fmla="*/ 123 w 625"/>
              <a:gd name="T7" fmla="*/ 450 h 972"/>
              <a:gd name="T8" fmla="*/ 280 w 625"/>
              <a:gd name="T9" fmla="*/ 693 h 972"/>
              <a:gd name="T10" fmla="*/ 389 w 625"/>
              <a:gd name="T11" fmla="*/ 887 h 972"/>
              <a:gd name="T12" fmla="*/ 474 w 625"/>
              <a:gd name="T13" fmla="*/ 972 h 972"/>
              <a:gd name="T14" fmla="*/ 571 w 625"/>
              <a:gd name="T15" fmla="*/ 960 h 972"/>
              <a:gd name="T16" fmla="*/ 607 w 625"/>
              <a:gd name="T17" fmla="*/ 947 h 972"/>
              <a:gd name="T18" fmla="*/ 510 w 625"/>
              <a:gd name="T19" fmla="*/ 366 h 972"/>
              <a:gd name="T20" fmla="*/ 535 w 625"/>
              <a:gd name="T21" fmla="*/ 184 h 972"/>
              <a:gd name="T22" fmla="*/ 401 w 625"/>
              <a:gd name="T23" fmla="*/ 14 h 972"/>
              <a:gd name="T24" fmla="*/ 256 w 625"/>
              <a:gd name="T25" fmla="*/ 2 h 972"/>
              <a:gd name="T26" fmla="*/ 159 w 625"/>
              <a:gd name="T27" fmla="*/ 14 h 972"/>
              <a:gd name="T28" fmla="*/ 110 w 625"/>
              <a:gd name="T29" fmla="*/ 62 h 972"/>
              <a:gd name="T30" fmla="*/ 135 w 625"/>
              <a:gd name="T31" fmla="*/ 5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7" name="Freeform 5"/>
          <p:cNvSpPr>
            <a:spLocks/>
          </p:cNvSpPr>
          <p:nvPr/>
        </p:nvSpPr>
        <p:spPr bwMode="auto">
          <a:xfrm>
            <a:off x="-152400" y="2819400"/>
            <a:ext cx="2295525" cy="31289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8" name="Freeform 6"/>
          <p:cNvSpPr>
            <a:spLocks/>
          </p:cNvSpPr>
          <p:nvPr/>
        </p:nvSpPr>
        <p:spPr bwMode="auto">
          <a:xfrm>
            <a:off x="2058988" y="3579813"/>
            <a:ext cx="808037" cy="769937"/>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9" name="Freeform 7"/>
          <p:cNvSpPr>
            <a:spLocks/>
          </p:cNvSpPr>
          <p:nvPr/>
        </p:nvSpPr>
        <p:spPr bwMode="auto">
          <a:xfrm>
            <a:off x="1892300" y="4933950"/>
            <a:ext cx="673100" cy="73025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0" name="Text Box 8"/>
          <p:cNvSpPr txBox="1">
            <a:spLocks noChangeArrowheads="1"/>
          </p:cNvSpPr>
          <p:nvPr/>
        </p:nvSpPr>
        <p:spPr bwMode="auto">
          <a:xfrm>
            <a:off x="0" y="3505200"/>
            <a:ext cx="1828800" cy="784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Mediterranean</a:t>
            </a:r>
          </a:p>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Sea</a:t>
            </a:r>
            <a:endParaRPr lang="en-US" sz="2000" b="1">
              <a:solidFill>
                <a:srgbClr val="FFFFFF"/>
              </a:solidFill>
              <a:latin typeface="Arial"/>
              <a:ea typeface="ＭＳ Ｐゴシック" charset="0"/>
              <a:cs typeface="Arial"/>
            </a:endParaRPr>
          </a:p>
        </p:txBody>
      </p:sp>
      <p:sp>
        <p:nvSpPr>
          <p:cNvPr id="49161" name="Text Box 9"/>
          <p:cNvSpPr txBox="1">
            <a:spLocks noChangeArrowheads="1"/>
          </p:cNvSpPr>
          <p:nvPr/>
        </p:nvSpPr>
        <p:spPr bwMode="auto">
          <a:xfrm>
            <a:off x="2286000" y="3733800"/>
            <a:ext cx="12954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Syria</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2" name="Text Box 10"/>
          <p:cNvSpPr txBox="1">
            <a:spLocks noChangeArrowheads="1"/>
          </p:cNvSpPr>
          <p:nvPr/>
        </p:nvSpPr>
        <p:spPr bwMode="auto">
          <a:xfrm>
            <a:off x="1981200" y="4876800"/>
            <a:ext cx="12954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Judah</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3" name="Text Box 11"/>
          <p:cNvSpPr txBox="1">
            <a:spLocks noChangeArrowheads="1"/>
          </p:cNvSpPr>
          <p:nvPr/>
        </p:nvSpPr>
        <p:spPr bwMode="auto">
          <a:xfrm>
            <a:off x="323850" y="6096000"/>
            <a:ext cx="14478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dirty="0">
                <a:solidFill>
                  <a:srgbClr val="000000"/>
                </a:solidFill>
                <a:latin typeface="Arial"/>
                <a:ea typeface="ＭＳ Ｐゴシック" charset="0"/>
                <a:cs typeface="Arial"/>
              </a:rPr>
              <a:t>Egypt</a:t>
            </a:r>
            <a:endParaRPr lang="en-US" sz="2000" b="1" dirty="0">
              <a:solidFill>
                <a:srgbClr val="000000"/>
              </a:solidFill>
              <a:latin typeface="Arial"/>
              <a:ea typeface="ＭＳ Ｐゴシック" charset="0"/>
              <a:cs typeface="Arial"/>
            </a:endParaRPr>
          </a:p>
        </p:txBody>
      </p:sp>
      <p:sp>
        <p:nvSpPr>
          <p:cNvPr id="49164" name="Freeform 12"/>
          <p:cNvSpPr>
            <a:spLocks/>
          </p:cNvSpPr>
          <p:nvPr/>
        </p:nvSpPr>
        <p:spPr bwMode="auto">
          <a:xfrm>
            <a:off x="2357438" y="6350000"/>
            <a:ext cx="277812" cy="676275"/>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5" name="Freeform 13"/>
          <p:cNvSpPr>
            <a:spLocks/>
          </p:cNvSpPr>
          <p:nvPr/>
        </p:nvSpPr>
        <p:spPr bwMode="auto">
          <a:xfrm>
            <a:off x="1547813" y="6381750"/>
            <a:ext cx="192087" cy="519113"/>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6" name="Text Box 14"/>
          <p:cNvSpPr txBox="1">
            <a:spLocks noChangeArrowheads="1"/>
          </p:cNvSpPr>
          <p:nvPr/>
        </p:nvSpPr>
        <p:spPr bwMode="auto">
          <a:xfrm>
            <a:off x="6172200" y="2362200"/>
            <a:ext cx="152400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400" b="1">
                <a:solidFill>
                  <a:srgbClr val="FFFFFF"/>
                </a:solidFill>
                <a:effectLst>
                  <a:outerShdw blurRad="38100" dist="38100" dir="2700000" algn="tl">
                    <a:srgbClr val="000000"/>
                  </a:outerShdw>
                </a:effectLst>
                <a:latin typeface="Arial"/>
                <a:ea typeface="ＭＳ Ｐゴシック" charset="0"/>
                <a:cs typeface="Arial"/>
              </a:rPr>
              <a:t>Nineveh</a:t>
            </a:r>
          </a:p>
        </p:txBody>
      </p:sp>
      <p:grpSp>
        <p:nvGrpSpPr>
          <p:cNvPr id="189454" name="Group 15"/>
          <p:cNvGrpSpPr>
            <a:grpSpLocks/>
          </p:cNvGrpSpPr>
          <p:nvPr/>
        </p:nvGrpSpPr>
        <p:grpSpPr bwMode="auto">
          <a:xfrm>
            <a:off x="3178175" y="1574800"/>
            <a:ext cx="5203825" cy="4292600"/>
            <a:chOff x="2002" y="992"/>
            <a:chExt cx="3278" cy="2704"/>
          </a:xfrm>
        </p:grpSpPr>
        <p:sp>
          <p:nvSpPr>
            <p:cNvPr id="49168" name="Freeform 16"/>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9"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sp>
        <p:nvSpPr>
          <p:cNvPr id="49170" name="Freeform 18"/>
          <p:cNvSpPr>
            <a:spLocks/>
          </p:cNvSpPr>
          <p:nvPr/>
        </p:nvSpPr>
        <p:spPr bwMode="auto">
          <a:xfrm>
            <a:off x="3200400" y="1519238"/>
            <a:ext cx="3759200" cy="3114675"/>
          </a:xfrm>
          <a:custGeom>
            <a:avLst/>
            <a:gdLst>
              <a:gd name="T0" fmla="*/ 2240 w 2368"/>
              <a:gd name="T1" fmla="*/ 1944 h 1962"/>
              <a:gd name="T2" fmla="*/ 2336 w 2368"/>
              <a:gd name="T3" fmla="*/ 1784 h 1962"/>
              <a:gd name="T4" fmla="*/ 2368 w 2368"/>
              <a:gd name="T5" fmla="*/ 1688 h 1962"/>
              <a:gd name="T6" fmla="*/ 2357 w 2368"/>
              <a:gd name="T7" fmla="*/ 1582 h 1962"/>
              <a:gd name="T8" fmla="*/ 2325 w 2368"/>
              <a:gd name="T9" fmla="*/ 1486 h 1962"/>
              <a:gd name="T10" fmla="*/ 2293 w 2368"/>
              <a:gd name="T11" fmla="*/ 1411 h 1962"/>
              <a:gd name="T12" fmla="*/ 2133 w 2368"/>
              <a:gd name="T13" fmla="*/ 1326 h 1962"/>
              <a:gd name="T14" fmla="*/ 2016 w 2368"/>
              <a:gd name="T15" fmla="*/ 1208 h 1962"/>
              <a:gd name="T16" fmla="*/ 1877 w 2368"/>
              <a:gd name="T17" fmla="*/ 1134 h 1962"/>
              <a:gd name="T18" fmla="*/ 1781 w 2368"/>
              <a:gd name="T19" fmla="*/ 1027 h 1962"/>
              <a:gd name="T20" fmla="*/ 1749 w 2368"/>
              <a:gd name="T21" fmla="*/ 995 h 1962"/>
              <a:gd name="T22" fmla="*/ 1685 w 2368"/>
              <a:gd name="T23" fmla="*/ 963 h 1962"/>
              <a:gd name="T24" fmla="*/ 1664 w 2368"/>
              <a:gd name="T25" fmla="*/ 931 h 1962"/>
              <a:gd name="T26" fmla="*/ 1632 w 2368"/>
              <a:gd name="T27" fmla="*/ 910 h 1962"/>
              <a:gd name="T28" fmla="*/ 1589 w 2368"/>
              <a:gd name="T29" fmla="*/ 846 h 1962"/>
              <a:gd name="T30" fmla="*/ 1621 w 2368"/>
              <a:gd name="T31" fmla="*/ 707 h 1962"/>
              <a:gd name="T32" fmla="*/ 1643 w 2368"/>
              <a:gd name="T33" fmla="*/ 632 h 1962"/>
              <a:gd name="T34" fmla="*/ 1707 w 2368"/>
              <a:gd name="T35" fmla="*/ 590 h 1962"/>
              <a:gd name="T36" fmla="*/ 1664 w 2368"/>
              <a:gd name="T37" fmla="*/ 504 h 1962"/>
              <a:gd name="T38" fmla="*/ 1632 w 2368"/>
              <a:gd name="T39" fmla="*/ 387 h 1962"/>
              <a:gd name="T40" fmla="*/ 1611 w 2368"/>
              <a:gd name="T41" fmla="*/ 355 h 1962"/>
              <a:gd name="T42" fmla="*/ 1568 w 2368"/>
              <a:gd name="T43" fmla="*/ 312 h 1962"/>
              <a:gd name="T44" fmla="*/ 1557 w 2368"/>
              <a:gd name="T45" fmla="*/ 280 h 1962"/>
              <a:gd name="T46" fmla="*/ 1568 w 2368"/>
              <a:gd name="T47" fmla="*/ 248 h 1962"/>
              <a:gd name="T48" fmla="*/ 1525 w 2368"/>
              <a:gd name="T49" fmla="*/ 238 h 1962"/>
              <a:gd name="T50" fmla="*/ 1440 w 2368"/>
              <a:gd name="T51" fmla="*/ 227 h 1962"/>
              <a:gd name="T52" fmla="*/ 1365 w 2368"/>
              <a:gd name="T53" fmla="*/ 184 h 1962"/>
              <a:gd name="T54" fmla="*/ 1227 w 2368"/>
              <a:gd name="T55" fmla="*/ 142 h 1962"/>
              <a:gd name="T56" fmla="*/ 1163 w 2368"/>
              <a:gd name="T57" fmla="*/ 120 h 1962"/>
              <a:gd name="T58" fmla="*/ 1131 w 2368"/>
              <a:gd name="T59" fmla="*/ 110 h 1962"/>
              <a:gd name="T60" fmla="*/ 1099 w 2368"/>
              <a:gd name="T61" fmla="*/ 88 h 1962"/>
              <a:gd name="T62" fmla="*/ 1056 w 2368"/>
              <a:gd name="T63" fmla="*/ 78 h 1962"/>
              <a:gd name="T64" fmla="*/ 1003 w 2368"/>
              <a:gd name="T65" fmla="*/ 24 h 1962"/>
              <a:gd name="T66" fmla="*/ 971 w 2368"/>
              <a:gd name="T67" fmla="*/ 3 h 1962"/>
              <a:gd name="T68" fmla="*/ 267 w 2368"/>
              <a:gd name="T69" fmla="*/ 35 h 1962"/>
              <a:gd name="T70" fmla="*/ 224 w 2368"/>
              <a:gd name="T71" fmla="*/ 131 h 1962"/>
              <a:gd name="T72" fmla="*/ 85 w 2368"/>
              <a:gd name="T73" fmla="*/ 259 h 1962"/>
              <a:gd name="T74" fmla="*/ 0 w 2368"/>
              <a:gd name="T75" fmla="*/ 451 h 1962"/>
              <a:gd name="T76" fmla="*/ 53 w 2368"/>
              <a:gd name="T77" fmla="*/ 696 h 1962"/>
              <a:gd name="T78" fmla="*/ 149 w 2368"/>
              <a:gd name="T79" fmla="*/ 739 h 1962"/>
              <a:gd name="T80" fmla="*/ 405 w 2368"/>
              <a:gd name="T81" fmla="*/ 867 h 1962"/>
              <a:gd name="T82" fmla="*/ 501 w 2368"/>
              <a:gd name="T83" fmla="*/ 910 h 1962"/>
              <a:gd name="T84" fmla="*/ 608 w 2368"/>
              <a:gd name="T85" fmla="*/ 920 h 1962"/>
              <a:gd name="T86" fmla="*/ 736 w 2368"/>
              <a:gd name="T87" fmla="*/ 952 h 1962"/>
              <a:gd name="T88" fmla="*/ 843 w 2368"/>
              <a:gd name="T89" fmla="*/ 1006 h 1962"/>
              <a:gd name="T90" fmla="*/ 939 w 2368"/>
              <a:gd name="T91" fmla="*/ 1059 h 1962"/>
              <a:gd name="T92" fmla="*/ 1056 w 2368"/>
              <a:gd name="T93" fmla="*/ 1134 h 1962"/>
              <a:gd name="T94" fmla="*/ 1088 w 2368"/>
              <a:gd name="T95" fmla="*/ 1144 h 1962"/>
              <a:gd name="T96" fmla="*/ 1227 w 2368"/>
              <a:gd name="T97" fmla="*/ 1198 h 1962"/>
              <a:gd name="T98" fmla="*/ 1259 w 2368"/>
              <a:gd name="T99" fmla="*/ 1208 h 1962"/>
              <a:gd name="T100" fmla="*/ 1344 w 2368"/>
              <a:gd name="T101" fmla="*/ 1251 h 1962"/>
              <a:gd name="T102" fmla="*/ 1376 w 2368"/>
              <a:gd name="T103" fmla="*/ 1262 h 1962"/>
              <a:gd name="T104" fmla="*/ 1408 w 2368"/>
              <a:gd name="T105" fmla="*/ 1272 h 1962"/>
              <a:gd name="T106" fmla="*/ 1621 w 2368"/>
              <a:gd name="T107" fmla="*/ 1347 h 1962"/>
              <a:gd name="T108" fmla="*/ 1707 w 2368"/>
              <a:gd name="T109" fmla="*/ 1411 h 1962"/>
              <a:gd name="T110" fmla="*/ 1899 w 2368"/>
              <a:gd name="T111" fmla="*/ 1432 h 1962"/>
              <a:gd name="T112" fmla="*/ 1963 w 2368"/>
              <a:gd name="T113" fmla="*/ 1464 h 1962"/>
              <a:gd name="T114" fmla="*/ 1995 w 2368"/>
              <a:gd name="T115" fmla="*/ 1582 h 1962"/>
              <a:gd name="T116" fmla="*/ 2059 w 2368"/>
              <a:gd name="T117" fmla="*/ 1624 h 1962"/>
              <a:gd name="T118" fmla="*/ 2155 w 2368"/>
              <a:gd name="T119" fmla="*/ 1742 h 1962"/>
              <a:gd name="T120" fmla="*/ 2240 w 2368"/>
              <a:gd name="T121" fmla="*/ 1923 h 1962"/>
              <a:gd name="T122" fmla="*/ 2240 w 2368"/>
              <a:gd name="T123" fmla="*/ 1944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1" name="Freeform 19"/>
          <p:cNvSpPr>
            <a:spLocks/>
          </p:cNvSpPr>
          <p:nvPr/>
        </p:nvSpPr>
        <p:spPr bwMode="auto">
          <a:xfrm>
            <a:off x="990600" y="1346200"/>
            <a:ext cx="2235200" cy="2286000"/>
          </a:xfrm>
          <a:custGeom>
            <a:avLst/>
            <a:gdLst>
              <a:gd name="T0" fmla="*/ 1384 w 1408"/>
              <a:gd name="T1" fmla="*/ 536 h 1440"/>
              <a:gd name="T2" fmla="*/ 1320 w 1408"/>
              <a:gd name="T3" fmla="*/ 496 h 1440"/>
              <a:gd name="T4" fmla="*/ 1288 w 1408"/>
              <a:gd name="T5" fmla="*/ 448 h 1440"/>
              <a:gd name="T6" fmla="*/ 1272 w 1408"/>
              <a:gd name="T7" fmla="*/ 424 h 1440"/>
              <a:gd name="T8" fmla="*/ 1312 w 1408"/>
              <a:gd name="T9" fmla="*/ 264 h 1440"/>
              <a:gd name="T10" fmla="*/ 1392 w 1408"/>
              <a:gd name="T11" fmla="*/ 80 h 1440"/>
              <a:gd name="T12" fmla="*/ 1336 w 1408"/>
              <a:gd name="T13" fmla="*/ 16 h 1440"/>
              <a:gd name="T14" fmla="*/ 1152 w 1408"/>
              <a:gd name="T15" fmla="*/ 0 h 1440"/>
              <a:gd name="T16" fmla="*/ 1088 w 1408"/>
              <a:gd name="T17" fmla="*/ 32 h 1440"/>
              <a:gd name="T18" fmla="*/ 1080 w 1408"/>
              <a:gd name="T19" fmla="*/ 56 h 1440"/>
              <a:gd name="T20" fmla="*/ 1056 w 1408"/>
              <a:gd name="T21" fmla="*/ 64 h 1440"/>
              <a:gd name="T22" fmla="*/ 944 w 1408"/>
              <a:gd name="T23" fmla="*/ 128 h 1440"/>
              <a:gd name="T24" fmla="*/ 888 w 1408"/>
              <a:gd name="T25" fmla="*/ 144 h 1440"/>
              <a:gd name="T26" fmla="*/ 792 w 1408"/>
              <a:gd name="T27" fmla="*/ 248 h 1440"/>
              <a:gd name="T28" fmla="*/ 760 w 1408"/>
              <a:gd name="T29" fmla="*/ 320 h 1440"/>
              <a:gd name="T30" fmla="*/ 712 w 1408"/>
              <a:gd name="T31" fmla="*/ 368 h 1440"/>
              <a:gd name="T32" fmla="*/ 688 w 1408"/>
              <a:gd name="T33" fmla="*/ 392 h 1440"/>
              <a:gd name="T34" fmla="*/ 656 w 1408"/>
              <a:gd name="T35" fmla="*/ 464 h 1440"/>
              <a:gd name="T36" fmla="*/ 488 w 1408"/>
              <a:gd name="T37" fmla="*/ 584 h 1440"/>
              <a:gd name="T38" fmla="*/ 408 w 1408"/>
              <a:gd name="T39" fmla="*/ 688 h 1440"/>
              <a:gd name="T40" fmla="*/ 200 w 1408"/>
              <a:gd name="T41" fmla="*/ 728 h 1440"/>
              <a:gd name="T42" fmla="*/ 120 w 1408"/>
              <a:gd name="T43" fmla="*/ 760 h 1440"/>
              <a:gd name="T44" fmla="*/ 72 w 1408"/>
              <a:gd name="T45" fmla="*/ 792 h 1440"/>
              <a:gd name="T46" fmla="*/ 16 w 1408"/>
              <a:gd name="T47" fmla="*/ 912 h 1440"/>
              <a:gd name="T48" fmla="*/ 8 w 1408"/>
              <a:gd name="T49" fmla="*/ 960 h 1440"/>
              <a:gd name="T50" fmla="*/ 96 w 1408"/>
              <a:gd name="T51" fmla="*/ 952 h 1440"/>
              <a:gd name="T52" fmla="*/ 296 w 1408"/>
              <a:gd name="T53" fmla="*/ 952 h 1440"/>
              <a:gd name="T54" fmla="*/ 368 w 1408"/>
              <a:gd name="T55" fmla="*/ 928 h 1440"/>
              <a:gd name="T56" fmla="*/ 392 w 1408"/>
              <a:gd name="T57" fmla="*/ 920 h 1440"/>
              <a:gd name="T58" fmla="*/ 440 w 1408"/>
              <a:gd name="T59" fmla="*/ 928 h 1440"/>
              <a:gd name="T60" fmla="*/ 464 w 1408"/>
              <a:gd name="T61" fmla="*/ 952 h 1440"/>
              <a:gd name="T62" fmla="*/ 536 w 1408"/>
              <a:gd name="T63" fmla="*/ 976 h 1440"/>
              <a:gd name="T64" fmla="*/ 560 w 1408"/>
              <a:gd name="T65" fmla="*/ 992 h 1440"/>
              <a:gd name="T66" fmla="*/ 648 w 1408"/>
              <a:gd name="T67" fmla="*/ 1200 h 1440"/>
              <a:gd name="T68" fmla="*/ 672 w 1408"/>
              <a:gd name="T69" fmla="*/ 1328 h 1440"/>
              <a:gd name="T70" fmla="*/ 704 w 1408"/>
              <a:gd name="T71" fmla="*/ 1376 h 1440"/>
              <a:gd name="T72" fmla="*/ 744 w 1408"/>
              <a:gd name="T73" fmla="*/ 1440 h 1440"/>
              <a:gd name="T74" fmla="*/ 768 w 1408"/>
              <a:gd name="T75" fmla="*/ 1432 h 1440"/>
              <a:gd name="T76" fmla="*/ 792 w 1408"/>
              <a:gd name="T77" fmla="*/ 1408 h 1440"/>
              <a:gd name="T78" fmla="*/ 896 w 1408"/>
              <a:gd name="T79" fmla="*/ 1400 h 1440"/>
              <a:gd name="T80" fmla="*/ 992 w 1408"/>
              <a:gd name="T81" fmla="*/ 1368 h 1440"/>
              <a:gd name="T82" fmla="*/ 928 w 1408"/>
              <a:gd name="T83" fmla="*/ 1224 h 1440"/>
              <a:gd name="T84" fmla="*/ 904 w 1408"/>
              <a:gd name="T85" fmla="*/ 1088 h 1440"/>
              <a:gd name="T86" fmla="*/ 960 w 1408"/>
              <a:gd name="T87" fmla="*/ 848 h 1440"/>
              <a:gd name="T88" fmla="*/ 1176 w 1408"/>
              <a:gd name="T89" fmla="*/ 728 h 1440"/>
              <a:gd name="T90" fmla="*/ 1312 w 1408"/>
              <a:gd name="T91" fmla="*/ 712 h 1440"/>
              <a:gd name="T92" fmla="*/ 1408 w 1408"/>
              <a:gd name="T93" fmla="*/ 688 h 1440"/>
              <a:gd name="T94" fmla="*/ 1384 w 1408"/>
              <a:gd name="T95" fmla="*/ 576 h 1440"/>
              <a:gd name="T96" fmla="*/ 1384 w 1408"/>
              <a:gd name="T97" fmla="*/ 536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2" name="Freeform 20"/>
          <p:cNvSpPr>
            <a:spLocks/>
          </p:cNvSpPr>
          <p:nvPr/>
        </p:nvSpPr>
        <p:spPr bwMode="auto">
          <a:xfrm>
            <a:off x="2362200" y="2432050"/>
            <a:ext cx="895350" cy="996950"/>
          </a:xfrm>
          <a:custGeom>
            <a:avLst/>
            <a:gdLst>
              <a:gd name="T0" fmla="*/ 532 w 564"/>
              <a:gd name="T1" fmla="*/ 80 h 628"/>
              <a:gd name="T2" fmla="*/ 420 w 564"/>
              <a:gd name="T3" fmla="*/ 160 h 628"/>
              <a:gd name="T4" fmla="*/ 316 w 564"/>
              <a:gd name="T5" fmla="*/ 296 h 628"/>
              <a:gd name="T6" fmla="*/ 300 w 564"/>
              <a:gd name="T7" fmla="*/ 320 h 628"/>
              <a:gd name="T8" fmla="*/ 236 w 564"/>
              <a:gd name="T9" fmla="*/ 352 h 628"/>
              <a:gd name="T10" fmla="*/ 76 w 564"/>
              <a:gd name="T11" fmla="*/ 600 h 628"/>
              <a:gd name="T12" fmla="*/ 84 w 564"/>
              <a:gd name="T13" fmla="*/ 624 h 628"/>
              <a:gd name="T14" fmla="*/ 60 w 564"/>
              <a:gd name="T15" fmla="*/ 608 h 628"/>
              <a:gd name="T16" fmla="*/ 36 w 564"/>
              <a:gd name="T17" fmla="*/ 536 h 628"/>
              <a:gd name="T18" fmla="*/ 20 w 564"/>
              <a:gd name="T19" fmla="*/ 488 h 628"/>
              <a:gd name="T20" fmla="*/ 20 w 564"/>
              <a:gd name="T21" fmla="*/ 392 h 628"/>
              <a:gd name="T22" fmla="*/ 4 w 564"/>
              <a:gd name="T23" fmla="*/ 344 h 628"/>
              <a:gd name="T24" fmla="*/ 20 w 564"/>
              <a:gd name="T25" fmla="*/ 240 h 628"/>
              <a:gd name="T26" fmla="*/ 76 w 564"/>
              <a:gd name="T27" fmla="*/ 200 h 628"/>
              <a:gd name="T28" fmla="*/ 84 w 564"/>
              <a:gd name="T29" fmla="*/ 152 h 628"/>
              <a:gd name="T30" fmla="*/ 164 w 564"/>
              <a:gd name="T31" fmla="*/ 80 h 628"/>
              <a:gd name="T32" fmla="*/ 244 w 564"/>
              <a:gd name="T33" fmla="*/ 24 h 628"/>
              <a:gd name="T34" fmla="*/ 292 w 564"/>
              <a:gd name="T35" fmla="*/ 8 h 628"/>
              <a:gd name="T36" fmla="*/ 316 w 564"/>
              <a:gd name="T37" fmla="*/ 0 h 628"/>
              <a:gd name="T38" fmla="*/ 348 w 564"/>
              <a:gd name="T39" fmla="*/ 8 h 628"/>
              <a:gd name="T40" fmla="*/ 396 w 564"/>
              <a:gd name="T41" fmla="*/ 40 h 628"/>
              <a:gd name="T42" fmla="*/ 532 w 564"/>
              <a:gd name="T43" fmla="*/ 32 h 628"/>
              <a:gd name="T44" fmla="*/ 532 w 564"/>
              <a:gd name="T45" fmla="*/ 8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3" name="Text Box 21"/>
          <p:cNvSpPr txBox="1">
            <a:spLocks noChangeArrowheads="1"/>
          </p:cNvSpPr>
          <p:nvPr/>
        </p:nvSpPr>
        <p:spPr bwMode="auto">
          <a:xfrm>
            <a:off x="1981200" y="2060575"/>
            <a:ext cx="41910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dirty="0">
                <a:solidFill>
                  <a:srgbClr val="000044"/>
                </a:solidFill>
                <a:latin typeface="Arial"/>
                <a:ea typeface="ＭＳ Ｐゴシック" charset="0"/>
                <a:cs typeface="Arial"/>
              </a:rPr>
              <a:t>Assyrian Expansion</a:t>
            </a:r>
            <a:endParaRPr lang="en-US" sz="2000" b="1" dirty="0">
              <a:solidFill>
                <a:srgbClr val="000044"/>
              </a:solidFill>
              <a:latin typeface="Arial"/>
              <a:ea typeface="ＭＳ Ｐゴシック" charset="0"/>
              <a:cs typeface="Arial"/>
            </a:endParaRPr>
          </a:p>
        </p:txBody>
      </p:sp>
      <p:sp>
        <p:nvSpPr>
          <p:cNvPr id="49174" name="Freeform 22"/>
          <p:cNvSpPr>
            <a:spLocks/>
          </p:cNvSpPr>
          <p:nvPr/>
        </p:nvSpPr>
        <p:spPr bwMode="auto">
          <a:xfrm>
            <a:off x="2006600" y="4203700"/>
            <a:ext cx="558800" cy="8001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nvGrpSpPr>
          <p:cNvPr id="189460" name="Group 23"/>
          <p:cNvGrpSpPr>
            <a:grpSpLocks/>
          </p:cNvGrpSpPr>
          <p:nvPr/>
        </p:nvGrpSpPr>
        <p:grpSpPr bwMode="auto">
          <a:xfrm>
            <a:off x="2422525" y="4384675"/>
            <a:ext cx="168275" cy="1227138"/>
            <a:chOff x="1046" y="2763"/>
            <a:chExt cx="106" cy="773"/>
          </a:xfrm>
        </p:grpSpPr>
        <p:sp>
          <p:nvSpPr>
            <p:cNvPr id="49176"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7"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8"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sp>
        <p:nvSpPr>
          <p:cNvPr id="49179" name="Text Box 27"/>
          <p:cNvSpPr txBox="1">
            <a:spLocks noChangeArrowheads="1"/>
          </p:cNvSpPr>
          <p:nvPr/>
        </p:nvSpPr>
        <p:spPr bwMode="auto">
          <a:xfrm>
            <a:off x="2133600" y="4343400"/>
            <a:ext cx="12192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Israel</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80" name="Freeform 28"/>
          <p:cNvSpPr>
            <a:spLocks/>
          </p:cNvSpPr>
          <p:nvPr/>
        </p:nvSpPr>
        <p:spPr bwMode="auto">
          <a:xfrm>
            <a:off x="7848600" y="5334000"/>
            <a:ext cx="1430338"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81" name="Text Box 29"/>
          <p:cNvSpPr txBox="1">
            <a:spLocks noChangeArrowheads="1"/>
          </p:cNvSpPr>
          <p:nvPr/>
        </p:nvSpPr>
        <p:spPr bwMode="auto">
          <a:xfrm>
            <a:off x="8153400" y="5791200"/>
            <a:ext cx="1066800" cy="784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Persian</a:t>
            </a:r>
          </a:p>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Gulf</a:t>
            </a:r>
            <a:endParaRPr lang="en-US" sz="2000" b="1">
              <a:solidFill>
                <a:srgbClr val="FFFFFF"/>
              </a:solidFill>
              <a:latin typeface="Arial"/>
              <a:ea typeface="ＭＳ Ｐゴシック" charset="0"/>
              <a:cs typeface="Arial"/>
            </a:endParaRPr>
          </a:p>
        </p:txBody>
      </p:sp>
      <p:sp>
        <p:nvSpPr>
          <p:cNvPr id="49185" name="AutoShape 33"/>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3623816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49185"/>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49166"/>
                                        </p:tgtEl>
                                        <p:attrNameLst>
                                          <p:attrName>style.visibility</p:attrName>
                                        </p:attrNameLst>
                                      </p:cBhvr>
                                      <p:to>
                                        <p:strVal val="visible"/>
                                      </p:to>
                                    </p:set>
                                    <p:animEffect transition="in" filter="box(out)">
                                      <p:cBhvr>
                                        <p:cTn id="10" dur="500"/>
                                        <p:tgtEl>
                                          <p:spTgt spid="49166"/>
                                        </p:tgtEl>
                                      </p:cBhvr>
                                    </p:animEffect>
                                  </p:childTnLst>
                                </p:cTn>
                              </p:par>
                            </p:childTnLst>
                          </p:cTn>
                        </p:par>
                        <p:par>
                          <p:cTn id="11" fill="hold" nodeType="afterGroup">
                            <p:stCondLst>
                              <p:cond delay="3000"/>
                            </p:stCondLst>
                            <p:childTnLst>
                              <p:par>
                                <p:cTn id="12" presetID="4" presetClass="entr" presetSubtype="32" fill="hold" nodeType="afterEffect">
                                  <p:stCondLst>
                                    <p:cond delay="1000"/>
                                  </p:stCondLst>
                                  <p:childTnLst>
                                    <p:set>
                                      <p:cBhvr>
                                        <p:cTn id="13" dur="1" fill="hold">
                                          <p:stCondLst>
                                            <p:cond delay="0"/>
                                          </p:stCondLst>
                                        </p:cTn>
                                        <p:tgtEl>
                                          <p:spTgt spid="49155"/>
                                        </p:tgtEl>
                                        <p:attrNameLst>
                                          <p:attrName>style.visibility</p:attrName>
                                        </p:attrNameLst>
                                      </p:cBhvr>
                                      <p:to>
                                        <p:strVal val="visible"/>
                                      </p:to>
                                    </p:set>
                                    <p:animEffect transition="in" filter="box(out)">
                                      <p:cBhvr>
                                        <p:cTn id="14" dur="500"/>
                                        <p:tgtEl>
                                          <p:spTgt spid="49155"/>
                                        </p:tgtEl>
                                      </p:cBhvr>
                                    </p:animEffect>
                                  </p:childTnLst>
                                </p:cTn>
                              </p:par>
                            </p:childTnLst>
                          </p:cTn>
                        </p:par>
                        <p:par>
                          <p:cTn id="15" fill="hold" nodeType="afterGroup">
                            <p:stCondLst>
                              <p:cond delay="4500"/>
                            </p:stCondLst>
                            <p:childTnLst>
                              <p:par>
                                <p:cTn id="16" presetID="22" presetClass="entr" presetSubtype="2" fill="hold" nodeType="afterEffect">
                                  <p:stCondLst>
                                    <p:cond delay="1000"/>
                                  </p:stCondLst>
                                  <p:childTnLst>
                                    <p:set>
                                      <p:cBhvr>
                                        <p:cTn id="17" dur="1" fill="hold">
                                          <p:stCondLst>
                                            <p:cond delay="0"/>
                                          </p:stCondLst>
                                        </p:cTn>
                                        <p:tgtEl>
                                          <p:spTgt spid="49170"/>
                                        </p:tgtEl>
                                        <p:attrNameLst>
                                          <p:attrName>style.visibility</p:attrName>
                                        </p:attrNameLst>
                                      </p:cBhvr>
                                      <p:to>
                                        <p:strVal val="visible"/>
                                      </p:to>
                                    </p:set>
                                    <p:animEffect transition="in" filter="wipe(right)">
                                      <p:cBhvr>
                                        <p:cTn id="18" dur="500"/>
                                        <p:tgtEl>
                                          <p:spTgt spid="49170"/>
                                        </p:tgtEl>
                                      </p:cBhvr>
                                    </p:animEffect>
                                  </p:childTnLst>
                                </p:cTn>
                              </p:par>
                            </p:childTnLst>
                          </p:cTn>
                        </p:par>
                        <p:par>
                          <p:cTn id="19" fill="hold" nodeType="afterGroup">
                            <p:stCondLst>
                              <p:cond delay="6000"/>
                            </p:stCondLst>
                            <p:childTnLst>
                              <p:par>
                                <p:cTn id="20" presetID="22" presetClass="entr" presetSubtype="2" fill="hold" nodeType="afterEffect">
                                  <p:stCondLst>
                                    <p:cond delay="1000"/>
                                  </p:stCondLst>
                                  <p:childTnLst>
                                    <p:set>
                                      <p:cBhvr>
                                        <p:cTn id="21" dur="1" fill="hold">
                                          <p:stCondLst>
                                            <p:cond delay="0"/>
                                          </p:stCondLst>
                                        </p:cTn>
                                        <p:tgtEl>
                                          <p:spTgt spid="49171"/>
                                        </p:tgtEl>
                                        <p:attrNameLst>
                                          <p:attrName>style.visibility</p:attrName>
                                        </p:attrNameLst>
                                      </p:cBhvr>
                                      <p:to>
                                        <p:strVal val="visible"/>
                                      </p:to>
                                    </p:set>
                                    <p:animEffect transition="in" filter="wipe(right)">
                                      <p:cBhvr>
                                        <p:cTn id="22" dur="500"/>
                                        <p:tgtEl>
                                          <p:spTgt spid="49171"/>
                                        </p:tgtEl>
                                      </p:cBhvr>
                                    </p:animEffect>
                                  </p:childTnLst>
                                </p:cTn>
                              </p:par>
                            </p:childTnLst>
                          </p:cTn>
                        </p:par>
                        <p:par>
                          <p:cTn id="23" fill="hold" nodeType="afterGroup">
                            <p:stCondLst>
                              <p:cond delay="7500"/>
                            </p:stCondLst>
                            <p:childTnLst>
                              <p:par>
                                <p:cTn id="24" presetID="22" presetClass="entr" presetSubtype="2" fill="hold" nodeType="afterEffect">
                                  <p:stCondLst>
                                    <p:cond delay="1000"/>
                                  </p:stCondLst>
                                  <p:childTnLst>
                                    <p:set>
                                      <p:cBhvr>
                                        <p:cTn id="25" dur="1" fill="hold">
                                          <p:stCondLst>
                                            <p:cond delay="0"/>
                                          </p:stCondLst>
                                        </p:cTn>
                                        <p:tgtEl>
                                          <p:spTgt spid="49172"/>
                                        </p:tgtEl>
                                        <p:attrNameLst>
                                          <p:attrName>style.visibility</p:attrName>
                                        </p:attrNameLst>
                                      </p:cBhvr>
                                      <p:to>
                                        <p:strVal val="visible"/>
                                      </p:to>
                                    </p:set>
                                    <p:animEffect transition="in" filter="wipe(right)">
                                      <p:cBhvr>
                                        <p:cTn id="26" dur="500"/>
                                        <p:tgtEl>
                                          <p:spTgt spid="49172"/>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49173"/>
                                        </p:tgtEl>
                                        <p:attrNameLst>
                                          <p:attrName>style.visibility</p:attrName>
                                        </p:attrNameLst>
                                      </p:cBhvr>
                                      <p:to>
                                        <p:strVal val="visible"/>
                                      </p:to>
                                    </p:set>
                                    <p:animEffect transition="in" filter="blinds(horizontal)">
                                      <p:cBhvr>
                                        <p:cTn id="30" dur="500"/>
                                        <p:tgtEl>
                                          <p:spTgt spid="49173"/>
                                        </p:tgtEl>
                                      </p:cBhvr>
                                    </p:animEffect>
                                  </p:childTnLst>
                                </p:cTn>
                              </p:par>
                            </p:childTnLst>
                          </p:cTn>
                        </p:par>
                        <p:par>
                          <p:cTn id="31" fill="hold" nodeType="afterGroup">
                            <p:stCondLst>
                              <p:cond delay="10500"/>
                            </p:stCondLst>
                            <p:childTnLst>
                              <p:par>
                                <p:cTn id="32" presetID="9" presetClass="entr" presetSubtype="0" fill="hold" nodeType="afterEffect">
                                  <p:stCondLst>
                                    <p:cond delay="1000"/>
                                  </p:stCondLst>
                                  <p:childTnLst>
                                    <p:set>
                                      <p:cBhvr>
                                        <p:cTn id="33" dur="1" fill="hold">
                                          <p:stCondLst>
                                            <p:cond delay="0"/>
                                          </p:stCondLst>
                                        </p:cTn>
                                        <p:tgtEl>
                                          <p:spTgt spid="49158"/>
                                        </p:tgtEl>
                                        <p:attrNameLst>
                                          <p:attrName>style.visibility</p:attrName>
                                        </p:attrNameLst>
                                      </p:cBhvr>
                                      <p:to>
                                        <p:strVal val="visible"/>
                                      </p:to>
                                    </p:set>
                                    <p:animEffect transition="in" filter="dissolve">
                                      <p:cBhvr>
                                        <p:cTn id="34" dur="500"/>
                                        <p:tgtEl>
                                          <p:spTgt spid="49158"/>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49161"/>
                                        </p:tgtEl>
                                        <p:attrNameLst>
                                          <p:attrName>style.visibility</p:attrName>
                                        </p:attrNameLst>
                                      </p:cBhvr>
                                      <p:to>
                                        <p:strVal val="visible"/>
                                      </p:to>
                                    </p:set>
                                    <p:animEffect transition="in" filter="dissolve">
                                      <p:cBhvr>
                                        <p:cTn id="38" dur="500"/>
                                        <p:tgtEl>
                                          <p:spTgt spid="49161"/>
                                        </p:tgtEl>
                                      </p:cBhvr>
                                    </p:animEffect>
                                  </p:childTnLst>
                                </p:cTn>
                              </p:par>
                            </p:childTnLst>
                          </p:cTn>
                        </p:par>
                        <p:par>
                          <p:cTn id="39" fill="hold" nodeType="afterGroup">
                            <p:stCondLst>
                              <p:cond delay="13500"/>
                            </p:stCondLst>
                            <p:childTnLst>
                              <p:par>
                                <p:cTn id="40" presetID="9" presetClass="entr" presetSubtype="0" fill="hold" nodeType="afterEffect">
                                  <p:stCondLst>
                                    <p:cond delay="1000"/>
                                  </p:stCondLst>
                                  <p:childTnLst>
                                    <p:set>
                                      <p:cBhvr>
                                        <p:cTn id="41" dur="1" fill="hold">
                                          <p:stCondLst>
                                            <p:cond delay="0"/>
                                          </p:stCondLst>
                                        </p:cTn>
                                        <p:tgtEl>
                                          <p:spTgt spid="49174"/>
                                        </p:tgtEl>
                                        <p:attrNameLst>
                                          <p:attrName>style.visibility</p:attrName>
                                        </p:attrNameLst>
                                      </p:cBhvr>
                                      <p:to>
                                        <p:strVal val="visible"/>
                                      </p:to>
                                    </p:set>
                                    <p:animEffect transition="in" filter="dissolve">
                                      <p:cBhvr>
                                        <p:cTn id="42" dur="500"/>
                                        <p:tgtEl>
                                          <p:spTgt spid="49174"/>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49179"/>
                                        </p:tgtEl>
                                        <p:attrNameLst>
                                          <p:attrName>style.visibility</p:attrName>
                                        </p:attrNameLst>
                                      </p:cBhvr>
                                      <p:to>
                                        <p:strVal val="visible"/>
                                      </p:to>
                                    </p:set>
                                    <p:animEffect transition="in" filter="dissolve">
                                      <p:cBhvr>
                                        <p:cTn id="46" dur="500"/>
                                        <p:tgtEl>
                                          <p:spTgt spid="49179"/>
                                        </p:tgtEl>
                                      </p:cBhvr>
                                    </p:animEffect>
                                  </p:childTnLst>
                                </p:cTn>
                              </p:par>
                            </p:childTnLst>
                          </p:cTn>
                        </p:par>
                        <p:par>
                          <p:cTn id="47" fill="hold" nodeType="afterGroup">
                            <p:stCondLst>
                              <p:cond delay="16500"/>
                            </p:stCondLst>
                            <p:childTnLst>
                              <p:par>
                                <p:cTn id="48" presetID="9" presetClass="entr" presetSubtype="0" fill="hold" nodeType="afterEffect">
                                  <p:stCondLst>
                                    <p:cond delay="1000"/>
                                  </p:stCondLst>
                                  <p:childTnLst>
                                    <p:set>
                                      <p:cBhvr>
                                        <p:cTn id="49" dur="1" fill="hold">
                                          <p:stCondLst>
                                            <p:cond delay="0"/>
                                          </p:stCondLst>
                                        </p:cTn>
                                        <p:tgtEl>
                                          <p:spTgt spid="49159"/>
                                        </p:tgtEl>
                                        <p:attrNameLst>
                                          <p:attrName>style.visibility</p:attrName>
                                        </p:attrNameLst>
                                      </p:cBhvr>
                                      <p:to>
                                        <p:strVal val="visible"/>
                                      </p:to>
                                    </p:set>
                                    <p:animEffect transition="in" filter="dissolve">
                                      <p:cBhvr>
                                        <p:cTn id="50" dur="500"/>
                                        <p:tgtEl>
                                          <p:spTgt spid="49159"/>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49162"/>
                                        </p:tgtEl>
                                        <p:attrNameLst>
                                          <p:attrName>style.visibility</p:attrName>
                                        </p:attrNameLst>
                                      </p:cBhvr>
                                      <p:to>
                                        <p:strVal val="visible"/>
                                      </p:to>
                                    </p:set>
                                    <p:animEffect transition="in" filter="dissolve">
                                      <p:cBhvr>
                                        <p:cTn id="54" dur="500"/>
                                        <p:tgtEl>
                                          <p:spTgt spid="49162"/>
                                        </p:tgtEl>
                                      </p:cBhvr>
                                    </p:animEffect>
                                  </p:childTnLst>
                                </p:cTn>
                              </p:par>
                            </p:childTnLst>
                          </p:cTn>
                        </p:par>
                        <p:par>
                          <p:cTn id="55" fill="hold" nodeType="afterGroup">
                            <p:stCondLst>
                              <p:cond delay="19500"/>
                            </p:stCondLst>
                            <p:childTnLst>
                              <p:par>
                                <p:cTn id="56" presetID="22" presetClass="entr" presetSubtype="1"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up)">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161" grpId="0" autoUpdateAnimBg="0"/>
      <p:bldP spid="49162" grpId="0" autoUpdateAnimBg="0"/>
      <p:bldP spid="49166" grpId="0" autoUpdateAnimBg="0"/>
      <p:bldP spid="49173" grpId="0" autoUpdateAnimBg="0"/>
      <p:bldP spid="49179" grpId="0" autoUpdateAnimBg="0"/>
      <p:bldP spid="49185" grpId="0" animBg="1"/>
    </p:bldLst>
  </p:timing>
</p:sld>
</file>

<file path=ppt/theme/_rels/them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3.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2257</TotalTime>
  <Words>11360</Words>
  <Application>Microsoft Macintosh PowerPoint</Application>
  <PresentationFormat>On-screen Show (4:3)</PresentationFormat>
  <Paragraphs>1501</Paragraphs>
  <Slides>177</Slides>
  <Notes>153</Notes>
  <HiddenSlides>0</HiddenSlides>
  <MMClips>1</MMClips>
  <ScaleCrop>false</ScaleCrop>
  <HeadingPairs>
    <vt:vector size="8" baseType="variant">
      <vt:variant>
        <vt:lpstr>Fonts Used</vt:lpstr>
      </vt:variant>
      <vt:variant>
        <vt:i4>23</vt:i4>
      </vt:variant>
      <vt:variant>
        <vt:lpstr>Theme</vt:lpstr>
      </vt:variant>
      <vt:variant>
        <vt:i4>40</vt:i4>
      </vt:variant>
      <vt:variant>
        <vt:lpstr>Embedded OLE Servers</vt:lpstr>
      </vt:variant>
      <vt:variant>
        <vt:i4>1</vt:i4>
      </vt:variant>
      <vt:variant>
        <vt:lpstr>Slide Titles</vt:lpstr>
      </vt:variant>
      <vt:variant>
        <vt:i4>177</vt:i4>
      </vt:variant>
    </vt:vector>
  </HeadingPairs>
  <TitlesOfParts>
    <vt:vector size="241" baseType="lpstr">
      <vt:lpstr>Kosher-Normal</vt:lpstr>
      <vt:lpstr>ＭＳ Ｐゴシック</vt:lpstr>
      <vt:lpstr>ＭＳ Ｐゴシック</vt:lpstr>
      <vt:lpstr>Nadianne</vt:lpstr>
      <vt:lpstr>Osaka</vt:lpstr>
      <vt:lpstr>新細明體</vt:lpstr>
      <vt:lpstr>Times</vt:lpstr>
      <vt:lpstr>Arial</vt:lpstr>
      <vt:lpstr>Arial Narrow</vt:lpstr>
      <vt:lpstr>Braggadocio</vt:lpstr>
      <vt:lpstr>Calibri</vt:lpstr>
      <vt:lpstr>Comic Sans MS</vt:lpstr>
      <vt:lpstr>Copperplate Gothic Light</vt:lpstr>
      <vt:lpstr>Garamond</vt:lpstr>
      <vt:lpstr>Helvetica</vt:lpstr>
      <vt:lpstr>Impact</vt:lpstr>
      <vt:lpstr>Monotype Sorts</vt:lpstr>
      <vt:lpstr>Symbol</vt:lpstr>
      <vt:lpstr>Tahoma</vt:lpstr>
      <vt:lpstr>Times New Roman</vt:lpstr>
      <vt:lpstr>Tw Cen MT</vt:lpstr>
      <vt:lpstr>Wingdings</vt:lpstr>
      <vt:lpstr>Wingdings 2</vt:lpstr>
      <vt:lpstr>49_Blank Presentation</vt:lpstr>
      <vt:lpstr>1_Radar</vt:lpstr>
      <vt:lpstr>1_Office Theme</vt:lpstr>
      <vt:lpstr>1_untitled 1</vt:lpstr>
      <vt:lpstr>2_Radar</vt:lpstr>
      <vt:lpstr>Orbit</vt:lpstr>
      <vt:lpstr>Blank Presentation</vt:lpstr>
      <vt:lpstr>1_Shimmer</vt:lpstr>
      <vt:lpstr>5_Compass</vt:lpstr>
      <vt:lpstr>3_Radar</vt:lpstr>
      <vt:lpstr>3_Default Design</vt:lpstr>
      <vt:lpstr>8_Default Design</vt:lpstr>
      <vt:lpstr>4_Radar</vt:lpstr>
      <vt:lpstr>2_Pulse</vt:lpstr>
      <vt:lpstr>MEADOW</vt:lpstr>
      <vt:lpstr>Slit</vt:lpstr>
      <vt:lpstr>6_Default Design</vt:lpstr>
      <vt:lpstr>7_Default Design</vt:lpstr>
      <vt:lpstr>Project Overview (Standard)</vt:lpstr>
      <vt:lpstr>1_Default Design</vt:lpstr>
      <vt:lpstr>Radar</vt:lpstr>
      <vt:lpstr>6_Radar</vt:lpstr>
      <vt:lpstr>7_Radar</vt:lpstr>
      <vt:lpstr>50_Blank Presentation</vt:lpstr>
      <vt:lpstr>12_Default Design</vt:lpstr>
      <vt:lpstr>17_Blank Presentation</vt:lpstr>
      <vt:lpstr>6_Office Theme</vt:lpstr>
      <vt:lpstr>13_Default Design</vt:lpstr>
      <vt:lpstr>4_Default Design</vt:lpstr>
      <vt:lpstr>4_Stream</vt:lpstr>
      <vt:lpstr>9_Radar</vt:lpstr>
      <vt:lpstr>Median</vt:lpstr>
      <vt:lpstr>2_Fireball</vt:lpstr>
      <vt:lpstr>Fireball</vt:lpstr>
      <vt:lpstr>6_Fireball</vt:lpstr>
      <vt:lpstr>5_Default Design</vt:lpstr>
      <vt:lpstr>1_Fireball</vt:lpstr>
      <vt:lpstr>24_Office Theme</vt:lpstr>
      <vt:lpstr>1_blstripc.ppt - Blue Stripes</vt:lpstr>
      <vt:lpstr>Default Design</vt:lpstr>
      <vt:lpstr>Microsoft ClipArt Gallery</vt:lpstr>
      <vt:lpstr>The Day of YHWH</vt:lpstr>
      <vt:lpstr>Key Word</vt:lpstr>
      <vt:lpstr>Theme</vt:lpstr>
      <vt:lpstr>Key Verse</vt:lpstr>
      <vt:lpstr>Kingdom Statement</vt:lpstr>
      <vt:lpstr>Summary Statement</vt:lpstr>
      <vt:lpstr>Covenant</vt:lpstr>
      <vt:lpstr>Redemption</vt:lpstr>
      <vt:lpstr>Messiah</vt:lpstr>
      <vt:lpstr>Day of the LORD</vt:lpstr>
      <vt:lpstr>Barry Huddleston, The Acrostic Summarized Bible (Grand Rapids: Baker, 1992)</vt:lpstr>
      <vt:lpstr>Be Hopeful</vt:lpstr>
      <vt:lpstr>Balance</vt:lpstr>
      <vt:lpstr>How should we respond to the LORD’s balance?</vt:lpstr>
      <vt:lpstr>I. God’s future judgment warns us to repent.</vt:lpstr>
      <vt:lpstr>II. God’s future deliverance encourages us to hope.</vt:lpstr>
      <vt:lpstr>Main Idea</vt:lpstr>
      <vt:lpstr>Application</vt:lpstr>
      <vt:lpstr>2. God's People as a Sacrifice to Him. </vt:lpstr>
      <vt:lpstr>Black</vt:lpstr>
      <vt:lpstr>OT Pre-exilic Prophets on Chart</vt:lpstr>
      <vt:lpstr>Contrasting Zephaniah, Habakkuk, and Lamentations</vt:lpstr>
      <vt:lpstr>Contrasting Zephaniah, Habakkuk, and Lamentations</vt:lpstr>
      <vt:lpstr>Historical Context</vt:lpstr>
      <vt:lpstr>Zephaniah Overview</vt:lpstr>
      <vt:lpstr>NT Discipline</vt:lpstr>
      <vt:lpstr>Ananias &amp; Sapphira</vt:lpstr>
      <vt:lpstr>1 Corinthians 11:30-32 (NLT)</vt:lpstr>
      <vt:lpstr>Rewards can be lost!</vt:lpstr>
      <vt:lpstr>Some sin leads to premature death (1 John 5:16-17 NIV)</vt:lpstr>
      <vt:lpstr>"For we know the one who said,  'I will take revenge.  I will pay them back.'   He also said,  'The LORD will judge his own people.'   31It is a terrible thing to fall into the hands of the living God"  (Hebrews 10:30-31 NLT).</vt:lpstr>
      <vt:lpstr>The Temple Sanctuary</vt:lpstr>
      <vt:lpstr>The Temple from the east</vt:lpstr>
      <vt:lpstr>Antonia Fortress</vt:lpstr>
      <vt:lpstr>Antonia Fortress Leveled</vt:lpstr>
      <vt:lpstr>Antonia Fortress Leveled</vt:lpstr>
      <vt:lpstr>The Temple Assault</vt:lpstr>
      <vt:lpstr>The Fire</vt:lpstr>
      <vt:lpstr>Hebrews 8:13</vt:lpstr>
      <vt:lpstr>Be Hopeful</vt:lpstr>
      <vt:lpstr>Balance</vt:lpstr>
      <vt:lpstr>Work &amp; Home Life Balance</vt:lpstr>
      <vt:lpstr>Eating Balance</vt:lpstr>
      <vt:lpstr>Balance</vt:lpstr>
      <vt:lpstr>Balance</vt:lpstr>
      <vt:lpstr>Balance</vt:lpstr>
      <vt:lpstr>Is your view of God balanced? </vt:lpstr>
      <vt:lpstr>God is Judge</vt:lpstr>
      <vt:lpstr>God is Love</vt:lpstr>
      <vt:lpstr>Be...</vt:lpstr>
      <vt:lpstr>The Twelve</vt:lpstr>
      <vt:lpstr>Zephaniah</vt:lpstr>
      <vt:lpstr>Key Word</vt:lpstr>
      <vt:lpstr>Zephaniah: Day of the LORD</vt:lpstr>
      <vt:lpstr>"The LORD gave this message to Zephaniah when Josiah son of Amon was king of Judah"  (Zephaniah 1:1a NLT).</vt:lpstr>
      <vt:lpstr>The Judean Kings</vt:lpstr>
      <vt:lpstr>"The LORD gave this message to Zephaniah when Josiah son of Amon was king of Judah.  Zephaniah was the son of Cushi, son of Gedaliah, son of Amariah, son of Hezekiah"  (Zephaniah 1:1 NLT).</vt:lpstr>
      <vt:lpstr>Zephaniah was of Royal Birth!</vt:lpstr>
      <vt:lpstr>Placing the Prophets</vt:lpstr>
      <vt:lpstr>Zephaniah preached just after Manasseh filled both courts with idols</vt:lpstr>
      <vt:lpstr>Jerusalem's Fall</vt:lpstr>
      <vt:lpstr>How should we respond to the LORD’s balance?</vt:lpstr>
      <vt:lpstr>I. God’s future judgment warns us to repent.</vt:lpstr>
      <vt:lpstr>Slides on  Zephaniah 1</vt:lpstr>
      <vt:lpstr>Zephaniah: Day of the LORD</vt:lpstr>
      <vt:lpstr>Judgment</vt:lpstr>
      <vt:lpstr>Woman</vt:lpstr>
      <vt:lpstr>Mandate</vt:lpstr>
      <vt:lpstr>Judgment</vt:lpstr>
      <vt:lpstr>Zephaniah: Day of the LORD</vt:lpstr>
      <vt:lpstr>"I will crush Judah and Jerusalem with my fist  and destroy every last trace of their Baal worship. I will put an end to all the idolatrous priests, so that even the memory of them will disappear'”  (Zephaniah 1:4 NLT).</vt:lpstr>
      <vt:lpstr>"For they go up to their roofs  and bow down to the sun, moon, and stars. They claim to follow the LORD,  but then they worship Molech, too'"  (Zephaniah 1:5 NLT).</vt:lpstr>
      <vt:lpstr>False Prophets</vt:lpstr>
      <vt:lpstr>False Prophets</vt:lpstr>
      <vt:lpstr>False Prophets</vt:lpstr>
      <vt:lpstr>"'And I will destroy those who used to worship me but now no longer do.  They no longer ask for the LORD's guidance  or seek my blessings'"  (Zephaniah 1:6 NLT).</vt:lpstr>
      <vt:lpstr>"Stand in silence in the presence of the Sovereign LORD, for the awesome day of the LORD's judgment is near.  The LORD has prepared his people for a great slaughter and has chosen their executioners"  (Zephaniah 1:7 NLT).</vt:lpstr>
      <vt:lpstr>"'On that day of judgment,' says the LORD,   'I will punish the leaders and princes of Judah and all those following pagan customs.  9Yes, I will punish those who participate in pagan worship ceremonies, and those who fill their masters' houses with violence and deceit"  (Zephaniah 1:8-9 NLT).</vt:lpstr>
      <vt:lpstr>Zephaniah 1:8 (NLT)</vt:lpstr>
      <vt:lpstr>"'On that day,' says the LORD, 'a cry of alarm will come from the Fish Gate and echo throughout the New Quarter of the city. And a great crash will sound from the hills. 11Wail in sorrow, all you who live in the market area, for all the merchants and traders will be destroyed" (Zephaniah 1:10-11 NLT).</vt:lpstr>
      <vt:lpstr>"I will search with lanterns in Jerusalem's darkest corners  to punish those who sit complacent in their sins. They think the LORD will do nothing to them,  either good or bad.  13So their property will be plundered,  their homes will be ransacked.  They will build new homes  but never live in them.  They will plant vineyards  but never drink wine from them"  (Zephaniah 1:12-13 NLT).</vt:lpstr>
      <vt:lpstr>"That terrible day of the LORD is near.  Swiftly it comes—  a day of bitter tears,  a day when even strong men will cry out.  15It will be a day when the LORD's anger is poured out—  a day of terrible distress and anguish,  a day of ruin and desolation,  a day of darkness and gloom,  a day of clouds and blackness,  16a day of trumpet calls and battle cries.  Down go the walled cities  and the strongest battlements!"  (Zephaniah 1:14-16 NLT).</vt:lpstr>
      <vt:lpstr>"Because you have sinned against the LORD,  I will make you grope around like the blind.  Your blood will be poured into the dust,  and your bodies will lie rotting on the ground.   18Your silver and gold will not save you  on that day of the LORD's anger.  For the whole land will be devoured  by the fire of his jealousy.  He will make a terrifying end  of all the people on earth"  (Zephaniah 1:17-18 NLT).</vt:lpstr>
      <vt:lpstr>Earthquakes</vt:lpstr>
      <vt:lpstr>Slides on  Zephaniah 2</vt:lpstr>
      <vt:lpstr>"Gather together—yes, gather together,  you shameless nation.  2Gather before judgment begins,  before your time to repent is blown away like chaff.  Act now, before the fierce fury of the LORD falls  and the terrible day of the LORD's anger begins.  3Seek the LORD, all who are humble,  and follow his commands.  Seek to do what is right and to live humbly.  Perhaps even yet the LORD will protect you— protect you from his anger on that day of destruction" (Zephaniah 2:1-3 NLT).</vt:lpstr>
      <vt:lpstr>Zephaniah: Day of the LORD</vt:lpstr>
      <vt:lpstr>Judgment of the Nations (Zephaniah 2:4-15)</vt:lpstr>
      <vt:lpstr>Judgment of Philistia  (Zephaniah 2:4-7)</vt:lpstr>
      <vt:lpstr>"Gaza and Ashkelon will be abandoned,  Ashdod and Ekron torn down.  5And what sorrow awaits you Philistines  who live along the coast and in the land of Canaan,  for this judgment is against you, too!  The LORD will destroy you  until not one of you is left.  6The Philistine coast will become a wilderness pasture, a place of shepherd camps  and enclosures for sheep and goats.  7The remnant of the tribe of Judah will pasture there.  They will rest at night in the abandoned houses in Ashkelon. For the LORD their God will visit his people in kindness and restore their prosperity again” (Zephaniah 2:4-7 NLT).</vt:lpstr>
      <vt:lpstr>Judgment of Moab &amp; Ammon (Zephaniah 2:8-11)</vt:lpstr>
      <vt:lpstr>"'I have heard the taunts of the Moabites  and the insults of the Ammonites,  mocking my people and invading their borders.  9Now, as surely as I live,'  says the LORD of Heaven's Armies, the God of Israel,  'Moab and Ammon will be destroyed—  destroyed as completely as Sodom and Gomorrah.  Their land will become a place of stinging nettles,  salt pits, and eternal desolation.   The remnant of my people will plunder them  and take their land'"  (Zephaniah 2:8-9 NLT).</vt:lpstr>
      <vt:lpstr>"They will receive the wages of their pride,  for they have scoffed at the people of the Lord of Heaven's Armies. 11The LORD will terrify them  as he destroys all the gods in the land.  Then nations around the world will worship the LORD, each in their own land"  (Zephaniah 2:10-11 NLT).</vt:lpstr>
      <vt:lpstr>Judgment of Ethiopia (Zephaniah 2:12)</vt:lpstr>
      <vt:lpstr>"'You Ethiopians will also be slaughtered  by my sword,' says the LORD"  (Zephaniah 2:12 NLT).</vt:lpstr>
      <vt:lpstr>Judgment of Assyria  (Zephaniah 2:13-15)</vt:lpstr>
      <vt:lpstr>"And the LORD will strike the lands of the north with his fist, destroying the land of Assyria.  He will make its great capital, Nineveh,  a desolate wasteland, parched like a desert.  14The proud city will become a pasture for flocks and herds, and all sorts of wild animals will settle there.  The desert owl and screech owl will roost on its ruined columns,  their calls echoing through the gaping windows.  Rubble will block all the doorways,  and the cedar paneling will be exposed to the weather” (Zephaniah 2:13-14 NLT).</vt:lpstr>
      <vt:lpstr>Nineveh's Water System Destroyed </vt:lpstr>
      <vt:lpstr>The Assyrian Threat</vt:lpstr>
      <vt:lpstr>100 Years Later…</vt:lpstr>
      <vt:lpstr>Nahum, Zephaniah, &amp; Their Contemporaries</vt:lpstr>
      <vt:lpstr>Nineveh:  Destroyed by Flood and Fire</vt:lpstr>
      <vt:lpstr>Modern Map</vt:lpstr>
      <vt:lpstr>"This is the boisterous city,  once so secure.  'I am the greatest!' it boasted.   'No other city can compare with me!'  But now, look how it has become an utter ruin,  a haven for wild animals.  Everyone passing by will laugh in derision  and shake a defiant fist"  (Zephaniah 2:15 NLT).</vt:lpstr>
      <vt:lpstr>Zephaniah: Day of the LORD</vt:lpstr>
      <vt:lpstr>Slides on  Zephaniah 3</vt:lpstr>
      <vt:lpstr>"What sorrow awaits rebellious, polluted Jerusalem,  the city of violence and crime!  2No one can tell it anything; it refuses all correction.  It does not trust in the LORD or draw near to its God"  (Zephaniah 3:1-2 NLT).</vt:lpstr>
      <vt:lpstr>"Its leaders are like roaring lions  hunting for their victims.  Its judges are like ravenous wolves at evening time,  who by dawn have left no trace of their prey"  (Zephaniah 3:3 NLT).</vt:lpstr>
      <vt:lpstr>"[Jerusalem's] prophets are arrogant liars seeking their own gain.  Its priests defile the Temple by disobeying God's instructions.  5But the LORD is still there in the city,  and he does no wrong.  Day by day he hands down justice,  and he does not fail.  But the wicked know no shame"  (Zephaniah 3:4-5 NLT).</vt:lpstr>
      <vt:lpstr>"I have wiped out many nations,  devastating their fortress walls and towers.  Their streets are now deserted;  their cities lie in silent ruin.  There are no survivors—none at all"  (Zephaniah 3:6 NLT).</vt:lpstr>
      <vt:lpstr>"I thought,  'Surely they will have reverence for me now!  Surely they will listen to my warnings.  Then I won't need to strike again,  destroying their homes.'  But no, they get up early  to continue their evil deeds"  (Zephaniah 3:7 NLT).</vt:lpstr>
      <vt:lpstr>Zephaniah: Day of the LORD</vt:lpstr>
      <vt:lpstr>"'Therefore, be patient,' says the LORD.   'Soon I will stand and accuse these evil nations.  For I have decided to gather the kingdoms of the earth and pour out my fiercest anger and fury on them. All the earth will be devoured  by the fire of my jealousy"  (Zephaniah 3:8 NLT).</vt:lpstr>
      <vt:lpstr>PEOPLE ON  EARTH  HATE TO HEAR THE WORD REPENT! THOSE IN  HADES  WISH THEY COULD  HEAR IT  JUST ONCE MORE</vt:lpstr>
      <vt:lpstr>How should we respond to the LORD’s balance?</vt:lpstr>
      <vt:lpstr>II. God’s future deliverance encourages us to hope.</vt:lpstr>
      <vt:lpstr>Ethiopia Worship  (Zephaniah 3:9-11)</vt:lpstr>
      <vt:lpstr>Solomon's &amp; Ezekiel's Temples Contrasted</vt:lpstr>
      <vt:lpstr>View from Above</vt:lpstr>
      <vt:lpstr>Ezekiel's temple won't fit on the present Temple Mount!</vt:lpstr>
      <vt:lpstr>Which temple for Ezekiel?</vt:lpstr>
      <vt:lpstr>Problems Either Way!</vt:lpstr>
      <vt:lpstr>OT Forgiveness of Sin</vt:lpstr>
      <vt:lpstr>NT Forgiveness of Sin</vt:lpstr>
      <vt:lpstr>Millennial Forgiveness of Sin</vt:lpstr>
      <vt:lpstr>Why Millennial Sacrifices?</vt:lpstr>
      <vt:lpstr>"Those who are left will be the lowly and humble,  for it is they who trust in the name of the LORD.  13The remnant of Israel will do no wrong;  they will never tell lies or deceive one another.  They will eat and sleep in safety,  and no one will make them afraid"  (Zephaniah 3:12-13 NLT).</vt:lpstr>
      <vt:lpstr>"Sing, O daughter of Zion; shout aloud, O Israel!  Be glad and rejoice with all your heart,  O daughter of Jerusalem!  15For the LORD will remove his hand of judgment  and will disperse the armies of your enemy.  And the LORD himself, the King of Israel,  will live among you!  At last your troubles will be over,  and you will never again fear disaster"  (Zephaniah 3:14-15 NLT).</vt:lpstr>
      <vt:lpstr>"On that day the announcement to Jerusalem will be,  'Cheer up, Zion! Don't be afraid!  17For the LORD your God is living among you.  He is a mighty savior.  He will take delight in you with gladness.  With his love, he will calm all your fears.  He will rejoice over you with joyful songs'"  (Zephaniah 3:16-17 NLT).</vt:lpstr>
      <vt:lpstr>Zephaniah 3:17</vt:lpstr>
      <vt:lpstr>PowerPoint Presentation</vt:lpstr>
      <vt:lpstr>PowerPoint Presentation</vt:lpstr>
      <vt:lpstr>"I will gather you who mourn for the appointed festivals;  you will be disgraced no more.  19And I will deal severely with all who have oppressed you.  I will save the weak and helpless ones;  I will bring together  those who were chased away.  I will give glory and fame to my former exiles,  wherever they have been mocked and shamed"  (Zephaniah 3:18-19 NLT).</vt:lpstr>
      <vt:lpstr>Should we follow the festivals  or Colossians 2:16-17?</vt:lpstr>
      <vt:lpstr>Jewish: The Law is Good</vt:lpstr>
      <vt:lpstr>No Legalism!</vt:lpstr>
      <vt:lpstr>"On that day I will gather you together  and bring you home again.  I will give you a good name, a name of distinction,  among all the nations of the earth,  as I restore your fortunes before their very eyes.  I, the LORD, have spoken!"  (Zephaniah 3:20 NLT).</vt:lpstr>
      <vt:lpstr> III.  Theological Themes</vt:lpstr>
      <vt:lpstr>Theological Themes </vt:lpstr>
      <vt:lpstr>Hope</vt:lpstr>
      <vt:lpstr>Judgment!</vt:lpstr>
      <vt:lpstr>Blessing!</vt:lpstr>
      <vt:lpstr>The Day of the LORD</vt:lpstr>
      <vt:lpstr>A Dispensational Timeline</vt:lpstr>
      <vt:lpstr>Kingdom &amp; Covenants Timeline</vt:lpstr>
      <vt:lpstr>III.  Theological Themes</vt:lpstr>
      <vt:lpstr>2. Universalism</vt:lpstr>
      <vt:lpstr>Zephaniah  The Day of the LORD</vt:lpstr>
      <vt:lpstr>Key Word</vt:lpstr>
      <vt:lpstr>How should we respond to the LORD’s balance?</vt:lpstr>
      <vt:lpstr>Main Idea</vt:lpstr>
      <vt:lpstr>Zephaniah Kingdom Statement</vt:lpstr>
      <vt:lpstr>Zephaniah Summary Statement</vt:lpstr>
      <vt:lpstr>I. God’s future judgment warns us to repent.</vt:lpstr>
      <vt:lpstr>II. God’s future deliverance encourages us to hope.</vt:lpstr>
      <vt:lpstr>Key Verse</vt:lpstr>
      <vt:lpstr>God sings over you (Zephaniah 3:17)!</vt:lpstr>
      <vt:lpstr>"The LORD your God is with you, he is mighty to save.  He will take great delight in you, he will quiet you with his love, he will rejoice over you with singing"  (Zephaniah 3:17)</vt:lpstr>
      <vt:lpstr>Black</vt:lpstr>
      <vt:lpstr>OT Preaching link at BibleStudyDownloads.org</vt:lpstr>
      <vt:lpstr>Keys</vt:lpstr>
      <vt:lpstr> III.  Theological Themes</vt:lpstr>
      <vt:lpstr>3. Messianic Prophecy</vt:lpstr>
      <vt:lpstr> III.  Theological Themes</vt:lpstr>
      <vt:lpstr>4. God's Presence </vt:lpstr>
      <vt:lpstr> III.  Theological Themes</vt:lpstr>
      <vt:lpstr>5. Creation &amp; 'Decreation'</vt:lpstr>
      <vt:lpstr> III.  Theological Themes</vt:lpstr>
      <vt:lpstr>6. Land in the eyes of the prophets</vt:lpstr>
      <vt:lpstr>Results of Manasseh's Evil Reign</vt:lpstr>
      <vt:lpstr> III.  Theological Themes</vt:lpstr>
      <vt:lpstr>7.  Faithfulness &amp; righteousness of the remnant </vt:lpstr>
      <vt:lpstr>Application</vt:lpstr>
      <vt:lpstr>2. God's People as a Sacrifice to Him </vt:lpstr>
      <vt:lpstr>Conclusion</vt:lpstr>
      <vt:lpstr>Black</vt:lpstr>
      <vt:lpstr>OT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174</cp:revision>
  <dcterms:created xsi:type="dcterms:W3CDTF">2014-08-02T06:39:19Z</dcterms:created>
  <dcterms:modified xsi:type="dcterms:W3CDTF">2024-03-21T07:10:44Z</dcterms:modified>
</cp:coreProperties>
</file>